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52"/>
  </p:notesMasterIdLst>
  <p:sldIdLst>
    <p:sldId id="378" r:id="rId3"/>
    <p:sldId id="529" r:id="rId4"/>
    <p:sldId id="636" r:id="rId5"/>
    <p:sldId id="678" r:id="rId6"/>
    <p:sldId id="667" r:id="rId7"/>
    <p:sldId id="668" r:id="rId8"/>
    <p:sldId id="640" r:id="rId9"/>
    <p:sldId id="637" r:id="rId10"/>
    <p:sldId id="591" r:id="rId11"/>
    <p:sldId id="639" r:id="rId12"/>
    <p:sldId id="587" r:id="rId13"/>
    <p:sldId id="588" r:id="rId14"/>
    <p:sldId id="592" r:id="rId15"/>
    <p:sldId id="642" r:id="rId16"/>
    <p:sldId id="595" r:id="rId17"/>
    <p:sldId id="643" r:id="rId18"/>
    <p:sldId id="655" r:id="rId19"/>
    <p:sldId id="656" r:id="rId20"/>
    <p:sldId id="644" r:id="rId21"/>
    <p:sldId id="645" r:id="rId22"/>
    <p:sldId id="669" r:id="rId23"/>
    <p:sldId id="673" r:id="rId24"/>
    <p:sldId id="646" r:id="rId25"/>
    <p:sldId id="601" r:id="rId26"/>
    <p:sldId id="604" r:id="rId27"/>
    <p:sldId id="607" r:id="rId28"/>
    <p:sldId id="648" r:id="rId29"/>
    <p:sldId id="610" r:id="rId30"/>
    <p:sldId id="675" r:id="rId31"/>
    <p:sldId id="583" r:id="rId32"/>
    <p:sldId id="649" r:id="rId33"/>
    <p:sldId id="650" r:id="rId34"/>
    <p:sldId id="647" r:id="rId35"/>
    <p:sldId id="651" r:id="rId36"/>
    <p:sldId id="652" r:id="rId37"/>
    <p:sldId id="624" r:id="rId38"/>
    <p:sldId id="679" r:id="rId39"/>
    <p:sldId id="680" r:id="rId40"/>
    <p:sldId id="626" r:id="rId41"/>
    <p:sldId id="657" r:id="rId42"/>
    <p:sldId id="670" r:id="rId43"/>
    <p:sldId id="628" r:id="rId44"/>
    <p:sldId id="676" r:id="rId45"/>
    <p:sldId id="677" r:id="rId46"/>
    <p:sldId id="629" r:id="rId47"/>
    <p:sldId id="674" r:id="rId48"/>
    <p:sldId id="659" r:id="rId49"/>
    <p:sldId id="660" r:id="rId50"/>
    <p:sldId id="632" r:id="rId5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5B9BD5"/>
    <a:srgbClr val="FF0000"/>
    <a:srgbClr val="FF2F2F"/>
    <a:srgbClr val="4F4F4F"/>
    <a:srgbClr val="990000"/>
    <a:srgbClr val="FFFF00"/>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51" autoAdjust="0"/>
    <p:restoredTop sz="93910" autoAdjust="0"/>
  </p:normalViewPr>
  <p:slideViewPr>
    <p:cSldViewPr snapToGrid="0">
      <p:cViewPr varScale="1">
        <p:scale>
          <a:sx n="82" d="100"/>
          <a:sy n="82" d="100"/>
        </p:scale>
        <p:origin x="346" y="82"/>
      </p:cViewPr>
      <p:guideLst/>
    </p:cSldViewPr>
  </p:slideViewPr>
  <p:outlineViewPr>
    <p:cViewPr>
      <p:scale>
        <a:sx n="33" d="100"/>
        <a:sy n="33" d="100"/>
      </p:scale>
      <p:origin x="0" y="-1141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995F2-62AC-4761-AE5A-5F8B7456D80B}" type="datetimeFigureOut">
              <a:rPr lang="it-IT" smtClean="0"/>
              <a:t>28/04/2025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55254-FBF0-47C0-AF0B-FBD64631B8E2}" type="slidenum">
              <a:rPr lang="it-IT" smtClean="0"/>
              <a:t>‹N›</a:t>
            </a:fld>
            <a:endParaRPr lang="it-IT"/>
          </a:p>
        </p:txBody>
      </p:sp>
    </p:spTree>
    <p:extLst>
      <p:ext uri="{BB962C8B-B14F-4D97-AF65-F5344CB8AC3E}">
        <p14:creationId xmlns:p14="http://schemas.microsoft.com/office/powerpoint/2010/main" val="10406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3555254-FBF0-47C0-AF0B-FBD64631B8E2}" type="slidenum">
              <a:rPr lang="it-IT" smtClean="0"/>
              <a:t>1</a:t>
            </a:fld>
            <a:endParaRPr lang="it-IT"/>
          </a:p>
        </p:txBody>
      </p:sp>
    </p:spTree>
    <p:extLst>
      <p:ext uri="{BB962C8B-B14F-4D97-AF65-F5344CB8AC3E}">
        <p14:creationId xmlns:p14="http://schemas.microsoft.com/office/powerpoint/2010/main" val="855447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77900" fontAlgn="base">
              <a:spcBef>
                <a:spcPct val="0"/>
              </a:spcBef>
              <a:spcAft>
                <a:spcPct val="0"/>
              </a:spcAft>
              <a:defRPr/>
            </a:pPr>
            <a:fld id="{FF3E3237-3A7E-4F17-8FC9-E0A4E7FA7941}" type="slidenum">
              <a:rPr lang="it-IT" sz="1300">
                <a:solidFill>
                  <a:srgbClr val="000000"/>
                </a:solidFill>
                <a:latin typeface="Arial" charset="0"/>
              </a:rPr>
              <a:pPr defTabSz="977900" fontAlgn="base">
                <a:spcBef>
                  <a:spcPct val="0"/>
                </a:spcBef>
                <a:spcAft>
                  <a:spcPct val="0"/>
                </a:spcAft>
                <a:defRPr/>
              </a:pPr>
              <a:t>8</a:t>
            </a:fld>
            <a:endParaRPr lang="it-IT" sz="1300">
              <a:solidFill>
                <a:srgbClr val="000000"/>
              </a:solidFill>
              <a:latin typeface="Arial" charset="0"/>
            </a:endParaRPr>
          </a:p>
        </p:txBody>
      </p:sp>
      <p:sp>
        <p:nvSpPr>
          <p:cNvPr id="329730" name="Rectangle 2"/>
          <p:cNvSpPr>
            <a:spLocks noGrp="1" noRot="1" noChangeAspect="1" noChangeArrowheads="1" noTextEdit="1"/>
          </p:cNvSpPr>
          <p:nvPr>
            <p:ph type="sldImg"/>
          </p:nvPr>
        </p:nvSpPr>
        <p:spPr>
          <a:xfrm>
            <a:off x="685800" y="1143000"/>
            <a:ext cx="5486400" cy="3086100"/>
          </a:xfrm>
          <a:ln/>
        </p:spPr>
      </p:sp>
      <p:sp>
        <p:nvSpPr>
          <p:cNvPr id="329731" name="Rectangle 3"/>
          <p:cNvSpPr>
            <a:spLocks noGrp="1" noChangeArrowheads="1"/>
          </p:cNvSpPr>
          <p:nvPr>
            <p:ph type="body" idx="1"/>
          </p:nvPr>
        </p:nvSpPr>
        <p:spPr>
          <a:xfrm>
            <a:off x="931863" y="4808538"/>
            <a:ext cx="5121275" cy="4554537"/>
          </a:xfrm>
        </p:spPr>
        <p:txBody>
          <a:bodyPr/>
          <a:lstStyle/>
          <a:p>
            <a:endParaRPr lang="it-IT"/>
          </a:p>
        </p:txBody>
      </p:sp>
    </p:spTree>
    <p:extLst>
      <p:ext uri="{BB962C8B-B14F-4D97-AF65-F5344CB8AC3E}">
        <p14:creationId xmlns:p14="http://schemas.microsoft.com/office/powerpoint/2010/main" val="87228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DF6232-9F2C-46DB-8F3C-515693773F25}" type="slidenum">
              <a:rPr lang="it-IT"/>
              <a:pPr/>
              <a:t>9</a:t>
            </a:fld>
            <a:endParaRPr lang="it-IT"/>
          </a:p>
        </p:txBody>
      </p:sp>
      <p:sp>
        <p:nvSpPr>
          <p:cNvPr id="331778" name="Rectangle 2"/>
          <p:cNvSpPr>
            <a:spLocks noGrp="1" noRot="1" noChangeAspect="1" noChangeArrowheads="1" noTextEdit="1"/>
          </p:cNvSpPr>
          <p:nvPr>
            <p:ph type="sldImg"/>
          </p:nvPr>
        </p:nvSpPr>
        <p:spPr>
          <a:xfrm>
            <a:off x="685800" y="1143000"/>
            <a:ext cx="5486400" cy="3086100"/>
          </a:xfrm>
          <a:ln/>
        </p:spPr>
      </p:sp>
      <p:sp>
        <p:nvSpPr>
          <p:cNvPr id="331779" name="Rectangle 3"/>
          <p:cNvSpPr>
            <a:spLocks noGrp="1" noChangeArrowheads="1"/>
          </p:cNvSpPr>
          <p:nvPr>
            <p:ph type="body" idx="1"/>
          </p:nvPr>
        </p:nvSpPr>
        <p:spPr>
          <a:xfrm>
            <a:off x="512763" y="4778375"/>
            <a:ext cx="5964237" cy="4492625"/>
          </a:xfrm>
        </p:spPr>
        <p:txBody>
          <a:bodyPr/>
          <a:lstStyle/>
          <a:p>
            <a:pPr defTabSz="449263"/>
            <a:r>
              <a:rPr lang="de-DE"/>
              <a:t>Add sentence about using a 3-D view of a shower</a:t>
            </a:r>
          </a:p>
          <a:p>
            <a:pPr defTabSz="449263"/>
            <a:r>
              <a:rPr lang="de-DE"/>
              <a:t>Use angular resolution as transition</a:t>
            </a:r>
          </a:p>
        </p:txBody>
      </p:sp>
    </p:spTree>
    <p:extLst>
      <p:ext uri="{BB962C8B-B14F-4D97-AF65-F5344CB8AC3E}">
        <p14:creationId xmlns:p14="http://schemas.microsoft.com/office/powerpoint/2010/main" val="621234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3555254-FBF0-47C0-AF0B-FBD64631B8E2}" type="slidenum">
              <a:rPr lang="it-IT" smtClean="0"/>
              <a:t>10</a:t>
            </a:fld>
            <a:endParaRPr lang="it-IT"/>
          </a:p>
        </p:txBody>
      </p:sp>
    </p:spTree>
    <p:extLst>
      <p:ext uri="{BB962C8B-B14F-4D97-AF65-F5344CB8AC3E}">
        <p14:creationId xmlns:p14="http://schemas.microsoft.com/office/powerpoint/2010/main" val="1255067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3555254-FBF0-47C0-AF0B-FBD64631B8E2}" type="slidenum">
              <a:rPr lang="it-IT" smtClean="0"/>
              <a:t>11</a:t>
            </a:fld>
            <a:endParaRPr lang="it-IT"/>
          </a:p>
        </p:txBody>
      </p:sp>
    </p:spTree>
    <p:extLst>
      <p:ext uri="{BB962C8B-B14F-4D97-AF65-F5344CB8AC3E}">
        <p14:creationId xmlns:p14="http://schemas.microsoft.com/office/powerpoint/2010/main" val="3113662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C3555254-FBF0-47C0-AF0B-FBD64631B8E2}" type="slidenum">
              <a:rPr lang="it-IT" smtClean="0"/>
              <a:t>12</a:t>
            </a:fld>
            <a:endParaRPr lang="it-IT"/>
          </a:p>
        </p:txBody>
      </p:sp>
    </p:spTree>
    <p:extLst>
      <p:ext uri="{BB962C8B-B14F-4D97-AF65-F5344CB8AC3E}">
        <p14:creationId xmlns:p14="http://schemas.microsoft.com/office/powerpoint/2010/main" val="3176779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43DD48-D5FC-47A5-87EC-24B2CD2C8F8D}" type="slidenum">
              <a:rPr lang="it-IT"/>
              <a:pPr/>
              <a:t>13</a:t>
            </a:fld>
            <a:endParaRPr lang="it-IT"/>
          </a:p>
        </p:txBody>
      </p:sp>
      <p:sp>
        <p:nvSpPr>
          <p:cNvPr id="327682" name="Rectangle 2"/>
          <p:cNvSpPr>
            <a:spLocks noGrp="1" noRot="1" noChangeAspect="1" noChangeArrowheads="1" noTextEdit="1"/>
          </p:cNvSpPr>
          <p:nvPr>
            <p:ph type="sldImg"/>
          </p:nvPr>
        </p:nvSpPr>
        <p:spPr>
          <a:xfrm>
            <a:off x="685800" y="1143000"/>
            <a:ext cx="5486400" cy="3086100"/>
          </a:xfrm>
          <a:ln/>
        </p:spPr>
      </p:sp>
      <p:sp>
        <p:nvSpPr>
          <p:cNvPr id="327683" name="Rectangle 3"/>
          <p:cNvSpPr>
            <a:spLocks noGrp="1" noChangeArrowheads="1"/>
          </p:cNvSpPr>
          <p:nvPr>
            <p:ph type="body" idx="1"/>
          </p:nvPr>
        </p:nvSpPr>
        <p:spPr>
          <a:xfrm>
            <a:off x="931863" y="4808538"/>
            <a:ext cx="5121275" cy="4554537"/>
          </a:xfrm>
        </p:spPr>
        <p:txBody>
          <a:bodyPr/>
          <a:lstStyle/>
          <a:p>
            <a:endParaRPr lang="de-DE"/>
          </a:p>
        </p:txBody>
      </p:sp>
    </p:spTree>
    <p:extLst>
      <p:ext uri="{BB962C8B-B14F-4D97-AF65-F5344CB8AC3E}">
        <p14:creationId xmlns:p14="http://schemas.microsoft.com/office/powerpoint/2010/main" val="2838010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3555254-FBF0-47C0-AF0B-FBD64631B8E2}" type="slidenum">
              <a:rPr lang="it-IT" smtClean="0"/>
              <a:t>25</a:t>
            </a:fld>
            <a:endParaRPr lang="it-IT"/>
          </a:p>
        </p:txBody>
      </p:sp>
    </p:spTree>
    <p:extLst>
      <p:ext uri="{BB962C8B-B14F-4D97-AF65-F5344CB8AC3E}">
        <p14:creationId xmlns:p14="http://schemas.microsoft.com/office/powerpoint/2010/main" val="1736679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3555254-FBF0-47C0-AF0B-FBD64631B8E2}" type="slidenum">
              <a:rPr lang="it-IT" smtClean="0"/>
              <a:t>36</a:t>
            </a:fld>
            <a:endParaRPr lang="it-IT"/>
          </a:p>
        </p:txBody>
      </p:sp>
    </p:spTree>
    <p:extLst>
      <p:ext uri="{BB962C8B-B14F-4D97-AF65-F5344CB8AC3E}">
        <p14:creationId xmlns:p14="http://schemas.microsoft.com/office/powerpoint/2010/main" val="1168809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25440BCE-7876-4BC6-92BE-300C6CD46CDE}" type="datetime1">
              <a:rPr lang="en-US" smtClean="0">
                <a:solidFill>
                  <a:prstClr val="black">
                    <a:tint val="75000"/>
                  </a:prstClr>
                </a:solidFill>
              </a:rPr>
              <a:t>4/28/2025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r>
              <a:rPr lang="fr-FR">
                <a:solidFill>
                  <a:prstClr val="black">
                    <a:tint val="75000"/>
                  </a:prstClr>
                </a:solidFill>
              </a:rPr>
              <a:t>M. Spurio - Astroparticle Physics - 9</a:t>
            </a: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8F06D1A-3B5A-443B-BA4B-F3B6CBCA1116}"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72116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CBA6BB0-4E37-4B84-9EB9-CD47CFE02FBF}" type="datetime1">
              <a:rPr lang="en-US" smtClean="0">
                <a:solidFill>
                  <a:prstClr val="black">
                    <a:tint val="75000"/>
                  </a:prstClr>
                </a:solidFill>
              </a:rPr>
              <a:t>4/28/2025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r>
              <a:rPr lang="fr-FR">
                <a:solidFill>
                  <a:prstClr val="black">
                    <a:tint val="75000"/>
                  </a:prstClr>
                </a:solidFill>
              </a:rPr>
              <a:t>M. Spurio - Astroparticle Physics - 9</a:t>
            </a: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685729C6-1CD9-4F7C-8568-DD45DDCBA98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19818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B3F82307-F812-4369-80C4-4C350FF904E7}" type="datetime1">
              <a:rPr lang="en-US" smtClean="0">
                <a:solidFill>
                  <a:prstClr val="black">
                    <a:tint val="75000"/>
                  </a:prstClr>
                </a:solidFill>
              </a:rPr>
              <a:t>4/28/2025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r>
              <a:rPr lang="fr-FR">
                <a:solidFill>
                  <a:prstClr val="black">
                    <a:tint val="75000"/>
                  </a:prstClr>
                </a:solidFill>
              </a:rPr>
              <a:t>M. Spurio - Astroparticle Physics - 9</a:t>
            </a: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81A7456A-AA8E-49E6-BAC0-256DA835B71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1041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8C7C40B-83F8-4DA1-80DF-34C43CE8AD72}" type="datetime1">
              <a:rPr lang="en-US" smtClean="0"/>
              <a:t>4/28/2025</a:t>
            </a:fld>
            <a:endParaRPr lang="it-IT"/>
          </a:p>
        </p:txBody>
      </p:sp>
      <p:sp>
        <p:nvSpPr>
          <p:cNvPr id="5" name="Footer Placeholder 4"/>
          <p:cNvSpPr>
            <a:spLocks noGrp="1"/>
          </p:cNvSpPr>
          <p:nvPr>
            <p:ph type="ftr" sz="quarter" idx="11"/>
          </p:nvPr>
        </p:nvSpPr>
        <p:spPr/>
        <p:txBody>
          <a:bodyPr/>
          <a:lstStyle/>
          <a:p>
            <a:r>
              <a:rPr lang="fr-FR"/>
              <a:t>M. Spurio - Astroparticle Physics - 9</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143342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B996777-A074-4576-938E-BC325F6C5D24}" type="datetime1">
              <a:rPr lang="en-US" smtClean="0"/>
              <a:t>4/28/2025</a:t>
            </a:fld>
            <a:endParaRPr lang="it-IT"/>
          </a:p>
        </p:txBody>
      </p:sp>
      <p:sp>
        <p:nvSpPr>
          <p:cNvPr id="5" name="Footer Placeholder 4"/>
          <p:cNvSpPr>
            <a:spLocks noGrp="1"/>
          </p:cNvSpPr>
          <p:nvPr>
            <p:ph type="ftr" sz="quarter" idx="11"/>
          </p:nvPr>
        </p:nvSpPr>
        <p:spPr/>
        <p:txBody>
          <a:bodyPr/>
          <a:lstStyle/>
          <a:p>
            <a:r>
              <a:rPr lang="fr-FR"/>
              <a:t>M. Spurio - Astroparticle Physics - 9</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1172797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ABF3953-6032-4C99-B4C7-C44034DAE6F4}" type="datetime1">
              <a:rPr lang="en-US" smtClean="0"/>
              <a:t>4/28/2025</a:t>
            </a:fld>
            <a:endParaRPr lang="it-IT"/>
          </a:p>
        </p:txBody>
      </p:sp>
      <p:sp>
        <p:nvSpPr>
          <p:cNvPr id="5" name="Footer Placeholder 4"/>
          <p:cNvSpPr>
            <a:spLocks noGrp="1"/>
          </p:cNvSpPr>
          <p:nvPr>
            <p:ph type="ftr" sz="quarter" idx="11"/>
          </p:nvPr>
        </p:nvSpPr>
        <p:spPr/>
        <p:txBody>
          <a:bodyPr/>
          <a:lstStyle/>
          <a:p>
            <a:r>
              <a:rPr lang="fr-FR"/>
              <a:t>M. Spurio - Astroparticle Physics - 9</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1588659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2F02A550-1BE1-4FC5-B710-B0E4E3C74A6D}" type="datetime1">
              <a:rPr lang="en-US" smtClean="0"/>
              <a:t>4/28/2025</a:t>
            </a:fld>
            <a:endParaRPr lang="it-IT"/>
          </a:p>
        </p:txBody>
      </p:sp>
      <p:sp>
        <p:nvSpPr>
          <p:cNvPr id="6" name="Footer Placeholder 5"/>
          <p:cNvSpPr>
            <a:spLocks noGrp="1"/>
          </p:cNvSpPr>
          <p:nvPr>
            <p:ph type="ftr" sz="quarter" idx="11"/>
          </p:nvPr>
        </p:nvSpPr>
        <p:spPr/>
        <p:txBody>
          <a:bodyPr/>
          <a:lstStyle/>
          <a:p>
            <a:r>
              <a:rPr lang="fr-FR"/>
              <a:t>M. Spurio - Astroparticle Physics - 9</a:t>
            </a:r>
            <a:endParaRPr lang="it-IT"/>
          </a:p>
        </p:txBody>
      </p:sp>
      <p:sp>
        <p:nvSpPr>
          <p:cNvPr id="7" name="Slide Number Placeholder 6"/>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1839384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E033C50A-F72A-41BF-87A6-6E3D7A4DCB01}" type="datetime1">
              <a:rPr lang="en-US" smtClean="0"/>
              <a:t>4/28/2025</a:t>
            </a:fld>
            <a:endParaRPr lang="it-IT"/>
          </a:p>
        </p:txBody>
      </p:sp>
      <p:sp>
        <p:nvSpPr>
          <p:cNvPr id="8" name="Footer Placeholder 7"/>
          <p:cNvSpPr>
            <a:spLocks noGrp="1"/>
          </p:cNvSpPr>
          <p:nvPr>
            <p:ph type="ftr" sz="quarter" idx="11"/>
          </p:nvPr>
        </p:nvSpPr>
        <p:spPr/>
        <p:txBody>
          <a:bodyPr/>
          <a:lstStyle/>
          <a:p>
            <a:r>
              <a:rPr lang="fr-FR"/>
              <a:t>M. Spurio - Astroparticle Physics - 9</a:t>
            </a:r>
            <a:endParaRPr lang="it-IT"/>
          </a:p>
        </p:txBody>
      </p:sp>
      <p:sp>
        <p:nvSpPr>
          <p:cNvPr id="9" name="Slide Number Placeholder 8"/>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1708261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358E6439-AAD7-444E-9BB8-FF3E39ED4E35}" type="datetime1">
              <a:rPr lang="en-US" smtClean="0"/>
              <a:t>4/28/2025</a:t>
            </a:fld>
            <a:endParaRPr lang="it-IT"/>
          </a:p>
        </p:txBody>
      </p:sp>
      <p:sp>
        <p:nvSpPr>
          <p:cNvPr id="4" name="Footer Placeholder 3"/>
          <p:cNvSpPr>
            <a:spLocks noGrp="1"/>
          </p:cNvSpPr>
          <p:nvPr>
            <p:ph type="ftr" sz="quarter" idx="11"/>
          </p:nvPr>
        </p:nvSpPr>
        <p:spPr/>
        <p:txBody>
          <a:bodyPr/>
          <a:lstStyle/>
          <a:p>
            <a:r>
              <a:rPr lang="fr-FR"/>
              <a:t>M. Spurio - Astroparticle Physics - 9</a:t>
            </a:r>
            <a:endParaRPr lang="it-IT"/>
          </a:p>
        </p:txBody>
      </p:sp>
      <p:sp>
        <p:nvSpPr>
          <p:cNvPr id="5" name="Slide Number Placeholder 4"/>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1319981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68E28C-FE65-4F88-8C75-34235B6C068D}" type="datetime1">
              <a:rPr lang="en-US" smtClean="0"/>
              <a:t>4/28/2025</a:t>
            </a:fld>
            <a:endParaRPr lang="it-IT"/>
          </a:p>
        </p:txBody>
      </p:sp>
      <p:sp>
        <p:nvSpPr>
          <p:cNvPr id="3" name="Footer Placeholder 2"/>
          <p:cNvSpPr>
            <a:spLocks noGrp="1"/>
          </p:cNvSpPr>
          <p:nvPr>
            <p:ph type="ftr" sz="quarter" idx="11"/>
          </p:nvPr>
        </p:nvSpPr>
        <p:spPr/>
        <p:txBody>
          <a:bodyPr/>
          <a:lstStyle/>
          <a:p>
            <a:r>
              <a:rPr lang="fr-FR"/>
              <a:t>M. Spurio - Astroparticle Physics - 9</a:t>
            </a:r>
            <a:endParaRPr lang="it-IT"/>
          </a:p>
        </p:txBody>
      </p:sp>
      <p:sp>
        <p:nvSpPr>
          <p:cNvPr id="4" name="Slide Number Placeholder 3"/>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648913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6E8510F-B648-4964-AA0B-BBA1DBEDE682}" type="datetime1">
              <a:rPr lang="en-US" smtClean="0"/>
              <a:t>4/28/2025</a:t>
            </a:fld>
            <a:endParaRPr lang="it-IT"/>
          </a:p>
        </p:txBody>
      </p:sp>
      <p:sp>
        <p:nvSpPr>
          <p:cNvPr id="6" name="Footer Placeholder 5"/>
          <p:cNvSpPr>
            <a:spLocks noGrp="1"/>
          </p:cNvSpPr>
          <p:nvPr>
            <p:ph type="ftr" sz="quarter" idx="11"/>
          </p:nvPr>
        </p:nvSpPr>
        <p:spPr/>
        <p:txBody>
          <a:bodyPr/>
          <a:lstStyle/>
          <a:p>
            <a:r>
              <a:rPr lang="fr-FR"/>
              <a:t>M. Spurio - Astroparticle Physics - 9</a:t>
            </a:r>
            <a:endParaRPr lang="it-IT"/>
          </a:p>
        </p:txBody>
      </p:sp>
      <p:sp>
        <p:nvSpPr>
          <p:cNvPr id="7" name="Slide Number Placeholder 6"/>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1040194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C67215F0-5255-48B5-B5CC-6007068092F4}" type="datetime1">
              <a:rPr lang="en-US" smtClean="0">
                <a:solidFill>
                  <a:prstClr val="black">
                    <a:tint val="75000"/>
                  </a:prstClr>
                </a:solidFill>
              </a:rPr>
              <a:t>4/28/2025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r>
              <a:rPr lang="fr-FR">
                <a:solidFill>
                  <a:prstClr val="black">
                    <a:tint val="75000"/>
                  </a:prstClr>
                </a:solidFill>
              </a:rPr>
              <a:t>M. Spurio - Astroparticle Physics - 9</a:t>
            </a: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7316DECF-3CFD-4990-B7A7-A5846758D6F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92060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24681C8-3A0B-4D3F-9268-94411B4056D2}" type="datetime1">
              <a:rPr lang="en-US" smtClean="0"/>
              <a:t>4/28/2025</a:t>
            </a:fld>
            <a:endParaRPr lang="it-IT"/>
          </a:p>
        </p:txBody>
      </p:sp>
      <p:sp>
        <p:nvSpPr>
          <p:cNvPr id="6" name="Footer Placeholder 5"/>
          <p:cNvSpPr>
            <a:spLocks noGrp="1"/>
          </p:cNvSpPr>
          <p:nvPr>
            <p:ph type="ftr" sz="quarter" idx="11"/>
          </p:nvPr>
        </p:nvSpPr>
        <p:spPr/>
        <p:txBody>
          <a:bodyPr/>
          <a:lstStyle/>
          <a:p>
            <a:r>
              <a:rPr lang="fr-FR"/>
              <a:t>M. Spurio - Astroparticle Physics - 9</a:t>
            </a:r>
            <a:endParaRPr lang="it-IT"/>
          </a:p>
        </p:txBody>
      </p:sp>
      <p:sp>
        <p:nvSpPr>
          <p:cNvPr id="7" name="Slide Number Placeholder 6"/>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635523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469013F-1883-4194-9CE0-3A01A52BF60C}" type="datetime1">
              <a:rPr lang="en-US" smtClean="0"/>
              <a:t>4/28/2025</a:t>
            </a:fld>
            <a:endParaRPr lang="it-IT"/>
          </a:p>
        </p:txBody>
      </p:sp>
      <p:sp>
        <p:nvSpPr>
          <p:cNvPr id="5" name="Footer Placeholder 4"/>
          <p:cNvSpPr>
            <a:spLocks noGrp="1"/>
          </p:cNvSpPr>
          <p:nvPr>
            <p:ph type="ftr" sz="quarter" idx="11"/>
          </p:nvPr>
        </p:nvSpPr>
        <p:spPr/>
        <p:txBody>
          <a:bodyPr/>
          <a:lstStyle/>
          <a:p>
            <a:r>
              <a:rPr lang="fr-FR"/>
              <a:t>M. Spurio - Astroparticle Physics - 9</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3272723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C0E3C0E-408D-40A2-A115-E3D5EB413FEA}" type="datetime1">
              <a:rPr lang="en-US" smtClean="0"/>
              <a:t>4/28/2025</a:t>
            </a:fld>
            <a:endParaRPr lang="it-IT"/>
          </a:p>
        </p:txBody>
      </p:sp>
      <p:sp>
        <p:nvSpPr>
          <p:cNvPr id="5" name="Footer Placeholder 4"/>
          <p:cNvSpPr>
            <a:spLocks noGrp="1"/>
          </p:cNvSpPr>
          <p:nvPr>
            <p:ph type="ftr" sz="quarter" idx="11"/>
          </p:nvPr>
        </p:nvSpPr>
        <p:spPr/>
        <p:txBody>
          <a:bodyPr/>
          <a:lstStyle/>
          <a:p>
            <a:r>
              <a:rPr lang="fr-FR"/>
              <a:t>M. Spurio - Astroparticle Physics - 9</a:t>
            </a:r>
            <a:endParaRPr lang="it-IT"/>
          </a:p>
        </p:txBody>
      </p:sp>
      <p:sp>
        <p:nvSpPr>
          <p:cNvPr id="6" name="Slide Number Placeholder 5"/>
          <p:cNvSpPr>
            <a:spLocks noGrp="1"/>
          </p:cNvSpPr>
          <p:nvPr>
            <p:ph type="sldNum" sz="quarter" idx="12"/>
          </p:nvPr>
        </p:nvSpPr>
        <p:spPr/>
        <p:txBody>
          <a:bodyPr/>
          <a:lstStyle/>
          <a:p>
            <a:fld id="{EF856C54-971D-4A64-8725-72F12A462872}" type="slidenum">
              <a:rPr lang="it-IT" smtClean="0"/>
              <a:t>‹N›</a:t>
            </a:fld>
            <a:endParaRPr lang="it-IT"/>
          </a:p>
        </p:txBody>
      </p:sp>
    </p:spTree>
    <p:extLst>
      <p:ext uri="{BB962C8B-B14F-4D97-AF65-F5344CB8AC3E}">
        <p14:creationId xmlns:p14="http://schemas.microsoft.com/office/powerpoint/2010/main" val="2212165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6223652-13F8-4A34-9BF3-4E1F222A4B92}" type="datetime1">
              <a:rPr lang="en-US" smtClean="0">
                <a:solidFill>
                  <a:prstClr val="black">
                    <a:tint val="75000"/>
                  </a:prstClr>
                </a:solidFill>
              </a:rPr>
              <a:t>4/28/2025</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r>
              <a:rPr lang="fr-FR">
                <a:solidFill>
                  <a:prstClr val="black">
                    <a:tint val="75000"/>
                  </a:prstClr>
                </a:solidFill>
              </a:rPr>
              <a:t>M. Spurio - Astroparticle Physics - 9</a:t>
            </a: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CB9CEC08-37C6-4F55-91C6-850104C5907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77418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99844CC2-6BB3-46C5-BFA6-94F02FC03A31}" type="datetime1">
              <a:rPr lang="en-US" smtClean="0">
                <a:solidFill>
                  <a:prstClr val="black">
                    <a:tint val="75000"/>
                  </a:prstClr>
                </a:solidFill>
              </a:rPr>
              <a:t>4/28/2025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r>
              <a:rPr lang="fr-FR">
                <a:solidFill>
                  <a:prstClr val="black">
                    <a:tint val="75000"/>
                  </a:prstClr>
                </a:solidFill>
              </a:rPr>
              <a:t>M. Spurio - Astroparticle Physics - 9</a:t>
            </a:r>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FA4C2A21-3527-42FC-B533-ED2A88F3B71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5009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2F9AC9AB-1C45-41DF-BE56-EAA0AC66A69B}" type="datetime1">
              <a:rPr lang="en-US" smtClean="0">
                <a:solidFill>
                  <a:prstClr val="black">
                    <a:tint val="75000"/>
                  </a:prstClr>
                </a:solidFill>
              </a:rPr>
              <a:t>4/28/2025</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r>
              <a:rPr lang="fr-FR">
                <a:solidFill>
                  <a:prstClr val="black">
                    <a:tint val="75000"/>
                  </a:prstClr>
                </a:solidFill>
              </a:rPr>
              <a:t>M. Spurio - Astroparticle Physics - 9</a:t>
            </a:r>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851CE05F-C9CE-4D36-921C-948DE222963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02806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p:txBody>
          <a:bodyPr/>
          <a:lstStyle/>
          <a:p>
            <a:fld id="{4194DBA4-316F-467C-84BA-E70F67751BA9}" type="datetime1">
              <a:rPr lang="en-US" smtClean="0">
                <a:solidFill>
                  <a:prstClr val="black">
                    <a:tint val="75000"/>
                  </a:prstClr>
                </a:solidFill>
              </a:rPr>
              <a:t>4/28/2025</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r>
              <a:rPr lang="fr-FR">
                <a:solidFill>
                  <a:prstClr val="black">
                    <a:tint val="75000"/>
                  </a:prstClr>
                </a:solidFill>
              </a:rPr>
              <a:t>M. Spurio - Astroparticle Physics - 9</a:t>
            </a:r>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C22BF27-8C1E-403D-93C5-28031966798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29501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3F34E4B-4C37-4A8E-997E-D0BBD1871CB3}" type="datetime1">
              <a:rPr lang="en-US" smtClean="0">
                <a:solidFill>
                  <a:prstClr val="black">
                    <a:tint val="75000"/>
                  </a:prstClr>
                </a:solidFill>
              </a:rPr>
              <a:t>4/28/2025</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r>
              <a:rPr lang="fr-FR">
                <a:solidFill>
                  <a:prstClr val="black">
                    <a:tint val="75000"/>
                  </a:prstClr>
                </a:solidFill>
              </a:rPr>
              <a:t>M. Spurio - Astroparticle Physics - 9</a:t>
            </a:r>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8B9E7F29-E22B-4716-A871-A3D96F560F6A}"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3164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CFFAF8-8160-4A9A-A773-D3442C24C15F}" type="datetime1">
              <a:rPr lang="en-US" smtClean="0">
                <a:solidFill>
                  <a:prstClr val="black">
                    <a:tint val="75000"/>
                  </a:prstClr>
                </a:solidFill>
              </a:rPr>
              <a:t>4/28/2025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r>
              <a:rPr lang="fr-FR">
                <a:solidFill>
                  <a:prstClr val="black">
                    <a:tint val="75000"/>
                  </a:prstClr>
                </a:solidFill>
              </a:rPr>
              <a:t>M. Spurio - Astroparticle Physics - 9</a:t>
            </a:r>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A04A974C-243A-48B5-8D38-5DD5E024058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42676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B3A5A21-E9CE-432C-9320-BCEEFEDA35BB}" type="datetime1">
              <a:rPr lang="en-US" smtClean="0">
                <a:solidFill>
                  <a:prstClr val="black">
                    <a:tint val="75000"/>
                  </a:prstClr>
                </a:solidFill>
              </a:rPr>
              <a:t>4/28/2025</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r>
              <a:rPr lang="fr-FR">
                <a:solidFill>
                  <a:prstClr val="black">
                    <a:tint val="75000"/>
                  </a:prstClr>
                </a:solidFill>
              </a:rPr>
              <a:t>M. Spurio - Astroparticle Physics - 9</a:t>
            </a:r>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D9E900B-EED0-4BF4-9855-BF3B418D42C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58536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5DD132-999C-400D-AB8C-2D00C6D12C8C}" type="datetime1">
              <a:rPr lang="en-US" smtClean="0">
                <a:solidFill>
                  <a:prstClr val="black">
                    <a:tint val="75000"/>
                  </a:prstClr>
                </a:solidFill>
              </a:rPr>
              <a:t>4/28/2025</a:t>
            </a:fld>
            <a:endParaRPr lang="it-IT">
              <a:solidFill>
                <a:prstClr val="black">
                  <a:tint val="75000"/>
                </a:prstClr>
              </a:solidFill>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solidFill>
                  <a:prstClr val="black">
                    <a:tint val="75000"/>
                  </a:prstClr>
                </a:solidFill>
              </a:rPr>
              <a:t>M. Spurio - Astroparticle Physics - 9</a:t>
            </a:r>
            <a:endParaRPr lang="it-IT">
              <a:solidFill>
                <a:prstClr val="black">
                  <a:tint val="75000"/>
                </a:prstClr>
              </a:solidFill>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83A58-77D1-4920-BFE2-8B3A1338615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458546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B35C2-A02E-4092-A390-2F3131C15DE2}" type="datetime1">
              <a:rPr lang="en-US" smtClean="0"/>
              <a:t>4/28/2025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M. Spurio - Astroparticle Physics - 9</a:t>
            </a:r>
            <a:endParaRPr lang="it-I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56C54-971D-4A64-8725-72F12A462872}" type="slidenum">
              <a:rPr lang="it-IT" smtClean="0"/>
              <a:t>‹N›</a:t>
            </a:fld>
            <a:endParaRPr lang="it-IT"/>
          </a:p>
        </p:txBody>
      </p:sp>
      <p:cxnSp>
        <p:nvCxnSpPr>
          <p:cNvPr id="7" name="Connettore 1 7">
            <a:extLst>
              <a:ext uri="{FF2B5EF4-FFF2-40B4-BE49-F238E27FC236}">
                <a16:creationId xmlns:a16="http://schemas.microsoft.com/office/drawing/2014/main" id="{7D8E7309-8EFF-2000-3827-5B88747CD55A}"/>
              </a:ext>
            </a:extLst>
          </p:cNvPr>
          <p:cNvCxnSpPr/>
          <p:nvPr userDrawn="1"/>
        </p:nvCxnSpPr>
        <p:spPr>
          <a:xfrm>
            <a:off x="838200" y="763480"/>
            <a:ext cx="10515600" cy="0"/>
          </a:xfrm>
          <a:prstGeom prst="line">
            <a:avLst/>
          </a:prstGeom>
          <a:ln w="28575">
            <a:solidFill>
              <a:srgbClr val="C00000"/>
            </a:solidFill>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1506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cta-observatory.org/" TargetMode="External"/><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hyperlink" Target="https://www.cta-observatory.org/headquarters-science-data-management-centre-sites-selected/" TargetMode="External"/><Relationship Id="rId2" Type="http://schemas.openxmlformats.org/officeDocument/2006/relationships/image" Target="../media/image39.jpeg"/><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7.wmf"/><Relationship Id="rId7" Type="http://schemas.openxmlformats.org/officeDocument/2006/relationships/image" Target="../media/image59.wmf"/><Relationship Id="rId2" Type="http://schemas.openxmlformats.org/officeDocument/2006/relationships/oleObject" Target="../embeddings/oleObject11.bin"/><Relationship Id="rId1" Type="http://schemas.openxmlformats.org/officeDocument/2006/relationships/slideLayout" Target="../slideLayouts/slideLayout13.xml"/><Relationship Id="rId6" Type="http://schemas.openxmlformats.org/officeDocument/2006/relationships/oleObject" Target="../embeddings/oleObject13.bin"/><Relationship Id="rId5" Type="http://schemas.openxmlformats.org/officeDocument/2006/relationships/image" Target="../media/image58.wmf"/><Relationship Id="rId4" Type="http://schemas.openxmlformats.org/officeDocument/2006/relationships/oleObject" Target="../embeddings/oleObject12.bin"/></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61.jpeg"/><Relationship Id="rId5" Type="http://schemas.openxmlformats.org/officeDocument/2006/relationships/image" Target="../media/image63.emf"/><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74.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79.emf"/></Relationships>
</file>

<file path=ppt/slides/_rels/slide4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png"/><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adsabs.harvard.edu/abs/2009arXiv0905.1115F" TargetMode="External"/><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3.wmf"/><Relationship Id="rId3" Type="http://schemas.openxmlformats.org/officeDocument/2006/relationships/image" Target="../media/image8.wmf"/><Relationship Id="rId7" Type="http://schemas.openxmlformats.org/officeDocument/2006/relationships/image" Target="../media/image10.wmf"/><Relationship Id="rId12" Type="http://schemas.openxmlformats.org/officeDocument/2006/relationships/oleObject" Target="../embeddings/oleObject6.bin"/><Relationship Id="rId17" Type="http://schemas.openxmlformats.org/officeDocument/2006/relationships/image" Target="../media/image15.wmf"/><Relationship Id="rId2" Type="http://schemas.openxmlformats.org/officeDocument/2006/relationships/oleObject" Target="../embeddings/oleObject1.bin"/><Relationship Id="rId16" Type="http://schemas.openxmlformats.org/officeDocument/2006/relationships/oleObject" Target="../embeddings/oleObject8.bin"/><Relationship Id="rId1" Type="http://schemas.openxmlformats.org/officeDocument/2006/relationships/slideLayout" Target="../slideLayouts/slideLayout13.xml"/><Relationship Id="rId6" Type="http://schemas.openxmlformats.org/officeDocument/2006/relationships/oleObject" Target="../embeddings/oleObject3.bin"/><Relationship Id="rId11" Type="http://schemas.openxmlformats.org/officeDocument/2006/relationships/image" Target="../media/image12.wmf"/><Relationship Id="rId5" Type="http://schemas.openxmlformats.org/officeDocument/2006/relationships/image" Target="../media/image9.wmf"/><Relationship Id="rId15" Type="http://schemas.openxmlformats.org/officeDocument/2006/relationships/image" Target="../media/image14.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1.wmf"/><Relationship Id="rId1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oleObject" Target="../embeddings/oleObject9.bin"/><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oleObject" Target="../embeddings/oleObject10.bin"/><Relationship Id="rId10" Type="http://schemas.openxmlformats.org/officeDocument/2006/relationships/image" Target="../media/image24.jpeg"/><Relationship Id="rId4" Type="http://schemas.openxmlformats.org/officeDocument/2006/relationships/image" Target="../media/image19.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marL="0" indent="0" algn="ctr">
              <a:buNone/>
            </a:pPr>
            <a:endParaRPr lang="en-GB" sz="3200" dirty="0">
              <a:solidFill>
                <a:srgbClr val="C00000"/>
              </a:solidFill>
              <a:latin typeface="Calibri Light" panose="020F0302020204030204"/>
              <a:ea typeface="+mj-ea"/>
              <a:cs typeface="+mj-cs"/>
            </a:endParaRPr>
          </a:p>
          <a:p>
            <a:pPr marL="0" indent="0" algn="ctr">
              <a:buNone/>
            </a:pPr>
            <a:r>
              <a:rPr lang="en-GB" sz="3200" dirty="0">
                <a:solidFill>
                  <a:srgbClr val="C00000"/>
                </a:solidFill>
                <a:latin typeface="Calibri Light" panose="020F0302020204030204"/>
                <a:ea typeface="+mj-ea"/>
                <a:cs typeface="+mj-cs"/>
              </a:rPr>
              <a:t>IX.</a:t>
            </a:r>
          </a:p>
          <a:p>
            <a:pPr marL="0" indent="0" algn="ctr">
              <a:buNone/>
            </a:pPr>
            <a:r>
              <a:rPr lang="en-US" sz="3200" dirty="0">
                <a:solidFill>
                  <a:srgbClr val="C00000"/>
                </a:solidFill>
                <a:latin typeface="Calibri Light" panose="020F0302020204030204"/>
                <a:ea typeface="+mj-ea"/>
                <a:cs typeface="+mj-cs"/>
              </a:rPr>
              <a:t>The </a:t>
            </a:r>
            <a:r>
              <a:rPr lang="en-US" sz="3200" dirty="0" err="1">
                <a:solidFill>
                  <a:srgbClr val="C00000"/>
                </a:solidFill>
                <a:latin typeface="Calibri Light" panose="020F0302020204030204"/>
                <a:ea typeface="+mj-ea"/>
                <a:cs typeface="+mj-cs"/>
              </a:rPr>
              <a:t>TeV</a:t>
            </a:r>
            <a:r>
              <a:rPr lang="en-US" sz="3200" dirty="0">
                <a:solidFill>
                  <a:srgbClr val="C00000"/>
                </a:solidFill>
                <a:latin typeface="Calibri Light" panose="020F0302020204030204"/>
                <a:ea typeface="+mj-ea"/>
                <a:cs typeface="+mj-cs"/>
              </a:rPr>
              <a:t> Sky and </a:t>
            </a:r>
          </a:p>
          <a:p>
            <a:pPr marL="0" indent="0" algn="ctr">
              <a:buNone/>
            </a:pPr>
            <a:r>
              <a:rPr lang="en-US" sz="3200" dirty="0" err="1">
                <a:solidFill>
                  <a:srgbClr val="C00000"/>
                </a:solidFill>
                <a:latin typeface="Calibri Light" panose="020F0302020204030204"/>
                <a:ea typeface="+mj-ea"/>
                <a:cs typeface="+mj-cs"/>
              </a:rPr>
              <a:t>Multiwavelength</a:t>
            </a:r>
            <a:r>
              <a:rPr lang="en-US" sz="3200" dirty="0">
                <a:solidFill>
                  <a:srgbClr val="C00000"/>
                </a:solidFill>
                <a:latin typeface="Calibri Light" panose="020F0302020204030204"/>
                <a:ea typeface="+mj-ea"/>
                <a:cs typeface="+mj-cs"/>
              </a:rPr>
              <a:t> Astrophysics</a:t>
            </a:r>
            <a:endParaRPr lang="en-GB" sz="2000" dirty="0">
              <a:solidFill>
                <a:srgbClr val="FF0000"/>
              </a:solidFill>
            </a:endParaRPr>
          </a:p>
        </p:txBody>
      </p:sp>
      <p:sp>
        <p:nvSpPr>
          <p:cNvPr id="4" name="Rettangolo 3"/>
          <p:cNvSpPr/>
          <p:nvPr/>
        </p:nvSpPr>
        <p:spPr>
          <a:xfrm>
            <a:off x="3467708" y="4307761"/>
            <a:ext cx="5256584" cy="1754326"/>
          </a:xfrm>
          <a:prstGeom prst="rect">
            <a:avLst/>
          </a:prstGeom>
        </p:spPr>
        <p:txBody>
          <a:bodyPr wrap="square">
            <a:spAutoFit/>
          </a:bodyPr>
          <a:lstStyle/>
          <a:p>
            <a:pPr algn="ctr"/>
            <a:r>
              <a:rPr lang="en-US" sz="3200" spc="-100" dirty="0">
                <a:solidFill>
                  <a:srgbClr val="675E47"/>
                </a:solidFill>
                <a:latin typeface="+mj-lt"/>
                <a:ea typeface="+mj-ea"/>
                <a:cs typeface="+mj-cs"/>
              </a:rPr>
              <a:t>Astroparticle Physics </a:t>
            </a:r>
            <a:r>
              <a:rPr lang="en-US" sz="3200" spc="-100" dirty="0" err="1">
                <a:solidFill>
                  <a:srgbClr val="675E47"/>
                </a:solidFill>
                <a:latin typeface="+mj-lt"/>
                <a:ea typeface="+mj-ea"/>
                <a:cs typeface="+mj-cs"/>
              </a:rPr>
              <a:t>a.a.</a:t>
            </a:r>
            <a:r>
              <a:rPr lang="en-US" sz="3200" spc="-100" dirty="0">
                <a:solidFill>
                  <a:srgbClr val="675E47"/>
                </a:solidFill>
                <a:latin typeface="+mj-lt"/>
                <a:ea typeface="+mj-ea"/>
                <a:cs typeface="+mj-cs"/>
              </a:rPr>
              <a:t> 2023/24</a:t>
            </a:r>
          </a:p>
          <a:p>
            <a:pPr algn="ctr"/>
            <a:r>
              <a:rPr lang="en-US" sz="2800" spc="-100" dirty="0">
                <a:solidFill>
                  <a:srgbClr val="675E47"/>
                </a:solidFill>
                <a:latin typeface="+mj-lt"/>
                <a:ea typeface="+mj-ea"/>
                <a:cs typeface="+mj-cs"/>
              </a:rPr>
              <a:t>Maurizio Spurio</a:t>
            </a:r>
          </a:p>
          <a:p>
            <a:pPr algn="ctr"/>
            <a:r>
              <a:rPr lang="en-US" sz="2400" spc="-100" dirty="0" err="1">
                <a:solidFill>
                  <a:srgbClr val="675E47"/>
                </a:solidFill>
                <a:latin typeface="+mj-lt"/>
                <a:ea typeface="+mj-ea"/>
                <a:cs typeface="+mj-cs"/>
              </a:rPr>
              <a:t>Università</a:t>
            </a:r>
            <a:r>
              <a:rPr lang="en-US" sz="2400" spc="-100" dirty="0">
                <a:solidFill>
                  <a:srgbClr val="675E47"/>
                </a:solidFill>
                <a:latin typeface="+mj-lt"/>
                <a:ea typeface="+mj-ea"/>
                <a:cs typeface="+mj-cs"/>
              </a:rPr>
              <a:t> di Bologna e INFN</a:t>
            </a:r>
          </a:p>
          <a:p>
            <a:pPr algn="ctr"/>
            <a:r>
              <a:rPr lang="en-US" sz="2000" spc="-100" dirty="0">
                <a:solidFill>
                  <a:srgbClr val="675E47"/>
                </a:solidFill>
                <a:latin typeface="+mj-lt"/>
                <a:ea typeface="+mj-ea"/>
                <a:cs typeface="+mj-cs"/>
              </a:rPr>
              <a:t>maurizio.spurio@unibo.it</a:t>
            </a:r>
          </a:p>
        </p:txBody>
      </p:sp>
      <p:sp>
        <p:nvSpPr>
          <p:cNvPr id="2" name="Segnaposto piè di pagina 1">
            <a:extLst>
              <a:ext uri="{FF2B5EF4-FFF2-40B4-BE49-F238E27FC236}">
                <a16:creationId xmlns:a16="http://schemas.microsoft.com/office/drawing/2014/main" id="{C22DA9DB-B27B-458D-94B3-0339FC04AF23}"/>
              </a:ext>
            </a:extLst>
          </p:cNvPr>
          <p:cNvSpPr>
            <a:spLocks noGrp="1"/>
          </p:cNvSpPr>
          <p:nvPr>
            <p:ph type="ftr" sz="quarter" idx="11"/>
          </p:nvPr>
        </p:nvSpPr>
        <p:spPr/>
        <p:txBody>
          <a:bodyPr/>
          <a:lstStyle/>
          <a:p>
            <a:r>
              <a:rPr lang="fr-FR"/>
              <a:t>M. Spurio - Astroparticle Physics - 9</a:t>
            </a:r>
            <a:endParaRPr lang="it-IT"/>
          </a:p>
        </p:txBody>
      </p:sp>
      <p:sp>
        <p:nvSpPr>
          <p:cNvPr id="5" name="Segnaposto numero diapositiva 4">
            <a:extLst>
              <a:ext uri="{FF2B5EF4-FFF2-40B4-BE49-F238E27FC236}">
                <a16:creationId xmlns:a16="http://schemas.microsoft.com/office/drawing/2014/main" id="{D4124DD2-DD25-569E-2955-CF7277ADE37C}"/>
              </a:ext>
            </a:extLst>
          </p:cNvPr>
          <p:cNvSpPr>
            <a:spLocks noGrp="1"/>
          </p:cNvSpPr>
          <p:nvPr>
            <p:ph type="sldNum" sz="quarter" idx="12"/>
          </p:nvPr>
        </p:nvSpPr>
        <p:spPr/>
        <p:txBody>
          <a:bodyPr/>
          <a:lstStyle/>
          <a:p>
            <a:fld id="{EF856C54-971D-4A64-8725-72F12A462872}" type="slidenum">
              <a:rPr lang="it-IT" smtClean="0"/>
              <a:t>1</a:t>
            </a:fld>
            <a:endParaRPr lang="it-IT"/>
          </a:p>
        </p:txBody>
      </p:sp>
    </p:spTree>
    <p:extLst>
      <p:ext uri="{BB962C8B-B14F-4D97-AF65-F5344CB8AC3E}">
        <p14:creationId xmlns:p14="http://schemas.microsoft.com/office/powerpoint/2010/main" val="3208623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2800" y="-13685"/>
            <a:ext cx="10515600" cy="759065"/>
          </a:xfrm>
        </p:spPr>
        <p:txBody>
          <a:bodyPr>
            <a:normAutofit/>
          </a:bodyPr>
          <a:lstStyle/>
          <a:p>
            <a:r>
              <a:rPr lang="en-US" sz="3600" dirty="0">
                <a:solidFill>
                  <a:srgbClr val="C00000"/>
                </a:solidFill>
              </a:rPr>
              <a:t>CRs and Secondary neutral </a:t>
            </a:r>
            <a:r>
              <a:rPr lang="en-US" sz="3600" dirty="0" err="1">
                <a:solidFill>
                  <a:srgbClr val="C00000"/>
                </a:solidFill>
              </a:rPr>
              <a:t>particles@sources</a:t>
            </a:r>
            <a:endParaRPr lang="en-US" sz="3600" dirty="0">
              <a:solidFill>
                <a:srgbClr val="C00000"/>
              </a:solidFill>
            </a:endParaRPr>
          </a:p>
        </p:txBody>
      </p:sp>
      <p:grpSp>
        <p:nvGrpSpPr>
          <p:cNvPr id="60" name="Group 2">
            <a:extLst>
              <a:ext uri="{FF2B5EF4-FFF2-40B4-BE49-F238E27FC236}">
                <a16:creationId xmlns:a16="http://schemas.microsoft.com/office/drawing/2014/main" id="{8BDEBB19-722E-E646-D7CF-B72334572524}"/>
              </a:ext>
            </a:extLst>
          </p:cNvPr>
          <p:cNvGrpSpPr>
            <a:grpSpLocks/>
          </p:cNvGrpSpPr>
          <p:nvPr/>
        </p:nvGrpSpPr>
        <p:grpSpPr bwMode="auto">
          <a:xfrm>
            <a:off x="1308405" y="813642"/>
            <a:ext cx="6551613" cy="5918103"/>
            <a:chOff x="-204" y="218"/>
            <a:chExt cx="4065" cy="3629"/>
          </a:xfrm>
        </p:grpSpPr>
        <p:pic>
          <p:nvPicPr>
            <p:cNvPr id="61" name="Picture 3" descr="casa_xray">
              <a:extLst>
                <a:ext uri="{FF2B5EF4-FFF2-40B4-BE49-F238E27FC236}">
                  <a16:creationId xmlns:a16="http://schemas.microsoft.com/office/drawing/2014/main" id="{82B73C3B-7D5D-8613-A998-6D4AC33DD85F}"/>
                </a:ext>
              </a:extLst>
            </p:cNvPr>
            <p:cNvPicPr>
              <a:picLocks noChangeAspect="1" noChangeArrowheads="1"/>
            </p:cNvPicPr>
            <p:nvPr/>
          </p:nvPicPr>
          <p:blipFill>
            <a:blip r:embed="rId3" cstate="print"/>
            <a:srcRect/>
            <a:stretch>
              <a:fillRect/>
            </a:stretch>
          </p:blipFill>
          <p:spPr bwMode="auto">
            <a:xfrm>
              <a:off x="-204" y="218"/>
              <a:ext cx="4065" cy="3629"/>
            </a:xfrm>
            <a:prstGeom prst="rect">
              <a:avLst/>
            </a:prstGeom>
            <a:noFill/>
          </p:spPr>
        </p:pic>
        <p:grpSp>
          <p:nvGrpSpPr>
            <p:cNvPr id="62" name="Group 4">
              <a:extLst>
                <a:ext uri="{FF2B5EF4-FFF2-40B4-BE49-F238E27FC236}">
                  <a16:creationId xmlns:a16="http://schemas.microsoft.com/office/drawing/2014/main" id="{99A64A31-C0CE-EA21-0A39-A20DB7C49106}"/>
                </a:ext>
              </a:extLst>
            </p:cNvPr>
            <p:cNvGrpSpPr>
              <a:grpSpLocks/>
            </p:cNvGrpSpPr>
            <p:nvPr/>
          </p:nvGrpSpPr>
          <p:grpSpPr bwMode="auto">
            <a:xfrm>
              <a:off x="1494" y="2541"/>
              <a:ext cx="1409" cy="609"/>
              <a:chOff x="1494" y="2541"/>
              <a:chExt cx="1409" cy="609"/>
            </a:xfrm>
          </p:grpSpPr>
          <p:sp>
            <p:nvSpPr>
              <p:cNvPr id="63" name="Freeform 5">
                <a:extLst>
                  <a:ext uri="{FF2B5EF4-FFF2-40B4-BE49-F238E27FC236}">
                    <a16:creationId xmlns:a16="http://schemas.microsoft.com/office/drawing/2014/main" id="{4C0E97DE-E25C-472A-B8AA-76F7B04BB4A0}"/>
                  </a:ext>
                </a:extLst>
              </p:cNvPr>
              <p:cNvSpPr>
                <a:spLocks/>
              </p:cNvSpPr>
              <p:nvPr/>
            </p:nvSpPr>
            <p:spPr bwMode="auto">
              <a:xfrm rot="-5400000">
                <a:off x="1750" y="2599"/>
                <a:ext cx="323" cy="265"/>
              </a:xfrm>
              <a:custGeom>
                <a:avLst/>
                <a:gdLst/>
                <a:ahLst/>
                <a:cxnLst>
                  <a:cxn ang="0">
                    <a:pos x="0" y="96"/>
                  </a:cxn>
                  <a:cxn ang="0">
                    <a:pos x="32" y="83"/>
                  </a:cxn>
                  <a:cxn ang="0">
                    <a:pos x="93" y="44"/>
                  </a:cxn>
                  <a:cxn ang="0">
                    <a:pos x="131" y="0"/>
                  </a:cxn>
                </a:cxnLst>
                <a:rect l="0" t="0" r="r" b="b"/>
                <a:pathLst>
                  <a:path w="131" h="96">
                    <a:moveTo>
                      <a:pt x="0" y="96"/>
                    </a:moveTo>
                    <a:cubicBezTo>
                      <a:pt x="5" y="94"/>
                      <a:pt x="17" y="92"/>
                      <a:pt x="32" y="83"/>
                    </a:cubicBezTo>
                    <a:cubicBezTo>
                      <a:pt x="47" y="74"/>
                      <a:pt x="76" y="58"/>
                      <a:pt x="93" y="44"/>
                    </a:cubicBezTo>
                    <a:cubicBezTo>
                      <a:pt x="110" y="30"/>
                      <a:pt x="123" y="9"/>
                      <a:pt x="131" y="0"/>
                    </a:cubicBezTo>
                  </a:path>
                </a:pathLst>
              </a:custGeom>
              <a:noFill/>
              <a:ln w="28575" cap="flat" cmpd="sng">
                <a:solidFill>
                  <a:srgbClr val="FFFFFF">
                    <a:alpha val="45000"/>
                  </a:srgbClr>
                </a:solidFill>
                <a:prstDash val="solid"/>
                <a:round/>
                <a:headEnd/>
                <a:tailEnd/>
              </a:ln>
              <a:effectLst/>
            </p:spPr>
            <p:txBody>
              <a:bodyPr>
                <a:spAutoFit/>
              </a:bodyPr>
              <a:lstStyle/>
              <a:p>
                <a:endParaRPr lang="it-IT"/>
              </a:p>
            </p:txBody>
          </p:sp>
          <p:sp>
            <p:nvSpPr>
              <p:cNvPr id="64" name="Freeform 6">
                <a:extLst>
                  <a:ext uri="{FF2B5EF4-FFF2-40B4-BE49-F238E27FC236}">
                    <a16:creationId xmlns:a16="http://schemas.microsoft.com/office/drawing/2014/main" id="{184EE534-59FC-4B0B-FDD8-1D5401C7FE68}"/>
                  </a:ext>
                </a:extLst>
              </p:cNvPr>
              <p:cNvSpPr>
                <a:spLocks/>
              </p:cNvSpPr>
              <p:nvPr/>
            </p:nvSpPr>
            <p:spPr bwMode="auto">
              <a:xfrm rot="-5400000">
                <a:off x="1757" y="2647"/>
                <a:ext cx="478" cy="527"/>
              </a:xfrm>
              <a:custGeom>
                <a:avLst/>
                <a:gdLst/>
                <a:ahLst/>
                <a:cxnLst>
                  <a:cxn ang="0">
                    <a:pos x="107" y="113"/>
                  </a:cxn>
                  <a:cxn ang="0">
                    <a:pos x="8" y="131"/>
                  </a:cxn>
                  <a:cxn ang="0">
                    <a:pos x="59" y="14"/>
                  </a:cxn>
                  <a:cxn ang="0">
                    <a:pos x="149" y="47"/>
                  </a:cxn>
                  <a:cxn ang="0">
                    <a:pos x="194" y="191"/>
                  </a:cxn>
                </a:cxnLst>
                <a:rect l="0" t="0" r="r" b="b"/>
                <a:pathLst>
                  <a:path w="194" h="191">
                    <a:moveTo>
                      <a:pt x="107" y="113"/>
                    </a:moveTo>
                    <a:cubicBezTo>
                      <a:pt x="91" y="115"/>
                      <a:pt x="16" y="147"/>
                      <a:pt x="8" y="131"/>
                    </a:cubicBezTo>
                    <a:cubicBezTo>
                      <a:pt x="0" y="115"/>
                      <a:pt x="36" y="28"/>
                      <a:pt x="59" y="14"/>
                    </a:cubicBezTo>
                    <a:cubicBezTo>
                      <a:pt x="82" y="0"/>
                      <a:pt x="127" y="18"/>
                      <a:pt x="149" y="47"/>
                    </a:cubicBezTo>
                    <a:cubicBezTo>
                      <a:pt x="171" y="76"/>
                      <a:pt x="185" y="161"/>
                      <a:pt x="194" y="191"/>
                    </a:cubicBezTo>
                  </a:path>
                </a:pathLst>
              </a:custGeom>
              <a:noFill/>
              <a:ln w="28575" cap="flat" cmpd="sng">
                <a:solidFill>
                  <a:srgbClr val="FFFFFF">
                    <a:alpha val="86000"/>
                  </a:srgbClr>
                </a:solidFill>
                <a:prstDash val="solid"/>
                <a:round/>
                <a:headEnd/>
                <a:tailEnd/>
              </a:ln>
              <a:effectLst/>
            </p:spPr>
            <p:txBody>
              <a:bodyPr>
                <a:spAutoFit/>
              </a:bodyPr>
              <a:lstStyle/>
              <a:p>
                <a:endParaRPr lang="it-IT"/>
              </a:p>
            </p:txBody>
          </p:sp>
          <p:sp>
            <p:nvSpPr>
              <p:cNvPr id="65" name="Freeform 7">
                <a:extLst>
                  <a:ext uri="{FF2B5EF4-FFF2-40B4-BE49-F238E27FC236}">
                    <a16:creationId xmlns:a16="http://schemas.microsoft.com/office/drawing/2014/main" id="{7246AFB4-AEA4-D015-571F-790EE395D87A}"/>
                  </a:ext>
                </a:extLst>
              </p:cNvPr>
              <p:cNvSpPr>
                <a:spLocks/>
              </p:cNvSpPr>
              <p:nvPr/>
            </p:nvSpPr>
            <p:spPr bwMode="auto">
              <a:xfrm rot="-5400000">
                <a:off x="1377" y="2658"/>
                <a:ext cx="530" cy="296"/>
              </a:xfrm>
              <a:custGeom>
                <a:avLst/>
                <a:gdLst/>
                <a:ahLst/>
                <a:cxnLst>
                  <a:cxn ang="0">
                    <a:pos x="50" y="48"/>
                  </a:cxn>
                  <a:cxn ang="0">
                    <a:pos x="23" y="49"/>
                  </a:cxn>
                  <a:cxn ang="0">
                    <a:pos x="27" y="1"/>
                  </a:cxn>
                  <a:cxn ang="0">
                    <a:pos x="186" y="55"/>
                  </a:cxn>
                  <a:cxn ang="0">
                    <a:pos x="202" y="107"/>
                  </a:cxn>
                </a:cxnLst>
                <a:rect l="0" t="0" r="r" b="b"/>
                <a:pathLst>
                  <a:path w="215" h="107">
                    <a:moveTo>
                      <a:pt x="50" y="48"/>
                    </a:moveTo>
                    <a:cubicBezTo>
                      <a:pt x="46" y="48"/>
                      <a:pt x="27" y="57"/>
                      <a:pt x="23" y="49"/>
                    </a:cubicBezTo>
                    <a:cubicBezTo>
                      <a:pt x="19" y="41"/>
                      <a:pt x="0" y="0"/>
                      <a:pt x="27" y="1"/>
                    </a:cubicBezTo>
                    <a:cubicBezTo>
                      <a:pt x="54" y="2"/>
                      <a:pt x="157" y="37"/>
                      <a:pt x="186" y="55"/>
                    </a:cubicBezTo>
                    <a:cubicBezTo>
                      <a:pt x="215" y="73"/>
                      <a:pt x="199" y="96"/>
                      <a:pt x="202" y="107"/>
                    </a:cubicBezTo>
                  </a:path>
                </a:pathLst>
              </a:custGeom>
              <a:noFill/>
              <a:ln w="28575" cap="flat" cmpd="sng">
                <a:solidFill>
                  <a:srgbClr val="FFFFFF">
                    <a:alpha val="86000"/>
                  </a:srgbClr>
                </a:solidFill>
                <a:prstDash val="solid"/>
                <a:round/>
                <a:headEnd/>
                <a:tailEnd/>
              </a:ln>
              <a:effectLst/>
            </p:spPr>
            <p:txBody>
              <a:bodyPr>
                <a:spAutoFit/>
              </a:bodyPr>
              <a:lstStyle/>
              <a:p>
                <a:endParaRPr lang="it-IT"/>
              </a:p>
            </p:txBody>
          </p:sp>
          <p:sp>
            <p:nvSpPr>
              <p:cNvPr id="66" name="Freeform 8">
                <a:extLst>
                  <a:ext uri="{FF2B5EF4-FFF2-40B4-BE49-F238E27FC236}">
                    <a16:creationId xmlns:a16="http://schemas.microsoft.com/office/drawing/2014/main" id="{5C4A4365-8E4E-3162-6669-6B7607094CB4}"/>
                  </a:ext>
                </a:extLst>
              </p:cNvPr>
              <p:cNvSpPr>
                <a:spLocks/>
              </p:cNvSpPr>
              <p:nvPr/>
            </p:nvSpPr>
            <p:spPr bwMode="auto">
              <a:xfrm rot="-5400000">
                <a:off x="2245" y="2658"/>
                <a:ext cx="190" cy="183"/>
              </a:xfrm>
              <a:custGeom>
                <a:avLst/>
                <a:gdLst/>
                <a:ahLst/>
                <a:cxnLst>
                  <a:cxn ang="0">
                    <a:pos x="0" y="0"/>
                  </a:cxn>
                  <a:cxn ang="0">
                    <a:pos x="43" y="57"/>
                  </a:cxn>
                  <a:cxn ang="0">
                    <a:pos x="72" y="55"/>
                  </a:cxn>
                  <a:cxn ang="0">
                    <a:pos x="70" y="3"/>
                  </a:cxn>
                </a:cxnLst>
                <a:rect l="0" t="0" r="r" b="b"/>
                <a:pathLst>
                  <a:path w="77" h="66">
                    <a:moveTo>
                      <a:pt x="0" y="0"/>
                    </a:moveTo>
                    <a:cubicBezTo>
                      <a:pt x="7" y="9"/>
                      <a:pt x="31" y="48"/>
                      <a:pt x="43" y="57"/>
                    </a:cubicBezTo>
                    <a:cubicBezTo>
                      <a:pt x="55" y="66"/>
                      <a:pt x="67" y="64"/>
                      <a:pt x="72" y="55"/>
                    </a:cubicBezTo>
                    <a:cubicBezTo>
                      <a:pt x="77" y="46"/>
                      <a:pt x="70" y="14"/>
                      <a:pt x="70" y="3"/>
                    </a:cubicBezTo>
                  </a:path>
                </a:pathLst>
              </a:custGeom>
              <a:noFill/>
              <a:ln w="28575" cap="flat" cmpd="sng">
                <a:solidFill>
                  <a:srgbClr val="FFFFFF">
                    <a:alpha val="45000"/>
                  </a:srgbClr>
                </a:solidFill>
                <a:prstDash val="solid"/>
                <a:round/>
                <a:headEnd/>
                <a:tailEnd/>
              </a:ln>
              <a:effectLst/>
            </p:spPr>
            <p:txBody>
              <a:bodyPr>
                <a:spAutoFit/>
              </a:bodyPr>
              <a:lstStyle/>
              <a:p>
                <a:endParaRPr lang="it-IT"/>
              </a:p>
            </p:txBody>
          </p:sp>
          <p:sp>
            <p:nvSpPr>
              <p:cNvPr id="67" name="Freeform 9">
                <a:extLst>
                  <a:ext uri="{FF2B5EF4-FFF2-40B4-BE49-F238E27FC236}">
                    <a16:creationId xmlns:a16="http://schemas.microsoft.com/office/drawing/2014/main" id="{0476972A-A4FD-232A-F18F-10511760BB1E}"/>
                  </a:ext>
                </a:extLst>
              </p:cNvPr>
              <p:cNvSpPr>
                <a:spLocks/>
              </p:cNvSpPr>
              <p:nvPr/>
            </p:nvSpPr>
            <p:spPr bwMode="auto">
              <a:xfrm rot="-5400000">
                <a:off x="2386" y="2365"/>
                <a:ext cx="222" cy="812"/>
              </a:xfrm>
              <a:custGeom>
                <a:avLst/>
                <a:gdLst/>
                <a:ahLst/>
                <a:cxnLst>
                  <a:cxn ang="0">
                    <a:pos x="16" y="61"/>
                  </a:cxn>
                  <a:cxn ang="0">
                    <a:pos x="4" y="22"/>
                  </a:cxn>
                  <a:cxn ang="0">
                    <a:pos x="37" y="4"/>
                  </a:cxn>
                  <a:cxn ang="0">
                    <a:pos x="58" y="48"/>
                  </a:cxn>
                  <a:cxn ang="0">
                    <a:pos x="90" y="294"/>
                  </a:cxn>
                </a:cxnLst>
                <a:rect l="0" t="0" r="r" b="b"/>
                <a:pathLst>
                  <a:path w="90" h="294">
                    <a:moveTo>
                      <a:pt x="16" y="61"/>
                    </a:moveTo>
                    <a:cubicBezTo>
                      <a:pt x="14" y="54"/>
                      <a:pt x="0" y="32"/>
                      <a:pt x="4" y="22"/>
                    </a:cubicBezTo>
                    <a:cubicBezTo>
                      <a:pt x="8" y="12"/>
                      <a:pt x="28" y="0"/>
                      <a:pt x="37" y="4"/>
                    </a:cubicBezTo>
                    <a:cubicBezTo>
                      <a:pt x="46" y="8"/>
                      <a:pt x="49" y="0"/>
                      <a:pt x="58" y="48"/>
                    </a:cubicBezTo>
                    <a:cubicBezTo>
                      <a:pt x="67" y="96"/>
                      <a:pt x="83" y="243"/>
                      <a:pt x="90" y="294"/>
                    </a:cubicBezTo>
                  </a:path>
                </a:pathLst>
              </a:custGeom>
              <a:noFill/>
              <a:ln w="28575" cap="flat" cmpd="sng">
                <a:solidFill>
                  <a:srgbClr val="FFFFFF">
                    <a:alpha val="86000"/>
                  </a:srgbClr>
                </a:solidFill>
                <a:prstDash val="solid"/>
                <a:round/>
                <a:headEnd type="none" w="med" len="med"/>
                <a:tailEnd type="arrow" w="med" len="med"/>
              </a:ln>
              <a:effectLst/>
            </p:spPr>
            <p:txBody>
              <a:bodyPr>
                <a:spAutoFit/>
              </a:bodyPr>
              <a:lstStyle/>
              <a:p>
                <a:endParaRPr lang="it-IT"/>
              </a:p>
            </p:txBody>
          </p:sp>
        </p:grpSp>
      </p:grpSp>
      <p:sp>
        <p:nvSpPr>
          <p:cNvPr id="68" name="Text Box 11">
            <a:extLst>
              <a:ext uri="{FF2B5EF4-FFF2-40B4-BE49-F238E27FC236}">
                <a16:creationId xmlns:a16="http://schemas.microsoft.com/office/drawing/2014/main" id="{0A11E1DD-3208-9325-3E52-09C5CB73DCE9}"/>
              </a:ext>
            </a:extLst>
          </p:cNvPr>
          <p:cNvSpPr txBox="1">
            <a:spLocks noChangeArrowheads="1"/>
          </p:cNvSpPr>
          <p:nvPr/>
        </p:nvSpPr>
        <p:spPr bwMode="auto">
          <a:xfrm>
            <a:off x="2809133" y="4523540"/>
            <a:ext cx="2447925" cy="646331"/>
          </a:xfrm>
          <a:prstGeom prst="rect">
            <a:avLst/>
          </a:prstGeom>
          <a:noFill/>
          <a:ln w="38100" algn="ctr">
            <a:noFill/>
            <a:miter lim="800000"/>
            <a:headEnd/>
            <a:tailEnd/>
          </a:ln>
          <a:effectLst/>
        </p:spPr>
        <p:txBody>
          <a:bodyPr>
            <a:spAutoFit/>
          </a:bodyPr>
          <a:lstStyle/>
          <a:p>
            <a:pPr>
              <a:spcBef>
                <a:spcPct val="50000"/>
              </a:spcBef>
              <a:buClrTx/>
              <a:buSzTx/>
              <a:buFontTx/>
              <a:buNone/>
            </a:pPr>
            <a:r>
              <a:rPr lang="en-US" b="0" dirty="0">
                <a:solidFill>
                  <a:schemeClr val="bg1"/>
                </a:solidFill>
                <a:effectLst/>
                <a:latin typeface="Arial" charset="0"/>
              </a:rPr>
              <a:t>protons/nuclei</a:t>
            </a:r>
          </a:p>
          <a:p>
            <a:pPr>
              <a:spcBef>
                <a:spcPct val="0"/>
              </a:spcBef>
              <a:buClrTx/>
              <a:buSzTx/>
              <a:buFontTx/>
              <a:buNone/>
            </a:pPr>
            <a:r>
              <a:rPr lang="en-US" b="0" dirty="0">
                <a:solidFill>
                  <a:schemeClr val="bg1"/>
                </a:solidFill>
                <a:effectLst/>
                <a:latin typeface="Arial" charset="0"/>
              </a:rPr>
              <a:t>electrons/positrons</a:t>
            </a:r>
          </a:p>
        </p:txBody>
      </p:sp>
      <p:grpSp>
        <p:nvGrpSpPr>
          <p:cNvPr id="69" name="Group 12">
            <a:extLst>
              <a:ext uri="{FF2B5EF4-FFF2-40B4-BE49-F238E27FC236}">
                <a16:creationId xmlns:a16="http://schemas.microsoft.com/office/drawing/2014/main" id="{0E37C767-7846-35A2-CDFC-79321632FD5D}"/>
              </a:ext>
            </a:extLst>
          </p:cNvPr>
          <p:cNvGrpSpPr>
            <a:grpSpLocks/>
          </p:cNvGrpSpPr>
          <p:nvPr/>
        </p:nvGrpSpPr>
        <p:grpSpPr bwMode="auto">
          <a:xfrm>
            <a:off x="4872344" y="2024906"/>
            <a:ext cx="5437187" cy="4321175"/>
            <a:chOff x="2245" y="981"/>
            <a:chExt cx="3425" cy="2722"/>
          </a:xfrm>
        </p:grpSpPr>
        <p:sp>
          <p:nvSpPr>
            <p:cNvPr id="70" name="Oval 13">
              <a:extLst>
                <a:ext uri="{FF2B5EF4-FFF2-40B4-BE49-F238E27FC236}">
                  <a16:creationId xmlns:a16="http://schemas.microsoft.com/office/drawing/2014/main" id="{B379B14E-0A7C-D813-8728-02D7ABA9A793}"/>
                </a:ext>
              </a:extLst>
            </p:cNvPr>
            <p:cNvSpPr>
              <a:spLocks noChangeArrowheads="1"/>
            </p:cNvSpPr>
            <p:nvPr/>
          </p:nvSpPr>
          <p:spPr bwMode="auto">
            <a:xfrm>
              <a:off x="2245" y="2522"/>
              <a:ext cx="318" cy="318"/>
            </a:xfrm>
            <a:prstGeom prst="ellipse">
              <a:avLst/>
            </a:prstGeom>
            <a:noFill/>
            <a:ln w="38100" algn="ctr">
              <a:solidFill>
                <a:srgbClr val="FFCC66"/>
              </a:solidFill>
              <a:round/>
              <a:headEnd/>
              <a:tailEnd/>
            </a:ln>
            <a:effectLst/>
          </p:spPr>
          <p:txBody>
            <a:bodyPr wrap="none" anchor="ctr">
              <a:spAutoFit/>
            </a:bodyPr>
            <a:lstStyle/>
            <a:p>
              <a:endParaRPr lang="it-IT"/>
            </a:p>
          </p:txBody>
        </p:sp>
        <p:sp>
          <p:nvSpPr>
            <p:cNvPr id="71" name="Oval 14">
              <a:extLst>
                <a:ext uri="{FF2B5EF4-FFF2-40B4-BE49-F238E27FC236}">
                  <a16:creationId xmlns:a16="http://schemas.microsoft.com/office/drawing/2014/main" id="{9914CE63-AC65-CD12-633E-A494438729D5}"/>
                </a:ext>
              </a:extLst>
            </p:cNvPr>
            <p:cNvSpPr>
              <a:spLocks noChangeArrowheads="1"/>
            </p:cNvSpPr>
            <p:nvPr/>
          </p:nvSpPr>
          <p:spPr bwMode="auto">
            <a:xfrm>
              <a:off x="2835" y="981"/>
              <a:ext cx="2835" cy="2722"/>
            </a:xfrm>
            <a:prstGeom prst="ellipse">
              <a:avLst/>
            </a:prstGeom>
            <a:gradFill rotWithShape="1">
              <a:gsLst>
                <a:gs pos="0">
                  <a:srgbClr val="AC0000"/>
                </a:gs>
                <a:gs pos="100000">
                  <a:srgbClr val="AC0000">
                    <a:gamma/>
                    <a:shade val="5882"/>
                    <a:invGamma/>
                  </a:srgbClr>
                </a:gs>
              </a:gsLst>
              <a:lin ang="0" scaled="1"/>
            </a:gradFill>
            <a:ln w="38100" algn="ctr">
              <a:solidFill>
                <a:srgbClr val="FFCC66"/>
              </a:solidFill>
              <a:round/>
              <a:headEnd/>
              <a:tailEnd/>
            </a:ln>
            <a:effectLst/>
          </p:spPr>
          <p:txBody>
            <a:bodyPr wrap="none" anchor="ctr">
              <a:spAutoFit/>
            </a:bodyPr>
            <a:lstStyle/>
            <a:p>
              <a:endParaRPr lang="it-IT"/>
            </a:p>
          </p:txBody>
        </p:sp>
        <p:sp>
          <p:nvSpPr>
            <p:cNvPr id="72" name="Line 15">
              <a:extLst>
                <a:ext uri="{FF2B5EF4-FFF2-40B4-BE49-F238E27FC236}">
                  <a16:creationId xmlns:a16="http://schemas.microsoft.com/office/drawing/2014/main" id="{7FE30D46-B354-9E4B-3936-82F1F23C353E}"/>
                </a:ext>
              </a:extLst>
            </p:cNvPr>
            <p:cNvSpPr>
              <a:spLocks noChangeShapeType="1"/>
            </p:cNvSpPr>
            <p:nvPr/>
          </p:nvSpPr>
          <p:spPr bwMode="auto">
            <a:xfrm flipV="1">
              <a:off x="2333" y="1484"/>
              <a:ext cx="811" cy="1064"/>
            </a:xfrm>
            <a:prstGeom prst="line">
              <a:avLst/>
            </a:prstGeom>
            <a:noFill/>
            <a:ln w="38100">
              <a:solidFill>
                <a:srgbClr val="FFCC66"/>
              </a:solidFill>
              <a:prstDash val="dash"/>
              <a:round/>
              <a:headEnd/>
              <a:tailEnd/>
            </a:ln>
            <a:effectLst/>
          </p:spPr>
          <p:txBody>
            <a:bodyPr>
              <a:spAutoFit/>
            </a:bodyPr>
            <a:lstStyle/>
            <a:p>
              <a:endParaRPr lang="it-IT"/>
            </a:p>
          </p:txBody>
        </p:sp>
        <p:sp>
          <p:nvSpPr>
            <p:cNvPr id="73" name="Line 16">
              <a:extLst>
                <a:ext uri="{FF2B5EF4-FFF2-40B4-BE49-F238E27FC236}">
                  <a16:creationId xmlns:a16="http://schemas.microsoft.com/office/drawing/2014/main" id="{F7D3068F-58CE-15F4-DD22-05BE662EED6D}"/>
                </a:ext>
              </a:extLst>
            </p:cNvPr>
            <p:cNvSpPr>
              <a:spLocks noChangeShapeType="1"/>
            </p:cNvSpPr>
            <p:nvPr/>
          </p:nvSpPr>
          <p:spPr bwMode="auto">
            <a:xfrm>
              <a:off x="2322" y="2820"/>
              <a:ext cx="1192" cy="694"/>
            </a:xfrm>
            <a:prstGeom prst="line">
              <a:avLst/>
            </a:prstGeom>
            <a:noFill/>
            <a:ln w="38100">
              <a:solidFill>
                <a:srgbClr val="FFCC66"/>
              </a:solidFill>
              <a:prstDash val="dash"/>
              <a:round/>
              <a:headEnd/>
              <a:tailEnd/>
            </a:ln>
            <a:effectLst/>
          </p:spPr>
          <p:txBody>
            <a:bodyPr>
              <a:spAutoFit/>
            </a:bodyPr>
            <a:lstStyle/>
            <a:p>
              <a:endParaRPr lang="it-IT"/>
            </a:p>
          </p:txBody>
        </p:sp>
      </p:grpSp>
      <p:grpSp>
        <p:nvGrpSpPr>
          <p:cNvPr id="74" name="Group 17">
            <a:extLst>
              <a:ext uri="{FF2B5EF4-FFF2-40B4-BE49-F238E27FC236}">
                <a16:creationId xmlns:a16="http://schemas.microsoft.com/office/drawing/2014/main" id="{767DF468-92D6-C24D-CDEE-13151A2AD29E}"/>
              </a:ext>
            </a:extLst>
          </p:cNvPr>
          <p:cNvGrpSpPr>
            <a:grpSpLocks/>
          </p:cNvGrpSpPr>
          <p:nvPr/>
        </p:nvGrpSpPr>
        <p:grpSpPr bwMode="auto">
          <a:xfrm>
            <a:off x="6070906" y="2528143"/>
            <a:ext cx="3554413" cy="698500"/>
            <a:chOff x="3000" y="1298"/>
            <a:chExt cx="2239" cy="440"/>
          </a:xfrm>
        </p:grpSpPr>
        <p:sp>
          <p:nvSpPr>
            <p:cNvPr id="75" name="Line 18">
              <a:extLst>
                <a:ext uri="{FF2B5EF4-FFF2-40B4-BE49-F238E27FC236}">
                  <a16:creationId xmlns:a16="http://schemas.microsoft.com/office/drawing/2014/main" id="{92BC47C7-AE4D-45C9-B850-96F6A3A0015C}"/>
                </a:ext>
              </a:extLst>
            </p:cNvPr>
            <p:cNvSpPr>
              <a:spLocks noChangeShapeType="1"/>
            </p:cNvSpPr>
            <p:nvPr/>
          </p:nvSpPr>
          <p:spPr bwMode="auto">
            <a:xfrm flipV="1">
              <a:off x="3000" y="1434"/>
              <a:ext cx="2239" cy="304"/>
            </a:xfrm>
            <a:prstGeom prst="line">
              <a:avLst/>
            </a:prstGeom>
            <a:noFill/>
            <a:ln w="57150">
              <a:solidFill>
                <a:srgbClr val="FFC000"/>
              </a:solidFill>
              <a:round/>
              <a:headEnd/>
              <a:tailEnd type="arrow" w="med" len="med"/>
            </a:ln>
            <a:effectLst/>
          </p:spPr>
          <p:txBody>
            <a:bodyPr>
              <a:spAutoFit/>
            </a:bodyPr>
            <a:lstStyle/>
            <a:p>
              <a:endParaRPr lang="it-IT">
                <a:solidFill>
                  <a:schemeClr val="bg1"/>
                </a:solidFill>
              </a:endParaRPr>
            </a:p>
          </p:txBody>
        </p:sp>
        <p:sp>
          <p:nvSpPr>
            <p:cNvPr id="76" name="Text Box 19">
              <a:extLst>
                <a:ext uri="{FF2B5EF4-FFF2-40B4-BE49-F238E27FC236}">
                  <a16:creationId xmlns:a16="http://schemas.microsoft.com/office/drawing/2014/main" id="{26353E44-78B5-3B5F-D82B-56909BE8E5EB}"/>
                </a:ext>
              </a:extLst>
            </p:cNvPr>
            <p:cNvSpPr txBox="1">
              <a:spLocks noChangeArrowheads="1"/>
            </p:cNvSpPr>
            <p:nvPr/>
          </p:nvSpPr>
          <p:spPr bwMode="auto">
            <a:xfrm>
              <a:off x="3606" y="1298"/>
              <a:ext cx="499" cy="327"/>
            </a:xfrm>
            <a:prstGeom prst="rect">
              <a:avLst/>
            </a:prstGeom>
            <a:noFill/>
            <a:ln w="38100" algn="ctr">
              <a:noFill/>
              <a:miter lim="800000"/>
              <a:headEnd/>
              <a:tailEnd/>
            </a:ln>
            <a:effectLst/>
          </p:spPr>
          <p:txBody>
            <a:bodyPr>
              <a:spAutoFit/>
            </a:bodyPr>
            <a:lstStyle/>
            <a:p>
              <a:pPr>
                <a:spcBef>
                  <a:spcPct val="50000"/>
                </a:spcBef>
                <a:buClrTx/>
                <a:buSzTx/>
                <a:buFontTx/>
                <a:buNone/>
              </a:pPr>
              <a:r>
                <a:rPr lang="en-US" sz="2800" b="0">
                  <a:solidFill>
                    <a:schemeClr val="bg1"/>
                  </a:solidFill>
                  <a:effectLst/>
                  <a:latin typeface="Arial" charset="0"/>
                </a:rPr>
                <a:t>p</a:t>
              </a:r>
            </a:p>
          </p:txBody>
        </p:sp>
      </p:grpSp>
      <p:grpSp>
        <p:nvGrpSpPr>
          <p:cNvPr id="77" name="Group 20">
            <a:extLst>
              <a:ext uri="{FF2B5EF4-FFF2-40B4-BE49-F238E27FC236}">
                <a16:creationId xmlns:a16="http://schemas.microsoft.com/office/drawing/2014/main" id="{8AE18685-A659-6EE8-5BC0-9F49E30EFC9A}"/>
              </a:ext>
            </a:extLst>
          </p:cNvPr>
          <p:cNvGrpSpPr>
            <a:grpSpLocks/>
          </p:cNvGrpSpPr>
          <p:nvPr/>
        </p:nvGrpSpPr>
        <p:grpSpPr bwMode="auto">
          <a:xfrm>
            <a:off x="7002769" y="3540968"/>
            <a:ext cx="3519487" cy="995363"/>
            <a:chOff x="3587" y="1936"/>
            <a:chExt cx="2217" cy="627"/>
          </a:xfrm>
        </p:grpSpPr>
        <p:grpSp>
          <p:nvGrpSpPr>
            <p:cNvPr id="78" name="Group 21">
              <a:extLst>
                <a:ext uri="{FF2B5EF4-FFF2-40B4-BE49-F238E27FC236}">
                  <a16:creationId xmlns:a16="http://schemas.microsoft.com/office/drawing/2014/main" id="{AE228837-E211-5FB6-3F7C-D56DF772CC09}"/>
                </a:ext>
              </a:extLst>
            </p:cNvPr>
            <p:cNvGrpSpPr>
              <a:grpSpLocks/>
            </p:cNvGrpSpPr>
            <p:nvPr/>
          </p:nvGrpSpPr>
          <p:grpSpPr bwMode="auto">
            <a:xfrm>
              <a:off x="3587" y="2066"/>
              <a:ext cx="2025" cy="497"/>
              <a:chOff x="3587" y="2066"/>
              <a:chExt cx="2025" cy="497"/>
            </a:xfrm>
          </p:grpSpPr>
          <p:sp>
            <p:nvSpPr>
              <p:cNvPr id="80" name="Line 22">
                <a:extLst>
                  <a:ext uri="{FF2B5EF4-FFF2-40B4-BE49-F238E27FC236}">
                    <a16:creationId xmlns:a16="http://schemas.microsoft.com/office/drawing/2014/main" id="{AD11C438-705D-CC6B-20A7-FA0F4BFD676D}"/>
                  </a:ext>
                </a:extLst>
              </p:cNvPr>
              <p:cNvSpPr>
                <a:spLocks noChangeShapeType="1"/>
              </p:cNvSpPr>
              <p:nvPr/>
            </p:nvSpPr>
            <p:spPr bwMode="auto">
              <a:xfrm>
                <a:off x="3587" y="2182"/>
                <a:ext cx="415" cy="57"/>
              </a:xfrm>
              <a:prstGeom prst="line">
                <a:avLst/>
              </a:prstGeom>
              <a:noFill/>
              <a:ln w="57150">
                <a:solidFill>
                  <a:srgbClr val="99CCFF"/>
                </a:solidFill>
                <a:round/>
                <a:headEnd/>
                <a:tailEnd type="arrow" w="med" len="med"/>
              </a:ln>
              <a:effectLst/>
            </p:spPr>
            <p:txBody>
              <a:bodyPr>
                <a:spAutoFit/>
              </a:bodyPr>
              <a:lstStyle/>
              <a:p>
                <a:endParaRPr lang="it-IT">
                  <a:solidFill>
                    <a:schemeClr val="bg1"/>
                  </a:solidFill>
                </a:endParaRPr>
              </a:p>
            </p:txBody>
          </p:sp>
          <p:sp>
            <p:nvSpPr>
              <p:cNvPr id="81" name="Text Box 23">
                <a:extLst>
                  <a:ext uri="{FF2B5EF4-FFF2-40B4-BE49-F238E27FC236}">
                    <a16:creationId xmlns:a16="http://schemas.microsoft.com/office/drawing/2014/main" id="{02498A25-BA90-1C5C-AD32-EBEA15682572}"/>
                  </a:ext>
                </a:extLst>
              </p:cNvPr>
              <p:cNvSpPr txBox="1">
                <a:spLocks noChangeArrowheads="1"/>
              </p:cNvSpPr>
              <p:nvPr/>
            </p:nvSpPr>
            <p:spPr bwMode="auto">
              <a:xfrm>
                <a:off x="3596" y="2198"/>
                <a:ext cx="499" cy="365"/>
              </a:xfrm>
              <a:prstGeom prst="rect">
                <a:avLst/>
              </a:prstGeom>
              <a:noFill/>
              <a:ln w="38100" algn="ctr">
                <a:noFill/>
                <a:miter lim="800000"/>
                <a:headEnd/>
                <a:tailEnd/>
              </a:ln>
              <a:effectLst/>
            </p:spPr>
            <p:txBody>
              <a:bodyPr>
                <a:spAutoFit/>
              </a:bodyPr>
              <a:lstStyle/>
              <a:p>
                <a:pPr>
                  <a:spcBef>
                    <a:spcPct val="50000"/>
                  </a:spcBef>
                  <a:buClrTx/>
                  <a:buSzTx/>
                  <a:buFontTx/>
                  <a:buNone/>
                </a:pPr>
                <a:r>
                  <a:rPr lang="en-US" sz="3200" b="0">
                    <a:solidFill>
                      <a:schemeClr val="bg1"/>
                    </a:solidFill>
                    <a:effectLst/>
                    <a:latin typeface="Arial" charset="0"/>
                    <a:sym typeface="Symbol" pitchFamily="18" charset="2"/>
                  </a:rPr>
                  <a:t></a:t>
                </a:r>
                <a:r>
                  <a:rPr lang="en-US" sz="2400" b="0" baseline="30000">
                    <a:solidFill>
                      <a:schemeClr val="bg1"/>
                    </a:solidFill>
                    <a:effectLst/>
                    <a:latin typeface="Arial" charset="0"/>
                    <a:sym typeface="Symbol" pitchFamily="18" charset="2"/>
                  </a:rPr>
                  <a:t>0</a:t>
                </a:r>
              </a:p>
            </p:txBody>
          </p:sp>
          <p:grpSp>
            <p:nvGrpSpPr>
              <p:cNvPr id="82" name="Group 24">
                <a:extLst>
                  <a:ext uri="{FF2B5EF4-FFF2-40B4-BE49-F238E27FC236}">
                    <a16:creationId xmlns:a16="http://schemas.microsoft.com/office/drawing/2014/main" id="{D55D1E50-44B0-AA8A-F2A2-26B06372FD31}"/>
                  </a:ext>
                </a:extLst>
              </p:cNvPr>
              <p:cNvGrpSpPr>
                <a:grpSpLocks/>
              </p:cNvGrpSpPr>
              <p:nvPr/>
            </p:nvGrpSpPr>
            <p:grpSpPr bwMode="auto">
              <a:xfrm rot="-517227">
                <a:off x="4030" y="2090"/>
                <a:ext cx="1543" cy="91"/>
                <a:chOff x="2272" y="2817"/>
                <a:chExt cx="747" cy="73"/>
              </a:xfrm>
            </p:grpSpPr>
            <p:sp>
              <p:nvSpPr>
                <p:cNvPr id="88" name="Freeform 25">
                  <a:extLst>
                    <a:ext uri="{FF2B5EF4-FFF2-40B4-BE49-F238E27FC236}">
                      <a16:creationId xmlns:a16="http://schemas.microsoft.com/office/drawing/2014/main" id="{171DF100-469A-CFAE-2BED-7AB7EB3C5972}"/>
                    </a:ext>
                  </a:extLst>
                </p:cNvPr>
                <p:cNvSpPr>
                  <a:spLocks/>
                </p:cNvSpPr>
                <p:nvPr/>
              </p:nvSpPr>
              <p:spPr bwMode="auto">
                <a:xfrm rot="-10741740">
                  <a:off x="2588" y="2823"/>
                  <a:ext cx="315" cy="67"/>
                </a:xfrm>
                <a:custGeom>
                  <a:avLst/>
                  <a:gdLst/>
                  <a:ahLst/>
                  <a:cxnLst>
                    <a:cxn ang="0">
                      <a:pos x="0" y="56"/>
                    </a:cxn>
                    <a:cxn ang="0">
                      <a:pos x="50" y="8"/>
                    </a:cxn>
                    <a:cxn ang="0">
                      <a:pos x="144" y="104"/>
                    </a:cxn>
                    <a:cxn ang="0">
                      <a:pos x="240" y="8"/>
                    </a:cxn>
                    <a:cxn ang="0">
                      <a:pos x="336" y="104"/>
                    </a:cxn>
                    <a:cxn ang="0">
                      <a:pos x="432" y="8"/>
                    </a:cxn>
                    <a:cxn ang="0">
                      <a:pos x="528" y="104"/>
                    </a:cxn>
                    <a:cxn ang="0">
                      <a:pos x="576" y="56"/>
                    </a:cxn>
                  </a:cxnLst>
                  <a:rect l="0" t="0" r="r" b="b"/>
                  <a:pathLst>
                    <a:path w="576" h="112">
                      <a:moveTo>
                        <a:pt x="0" y="56"/>
                      </a:moveTo>
                      <a:cubicBezTo>
                        <a:pt x="8" y="48"/>
                        <a:pt x="26" y="0"/>
                        <a:pt x="50" y="8"/>
                      </a:cubicBezTo>
                      <a:cubicBezTo>
                        <a:pt x="74" y="16"/>
                        <a:pt x="112" y="104"/>
                        <a:pt x="144" y="104"/>
                      </a:cubicBezTo>
                      <a:cubicBezTo>
                        <a:pt x="176" y="104"/>
                        <a:pt x="208" y="8"/>
                        <a:pt x="240" y="8"/>
                      </a:cubicBezTo>
                      <a:cubicBezTo>
                        <a:pt x="272" y="8"/>
                        <a:pt x="304" y="104"/>
                        <a:pt x="336" y="104"/>
                      </a:cubicBezTo>
                      <a:cubicBezTo>
                        <a:pt x="368" y="104"/>
                        <a:pt x="400" y="8"/>
                        <a:pt x="432" y="8"/>
                      </a:cubicBezTo>
                      <a:cubicBezTo>
                        <a:pt x="464" y="8"/>
                        <a:pt x="504" y="96"/>
                        <a:pt x="528" y="104"/>
                      </a:cubicBezTo>
                      <a:cubicBezTo>
                        <a:pt x="552" y="112"/>
                        <a:pt x="568" y="64"/>
                        <a:pt x="576" y="56"/>
                      </a:cubicBezTo>
                    </a:path>
                  </a:pathLst>
                </a:custGeom>
                <a:noFill/>
                <a:ln w="38100" cmpd="sng">
                  <a:solidFill>
                    <a:srgbClr val="FFCCFF"/>
                  </a:solidFill>
                  <a:round/>
                  <a:headEnd/>
                  <a:tailEnd/>
                </a:ln>
                <a:effectLst/>
              </p:spPr>
              <p:txBody>
                <a:bodyPr/>
                <a:lstStyle/>
                <a:p>
                  <a:endParaRPr lang="it-IT">
                    <a:solidFill>
                      <a:schemeClr val="bg1"/>
                    </a:solidFill>
                  </a:endParaRPr>
                </a:p>
              </p:txBody>
            </p:sp>
            <p:sp>
              <p:nvSpPr>
                <p:cNvPr id="89" name="Freeform 26">
                  <a:extLst>
                    <a:ext uri="{FF2B5EF4-FFF2-40B4-BE49-F238E27FC236}">
                      <a16:creationId xmlns:a16="http://schemas.microsoft.com/office/drawing/2014/main" id="{C706050B-3EFE-3E19-B0D1-A90762C3BF24}"/>
                    </a:ext>
                  </a:extLst>
                </p:cNvPr>
                <p:cNvSpPr>
                  <a:spLocks/>
                </p:cNvSpPr>
                <p:nvPr/>
              </p:nvSpPr>
              <p:spPr bwMode="auto">
                <a:xfrm rot="-10741740">
                  <a:off x="2272" y="2817"/>
                  <a:ext cx="318" cy="66"/>
                </a:xfrm>
                <a:custGeom>
                  <a:avLst/>
                  <a:gdLst/>
                  <a:ahLst/>
                  <a:cxnLst>
                    <a:cxn ang="0">
                      <a:pos x="0" y="61"/>
                    </a:cxn>
                    <a:cxn ang="0">
                      <a:pos x="55" y="7"/>
                    </a:cxn>
                    <a:cxn ang="0">
                      <a:pos x="149" y="103"/>
                    </a:cxn>
                    <a:cxn ang="0">
                      <a:pos x="245" y="7"/>
                    </a:cxn>
                    <a:cxn ang="0">
                      <a:pos x="341" y="103"/>
                    </a:cxn>
                    <a:cxn ang="0">
                      <a:pos x="437" y="7"/>
                    </a:cxn>
                    <a:cxn ang="0">
                      <a:pos x="533" y="103"/>
                    </a:cxn>
                    <a:cxn ang="0">
                      <a:pos x="581" y="55"/>
                    </a:cxn>
                  </a:cxnLst>
                  <a:rect l="0" t="0" r="r" b="b"/>
                  <a:pathLst>
                    <a:path w="581" h="111">
                      <a:moveTo>
                        <a:pt x="0" y="61"/>
                      </a:moveTo>
                      <a:cubicBezTo>
                        <a:pt x="9" y="52"/>
                        <a:pt x="30" y="0"/>
                        <a:pt x="55" y="7"/>
                      </a:cubicBezTo>
                      <a:cubicBezTo>
                        <a:pt x="80" y="14"/>
                        <a:pt x="117" y="103"/>
                        <a:pt x="149" y="103"/>
                      </a:cubicBezTo>
                      <a:cubicBezTo>
                        <a:pt x="181" y="103"/>
                        <a:pt x="213" y="7"/>
                        <a:pt x="245" y="7"/>
                      </a:cubicBezTo>
                      <a:cubicBezTo>
                        <a:pt x="277" y="7"/>
                        <a:pt x="309" y="103"/>
                        <a:pt x="341" y="103"/>
                      </a:cubicBezTo>
                      <a:cubicBezTo>
                        <a:pt x="373" y="103"/>
                        <a:pt x="405" y="7"/>
                        <a:pt x="437" y="7"/>
                      </a:cubicBezTo>
                      <a:cubicBezTo>
                        <a:pt x="469" y="7"/>
                        <a:pt x="509" y="95"/>
                        <a:pt x="533" y="103"/>
                      </a:cubicBezTo>
                      <a:cubicBezTo>
                        <a:pt x="557" y="111"/>
                        <a:pt x="573" y="63"/>
                        <a:pt x="581" y="55"/>
                      </a:cubicBezTo>
                    </a:path>
                  </a:pathLst>
                </a:custGeom>
                <a:noFill/>
                <a:ln w="38100" cmpd="sng">
                  <a:solidFill>
                    <a:srgbClr val="FFCCFF"/>
                  </a:solidFill>
                  <a:round/>
                  <a:headEnd/>
                  <a:tailEnd/>
                </a:ln>
                <a:effectLst/>
              </p:spPr>
              <p:txBody>
                <a:bodyPr/>
                <a:lstStyle/>
                <a:p>
                  <a:endParaRPr lang="it-IT">
                    <a:solidFill>
                      <a:schemeClr val="bg1"/>
                    </a:solidFill>
                  </a:endParaRPr>
                </a:p>
              </p:txBody>
            </p:sp>
            <p:sp>
              <p:nvSpPr>
                <p:cNvPr id="90" name="Freeform 27">
                  <a:extLst>
                    <a:ext uri="{FF2B5EF4-FFF2-40B4-BE49-F238E27FC236}">
                      <a16:creationId xmlns:a16="http://schemas.microsoft.com/office/drawing/2014/main" id="{9A323128-737D-B101-C2BE-DAE53C296D88}"/>
                    </a:ext>
                  </a:extLst>
                </p:cNvPr>
                <p:cNvSpPr>
                  <a:spLocks/>
                </p:cNvSpPr>
                <p:nvPr/>
              </p:nvSpPr>
              <p:spPr bwMode="auto">
                <a:xfrm>
                  <a:off x="2900" y="2827"/>
                  <a:ext cx="119" cy="39"/>
                </a:xfrm>
                <a:custGeom>
                  <a:avLst/>
                  <a:gdLst/>
                  <a:ahLst/>
                  <a:cxnLst>
                    <a:cxn ang="0">
                      <a:pos x="0" y="39"/>
                    </a:cxn>
                    <a:cxn ang="0">
                      <a:pos x="28" y="5"/>
                    </a:cxn>
                    <a:cxn ang="0">
                      <a:pos x="85" y="10"/>
                    </a:cxn>
                    <a:cxn ang="0">
                      <a:pos x="119" y="18"/>
                    </a:cxn>
                  </a:cxnLst>
                  <a:rect l="0" t="0" r="r" b="b"/>
                  <a:pathLst>
                    <a:path w="119" h="39">
                      <a:moveTo>
                        <a:pt x="0" y="39"/>
                      </a:moveTo>
                      <a:cubicBezTo>
                        <a:pt x="5" y="33"/>
                        <a:pt x="14" y="10"/>
                        <a:pt x="28" y="5"/>
                      </a:cubicBezTo>
                      <a:cubicBezTo>
                        <a:pt x="42" y="0"/>
                        <a:pt x="70" y="8"/>
                        <a:pt x="85" y="10"/>
                      </a:cubicBezTo>
                      <a:lnTo>
                        <a:pt x="119" y="18"/>
                      </a:lnTo>
                    </a:path>
                  </a:pathLst>
                </a:custGeom>
                <a:noFill/>
                <a:ln w="38100" cmpd="sng">
                  <a:solidFill>
                    <a:srgbClr val="FFCCFF"/>
                  </a:solidFill>
                  <a:round/>
                  <a:headEnd type="none" w="med" len="med"/>
                  <a:tailEnd type="arrow" w="med" len="med"/>
                </a:ln>
                <a:effectLst/>
              </p:spPr>
              <p:txBody>
                <a:bodyPr/>
                <a:lstStyle/>
                <a:p>
                  <a:endParaRPr lang="it-IT">
                    <a:solidFill>
                      <a:schemeClr val="bg1"/>
                    </a:solidFill>
                  </a:endParaRPr>
                </a:p>
              </p:txBody>
            </p:sp>
          </p:grpSp>
          <p:grpSp>
            <p:nvGrpSpPr>
              <p:cNvPr id="83" name="Group 28">
                <a:extLst>
                  <a:ext uri="{FF2B5EF4-FFF2-40B4-BE49-F238E27FC236}">
                    <a16:creationId xmlns:a16="http://schemas.microsoft.com/office/drawing/2014/main" id="{0CCA9423-3E59-0A62-BD51-41485659D96B}"/>
                  </a:ext>
                </a:extLst>
              </p:cNvPr>
              <p:cNvGrpSpPr>
                <a:grpSpLocks/>
              </p:cNvGrpSpPr>
              <p:nvPr/>
            </p:nvGrpSpPr>
            <p:grpSpPr bwMode="auto">
              <a:xfrm>
                <a:off x="4069" y="2284"/>
                <a:ext cx="1543" cy="91"/>
                <a:chOff x="2272" y="2817"/>
                <a:chExt cx="747" cy="73"/>
              </a:xfrm>
            </p:grpSpPr>
            <p:sp>
              <p:nvSpPr>
                <p:cNvPr id="85" name="Freeform 29">
                  <a:extLst>
                    <a:ext uri="{FF2B5EF4-FFF2-40B4-BE49-F238E27FC236}">
                      <a16:creationId xmlns:a16="http://schemas.microsoft.com/office/drawing/2014/main" id="{86C652DD-6408-23B0-192E-C8C6C710E036}"/>
                    </a:ext>
                  </a:extLst>
                </p:cNvPr>
                <p:cNvSpPr>
                  <a:spLocks/>
                </p:cNvSpPr>
                <p:nvPr/>
              </p:nvSpPr>
              <p:spPr bwMode="auto">
                <a:xfrm rot="-10741740">
                  <a:off x="2588" y="2823"/>
                  <a:ext cx="315" cy="67"/>
                </a:xfrm>
                <a:custGeom>
                  <a:avLst/>
                  <a:gdLst/>
                  <a:ahLst/>
                  <a:cxnLst>
                    <a:cxn ang="0">
                      <a:pos x="0" y="56"/>
                    </a:cxn>
                    <a:cxn ang="0">
                      <a:pos x="50" y="8"/>
                    </a:cxn>
                    <a:cxn ang="0">
                      <a:pos x="144" y="104"/>
                    </a:cxn>
                    <a:cxn ang="0">
                      <a:pos x="240" y="8"/>
                    </a:cxn>
                    <a:cxn ang="0">
                      <a:pos x="336" y="104"/>
                    </a:cxn>
                    <a:cxn ang="0">
                      <a:pos x="432" y="8"/>
                    </a:cxn>
                    <a:cxn ang="0">
                      <a:pos x="528" y="104"/>
                    </a:cxn>
                    <a:cxn ang="0">
                      <a:pos x="576" y="56"/>
                    </a:cxn>
                  </a:cxnLst>
                  <a:rect l="0" t="0" r="r" b="b"/>
                  <a:pathLst>
                    <a:path w="576" h="112">
                      <a:moveTo>
                        <a:pt x="0" y="56"/>
                      </a:moveTo>
                      <a:cubicBezTo>
                        <a:pt x="8" y="48"/>
                        <a:pt x="26" y="0"/>
                        <a:pt x="50" y="8"/>
                      </a:cubicBezTo>
                      <a:cubicBezTo>
                        <a:pt x="74" y="16"/>
                        <a:pt x="112" y="104"/>
                        <a:pt x="144" y="104"/>
                      </a:cubicBezTo>
                      <a:cubicBezTo>
                        <a:pt x="176" y="104"/>
                        <a:pt x="208" y="8"/>
                        <a:pt x="240" y="8"/>
                      </a:cubicBezTo>
                      <a:cubicBezTo>
                        <a:pt x="272" y="8"/>
                        <a:pt x="304" y="104"/>
                        <a:pt x="336" y="104"/>
                      </a:cubicBezTo>
                      <a:cubicBezTo>
                        <a:pt x="368" y="104"/>
                        <a:pt x="400" y="8"/>
                        <a:pt x="432" y="8"/>
                      </a:cubicBezTo>
                      <a:cubicBezTo>
                        <a:pt x="464" y="8"/>
                        <a:pt x="504" y="96"/>
                        <a:pt x="528" y="104"/>
                      </a:cubicBezTo>
                      <a:cubicBezTo>
                        <a:pt x="552" y="112"/>
                        <a:pt x="568" y="64"/>
                        <a:pt x="576" y="56"/>
                      </a:cubicBezTo>
                    </a:path>
                  </a:pathLst>
                </a:custGeom>
                <a:noFill/>
                <a:ln w="38100" cmpd="sng">
                  <a:solidFill>
                    <a:srgbClr val="FFCCFF"/>
                  </a:solidFill>
                  <a:round/>
                  <a:headEnd/>
                  <a:tailEnd/>
                </a:ln>
                <a:effectLst/>
              </p:spPr>
              <p:txBody>
                <a:bodyPr/>
                <a:lstStyle/>
                <a:p>
                  <a:endParaRPr lang="it-IT">
                    <a:solidFill>
                      <a:schemeClr val="bg1"/>
                    </a:solidFill>
                  </a:endParaRPr>
                </a:p>
              </p:txBody>
            </p:sp>
            <p:sp>
              <p:nvSpPr>
                <p:cNvPr id="86" name="Freeform 30">
                  <a:extLst>
                    <a:ext uri="{FF2B5EF4-FFF2-40B4-BE49-F238E27FC236}">
                      <a16:creationId xmlns:a16="http://schemas.microsoft.com/office/drawing/2014/main" id="{2A653DDE-D343-AD05-7234-4F1512F3EAB6}"/>
                    </a:ext>
                  </a:extLst>
                </p:cNvPr>
                <p:cNvSpPr>
                  <a:spLocks/>
                </p:cNvSpPr>
                <p:nvPr/>
              </p:nvSpPr>
              <p:spPr bwMode="auto">
                <a:xfrm rot="-10741740">
                  <a:off x="2272" y="2817"/>
                  <a:ext cx="318" cy="66"/>
                </a:xfrm>
                <a:custGeom>
                  <a:avLst/>
                  <a:gdLst/>
                  <a:ahLst/>
                  <a:cxnLst>
                    <a:cxn ang="0">
                      <a:pos x="0" y="61"/>
                    </a:cxn>
                    <a:cxn ang="0">
                      <a:pos x="55" y="7"/>
                    </a:cxn>
                    <a:cxn ang="0">
                      <a:pos x="149" y="103"/>
                    </a:cxn>
                    <a:cxn ang="0">
                      <a:pos x="245" y="7"/>
                    </a:cxn>
                    <a:cxn ang="0">
                      <a:pos x="341" y="103"/>
                    </a:cxn>
                    <a:cxn ang="0">
                      <a:pos x="437" y="7"/>
                    </a:cxn>
                    <a:cxn ang="0">
                      <a:pos x="533" y="103"/>
                    </a:cxn>
                    <a:cxn ang="0">
                      <a:pos x="581" y="55"/>
                    </a:cxn>
                  </a:cxnLst>
                  <a:rect l="0" t="0" r="r" b="b"/>
                  <a:pathLst>
                    <a:path w="581" h="111">
                      <a:moveTo>
                        <a:pt x="0" y="61"/>
                      </a:moveTo>
                      <a:cubicBezTo>
                        <a:pt x="9" y="52"/>
                        <a:pt x="30" y="0"/>
                        <a:pt x="55" y="7"/>
                      </a:cubicBezTo>
                      <a:cubicBezTo>
                        <a:pt x="80" y="14"/>
                        <a:pt x="117" y="103"/>
                        <a:pt x="149" y="103"/>
                      </a:cubicBezTo>
                      <a:cubicBezTo>
                        <a:pt x="181" y="103"/>
                        <a:pt x="213" y="7"/>
                        <a:pt x="245" y="7"/>
                      </a:cubicBezTo>
                      <a:cubicBezTo>
                        <a:pt x="277" y="7"/>
                        <a:pt x="309" y="103"/>
                        <a:pt x="341" y="103"/>
                      </a:cubicBezTo>
                      <a:cubicBezTo>
                        <a:pt x="373" y="103"/>
                        <a:pt x="405" y="7"/>
                        <a:pt x="437" y="7"/>
                      </a:cubicBezTo>
                      <a:cubicBezTo>
                        <a:pt x="469" y="7"/>
                        <a:pt x="509" y="95"/>
                        <a:pt x="533" y="103"/>
                      </a:cubicBezTo>
                      <a:cubicBezTo>
                        <a:pt x="557" y="111"/>
                        <a:pt x="573" y="63"/>
                        <a:pt x="581" y="55"/>
                      </a:cubicBezTo>
                    </a:path>
                  </a:pathLst>
                </a:custGeom>
                <a:noFill/>
                <a:ln w="38100" cmpd="sng">
                  <a:solidFill>
                    <a:srgbClr val="FFCCFF"/>
                  </a:solidFill>
                  <a:round/>
                  <a:headEnd/>
                  <a:tailEnd/>
                </a:ln>
                <a:effectLst/>
              </p:spPr>
              <p:txBody>
                <a:bodyPr/>
                <a:lstStyle/>
                <a:p>
                  <a:endParaRPr lang="it-IT">
                    <a:solidFill>
                      <a:schemeClr val="bg1"/>
                    </a:solidFill>
                  </a:endParaRPr>
                </a:p>
              </p:txBody>
            </p:sp>
            <p:sp>
              <p:nvSpPr>
                <p:cNvPr id="87" name="Freeform 31">
                  <a:extLst>
                    <a:ext uri="{FF2B5EF4-FFF2-40B4-BE49-F238E27FC236}">
                      <a16:creationId xmlns:a16="http://schemas.microsoft.com/office/drawing/2014/main" id="{3BEF5278-DA75-1BBC-FE0E-44A1D2D71ECF}"/>
                    </a:ext>
                  </a:extLst>
                </p:cNvPr>
                <p:cNvSpPr>
                  <a:spLocks/>
                </p:cNvSpPr>
                <p:nvPr/>
              </p:nvSpPr>
              <p:spPr bwMode="auto">
                <a:xfrm>
                  <a:off x="2900" y="2827"/>
                  <a:ext cx="119" cy="39"/>
                </a:xfrm>
                <a:custGeom>
                  <a:avLst/>
                  <a:gdLst/>
                  <a:ahLst/>
                  <a:cxnLst>
                    <a:cxn ang="0">
                      <a:pos x="0" y="39"/>
                    </a:cxn>
                    <a:cxn ang="0">
                      <a:pos x="28" y="5"/>
                    </a:cxn>
                    <a:cxn ang="0">
                      <a:pos x="85" y="10"/>
                    </a:cxn>
                    <a:cxn ang="0">
                      <a:pos x="119" y="18"/>
                    </a:cxn>
                  </a:cxnLst>
                  <a:rect l="0" t="0" r="r" b="b"/>
                  <a:pathLst>
                    <a:path w="119" h="39">
                      <a:moveTo>
                        <a:pt x="0" y="39"/>
                      </a:moveTo>
                      <a:cubicBezTo>
                        <a:pt x="5" y="33"/>
                        <a:pt x="14" y="10"/>
                        <a:pt x="28" y="5"/>
                      </a:cubicBezTo>
                      <a:cubicBezTo>
                        <a:pt x="42" y="0"/>
                        <a:pt x="70" y="8"/>
                        <a:pt x="85" y="10"/>
                      </a:cubicBezTo>
                      <a:lnTo>
                        <a:pt x="119" y="18"/>
                      </a:lnTo>
                    </a:path>
                  </a:pathLst>
                </a:custGeom>
                <a:noFill/>
                <a:ln w="38100" cmpd="sng">
                  <a:solidFill>
                    <a:srgbClr val="FFCCFF"/>
                  </a:solidFill>
                  <a:round/>
                  <a:headEnd type="none" w="med" len="med"/>
                  <a:tailEnd type="arrow" w="med" len="med"/>
                </a:ln>
                <a:effectLst/>
              </p:spPr>
              <p:txBody>
                <a:bodyPr/>
                <a:lstStyle/>
                <a:p>
                  <a:endParaRPr lang="it-IT">
                    <a:solidFill>
                      <a:schemeClr val="bg1"/>
                    </a:solidFill>
                  </a:endParaRPr>
                </a:p>
              </p:txBody>
            </p:sp>
          </p:grpSp>
          <p:sp>
            <p:nvSpPr>
              <p:cNvPr id="84" name="Freeform 32">
                <a:extLst>
                  <a:ext uri="{FF2B5EF4-FFF2-40B4-BE49-F238E27FC236}">
                    <a16:creationId xmlns:a16="http://schemas.microsoft.com/office/drawing/2014/main" id="{32BF6A42-630C-67B6-44CC-D59E71212404}"/>
                  </a:ext>
                </a:extLst>
              </p:cNvPr>
              <p:cNvSpPr>
                <a:spLocks/>
              </p:cNvSpPr>
              <p:nvPr/>
            </p:nvSpPr>
            <p:spPr bwMode="auto">
              <a:xfrm rot="18699218">
                <a:off x="3858" y="2098"/>
                <a:ext cx="315" cy="252"/>
              </a:xfrm>
              <a:custGeom>
                <a:avLst/>
                <a:gdLst/>
                <a:ahLst/>
                <a:cxnLst>
                  <a:cxn ang="0">
                    <a:pos x="183" y="186"/>
                  </a:cxn>
                  <a:cxn ang="0">
                    <a:pos x="213" y="0"/>
                  </a:cxn>
                  <a:cxn ang="0">
                    <a:pos x="272" y="183"/>
                  </a:cxn>
                  <a:cxn ang="0">
                    <a:pos x="408" y="92"/>
                  </a:cxn>
                  <a:cxn ang="0">
                    <a:pos x="317" y="228"/>
                  </a:cxn>
                  <a:cxn ang="0">
                    <a:pos x="453" y="364"/>
                  </a:cxn>
                  <a:cxn ang="0">
                    <a:pos x="272" y="273"/>
                  </a:cxn>
                  <a:cxn ang="0">
                    <a:pos x="181" y="410"/>
                  </a:cxn>
                  <a:cxn ang="0">
                    <a:pos x="181" y="273"/>
                  </a:cxn>
                  <a:cxn ang="0">
                    <a:pos x="0" y="273"/>
                  </a:cxn>
                  <a:cxn ang="0">
                    <a:pos x="183" y="186"/>
                  </a:cxn>
                </a:cxnLst>
                <a:rect l="0" t="0" r="r" b="b"/>
                <a:pathLst>
                  <a:path w="453" h="410">
                    <a:moveTo>
                      <a:pt x="183" y="186"/>
                    </a:moveTo>
                    <a:cubicBezTo>
                      <a:pt x="191" y="127"/>
                      <a:pt x="213" y="59"/>
                      <a:pt x="213" y="0"/>
                    </a:cubicBezTo>
                    <a:lnTo>
                      <a:pt x="272" y="183"/>
                    </a:lnTo>
                    <a:lnTo>
                      <a:pt x="408" y="92"/>
                    </a:lnTo>
                    <a:lnTo>
                      <a:pt x="317" y="228"/>
                    </a:lnTo>
                    <a:lnTo>
                      <a:pt x="453" y="364"/>
                    </a:lnTo>
                    <a:lnTo>
                      <a:pt x="272" y="273"/>
                    </a:lnTo>
                    <a:lnTo>
                      <a:pt x="181" y="410"/>
                    </a:lnTo>
                    <a:lnTo>
                      <a:pt x="181" y="273"/>
                    </a:lnTo>
                    <a:lnTo>
                      <a:pt x="0" y="273"/>
                    </a:lnTo>
                    <a:lnTo>
                      <a:pt x="183" y="186"/>
                    </a:lnTo>
                    <a:close/>
                  </a:path>
                </a:pathLst>
              </a:custGeom>
              <a:solidFill>
                <a:srgbClr val="66FF33"/>
              </a:solidFill>
              <a:ln w="19050" cap="flat" cmpd="sng">
                <a:solidFill>
                  <a:schemeClr val="bg1"/>
                </a:solidFill>
                <a:prstDash val="solid"/>
                <a:round/>
                <a:headEnd/>
                <a:tailEnd/>
              </a:ln>
              <a:effectLst/>
            </p:spPr>
            <p:txBody>
              <a:bodyPr>
                <a:spAutoFit/>
              </a:bodyPr>
              <a:lstStyle/>
              <a:p>
                <a:endParaRPr lang="it-IT">
                  <a:solidFill>
                    <a:schemeClr val="bg1"/>
                  </a:solidFill>
                </a:endParaRPr>
              </a:p>
            </p:txBody>
          </p:sp>
        </p:grpSp>
        <p:sp>
          <p:nvSpPr>
            <p:cNvPr id="79" name="Text Box 33">
              <a:extLst>
                <a:ext uri="{FF2B5EF4-FFF2-40B4-BE49-F238E27FC236}">
                  <a16:creationId xmlns:a16="http://schemas.microsoft.com/office/drawing/2014/main" id="{326198A1-79E2-D365-7691-247DF8B8AB31}"/>
                </a:ext>
              </a:extLst>
            </p:cNvPr>
            <p:cNvSpPr txBox="1">
              <a:spLocks noChangeArrowheads="1"/>
            </p:cNvSpPr>
            <p:nvPr/>
          </p:nvSpPr>
          <p:spPr bwMode="auto">
            <a:xfrm>
              <a:off x="5305" y="1936"/>
              <a:ext cx="499" cy="365"/>
            </a:xfrm>
            <a:prstGeom prst="rect">
              <a:avLst/>
            </a:prstGeom>
            <a:noFill/>
            <a:ln w="38100" algn="ctr">
              <a:noFill/>
              <a:miter lim="800000"/>
              <a:headEnd/>
              <a:tailEnd/>
            </a:ln>
            <a:effectLst/>
          </p:spPr>
          <p:txBody>
            <a:bodyPr>
              <a:spAutoFit/>
            </a:bodyPr>
            <a:lstStyle/>
            <a:p>
              <a:pPr>
                <a:spcBef>
                  <a:spcPct val="50000"/>
                </a:spcBef>
                <a:buClrTx/>
                <a:buSzTx/>
                <a:buFontTx/>
                <a:buNone/>
              </a:pPr>
              <a:r>
                <a:rPr lang="en-US" sz="3200" b="0">
                  <a:solidFill>
                    <a:schemeClr val="bg1"/>
                  </a:solidFill>
                  <a:effectLst/>
                  <a:latin typeface="Arial" charset="0"/>
                  <a:sym typeface="Symbol" pitchFamily="18" charset="2"/>
                </a:rPr>
                <a:t></a:t>
              </a:r>
            </a:p>
          </p:txBody>
        </p:sp>
      </p:grpSp>
      <p:grpSp>
        <p:nvGrpSpPr>
          <p:cNvPr id="91" name="Group 34">
            <a:extLst>
              <a:ext uri="{FF2B5EF4-FFF2-40B4-BE49-F238E27FC236}">
                <a16:creationId xmlns:a16="http://schemas.microsoft.com/office/drawing/2014/main" id="{3BF80AFE-BD4D-C6AD-4F0D-758CFE9B854A}"/>
              </a:ext>
            </a:extLst>
          </p:cNvPr>
          <p:cNvGrpSpPr>
            <a:grpSpLocks/>
          </p:cNvGrpSpPr>
          <p:nvPr/>
        </p:nvGrpSpPr>
        <p:grpSpPr bwMode="auto">
          <a:xfrm>
            <a:off x="6439206" y="2401144"/>
            <a:ext cx="3240088" cy="3986213"/>
            <a:chOff x="3232" y="1218"/>
            <a:chExt cx="2041" cy="2511"/>
          </a:xfrm>
        </p:grpSpPr>
        <p:sp>
          <p:nvSpPr>
            <p:cNvPr id="92" name="Text Box 35">
              <a:extLst>
                <a:ext uri="{FF2B5EF4-FFF2-40B4-BE49-F238E27FC236}">
                  <a16:creationId xmlns:a16="http://schemas.microsoft.com/office/drawing/2014/main" id="{B39F12E8-4F4B-F007-4CBA-AF7AEB3F9AFE}"/>
                </a:ext>
              </a:extLst>
            </p:cNvPr>
            <p:cNvSpPr txBox="1">
              <a:spLocks noChangeArrowheads="1"/>
            </p:cNvSpPr>
            <p:nvPr/>
          </p:nvSpPr>
          <p:spPr bwMode="auto">
            <a:xfrm>
              <a:off x="3232" y="1218"/>
              <a:ext cx="2041" cy="250"/>
            </a:xfrm>
            <a:prstGeom prst="rect">
              <a:avLst/>
            </a:prstGeom>
            <a:noFill/>
            <a:ln w="38100" algn="ctr">
              <a:noFill/>
              <a:miter lim="800000"/>
              <a:headEnd/>
              <a:tailEnd/>
            </a:ln>
            <a:effectLst/>
          </p:spPr>
          <p:txBody>
            <a:bodyPr>
              <a:spAutoFit/>
            </a:bodyPr>
            <a:lstStyle/>
            <a:p>
              <a:pPr>
                <a:spcBef>
                  <a:spcPct val="50000"/>
                </a:spcBef>
                <a:buClrTx/>
                <a:buSzTx/>
                <a:buFontTx/>
                <a:buNone/>
              </a:pPr>
              <a:r>
                <a:rPr lang="en-US" b="0" dirty="0">
                  <a:solidFill>
                    <a:schemeClr val="bg1"/>
                  </a:solidFill>
                  <a:effectLst/>
                  <a:latin typeface="Arial" charset="0"/>
                </a:rPr>
                <a:t>radiation fields and matter</a:t>
              </a:r>
            </a:p>
          </p:txBody>
        </p:sp>
        <p:sp>
          <p:nvSpPr>
            <p:cNvPr id="93" name="Line 36">
              <a:extLst>
                <a:ext uri="{FF2B5EF4-FFF2-40B4-BE49-F238E27FC236}">
                  <a16:creationId xmlns:a16="http://schemas.microsoft.com/office/drawing/2014/main" id="{279669D7-6898-A10A-43B0-C005B6613D84}"/>
                </a:ext>
              </a:extLst>
            </p:cNvPr>
            <p:cNvSpPr>
              <a:spLocks noChangeShapeType="1"/>
            </p:cNvSpPr>
            <p:nvPr/>
          </p:nvSpPr>
          <p:spPr bwMode="auto">
            <a:xfrm flipV="1">
              <a:off x="3593" y="3368"/>
              <a:ext cx="107" cy="361"/>
            </a:xfrm>
            <a:prstGeom prst="line">
              <a:avLst/>
            </a:prstGeom>
            <a:noFill/>
            <a:ln w="38100">
              <a:solidFill>
                <a:schemeClr val="tx1"/>
              </a:solidFill>
              <a:round/>
              <a:headEnd/>
              <a:tailEnd type="arrow" w="med" len="med"/>
            </a:ln>
            <a:effectLst/>
          </p:spPr>
          <p:txBody>
            <a:bodyPr>
              <a:spAutoFit/>
            </a:bodyPr>
            <a:lstStyle/>
            <a:p>
              <a:endParaRPr lang="it-IT">
                <a:solidFill>
                  <a:schemeClr val="bg1"/>
                </a:solidFill>
              </a:endParaRPr>
            </a:p>
          </p:txBody>
        </p:sp>
      </p:grpSp>
      <p:grpSp>
        <p:nvGrpSpPr>
          <p:cNvPr id="94" name="Group 37">
            <a:extLst>
              <a:ext uri="{FF2B5EF4-FFF2-40B4-BE49-F238E27FC236}">
                <a16:creationId xmlns:a16="http://schemas.microsoft.com/office/drawing/2014/main" id="{3ECED8B1-EE2E-1621-D2FE-02FF14EE4851}"/>
              </a:ext>
            </a:extLst>
          </p:cNvPr>
          <p:cNvGrpSpPr>
            <a:grpSpLocks/>
          </p:cNvGrpSpPr>
          <p:nvPr/>
        </p:nvGrpSpPr>
        <p:grpSpPr bwMode="auto">
          <a:xfrm>
            <a:off x="5855006" y="2888506"/>
            <a:ext cx="4205288" cy="1343025"/>
            <a:chOff x="2864" y="1525"/>
            <a:chExt cx="2649" cy="846"/>
          </a:xfrm>
        </p:grpSpPr>
        <p:sp>
          <p:nvSpPr>
            <p:cNvPr id="95" name="Line 38">
              <a:extLst>
                <a:ext uri="{FF2B5EF4-FFF2-40B4-BE49-F238E27FC236}">
                  <a16:creationId xmlns:a16="http://schemas.microsoft.com/office/drawing/2014/main" id="{0E592753-41B9-FEE9-CBE6-1171C22DE953}"/>
                </a:ext>
              </a:extLst>
            </p:cNvPr>
            <p:cNvSpPr>
              <a:spLocks noChangeShapeType="1"/>
            </p:cNvSpPr>
            <p:nvPr/>
          </p:nvSpPr>
          <p:spPr bwMode="auto">
            <a:xfrm flipV="1">
              <a:off x="2864" y="2164"/>
              <a:ext cx="629" cy="41"/>
            </a:xfrm>
            <a:prstGeom prst="line">
              <a:avLst/>
            </a:prstGeom>
            <a:noFill/>
            <a:ln w="57150">
              <a:solidFill>
                <a:srgbClr val="FFC000"/>
              </a:solidFill>
              <a:round/>
              <a:headEnd/>
              <a:tailEnd type="arrow" w="med" len="med"/>
            </a:ln>
            <a:effectLst/>
          </p:spPr>
          <p:txBody>
            <a:bodyPr>
              <a:spAutoFit/>
            </a:bodyPr>
            <a:lstStyle/>
            <a:p>
              <a:endParaRPr lang="it-IT">
                <a:solidFill>
                  <a:schemeClr val="bg1"/>
                </a:solidFill>
              </a:endParaRPr>
            </a:p>
          </p:txBody>
        </p:sp>
        <p:sp>
          <p:nvSpPr>
            <p:cNvPr id="96" name="Text Box 39">
              <a:extLst>
                <a:ext uri="{FF2B5EF4-FFF2-40B4-BE49-F238E27FC236}">
                  <a16:creationId xmlns:a16="http://schemas.microsoft.com/office/drawing/2014/main" id="{637018A6-68E1-E9D9-CA41-6D14B0A05BFE}"/>
                </a:ext>
              </a:extLst>
            </p:cNvPr>
            <p:cNvSpPr txBox="1">
              <a:spLocks noChangeArrowheads="1"/>
            </p:cNvSpPr>
            <p:nvPr/>
          </p:nvSpPr>
          <p:spPr bwMode="auto">
            <a:xfrm>
              <a:off x="3008" y="1842"/>
              <a:ext cx="499" cy="327"/>
            </a:xfrm>
            <a:prstGeom prst="rect">
              <a:avLst/>
            </a:prstGeom>
            <a:noFill/>
            <a:ln w="38100" algn="ctr">
              <a:noFill/>
              <a:miter lim="800000"/>
              <a:headEnd/>
              <a:tailEnd/>
            </a:ln>
            <a:effectLst/>
          </p:spPr>
          <p:txBody>
            <a:bodyPr>
              <a:spAutoFit/>
            </a:bodyPr>
            <a:lstStyle/>
            <a:p>
              <a:pPr>
                <a:spcBef>
                  <a:spcPct val="50000"/>
                </a:spcBef>
                <a:buClrTx/>
                <a:buSzTx/>
                <a:buFontTx/>
                <a:buNone/>
              </a:pPr>
              <a:r>
                <a:rPr lang="en-US" sz="2800" b="0">
                  <a:solidFill>
                    <a:schemeClr val="bg1"/>
                  </a:solidFill>
                  <a:effectLst/>
                  <a:latin typeface="Arial" charset="0"/>
                </a:rPr>
                <a:t>p</a:t>
              </a:r>
            </a:p>
          </p:txBody>
        </p:sp>
        <p:sp>
          <p:nvSpPr>
            <p:cNvPr id="97" name="Line 40">
              <a:extLst>
                <a:ext uri="{FF2B5EF4-FFF2-40B4-BE49-F238E27FC236}">
                  <a16:creationId xmlns:a16="http://schemas.microsoft.com/office/drawing/2014/main" id="{1CE66CF4-8178-6019-6196-60A40FC8690C}"/>
                </a:ext>
              </a:extLst>
            </p:cNvPr>
            <p:cNvSpPr>
              <a:spLocks noChangeShapeType="1"/>
            </p:cNvSpPr>
            <p:nvPr/>
          </p:nvSpPr>
          <p:spPr bwMode="auto">
            <a:xfrm flipV="1">
              <a:off x="3712" y="1978"/>
              <a:ext cx="668" cy="109"/>
            </a:xfrm>
            <a:prstGeom prst="line">
              <a:avLst/>
            </a:prstGeom>
            <a:noFill/>
            <a:ln w="57150">
              <a:solidFill>
                <a:srgbClr val="99CCFF"/>
              </a:solidFill>
              <a:round/>
              <a:headEnd/>
              <a:tailEnd type="arrow" w="med" len="med"/>
            </a:ln>
            <a:effectLst/>
          </p:spPr>
          <p:txBody>
            <a:bodyPr>
              <a:spAutoFit/>
            </a:bodyPr>
            <a:lstStyle/>
            <a:p>
              <a:endParaRPr lang="it-IT">
                <a:solidFill>
                  <a:schemeClr val="bg1"/>
                </a:solidFill>
              </a:endParaRPr>
            </a:p>
          </p:txBody>
        </p:sp>
        <p:sp>
          <p:nvSpPr>
            <p:cNvPr id="98" name="Text Box 41">
              <a:extLst>
                <a:ext uri="{FF2B5EF4-FFF2-40B4-BE49-F238E27FC236}">
                  <a16:creationId xmlns:a16="http://schemas.microsoft.com/office/drawing/2014/main" id="{7926FEC7-E2F7-3DA9-4A6F-0B9DF4285DF4}"/>
                </a:ext>
              </a:extLst>
            </p:cNvPr>
            <p:cNvSpPr txBox="1">
              <a:spLocks noChangeArrowheads="1"/>
            </p:cNvSpPr>
            <p:nvPr/>
          </p:nvSpPr>
          <p:spPr bwMode="auto">
            <a:xfrm>
              <a:off x="3802" y="1702"/>
              <a:ext cx="499" cy="365"/>
            </a:xfrm>
            <a:prstGeom prst="rect">
              <a:avLst/>
            </a:prstGeom>
            <a:noFill/>
            <a:ln w="38100" algn="ctr">
              <a:noFill/>
              <a:miter lim="800000"/>
              <a:headEnd/>
              <a:tailEnd/>
            </a:ln>
            <a:effectLst/>
          </p:spPr>
          <p:txBody>
            <a:bodyPr>
              <a:spAutoFit/>
            </a:bodyPr>
            <a:lstStyle/>
            <a:p>
              <a:pPr>
                <a:spcBef>
                  <a:spcPct val="50000"/>
                </a:spcBef>
                <a:buClrTx/>
                <a:buSzTx/>
                <a:buFontTx/>
                <a:buNone/>
              </a:pPr>
              <a:r>
                <a:rPr lang="en-US" sz="3200" b="0">
                  <a:solidFill>
                    <a:schemeClr val="bg1"/>
                  </a:solidFill>
                  <a:effectLst/>
                  <a:latin typeface="Arial" charset="0"/>
                  <a:sym typeface="Symbol" pitchFamily="18" charset="2"/>
                </a:rPr>
                <a:t></a:t>
              </a:r>
              <a:r>
                <a:rPr lang="en-US" sz="3200" b="0" baseline="30000">
                  <a:solidFill>
                    <a:schemeClr val="bg1"/>
                  </a:solidFill>
                  <a:effectLst/>
                  <a:latin typeface="Arial" charset="0"/>
                  <a:sym typeface="Symbol" pitchFamily="18" charset="2"/>
                </a:rPr>
                <a:t></a:t>
              </a:r>
              <a:endParaRPr lang="en-US" sz="3200" b="0">
                <a:solidFill>
                  <a:schemeClr val="bg1"/>
                </a:solidFill>
                <a:effectLst/>
                <a:latin typeface="Arial" charset="0"/>
                <a:sym typeface="Symbol" pitchFamily="18" charset="2"/>
              </a:endParaRPr>
            </a:p>
          </p:txBody>
        </p:sp>
        <p:sp>
          <p:nvSpPr>
            <p:cNvPr id="99" name="Line 42">
              <a:extLst>
                <a:ext uri="{FF2B5EF4-FFF2-40B4-BE49-F238E27FC236}">
                  <a16:creationId xmlns:a16="http://schemas.microsoft.com/office/drawing/2014/main" id="{38A3792E-7EE2-5BC0-43BA-EDC4AC6C4EDE}"/>
                </a:ext>
              </a:extLst>
            </p:cNvPr>
            <p:cNvSpPr>
              <a:spLocks noChangeShapeType="1"/>
            </p:cNvSpPr>
            <p:nvPr/>
          </p:nvSpPr>
          <p:spPr bwMode="auto">
            <a:xfrm flipV="1">
              <a:off x="4444" y="1801"/>
              <a:ext cx="1069" cy="168"/>
            </a:xfrm>
            <a:prstGeom prst="line">
              <a:avLst/>
            </a:prstGeom>
            <a:noFill/>
            <a:ln w="57150">
              <a:solidFill>
                <a:srgbClr val="FF9999"/>
              </a:solidFill>
              <a:round/>
              <a:headEnd/>
              <a:tailEnd type="arrow" w="med" len="med"/>
            </a:ln>
            <a:effectLst/>
          </p:spPr>
          <p:txBody>
            <a:bodyPr>
              <a:spAutoFit/>
            </a:bodyPr>
            <a:lstStyle/>
            <a:p>
              <a:endParaRPr lang="it-IT">
                <a:solidFill>
                  <a:schemeClr val="bg1"/>
                </a:solidFill>
              </a:endParaRPr>
            </a:p>
          </p:txBody>
        </p:sp>
        <p:sp>
          <p:nvSpPr>
            <p:cNvPr id="100" name="Freeform 43">
              <a:extLst>
                <a:ext uri="{FF2B5EF4-FFF2-40B4-BE49-F238E27FC236}">
                  <a16:creationId xmlns:a16="http://schemas.microsoft.com/office/drawing/2014/main" id="{6CDE7797-6641-3069-4F7A-DE26018750F0}"/>
                </a:ext>
              </a:extLst>
            </p:cNvPr>
            <p:cNvSpPr>
              <a:spLocks/>
            </p:cNvSpPr>
            <p:nvPr/>
          </p:nvSpPr>
          <p:spPr bwMode="auto">
            <a:xfrm rot="18699218">
              <a:off x="4229" y="1844"/>
              <a:ext cx="315" cy="252"/>
            </a:xfrm>
            <a:custGeom>
              <a:avLst/>
              <a:gdLst/>
              <a:ahLst/>
              <a:cxnLst>
                <a:cxn ang="0">
                  <a:pos x="183" y="186"/>
                </a:cxn>
                <a:cxn ang="0">
                  <a:pos x="213" y="0"/>
                </a:cxn>
                <a:cxn ang="0">
                  <a:pos x="272" y="183"/>
                </a:cxn>
                <a:cxn ang="0">
                  <a:pos x="408" y="92"/>
                </a:cxn>
                <a:cxn ang="0">
                  <a:pos x="317" y="228"/>
                </a:cxn>
                <a:cxn ang="0">
                  <a:pos x="453" y="364"/>
                </a:cxn>
                <a:cxn ang="0">
                  <a:pos x="272" y="273"/>
                </a:cxn>
                <a:cxn ang="0">
                  <a:pos x="181" y="410"/>
                </a:cxn>
                <a:cxn ang="0">
                  <a:pos x="181" y="273"/>
                </a:cxn>
                <a:cxn ang="0">
                  <a:pos x="0" y="273"/>
                </a:cxn>
                <a:cxn ang="0">
                  <a:pos x="183" y="186"/>
                </a:cxn>
              </a:cxnLst>
              <a:rect l="0" t="0" r="r" b="b"/>
              <a:pathLst>
                <a:path w="453" h="410">
                  <a:moveTo>
                    <a:pt x="183" y="186"/>
                  </a:moveTo>
                  <a:cubicBezTo>
                    <a:pt x="191" y="127"/>
                    <a:pt x="213" y="59"/>
                    <a:pt x="213" y="0"/>
                  </a:cubicBezTo>
                  <a:lnTo>
                    <a:pt x="272" y="183"/>
                  </a:lnTo>
                  <a:lnTo>
                    <a:pt x="408" y="92"/>
                  </a:lnTo>
                  <a:lnTo>
                    <a:pt x="317" y="228"/>
                  </a:lnTo>
                  <a:lnTo>
                    <a:pt x="453" y="364"/>
                  </a:lnTo>
                  <a:lnTo>
                    <a:pt x="272" y="273"/>
                  </a:lnTo>
                  <a:lnTo>
                    <a:pt x="181" y="410"/>
                  </a:lnTo>
                  <a:lnTo>
                    <a:pt x="181" y="273"/>
                  </a:lnTo>
                  <a:lnTo>
                    <a:pt x="0" y="273"/>
                  </a:lnTo>
                  <a:lnTo>
                    <a:pt x="183" y="186"/>
                  </a:lnTo>
                  <a:close/>
                </a:path>
              </a:pathLst>
            </a:custGeom>
            <a:solidFill>
              <a:srgbClr val="66FF33"/>
            </a:solidFill>
            <a:ln w="19050" cap="flat" cmpd="sng">
              <a:solidFill>
                <a:schemeClr val="bg1"/>
              </a:solidFill>
              <a:prstDash val="solid"/>
              <a:round/>
              <a:headEnd/>
              <a:tailEnd/>
            </a:ln>
            <a:effectLst/>
          </p:spPr>
          <p:txBody>
            <a:bodyPr>
              <a:spAutoFit/>
            </a:bodyPr>
            <a:lstStyle/>
            <a:p>
              <a:endParaRPr lang="it-IT">
                <a:solidFill>
                  <a:schemeClr val="bg1"/>
                </a:solidFill>
              </a:endParaRPr>
            </a:p>
          </p:txBody>
        </p:sp>
        <p:sp>
          <p:nvSpPr>
            <p:cNvPr id="101" name="Text Box 44">
              <a:extLst>
                <a:ext uri="{FF2B5EF4-FFF2-40B4-BE49-F238E27FC236}">
                  <a16:creationId xmlns:a16="http://schemas.microsoft.com/office/drawing/2014/main" id="{9319168B-9A23-2DBF-1091-EFDD946ACC03}"/>
                </a:ext>
              </a:extLst>
            </p:cNvPr>
            <p:cNvSpPr txBox="1">
              <a:spLocks noChangeArrowheads="1"/>
            </p:cNvSpPr>
            <p:nvPr/>
          </p:nvSpPr>
          <p:spPr bwMode="auto">
            <a:xfrm>
              <a:off x="4876" y="1525"/>
              <a:ext cx="499" cy="365"/>
            </a:xfrm>
            <a:prstGeom prst="rect">
              <a:avLst/>
            </a:prstGeom>
            <a:noFill/>
            <a:ln w="38100" algn="ctr">
              <a:noFill/>
              <a:miter lim="800000"/>
              <a:headEnd/>
              <a:tailEnd/>
            </a:ln>
            <a:effectLst/>
          </p:spPr>
          <p:txBody>
            <a:bodyPr>
              <a:spAutoFit/>
            </a:bodyPr>
            <a:lstStyle/>
            <a:p>
              <a:pPr>
                <a:spcBef>
                  <a:spcPct val="50000"/>
                </a:spcBef>
                <a:buClrTx/>
                <a:buSzTx/>
                <a:buFontTx/>
                <a:buNone/>
              </a:pPr>
              <a:r>
                <a:rPr lang="en-US" sz="3200" b="0">
                  <a:solidFill>
                    <a:schemeClr val="bg1"/>
                  </a:solidFill>
                  <a:effectLst/>
                  <a:latin typeface="Arial" charset="0"/>
                  <a:sym typeface="Symbol" pitchFamily="18" charset="2"/>
                </a:rPr>
                <a:t></a:t>
              </a:r>
            </a:p>
          </p:txBody>
        </p:sp>
        <p:sp>
          <p:nvSpPr>
            <p:cNvPr id="102" name="Freeform 45">
              <a:extLst>
                <a:ext uri="{FF2B5EF4-FFF2-40B4-BE49-F238E27FC236}">
                  <a16:creationId xmlns:a16="http://schemas.microsoft.com/office/drawing/2014/main" id="{8CA947E5-E0D7-5C9D-33BF-8556CC2948B9}"/>
                </a:ext>
              </a:extLst>
            </p:cNvPr>
            <p:cNvSpPr>
              <a:spLocks/>
            </p:cNvSpPr>
            <p:nvPr/>
          </p:nvSpPr>
          <p:spPr bwMode="auto">
            <a:xfrm rot="18699218">
              <a:off x="3314" y="2019"/>
              <a:ext cx="453" cy="252"/>
            </a:xfrm>
            <a:custGeom>
              <a:avLst/>
              <a:gdLst/>
              <a:ahLst/>
              <a:cxnLst>
                <a:cxn ang="0">
                  <a:pos x="183" y="186"/>
                </a:cxn>
                <a:cxn ang="0">
                  <a:pos x="213" y="0"/>
                </a:cxn>
                <a:cxn ang="0">
                  <a:pos x="272" y="183"/>
                </a:cxn>
                <a:cxn ang="0">
                  <a:pos x="408" y="92"/>
                </a:cxn>
                <a:cxn ang="0">
                  <a:pos x="317" y="228"/>
                </a:cxn>
                <a:cxn ang="0">
                  <a:pos x="453" y="364"/>
                </a:cxn>
                <a:cxn ang="0">
                  <a:pos x="272" y="273"/>
                </a:cxn>
                <a:cxn ang="0">
                  <a:pos x="181" y="410"/>
                </a:cxn>
                <a:cxn ang="0">
                  <a:pos x="181" y="273"/>
                </a:cxn>
                <a:cxn ang="0">
                  <a:pos x="0" y="273"/>
                </a:cxn>
                <a:cxn ang="0">
                  <a:pos x="183" y="186"/>
                </a:cxn>
              </a:cxnLst>
              <a:rect l="0" t="0" r="r" b="b"/>
              <a:pathLst>
                <a:path w="453" h="410">
                  <a:moveTo>
                    <a:pt x="183" y="186"/>
                  </a:moveTo>
                  <a:cubicBezTo>
                    <a:pt x="191" y="127"/>
                    <a:pt x="213" y="59"/>
                    <a:pt x="213" y="0"/>
                  </a:cubicBezTo>
                  <a:lnTo>
                    <a:pt x="272" y="183"/>
                  </a:lnTo>
                  <a:lnTo>
                    <a:pt x="408" y="92"/>
                  </a:lnTo>
                  <a:lnTo>
                    <a:pt x="317" y="228"/>
                  </a:lnTo>
                  <a:lnTo>
                    <a:pt x="453" y="364"/>
                  </a:lnTo>
                  <a:lnTo>
                    <a:pt x="272" y="273"/>
                  </a:lnTo>
                  <a:lnTo>
                    <a:pt x="181" y="410"/>
                  </a:lnTo>
                  <a:lnTo>
                    <a:pt x="181" y="273"/>
                  </a:lnTo>
                  <a:lnTo>
                    <a:pt x="0" y="273"/>
                  </a:lnTo>
                  <a:lnTo>
                    <a:pt x="183" y="186"/>
                  </a:lnTo>
                  <a:close/>
                </a:path>
              </a:pathLst>
            </a:custGeom>
            <a:solidFill>
              <a:srgbClr val="FFFF00"/>
            </a:solidFill>
            <a:ln w="38100" cap="flat" cmpd="sng">
              <a:solidFill>
                <a:schemeClr val="bg1"/>
              </a:solidFill>
              <a:prstDash val="solid"/>
              <a:round/>
              <a:headEnd/>
              <a:tailEnd/>
            </a:ln>
            <a:effectLst/>
          </p:spPr>
          <p:txBody>
            <a:bodyPr>
              <a:spAutoFit/>
            </a:bodyPr>
            <a:lstStyle/>
            <a:p>
              <a:endParaRPr lang="it-IT">
                <a:solidFill>
                  <a:schemeClr val="bg1"/>
                </a:solidFill>
              </a:endParaRPr>
            </a:p>
          </p:txBody>
        </p:sp>
      </p:grpSp>
      <p:grpSp>
        <p:nvGrpSpPr>
          <p:cNvPr id="103" name="Group 46">
            <a:extLst>
              <a:ext uri="{FF2B5EF4-FFF2-40B4-BE49-F238E27FC236}">
                <a16:creationId xmlns:a16="http://schemas.microsoft.com/office/drawing/2014/main" id="{73F81F7E-6E2C-6357-0B17-DC37B2AD494B}"/>
              </a:ext>
            </a:extLst>
          </p:cNvPr>
          <p:cNvGrpSpPr>
            <a:grpSpLocks/>
          </p:cNvGrpSpPr>
          <p:nvPr/>
        </p:nvGrpSpPr>
        <p:grpSpPr bwMode="auto">
          <a:xfrm>
            <a:off x="6008994" y="4510931"/>
            <a:ext cx="4049712" cy="1401762"/>
            <a:chOff x="2961" y="2547"/>
            <a:chExt cx="2551" cy="883"/>
          </a:xfrm>
        </p:grpSpPr>
        <p:sp>
          <p:nvSpPr>
            <p:cNvPr id="104" name="Line 47">
              <a:extLst>
                <a:ext uri="{FF2B5EF4-FFF2-40B4-BE49-F238E27FC236}">
                  <a16:creationId xmlns:a16="http://schemas.microsoft.com/office/drawing/2014/main" id="{CC32265E-978B-5449-9F43-ABFF66C7812E}"/>
                </a:ext>
              </a:extLst>
            </p:cNvPr>
            <p:cNvSpPr>
              <a:spLocks noChangeShapeType="1"/>
            </p:cNvSpPr>
            <p:nvPr/>
          </p:nvSpPr>
          <p:spPr bwMode="auto">
            <a:xfrm>
              <a:off x="3991" y="2922"/>
              <a:ext cx="111" cy="281"/>
            </a:xfrm>
            <a:prstGeom prst="line">
              <a:avLst/>
            </a:prstGeom>
            <a:noFill/>
            <a:ln w="57150">
              <a:solidFill>
                <a:schemeClr val="tx2">
                  <a:lumMod val="20000"/>
                  <a:lumOff val="80000"/>
                </a:schemeClr>
              </a:solidFill>
              <a:round/>
              <a:headEnd/>
              <a:tailEnd type="arrow" w="med" len="med"/>
            </a:ln>
            <a:effectLst/>
          </p:spPr>
          <p:txBody>
            <a:bodyPr>
              <a:spAutoFit/>
            </a:bodyPr>
            <a:lstStyle/>
            <a:p>
              <a:endParaRPr lang="it-IT" dirty="0">
                <a:solidFill>
                  <a:schemeClr val="bg1"/>
                </a:solidFill>
              </a:endParaRPr>
            </a:p>
          </p:txBody>
        </p:sp>
        <p:grpSp>
          <p:nvGrpSpPr>
            <p:cNvPr id="105" name="Group 48">
              <a:extLst>
                <a:ext uri="{FF2B5EF4-FFF2-40B4-BE49-F238E27FC236}">
                  <a16:creationId xmlns:a16="http://schemas.microsoft.com/office/drawing/2014/main" id="{4B85665F-431E-305C-D5ED-712E3BBC6E2D}"/>
                </a:ext>
              </a:extLst>
            </p:cNvPr>
            <p:cNvGrpSpPr>
              <a:grpSpLocks/>
            </p:cNvGrpSpPr>
            <p:nvPr/>
          </p:nvGrpSpPr>
          <p:grpSpPr bwMode="auto">
            <a:xfrm>
              <a:off x="2961" y="2547"/>
              <a:ext cx="2551" cy="883"/>
              <a:chOff x="2961" y="2523"/>
              <a:chExt cx="2551" cy="883"/>
            </a:xfrm>
          </p:grpSpPr>
          <p:sp>
            <p:nvSpPr>
              <p:cNvPr id="106" name="Text Box 49">
                <a:extLst>
                  <a:ext uri="{FF2B5EF4-FFF2-40B4-BE49-F238E27FC236}">
                    <a16:creationId xmlns:a16="http://schemas.microsoft.com/office/drawing/2014/main" id="{DBA5514D-148D-837E-011E-D4491E5A941B}"/>
                  </a:ext>
                </a:extLst>
              </p:cNvPr>
              <p:cNvSpPr txBox="1">
                <a:spLocks noChangeArrowheads="1"/>
              </p:cNvSpPr>
              <p:nvPr/>
            </p:nvSpPr>
            <p:spPr bwMode="auto">
              <a:xfrm>
                <a:off x="3107" y="2523"/>
                <a:ext cx="499" cy="365"/>
              </a:xfrm>
              <a:prstGeom prst="rect">
                <a:avLst/>
              </a:prstGeom>
              <a:noFill/>
              <a:ln w="38100" algn="ctr">
                <a:noFill/>
                <a:miter lim="800000"/>
                <a:headEnd/>
                <a:tailEnd/>
              </a:ln>
              <a:effectLst/>
            </p:spPr>
            <p:txBody>
              <a:bodyPr>
                <a:spAutoFit/>
              </a:bodyPr>
              <a:lstStyle/>
              <a:p>
                <a:pPr>
                  <a:spcBef>
                    <a:spcPct val="50000"/>
                  </a:spcBef>
                  <a:buClrTx/>
                  <a:buSzTx/>
                  <a:buFontTx/>
                  <a:buNone/>
                </a:pPr>
                <a:r>
                  <a:rPr lang="en-US" sz="3200" b="0">
                    <a:solidFill>
                      <a:schemeClr val="bg1"/>
                    </a:solidFill>
                    <a:effectLst/>
                    <a:latin typeface="Arial" charset="0"/>
                    <a:sym typeface="Symbol" pitchFamily="18" charset="2"/>
                  </a:rPr>
                  <a:t>e</a:t>
                </a:r>
                <a:r>
                  <a:rPr lang="en-US" sz="3200" b="0" baseline="30000">
                    <a:solidFill>
                      <a:schemeClr val="bg1"/>
                    </a:solidFill>
                    <a:effectLst/>
                    <a:latin typeface="Arial" charset="0"/>
                    <a:sym typeface="Symbol" pitchFamily="18" charset="2"/>
                  </a:rPr>
                  <a:t></a:t>
                </a:r>
                <a:endParaRPr lang="en-US" sz="3200" b="0">
                  <a:solidFill>
                    <a:schemeClr val="bg1"/>
                  </a:solidFill>
                  <a:effectLst/>
                  <a:latin typeface="Arial" charset="0"/>
                  <a:sym typeface="Symbol" pitchFamily="18" charset="2"/>
                </a:endParaRPr>
              </a:p>
            </p:txBody>
          </p:sp>
          <p:grpSp>
            <p:nvGrpSpPr>
              <p:cNvPr id="107" name="Group 50">
                <a:extLst>
                  <a:ext uri="{FF2B5EF4-FFF2-40B4-BE49-F238E27FC236}">
                    <a16:creationId xmlns:a16="http://schemas.microsoft.com/office/drawing/2014/main" id="{9ED45236-B7F1-5A1D-2ED3-2E5F61279239}"/>
                  </a:ext>
                </a:extLst>
              </p:cNvPr>
              <p:cNvGrpSpPr>
                <a:grpSpLocks/>
              </p:cNvGrpSpPr>
              <p:nvPr/>
            </p:nvGrpSpPr>
            <p:grpSpPr bwMode="auto">
              <a:xfrm>
                <a:off x="3969" y="2909"/>
                <a:ext cx="1543" cy="91"/>
                <a:chOff x="2272" y="2817"/>
                <a:chExt cx="747" cy="73"/>
              </a:xfrm>
            </p:grpSpPr>
            <p:sp>
              <p:nvSpPr>
                <p:cNvPr id="112" name="Freeform 51">
                  <a:extLst>
                    <a:ext uri="{FF2B5EF4-FFF2-40B4-BE49-F238E27FC236}">
                      <a16:creationId xmlns:a16="http://schemas.microsoft.com/office/drawing/2014/main" id="{9EEADC85-04BF-1004-2AC5-4692E9C1F29F}"/>
                    </a:ext>
                  </a:extLst>
                </p:cNvPr>
                <p:cNvSpPr>
                  <a:spLocks/>
                </p:cNvSpPr>
                <p:nvPr/>
              </p:nvSpPr>
              <p:spPr bwMode="auto">
                <a:xfrm rot="-10741740">
                  <a:off x="2588" y="2823"/>
                  <a:ext cx="315" cy="67"/>
                </a:xfrm>
                <a:custGeom>
                  <a:avLst/>
                  <a:gdLst/>
                  <a:ahLst/>
                  <a:cxnLst>
                    <a:cxn ang="0">
                      <a:pos x="0" y="56"/>
                    </a:cxn>
                    <a:cxn ang="0">
                      <a:pos x="50" y="8"/>
                    </a:cxn>
                    <a:cxn ang="0">
                      <a:pos x="144" y="104"/>
                    </a:cxn>
                    <a:cxn ang="0">
                      <a:pos x="240" y="8"/>
                    </a:cxn>
                    <a:cxn ang="0">
                      <a:pos x="336" y="104"/>
                    </a:cxn>
                    <a:cxn ang="0">
                      <a:pos x="432" y="8"/>
                    </a:cxn>
                    <a:cxn ang="0">
                      <a:pos x="528" y="104"/>
                    </a:cxn>
                    <a:cxn ang="0">
                      <a:pos x="576" y="56"/>
                    </a:cxn>
                  </a:cxnLst>
                  <a:rect l="0" t="0" r="r" b="b"/>
                  <a:pathLst>
                    <a:path w="576" h="112">
                      <a:moveTo>
                        <a:pt x="0" y="56"/>
                      </a:moveTo>
                      <a:cubicBezTo>
                        <a:pt x="8" y="48"/>
                        <a:pt x="26" y="0"/>
                        <a:pt x="50" y="8"/>
                      </a:cubicBezTo>
                      <a:cubicBezTo>
                        <a:pt x="74" y="16"/>
                        <a:pt x="112" y="104"/>
                        <a:pt x="144" y="104"/>
                      </a:cubicBezTo>
                      <a:cubicBezTo>
                        <a:pt x="176" y="104"/>
                        <a:pt x="208" y="8"/>
                        <a:pt x="240" y="8"/>
                      </a:cubicBezTo>
                      <a:cubicBezTo>
                        <a:pt x="272" y="8"/>
                        <a:pt x="304" y="104"/>
                        <a:pt x="336" y="104"/>
                      </a:cubicBezTo>
                      <a:cubicBezTo>
                        <a:pt x="368" y="104"/>
                        <a:pt x="400" y="8"/>
                        <a:pt x="432" y="8"/>
                      </a:cubicBezTo>
                      <a:cubicBezTo>
                        <a:pt x="464" y="8"/>
                        <a:pt x="504" y="96"/>
                        <a:pt x="528" y="104"/>
                      </a:cubicBezTo>
                      <a:cubicBezTo>
                        <a:pt x="552" y="112"/>
                        <a:pt x="568" y="64"/>
                        <a:pt x="576" y="56"/>
                      </a:cubicBezTo>
                    </a:path>
                  </a:pathLst>
                </a:custGeom>
                <a:noFill/>
                <a:ln w="38100" cmpd="sng">
                  <a:solidFill>
                    <a:srgbClr val="FFCCFF"/>
                  </a:solidFill>
                  <a:round/>
                  <a:headEnd/>
                  <a:tailEnd/>
                </a:ln>
                <a:effectLst/>
              </p:spPr>
              <p:txBody>
                <a:bodyPr/>
                <a:lstStyle/>
                <a:p>
                  <a:endParaRPr lang="it-IT">
                    <a:solidFill>
                      <a:schemeClr val="bg1"/>
                    </a:solidFill>
                  </a:endParaRPr>
                </a:p>
              </p:txBody>
            </p:sp>
            <p:sp>
              <p:nvSpPr>
                <p:cNvPr id="113" name="Freeform 52">
                  <a:extLst>
                    <a:ext uri="{FF2B5EF4-FFF2-40B4-BE49-F238E27FC236}">
                      <a16:creationId xmlns:a16="http://schemas.microsoft.com/office/drawing/2014/main" id="{B5437C27-664A-D799-DC80-67DAEA00A692}"/>
                    </a:ext>
                  </a:extLst>
                </p:cNvPr>
                <p:cNvSpPr>
                  <a:spLocks/>
                </p:cNvSpPr>
                <p:nvPr/>
              </p:nvSpPr>
              <p:spPr bwMode="auto">
                <a:xfrm rot="-10741740">
                  <a:off x="2272" y="2817"/>
                  <a:ext cx="318" cy="66"/>
                </a:xfrm>
                <a:custGeom>
                  <a:avLst/>
                  <a:gdLst/>
                  <a:ahLst/>
                  <a:cxnLst>
                    <a:cxn ang="0">
                      <a:pos x="0" y="61"/>
                    </a:cxn>
                    <a:cxn ang="0">
                      <a:pos x="55" y="7"/>
                    </a:cxn>
                    <a:cxn ang="0">
                      <a:pos x="149" y="103"/>
                    </a:cxn>
                    <a:cxn ang="0">
                      <a:pos x="245" y="7"/>
                    </a:cxn>
                    <a:cxn ang="0">
                      <a:pos x="341" y="103"/>
                    </a:cxn>
                    <a:cxn ang="0">
                      <a:pos x="437" y="7"/>
                    </a:cxn>
                    <a:cxn ang="0">
                      <a:pos x="533" y="103"/>
                    </a:cxn>
                    <a:cxn ang="0">
                      <a:pos x="581" y="55"/>
                    </a:cxn>
                  </a:cxnLst>
                  <a:rect l="0" t="0" r="r" b="b"/>
                  <a:pathLst>
                    <a:path w="581" h="111">
                      <a:moveTo>
                        <a:pt x="0" y="61"/>
                      </a:moveTo>
                      <a:cubicBezTo>
                        <a:pt x="9" y="52"/>
                        <a:pt x="30" y="0"/>
                        <a:pt x="55" y="7"/>
                      </a:cubicBezTo>
                      <a:cubicBezTo>
                        <a:pt x="80" y="14"/>
                        <a:pt x="117" y="103"/>
                        <a:pt x="149" y="103"/>
                      </a:cubicBezTo>
                      <a:cubicBezTo>
                        <a:pt x="181" y="103"/>
                        <a:pt x="213" y="7"/>
                        <a:pt x="245" y="7"/>
                      </a:cubicBezTo>
                      <a:cubicBezTo>
                        <a:pt x="277" y="7"/>
                        <a:pt x="309" y="103"/>
                        <a:pt x="341" y="103"/>
                      </a:cubicBezTo>
                      <a:cubicBezTo>
                        <a:pt x="373" y="103"/>
                        <a:pt x="405" y="7"/>
                        <a:pt x="437" y="7"/>
                      </a:cubicBezTo>
                      <a:cubicBezTo>
                        <a:pt x="469" y="7"/>
                        <a:pt x="509" y="95"/>
                        <a:pt x="533" y="103"/>
                      </a:cubicBezTo>
                      <a:cubicBezTo>
                        <a:pt x="557" y="111"/>
                        <a:pt x="573" y="63"/>
                        <a:pt x="581" y="55"/>
                      </a:cubicBezTo>
                    </a:path>
                  </a:pathLst>
                </a:custGeom>
                <a:noFill/>
                <a:ln w="38100" cmpd="sng">
                  <a:solidFill>
                    <a:srgbClr val="FFCCFF"/>
                  </a:solidFill>
                  <a:round/>
                  <a:headEnd/>
                  <a:tailEnd/>
                </a:ln>
                <a:effectLst/>
              </p:spPr>
              <p:txBody>
                <a:bodyPr/>
                <a:lstStyle/>
                <a:p>
                  <a:endParaRPr lang="it-IT">
                    <a:solidFill>
                      <a:schemeClr val="bg1"/>
                    </a:solidFill>
                  </a:endParaRPr>
                </a:p>
              </p:txBody>
            </p:sp>
            <p:sp>
              <p:nvSpPr>
                <p:cNvPr id="114" name="Freeform 53">
                  <a:extLst>
                    <a:ext uri="{FF2B5EF4-FFF2-40B4-BE49-F238E27FC236}">
                      <a16:creationId xmlns:a16="http://schemas.microsoft.com/office/drawing/2014/main" id="{87A2DB69-D1C2-3F13-C650-373340D0783A}"/>
                    </a:ext>
                  </a:extLst>
                </p:cNvPr>
                <p:cNvSpPr>
                  <a:spLocks/>
                </p:cNvSpPr>
                <p:nvPr/>
              </p:nvSpPr>
              <p:spPr bwMode="auto">
                <a:xfrm>
                  <a:off x="2900" y="2827"/>
                  <a:ext cx="119" cy="39"/>
                </a:xfrm>
                <a:custGeom>
                  <a:avLst/>
                  <a:gdLst/>
                  <a:ahLst/>
                  <a:cxnLst>
                    <a:cxn ang="0">
                      <a:pos x="0" y="39"/>
                    </a:cxn>
                    <a:cxn ang="0">
                      <a:pos x="28" y="5"/>
                    </a:cxn>
                    <a:cxn ang="0">
                      <a:pos x="85" y="10"/>
                    </a:cxn>
                    <a:cxn ang="0">
                      <a:pos x="119" y="18"/>
                    </a:cxn>
                  </a:cxnLst>
                  <a:rect l="0" t="0" r="r" b="b"/>
                  <a:pathLst>
                    <a:path w="119" h="39">
                      <a:moveTo>
                        <a:pt x="0" y="39"/>
                      </a:moveTo>
                      <a:cubicBezTo>
                        <a:pt x="5" y="33"/>
                        <a:pt x="14" y="10"/>
                        <a:pt x="28" y="5"/>
                      </a:cubicBezTo>
                      <a:cubicBezTo>
                        <a:pt x="42" y="0"/>
                        <a:pt x="70" y="8"/>
                        <a:pt x="85" y="10"/>
                      </a:cubicBezTo>
                      <a:lnTo>
                        <a:pt x="119" y="18"/>
                      </a:lnTo>
                    </a:path>
                  </a:pathLst>
                </a:custGeom>
                <a:noFill/>
                <a:ln w="38100" cmpd="sng">
                  <a:solidFill>
                    <a:srgbClr val="FFCCFF"/>
                  </a:solidFill>
                  <a:round/>
                  <a:headEnd type="none" w="med" len="med"/>
                  <a:tailEnd type="arrow" w="med" len="med"/>
                </a:ln>
                <a:effectLst/>
              </p:spPr>
              <p:txBody>
                <a:bodyPr/>
                <a:lstStyle/>
                <a:p>
                  <a:endParaRPr lang="it-IT">
                    <a:solidFill>
                      <a:schemeClr val="bg1"/>
                    </a:solidFill>
                  </a:endParaRPr>
                </a:p>
              </p:txBody>
            </p:sp>
          </p:grpSp>
          <p:sp>
            <p:nvSpPr>
              <p:cNvPr id="108" name="Freeform 54">
                <a:extLst>
                  <a:ext uri="{FF2B5EF4-FFF2-40B4-BE49-F238E27FC236}">
                    <a16:creationId xmlns:a16="http://schemas.microsoft.com/office/drawing/2014/main" id="{B6A7C967-7DF7-77B0-3F6D-2D79C2CF0074}"/>
                  </a:ext>
                </a:extLst>
              </p:cNvPr>
              <p:cNvSpPr>
                <a:spLocks/>
              </p:cNvSpPr>
              <p:nvPr/>
            </p:nvSpPr>
            <p:spPr bwMode="auto">
              <a:xfrm rot="18699218">
                <a:off x="3718" y="2775"/>
                <a:ext cx="453" cy="252"/>
              </a:xfrm>
              <a:custGeom>
                <a:avLst/>
                <a:gdLst/>
                <a:ahLst/>
                <a:cxnLst>
                  <a:cxn ang="0">
                    <a:pos x="183" y="186"/>
                  </a:cxn>
                  <a:cxn ang="0">
                    <a:pos x="213" y="0"/>
                  </a:cxn>
                  <a:cxn ang="0">
                    <a:pos x="272" y="183"/>
                  </a:cxn>
                  <a:cxn ang="0">
                    <a:pos x="408" y="92"/>
                  </a:cxn>
                  <a:cxn ang="0">
                    <a:pos x="317" y="228"/>
                  </a:cxn>
                  <a:cxn ang="0">
                    <a:pos x="453" y="364"/>
                  </a:cxn>
                  <a:cxn ang="0">
                    <a:pos x="272" y="273"/>
                  </a:cxn>
                  <a:cxn ang="0">
                    <a:pos x="181" y="410"/>
                  </a:cxn>
                  <a:cxn ang="0">
                    <a:pos x="181" y="273"/>
                  </a:cxn>
                  <a:cxn ang="0">
                    <a:pos x="0" y="273"/>
                  </a:cxn>
                  <a:cxn ang="0">
                    <a:pos x="183" y="186"/>
                  </a:cxn>
                </a:cxnLst>
                <a:rect l="0" t="0" r="r" b="b"/>
                <a:pathLst>
                  <a:path w="453" h="410">
                    <a:moveTo>
                      <a:pt x="183" y="186"/>
                    </a:moveTo>
                    <a:cubicBezTo>
                      <a:pt x="191" y="127"/>
                      <a:pt x="213" y="59"/>
                      <a:pt x="213" y="0"/>
                    </a:cubicBezTo>
                    <a:lnTo>
                      <a:pt x="272" y="183"/>
                    </a:lnTo>
                    <a:lnTo>
                      <a:pt x="408" y="92"/>
                    </a:lnTo>
                    <a:lnTo>
                      <a:pt x="317" y="228"/>
                    </a:lnTo>
                    <a:lnTo>
                      <a:pt x="453" y="364"/>
                    </a:lnTo>
                    <a:lnTo>
                      <a:pt x="272" y="273"/>
                    </a:lnTo>
                    <a:lnTo>
                      <a:pt x="181" y="410"/>
                    </a:lnTo>
                    <a:lnTo>
                      <a:pt x="181" y="273"/>
                    </a:lnTo>
                    <a:lnTo>
                      <a:pt x="0" y="273"/>
                    </a:lnTo>
                    <a:lnTo>
                      <a:pt x="183" y="186"/>
                    </a:lnTo>
                    <a:close/>
                  </a:path>
                </a:pathLst>
              </a:custGeom>
              <a:solidFill>
                <a:srgbClr val="FFFF00"/>
              </a:solidFill>
              <a:ln w="38100" cap="flat" cmpd="sng">
                <a:solidFill>
                  <a:schemeClr val="bg1"/>
                </a:solidFill>
                <a:prstDash val="solid"/>
                <a:round/>
                <a:headEnd/>
                <a:tailEnd/>
              </a:ln>
              <a:effectLst/>
            </p:spPr>
            <p:txBody>
              <a:bodyPr>
                <a:spAutoFit/>
              </a:bodyPr>
              <a:lstStyle/>
              <a:p>
                <a:endParaRPr lang="it-IT">
                  <a:solidFill>
                    <a:schemeClr val="bg1"/>
                  </a:solidFill>
                </a:endParaRPr>
              </a:p>
            </p:txBody>
          </p:sp>
          <p:sp>
            <p:nvSpPr>
              <p:cNvPr id="109" name="Line 55">
                <a:extLst>
                  <a:ext uri="{FF2B5EF4-FFF2-40B4-BE49-F238E27FC236}">
                    <a16:creationId xmlns:a16="http://schemas.microsoft.com/office/drawing/2014/main" id="{7AD41A0A-95B5-4DAD-DED7-BFDD8FF8D666}"/>
                  </a:ext>
                </a:extLst>
              </p:cNvPr>
              <p:cNvSpPr>
                <a:spLocks noChangeShapeType="1"/>
              </p:cNvSpPr>
              <p:nvPr/>
            </p:nvSpPr>
            <p:spPr bwMode="auto">
              <a:xfrm>
                <a:off x="2961" y="2836"/>
                <a:ext cx="950" cy="76"/>
              </a:xfrm>
              <a:prstGeom prst="line">
                <a:avLst/>
              </a:prstGeom>
              <a:noFill/>
              <a:ln w="57150">
                <a:solidFill>
                  <a:schemeClr val="tx2">
                    <a:lumMod val="20000"/>
                    <a:lumOff val="80000"/>
                  </a:schemeClr>
                </a:solidFill>
                <a:round/>
                <a:headEnd/>
                <a:tailEnd type="arrow" w="med" len="med"/>
              </a:ln>
              <a:effectLst/>
            </p:spPr>
            <p:txBody>
              <a:bodyPr>
                <a:spAutoFit/>
              </a:bodyPr>
              <a:lstStyle/>
              <a:p>
                <a:endParaRPr lang="it-IT">
                  <a:solidFill>
                    <a:schemeClr val="bg1"/>
                  </a:solidFill>
                </a:endParaRPr>
              </a:p>
            </p:txBody>
          </p:sp>
          <p:sp>
            <p:nvSpPr>
              <p:cNvPr id="110" name="Text Box 56">
                <a:extLst>
                  <a:ext uri="{FF2B5EF4-FFF2-40B4-BE49-F238E27FC236}">
                    <a16:creationId xmlns:a16="http://schemas.microsoft.com/office/drawing/2014/main" id="{E868D77E-194A-5E40-AC48-1866FF5B49F0}"/>
                  </a:ext>
                </a:extLst>
              </p:cNvPr>
              <p:cNvSpPr txBox="1">
                <a:spLocks noChangeArrowheads="1"/>
              </p:cNvSpPr>
              <p:nvPr/>
            </p:nvSpPr>
            <p:spPr bwMode="auto">
              <a:xfrm>
                <a:off x="4649" y="2568"/>
                <a:ext cx="499" cy="365"/>
              </a:xfrm>
              <a:prstGeom prst="rect">
                <a:avLst/>
              </a:prstGeom>
              <a:noFill/>
              <a:ln w="38100" algn="ctr">
                <a:noFill/>
                <a:miter lim="800000"/>
                <a:headEnd/>
                <a:tailEnd/>
              </a:ln>
              <a:effectLst/>
            </p:spPr>
            <p:txBody>
              <a:bodyPr>
                <a:spAutoFit/>
              </a:bodyPr>
              <a:lstStyle/>
              <a:p>
                <a:pPr>
                  <a:spcBef>
                    <a:spcPct val="50000"/>
                  </a:spcBef>
                  <a:buClrTx/>
                  <a:buSzTx/>
                  <a:buFontTx/>
                  <a:buNone/>
                </a:pPr>
                <a:r>
                  <a:rPr lang="en-US" sz="3200" b="0">
                    <a:solidFill>
                      <a:schemeClr val="bg1"/>
                    </a:solidFill>
                    <a:effectLst/>
                    <a:latin typeface="Arial" charset="0"/>
                    <a:sym typeface="Symbol" pitchFamily="18" charset="2"/>
                  </a:rPr>
                  <a:t></a:t>
                </a:r>
              </a:p>
            </p:txBody>
          </p:sp>
          <p:sp>
            <p:nvSpPr>
              <p:cNvPr id="111" name="Text Box 57">
                <a:extLst>
                  <a:ext uri="{FF2B5EF4-FFF2-40B4-BE49-F238E27FC236}">
                    <a16:creationId xmlns:a16="http://schemas.microsoft.com/office/drawing/2014/main" id="{0FEC9645-1D35-F77B-DC60-CD3A8564C7E9}"/>
                  </a:ext>
                </a:extLst>
              </p:cNvPr>
              <p:cNvSpPr txBox="1">
                <a:spLocks noChangeArrowheads="1"/>
              </p:cNvSpPr>
              <p:nvPr/>
            </p:nvSpPr>
            <p:spPr bwMode="auto">
              <a:xfrm>
                <a:off x="4105" y="2976"/>
                <a:ext cx="1360" cy="430"/>
              </a:xfrm>
              <a:prstGeom prst="rect">
                <a:avLst/>
              </a:prstGeom>
              <a:noFill/>
              <a:ln w="38100" algn="ctr">
                <a:noFill/>
                <a:miter lim="800000"/>
                <a:headEnd/>
                <a:tailEnd/>
              </a:ln>
              <a:effectLst/>
            </p:spPr>
            <p:txBody>
              <a:bodyPr>
                <a:spAutoFit/>
              </a:bodyPr>
              <a:lstStyle/>
              <a:p>
                <a:pPr>
                  <a:spcBef>
                    <a:spcPct val="50000"/>
                  </a:spcBef>
                  <a:buClrTx/>
                  <a:buSzTx/>
                  <a:buFontTx/>
                  <a:buNone/>
                </a:pPr>
                <a:r>
                  <a:rPr lang="en-US" sz="1800" b="0">
                    <a:solidFill>
                      <a:schemeClr val="bg1"/>
                    </a:solidFill>
                    <a:effectLst/>
                    <a:latin typeface="Arial" charset="0"/>
                  </a:rPr>
                  <a:t>Inverse Compton</a:t>
                </a:r>
              </a:p>
              <a:p>
                <a:pPr>
                  <a:spcBef>
                    <a:spcPct val="15000"/>
                  </a:spcBef>
                  <a:buClrTx/>
                  <a:buSzTx/>
                  <a:buFontTx/>
                  <a:buNone/>
                </a:pPr>
                <a:r>
                  <a:rPr lang="en-US" sz="1800" b="0">
                    <a:solidFill>
                      <a:schemeClr val="bg1"/>
                    </a:solidFill>
                    <a:effectLst/>
                    <a:latin typeface="Arial" charset="0"/>
                  </a:rPr>
                  <a:t>(+Bremsstr.)</a:t>
                </a:r>
              </a:p>
            </p:txBody>
          </p:sp>
        </p:grpSp>
      </p:grpSp>
      <p:sp>
        <p:nvSpPr>
          <p:cNvPr id="3" name="Segnaposto piè di pagina 2">
            <a:extLst>
              <a:ext uri="{FF2B5EF4-FFF2-40B4-BE49-F238E27FC236}">
                <a16:creationId xmlns:a16="http://schemas.microsoft.com/office/drawing/2014/main" id="{2F950041-A692-5B42-9308-C627B97CBC41}"/>
              </a:ext>
            </a:extLst>
          </p:cNvPr>
          <p:cNvSpPr>
            <a:spLocks noGrp="1"/>
          </p:cNvSpPr>
          <p:nvPr>
            <p:ph type="ftr" sz="quarter" idx="11"/>
          </p:nvPr>
        </p:nvSpPr>
        <p:spPr/>
        <p:txBody>
          <a:bodyPr/>
          <a:lstStyle/>
          <a:p>
            <a:r>
              <a:rPr lang="fr-FR"/>
              <a:t>M. Spurio - Astroparticle Physics - 9</a:t>
            </a:r>
            <a:endParaRPr lang="it-IT"/>
          </a:p>
        </p:txBody>
      </p:sp>
      <p:sp>
        <p:nvSpPr>
          <p:cNvPr id="4" name="Segnaposto numero diapositiva 3">
            <a:extLst>
              <a:ext uri="{FF2B5EF4-FFF2-40B4-BE49-F238E27FC236}">
                <a16:creationId xmlns:a16="http://schemas.microsoft.com/office/drawing/2014/main" id="{7B9D7CCE-4709-A5C0-FEAC-BF2CBE475309}"/>
              </a:ext>
            </a:extLst>
          </p:cNvPr>
          <p:cNvSpPr>
            <a:spLocks noGrp="1"/>
          </p:cNvSpPr>
          <p:nvPr>
            <p:ph type="sldNum" sz="quarter" idx="12"/>
          </p:nvPr>
        </p:nvSpPr>
        <p:spPr/>
        <p:txBody>
          <a:bodyPr/>
          <a:lstStyle/>
          <a:p>
            <a:fld id="{EF856C54-971D-4A64-8725-72F12A462872}" type="slidenum">
              <a:rPr lang="it-IT" smtClean="0"/>
              <a:t>10</a:t>
            </a:fld>
            <a:endParaRPr lang="it-IT"/>
          </a:p>
        </p:txBody>
      </p:sp>
    </p:spTree>
    <p:extLst>
      <p:ext uri="{BB962C8B-B14F-4D97-AF65-F5344CB8AC3E}">
        <p14:creationId xmlns:p14="http://schemas.microsoft.com/office/powerpoint/2010/main" val="267563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50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wipe(down)">
                                      <p:cBhvr>
                                        <p:cTn id="11" dur="500"/>
                                        <p:tgtEl>
                                          <p:spTgt spid="91"/>
                                        </p:tgtEl>
                                      </p:cBhvr>
                                    </p:animEffect>
                                  </p:childTnLst>
                                </p:cTn>
                              </p:par>
                            </p:childTnLst>
                          </p:cTn>
                        </p:par>
                        <p:par>
                          <p:cTn id="12" fill="hold">
                            <p:stCondLst>
                              <p:cond delay="1500"/>
                            </p:stCondLst>
                            <p:childTnLst>
                              <p:par>
                                <p:cTn id="13" presetID="22" presetClass="entr" presetSubtype="8" fill="hold" nodeType="afterEffect">
                                  <p:stCondLst>
                                    <p:cond delay="500"/>
                                  </p:stCondLst>
                                  <p:childTnLst>
                                    <p:set>
                                      <p:cBhvr>
                                        <p:cTn id="14" dur="1" fill="hold">
                                          <p:stCondLst>
                                            <p:cond delay="0"/>
                                          </p:stCondLst>
                                        </p:cTn>
                                        <p:tgtEl>
                                          <p:spTgt spid="74"/>
                                        </p:tgtEl>
                                        <p:attrNameLst>
                                          <p:attrName>style.visibility</p:attrName>
                                        </p:attrNameLst>
                                      </p:cBhvr>
                                      <p:to>
                                        <p:strVal val="visible"/>
                                      </p:to>
                                    </p:set>
                                    <p:animEffect transition="in" filter="wipe(left)">
                                      <p:cBhvr>
                                        <p:cTn id="15" dur="5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left)">
                                      <p:cBhvr>
                                        <p:cTn id="20" dur="500"/>
                                        <p:tgtEl>
                                          <p:spTgt spid="9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wipe(left)">
                                      <p:cBhvr>
                                        <p:cTn id="25" dur="500"/>
                                        <p:tgtEl>
                                          <p:spTgt spid="7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left)">
                                      <p:cBhvr>
                                        <p:cTn id="3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5452"/>
            <a:ext cx="10515600" cy="782744"/>
          </a:xfrm>
        </p:spPr>
        <p:txBody>
          <a:bodyPr>
            <a:normAutofit/>
          </a:bodyPr>
          <a:lstStyle/>
          <a:p>
            <a:r>
              <a:rPr lang="it-IT" sz="3600" dirty="0">
                <a:solidFill>
                  <a:srgbClr val="00B0F0"/>
                </a:solidFill>
                <a:sym typeface="Symbol" panose="05050102010706020507" pitchFamily="18" charset="2"/>
              </a:rPr>
              <a:t>Non-</a:t>
            </a:r>
            <a:r>
              <a:rPr lang="it-IT" sz="3600" dirty="0" err="1">
                <a:solidFill>
                  <a:srgbClr val="00B0F0"/>
                </a:solidFill>
                <a:sym typeface="Symbol" panose="05050102010706020507" pitchFamily="18" charset="2"/>
              </a:rPr>
              <a:t>thermal</a:t>
            </a:r>
            <a:r>
              <a:rPr lang="it-IT" sz="3600" dirty="0">
                <a:solidFill>
                  <a:srgbClr val="00B0F0"/>
                </a:solidFill>
                <a:sym typeface="Symbol" panose="05050102010706020507" pitchFamily="18" charset="2"/>
              </a:rPr>
              <a:t> </a:t>
            </a:r>
            <a:r>
              <a:rPr lang="it-IT" sz="3600" dirty="0" err="1">
                <a:solidFill>
                  <a:srgbClr val="00B0F0"/>
                </a:solidFill>
                <a:sym typeface="Symbol" panose="05050102010706020507" pitchFamily="18" charset="2"/>
              </a:rPr>
              <a:t>Universe</a:t>
            </a:r>
            <a:r>
              <a:rPr lang="it-IT" sz="3600" dirty="0">
                <a:solidFill>
                  <a:srgbClr val="00B0F0"/>
                </a:solidFill>
                <a:sym typeface="Symbol" panose="05050102010706020507" pitchFamily="18" charset="2"/>
              </a:rPr>
              <a:t>: </a:t>
            </a:r>
            <a:r>
              <a:rPr lang="it-IT" sz="3600" b="1" dirty="0">
                <a:solidFill>
                  <a:srgbClr val="00B0F0"/>
                </a:solidFill>
                <a:sym typeface="Symbol" panose="05050102010706020507" pitchFamily="18" charset="2"/>
              </a:rPr>
              <a:t>leptonic</a:t>
            </a:r>
            <a:r>
              <a:rPr lang="it-IT" sz="3600" dirty="0">
                <a:solidFill>
                  <a:srgbClr val="00B0F0"/>
                </a:solidFill>
                <a:sym typeface="Symbol" panose="05050102010706020507" pitchFamily="18" charset="2"/>
              </a:rPr>
              <a:t> model</a:t>
            </a:r>
            <a:endParaRPr lang="it-IT" sz="3600" dirty="0">
              <a:solidFill>
                <a:srgbClr val="00B0F0"/>
              </a:solidFill>
            </a:endParaRPr>
          </a:p>
        </p:txBody>
      </p:sp>
      <p:sp>
        <p:nvSpPr>
          <p:cNvPr id="3" name="Rectangle 32"/>
          <p:cNvSpPr>
            <a:spLocks noChangeArrowheads="1"/>
          </p:cNvSpPr>
          <p:nvPr/>
        </p:nvSpPr>
        <p:spPr bwMode="auto">
          <a:xfrm>
            <a:off x="1937239" y="929649"/>
            <a:ext cx="4097241" cy="2825800"/>
          </a:xfrm>
          <a:prstGeom prst="rect">
            <a:avLst/>
          </a:prstGeom>
          <a:solidFill>
            <a:schemeClr val="bg2">
              <a:lumMod val="60000"/>
              <a:lumOff val="40000"/>
            </a:schemeClr>
          </a:solidFill>
          <a:ln w="19050">
            <a:noFill/>
            <a:miter lim="800000"/>
            <a:headEnd/>
            <a:tailEnd/>
          </a:ln>
        </p:spPr>
        <p:txBody>
          <a:bodyPr wrap="none" anchor="ctr">
            <a:prstTxWarp prst="textNoShape">
              <a:avLst/>
            </a:prstTxWarp>
          </a:bodyPr>
          <a:lstStyle/>
          <a:p>
            <a:pPr>
              <a:buFont typeface="Wingdings" pitchFamily="-108" charset="2"/>
              <a:buChar char="n"/>
            </a:pPr>
            <a:endParaRPr lang="en-US" sz="1000">
              <a:solidFill>
                <a:prstClr val="black"/>
              </a:solidFill>
              <a:latin typeface="Calibri" pitchFamily="34" charset="0"/>
              <a:ea typeface="ＭＳ Ｐゴシック" pitchFamily="-108" charset="-128"/>
              <a:cs typeface="ＭＳ Ｐゴシック" pitchFamily="-108" charset="-128"/>
            </a:endParaRPr>
          </a:p>
        </p:txBody>
      </p:sp>
      <p:sp>
        <p:nvSpPr>
          <p:cNvPr id="4" name="Freeform 33"/>
          <p:cNvSpPr>
            <a:spLocks/>
          </p:cNvSpPr>
          <p:nvPr/>
        </p:nvSpPr>
        <p:spPr bwMode="auto">
          <a:xfrm>
            <a:off x="2233069" y="1851739"/>
            <a:ext cx="1986428" cy="930969"/>
          </a:xfrm>
          <a:custGeom>
            <a:avLst/>
            <a:gdLst>
              <a:gd name="T0" fmla="*/ 0 w 1200"/>
              <a:gd name="T1" fmla="*/ 0 h 528"/>
              <a:gd name="T2" fmla="*/ 848 w 1200"/>
              <a:gd name="T3" fmla="*/ 192 h 528"/>
              <a:gd name="T4" fmla="*/ 1200 w 1200"/>
              <a:gd name="T5" fmla="*/ 528 h 528"/>
              <a:gd name="T6" fmla="*/ 0 60000 65536"/>
              <a:gd name="T7" fmla="*/ 0 60000 65536"/>
              <a:gd name="T8" fmla="*/ 0 60000 65536"/>
              <a:gd name="T9" fmla="*/ 0 w 1200"/>
              <a:gd name="T10" fmla="*/ 0 h 528"/>
              <a:gd name="T11" fmla="*/ 1200 w 1200"/>
              <a:gd name="T12" fmla="*/ 528 h 528"/>
            </a:gdLst>
            <a:ahLst/>
            <a:cxnLst>
              <a:cxn ang="T6">
                <a:pos x="T0" y="T1"/>
              </a:cxn>
              <a:cxn ang="T7">
                <a:pos x="T2" y="T3"/>
              </a:cxn>
              <a:cxn ang="T8">
                <a:pos x="T4" y="T5"/>
              </a:cxn>
            </a:cxnLst>
            <a:rect l="T9" t="T10" r="T11" b="T12"/>
            <a:pathLst>
              <a:path w="1200" h="528">
                <a:moveTo>
                  <a:pt x="0" y="0"/>
                </a:moveTo>
                <a:cubicBezTo>
                  <a:pt x="141" y="32"/>
                  <a:pt x="552" y="16"/>
                  <a:pt x="848" y="192"/>
                </a:cubicBezTo>
                <a:cubicBezTo>
                  <a:pt x="1144" y="368"/>
                  <a:pt x="1122" y="475"/>
                  <a:pt x="1200" y="528"/>
                </a:cubicBezTo>
              </a:path>
            </a:pathLst>
          </a:custGeom>
          <a:solidFill>
            <a:srgbClr val="CCCCFF">
              <a:alpha val="0"/>
            </a:srgbClr>
          </a:solidFill>
          <a:ln w="19050">
            <a:solidFill>
              <a:srgbClr val="6600CC"/>
            </a:solidFill>
            <a:round/>
            <a:headEnd/>
            <a:tailEnd type="triangle" w="med" len="med"/>
          </a:ln>
        </p:spPr>
        <p:txBody>
          <a:bodyPr wrap="none" anchor="ctr">
            <a:prstTxWarp prst="textNoShape">
              <a:avLst/>
            </a:prstTxWarp>
          </a:bodyPr>
          <a:lstStyle/>
          <a:p>
            <a:pPr>
              <a:buFont typeface="Wingdings" pitchFamily="-108" charset="2"/>
              <a:buChar char="n"/>
            </a:pPr>
            <a:endParaRPr lang="en-US" sz="1000" dirty="0">
              <a:solidFill>
                <a:srgbClr val="0000FF"/>
              </a:solidFill>
              <a:latin typeface="Calibri" pitchFamily="34" charset="0"/>
              <a:ea typeface="ＭＳ Ｐゴシック" pitchFamily="-108" charset="-128"/>
              <a:cs typeface="ＭＳ Ｐゴシック" pitchFamily="-108" charset="-128"/>
            </a:endParaRPr>
          </a:p>
        </p:txBody>
      </p:sp>
      <p:sp>
        <p:nvSpPr>
          <p:cNvPr id="5" name="Freeform 34"/>
          <p:cNvSpPr>
            <a:spLocks/>
          </p:cNvSpPr>
          <p:nvPr/>
        </p:nvSpPr>
        <p:spPr bwMode="auto">
          <a:xfrm>
            <a:off x="3583840" y="1936372"/>
            <a:ext cx="1668600" cy="253901"/>
          </a:xfrm>
          <a:custGeom>
            <a:avLst/>
            <a:gdLst>
              <a:gd name="T0" fmla="*/ 0 w 1128"/>
              <a:gd name="T1" fmla="*/ 34954 h 113"/>
              <a:gd name="T2" fmla="*/ 9 w 1128"/>
              <a:gd name="T3" fmla="*/ 0 h 113"/>
              <a:gd name="T4" fmla="*/ 17 w 1128"/>
              <a:gd name="T5" fmla="*/ 34954 h 113"/>
              <a:gd name="T6" fmla="*/ 26 w 1128"/>
              <a:gd name="T7" fmla="*/ 2843 h 113"/>
              <a:gd name="T8" fmla="*/ 32 w 1128"/>
              <a:gd name="T9" fmla="*/ 34954 h 113"/>
              <a:gd name="T10" fmla="*/ 42 w 1128"/>
              <a:gd name="T11" fmla="*/ 2843 h 113"/>
              <a:gd name="T12" fmla="*/ 48 w 1128"/>
              <a:gd name="T13" fmla="*/ 34954 h 113"/>
              <a:gd name="T14" fmla="*/ 57 w 1128"/>
              <a:gd name="T15" fmla="*/ 2843 h 113"/>
              <a:gd name="T16" fmla="*/ 63 w 1128"/>
              <a:gd name="T17" fmla="*/ 34954 h 113"/>
              <a:gd name="T18" fmla="*/ 71 w 1128"/>
              <a:gd name="T19" fmla="*/ 21524 h 113"/>
              <a:gd name="T20" fmla="*/ 75 w 1128"/>
              <a:gd name="T21" fmla="*/ 18666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8"/>
              <a:gd name="T34" fmla="*/ 0 h 113"/>
              <a:gd name="T35" fmla="*/ 1128 w 1128"/>
              <a:gd name="T36" fmla="*/ 113 h 1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8" h="113">
                <a:moveTo>
                  <a:pt x="0" y="104"/>
                </a:moveTo>
                <a:cubicBezTo>
                  <a:pt x="20" y="87"/>
                  <a:pt x="80" y="0"/>
                  <a:pt x="120" y="0"/>
                </a:cubicBezTo>
                <a:cubicBezTo>
                  <a:pt x="160" y="0"/>
                  <a:pt x="196" y="103"/>
                  <a:pt x="240" y="104"/>
                </a:cubicBezTo>
                <a:cubicBezTo>
                  <a:pt x="284" y="105"/>
                  <a:pt x="344" y="8"/>
                  <a:pt x="384" y="8"/>
                </a:cubicBezTo>
                <a:cubicBezTo>
                  <a:pt x="424" y="8"/>
                  <a:pt x="440" y="104"/>
                  <a:pt x="480" y="104"/>
                </a:cubicBezTo>
                <a:cubicBezTo>
                  <a:pt x="520" y="104"/>
                  <a:pt x="584" y="8"/>
                  <a:pt x="624" y="8"/>
                </a:cubicBezTo>
                <a:cubicBezTo>
                  <a:pt x="664" y="8"/>
                  <a:pt x="680" y="104"/>
                  <a:pt x="720" y="104"/>
                </a:cubicBezTo>
                <a:cubicBezTo>
                  <a:pt x="760" y="104"/>
                  <a:pt x="824" y="8"/>
                  <a:pt x="864" y="8"/>
                </a:cubicBezTo>
                <a:cubicBezTo>
                  <a:pt x="904" y="8"/>
                  <a:pt x="931" y="95"/>
                  <a:pt x="960" y="104"/>
                </a:cubicBezTo>
                <a:cubicBezTo>
                  <a:pt x="989" y="113"/>
                  <a:pt x="1012" y="72"/>
                  <a:pt x="1040" y="64"/>
                </a:cubicBezTo>
                <a:cubicBezTo>
                  <a:pt x="1068" y="56"/>
                  <a:pt x="1110" y="58"/>
                  <a:pt x="1128" y="56"/>
                </a:cubicBezTo>
              </a:path>
            </a:pathLst>
          </a:custGeom>
          <a:solidFill>
            <a:srgbClr val="CCCCFF">
              <a:alpha val="0"/>
            </a:srgbClr>
          </a:solidFill>
          <a:ln w="19050">
            <a:solidFill>
              <a:srgbClr val="FF0000"/>
            </a:solidFill>
            <a:round/>
            <a:headEnd/>
            <a:tailEnd type="triangle" w="med" len="med"/>
          </a:ln>
        </p:spPr>
        <p:txBody>
          <a:bodyPr wrap="none" anchor="ctr">
            <a:prstTxWarp prst="textNoShape">
              <a:avLst/>
            </a:prstTxWarp>
          </a:bodyPr>
          <a:lstStyle/>
          <a:p>
            <a:pPr>
              <a:buFont typeface="Wingdings" pitchFamily="-108" charset="2"/>
              <a:buChar char="n"/>
            </a:pPr>
            <a:endParaRPr lang="en-US" sz="1000">
              <a:solidFill>
                <a:srgbClr val="FF0000"/>
              </a:solidFill>
              <a:latin typeface="Calibri" pitchFamily="34" charset="0"/>
              <a:ea typeface="ＭＳ Ｐゴシック" pitchFamily="-108" charset="-128"/>
              <a:cs typeface="ＭＳ Ｐゴシック" pitchFamily="-108" charset="-128"/>
            </a:endParaRPr>
          </a:p>
        </p:txBody>
      </p:sp>
      <p:grpSp>
        <p:nvGrpSpPr>
          <p:cNvPr id="6" name="Group 37"/>
          <p:cNvGrpSpPr>
            <a:grpSpLocks/>
          </p:cNvGrpSpPr>
          <p:nvPr/>
        </p:nvGrpSpPr>
        <p:grpSpPr bwMode="auto">
          <a:xfrm>
            <a:off x="3027641" y="2105639"/>
            <a:ext cx="172157" cy="183373"/>
            <a:chOff x="1336" y="1632"/>
            <a:chExt cx="104" cy="104"/>
          </a:xfrm>
        </p:grpSpPr>
        <p:sp>
          <p:nvSpPr>
            <p:cNvPr id="7" name="Line 38"/>
            <p:cNvSpPr>
              <a:spLocks noChangeShapeType="1"/>
            </p:cNvSpPr>
            <p:nvPr/>
          </p:nvSpPr>
          <p:spPr bwMode="auto">
            <a:xfrm flipV="1">
              <a:off x="1348" y="1643"/>
              <a:ext cx="79" cy="79"/>
            </a:xfrm>
            <a:prstGeom prst="line">
              <a:avLst/>
            </a:prstGeom>
            <a:noFill/>
            <a:ln w="19050">
              <a:solidFill>
                <a:schemeClr val="accent3">
                  <a:lumMod val="50000"/>
                </a:schemeClr>
              </a:solidFill>
              <a:round/>
              <a:headEnd/>
              <a:tailEnd/>
            </a:ln>
          </p:spPr>
          <p:txBody>
            <a:bodyPr wrap="none" anchor="ctr">
              <a:prstTxWarp prst="textNoShape">
                <a:avLst/>
              </a:prstTxWarp>
            </a:bodyPr>
            <a:lstStyle/>
            <a:p>
              <a:endParaRPr lang="en-US">
                <a:solidFill>
                  <a:prstClr val="black"/>
                </a:solidFill>
                <a:latin typeface="Calibri" pitchFamily="34" charset="0"/>
              </a:endParaRPr>
            </a:p>
          </p:txBody>
        </p:sp>
        <p:sp>
          <p:nvSpPr>
            <p:cNvPr id="8" name="Oval 39"/>
            <p:cNvSpPr>
              <a:spLocks noChangeArrowheads="1"/>
            </p:cNvSpPr>
            <p:nvPr/>
          </p:nvSpPr>
          <p:spPr bwMode="auto">
            <a:xfrm>
              <a:off x="1336" y="1632"/>
              <a:ext cx="104" cy="104"/>
            </a:xfrm>
            <a:prstGeom prst="ellipse">
              <a:avLst/>
            </a:prstGeom>
            <a:solidFill>
              <a:srgbClr val="CCCCFF">
                <a:alpha val="0"/>
              </a:srgbClr>
            </a:solidFill>
            <a:ln w="19050">
              <a:solidFill>
                <a:schemeClr val="accent3">
                  <a:lumMod val="50000"/>
                </a:schemeClr>
              </a:solidFill>
              <a:round/>
              <a:headEnd/>
              <a:tailEnd/>
            </a:ln>
          </p:spPr>
          <p:txBody>
            <a:bodyPr wrap="none" anchor="ctr">
              <a:prstTxWarp prst="textNoShape">
                <a:avLst/>
              </a:prstTxWarp>
            </a:bodyPr>
            <a:lstStyle/>
            <a:p>
              <a:pPr>
                <a:buFont typeface="Wingdings" pitchFamily="-108" charset="2"/>
                <a:buChar char="n"/>
              </a:pPr>
              <a:endParaRPr lang="en-US" sz="1000">
                <a:solidFill>
                  <a:prstClr val="black"/>
                </a:solidFill>
                <a:latin typeface="Calibri" pitchFamily="34" charset="0"/>
                <a:ea typeface="ＭＳ Ｐゴシック" pitchFamily="-108" charset="-128"/>
                <a:cs typeface="ＭＳ Ｐゴシック" pitchFamily="-108" charset="-128"/>
              </a:endParaRPr>
            </a:p>
          </p:txBody>
        </p:sp>
        <p:sp>
          <p:nvSpPr>
            <p:cNvPr id="9" name="Line 40"/>
            <p:cNvSpPr>
              <a:spLocks noChangeShapeType="1"/>
            </p:cNvSpPr>
            <p:nvPr/>
          </p:nvSpPr>
          <p:spPr bwMode="auto">
            <a:xfrm rot="16200000" flipV="1">
              <a:off x="1348" y="1643"/>
              <a:ext cx="79" cy="79"/>
            </a:xfrm>
            <a:prstGeom prst="line">
              <a:avLst/>
            </a:prstGeom>
            <a:noFill/>
            <a:ln w="19050">
              <a:solidFill>
                <a:schemeClr val="accent3">
                  <a:lumMod val="50000"/>
                </a:schemeClr>
              </a:solidFill>
              <a:round/>
              <a:headEnd/>
              <a:tailEnd/>
            </a:ln>
          </p:spPr>
          <p:txBody>
            <a:bodyPr wrap="none" anchor="ctr">
              <a:prstTxWarp prst="textNoShape">
                <a:avLst/>
              </a:prstTxWarp>
            </a:bodyPr>
            <a:lstStyle/>
            <a:p>
              <a:endParaRPr lang="en-US">
                <a:solidFill>
                  <a:prstClr val="black"/>
                </a:solidFill>
                <a:latin typeface="Calibri" pitchFamily="34" charset="0"/>
              </a:endParaRPr>
            </a:p>
          </p:txBody>
        </p:sp>
      </p:grpSp>
      <p:grpSp>
        <p:nvGrpSpPr>
          <p:cNvPr id="10" name="Group 41"/>
          <p:cNvGrpSpPr>
            <a:grpSpLocks/>
          </p:cNvGrpSpPr>
          <p:nvPr/>
        </p:nvGrpSpPr>
        <p:grpSpPr bwMode="auto">
          <a:xfrm>
            <a:off x="3491141" y="2274906"/>
            <a:ext cx="172157" cy="183373"/>
            <a:chOff x="1336" y="1632"/>
            <a:chExt cx="104" cy="104"/>
          </a:xfrm>
        </p:grpSpPr>
        <p:sp>
          <p:nvSpPr>
            <p:cNvPr id="11" name="Line 42"/>
            <p:cNvSpPr>
              <a:spLocks noChangeShapeType="1"/>
            </p:cNvSpPr>
            <p:nvPr/>
          </p:nvSpPr>
          <p:spPr bwMode="auto">
            <a:xfrm flipV="1">
              <a:off x="1348" y="1643"/>
              <a:ext cx="79" cy="79"/>
            </a:xfrm>
            <a:prstGeom prst="line">
              <a:avLst/>
            </a:prstGeom>
            <a:noFill/>
            <a:ln w="19050">
              <a:solidFill>
                <a:schemeClr val="accent3">
                  <a:lumMod val="50000"/>
                </a:schemeClr>
              </a:solidFill>
              <a:round/>
              <a:headEnd/>
              <a:tailEnd/>
            </a:ln>
          </p:spPr>
          <p:txBody>
            <a:bodyPr wrap="none" anchor="ctr">
              <a:prstTxWarp prst="textNoShape">
                <a:avLst/>
              </a:prstTxWarp>
            </a:bodyPr>
            <a:lstStyle/>
            <a:p>
              <a:endParaRPr lang="en-US">
                <a:solidFill>
                  <a:prstClr val="black"/>
                </a:solidFill>
                <a:latin typeface="Calibri" pitchFamily="34" charset="0"/>
              </a:endParaRPr>
            </a:p>
          </p:txBody>
        </p:sp>
        <p:sp>
          <p:nvSpPr>
            <p:cNvPr id="12" name="Oval 43"/>
            <p:cNvSpPr>
              <a:spLocks noChangeArrowheads="1"/>
            </p:cNvSpPr>
            <p:nvPr/>
          </p:nvSpPr>
          <p:spPr bwMode="auto">
            <a:xfrm>
              <a:off x="1336" y="1632"/>
              <a:ext cx="104" cy="104"/>
            </a:xfrm>
            <a:prstGeom prst="ellipse">
              <a:avLst/>
            </a:prstGeom>
            <a:solidFill>
              <a:srgbClr val="CCCCFF">
                <a:alpha val="0"/>
              </a:srgbClr>
            </a:solidFill>
            <a:ln w="19050">
              <a:solidFill>
                <a:schemeClr val="accent3">
                  <a:lumMod val="50000"/>
                </a:schemeClr>
              </a:solidFill>
              <a:round/>
              <a:headEnd/>
              <a:tailEnd/>
            </a:ln>
          </p:spPr>
          <p:txBody>
            <a:bodyPr wrap="none" anchor="ctr">
              <a:prstTxWarp prst="textNoShape">
                <a:avLst/>
              </a:prstTxWarp>
            </a:bodyPr>
            <a:lstStyle/>
            <a:p>
              <a:pPr>
                <a:buFont typeface="Wingdings" pitchFamily="-108" charset="2"/>
                <a:buChar char="n"/>
              </a:pPr>
              <a:endParaRPr lang="en-US" sz="1000" dirty="0">
                <a:solidFill>
                  <a:srgbClr val="0000FF"/>
                </a:solidFill>
                <a:latin typeface="Calibri" pitchFamily="34" charset="0"/>
                <a:ea typeface="ＭＳ Ｐゴシック" pitchFamily="-108" charset="-128"/>
                <a:cs typeface="ＭＳ Ｐゴシック" pitchFamily="-108" charset="-128"/>
              </a:endParaRPr>
            </a:p>
          </p:txBody>
        </p:sp>
        <p:sp>
          <p:nvSpPr>
            <p:cNvPr id="13" name="Line 44"/>
            <p:cNvSpPr>
              <a:spLocks noChangeShapeType="1"/>
            </p:cNvSpPr>
            <p:nvPr/>
          </p:nvSpPr>
          <p:spPr bwMode="auto">
            <a:xfrm rot="16200000" flipV="1">
              <a:off x="1348" y="1643"/>
              <a:ext cx="79" cy="79"/>
            </a:xfrm>
            <a:prstGeom prst="line">
              <a:avLst/>
            </a:prstGeom>
            <a:noFill/>
            <a:ln w="19050">
              <a:solidFill>
                <a:schemeClr val="accent3">
                  <a:lumMod val="50000"/>
                </a:schemeClr>
              </a:solidFill>
              <a:round/>
              <a:headEnd/>
              <a:tailEnd/>
            </a:ln>
          </p:spPr>
          <p:txBody>
            <a:bodyPr wrap="none" anchor="ctr">
              <a:prstTxWarp prst="textNoShape">
                <a:avLst/>
              </a:prstTxWarp>
            </a:bodyPr>
            <a:lstStyle/>
            <a:p>
              <a:endParaRPr lang="en-US">
                <a:solidFill>
                  <a:prstClr val="black"/>
                </a:solidFill>
                <a:latin typeface="Calibri" pitchFamily="34" charset="0"/>
              </a:endParaRPr>
            </a:p>
          </p:txBody>
        </p:sp>
      </p:grpSp>
      <p:grpSp>
        <p:nvGrpSpPr>
          <p:cNvPr id="14" name="Group 45"/>
          <p:cNvGrpSpPr>
            <a:grpSpLocks/>
          </p:cNvGrpSpPr>
          <p:nvPr/>
        </p:nvGrpSpPr>
        <p:grpSpPr bwMode="auto">
          <a:xfrm>
            <a:off x="3411684" y="1767105"/>
            <a:ext cx="172157" cy="183373"/>
            <a:chOff x="1336" y="1632"/>
            <a:chExt cx="104" cy="104"/>
          </a:xfrm>
        </p:grpSpPr>
        <p:sp>
          <p:nvSpPr>
            <p:cNvPr id="15" name="Line 46"/>
            <p:cNvSpPr>
              <a:spLocks noChangeShapeType="1"/>
            </p:cNvSpPr>
            <p:nvPr/>
          </p:nvSpPr>
          <p:spPr bwMode="auto">
            <a:xfrm flipV="1">
              <a:off x="1348" y="1643"/>
              <a:ext cx="79" cy="79"/>
            </a:xfrm>
            <a:prstGeom prst="line">
              <a:avLst/>
            </a:prstGeom>
            <a:noFill/>
            <a:ln w="19050">
              <a:solidFill>
                <a:schemeClr val="accent3">
                  <a:lumMod val="50000"/>
                </a:schemeClr>
              </a:solidFill>
              <a:round/>
              <a:headEnd/>
              <a:tailEnd/>
            </a:ln>
          </p:spPr>
          <p:txBody>
            <a:bodyPr wrap="none" anchor="ctr">
              <a:prstTxWarp prst="textNoShape">
                <a:avLst/>
              </a:prstTxWarp>
            </a:bodyPr>
            <a:lstStyle/>
            <a:p>
              <a:endParaRPr lang="en-US">
                <a:solidFill>
                  <a:prstClr val="black"/>
                </a:solidFill>
                <a:latin typeface="Calibri" pitchFamily="34" charset="0"/>
              </a:endParaRPr>
            </a:p>
          </p:txBody>
        </p:sp>
        <p:sp>
          <p:nvSpPr>
            <p:cNvPr id="16" name="Oval 47"/>
            <p:cNvSpPr>
              <a:spLocks noChangeArrowheads="1"/>
            </p:cNvSpPr>
            <p:nvPr/>
          </p:nvSpPr>
          <p:spPr bwMode="auto">
            <a:xfrm>
              <a:off x="1336" y="1632"/>
              <a:ext cx="104" cy="104"/>
            </a:xfrm>
            <a:prstGeom prst="ellipse">
              <a:avLst/>
            </a:prstGeom>
            <a:solidFill>
              <a:srgbClr val="CCCCFF">
                <a:alpha val="0"/>
              </a:srgbClr>
            </a:solidFill>
            <a:ln w="19050">
              <a:solidFill>
                <a:schemeClr val="accent3">
                  <a:lumMod val="50000"/>
                </a:schemeClr>
              </a:solidFill>
              <a:round/>
              <a:headEnd/>
              <a:tailEnd/>
            </a:ln>
          </p:spPr>
          <p:txBody>
            <a:bodyPr wrap="none" anchor="ctr">
              <a:prstTxWarp prst="textNoShape">
                <a:avLst/>
              </a:prstTxWarp>
            </a:bodyPr>
            <a:lstStyle/>
            <a:p>
              <a:pPr>
                <a:buFont typeface="Wingdings" pitchFamily="-108" charset="2"/>
                <a:buChar char="n"/>
              </a:pPr>
              <a:endParaRPr lang="en-US" sz="1000">
                <a:solidFill>
                  <a:prstClr val="black"/>
                </a:solidFill>
                <a:latin typeface="Calibri" pitchFamily="34" charset="0"/>
                <a:ea typeface="ＭＳ Ｐゴシック" pitchFamily="-108" charset="-128"/>
                <a:cs typeface="ＭＳ Ｐゴシック" pitchFamily="-108" charset="-128"/>
              </a:endParaRPr>
            </a:p>
          </p:txBody>
        </p:sp>
        <p:sp>
          <p:nvSpPr>
            <p:cNvPr id="17" name="Line 48"/>
            <p:cNvSpPr>
              <a:spLocks noChangeShapeType="1"/>
            </p:cNvSpPr>
            <p:nvPr/>
          </p:nvSpPr>
          <p:spPr bwMode="auto">
            <a:xfrm rot="16200000" flipV="1">
              <a:off x="1348" y="1643"/>
              <a:ext cx="79" cy="79"/>
            </a:xfrm>
            <a:prstGeom prst="line">
              <a:avLst/>
            </a:prstGeom>
            <a:noFill/>
            <a:ln w="19050">
              <a:solidFill>
                <a:schemeClr val="accent3">
                  <a:lumMod val="50000"/>
                </a:schemeClr>
              </a:solidFill>
              <a:round/>
              <a:headEnd/>
              <a:tailEnd/>
            </a:ln>
          </p:spPr>
          <p:txBody>
            <a:bodyPr wrap="none" anchor="ctr">
              <a:prstTxWarp prst="textNoShape">
                <a:avLst/>
              </a:prstTxWarp>
            </a:bodyPr>
            <a:lstStyle/>
            <a:p>
              <a:endParaRPr lang="en-US">
                <a:solidFill>
                  <a:prstClr val="black"/>
                </a:solidFill>
                <a:latin typeface="Calibri" pitchFamily="34" charset="0"/>
              </a:endParaRPr>
            </a:p>
          </p:txBody>
        </p:sp>
      </p:grpSp>
      <p:sp>
        <p:nvSpPr>
          <p:cNvPr id="18" name="Text Box 49"/>
          <p:cNvSpPr txBox="1">
            <a:spLocks noChangeArrowheads="1"/>
          </p:cNvSpPr>
          <p:nvPr/>
        </p:nvSpPr>
        <p:spPr bwMode="auto">
          <a:xfrm>
            <a:off x="1890154" y="1341953"/>
            <a:ext cx="933589" cy="461665"/>
          </a:xfrm>
          <a:prstGeom prst="rect">
            <a:avLst/>
          </a:prstGeom>
          <a:solidFill>
            <a:srgbClr val="CCCCFF">
              <a:alpha val="0"/>
            </a:srgbClr>
          </a:solidFill>
          <a:ln w="19050">
            <a:noFill/>
            <a:miter lim="800000"/>
            <a:headEnd/>
            <a:tailEnd/>
          </a:ln>
        </p:spPr>
        <p:txBody>
          <a:bodyPr wrap="none" anchor="ctr">
            <a:prstTxWarp prst="textNoShape">
              <a:avLst/>
            </a:prstTxWarp>
            <a:spAutoFit/>
          </a:bodyPr>
          <a:lstStyle/>
          <a:p>
            <a:pPr algn="ctr" eaLnBrk="0" hangingPunct="0"/>
            <a:r>
              <a:rPr lang="en-US" sz="2400" dirty="0">
                <a:solidFill>
                  <a:srgbClr val="000000"/>
                </a:solidFill>
                <a:latin typeface="Calibri" pitchFamily="34" charset="0"/>
                <a:ea typeface="ＭＳ Ｐゴシック" pitchFamily="-108" charset="-128"/>
                <a:cs typeface="ＭＳ Ｐゴシック" pitchFamily="-108" charset="-128"/>
              </a:rPr>
              <a:t>e</a:t>
            </a:r>
            <a:r>
              <a:rPr lang="en-US" sz="2400" baseline="30000" dirty="0">
                <a:solidFill>
                  <a:srgbClr val="000000"/>
                </a:solidFill>
                <a:latin typeface="Calibri" pitchFamily="34" charset="0"/>
                <a:ea typeface="ＭＳ Ｐゴシック" pitchFamily="-108" charset="-128"/>
                <a:cs typeface="ＭＳ Ｐゴシック" pitchFamily="-108" charset="-128"/>
              </a:rPr>
              <a:t>-</a:t>
            </a:r>
            <a:r>
              <a:rPr lang="en-US" dirty="0">
                <a:solidFill>
                  <a:srgbClr val="000000"/>
                </a:solidFill>
                <a:latin typeface="Calibri" pitchFamily="34" charset="0"/>
                <a:ea typeface="ＭＳ Ｐゴシック" pitchFamily="-108" charset="-128"/>
                <a:cs typeface="ＭＳ Ｐゴシック" pitchFamily="-108" charset="-128"/>
              </a:rPr>
              <a:t> (</a:t>
            </a:r>
            <a:r>
              <a:rPr lang="en-US" dirty="0" err="1">
                <a:solidFill>
                  <a:srgbClr val="000000"/>
                </a:solidFill>
                <a:latin typeface="Calibri" pitchFamily="34" charset="0"/>
                <a:ea typeface="ＭＳ Ｐゴシック" pitchFamily="-108" charset="-128"/>
                <a:cs typeface="ＭＳ Ｐゴシック" pitchFamily="-108" charset="-128"/>
              </a:rPr>
              <a:t>TeV</a:t>
            </a:r>
            <a:r>
              <a:rPr lang="en-US" dirty="0">
                <a:solidFill>
                  <a:srgbClr val="000000"/>
                </a:solidFill>
                <a:latin typeface="Calibri" pitchFamily="34" charset="0"/>
                <a:ea typeface="ＭＳ Ｐゴシック" pitchFamily="-108" charset="-128"/>
                <a:cs typeface="ＭＳ Ｐゴシック" pitchFamily="-108" charset="-128"/>
              </a:rPr>
              <a:t>)</a:t>
            </a:r>
            <a:endParaRPr lang="en-US" sz="2400" dirty="0">
              <a:solidFill>
                <a:srgbClr val="000000"/>
              </a:solidFill>
              <a:latin typeface="Calibri" pitchFamily="34" charset="0"/>
              <a:ea typeface="ＭＳ Ｐゴシック" pitchFamily="-108" charset="-128"/>
              <a:cs typeface="ＭＳ Ｐゴシック" pitchFamily="-108" charset="-128"/>
            </a:endParaRPr>
          </a:p>
        </p:txBody>
      </p:sp>
      <p:sp>
        <p:nvSpPr>
          <p:cNvPr id="19" name="Rectangle 50"/>
          <p:cNvSpPr>
            <a:spLocks noChangeArrowheads="1"/>
          </p:cNvSpPr>
          <p:nvPr/>
        </p:nvSpPr>
        <p:spPr bwMode="auto">
          <a:xfrm>
            <a:off x="3949189" y="1336738"/>
            <a:ext cx="1328569" cy="617413"/>
          </a:xfrm>
          <a:prstGeom prst="rect">
            <a:avLst/>
          </a:prstGeom>
          <a:solidFill>
            <a:srgbClr val="CCCCFF">
              <a:alpha val="0"/>
            </a:srgbClr>
          </a:solidFill>
          <a:ln w="19050">
            <a:noFill/>
            <a:miter lim="800000"/>
            <a:headEnd/>
            <a:tailEnd/>
          </a:ln>
        </p:spPr>
        <p:txBody>
          <a:bodyPr wrap="none" anchor="ctr">
            <a:prstTxWarp prst="textNoShape">
              <a:avLst/>
            </a:prstTxWarp>
            <a:spAutoFit/>
          </a:bodyPr>
          <a:lstStyle/>
          <a:p>
            <a:pPr algn="ctr" eaLnBrk="0" hangingPunct="0">
              <a:lnSpc>
                <a:spcPct val="80000"/>
              </a:lnSpc>
            </a:pPr>
            <a:r>
              <a:rPr lang="en-US" dirty="0">
                <a:solidFill>
                  <a:srgbClr val="FF0000"/>
                </a:solidFill>
                <a:latin typeface="Calibri" pitchFamily="34" charset="0"/>
                <a:ea typeface="ＭＳ Ｐゴシック" pitchFamily="-108" charset="-128"/>
                <a:cs typeface="ＭＳ Ｐゴシック" pitchFamily="-108" charset="-128"/>
                <a:sym typeface="Symbol" pitchFamily="-108" charset="2"/>
              </a:rPr>
              <a:t>Synchrotron</a:t>
            </a:r>
          </a:p>
          <a:p>
            <a:pPr algn="ctr" eaLnBrk="0" hangingPunct="0">
              <a:lnSpc>
                <a:spcPct val="70000"/>
              </a:lnSpc>
            </a:pPr>
            <a:r>
              <a:rPr lang="en-US" sz="2800" dirty="0">
                <a:solidFill>
                  <a:srgbClr val="FF0000"/>
                </a:solidFill>
                <a:latin typeface="Calibri" pitchFamily="34" charset="0"/>
                <a:ea typeface="ＭＳ Ｐゴシック" pitchFamily="-108" charset="-128"/>
                <a:cs typeface="ＭＳ Ｐゴシック" pitchFamily="-108" charset="-128"/>
                <a:sym typeface="Symbol" pitchFamily="-108" charset="2"/>
              </a:rPr>
              <a:t></a:t>
            </a:r>
            <a:r>
              <a:rPr lang="en-US" dirty="0">
                <a:solidFill>
                  <a:srgbClr val="FF0000"/>
                </a:solidFill>
                <a:latin typeface="Calibri" pitchFamily="34" charset="0"/>
                <a:ea typeface="ＭＳ Ｐゴシック" pitchFamily="-108" charset="-128"/>
                <a:cs typeface="ＭＳ Ｐゴシック" pitchFamily="-108" charset="-128"/>
                <a:sym typeface="Symbol" pitchFamily="-108" charset="2"/>
              </a:rPr>
              <a:t> (</a:t>
            </a:r>
            <a:r>
              <a:rPr lang="en-US" dirty="0" err="1">
                <a:solidFill>
                  <a:srgbClr val="FF0000"/>
                </a:solidFill>
                <a:latin typeface="Calibri" pitchFamily="34" charset="0"/>
                <a:ea typeface="ＭＳ Ｐゴシック" pitchFamily="-108" charset="-128"/>
                <a:cs typeface="ＭＳ Ｐゴシック" pitchFamily="-108" charset="-128"/>
                <a:sym typeface="Symbol" pitchFamily="-108" charset="2"/>
              </a:rPr>
              <a:t>eV-keV</a:t>
            </a:r>
            <a:r>
              <a:rPr lang="en-US" dirty="0">
                <a:solidFill>
                  <a:srgbClr val="FF0000"/>
                </a:solidFill>
                <a:latin typeface="Calibri" pitchFamily="34" charset="0"/>
                <a:ea typeface="ＭＳ Ｐゴシック" pitchFamily="-108" charset="-128"/>
                <a:cs typeface="ＭＳ Ｐゴシック" pitchFamily="-108" charset="-128"/>
                <a:sym typeface="Symbol" pitchFamily="-108" charset="2"/>
              </a:rPr>
              <a:t>)</a:t>
            </a:r>
          </a:p>
        </p:txBody>
      </p:sp>
      <p:sp>
        <p:nvSpPr>
          <p:cNvPr id="20" name="Text Box 53"/>
          <p:cNvSpPr txBox="1">
            <a:spLocks noChangeArrowheads="1"/>
          </p:cNvSpPr>
          <p:nvPr/>
        </p:nvSpPr>
        <p:spPr bwMode="auto">
          <a:xfrm>
            <a:off x="2847970" y="2385253"/>
            <a:ext cx="360996" cy="461665"/>
          </a:xfrm>
          <a:prstGeom prst="rect">
            <a:avLst/>
          </a:prstGeom>
          <a:solidFill>
            <a:srgbClr val="CCCCFF">
              <a:alpha val="0"/>
            </a:srgbClr>
          </a:solidFill>
          <a:ln w="19050">
            <a:noFill/>
            <a:miter lim="800000"/>
            <a:headEnd/>
            <a:tailEnd/>
          </a:ln>
        </p:spPr>
        <p:txBody>
          <a:bodyPr wrap="none" anchor="ctr">
            <a:prstTxWarp prst="textNoShape">
              <a:avLst/>
            </a:prstTxWarp>
            <a:spAutoFit/>
          </a:bodyPr>
          <a:lstStyle/>
          <a:p>
            <a:pPr algn="ctr" eaLnBrk="0" hangingPunct="0"/>
            <a:r>
              <a:rPr lang="en-US" sz="2400" dirty="0">
                <a:solidFill>
                  <a:srgbClr val="9BBB59">
                    <a:lumMod val="50000"/>
                  </a:srgbClr>
                </a:solidFill>
                <a:latin typeface="Calibri" pitchFamily="34" charset="0"/>
                <a:ea typeface="ＭＳ Ｐゴシック" pitchFamily="-108" charset="-128"/>
                <a:cs typeface="ＭＳ Ｐゴシック" pitchFamily="-108" charset="-128"/>
              </a:rPr>
              <a:t>B</a:t>
            </a:r>
            <a:endParaRPr lang="en-US" dirty="0">
              <a:solidFill>
                <a:srgbClr val="9BBB59">
                  <a:lumMod val="50000"/>
                </a:srgbClr>
              </a:solidFill>
              <a:latin typeface="Calibri" pitchFamily="34" charset="0"/>
              <a:ea typeface="ＭＳ Ｐゴシック" pitchFamily="-108" charset="-128"/>
              <a:cs typeface="ＭＳ Ｐゴシック" pitchFamily="-108" charset="-128"/>
            </a:endParaRPr>
          </a:p>
        </p:txBody>
      </p:sp>
      <p:sp>
        <p:nvSpPr>
          <p:cNvPr id="21" name="Line 54"/>
          <p:cNvSpPr>
            <a:spLocks noChangeShapeType="1"/>
          </p:cNvSpPr>
          <p:nvPr/>
        </p:nvSpPr>
        <p:spPr bwMode="auto">
          <a:xfrm>
            <a:off x="2948184" y="2444172"/>
            <a:ext cx="238371" cy="0"/>
          </a:xfrm>
          <a:prstGeom prst="line">
            <a:avLst/>
          </a:prstGeom>
          <a:noFill/>
          <a:ln w="19050">
            <a:solidFill>
              <a:schemeClr val="accent3">
                <a:lumMod val="50000"/>
              </a:schemeClr>
            </a:solidFill>
            <a:round/>
            <a:headEnd/>
            <a:tailEnd type="triangle" w="med" len="med"/>
          </a:ln>
        </p:spPr>
        <p:txBody>
          <a:bodyPr wrap="none" anchor="ctr">
            <a:prstTxWarp prst="textNoShape">
              <a:avLst/>
            </a:prstTxWarp>
          </a:bodyPr>
          <a:lstStyle/>
          <a:p>
            <a:endParaRPr lang="en-US">
              <a:solidFill>
                <a:prstClr val="black"/>
              </a:solidFill>
              <a:latin typeface="Calibri" pitchFamily="34" charset="0"/>
            </a:endParaRPr>
          </a:p>
        </p:txBody>
      </p:sp>
      <p:sp>
        <p:nvSpPr>
          <p:cNvPr id="22" name="Text Box 55"/>
          <p:cNvSpPr txBox="1">
            <a:spLocks noChangeArrowheads="1"/>
          </p:cNvSpPr>
          <p:nvPr/>
        </p:nvSpPr>
        <p:spPr bwMode="auto">
          <a:xfrm>
            <a:off x="2593232" y="950013"/>
            <a:ext cx="2317878" cy="369973"/>
          </a:xfrm>
          <a:prstGeom prst="rect">
            <a:avLst/>
          </a:prstGeom>
          <a:solidFill>
            <a:srgbClr val="CCCCFF">
              <a:alpha val="0"/>
            </a:srgbClr>
          </a:solidFill>
          <a:ln w="19050">
            <a:noFill/>
            <a:miter lim="800000"/>
            <a:headEnd/>
            <a:tailEnd/>
          </a:ln>
        </p:spPr>
        <p:txBody>
          <a:bodyPr wrap="none" anchor="ctr">
            <a:prstTxWarp prst="textNoShape">
              <a:avLst/>
            </a:prstTxWarp>
            <a:spAutoFit/>
          </a:bodyPr>
          <a:lstStyle/>
          <a:p>
            <a:pPr algn="ctr" eaLnBrk="0" hangingPunct="0">
              <a:lnSpc>
                <a:spcPct val="80000"/>
              </a:lnSpc>
            </a:pPr>
            <a:r>
              <a:rPr lang="en-US" sz="2200" b="1" u="sng" dirty="0">
                <a:solidFill>
                  <a:srgbClr val="0000FF"/>
                </a:solidFill>
                <a:latin typeface="Calibri" pitchFamily="34" charset="0"/>
                <a:ea typeface="ＭＳ Ｐゴシック" pitchFamily="-108" charset="-128"/>
                <a:cs typeface="ＭＳ Ｐゴシック" pitchFamily="-108" charset="-128"/>
              </a:rPr>
              <a:t>leptonic</a:t>
            </a:r>
            <a:r>
              <a:rPr lang="en-US" sz="2200" dirty="0">
                <a:solidFill>
                  <a:srgbClr val="0000FF"/>
                </a:solidFill>
                <a:latin typeface="Calibri" pitchFamily="34" charset="0"/>
                <a:ea typeface="ＭＳ Ｐゴシック" pitchFamily="-108" charset="-128"/>
                <a:cs typeface="ＭＳ Ｐゴシック" pitchFamily="-108" charset="-128"/>
              </a:rPr>
              <a:t> processes</a:t>
            </a:r>
          </a:p>
        </p:txBody>
      </p:sp>
      <p:sp>
        <p:nvSpPr>
          <p:cNvPr id="23" name="Rectangle 138"/>
          <p:cNvSpPr>
            <a:spLocks noChangeArrowheads="1"/>
          </p:cNvSpPr>
          <p:nvPr/>
        </p:nvSpPr>
        <p:spPr bwMode="auto">
          <a:xfrm>
            <a:off x="4072549" y="3748418"/>
            <a:ext cx="3600400" cy="2160240"/>
          </a:xfrm>
          <a:prstGeom prst="rect">
            <a:avLst/>
          </a:prstGeom>
          <a:solidFill>
            <a:schemeClr val="bg1">
              <a:alpha val="73000"/>
            </a:schemeClr>
          </a:solidFill>
          <a:ln w="19050">
            <a:noFill/>
            <a:miter lim="800000"/>
            <a:headEnd/>
            <a:tailEnd/>
          </a:ln>
          <a:effectLst/>
        </p:spPr>
        <p:txBody>
          <a:bodyPr wrap="none" anchor="ctr">
            <a:prstTxWarp prst="textNoShape">
              <a:avLst/>
            </a:prstTxWarp>
          </a:bodyPr>
          <a:lstStyle/>
          <a:p>
            <a:pPr algn="ctr" eaLnBrk="0" hangingPunct="0">
              <a:defRPr/>
            </a:pPr>
            <a:endParaRPr lang="en-US" baseline="30000" dirty="0">
              <a:solidFill>
                <a:srgbClr val="339966"/>
              </a:solidFill>
              <a:effectLst>
                <a:outerShdw blurRad="38100" dist="38100" dir="2700000" algn="tl">
                  <a:srgbClr val="FFFFFF"/>
                </a:outerShdw>
              </a:effectLst>
              <a:latin typeface="Symbol" pitchFamily="18" charset="2"/>
              <a:ea typeface="ＭＳ Ｐゴシック" charset="-128"/>
              <a:cs typeface="ＭＳ Ｐゴシック" charset="-128"/>
            </a:endParaRPr>
          </a:p>
        </p:txBody>
      </p:sp>
      <p:sp>
        <p:nvSpPr>
          <p:cNvPr id="24" name="Text Box 141"/>
          <p:cNvSpPr txBox="1">
            <a:spLocks noChangeArrowheads="1"/>
          </p:cNvSpPr>
          <p:nvPr/>
        </p:nvSpPr>
        <p:spPr bwMode="auto">
          <a:xfrm rot="16191216">
            <a:off x="2476843" y="4513553"/>
            <a:ext cx="1023036" cy="277897"/>
          </a:xfrm>
          <a:prstGeom prst="rect">
            <a:avLst/>
          </a:prstGeom>
          <a:noFill/>
          <a:ln w="19050">
            <a:noFill/>
            <a:miter lim="800000"/>
            <a:headEnd/>
            <a:tailEnd/>
          </a:ln>
        </p:spPr>
        <p:txBody>
          <a:bodyPr wrap="none" anchor="ctr">
            <a:prstTxWarp prst="textNoShape">
              <a:avLst/>
            </a:prstTxWarp>
            <a:spAutoFit/>
          </a:bodyPr>
          <a:lstStyle/>
          <a:p>
            <a:pPr algn="ctr" eaLnBrk="0" hangingPunct="0">
              <a:lnSpc>
                <a:spcPct val="60000"/>
              </a:lnSpc>
            </a:pPr>
            <a:r>
              <a:rPr lang="en-US" dirty="0">
                <a:solidFill>
                  <a:srgbClr val="000000"/>
                </a:solidFill>
                <a:latin typeface="Calibri" pitchFamily="34" charset="0"/>
                <a:ea typeface="ＭＳ Ｐゴシック" pitchFamily="-108" charset="-128"/>
                <a:cs typeface="ＭＳ Ｐゴシック" pitchFamily="-108" charset="-128"/>
              </a:rPr>
              <a:t>E</a:t>
            </a:r>
            <a:r>
              <a:rPr lang="en-US" baseline="30000" dirty="0">
                <a:solidFill>
                  <a:srgbClr val="000000"/>
                </a:solidFill>
                <a:latin typeface="Calibri" pitchFamily="34" charset="0"/>
                <a:ea typeface="ＭＳ Ｐゴシック" pitchFamily="-108" charset="-128"/>
                <a:cs typeface="ＭＳ Ｐゴシック" pitchFamily="-108" charset="-128"/>
              </a:rPr>
              <a:t>2</a:t>
            </a:r>
            <a:r>
              <a:rPr lang="en-US" dirty="0">
                <a:solidFill>
                  <a:srgbClr val="000000"/>
                </a:solidFill>
                <a:latin typeface="Calibri" pitchFamily="34" charset="0"/>
                <a:ea typeface="ＭＳ Ｐゴシック" pitchFamily="-108" charset="-128"/>
                <a:cs typeface="ＭＳ Ｐゴシック" pitchFamily="-108" charset="-128"/>
              </a:rPr>
              <a:t> </a:t>
            </a:r>
            <a:r>
              <a:rPr lang="en-US" dirty="0" err="1">
                <a:solidFill>
                  <a:srgbClr val="000000"/>
                </a:solidFill>
                <a:latin typeface="Calibri" pitchFamily="34" charset="0"/>
                <a:ea typeface="ＭＳ Ｐゴシック" pitchFamily="-108" charset="-128"/>
                <a:cs typeface="ＭＳ Ｐゴシック" pitchFamily="-108" charset="-128"/>
              </a:rPr>
              <a:t>dN</a:t>
            </a:r>
            <a:r>
              <a:rPr lang="en-US" dirty="0">
                <a:solidFill>
                  <a:srgbClr val="000000"/>
                </a:solidFill>
                <a:latin typeface="Calibri" pitchFamily="34" charset="0"/>
                <a:ea typeface="ＭＳ Ｐゴシック" pitchFamily="-108" charset="-128"/>
                <a:cs typeface="ＭＳ Ｐゴシック" pitchFamily="-108" charset="-128"/>
              </a:rPr>
              <a:t>/</a:t>
            </a:r>
            <a:r>
              <a:rPr lang="en-US" dirty="0" err="1">
                <a:solidFill>
                  <a:srgbClr val="000000"/>
                </a:solidFill>
                <a:latin typeface="Calibri" pitchFamily="34" charset="0"/>
                <a:ea typeface="ＭＳ Ｐゴシック" pitchFamily="-108" charset="-128"/>
                <a:cs typeface="ＭＳ Ｐゴシック" pitchFamily="-108" charset="-128"/>
              </a:rPr>
              <a:t>dE</a:t>
            </a:r>
            <a:endParaRPr lang="en-US" dirty="0">
              <a:solidFill>
                <a:srgbClr val="000000"/>
              </a:solidFill>
              <a:latin typeface="Calibri" pitchFamily="34" charset="0"/>
              <a:ea typeface="ＭＳ Ｐゴシック" pitchFamily="-108" charset="-128"/>
              <a:cs typeface="ＭＳ Ｐゴシック" pitchFamily="-108" charset="-128"/>
            </a:endParaRPr>
          </a:p>
        </p:txBody>
      </p:sp>
      <p:sp>
        <p:nvSpPr>
          <p:cNvPr id="25" name="Text Box 142"/>
          <p:cNvSpPr txBox="1">
            <a:spLocks noChangeArrowheads="1"/>
          </p:cNvSpPr>
          <p:nvPr/>
        </p:nvSpPr>
        <p:spPr bwMode="auto">
          <a:xfrm>
            <a:off x="6499709" y="5955632"/>
            <a:ext cx="992643" cy="369332"/>
          </a:xfrm>
          <a:prstGeom prst="rect">
            <a:avLst/>
          </a:prstGeom>
          <a:noFill/>
          <a:ln w="19050">
            <a:noFill/>
            <a:miter lim="800000"/>
            <a:headEnd/>
            <a:tailEnd/>
          </a:ln>
        </p:spPr>
        <p:txBody>
          <a:bodyPr wrap="none" anchor="ctr">
            <a:prstTxWarp prst="textNoShape">
              <a:avLst/>
            </a:prstTxWarp>
            <a:spAutoFit/>
          </a:bodyPr>
          <a:lstStyle/>
          <a:p>
            <a:pPr algn="ctr" eaLnBrk="0" hangingPunct="0"/>
            <a:r>
              <a:rPr lang="en-US" dirty="0">
                <a:solidFill>
                  <a:srgbClr val="000000"/>
                </a:solidFill>
                <a:latin typeface="Calibri" pitchFamily="34" charset="0"/>
                <a:ea typeface="ＭＳ Ｐゴシック" pitchFamily="-108" charset="-128"/>
                <a:cs typeface="ＭＳ Ｐゴシック" pitchFamily="-108" charset="-128"/>
              </a:rPr>
              <a:t>energy E</a:t>
            </a:r>
          </a:p>
        </p:txBody>
      </p:sp>
      <p:grpSp>
        <p:nvGrpSpPr>
          <p:cNvPr id="26" name="Gruppo 61"/>
          <p:cNvGrpSpPr/>
          <p:nvPr/>
        </p:nvGrpSpPr>
        <p:grpSpPr>
          <a:xfrm>
            <a:off x="2506147" y="2680442"/>
            <a:ext cx="3567924" cy="927013"/>
            <a:chOff x="982147" y="2803529"/>
            <a:chExt cx="3567924" cy="927013"/>
          </a:xfrm>
        </p:grpSpPr>
        <p:sp>
          <p:nvSpPr>
            <p:cNvPr id="27" name="Freeform 36"/>
            <p:cNvSpPr>
              <a:spLocks/>
            </p:cNvSpPr>
            <p:nvPr/>
          </p:nvSpPr>
          <p:spPr bwMode="auto">
            <a:xfrm>
              <a:off x="2758401" y="2803529"/>
              <a:ext cx="1367325" cy="271532"/>
            </a:xfrm>
            <a:custGeom>
              <a:avLst/>
              <a:gdLst>
                <a:gd name="T0" fmla="*/ 0 w 826"/>
                <a:gd name="T1" fmla="*/ 80 h 154"/>
                <a:gd name="T2" fmla="*/ 26 w 826"/>
                <a:gd name="T3" fmla="*/ 10 h 154"/>
                <a:gd name="T4" fmla="*/ 56 w 826"/>
                <a:gd name="T5" fmla="*/ 143 h 154"/>
                <a:gd name="T6" fmla="*/ 100 w 826"/>
                <a:gd name="T7" fmla="*/ 10 h 154"/>
                <a:gd name="T8" fmla="*/ 130 w 826"/>
                <a:gd name="T9" fmla="*/ 143 h 154"/>
                <a:gd name="T10" fmla="*/ 175 w 826"/>
                <a:gd name="T11" fmla="*/ 10 h 154"/>
                <a:gd name="T12" fmla="*/ 204 w 826"/>
                <a:gd name="T13" fmla="*/ 143 h 154"/>
                <a:gd name="T14" fmla="*/ 249 w 826"/>
                <a:gd name="T15" fmla="*/ 10 h 154"/>
                <a:gd name="T16" fmla="*/ 279 w 826"/>
                <a:gd name="T17" fmla="*/ 143 h 154"/>
                <a:gd name="T18" fmla="*/ 323 w 826"/>
                <a:gd name="T19" fmla="*/ 10 h 154"/>
                <a:gd name="T20" fmla="*/ 353 w 826"/>
                <a:gd name="T21" fmla="*/ 143 h 154"/>
                <a:gd name="T22" fmla="*/ 398 w 826"/>
                <a:gd name="T23" fmla="*/ 10 h 154"/>
                <a:gd name="T24" fmla="*/ 427 w 826"/>
                <a:gd name="T25" fmla="*/ 143 h 154"/>
                <a:gd name="T26" fmla="*/ 472 w 826"/>
                <a:gd name="T27" fmla="*/ 10 h 154"/>
                <a:gd name="T28" fmla="*/ 502 w 826"/>
                <a:gd name="T29" fmla="*/ 143 h 154"/>
                <a:gd name="T30" fmla="*/ 546 w 826"/>
                <a:gd name="T31" fmla="*/ 10 h 154"/>
                <a:gd name="T32" fmla="*/ 576 w 826"/>
                <a:gd name="T33" fmla="*/ 143 h 154"/>
                <a:gd name="T34" fmla="*/ 621 w 826"/>
                <a:gd name="T35" fmla="*/ 10 h 154"/>
                <a:gd name="T36" fmla="*/ 650 w 826"/>
                <a:gd name="T37" fmla="*/ 143 h 154"/>
                <a:gd name="T38" fmla="*/ 695 w 826"/>
                <a:gd name="T39" fmla="*/ 10 h 154"/>
                <a:gd name="T40" fmla="*/ 725 w 826"/>
                <a:gd name="T41" fmla="*/ 143 h 154"/>
                <a:gd name="T42" fmla="*/ 754 w 826"/>
                <a:gd name="T43" fmla="*/ 76 h 154"/>
                <a:gd name="T44" fmla="*/ 826 w 826"/>
                <a:gd name="T45" fmla="*/ 74 h 1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26"/>
                <a:gd name="T70" fmla="*/ 0 h 154"/>
                <a:gd name="T71" fmla="*/ 826 w 826"/>
                <a:gd name="T72" fmla="*/ 154 h 1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26" h="154">
                  <a:moveTo>
                    <a:pt x="0" y="80"/>
                  </a:moveTo>
                  <a:cubicBezTo>
                    <a:pt x="4" y="68"/>
                    <a:pt x="17" y="0"/>
                    <a:pt x="26" y="10"/>
                  </a:cubicBezTo>
                  <a:cubicBezTo>
                    <a:pt x="35" y="20"/>
                    <a:pt x="44" y="143"/>
                    <a:pt x="56" y="143"/>
                  </a:cubicBezTo>
                  <a:cubicBezTo>
                    <a:pt x="68" y="143"/>
                    <a:pt x="88" y="10"/>
                    <a:pt x="100" y="10"/>
                  </a:cubicBezTo>
                  <a:cubicBezTo>
                    <a:pt x="113" y="10"/>
                    <a:pt x="118" y="143"/>
                    <a:pt x="130" y="143"/>
                  </a:cubicBezTo>
                  <a:cubicBezTo>
                    <a:pt x="142" y="143"/>
                    <a:pt x="162" y="10"/>
                    <a:pt x="175" y="10"/>
                  </a:cubicBezTo>
                  <a:cubicBezTo>
                    <a:pt x="187" y="10"/>
                    <a:pt x="192" y="143"/>
                    <a:pt x="204" y="143"/>
                  </a:cubicBezTo>
                  <a:cubicBezTo>
                    <a:pt x="217" y="143"/>
                    <a:pt x="237" y="10"/>
                    <a:pt x="249" y="10"/>
                  </a:cubicBezTo>
                  <a:cubicBezTo>
                    <a:pt x="261" y="10"/>
                    <a:pt x="266" y="143"/>
                    <a:pt x="279" y="143"/>
                  </a:cubicBezTo>
                  <a:cubicBezTo>
                    <a:pt x="291" y="143"/>
                    <a:pt x="311" y="10"/>
                    <a:pt x="323" y="10"/>
                  </a:cubicBezTo>
                  <a:cubicBezTo>
                    <a:pt x="336" y="10"/>
                    <a:pt x="341" y="143"/>
                    <a:pt x="353" y="143"/>
                  </a:cubicBezTo>
                  <a:cubicBezTo>
                    <a:pt x="365" y="143"/>
                    <a:pt x="385" y="10"/>
                    <a:pt x="398" y="10"/>
                  </a:cubicBezTo>
                  <a:cubicBezTo>
                    <a:pt x="410" y="10"/>
                    <a:pt x="415" y="143"/>
                    <a:pt x="427" y="143"/>
                  </a:cubicBezTo>
                  <a:cubicBezTo>
                    <a:pt x="440" y="143"/>
                    <a:pt x="460" y="10"/>
                    <a:pt x="472" y="10"/>
                  </a:cubicBezTo>
                  <a:cubicBezTo>
                    <a:pt x="484" y="10"/>
                    <a:pt x="489" y="143"/>
                    <a:pt x="502" y="143"/>
                  </a:cubicBezTo>
                  <a:cubicBezTo>
                    <a:pt x="514" y="143"/>
                    <a:pt x="534" y="10"/>
                    <a:pt x="546" y="10"/>
                  </a:cubicBezTo>
                  <a:cubicBezTo>
                    <a:pt x="559" y="10"/>
                    <a:pt x="564" y="143"/>
                    <a:pt x="576" y="143"/>
                  </a:cubicBezTo>
                  <a:cubicBezTo>
                    <a:pt x="588" y="143"/>
                    <a:pt x="608" y="10"/>
                    <a:pt x="621" y="10"/>
                  </a:cubicBezTo>
                  <a:cubicBezTo>
                    <a:pt x="633" y="10"/>
                    <a:pt x="638" y="143"/>
                    <a:pt x="650" y="143"/>
                  </a:cubicBezTo>
                  <a:cubicBezTo>
                    <a:pt x="663" y="143"/>
                    <a:pt x="683" y="10"/>
                    <a:pt x="695" y="10"/>
                  </a:cubicBezTo>
                  <a:cubicBezTo>
                    <a:pt x="707" y="10"/>
                    <a:pt x="715" y="132"/>
                    <a:pt x="725" y="143"/>
                  </a:cubicBezTo>
                  <a:cubicBezTo>
                    <a:pt x="735" y="154"/>
                    <a:pt x="737" y="87"/>
                    <a:pt x="754" y="76"/>
                  </a:cubicBezTo>
                  <a:cubicBezTo>
                    <a:pt x="771" y="65"/>
                    <a:pt x="811" y="74"/>
                    <a:pt x="826" y="74"/>
                  </a:cubicBezTo>
                </a:path>
              </a:pathLst>
            </a:custGeom>
            <a:solidFill>
              <a:srgbClr val="CCCCFF">
                <a:alpha val="0"/>
              </a:srgbClr>
            </a:solidFill>
            <a:ln w="19050">
              <a:solidFill>
                <a:srgbClr val="000099"/>
              </a:solidFill>
              <a:round/>
              <a:headEnd/>
              <a:tailEnd type="triangle" w="med" len="med"/>
            </a:ln>
          </p:spPr>
          <p:txBody>
            <a:bodyPr wrap="none" anchor="ctr">
              <a:prstTxWarp prst="textNoShape">
                <a:avLst/>
              </a:prstTxWarp>
            </a:bodyPr>
            <a:lstStyle/>
            <a:p>
              <a:pPr>
                <a:buFont typeface="Wingdings" pitchFamily="-108" charset="2"/>
                <a:buChar char="n"/>
              </a:pPr>
              <a:endParaRPr lang="en-US" sz="1000">
                <a:solidFill>
                  <a:prstClr val="black"/>
                </a:solidFill>
                <a:latin typeface="Calibri" pitchFamily="34" charset="0"/>
                <a:ea typeface="ＭＳ Ｐゴシック" pitchFamily="-108" charset="-128"/>
                <a:cs typeface="ＭＳ Ｐゴシック" pitchFamily="-108" charset="-128"/>
              </a:endParaRPr>
            </a:p>
          </p:txBody>
        </p:sp>
        <p:sp>
          <p:nvSpPr>
            <p:cNvPr id="28" name="Rectangle 51"/>
            <p:cNvSpPr>
              <a:spLocks noChangeArrowheads="1"/>
            </p:cNvSpPr>
            <p:nvPr/>
          </p:nvSpPr>
          <p:spPr bwMode="auto">
            <a:xfrm>
              <a:off x="2411858" y="3047278"/>
              <a:ext cx="2138213" cy="683264"/>
            </a:xfrm>
            <a:prstGeom prst="rect">
              <a:avLst/>
            </a:prstGeom>
            <a:solidFill>
              <a:srgbClr val="CCCCFF">
                <a:alpha val="0"/>
              </a:srgbClr>
            </a:solidFill>
            <a:ln w="19050">
              <a:noFill/>
              <a:miter lim="800000"/>
              <a:headEnd/>
              <a:tailEnd/>
            </a:ln>
          </p:spPr>
          <p:txBody>
            <a:bodyPr wrap="none" anchor="ctr">
              <a:prstTxWarp prst="textNoShape">
                <a:avLst/>
              </a:prstTxWarp>
              <a:spAutoFit/>
            </a:bodyPr>
            <a:lstStyle/>
            <a:p>
              <a:pPr algn="ctr" eaLnBrk="0" hangingPunct="0">
                <a:lnSpc>
                  <a:spcPct val="80000"/>
                </a:lnSpc>
              </a:pPr>
              <a:r>
                <a:rPr lang="en-US" sz="2800" dirty="0">
                  <a:solidFill>
                    <a:srgbClr val="000099"/>
                  </a:solidFill>
                  <a:latin typeface="Calibri" pitchFamily="34" charset="0"/>
                  <a:ea typeface="ＭＳ Ｐゴシック" pitchFamily="-108" charset="-128"/>
                  <a:cs typeface="ＭＳ Ｐゴシック" pitchFamily="-108" charset="-128"/>
                  <a:sym typeface="Symbol" pitchFamily="-108" charset="2"/>
                </a:rPr>
                <a:t> </a:t>
              </a:r>
              <a:r>
                <a:rPr lang="en-US" dirty="0">
                  <a:solidFill>
                    <a:srgbClr val="000099"/>
                  </a:solidFill>
                  <a:latin typeface="Calibri" pitchFamily="34" charset="0"/>
                  <a:ea typeface="ＭＳ Ｐゴシック" pitchFamily="-108" charset="-128"/>
                  <a:cs typeface="ＭＳ Ｐゴシック" pitchFamily="-108" charset="-128"/>
                  <a:sym typeface="Symbol" pitchFamily="-108" charset="2"/>
                </a:rPr>
                <a:t>(TeV) </a:t>
              </a:r>
            </a:p>
            <a:p>
              <a:pPr algn="ctr" eaLnBrk="0" hangingPunct="0">
                <a:lnSpc>
                  <a:spcPct val="80000"/>
                </a:lnSpc>
              </a:pPr>
              <a:r>
                <a:rPr lang="en-US" dirty="0">
                  <a:solidFill>
                    <a:srgbClr val="000099"/>
                  </a:solidFill>
                  <a:latin typeface="Calibri" pitchFamily="34" charset="0"/>
                  <a:ea typeface="ＭＳ Ｐゴシック" pitchFamily="-108" charset="-128"/>
                  <a:cs typeface="ＭＳ Ｐゴシック" pitchFamily="-108" charset="-128"/>
                  <a:sym typeface="Symbol" pitchFamily="-108" charset="2"/>
                </a:rPr>
                <a:t>Inverse Compton(IC)</a:t>
              </a:r>
            </a:p>
          </p:txBody>
        </p:sp>
        <p:sp>
          <p:nvSpPr>
            <p:cNvPr id="29" name="Rectangle 52"/>
            <p:cNvSpPr>
              <a:spLocks noChangeArrowheads="1"/>
            </p:cNvSpPr>
            <p:nvPr/>
          </p:nvSpPr>
          <p:spPr bwMode="auto">
            <a:xfrm>
              <a:off x="982147" y="3132089"/>
              <a:ext cx="772968" cy="523220"/>
            </a:xfrm>
            <a:prstGeom prst="rect">
              <a:avLst/>
            </a:prstGeom>
            <a:solidFill>
              <a:srgbClr val="CCCCFF">
                <a:alpha val="0"/>
              </a:srgbClr>
            </a:solidFill>
            <a:ln w="19050">
              <a:noFill/>
              <a:miter lim="800000"/>
              <a:headEnd/>
              <a:tailEnd/>
            </a:ln>
          </p:spPr>
          <p:txBody>
            <a:bodyPr wrap="none" anchor="ctr">
              <a:prstTxWarp prst="textNoShape">
                <a:avLst/>
              </a:prstTxWarp>
              <a:spAutoFit/>
            </a:bodyPr>
            <a:lstStyle/>
            <a:p>
              <a:pPr algn="ctr" eaLnBrk="0" hangingPunct="0"/>
              <a:r>
                <a:rPr lang="en-US" sz="2800" dirty="0">
                  <a:solidFill>
                    <a:srgbClr val="000000"/>
                  </a:solidFill>
                  <a:latin typeface="Calibri" pitchFamily="34" charset="0"/>
                  <a:ea typeface="ＭＳ Ｐゴシック" pitchFamily="-108" charset="-128"/>
                  <a:cs typeface="ＭＳ Ｐゴシック" pitchFamily="-108" charset="-128"/>
                  <a:sym typeface="Symbol" pitchFamily="-108" charset="2"/>
                </a:rPr>
                <a:t></a:t>
              </a:r>
              <a:r>
                <a:rPr lang="en-US" dirty="0">
                  <a:solidFill>
                    <a:srgbClr val="000000"/>
                  </a:solidFill>
                  <a:latin typeface="Calibri" pitchFamily="34" charset="0"/>
                  <a:ea typeface="ＭＳ Ｐゴシック" pitchFamily="-108" charset="-128"/>
                  <a:cs typeface="ＭＳ Ｐゴシック" pitchFamily="-108" charset="-128"/>
                  <a:sym typeface="Symbol" pitchFamily="-108" charset="2"/>
                </a:rPr>
                <a:t> (</a:t>
              </a:r>
              <a:r>
                <a:rPr lang="en-US" dirty="0" err="1">
                  <a:solidFill>
                    <a:srgbClr val="000000"/>
                  </a:solidFill>
                  <a:latin typeface="Calibri" pitchFamily="34" charset="0"/>
                  <a:ea typeface="ＭＳ Ｐゴシック" pitchFamily="-108" charset="-128"/>
                  <a:cs typeface="ＭＳ Ｐゴシック" pitchFamily="-108" charset="-128"/>
                  <a:sym typeface="Symbol" pitchFamily="-108" charset="2"/>
                </a:rPr>
                <a:t>eV</a:t>
              </a:r>
              <a:r>
                <a:rPr lang="en-US" dirty="0">
                  <a:solidFill>
                    <a:srgbClr val="000000"/>
                  </a:solidFill>
                  <a:latin typeface="Calibri" pitchFamily="34" charset="0"/>
                  <a:ea typeface="ＭＳ Ｐゴシック" pitchFamily="-108" charset="-128"/>
                  <a:cs typeface="ＭＳ Ｐゴシック" pitchFamily="-108" charset="-128"/>
                  <a:sym typeface="Symbol" pitchFamily="-108" charset="2"/>
                </a:rPr>
                <a:t>)</a:t>
              </a:r>
            </a:p>
          </p:txBody>
        </p:sp>
        <p:sp>
          <p:nvSpPr>
            <p:cNvPr id="30" name="Freeform 34"/>
            <p:cNvSpPr>
              <a:spLocks/>
            </p:cNvSpPr>
            <p:nvPr/>
          </p:nvSpPr>
          <p:spPr bwMode="auto">
            <a:xfrm rot="19511374">
              <a:off x="1182802" y="3225602"/>
              <a:ext cx="1668600" cy="253901"/>
            </a:xfrm>
            <a:custGeom>
              <a:avLst/>
              <a:gdLst>
                <a:gd name="T0" fmla="*/ 0 w 1128"/>
                <a:gd name="T1" fmla="*/ 34954 h 113"/>
                <a:gd name="T2" fmla="*/ 9 w 1128"/>
                <a:gd name="T3" fmla="*/ 0 h 113"/>
                <a:gd name="T4" fmla="*/ 17 w 1128"/>
                <a:gd name="T5" fmla="*/ 34954 h 113"/>
                <a:gd name="T6" fmla="*/ 26 w 1128"/>
                <a:gd name="T7" fmla="*/ 2843 h 113"/>
                <a:gd name="T8" fmla="*/ 32 w 1128"/>
                <a:gd name="T9" fmla="*/ 34954 h 113"/>
                <a:gd name="T10" fmla="*/ 42 w 1128"/>
                <a:gd name="T11" fmla="*/ 2843 h 113"/>
                <a:gd name="T12" fmla="*/ 48 w 1128"/>
                <a:gd name="T13" fmla="*/ 34954 h 113"/>
                <a:gd name="T14" fmla="*/ 57 w 1128"/>
                <a:gd name="T15" fmla="*/ 2843 h 113"/>
                <a:gd name="T16" fmla="*/ 63 w 1128"/>
                <a:gd name="T17" fmla="*/ 34954 h 113"/>
                <a:gd name="T18" fmla="*/ 71 w 1128"/>
                <a:gd name="T19" fmla="*/ 21524 h 113"/>
                <a:gd name="T20" fmla="*/ 75 w 1128"/>
                <a:gd name="T21" fmla="*/ 18666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8"/>
                <a:gd name="T34" fmla="*/ 0 h 113"/>
                <a:gd name="T35" fmla="*/ 1128 w 1128"/>
                <a:gd name="T36" fmla="*/ 113 h 1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8" h="113">
                  <a:moveTo>
                    <a:pt x="0" y="104"/>
                  </a:moveTo>
                  <a:cubicBezTo>
                    <a:pt x="20" y="87"/>
                    <a:pt x="80" y="0"/>
                    <a:pt x="120" y="0"/>
                  </a:cubicBezTo>
                  <a:cubicBezTo>
                    <a:pt x="160" y="0"/>
                    <a:pt x="196" y="103"/>
                    <a:pt x="240" y="104"/>
                  </a:cubicBezTo>
                  <a:cubicBezTo>
                    <a:pt x="284" y="105"/>
                    <a:pt x="344" y="8"/>
                    <a:pt x="384" y="8"/>
                  </a:cubicBezTo>
                  <a:cubicBezTo>
                    <a:pt x="424" y="8"/>
                    <a:pt x="440" y="104"/>
                    <a:pt x="480" y="104"/>
                  </a:cubicBezTo>
                  <a:cubicBezTo>
                    <a:pt x="520" y="104"/>
                    <a:pt x="584" y="8"/>
                    <a:pt x="624" y="8"/>
                  </a:cubicBezTo>
                  <a:cubicBezTo>
                    <a:pt x="664" y="8"/>
                    <a:pt x="680" y="104"/>
                    <a:pt x="720" y="104"/>
                  </a:cubicBezTo>
                  <a:cubicBezTo>
                    <a:pt x="760" y="104"/>
                    <a:pt x="824" y="8"/>
                    <a:pt x="864" y="8"/>
                  </a:cubicBezTo>
                  <a:cubicBezTo>
                    <a:pt x="904" y="8"/>
                    <a:pt x="931" y="95"/>
                    <a:pt x="960" y="104"/>
                  </a:cubicBezTo>
                  <a:cubicBezTo>
                    <a:pt x="989" y="113"/>
                    <a:pt x="1012" y="72"/>
                    <a:pt x="1040" y="64"/>
                  </a:cubicBezTo>
                  <a:cubicBezTo>
                    <a:pt x="1068" y="56"/>
                    <a:pt x="1110" y="58"/>
                    <a:pt x="1128" y="56"/>
                  </a:cubicBezTo>
                </a:path>
              </a:pathLst>
            </a:custGeom>
            <a:solidFill>
              <a:srgbClr val="CCCCFF">
                <a:alpha val="0"/>
              </a:srgbClr>
            </a:solidFill>
            <a:ln w="19050">
              <a:solidFill>
                <a:srgbClr val="FF0000"/>
              </a:solidFill>
              <a:round/>
              <a:headEnd/>
              <a:tailEnd type="triangle" w="med" len="med"/>
            </a:ln>
          </p:spPr>
          <p:txBody>
            <a:bodyPr wrap="none" anchor="ctr">
              <a:prstTxWarp prst="textNoShape">
                <a:avLst/>
              </a:prstTxWarp>
            </a:bodyPr>
            <a:lstStyle/>
            <a:p>
              <a:pPr>
                <a:buFont typeface="Wingdings" pitchFamily="-108" charset="2"/>
                <a:buChar char="n"/>
              </a:pPr>
              <a:endParaRPr lang="en-US" sz="1000">
                <a:solidFill>
                  <a:srgbClr val="FF0000"/>
                </a:solidFill>
                <a:latin typeface="Calibri" pitchFamily="34" charset="0"/>
                <a:ea typeface="ＭＳ Ｐゴシック" pitchFamily="-108" charset="-128"/>
                <a:cs typeface="ＭＳ Ｐゴシック" pitchFamily="-108" charset="-128"/>
              </a:endParaRPr>
            </a:p>
          </p:txBody>
        </p:sp>
      </p:grpSp>
      <p:sp>
        <p:nvSpPr>
          <p:cNvPr id="48" name="Rettangolo 47"/>
          <p:cNvSpPr/>
          <p:nvPr/>
        </p:nvSpPr>
        <p:spPr>
          <a:xfrm>
            <a:off x="3568052" y="6363342"/>
            <a:ext cx="3636765" cy="338554"/>
          </a:xfrm>
          <a:prstGeom prst="rect">
            <a:avLst/>
          </a:prstGeom>
        </p:spPr>
        <p:txBody>
          <a:bodyPr wrap="none">
            <a:spAutoFit/>
          </a:bodyPr>
          <a:lstStyle/>
          <a:p>
            <a:r>
              <a:rPr lang="en-US" sz="1600" dirty="0">
                <a:solidFill>
                  <a:srgbClr val="F79646">
                    <a:lumMod val="75000"/>
                  </a:srgbClr>
                </a:solidFill>
                <a:latin typeface="Calibri" pitchFamily="34" charset="0"/>
              </a:rPr>
              <a:t>Radio</a:t>
            </a:r>
            <a:r>
              <a:rPr lang="en-US" sz="1600" dirty="0">
                <a:solidFill>
                  <a:prstClr val="black"/>
                </a:solidFill>
                <a:latin typeface="Calibri" pitchFamily="34" charset="0"/>
              </a:rPr>
              <a:t>     </a:t>
            </a:r>
            <a:r>
              <a:rPr lang="en-US" sz="1600" dirty="0">
                <a:solidFill>
                  <a:srgbClr val="FF0000"/>
                </a:solidFill>
                <a:latin typeface="Calibri" pitchFamily="34" charset="0"/>
              </a:rPr>
              <a:t>Optical</a:t>
            </a:r>
            <a:r>
              <a:rPr lang="en-US" sz="1600" dirty="0">
                <a:solidFill>
                  <a:prstClr val="black"/>
                </a:solidFill>
                <a:latin typeface="Calibri" pitchFamily="34" charset="0"/>
              </a:rPr>
              <a:t>      </a:t>
            </a:r>
            <a:r>
              <a:rPr lang="en-US" sz="1600" dirty="0">
                <a:solidFill>
                  <a:srgbClr val="339933"/>
                </a:solidFill>
                <a:latin typeface="Calibri" pitchFamily="34" charset="0"/>
              </a:rPr>
              <a:t>X-ray</a:t>
            </a:r>
            <a:r>
              <a:rPr lang="en-US" sz="1600" dirty="0">
                <a:solidFill>
                  <a:prstClr val="black"/>
                </a:solidFill>
                <a:latin typeface="Calibri" pitchFamily="34" charset="0"/>
              </a:rPr>
              <a:t>      </a:t>
            </a:r>
            <a:r>
              <a:rPr lang="en-US" sz="1600" dirty="0">
                <a:solidFill>
                  <a:srgbClr val="0000FF"/>
                </a:solidFill>
                <a:latin typeface="Calibri" pitchFamily="34" charset="0"/>
              </a:rPr>
              <a:t>GeV</a:t>
            </a:r>
            <a:r>
              <a:rPr lang="en-US" sz="1600" dirty="0">
                <a:solidFill>
                  <a:prstClr val="black"/>
                </a:solidFill>
                <a:latin typeface="Calibri" pitchFamily="34" charset="0"/>
              </a:rPr>
              <a:t>          </a:t>
            </a:r>
            <a:r>
              <a:rPr lang="en-US" sz="1600" dirty="0" err="1">
                <a:solidFill>
                  <a:prstClr val="black"/>
                </a:solidFill>
                <a:latin typeface="Calibri" pitchFamily="34" charset="0"/>
              </a:rPr>
              <a:t>TeV</a:t>
            </a:r>
            <a:endParaRPr lang="en-US" sz="1600" dirty="0">
              <a:solidFill>
                <a:prstClr val="black"/>
              </a:solidFill>
              <a:latin typeface="Calibri" pitchFamily="34" charset="0"/>
            </a:endParaRPr>
          </a:p>
        </p:txBody>
      </p:sp>
      <p:sp>
        <p:nvSpPr>
          <p:cNvPr id="49" name="Text Box 141"/>
          <p:cNvSpPr txBox="1">
            <a:spLocks noChangeArrowheads="1"/>
          </p:cNvSpPr>
          <p:nvPr/>
        </p:nvSpPr>
        <p:spPr bwMode="auto">
          <a:xfrm rot="16191216">
            <a:off x="2994101" y="4537871"/>
            <a:ext cx="724877" cy="275525"/>
          </a:xfrm>
          <a:prstGeom prst="rect">
            <a:avLst/>
          </a:prstGeom>
          <a:noFill/>
          <a:ln w="19050">
            <a:noFill/>
            <a:miter lim="800000"/>
            <a:headEnd/>
            <a:tailEnd/>
          </a:ln>
        </p:spPr>
        <p:txBody>
          <a:bodyPr wrap="none" anchor="ctr">
            <a:prstTxWarp prst="textNoShape">
              <a:avLst/>
            </a:prstTxWarp>
            <a:spAutoFit/>
          </a:bodyPr>
          <a:lstStyle/>
          <a:p>
            <a:pPr algn="ctr" eaLnBrk="0" hangingPunct="0">
              <a:lnSpc>
                <a:spcPct val="60000"/>
              </a:lnSpc>
            </a:pPr>
            <a:r>
              <a:rPr lang="en-US" dirty="0">
                <a:solidFill>
                  <a:srgbClr val="000000"/>
                </a:solidFill>
                <a:latin typeface="Symbol" pitchFamily="18" charset="2"/>
                <a:ea typeface="ＭＳ Ｐゴシック" pitchFamily="-108" charset="-128"/>
                <a:cs typeface="ＭＳ Ｐゴシック" pitchFamily="-108" charset="-128"/>
              </a:rPr>
              <a:t>n</a:t>
            </a:r>
            <a:r>
              <a:rPr lang="en-US" dirty="0">
                <a:solidFill>
                  <a:srgbClr val="000000"/>
                </a:solidFill>
                <a:latin typeface="Calibri" pitchFamily="34" charset="0"/>
                <a:ea typeface="ＭＳ Ｐゴシック" pitchFamily="-108" charset="-128"/>
                <a:cs typeface="ＭＳ Ｐゴシック" pitchFamily="-108" charset="-128"/>
              </a:rPr>
              <a:t> F(</a:t>
            </a:r>
            <a:r>
              <a:rPr lang="en-US" dirty="0">
                <a:solidFill>
                  <a:srgbClr val="000000"/>
                </a:solidFill>
                <a:latin typeface="Symbol" pitchFamily="18" charset="2"/>
                <a:ea typeface="ＭＳ Ｐゴシック" pitchFamily="-108" charset="-128"/>
                <a:cs typeface="ＭＳ Ｐゴシック" pitchFamily="-108" charset="-128"/>
              </a:rPr>
              <a:t>n</a:t>
            </a:r>
            <a:r>
              <a:rPr lang="en-US" dirty="0">
                <a:solidFill>
                  <a:srgbClr val="000000"/>
                </a:solidFill>
                <a:latin typeface="Calibri" pitchFamily="34" charset="0"/>
                <a:ea typeface="ＭＳ Ｐゴシック" pitchFamily="-108" charset="-128"/>
                <a:cs typeface="ＭＳ Ｐゴシック" pitchFamily="-108" charset="-128"/>
              </a:rPr>
              <a:t>)</a:t>
            </a:r>
          </a:p>
        </p:txBody>
      </p:sp>
      <p:sp>
        <p:nvSpPr>
          <p:cNvPr id="50" name="Line 139"/>
          <p:cNvSpPr>
            <a:spLocks noChangeShapeType="1"/>
          </p:cNvSpPr>
          <p:nvPr/>
        </p:nvSpPr>
        <p:spPr bwMode="auto">
          <a:xfrm flipV="1">
            <a:off x="3476893" y="3912851"/>
            <a:ext cx="0" cy="2424958"/>
          </a:xfrm>
          <a:prstGeom prst="line">
            <a:avLst/>
          </a:prstGeom>
          <a:noFill/>
          <a:ln w="19050">
            <a:solidFill>
              <a:srgbClr val="000000"/>
            </a:solidFill>
            <a:round/>
            <a:headEnd/>
            <a:tailEnd type="triangle" w="med" len="med"/>
          </a:ln>
        </p:spPr>
        <p:txBody>
          <a:bodyPr wrap="none" anchor="ctr">
            <a:prstTxWarp prst="textNoShape">
              <a:avLst/>
            </a:prstTxWarp>
          </a:bodyPr>
          <a:lstStyle/>
          <a:p>
            <a:endParaRPr lang="en-US">
              <a:solidFill>
                <a:prstClr val="black"/>
              </a:solidFill>
              <a:latin typeface="Calibri" pitchFamily="34" charset="0"/>
            </a:endParaRPr>
          </a:p>
        </p:txBody>
      </p:sp>
      <p:sp>
        <p:nvSpPr>
          <p:cNvPr id="51" name="Line 140"/>
          <p:cNvSpPr>
            <a:spLocks noChangeShapeType="1"/>
          </p:cNvSpPr>
          <p:nvPr/>
        </p:nvSpPr>
        <p:spPr bwMode="auto">
          <a:xfrm>
            <a:off x="3476894" y="6337807"/>
            <a:ext cx="4320923" cy="0"/>
          </a:xfrm>
          <a:prstGeom prst="line">
            <a:avLst/>
          </a:prstGeom>
          <a:noFill/>
          <a:ln w="19050">
            <a:solidFill>
              <a:srgbClr val="000000"/>
            </a:solidFill>
            <a:round/>
            <a:headEnd/>
            <a:tailEnd type="triangle" w="med" len="med"/>
          </a:ln>
        </p:spPr>
        <p:txBody>
          <a:bodyPr wrap="none" anchor="ctr">
            <a:prstTxWarp prst="textNoShape">
              <a:avLst/>
            </a:prstTxWarp>
          </a:bodyPr>
          <a:lstStyle/>
          <a:p>
            <a:endParaRPr lang="en-US">
              <a:solidFill>
                <a:prstClr val="black"/>
              </a:solidFill>
              <a:latin typeface="Calibri" pitchFamily="34" charset="0"/>
            </a:endParaRPr>
          </a:p>
        </p:txBody>
      </p:sp>
      <p:sp>
        <p:nvSpPr>
          <p:cNvPr id="52" name="Freeform 143"/>
          <p:cNvSpPr>
            <a:spLocks/>
          </p:cNvSpPr>
          <p:nvPr/>
        </p:nvSpPr>
        <p:spPr bwMode="auto">
          <a:xfrm>
            <a:off x="3687670" y="4349088"/>
            <a:ext cx="1738908" cy="1862983"/>
          </a:xfrm>
          <a:custGeom>
            <a:avLst/>
            <a:gdLst>
              <a:gd name="T0" fmla="*/ 0 w 792"/>
              <a:gd name="T1" fmla="*/ 1679 h 700"/>
              <a:gd name="T2" fmla="*/ 576 w 792"/>
              <a:gd name="T3" fmla="*/ 63 h 700"/>
              <a:gd name="T4" fmla="*/ 792 w 792"/>
              <a:gd name="T5" fmla="*/ 1283 h 700"/>
              <a:gd name="T6" fmla="*/ 0 60000 65536"/>
              <a:gd name="T7" fmla="*/ 0 60000 65536"/>
              <a:gd name="T8" fmla="*/ 0 60000 65536"/>
              <a:gd name="T9" fmla="*/ 0 w 792"/>
              <a:gd name="T10" fmla="*/ 0 h 700"/>
              <a:gd name="T11" fmla="*/ 792 w 792"/>
              <a:gd name="T12" fmla="*/ 700 h 700"/>
            </a:gdLst>
            <a:ahLst/>
            <a:cxnLst>
              <a:cxn ang="T6">
                <a:pos x="T0" y="T1"/>
              </a:cxn>
              <a:cxn ang="T7">
                <a:pos x="T2" y="T3"/>
              </a:cxn>
              <a:cxn ang="T8">
                <a:pos x="T4" y="T5"/>
              </a:cxn>
            </a:cxnLst>
            <a:rect l="T9" t="T10" r="T11" b="T12"/>
            <a:pathLst>
              <a:path w="792" h="700">
                <a:moveTo>
                  <a:pt x="0" y="700"/>
                </a:moveTo>
                <a:cubicBezTo>
                  <a:pt x="216" y="380"/>
                  <a:pt x="444" y="56"/>
                  <a:pt x="576" y="28"/>
                </a:cubicBezTo>
                <a:cubicBezTo>
                  <a:pt x="708" y="0"/>
                  <a:pt x="747" y="427"/>
                  <a:pt x="792" y="532"/>
                </a:cubicBezTo>
              </a:path>
            </a:pathLst>
          </a:custGeom>
          <a:noFill/>
          <a:ln w="19050">
            <a:solidFill>
              <a:srgbClr val="FF3300"/>
            </a:solidFill>
            <a:round/>
            <a:headEnd/>
            <a:tailEnd/>
          </a:ln>
        </p:spPr>
        <p:txBody>
          <a:bodyPr wrap="none" anchor="ctr">
            <a:prstTxWarp prst="textNoShape">
              <a:avLst/>
            </a:prstTxWarp>
          </a:bodyPr>
          <a:lstStyle/>
          <a:p>
            <a:pPr>
              <a:buFont typeface="Wingdings" pitchFamily="-108" charset="2"/>
              <a:buChar char="n"/>
            </a:pPr>
            <a:endParaRPr lang="en-US" sz="1000">
              <a:solidFill>
                <a:prstClr val="black"/>
              </a:solidFill>
              <a:latin typeface="Calibri" pitchFamily="34" charset="0"/>
              <a:ea typeface="ＭＳ Ｐゴシック" pitchFamily="-108" charset="-128"/>
              <a:cs typeface="ＭＳ Ｐゴシック" pitchFamily="-108" charset="-128"/>
            </a:endParaRPr>
          </a:p>
        </p:txBody>
      </p:sp>
      <p:sp>
        <p:nvSpPr>
          <p:cNvPr id="53" name="Freeform 144"/>
          <p:cNvSpPr>
            <a:spLocks/>
          </p:cNvSpPr>
          <p:nvPr/>
        </p:nvSpPr>
        <p:spPr bwMode="auto">
          <a:xfrm>
            <a:off x="5373884" y="4187423"/>
            <a:ext cx="1738908" cy="1852719"/>
          </a:xfrm>
          <a:custGeom>
            <a:avLst/>
            <a:gdLst>
              <a:gd name="T0" fmla="*/ 0 w 792"/>
              <a:gd name="T1" fmla="*/ 1625 h 697"/>
              <a:gd name="T2" fmla="*/ 576 w 792"/>
              <a:gd name="T3" fmla="*/ 56 h 697"/>
              <a:gd name="T4" fmla="*/ 792 w 792"/>
              <a:gd name="T5" fmla="*/ 1272 h 697"/>
              <a:gd name="T6" fmla="*/ 0 60000 65536"/>
              <a:gd name="T7" fmla="*/ 0 60000 65536"/>
              <a:gd name="T8" fmla="*/ 0 60000 65536"/>
              <a:gd name="T9" fmla="*/ 0 w 792"/>
              <a:gd name="T10" fmla="*/ 0 h 697"/>
              <a:gd name="T11" fmla="*/ 792 w 792"/>
              <a:gd name="T12" fmla="*/ 697 h 697"/>
            </a:gdLst>
            <a:ahLst/>
            <a:cxnLst>
              <a:cxn ang="T6">
                <a:pos x="T0" y="T1"/>
              </a:cxn>
              <a:cxn ang="T7">
                <a:pos x="T2" y="T3"/>
              </a:cxn>
              <a:cxn ang="T8">
                <a:pos x="T4" y="T5"/>
              </a:cxn>
            </a:cxnLst>
            <a:rect l="T9" t="T10" r="T11" b="T12"/>
            <a:pathLst>
              <a:path w="792" h="697">
                <a:moveTo>
                  <a:pt x="0" y="697"/>
                </a:moveTo>
                <a:cubicBezTo>
                  <a:pt x="216" y="377"/>
                  <a:pt x="444" y="50"/>
                  <a:pt x="576" y="25"/>
                </a:cubicBezTo>
                <a:cubicBezTo>
                  <a:pt x="708" y="0"/>
                  <a:pt x="747" y="437"/>
                  <a:pt x="792" y="545"/>
                </a:cubicBezTo>
              </a:path>
            </a:pathLst>
          </a:custGeom>
          <a:noFill/>
          <a:ln w="19050">
            <a:solidFill>
              <a:srgbClr val="000090"/>
            </a:solidFill>
            <a:round/>
            <a:headEnd/>
            <a:tailEnd/>
          </a:ln>
        </p:spPr>
        <p:txBody>
          <a:bodyPr wrap="none" anchor="ctr">
            <a:prstTxWarp prst="textNoShape">
              <a:avLst/>
            </a:prstTxWarp>
          </a:bodyPr>
          <a:lstStyle/>
          <a:p>
            <a:pPr>
              <a:buFont typeface="Wingdings" pitchFamily="-108" charset="2"/>
              <a:buChar char="n"/>
            </a:pPr>
            <a:endParaRPr lang="en-US" sz="1000">
              <a:solidFill>
                <a:prstClr val="black"/>
              </a:solidFill>
              <a:latin typeface="Calibri" pitchFamily="34" charset="0"/>
              <a:ea typeface="ＭＳ Ｐゴシック" pitchFamily="-108" charset="-128"/>
              <a:cs typeface="ＭＳ Ｐゴシック" pitchFamily="-108" charset="-128"/>
            </a:endParaRPr>
          </a:p>
        </p:txBody>
      </p:sp>
      <p:sp>
        <p:nvSpPr>
          <p:cNvPr id="54" name="Text Box 147"/>
          <p:cNvSpPr txBox="1">
            <a:spLocks noChangeArrowheads="1"/>
          </p:cNvSpPr>
          <p:nvPr/>
        </p:nvSpPr>
        <p:spPr bwMode="auto">
          <a:xfrm>
            <a:off x="6774002" y="3965539"/>
            <a:ext cx="365805" cy="369332"/>
          </a:xfrm>
          <a:prstGeom prst="rect">
            <a:avLst/>
          </a:prstGeom>
          <a:noFill/>
          <a:ln w="19050">
            <a:noFill/>
            <a:miter lim="800000"/>
            <a:headEnd/>
            <a:tailEnd/>
          </a:ln>
          <a:effectLst/>
        </p:spPr>
        <p:txBody>
          <a:bodyPr wrap="none" anchor="ctr">
            <a:prstTxWarp prst="textNoShape">
              <a:avLst/>
            </a:prstTxWarp>
            <a:spAutoFit/>
          </a:bodyPr>
          <a:lstStyle/>
          <a:p>
            <a:pPr algn="ctr" eaLnBrk="0" hangingPunct="0">
              <a:defRPr/>
            </a:pPr>
            <a:r>
              <a:rPr lang="en-US" dirty="0">
                <a:solidFill>
                  <a:srgbClr val="000090"/>
                </a:solidFill>
                <a:latin typeface="Calibri" pitchFamily="34" charset="0"/>
                <a:ea typeface="ＭＳ Ｐゴシック" charset="-128"/>
                <a:cs typeface="ＭＳ Ｐゴシック" charset="-128"/>
              </a:rPr>
              <a:t>IC</a:t>
            </a:r>
            <a:endParaRPr lang="en-US" dirty="0">
              <a:solidFill>
                <a:srgbClr val="000090"/>
              </a:solidFill>
              <a:effectLst>
                <a:outerShdw blurRad="38100" dist="38100" dir="2700000" algn="tl">
                  <a:srgbClr val="DDDDDD"/>
                </a:outerShdw>
              </a:effectLst>
              <a:latin typeface="Calibri" pitchFamily="34" charset="0"/>
              <a:ea typeface="ＭＳ Ｐゴシック" charset="-128"/>
              <a:cs typeface="ＭＳ Ｐゴシック" charset="-128"/>
            </a:endParaRPr>
          </a:p>
        </p:txBody>
      </p:sp>
      <p:sp>
        <p:nvSpPr>
          <p:cNvPr id="56" name="Rettangolo 55"/>
          <p:cNvSpPr/>
          <p:nvPr/>
        </p:nvSpPr>
        <p:spPr>
          <a:xfrm>
            <a:off x="5796310" y="4279835"/>
            <a:ext cx="388248" cy="369332"/>
          </a:xfrm>
          <a:prstGeom prst="rect">
            <a:avLst/>
          </a:prstGeom>
        </p:spPr>
        <p:txBody>
          <a:bodyPr wrap="none">
            <a:spAutoFit/>
          </a:bodyPr>
          <a:lstStyle/>
          <a:p>
            <a:pPr algn="ctr" eaLnBrk="0" hangingPunct="0">
              <a:defRPr/>
            </a:pPr>
            <a:r>
              <a:rPr lang="en-US" dirty="0">
                <a:solidFill>
                  <a:srgbClr val="339966"/>
                </a:solidFill>
                <a:effectLst>
                  <a:outerShdw blurRad="38100" dist="38100" dir="2700000" algn="tl">
                    <a:srgbClr val="FFFFFF"/>
                  </a:outerShdw>
                </a:effectLst>
                <a:latin typeface="Symbol" pitchFamily="18" charset="2"/>
                <a:ea typeface="ＭＳ Ｐゴシック" charset="-128"/>
                <a:cs typeface="ＭＳ Ｐゴシック" charset="-128"/>
              </a:rPr>
              <a:t>p</a:t>
            </a:r>
            <a:r>
              <a:rPr lang="en-US" baseline="30000" dirty="0">
                <a:solidFill>
                  <a:srgbClr val="339966"/>
                </a:solidFill>
                <a:effectLst>
                  <a:outerShdw blurRad="38100" dist="38100" dir="2700000" algn="tl">
                    <a:srgbClr val="FFFFFF"/>
                  </a:outerShdw>
                </a:effectLst>
                <a:latin typeface="Symbol" pitchFamily="18" charset="2"/>
                <a:ea typeface="ＭＳ Ｐゴシック" charset="-128"/>
                <a:cs typeface="ＭＳ Ｐゴシック" charset="-128"/>
              </a:rPr>
              <a:t>0</a:t>
            </a:r>
          </a:p>
        </p:txBody>
      </p:sp>
      <p:sp>
        <p:nvSpPr>
          <p:cNvPr id="61" name="Rettangolo 60"/>
          <p:cNvSpPr/>
          <p:nvPr/>
        </p:nvSpPr>
        <p:spPr>
          <a:xfrm rot="16200000">
            <a:off x="1554080" y="4631341"/>
            <a:ext cx="2020810" cy="369332"/>
          </a:xfrm>
          <a:prstGeom prst="rect">
            <a:avLst/>
          </a:prstGeom>
        </p:spPr>
        <p:txBody>
          <a:bodyPr wrap="none">
            <a:spAutoFit/>
          </a:bodyPr>
          <a:lstStyle/>
          <a:p>
            <a:r>
              <a:rPr lang="en-US" dirty="0">
                <a:solidFill>
                  <a:srgbClr val="C0504D">
                    <a:lumMod val="50000"/>
                  </a:srgbClr>
                </a:solidFill>
                <a:ea typeface="ＭＳ Ｐゴシック" pitchFamily="-108" charset="-128"/>
                <a:cs typeface="ＭＳ Ｐゴシック" pitchFamily="-108" charset="-128"/>
              </a:rPr>
              <a:t>SED [Energy/cm</a:t>
            </a:r>
            <a:r>
              <a:rPr lang="en-US" baseline="30000" dirty="0">
                <a:solidFill>
                  <a:srgbClr val="C0504D">
                    <a:lumMod val="50000"/>
                  </a:srgbClr>
                </a:solidFill>
                <a:ea typeface="ＭＳ Ｐゴシック" pitchFamily="-108" charset="-128"/>
                <a:cs typeface="ＭＳ Ｐゴシック" pitchFamily="-108" charset="-128"/>
              </a:rPr>
              <a:t>2</a:t>
            </a:r>
            <a:r>
              <a:rPr lang="en-US" dirty="0">
                <a:solidFill>
                  <a:srgbClr val="C0504D">
                    <a:lumMod val="50000"/>
                  </a:srgbClr>
                </a:solidFill>
                <a:ea typeface="ＭＳ Ｐゴシック" pitchFamily="-108" charset="-128"/>
                <a:cs typeface="ＭＳ Ｐゴシック" pitchFamily="-108" charset="-128"/>
              </a:rPr>
              <a:t> s] </a:t>
            </a:r>
            <a:endParaRPr lang="en-US" dirty="0">
              <a:solidFill>
                <a:srgbClr val="C0504D">
                  <a:lumMod val="50000"/>
                </a:srgbClr>
              </a:solidFill>
            </a:endParaRPr>
          </a:p>
        </p:txBody>
      </p:sp>
      <p:pic>
        <p:nvPicPr>
          <p:cNvPr id="62" name="Picture 4" descr="GLAST satelli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53872">
            <a:off x="7897589" y="1648354"/>
            <a:ext cx="2463603" cy="1231802"/>
          </a:xfrm>
          <a:prstGeom prst="rect">
            <a:avLst/>
          </a:prstGeom>
          <a:noFill/>
        </p:spPr>
      </p:pic>
      <p:pic>
        <p:nvPicPr>
          <p:cNvPr id="63" name="Immagine 6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40816" y="3745250"/>
            <a:ext cx="2977146" cy="1981867"/>
          </a:xfrm>
          <a:prstGeom prst="rect">
            <a:avLst/>
          </a:prstGeom>
        </p:spPr>
      </p:pic>
      <p:sp>
        <p:nvSpPr>
          <p:cNvPr id="31" name="Segnaposto piè di pagina 30">
            <a:extLst>
              <a:ext uri="{FF2B5EF4-FFF2-40B4-BE49-F238E27FC236}">
                <a16:creationId xmlns:a16="http://schemas.microsoft.com/office/drawing/2014/main" id="{995531E0-F3D0-1FC7-B70F-2B3D10DA23EC}"/>
              </a:ext>
            </a:extLst>
          </p:cNvPr>
          <p:cNvSpPr>
            <a:spLocks noGrp="1"/>
          </p:cNvSpPr>
          <p:nvPr>
            <p:ph type="ftr" sz="quarter" idx="11"/>
          </p:nvPr>
        </p:nvSpPr>
        <p:spPr/>
        <p:txBody>
          <a:bodyPr/>
          <a:lstStyle/>
          <a:p>
            <a:r>
              <a:rPr lang="fr-FR"/>
              <a:t>M. Spurio - Astroparticle Physics - 9</a:t>
            </a:r>
            <a:endParaRPr lang="it-IT"/>
          </a:p>
        </p:txBody>
      </p:sp>
      <p:sp>
        <p:nvSpPr>
          <p:cNvPr id="32" name="Segnaposto numero diapositiva 31">
            <a:extLst>
              <a:ext uri="{FF2B5EF4-FFF2-40B4-BE49-F238E27FC236}">
                <a16:creationId xmlns:a16="http://schemas.microsoft.com/office/drawing/2014/main" id="{BAF568EE-9A46-87AA-6C88-9D3878928598}"/>
              </a:ext>
            </a:extLst>
          </p:cNvPr>
          <p:cNvSpPr>
            <a:spLocks noGrp="1"/>
          </p:cNvSpPr>
          <p:nvPr>
            <p:ph type="sldNum" sz="quarter" idx="12"/>
          </p:nvPr>
        </p:nvSpPr>
        <p:spPr/>
        <p:txBody>
          <a:bodyPr/>
          <a:lstStyle/>
          <a:p>
            <a:fld id="{EF856C54-971D-4A64-8725-72F12A462872}" type="slidenum">
              <a:rPr lang="it-IT" smtClean="0"/>
              <a:t>11</a:t>
            </a:fld>
            <a:endParaRPr lang="it-IT"/>
          </a:p>
        </p:txBody>
      </p:sp>
    </p:spTree>
    <p:extLst>
      <p:ext uri="{BB962C8B-B14F-4D97-AF65-F5344CB8AC3E}">
        <p14:creationId xmlns:p14="http://schemas.microsoft.com/office/powerpoint/2010/main" val="553205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8443"/>
            <a:ext cx="10515600" cy="790287"/>
          </a:xfrm>
        </p:spPr>
        <p:txBody>
          <a:bodyPr>
            <a:normAutofit/>
          </a:bodyPr>
          <a:lstStyle/>
          <a:p>
            <a:r>
              <a:rPr lang="it-IT" sz="3600" dirty="0">
                <a:solidFill>
                  <a:srgbClr val="00B0F0"/>
                </a:solidFill>
                <a:sym typeface="Symbol" panose="05050102010706020507" pitchFamily="18" charset="2"/>
              </a:rPr>
              <a:t>Non-</a:t>
            </a:r>
            <a:r>
              <a:rPr lang="it-IT" sz="3600" dirty="0" err="1">
                <a:solidFill>
                  <a:srgbClr val="00B0F0"/>
                </a:solidFill>
                <a:sym typeface="Symbol" panose="05050102010706020507" pitchFamily="18" charset="2"/>
              </a:rPr>
              <a:t>thermal</a:t>
            </a:r>
            <a:r>
              <a:rPr lang="it-IT" sz="3600" dirty="0">
                <a:solidFill>
                  <a:srgbClr val="00B0F0"/>
                </a:solidFill>
                <a:sym typeface="Symbol" panose="05050102010706020507" pitchFamily="18" charset="2"/>
              </a:rPr>
              <a:t> </a:t>
            </a:r>
            <a:r>
              <a:rPr lang="it-IT" sz="3600" dirty="0" err="1">
                <a:solidFill>
                  <a:srgbClr val="00B0F0"/>
                </a:solidFill>
                <a:sym typeface="Symbol" panose="05050102010706020507" pitchFamily="18" charset="2"/>
              </a:rPr>
              <a:t>Universe</a:t>
            </a:r>
            <a:r>
              <a:rPr lang="it-IT" sz="3600" dirty="0">
                <a:solidFill>
                  <a:srgbClr val="00B0F0"/>
                </a:solidFill>
                <a:sym typeface="Symbol" panose="05050102010706020507" pitchFamily="18" charset="2"/>
              </a:rPr>
              <a:t>: </a:t>
            </a:r>
            <a:r>
              <a:rPr lang="it-IT" sz="3600" b="1" dirty="0" err="1">
                <a:solidFill>
                  <a:srgbClr val="00B0F0"/>
                </a:solidFill>
                <a:sym typeface="Symbol" panose="05050102010706020507" pitchFamily="18" charset="2"/>
              </a:rPr>
              <a:t>hadronic</a:t>
            </a:r>
            <a:r>
              <a:rPr lang="it-IT" sz="3600" dirty="0">
                <a:solidFill>
                  <a:srgbClr val="00B0F0"/>
                </a:solidFill>
                <a:sym typeface="Symbol" panose="05050102010706020507" pitchFamily="18" charset="2"/>
              </a:rPr>
              <a:t> model</a:t>
            </a:r>
            <a:endParaRPr lang="it-IT" sz="3600" dirty="0">
              <a:solidFill>
                <a:srgbClr val="00B0F0"/>
              </a:solidFill>
            </a:endParaRPr>
          </a:p>
        </p:txBody>
      </p:sp>
      <p:sp>
        <p:nvSpPr>
          <p:cNvPr id="58" name="Segnaposto numero diapositiva 57"/>
          <p:cNvSpPr>
            <a:spLocks noGrp="1"/>
          </p:cNvSpPr>
          <p:nvPr>
            <p:ph type="sldNum" sz="quarter" idx="12"/>
          </p:nvPr>
        </p:nvSpPr>
        <p:spPr/>
        <p:txBody>
          <a:bodyPr/>
          <a:lstStyle/>
          <a:p>
            <a:fld id="{EF856C54-971D-4A64-8725-72F12A462872}" type="slidenum">
              <a:rPr lang="it-IT" smtClean="0"/>
              <a:t>12</a:t>
            </a:fld>
            <a:endParaRPr lang="it-IT"/>
          </a:p>
        </p:txBody>
      </p:sp>
      <p:sp>
        <p:nvSpPr>
          <p:cNvPr id="23" name="Rectangle 138"/>
          <p:cNvSpPr>
            <a:spLocks noChangeArrowheads="1"/>
          </p:cNvSpPr>
          <p:nvPr/>
        </p:nvSpPr>
        <p:spPr bwMode="auto">
          <a:xfrm>
            <a:off x="4072549" y="3748418"/>
            <a:ext cx="3600400" cy="2160240"/>
          </a:xfrm>
          <a:prstGeom prst="rect">
            <a:avLst/>
          </a:prstGeom>
          <a:solidFill>
            <a:schemeClr val="bg1">
              <a:alpha val="73000"/>
            </a:schemeClr>
          </a:solidFill>
          <a:ln w="19050">
            <a:noFill/>
            <a:miter lim="800000"/>
            <a:headEnd/>
            <a:tailEnd/>
          </a:ln>
          <a:effectLst/>
        </p:spPr>
        <p:txBody>
          <a:bodyPr wrap="none" anchor="ctr">
            <a:prstTxWarp prst="textNoShape">
              <a:avLst/>
            </a:prstTxWarp>
          </a:bodyPr>
          <a:lstStyle/>
          <a:p>
            <a:pPr algn="ctr" eaLnBrk="0" hangingPunct="0">
              <a:defRPr/>
            </a:pPr>
            <a:endParaRPr lang="en-US" baseline="30000" dirty="0">
              <a:solidFill>
                <a:srgbClr val="339966"/>
              </a:solidFill>
              <a:effectLst>
                <a:outerShdw blurRad="38100" dist="38100" dir="2700000" algn="tl">
                  <a:srgbClr val="FFFFFF"/>
                </a:outerShdw>
              </a:effectLst>
              <a:latin typeface="Symbol" pitchFamily="18" charset="2"/>
              <a:ea typeface="ＭＳ Ｐゴシック" charset="-128"/>
              <a:cs typeface="ＭＳ Ｐゴシック" charset="-128"/>
            </a:endParaRPr>
          </a:p>
        </p:txBody>
      </p:sp>
      <p:sp>
        <p:nvSpPr>
          <p:cNvPr id="24" name="Text Box 141"/>
          <p:cNvSpPr txBox="1">
            <a:spLocks noChangeArrowheads="1"/>
          </p:cNvSpPr>
          <p:nvPr/>
        </p:nvSpPr>
        <p:spPr bwMode="auto">
          <a:xfrm rot="16191216">
            <a:off x="2476843" y="4513553"/>
            <a:ext cx="1023036" cy="277897"/>
          </a:xfrm>
          <a:prstGeom prst="rect">
            <a:avLst/>
          </a:prstGeom>
          <a:noFill/>
          <a:ln w="19050">
            <a:noFill/>
            <a:miter lim="800000"/>
            <a:headEnd/>
            <a:tailEnd/>
          </a:ln>
        </p:spPr>
        <p:txBody>
          <a:bodyPr wrap="none" anchor="ctr">
            <a:prstTxWarp prst="textNoShape">
              <a:avLst/>
            </a:prstTxWarp>
            <a:spAutoFit/>
          </a:bodyPr>
          <a:lstStyle/>
          <a:p>
            <a:pPr algn="ctr" eaLnBrk="0" hangingPunct="0">
              <a:lnSpc>
                <a:spcPct val="60000"/>
              </a:lnSpc>
            </a:pPr>
            <a:r>
              <a:rPr lang="en-US" dirty="0">
                <a:solidFill>
                  <a:srgbClr val="000000"/>
                </a:solidFill>
                <a:latin typeface="Calibri" pitchFamily="34" charset="0"/>
                <a:ea typeface="ＭＳ Ｐゴシック" pitchFamily="-108" charset="-128"/>
                <a:cs typeface="ＭＳ Ｐゴシック" pitchFamily="-108" charset="-128"/>
              </a:rPr>
              <a:t>E</a:t>
            </a:r>
            <a:r>
              <a:rPr lang="en-US" baseline="30000" dirty="0">
                <a:solidFill>
                  <a:srgbClr val="000000"/>
                </a:solidFill>
                <a:latin typeface="Calibri" pitchFamily="34" charset="0"/>
                <a:ea typeface="ＭＳ Ｐゴシック" pitchFamily="-108" charset="-128"/>
                <a:cs typeface="ＭＳ Ｐゴシック" pitchFamily="-108" charset="-128"/>
              </a:rPr>
              <a:t>2</a:t>
            </a:r>
            <a:r>
              <a:rPr lang="en-US" dirty="0">
                <a:solidFill>
                  <a:srgbClr val="000000"/>
                </a:solidFill>
                <a:latin typeface="Calibri" pitchFamily="34" charset="0"/>
                <a:ea typeface="ＭＳ Ｐゴシック" pitchFamily="-108" charset="-128"/>
                <a:cs typeface="ＭＳ Ｐゴシック" pitchFamily="-108" charset="-128"/>
              </a:rPr>
              <a:t> </a:t>
            </a:r>
            <a:r>
              <a:rPr lang="en-US" dirty="0" err="1">
                <a:solidFill>
                  <a:srgbClr val="000000"/>
                </a:solidFill>
                <a:latin typeface="Calibri" pitchFamily="34" charset="0"/>
                <a:ea typeface="ＭＳ Ｐゴシック" pitchFamily="-108" charset="-128"/>
                <a:cs typeface="ＭＳ Ｐゴシック" pitchFamily="-108" charset="-128"/>
              </a:rPr>
              <a:t>dN</a:t>
            </a:r>
            <a:r>
              <a:rPr lang="en-US" dirty="0">
                <a:solidFill>
                  <a:srgbClr val="000000"/>
                </a:solidFill>
                <a:latin typeface="Calibri" pitchFamily="34" charset="0"/>
                <a:ea typeface="ＭＳ Ｐゴシック" pitchFamily="-108" charset="-128"/>
                <a:cs typeface="ＭＳ Ｐゴシック" pitchFamily="-108" charset="-128"/>
              </a:rPr>
              <a:t>/</a:t>
            </a:r>
            <a:r>
              <a:rPr lang="en-US" dirty="0" err="1">
                <a:solidFill>
                  <a:srgbClr val="000000"/>
                </a:solidFill>
                <a:latin typeface="Calibri" pitchFamily="34" charset="0"/>
                <a:ea typeface="ＭＳ Ｐゴシック" pitchFamily="-108" charset="-128"/>
                <a:cs typeface="ＭＳ Ｐゴシック" pitchFamily="-108" charset="-128"/>
              </a:rPr>
              <a:t>dE</a:t>
            </a:r>
            <a:endParaRPr lang="en-US" dirty="0">
              <a:solidFill>
                <a:srgbClr val="000000"/>
              </a:solidFill>
              <a:latin typeface="Calibri" pitchFamily="34" charset="0"/>
              <a:ea typeface="ＭＳ Ｐゴシック" pitchFamily="-108" charset="-128"/>
              <a:cs typeface="ＭＳ Ｐゴシック" pitchFamily="-108" charset="-128"/>
            </a:endParaRPr>
          </a:p>
        </p:txBody>
      </p:sp>
      <p:sp>
        <p:nvSpPr>
          <p:cNvPr id="25" name="Text Box 142"/>
          <p:cNvSpPr txBox="1">
            <a:spLocks noChangeArrowheads="1"/>
          </p:cNvSpPr>
          <p:nvPr/>
        </p:nvSpPr>
        <p:spPr bwMode="auto">
          <a:xfrm>
            <a:off x="6499709" y="5955632"/>
            <a:ext cx="992643" cy="369332"/>
          </a:xfrm>
          <a:prstGeom prst="rect">
            <a:avLst/>
          </a:prstGeom>
          <a:noFill/>
          <a:ln w="19050">
            <a:noFill/>
            <a:miter lim="800000"/>
            <a:headEnd/>
            <a:tailEnd/>
          </a:ln>
        </p:spPr>
        <p:txBody>
          <a:bodyPr wrap="none" anchor="ctr">
            <a:prstTxWarp prst="textNoShape">
              <a:avLst/>
            </a:prstTxWarp>
            <a:spAutoFit/>
          </a:bodyPr>
          <a:lstStyle/>
          <a:p>
            <a:pPr algn="ctr" eaLnBrk="0" hangingPunct="0"/>
            <a:r>
              <a:rPr lang="en-US" dirty="0">
                <a:solidFill>
                  <a:srgbClr val="000000"/>
                </a:solidFill>
                <a:latin typeface="Calibri" pitchFamily="34" charset="0"/>
                <a:ea typeface="ＭＳ Ｐゴシック" pitchFamily="-108" charset="-128"/>
                <a:cs typeface="ＭＳ Ｐゴシック" pitchFamily="-108" charset="-128"/>
              </a:rPr>
              <a:t>energy E</a:t>
            </a:r>
          </a:p>
        </p:txBody>
      </p:sp>
      <p:grpSp>
        <p:nvGrpSpPr>
          <p:cNvPr id="31" name="Group 83"/>
          <p:cNvGrpSpPr>
            <a:grpSpLocks/>
          </p:cNvGrpSpPr>
          <p:nvPr/>
        </p:nvGrpSpPr>
        <p:grpSpPr bwMode="auto">
          <a:xfrm>
            <a:off x="7013764" y="920265"/>
            <a:ext cx="4188788" cy="2825772"/>
            <a:chOff x="2832" y="2544"/>
            <a:chExt cx="2569" cy="1343"/>
          </a:xfrm>
        </p:grpSpPr>
        <p:sp>
          <p:nvSpPr>
            <p:cNvPr id="32" name="Rectangle 84"/>
            <p:cNvSpPr>
              <a:spLocks noChangeArrowheads="1"/>
            </p:cNvSpPr>
            <p:nvPr/>
          </p:nvSpPr>
          <p:spPr bwMode="auto">
            <a:xfrm>
              <a:off x="2832" y="2544"/>
              <a:ext cx="2517" cy="1343"/>
            </a:xfrm>
            <a:prstGeom prst="rect">
              <a:avLst/>
            </a:prstGeom>
            <a:solidFill>
              <a:schemeClr val="accent1">
                <a:lumMod val="20000"/>
                <a:lumOff val="80000"/>
              </a:schemeClr>
            </a:solidFill>
            <a:ln w="19050">
              <a:noFill/>
              <a:miter lim="800000"/>
              <a:headEnd/>
              <a:tailEnd/>
            </a:ln>
          </p:spPr>
          <p:txBody>
            <a:bodyPr wrap="none" anchor="ctr">
              <a:prstTxWarp prst="textNoShape">
                <a:avLst/>
              </a:prstTxWarp>
            </a:bodyPr>
            <a:lstStyle/>
            <a:p>
              <a:pPr algn="ctr" eaLnBrk="0" hangingPunct="0">
                <a:defRPr/>
              </a:pPr>
              <a:endParaRPr lang="en-US">
                <a:solidFill>
                  <a:prstClr val="black"/>
                </a:solidFill>
                <a:effectLst>
                  <a:outerShdw blurRad="38100" dist="38100" dir="2700000" algn="tl">
                    <a:srgbClr val="FFFFFF"/>
                  </a:outerShdw>
                </a:effectLst>
                <a:latin typeface="Calibri" pitchFamily="34" charset="0"/>
                <a:ea typeface="ＭＳ Ｐゴシック" charset="-128"/>
                <a:cs typeface="ＭＳ Ｐゴシック" charset="-128"/>
              </a:endParaRPr>
            </a:p>
          </p:txBody>
        </p:sp>
        <p:sp>
          <p:nvSpPr>
            <p:cNvPr id="33" name="Line 85"/>
            <p:cNvSpPr>
              <a:spLocks noChangeShapeType="1"/>
            </p:cNvSpPr>
            <p:nvPr/>
          </p:nvSpPr>
          <p:spPr bwMode="auto">
            <a:xfrm>
              <a:off x="3072" y="3072"/>
              <a:ext cx="816" cy="240"/>
            </a:xfrm>
            <a:prstGeom prst="line">
              <a:avLst/>
            </a:prstGeom>
            <a:noFill/>
            <a:ln w="19050">
              <a:solidFill>
                <a:srgbClr val="39A333"/>
              </a:solidFill>
              <a:round/>
              <a:headEnd/>
              <a:tailEnd type="triangle" w="med" len="med"/>
            </a:ln>
          </p:spPr>
          <p:txBody>
            <a:bodyPr wrap="none" anchor="ctr">
              <a:prstTxWarp prst="textNoShape">
                <a:avLst/>
              </a:prstTxWarp>
            </a:bodyPr>
            <a:lstStyle/>
            <a:p>
              <a:endParaRPr lang="en-US">
                <a:solidFill>
                  <a:prstClr val="black"/>
                </a:solidFill>
                <a:latin typeface="Calibri" pitchFamily="34" charset="0"/>
              </a:endParaRPr>
            </a:p>
          </p:txBody>
        </p:sp>
        <p:sp>
          <p:nvSpPr>
            <p:cNvPr id="34" name="Oval 86"/>
            <p:cNvSpPr>
              <a:spLocks noChangeArrowheads="1"/>
            </p:cNvSpPr>
            <p:nvPr/>
          </p:nvSpPr>
          <p:spPr bwMode="auto">
            <a:xfrm>
              <a:off x="3888" y="3276"/>
              <a:ext cx="104" cy="104"/>
            </a:xfrm>
            <a:prstGeom prst="ellipse">
              <a:avLst/>
            </a:prstGeom>
            <a:solidFill>
              <a:srgbClr val="CCCCFF"/>
            </a:solidFill>
            <a:ln w="19050">
              <a:solidFill>
                <a:srgbClr val="39A333"/>
              </a:solidFill>
              <a:round/>
              <a:headEnd/>
              <a:tailEnd/>
            </a:ln>
          </p:spPr>
          <p:txBody>
            <a:bodyPr wrap="none" anchor="ctr">
              <a:prstTxWarp prst="textNoShape">
                <a:avLst/>
              </a:prstTxWarp>
            </a:bodyPr>
            <a:lstStyle/>
            <a:p>
              <a:pPr>
                <a:buFont typeface="Wingdings" pitchFamily="-108" charset="2"/>
                <a:buChar char="n"/>
              </a:pPr>
              <a:endParaRPr lang="en-US" sz="1000">
                <a:solidFill>
                  <a:prstClr val="black"/>
                </a:solidFill>
                <a:latin typeface="Calibri" pitchFamily="34" charset="0"/>
                <a:ea typeface="ＭＳ Ｐゴシック" pitchFamily="-108" charset="-128"/>
                <a:cs typeface="ＭＳ Ｐゴシック" pitchFamily="-108" charset="-128"/>
              </a:endParaRPr>
            </a:p>
          </p:txBody>
        </p:sp>
        <p:sp>
          <p:nvSpPr>
            <p:cNvPr id="35" name="Line 87"/>
            <p:cNvSpPr>
              <a:spLocks noChangeShapeType="1"/>
            </p:cNvSpPr>
            <p:nvPr/>
          </p:nvSpPr>
          <p:spPr bwMode="auto">
            <a:xfrm>
              <a:off x="3984" y="3350"/>
              <a:ext cx="288" cy="336"/>
            </a:xfrm>
            <a:prstGeom prst="line">
              <a:avLst/>
            </a:prstGeom>
            <a:noFill/>
            <a:ln w="19050">
              <a:solidFill>
                <a:srgbClr val="39A333"/>
              </a:solidFill>
              <a:round/>
              <a:headEnd/>
              <a:tailEnd type="triangle" w="med" len="med"/>
            </a:ln>
          </p:spPr>
          <p:txBody>
            <a:bodyPr wrap="none" anchor="ctr">
              <a:prstTxWarp prst="textNoShape">
                <a:avLst/>
              </a:prstTxWarp>
            </a:bodyPr>
            <a:lstStyle/>
            <a:p>
              <a:endParaRPr lang="en-US">
                <a:solidFill>
                  <a:prstClr val="black"/>
                </a:solidFill>
                <a:latin typeface="Calibri" pitchFamily="34" charset="0"/>
              </a:endParaRPr>
            </a:p>
          </p:txBody>
        </p:sp>
        <p:sp>
          <p:nvSpPr>
            <p:cNvPr id="36" name="Line 88"/>
            <p:cNvSpPr>
              <a:spLocks noChangeShapeType="1"/>
            </p:cNvSpPr>
            <p:nvPr/>
          </p:nvSpPr>
          <p:spPr bwMode="auto">
            <a:xfrm>
              <a:off x="3984" y="3350"/>
              <a:ext cx="384" cy="192"/>
            </a:xfrm>
            <a:prstGeom prst="line">
              <a:avLst/>
            </a:prstGeom>
            <a:noFill/>
            <a:ln w="19050">
              <a:solidFill>
                <a:srgbClr val="39A333"/>
              </a:solidFill>
              <a:round/>
              <a:headEnd/>
              <a:tailEnd type="triangle" w="med" len="med"/>
            </a:ln>
          </p:spPr>
          <p:txBody>
            <a:bodyPr wrap="none" anchor="ctr">
              <a:prstTxWarp prst="textNoShape">
                <a:avLst/>
              </a:prstTxWarp>
            </a:bodyPr>
            <a:lstStyle/>
            <a:p>
              <a:endParaRPr lang="en-US">
                <a:solidFill>
                  <a:prstClr val="black"/>
                </a:solidFill>
                <a:latin typeface="Calibri" pitchFamily="34" charset="0"/>
              </a:endParaRPr>
            </a:p>
          </p:txBody>
        </p:sp>
        <p:sp>
          <p:nvSpPr>
            <p:cNvPr id="37" name="Line 89"/>
            <p:cNvSpPr>
              <a:spLocks noChangeShapeType="1"/>
            </p:cNvSpPr>
            <p:nvPr/>
          </p:nvSpPr>
          <p:spPr bwMode="auto">
            <a:xfrm flipV="1">
              <a:off x="3984" y="3302"/>
              <a:ext cx="432" cy="48"/>
            </a:xfrm>
            <a:prstGeom prst="line">
              <a:avLst/>
            </a:prstGeom>
            <a:noFill/>
            <a:ln w="19050">
              <a:solidFill>
                <a:srgbClr val="39A333"/>
              </a:solidFill>
              <a:round/>
              <a:headEnd/>
              <a:tailEnd type="triangle" w="med" len="med"/>
            </a:ln>
          </p:spPr>
          <p:txBody>
            <a:bodyPr wrap="none" anchor="ctr">
              <a:prstTxWarp prst="textNoShape">
                <a:avLst/>
              </a:prstTxWarp>
            </a:bodyPr>
            <a:lstStyle/>
            <a:p>
              <a:endParaRPr lang="en-US">
                <a:solidFill>
                  <a:prstClr val="black"/>
                </a:solidFill>
                <a:latin typeface="Calibri" pitchFamily="34" charset="0"/>
              </a:endParaRPr>
            </a:p>
          </p:txBody>
        </p:sp>
        <p:sp>
          <p:nvSpPr>
            <p:cNvPr id="38" name="Freeform 90"/>
            <p:cNvSpPr>
              <a:spLocks/>
            </p:cNvSpPr>
            <p:nvPr/>
          </p:nvSpPr>
          <p:spPr bwMode="auto">
            <a:xfrm rot="-1982575">
              <a:off x="4368" y="3053"/>
              <a:ext cx="624" cy="153"/>
            </a:xfrm>
            <a:custGeom>
              <a:avLst/>
              <a:gdLst>
                <a:gd name="T0" fmla="*/ 0 w 624"/>
                <a:gd name="T1" fmla="*/ 89 h 153"/>
                <a:gd name="T2" fmla="*/ 47 w 624"/>
                <a:gd name="T3" fmla="*/ 9 h 153"/>
                <a:gd name="T4" fmla="*/ 77 w 624"/>
                <a:gd name="T5" fmla="*/ 142 h 153"/>
                <a:gd name="T6" fmla="*/ 121 w 624"/>
                <a:gd name="T7" fmla="*/ 9 h 153"/>
                <a:gd name="T8" fmla="*/ 151 w 624"/>
                <a:gd name="T9" fmla="*/ 142 h 153"/>
                <a:gd name="T10" fmla="*/ 196 w 624"/>
                <a:gd name="T11" fmla="*/ 9 h 153"/>
                <a:gd name="T12" fmla="*/ 225 w 624"/>
                <a:gd name="T13" fmla="*/ 142 h 153"/>
                <a:gd name="T14" fmla="*/ 270 w 624"/>
                <a:gd name="T15" fmla="*/ 9 h 153"/>
                <a:gd name="T16" fmla="*/ 300 w 624"/>
                <a:gd name="T17" fmla="*/ 142 h 153"/>
                <a:gd name="T18" fmla="*/ 344 w 624"/>
                <a:gd name="T19" fmla="*/ 9 h 153"/>
                <a:gd name="T20" fmla="*/ 374 w 624"/>
                <a:gd name="T21" fmla="*/ 142 h 153"/>
                <a:gd name="T22" fmla="*/ 419 w 624"/>
                <a:gd name="T23" fmla="*/ 9 h 153"/>
                <a:gd name="T24" fmla="*/ 448 w 624"/>
                <a:gd name="T25" fmla="*/ 142 h 153"/>
                <a:gd name="T26" fmla="*/ 493 w 624"/>
                <a:gd name="T27" fmla="*/ 9 h 153"/>
                <a:gd name="T28" fmla="*/ 523 w 624"/>
                <a:gd name="T29" fmla="*/ 142 h 153"/>
                <a:gd name="T30" fmla="*/ 552 w 624"/>
                <a:gd name="T31" fmla="*/ 75 h 153"/>
                <a:gd name="T32" fmla="*/ 624 w 624"/>
                <a:gd name="T33" fmla="*/ 73 h 1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4"/>
                <a:gd name="T52" fmla="*/ 0 h 153"/>
                <a:gd name="T53" fmla="*/ 624 w 624"/>
                <a:gd name="T54" fmla="*/ 153 h 1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4" h="153">
                  <a:moveTo>
                    <a:pt x="0" y="89"/>
                  </a:moveTo>
                  <a:cubicBezTo>
                    <a:pt x="9" y="77"/>
                    <a:pt x="34" y="0"/>
                    <a:pt x="47" y="9"/>
                  </a:cubicBezTo>
                  <a:cubicBezTo>
                    <a:pt x="60" y="18"/>
                    <a:pt x="64" y="142"/>
                    <a:pt x="77" y="142"/>
                  </a:cubicBezTo>
                  <a:cubicBezTo>
                    <a:pt x="89" y="142"/>
                    <a:pt x="109" y="9"/>
                    <a:pt x="121" y="9"/>
                  </a:cubicBezTo>
                  <a:cubicBezTo>
                    <a:pt x="134" y="9"/>
                    <a:pt x="139" y="142"/>
                    <a:pt x="151" y="142"/>
                  </a:cubicBezTo>
                  <a:cubicBezTo>
                    <a:pt x="163" y="142"/>
                    <a:pt x="183" y="9"/>
                    <a:pt x="196" y="9"/>
                  </a:cubicBezTo>
                  <a:cubicBezTo>
                    <a:pt x="208" y="9"/>
                    <a:pt x="213" y="142"/>
                    <a:pt x="225" y="142"/>
                  </a:cubicBezTo>
                  <a:cubicBezTo>
                    <a:pt x="238" y="142"/>
                    <a:pt x="258" y="9"/>
                    <a:pt x="270" y="9"/>
                  </a:cubicBezTo>
                  <a:cubicBezTo>
                    <a:pt x="282" y="9"/>
                    <a:pt x="287" y="142"/>
                    <a:pt x="300" y="142"/>
                  </a:cubicBezTo>
                  <a:cubicBezTo>
                    <a:pt x="312" y="142"/>
                    <a:pt x="332" y="9"/>
                    <a:pt x="344" y="9"/>
                  </a:cubicBezTo>
                  <a:cubicBezTo>
                    <a:pt x="357" y="9"/>
                    <a:pt x="362" y="142"/>
                    <a:pt x="374" y="142"/>
                  </a:cubicBezTo>
                  <a:cubicBezTo>
                    <a:pt x="386" y="142"/>
                    <a:pt x="406" y="9"/>
                    <a:pt x="419" y="9"/>
                  </a:cubicBezTo>
                  <a:cubicBezTo>
                    <a:pt x="431" y="9"/>
                    <a:pt x="436" y="142"/>
                    <a:pt x="448" y="142"/>
                  </a:cubicBezTo>
                  <a:cubicBezTo>
                    <a:pt x="461" y="142"/>
                    <a:pt x="481" y="9"/>
                    <a:pt x="493" y="9"/>
                  </a:cubicBezTo>
                  <a:cubicBezTo>
                    <a:pt x="505" y="9"/>
                    <a:pt x="513" y="131"/>
                    <a:pt x="523" y="142"/>
                  </a:cubicBezTo>
                  <a:cubicBezTo>
                    <a:pt x="533" y="153"/>
                    <a:pt x="535" y="86"/>
                    <a:pt x="552" y="75"/>
                  </a:cubicBezTo>
                  <a:cubicBezTo>
                    <a:pt x="569" y="64"/>
                    <a:pt x="609" y="73"/>
                    <a:pt x="624" y="73"/>
                  </a:cubicBezTo>
                </a:path>
              </a:pathLst>
            </a:custGeom>
            <a:solidFill>
              <a:srgbClr val="CCCCFF"/>
            </a:solidFill>
            <a:ln w="19050">
              <a:solidFill>
                <a:srgbClr val="009900"/>
              </a:solidFill>
              <a:round/>
              <a:headEnd/>
              <a:tailEnd type="triangle" w="med" len="med"/>
            </a:ln>
          </p:spPr>
          <p:txBody>
            <a:bodyPr wrap="none" anchor="ctr">
              <a:prstTxWarp prst="textNoShape">
                <a:avLst/>
              </a:prstTxWarp>
            </a:bodyPr>
            <a:lstStyle/>
            <a:p>
              <a:pPr>
                <a:buFont typeface="Wingdings" pitchFamily="-108" charset="2"/>
                <a:buChar char="n"/>
              </a:pPr>
              <a:endParaRPr lang="en-US" sz="1000">
                <a:solidFill>
                  <a:srgbClr val="009900"/>
                </a:solidFill>
                <a:latin typeface="Calibri" pitchFamily="34" charset="0"/>
                <a:ea typeface="ＭＳ Ｐゴシック" pitchFamily="-108" charset="-128"/>
                <a:cs typeface="ＭＳ Ｐゴシック" pitchFamily="-108" charset="-128"/>
              </a:endParaRPr>
            </a:p>
          </p:txBody>
        </p:sp>
        <p:sp>
          <p:nvSpPr>
            <p:cNvPr id="39" name="Freeform 91"/>
            <p:cNvSpPr>
              <a:spLocks/>
            </p:cNvSpPr>
            <p:nvPr/>
          </p:nvSpPr>
          <p:spPr bwMode="auto">
            <a:xfrm>
              <a:off x="4416" y="3302"/>
              <a:ext cx="550" cy="289"/>
            </a:xfrm>
            <a:custGeom>
              <a:avLst/>
              <a:gdLst>
                <a:gd name="T0" fmla="*/ 16 w 550"/>
                <a:gd name="T1" fmla="*/ 25 h 289"/>
                <a:gd name="T2" fmla="*/ 15 w 550"/>
                <a:gd name="T3" fmla="*/ 113 h 289"/>
                <a:gd name="T4" fmla="*/ 104 w 550"/>
                <a:gd name="T5" fmla="*/ 5 h 289"/>
                <a:gd name="T6" fmla="*/ 84 w 550"/>
                <a:gd name="T7" fmla="*/ 140 h 289"/>
                <a:gd name="T8" fmla="*/ 174 w 550"/>
                <a:gd name="T9" fmla="*/ 32 h 289"/>
                <a:gd name="T10" fmla="*/ 153 w 550"/>
                <a:gd name="T11" fmla="*/ 166 h 289"/>
                <a:gd name="T12" fmla="*/ 243 w 550"/>
                <a:gd name="T13" fmla="*/ 59 h 289"/>
                <a:gd name="T14" fmla="*/ 223 w 550"/>
                <a:gd name="T15" fmla="*/ 194 h 289"/>
                <a:gd name="T16" fmla="*/ 312 w 550"/>
                <a:gd name="T17" fmla="*/ 86 h 289"/>
                <a:gd name="T18" fmla="*/ 292 w 550"/>
                <a:gd name="T19" fmla="*/ 221 h 289"/>
                <a:gd name="T20" fmla="*/ 382 w 550"/>
                <a:gd name="T21" fmla="*/ 113 h 289"/>
                <a:gd name="T22" fmla="*/ 361 w 550"/>
                <a:gd name="T23" fmla="*/ 247 h 289"/>
                <a:gd name="T24" fmla="*/ 451 w 550"/>
                <a:gd name="T25" fmla="*/ 140 h 289"/>
                <a:gd name="T26" fmla="*/ 431 w 550"/>
                <a:gd name="T27" fmla="*/ 275 h 289"/>
                <a:gd name="T28" fmla="*/ 482 w 550"/>
                <a:gd name="T29" fmla="*/ 223 h 289"/>
                <a:gd name="T30" fmla="*/ 550 w 550"/>
                <a:gd name="T31" fmla="*/ 247 h 2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50"/>
                <a:gd name="T49" fmla="*/ 0 h 289"/>
                <a:gd name="T50" fmla="*/ 550 w 550"/>
                <a:gd name="T51" fmla="*/ 289 h 2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50" h="289">
                  <a:moveTo>
                    <a:pt x="16" y="25"/>
                  </a:moveTo>
                  <a:cubicBezTo>
                    <a:pt x="16" y="40"/>
                    <a:pt x="0" y="116"/>
                    <a:pt x="15" y="113"/>
                  </a:cubicBezTo>
                  <a:cubicBezTo>
                    <a:pt x="30" y="110"/>
                    <a:pt x="93" y="0"/>
                    <a:pt x="104" y="5"/>
                  </a:cubicBezTo>
                  <a:cubicBezTo>
                    <a:pt x="116" y="10"/>
                    <a:pt x="73" y="135"/>
                    <a:pt x="84" y="140"/>
                  </a:cubicBezTo>
                  <a:cubicBezTo>
                    <a:pt x="95" y="144"/>
                    <a:pt x="162" y="27"/>
                    <a:pt x="174" y="32"/>
                  </a:cubicBezTo>
                  <a:cubicBezTo>
                    <a:pt x="185" y="36"/>
                    <a:pt x="142" y="162"/>
                    <a:pt x="153" y="166"/>
                  </a:cubicBezTo>
                  <a:cubicBezTo>
                    <a:pt x="165" y="171"/>
                    <a:pt x="232" y="55"/>
                    <a:pt x="243" y="59"/>
                  </a:cubicBezTo>
                  <a:cubicBezTo>
                    <a:pt x="254" y="63"/>
                    <a:pt x="211" y="189"/>
                    <a:pt x="223" y="194"/>
                  </a:cubicBezTo>
                  <a:cubicBezTo>
                    <a:pt x="234" y="198"/>
                    <a:pt x="301" y="81"/>
                    <a:pt x="312" y="86"/>
                  </a:cubicBezTo>
                  <a:cubicBezTo>
                    <a:pt x="324" y="90"/>
                    <a:pt x="280" y="216"/>
                    <a:pt x="292" y="221"/>
                  </a:cubicBezTo>
                  <a:cubicBezTo>
                    <a:pt x="303" y="225"/>
                    <a:pt x="370" y="108"/>
                    <a:pt x="382" y="113"/>
                  </a:cubicBezTo>
                  <a:cubicBezTo>
                    <a:pt x="393" y="117"/>
                    <a:pt x="349" y="243"/>
                    <a:pt x="361" y="247"/>
                  </a:cubicBezTo>
                  <a:cubicBezTo>
                    <a:pt x="373" y="252"/>
                    <a:pt x="440" y="135"/>
                    <a:pt x="451" y="140"/>
                  </a:cubicBezTo>
                  <a:cubicBezTo>
                    <a:pt x="462" y="144"/>
                    <a:pt x="425" y="261"/>
                    <a:pt x="431" y="275"/>
                  </a:cubicBezTo>
                  <a:cubicBezTo>
                    <a:pt x="436" y="289"/>
                    <a:pt x="462" y="227"/>
                    <a:pt x="482" y="223"/>
                  </a:cubicBezTo>
                  <a:cubicBezTo>
                    <a:pt x="502" y="219"/>
                    <a:pt x="536" y="242"/>
                    <a:pt x="550" y="247"/>
                  </a:cubicBezTo>
                </a:path>
              </a:pathLst>
            </a:custGeom>
            <a:solidFill>
              <a:srgbClr val="CCCCFF"/>
            </a:solidFill>
            <a:ln w="19050">
              <a:solidFill>
                <a:srgbClr val="009900"/>
              </a:solidFill>
              <a:round/>
              <a:headEnd/>
              <a:tailEnd type="triangle" w="med" len="med"/>
            </a:ln>
          </p:spPr>
          <p:txBody>
            <a:bodyPr wrap="none" anchor="ctr">
              <a:prstTxWarp prst="textNoShape">
                <a:avLst/>
              </a:prstTxWarp>
            </a:bodyPr>
            <a:lstStyle/>
            <a:p>
              <a:pPr>
                <a:buFont typeface="Wingdings" pitchFamily="-108" charset="2"/>
                <a:buChar char="n"/>
              </a:pPr>
              <a:endParaRPr lang="en-US" sz="1000">
                <a:solidFill>
                  <a:prstClr val="black"/>
                </a:solidFill>
                <a:latin typeface="Calibri" pitchFamily="34" charset="0"/>
                <a:ea typeface="ＭＳ Ｐゴシック" pitchFamily="-108" charset="-128"/>
                <a:cs typeface="ＭＳ Ｐゴシック" pitchFamily="-108" charset="-128"/>
              </a:endParaRPr>
            </a:p>
          </p:txBody>
        </p:sp>
        <p:sp>
          <p:nvSpPr>
            <p:cNvPr id="40" name="Text Box 92"/>
            <p:cNvSpPr txBox="1">
              <a:spLocks noChangeArrowheads="1"/>
            </p:cNvSpPr>
            <p:nvPr/>
          </p:nvSpPr>
          <p:spPr bwMode="auto">
            <a:xfrm>
              <a:off x="4338" y="3462"/>
              <a:ext cx="255" cy="219"/>
            </a:xfrm>
            <a:prstGeom prst="rect">
              <a:avLst/>
            </a:prstGeom>
            <a:noFill/>
            <a:ln w="19050">
              <a:noFill/>
              <a:miter lim="800000"/>
              <a:headEnd/>
              <a:tailEnd/>
            </a:ln>
          </p:spPr>
          <p:txBody>
            <a:bodyPr wrap="none" anchor="ctr">
              <a:prstTxWarp prst="textNoShape">
                <a:avLst/>
              </a:prstTxWarp>
              <a:spAutoFit/>
            </a:bodyPr>
            <a:lstStyle/>
            <a:p>
              <a:pPr algn="ctr" eaLnBrk="0" hangingPunct="0"/>
              <a:r>
                <a:rPr lang="en-US" sz="2400">
                  <a:solidFill>
                    <a:srgbClr val="000000"/>
                  </a:solidFill>
                  <a:latin typeface="Calibri" pitchFamily="34" charset="0"/>
                  <a:ea typeface="ＭＳ Ｐゴシック" pitchFamily="-108" charset="-128"/>
                  <a:cs typeface="ＭＳ Ｐゴシック" pitchFamily="-108" charset="-128"/>
                  <a:sym typeface="Symbol" pitchFamily="-108" charset="2"/>
                </a:rPr>
                <a:t></a:t>
              </a:r>
              <a:r>
                <a:rPr lang="en-US" sz="2400" baseline="30000">
                  <a:solidFill>
                    <a:srgbClr val="000000"/>
                  </a:solidFill>
                  <a:latin typeface="Calibri" pitchFamily="34" charset="0"/>
                  <a:ea typeface="ＭＳ Ｐゴシック" pitchFamily="-108" charset="-128"/>
                  <a:cs typeface="ＭＳ Ｐゴシック" pitchFamily="-108" charset="-128"/>
                  <a:sym typeface="Symbol" pitchFamily="-108" charset="2"/>
                </a:rPr>
                <a:t>-</a:t>
              </a:r>
              <a:endParaRPr lang="en-US" sz="2400">
                <a:solidFill>
                  <a:srgbClr val="000000"/>
                </a:solidFill>
                <a:latin typeface="Calibri" pitchFamily="34" charset="0"/>
                <a:ea typeface="ＭＳ Ｐゴシック" pitchFamily="-108" charset="-128"/>
                <a:cs typeface="ＭＳ Ｐゴシック" pitchFamily="-108" charset="-128"/>
              </a:endParaRPr>
            </a:p>
          </p:txBody>
        </p:sp>
        <p:sp>
          <p:nvSpPr>
            <p:cNvPr id="41" name="Text Box 93"/>
            <p:cNvSpPr txBox="1">
              <a:spLocks noChangeArrowheads="1"/>
            </p:cNvSpPr>
            <p:nvPr/>
          </p:nvSpPr>
          <p:spPr bwMode="auto">
            <a:xfrm>
              <a:off x="4169" y="3116"/>
              <a:ext cx="280" cy="219"/>
            </a:xfrm>
            <a:prstGeom prst="rect">
              <a:avLst/>
            </a:prstGeom>
            <a:noFill/>
            <a:ln w="19050">
              <a:noFill/>
              <a:miter lim="800000"/>
              <a:headEnd/>
              <a:tailEnd/>
            </a:ln>
          </p:spPr>
          <p:txBody>
            <a:bodyPr wrap="none" anchor="ctr">
              <a:prstTxWarp prst="textNoShape">
                <a:avLst/>
              </a:prstTxWarp>
              <a:spAutoFit/>
            </a:bodyPr>
            <a:lstStyle/>
            <a:p>
              <a:pPr algn="ctr" eaLnBrk="0" hangingPunct="0"/>
              <a:r>
                <a:rPr lang="en-US" sz="2400">
                  <a:solidFill>
                    <a:srgbClr val="000000"/>
                  </a:solidFill>
                  <a:latin typeface="Calibri" pitchFamily="34" charset="0"/>
                  <a:ea typeface="ＭＳ Ｐゴシック" pitchFamily="-108" charset="-128"/>
                  <a:cs typeface="ＭＳ Ｐゴシック" pitchFamily="-108" charset="-128"/>
                  <a:sym typeface="Symbol" pitchFamily="-108" charset="2"/>
                </a:rPr>
                <a:t></a:t>
              </a:r>
              <a:r>
                <a:rPr lang="en-US" sz="2400" baseline="30000">
                  <a:solidFill>
                    <a:srgbClr val="000000"/>
                  </a:solidFill>
                  <a:latin typeface="Calibri" pitchFamily="34" charset="0"/>
                  <a:ea typeface="ＭＳ Ｐゴシック" pitchFamily="-108" charset="-128"/>
                  <a:cs typeface="ＭＳ Ｐゴシック" pitchFamily="-108" charset="-128"/>
                  <a:sym typeface="Symbol" pitchFamily="-108" charset="2"/>
                </a:rPr>
                <a:t>0</a:t>
              </a:r>
              <a:endParaRPr lang="en-US" sz="2400">
                <a:solidFill>
                  <a:srgbClr val="000000"/>
                </a:solidFill>
                <a:latin typeface="Calibri" pitchFamily="34" charset="0"/>
                <a:ea typeface="ＭＳ Ｐゴシック" pitchFamily="-108" charset="-128"/>
                <a:cs typeface="ＭＳ Ｐゴシック" pitchFamily="-108" charset="-128"/>
              </a:endParaRPr>
            </a:p>
          </p:txBody>
        </p:sp>
        <p:sp>
          <p:nvSpPr>
            <p:cNvPr id="42" name="Text Box 94"/>
            <p:cNvSpPr txBox="1">
              <a:spLocks noChangeArrowheads="1"/>
            </p:cNvSpPr>
            <p:nvPr/>
          </p:nvSpPr>
          <p:spPr bwMode="auto">
            <a:xfrm>
              <a:off x="4164" y="3653"/>
              <a:ext cx="279" cy="219"/>
            </a:xfrm>
            <a:prstGeom prst="rect">
              <a:avLst/>
            </a:prstGeom>
            <a:noFill/>
            <a:ln w="19050">
              <a:noFill/>
              <a:miter lim="800000"/>
              <a:headEnd/>
              <a:tailEnd/>
            </a:ln>
          </p:spPr>
          <p:txBody>
            <a:bodyPr wrap="none" anchor="ctr">
              <a:prstTxWarp prst="textNoShape">
                <a:avLst/>
              </a:prstTxWarp>
              <a:spAutoFit/>
            </a:bodyPr>
            <a:lstStyle/>
            <a:p>
              <a:pPr algn="ctr" eaLnBrk="0" hangingPunct="0"/>
              <a:r>
                <a:rPr lang="en-US" sz="2400">
                  <a:solidFill>
                    <a:srgbClr val="000000"/>
                  </a:solidFill>
                  <a:latin typeface="Calibri" pitchFamily="34" charset="0"/>
                  <a:ea typeface="ＭＳ Ｐゴシック" pitchFamily="-108" charset="-128"/>
                  <a:cs typeface="ＭＳ Ｐゴシック" pitchFamily="-108" charset="-128"/>
                  <a:sym typeface="Symbol" pitchFamily="-108" charset="2"/>
                </a:rPr>
                <a:t></a:t>
              </a:r>
              <a:r>
                <a:rPr lang="en-US" sz="2400" baseline="30000">
                  <a:solidFill>
                    <a:srgbClr val="000000"/>
                  </a:solidFill>
                  <a:latin typeface="Calibri" pitchFamily="34" charset="0"/>
                  <a:ea typeface="ＭＳ Ｐゴシック" pitchFamily="-108" charset="-128"/>
                  <a:cs typeface="ＭＳ Ｐゴシック" pitchFamily="-108" charset="-128"/>
                  <a:sym typeface="Symbol" pitchFamily="-108" charset="2"/>
                </a:rPr>
                <a:t>+</a:t>
              </a:r>
              <a:endParaRPr lang="en-US" sz="2400">
                <a:solidFill>
                  <a:srgbClr val="000000"/>
                </a:solidFill>
                <a:latin typeface="Calibri" pitchFamily="34" charset="0"/>
                <a:ea typeface="ＭＳ Ｐゴシック" pitchFamily="-108" charset="-128"/>
                <a:cs typeface="ＭＳ Ｐゴシック" pitchFamily="-108" charset="-128"/>
              </a:endParaRPr>
            </a:p>
          </p:txBody>
        </p:sp>
        <p:sp>
          <p:nvSpPr>
            <p:cNvPr id="43" name="Rectangle 95"/>
            <p:cNvSpPr>
              <a:spLocks noChangeArrowheads="1"/>
            </p:cNvSpPr>
            <p:nvPr/>
          </p:nvSpPr>
          <p:spPr bwMode="auto">
            <a:xfrm>
              <a:off x="4743" y="3115"/>
              <a:ext cx="658" cy="247"/>
            </a:xfrm>
            <a:prstGeom prst="rect">
              <a:avLst/>
            </a:prstGeom>
            <a:noFill/>
            <a:ln w="19050">
              <a:noFill/>
              <a:miter lim="800000"/>
              <a:headEnd/>
              <a:tailEnd/>
            </a:ln>
          </p:spPr>
          <p:txBody>
            <a:bodyPr wrap="none" anchor="ctr">
              <a:prstTxWarp prst="textNoShape">
                <a:avLst/>
              </a:prstTxWarp>
              <a:spAutoFit/>
            </a:bodyPr>
            <a:lstStyle/>
            <a:p>
              <a:pPr algn="ctr" eaLnBrk="0" hangingPunct="0"/>
              <a:r>
                <a:rPr lang="en-US" sz="2800" dirty="0">
                  <a:solidFill>
                    <a:srgbClr val="000000"/>
                  </a:solidFill>
                  <a:latin typeface="Calibri" pitchFamily="34" charset="0"/>
                  <a:ea typeface="ＭＳ Ｐゴシック" pitchFamily="-108" charset="-128"/>
                  <a:cs typeface="ＭＳ Ｐゴシック" pitchFamily="-108" charset="-128"/>
                  <a:sym typeface="Symbol" pitchFamily="-108" charset="2"/>
                </a:rPr>
                <a:t> </a:t>
              </a:r>
              <a:r>
                <a:rPr lang="en-US" dirty="0">
                  <a:solidFill>
                    <a:srgbClr val="000000"/>
                  </a:solidFill>
                  <a:latin typeface="Calibri" pitchFamily="34" charset="0"/>
                  <a:ea typeface="ＭＳ Ｐゴシック" pitchFamily="-108" charset="-128"/>
                  <a:cs typeface="ＭＳ Ｐゴシック" pitchFamily="-108" charset="-128"/>
                  <a:sym typeface="Symbol" pitchFamily="-108" charset="2"/>
                </a:rPr>
                <a:t>(</a:t>
              </a:r>
              <a:r>
                <a:rPr lang="en-US" dirty="0" err="1">
                  <a:solidFill>
                    <a:srgbClr val="000000"/>
                  </a:solidFill>
                  <a:latin typeface="Calibri" pitchFamily="34" charset="0"/>
                  <a:ea typeface="ＭＳ Ｐゴシック" pitchFamily="-108" charset="-128"/>
                  <a:cs typeface="ＭＳ Ｐゴシック" pitchFamily="-108" charset="-128"/>
                  <a:sym typeface="Symbol" pitchFamily="-108" charset="2"/>
                </a:rPr>
                <a:t>TeV</a:t>
              </a:r>
              <a:r>
                <a:rPr lang="en-US" dirty="0">
                  <a:solidFill>
                    <a:srgbClr val="000000"/>
                  </a:solidFill>
                  <a:latin typeface="Calibri" pitchFamily="34" charset="0"/>
                  <a:ea typeface="ＭＳ Ｐゴシック" pitchFamily="-108" charset="-128"/>
                  <a:cs typeface="ＭＳ Ｐゴシック" pitchFamily="-108" charset="-128"/>
                  <a:sym typeface="Symbol" pitchFamily="-108" charset="2"/>
                </a:rPr>
                <a:t>)</a:t>
              </a:r>
            </a:p>
          </p:txBody>
        </p:sp>
        <p:sp>
          <p:nvSpPr>
            <p:cNvPr id="44" name="Rectangle 96"/>
            <p:cNvSpPr>
              <a:spLocks noChangeArrowheads="1"/>
            </p:cNvSpPr>
            <p:nvPr/>
          </p:nvSpPr>
          <p:spPr bwMode="auto">
            <a:xfrm>
              <a:off x="2951" y="2849"/>
              <a:ext cx="728" cy="219"/>
            </a:xfrm>
            <a:prstGeom prst="rect">
              <a:avLst/>
            </a:prstGeom>
            <a:noFill/>
            <a:ln w="19050">
              <a:noFill/>
              <a:miter lim="800000"/>
              <a:headEnd/>
              <a:tailEnd/>
            </a:ln>
          </p:spPr>
          <p:txBody>
            <a:bodyPr wrap="none" anchor="ctr">
              <a:prstTxWarp prst="textNoShape">
                <a:avLst/>
              </a:prstTxWarp>
              <a:spAutoFit/>
            </a:bodyPr>
            <a:lstStyle/>
            <a:p>
              <a:pPr algn="ctr" eaLnBrk="0" hangingPunct="0"/>
              <a:r>
                <a:rPr lang="en-US" sz="2400" dirty="0">
                  <a:solidFill>
                    <a:srgbClr val="000000"/>
                  </a:solidFill>
                  <a:latin typeface="Calibri" pitchFamily="34" charset="0"/>
                  <a:ea typeface="ＭＳ Ｐゴシック" pitchFamily="-108" charset="-128"/>
                  <a:cs typeface="ＭＳ Ｐゴシック" pitchFamily="-108" charset="-128"/>
                  <a:sym typeface="Symbol" pitchFamily="-108" charset="2"/>
                </a:rPr>
                <a:t>p</a:t>
              </a:r>
              <a:r>
                <a:rPr lang="en-US" sz="2400" baseline="30000" dirty="0">
                  <a:solidFill>
                    <a:srgbClr val="000000"/>
                  </a:solidFill>
                  <a:latin typeface="Calibri" pitchFamily="34" charset="0"/>
                  <a:ea typeface="ＭＳ Ｐゴシック" pitchFamily="-108" charset="-128"/>
                  <a:cs typeface="ＭＳ Ｐゴシック" pitchFamily="-108" charset="-128"/>
                  <a:sym typeface="Symbol" pitchFamily="-108" charset="2"/>
                </a:rPr>
                <a:t>+</a:t>
              </a:r>
              <a:r>
                <a:rPr lang="en-US" dirty="0">
                  <a:solidFill>
                    <a:srgbClr val="000000"/>
                  </a:solidFill>
                  <a:latin typeface="Calibri" pitchFamily="34" charset="0"/>
                  <a:ea typeface="ＭＳ Ｐゴシック" pitchFamily="-108" charset="-128"/>
                  <a:cs typeface="ＭＳ Ｐゴシック" pitchFamily="-108" charset="-128"/>
                  <a:sym typeface="Symbol" pitchFamily="-108" charset="2"/>
                </a:rPr>
                <a:t> (</a:t>
              </a:r>
              <a:r>
                <a:rPr lang="en-US" dirty="0">
                  <a:solidFill>
                    <a:srgbClr val="000000"/>
                  </a:solidFill>
                  <a:latin typeface="Calibri" pitchFamily="34" charset="0"/>
                  <a:ea typeface="ＭＳ Ｐゴシック" pitchFamily="-108" charset="-128"/>
                  <a:cs typeface="Lucida Sans Unicode"/>
                  <a:sym typeface="Symbol" pitchFamily="-108" charset="2"/>
                </a:rPr>
                <a:t>≫</a:t>
              </a:r>
              <a:r>
                <a:rPr lang="en-US" dirty="0" err="1">
                  <a:solidFill>
                    <a:srgbClr val="000000"/>
                  </a:solidFill>
                  <a:latin typeface="Calibri" pitchFamily="34" charset="0"/>
                  <a:ea typeface="ＭＳ Ｐゴシック" pitchFamily="-108" charset="-128"/>
                  <a:cs typeface="ＭＳ Ｐゴシック" pitchFamily="-108" charset="-128"/>
                  <a:sym typeface="Symbol" pitchFamily="-108" charset="2"/>
                </a:rPr>
                <a:t>TeV</a:t>
              </a:r>
              <a:r>
                <a:rPr lang="en-US" dirty="0">
                  <a:solidFill>
                    <a:srgbClr val="000000"/>
                  </a:solidFill>
                  <a:latin typeface="Calibri" pitchFamily="34" charset="0"/>
                  <a:ea typeface="ＭＳ Ｐゴシック" pitchFamily="-108" charset="-128"/>
                  <a:cs typeface="ＭＳ Ｐゴシック" pitchFamily="-108" charset="-128"/>
                  <a:sym typeface="Symbol" pitchFamily="-108" charset="2"/>
                </a:rPr>
                <a:t>)</a:t>
              </a:r>
            </a:p>
          </p:txBody>
        </p:sp>
        <p:sp>
          <p:nvSpPr>
            <p:cNvPr id="45" name="Text Box 97"/>
            <p:cNvSpPr txBox="1">
              <a:spLocks noChangeArrowheads="1"/>
            </p:cNvSpPr>
            <p:nvPr/>
          </p:nvSpPr>
          <p:spPr bwMode="auto">
            <a:xfrm>
              <a:off x="3365" y="3366"/>
              <a:ext cx="504" cy="176"/>
            </a:xfrm>
            <a:prstGeom prst="rect">
              <a:avLst/>
            </a:prstGeom>
            <a:noFill/>
            <a:ln w="19050">
              <a:noFill/>
              <a:miter lim="800000"/>
              <a:headEnd/>
              <a:tailEnd/>
            </a:ln>
          </p:spPr>
          <p:txBody>
            <a:bodyPr wrap="none" anchor="ctr">
              <a:prstTxWarp prst="textNoShape">
                <a:avLst/>
              </a:prstTxWarp>
              <a:spAutoFit/>
            </a:bodyPr>
            <a:lstStyle/>
            <a:p>
              <a:pPr algn="ctr" eaLnBrk="0" hangingPunct="0"/>
              <a:r>
                <a:rPr lang="en-US" dirty="0">
                  <a:solidFill>
                    <a:srgbClr val="000000"/>
                  </a:solidFill>
                  <a:latin typeface="Calibri" pitchFamily="34" charset="0"/>
                  <a:ea typeface="ＭＳ Ｐゴシック" pitchFamily="-108" charset="-128"/>
                  <a:cs typeface="ＭＳ Ｐゴシック" pitchFamily="-108" charset="-128"/>
                </a:rPr>
                <a:t>matter</a:t>
              </a:r>
            </a:p>
          </p:txBody>
        </p:sp>
        <p:sp>
          <p:nvSpPr>
            <p:cNvPr id="46" name="Text Box 98"/>
            <p:cNvSpPr txBox="1">
              <a:spLocks noChangeArrowheads="1"/>
            </p:cNvSpPr>
            <p:nvPr/>
          </p:nvSpPr>
          <p:spPr bwMode="auto">
            <a:xfrm>
              <a:off x="3383" y="2581"/>
              <a:ext cx="1318" cy="176"/>
            </a:xfrm>
            <a:prstGeom prst="rect">
              <a:avLst/>
            </a:prstGeom>
            <a:noFill/>
            <a:ln w="19050">
              <a:noFill/>
              <a:miter lim="800000"/>
              <a:headEnd/>
              <a:tailEnd/>
            </a:ln>
          </p:spPr>
          <p:txBody>
            <a:bodyPr wrap="none" anchor="ctr">
              <a:prstTxWarp prst="textNoShape">
                <a:avLst/>
              </a:prstTxWarp>
              <a:spAutoFit/>
            </a:bodyPr>
            <a:lstStyle/>
            <a:p>
              <a:pPr algn="ctr" eaLnBrk="0" hangingPunct="0">
                <a:lnSpc>
                  <a:spcPct val="80000"/>
                </a:lnSpc>
              </a:pPr>
              <a:r>
                <a:rPr lang="en-US" sz="2200" b="1" u="sng" dirty="0">
                  <a:solidFill>
                    <a:srgbClr val="339966"/>
                  </a:solidFill>
                  <a:latin typeface="Calibri" pitchFamily="34" charset="0"/>
                  <a:ea typeface="ＭＳ Ｐゴシック" pitchFamily="-108" charset="-128"/>
                  <a:cs typeface="ＭＳ Ｐゴシック" pitchFamily="-108" charset="-128"/>
                </a:rPr>
                <a:t>hadronic</a:t>
              </a:r>
              <a:r>
                <a:rPr lang="en-US" sz="2200" dirty="0">
                  <a:solidFill>
                    <a:srgbClr val="339966"/>
                  </a:solidFill>
                  <a:latin typeface="Calibri" pitchFamily="34" charset="0"/>
                  <a:ea typeface="ＭＳ Ｐゴシック" pitchFamily="-108" charset="-128"/>
                  <a:cs typeface="ＭＳ Ｐゴシック" pitchFamily="-108" charset="-128"/>
                </a:rPr>
                <a:t> process</a:t>
              </a:r>
            </a:p>
          </p:txBody>
        </p:sp>
      </p:grpSp>
      <p:sp>
        <p:nvSpPr>
          <p:cNvPr id="47" name="Rettangolo 46"/>
          <p:cNvSpPr/>
          <p:nvPr/>
        </p:nvSpPr>
        <p:spPr>
          <a:xfrm>
            <a:off x="7877009" y="4108973"/>
            <a:ext cx="3600395" cy="2031325"/>
          </a:xfrm>
          <a:prstGeom prst="rect">
            <a:avLst/>
          </a:prstGeom>
        </p:spPr>
        <p:txBody>
          <a:bodyPr wrap="square">
            <a:spAutoFit/>
          </a:bodyPr>
          <a:lstStyle/>
          <a:p>
            <a:r>
              <a:rPr lang="en-US" dirty="0">
                <a:solidFill>
                  <a:srgbClr val="C0504D">
                    <a:lumMod val="50000"/>
                  </a:srgbClr>
                </a:solidFill>
                <a:ea typeface="ＭＳ Ｐゴシック" pitchFamily="-108" charset="-128"/>
                <a:cs typeface="ＭＳ Ｐゴシック" pitchFamily="-108" charset="-128"/>
              </a:rPr>
              <a:t>To distinguish between </a:t>
            </a:r>
            <a:r>
              <a:rPr lang="en-US" b="1" dirty="0">
                <a:solidFill>
                  <a:srgbClr val="339966"/>
                </a:solidFill>
                <a:ea typeface="ＭＳ Ｐゴシック" pitchFamily="-108" charset="-128"/>
                <a:cs typeface="ＭＳ Ｐゴシック" pitchFamily="-108" charset="-128"/>
              </a:rPr>
              <a:t>hadronic/</a:t>
            </a:r>
            <a:r>
              <a:rPr lang="en-US" b="1" dirty="0">
                <a:solidFill>
                  <a:srgbClr val="0000FF"/>
                </a:solidFill>
                <a:ea typeface="ＭＳ Ｐゴシック" pitchFamily="-108" charset="-128"/>
                <a:cs typeface="ＭＳ Ｐゴシック" pitchFamily="-108" charset="-128"/>
              </a:rPr>
              <a:t>leptonic </a:t>
            </a:r>
            <a:r>
              <a:rPr lang="en-US" dirty="0">
                <a:solidFill>
                  <a:srgbClr val="C0504D">
                    <a:lumMod val="50000"/>
                  </a:srgbClr>
                </a:solidFill>
                <a:ea typeface="ＭＳ Ｐゴシック" pitchFamily="-108" charset="-128"/>
                <a:cs typeface="ＭＳ Ｐゴシック" pitchFamily="-108" charset="-128"/>
              </a:rPr>
              <a:t>origin the </a:t>
            </a:r>
            <a:r>
              <a:rPr lang="en-US" b="1" dirty="0">
                <a:solidFill>
                  <a:srgbClr val="C0504D">
                    <a:lumMod val="50000"/>
                  </a:srgbClr>
                </a:solidFill>
                <a:ea typeface="ＭＳ Ｐゴシック" pitchFamily="-108" charset="-128"/>
                <a:cs typeface="ＭＳ Ｐゴシック" pitchFamily="-108" charset="-128"/>
              </a:rPr>
              <a:t>Spectral Energy Distribution (SED) </a:t>
            </a:r>
            <a:r>
              <a:rPr lang="en-US" dirty="0">
                <a:solidFill>
                  <a:srgbClr val="C0504D">
                    <a:lumMod val="50000"/>
                  </a:srgbClr>
                </a:solidFill>
                <a:ea typeface="ＭＳ Ｐゴシック" pitchFamily="-108" charset="-128"/>
                <a:cs typeface="ＭＳ Ｐゴシック" pitchFamily="-108" charset="-128"/>
              </a:rPr>
              <a:t>must be studied with different experimental techniques.</a:t>
            </a:r>
          </a:p>
          <a:p>
            <a:endParaRPr lang="en-US" dirty="0">
              <a:solidFill>
                <a:srgbClr val="C0504D">
                  <a:lumMod val="50000"/>
                </a:srgbClr>
              </a:solidFill>
              <a:ea typeface="ＭＳ Ｐゴシック" pitchFamily="-108" charset="-128"/>
              <a:cs typeface="ＭＳ Ｐゴシック" pitchFamily="-108" charset="-128"/>
            </a:endParaRPr>
          </a:p>
          <a:p>
            <a:r>
              <a:rPr lang="en-US" dirty="0">
                <a:solidFill>
                  <a:srgbClr val="C0504D">
                    <a:lumMod val="50000"/>
                  </a:srgbClr>
                </a:solidFill>
                <a:ea typeface="ＭＳ Ｐゴシック" pitchFamily="-108" charset="-128"/>
                <a:cs typeface="ＭＳ Ｐゴシック" pitchFamily="-108" charset="-128"/>
              </a:rPr>
              <a:t>    </a:t>
            </a:r>
            <a:endParaRPr lang="en-US" dirty="0">
              <a:solidFill>
                <a:srgbClr val="C0504D">
                  <a:lumMod val="50000"/>
                </a:srgbClr>
              </a:solidFill>
            </a:endParaRPr>
          </a:p>
        </p:txBody>
      </p:sp>
      <p:sp>
        <p:nvSpPr>
          <p:cNvPr id="48" name="Rettangolo 47"/>
          <p:cNvSpPr/>
          <p:nvPr/>
        </p:nvSpPr>
        <p:spPr>
          <a:xfrm>
            <a:off x="3568052" y="6363342"/>
            <a:ext cx="3636765" cy="338554"/>
          </a:xfrm>
          <a:prstGeom prst="rect">
            <a:avLst/>
          </a:prstGeom>
        </p:spPr>
        <p:txBody>
          <a:bodyPr wrap="none">
            <a:spAutoFit/>
          </a:bodyPr>
          <a:lstStyle/>
          <a:p>
            <a:r>
              <a:rPr lang="en-US" sz="1600" dirty="0">
                <a:solidFill>
                  <a:srgbClr val="F79646">
                    <a:lumMod val="75000"/>
                  </a:srgbClr>
                </a:solidFill>
                <a:latin typeface="Calibri" pitchFamily="34" charset="0"/>
              </a:rPr>
              <a:t>Radio</a:t>
            </a:r>
            <a:r>
              <a:rPr lang="en-US" sz="1600" dirty="0">
                <a:solidFill>
                  <a:prstClr val="black"/>
                </a:solidFill>
                <a:latin typeface="Calibri" pitchFamily="34" charset="0"/>
              </a:rPr>
              <a:t>     </a:t>
            </a:r>
            <a:r>
              <a:rPr lang="en-US" sz="1600" dirty="0">
                <a:solidFill>
                  <a:srgbClr val="FF0000"/>
                </a:solidFill>
                <a:latin typeface="Calibri" pitchFamily="34" charset="0"/>
              </a:rPr>
              <a:t>Optical</a:t>
            </a:r>
            <a:r>
              <a:rPr lang="en-US" sz="1600" dirty="0">
                <a:solidFill>
                  <a:prstClr val="black"/>
                </a:solidFill>
                <a:latin typeface="Calibri" pitchFamily="34" charset="0"/>
              </a:rPr>
              <a:t>      </a:t>
            </a:r>
            <a:r>
              <a:rPr lang="en-US" sz="1600" dirty="0">
                <a:solidFill>
                  <a:srgbClr val="339933"/>
                </a:solidFill>
                <a:latin typeface="Calibri" pitchFamily="34" charset="0"/>
              </a:rPr>
              <a:t>X-ray</a:t>
            </a:r>
            <a:r>
              <a:rPr lang="en-US" sz="1600" dirty="0">
                <a:solidFill>
                  <a:prstClr val="black"/>
                </a:solidFill>
                <a:latin typeface="Calibri" pitchFamily="34" charset="0"/>
              </a:rPr>
              <a:t>      </a:t>
            </a:r>
            <a:r>
              <a:rPr lang="en-US" sz="1600" dirty="0">
                <a:solidFill>
                  <a:srgbClr val="0000FF"/>
                </a:solidFill>
                <a:latin typeface="Calibri" pitchFamily="34" charset="0"/>
              </a:rPr>
              <a:t>GeV</a:t>
            </a:r>
            <a:r>
              <a:rPr lang="en-US" sz="1600" dirty="0">
                <a:solidFill>
                  <a:prstClr val="black"/>
                </a:solidFill>
                <a:latin typeface="Calibri" pitchFamily="34" charset="0"/>
              </a:rPr>
              <a:t>          </a:t>
            </a:r>
            <a:r>
              <a:rPr lang="en-US" sz="1600" dirty="0" err="1">
                <a:solidFill>
                  <a:prstClr val="black"/>
                </a:solidFill>
                <a:latin typeface="Calibri" pitchFamily="34" charset="0"/>
              </a:rPr>
              <a:t>TeV</a:t>
            </a:r>
            <a:endParaRPr lang="en-US" sz="1600" dirty="0">
              <a:solidFill>
                <a:prstClr val="black"/>
              </a:solidFill>
              <a:latin typeface="Calibri" pitchFamily="34" charset="0"/>
            </a:endParaRPr>
          </a:p>
        </p:txBody>
      </p:sp>
      <p:sp>
        <p:nvSpPr>
          <p:cNvPr id="49" name="Text Box 141"/>
          <p:cNvSpPr txBox="1">
            <a:spLocks noChangeArrowheads="1"/>
          </p:cNvSpPr>
          <p:nvPr/>
        </p:nvSpPr>
        <p:spPr bwMode="auto">
          <a:xfrm rot="16191216">
            <a:off x="2994101" y="4537871"/>
            <a:ext cx="724877" cy="275525"/>
          </a:xfrm>
          <a:prstGeom prst="rect">
            <a:avLst/>
          </a:prstGeom>
          <a:noFill/>
          <a:ln w="19050">
            <a:noFill/>
            <a:miter lim="800000"/>
            <a:headEnd/>
            <a:tailEnd/>
          </a:ln>
        </p:spPr>
        <p:txBody>
          <a:bodyPr wrap="none" anchor="ctr">
            <a:prstTxWarp prst="textNoShape">
              <a:avLst/>
            </a:prstTxWarp>
            <a:spAutoFit/>
          </a:bodyPr>
          <a:lstStyle/>
          <a:p>
            <a:pPr algn="ctr" eaLnBrk="0" hangingPunct="0">
              <a:lnSpc>
                <a:spcPct val="60000"/>
              </a:lnSpc>
            </a:pPr>
            <a:r>
              <a:rPr lang="en-US" dirty="0">
                <a:solidFill>
                  <a:srgbClr val="000000"/>
                </a:solidFill>
                <a:latin typeface="Symbol" pitchFamily="18" charset="2"/>
                <a:ea typeface="ＭＳ Ｐゴシック" pitchFamily="-108" charset="-128"/>
                <a:cs typeface="ＭＳ Ｐゴシック" pitchFamily="-108" charset="-128"/>
              </a:rPr>
              <a:t>n</a:t>
            </a:r>
            <a:r>
              <a:rPr lang="en-US" dirty="0">
                <a:solidFill>
                  <a:srgbClr val="000000"/>
                </a:solidFill>
                <a:latin typeface="Calibri" pitchFamily="34" charset="0"/>
                <a:ea typeface="ＭＳ Ｐゴシック" pitchFamily="-108" charset="-128"/>
                <a:cs typeface="ＭＳ Ｐゴシック" pitchFamily="-108" charset="-128"/>
              </a:rPr>
              <a:t> F(</a:t>
            </a:r>
            <a:r>
              <a:rPr lang="en-US" dirty="0">
                <a:solidFill>
                  <a:srgbClr val="000000"/>
                </a:solidFill>
                <a:latin typeface="Symbol" pitchFamily="18" charset="2"/>
                <a:ea typeface="ＭＳ Ｐゴシック" pitchFamily="-108" charset="-128"/>
                <a:cs typeface="ＭＳ Ｐゴシック" pitchFamily="-108" charset="-128"/>
              </a:rPr>
              <a:t>n</a:t>
            </a:r>
            <a:r>
              <a:rPr lang="en-US" dirty="0">
                <a:solidFill>
                  <a:srgbClr val="000000"/>
                </a:solidFill>
                <a:latin typeface="Calibri" pitchFamily="34" charset="0"/>
                <a:ea typeface="ＭＳ Ｐゴシック" pitchFamily="-108" charset="-128"/>
                <a:cs typeface="ＭＳ Ｐゴシック" pitchFamily="-108" charset="-128"/>
              </a:rPr>
              <a:t>)</a:t>
            </a:r>
          </a:p>
        </p:txBody>
      </p:sp>
      <p:sp>
        <p:nvSpPr>
          <p:cNvPr id="50" name="Line 139"/>
          <p:cNvSpPr>
            <a:spLocks noChangeShapeType="1"/>
          </p:cNvSpPr>
          <p:nvPr/>
        </p:nvSpPr>
        <p:spPr bwMode="auto">
          <a:xfrm flipV="1">
            <a:off x="3476893" y="3912851"/>
            <a:ext cx="0" cy="2424958"/>
          </a:xfrm>
          <a:prstGeom prst="line">
            <a:avLst/>
          </a:prstGeom>
          <a:noFill/>
          <a:ln w="19050">
            <a:solidFill>
              <a:srgbClr val="000000"/>
            </a:solidFill>
            <a:round/>
            <a:headEnd/>
            <a:tailEnd type="triangle" w="med" len="med"/>
          </a:ln>
        </p:spPr>
        <p:txBody>
          <a:bodyPr wrap="none" anchor="ctr">
            <a:prstTxWarp prst="textNoShape">
              <a:avLst/>
            </a:prstTxWarp>
          </a:bodyPr>
          <a:lstStyle/>
          <a:p>
            <a:endParaRPr lang="en-US">
              <a:solidFill>
                <a:prstClr val="black"/>
              </a:solidFill>
              <a:latin typeface="Calibri" pitchFamily="34" charset="0"/>
            </a:endParaRPr>
          </a:p>
        </p:txBody>
      </p:sp>
      <p:sp>
        <p:nvSpPr>
          <p:cNvPr id="51" name="Line 140"/>
          <p:cNvSpPr>
            <a:spLocks noChangeShapeType="1"/>
          </p:cNvSpPr>
          <p:nvPr/>
        </p:nvSpPr>
        <p:spPr bwMode="auto">
          <a:xfrm>
            <a:off x="3476894" y="6337807"/>
            <a:ext cx="4320923" cy="0"/>
          </a:xfrm>
          <a:prstGeom prst="line">
            <a:avLst/>
          </a:prstGeom>
          <a:noFill/>
          <a:ln w="19050">
            <a:solidFill>
              <a:srgbClr val="000000"/>
            </a:solidFill>
            <a:round/>
            <a:headEnd/>
            <a:tailEnd type="triangle" w="med" len="med"/>
          </a:ln>
        </p:spPr>
        <p:txBody>
          <a:bodyPr wrap="none" anchor="ctr">
            <a:prstTxWarp prst="textNoShape">
              <a:avLst/>
            </a:prstTxWarp>
          </a:bodyPr>
          <a:lstStyle/>
          <a:p>
            <a:endParaRPr lang="en-US">
              <a:solidFill>
                <a:prstClr val="black"/>
              </a:solidFill>
              <a:latin typeface="Calibri" pitchFamily="34" charset="0"/>
            </a:endParaRPr>
          </a:p>
        </p:txBody>
      </p:sp>
      <p:sp>
        <p:nvSpPr>
          <p:cNvPr id="52" name="Freeform 143"/>
          <p:cNvSpPr>
            <a:spLocks/>
          </p:cNvSpPr>
          <p:nvPr/>
        </p:nvSpPr>
        <p:spPr bwMode="auto">
          <a:xfrm>
            <a:off x="3687670" y="4349088"/>
            <a:ext cx="1738908" cy="1862983"/>
          </a:xfrm>
          <a:custGeom>
            <a:avLst/>
            <a:gdLst>
              <a:gd name="T0" fmla="*/ 0 w 792"/>
              <a:gd name="T1" fmla="*/ 1679 h 700"/>
              <a:gd name="T2" fmla="*/ 576 w 792"/>
              <a:gd name="T3" fmla="*/ 63 h 700"/>
              <a:gd name="T4" fmla="*/ 792 w 792"/>
              <a:gd name="T5" fmla="*/ 1283 h 700"/>
              <a:gd name="T6" fmla="*/ 0 60000 65536"/>
              <a:gd name="T7" fmla="*/ 0 60000 65536"/>
              <a:gd name="T8" fmla="*/ 0 60000 65536"/>
              <a:gd name="T9" fmla="*/ 0 w 792"/>
              <a:gd name="T10" fmla="*/ 0 h 700"/>
              <a:gd name="T11" fmla="*/ 792 w 792"/>
              <a:gd name="T12" fmla="*/ 700 h 700"/>
            </a:gdLst>
            <a:ahLst/>
            <a:cxnLst>
              <a:cxn ang="T6">
                <a:pos x="T0" y="T1"/>
              </a:cxn>
              <a:cxn ang="T7">
                <a:pos x="T2" y="T3"/>
              </a:cxn>
              <a:cxn ang="T8">
                <a:pos x="T4" y="T5"/>
              </a:cxn>
            </a:cxnLst>
            <a:rect l="T9" t="T10" r="T11" b="T12"/>
            <a:pathLst>
              <a:path w="792" h="700">
                <a:moveTo>
                  <a:pt x="0" y="700"/>
                </a:moveTo>
                <a:cubicBezTo>
                  <a:pt x="216" y="380"/>
                  <a:pt x="444" y="56"/>
                  <a:pt x="576" y="28"/>
                </a:cubicBezTo>
                <a:cubicBezTo>
                  <a:pt x="708" y="0"/>
                  <a:pt x="747" y="427"/>
                  <a:pt x="792" y="532"/>
                </a:cubicBezTo>
              </a:path>
            </a:pathLst>
          </a:custGeom>
          <a:noFill/>
          <a:ln w="19050">
            <a:solidFill>
              <a:srgbClr val="FF3300"/>
            </a:solidFill>
            <a:round/>
            <a:headEnd/>
            <a:tailEnd/>
          </a:ln>
        </p:spPr>
        <p:txBody>
          <a:bodyPr wrap="none" anchor="ctr">
            <a:prstTxWarp prst="textNoShape">
              <a:avLst/>
            </a:prstTxWarp>
          </a:bodyPr>
          <a:lstStyle/>
          <a:p>
            <a:pPr>
              <a:buFont typeface="Wingdings" pitchFamily="-108" charset="2"/>
              <a:buChar char="n"/>
            </a:pPr>
            <a:endParaRPr lang="en-US" sz="1000">
              <a:solidFill>
                <a:prstClr val="black"/>
              </a:solidFill>
              <a:latin typeface="Calibri" pitchFamily="34" charset="0"/>
              <a:ea typeface="ＭＳ Ｐゴシック" pitchFamily="-108" charset="-128"/>
              <a:cs typeface="ＭＳ Ｐゴシック" pitchFamily="-108" charset="-128"/>
            </a:endParaRPr>
          </a:p>
        </p:txBody>
      </p:sp>
      <p:sp>
        <p:nvSpPr>
          <p:cNvPr id="53" name="Freeform 144"/>
          <p:cNvSpPr>
            <a:spLocks/>
          </p:cNvSpPr>
          <p:nvPr/>
        </p:nvSpPr>
        <p:spPr bwMode="auto">
          <a:xfrm>
            <a:off x="5373884" y="4187423"/>
            <a:ext cx="1738908" cy="1852719"/>
          </a:xfrm>
          <a:custGeom>
            <a:avLst/>
            <a:gdLst>
              <a:gd name="T0" fmla="*/ 0 w 792"/>
              <a:gd name="T1" fmla="*/ 1625 h 697"/>
              <a:gd name="T2" fmla="*/ 576 w 792"/>
              <a:gd name="T3" fmla="*/ 56 h 697"/>
              <a:gd name="T4" fmla="*/ 792 w 792"/>
              <a:gd name="T5" fmla="*/ 1272 h 697"/>
              <a:gd name="T6" fmla="*/ 0 60000 65536"/>
              <a:gd name="T7" fmla="*/ 0 60000 65536"/>
              <a:gd name="T8" fmla="*/ 0 60000 65536"/>
              <a:gd name="T9" fmla="*/ 0 w 792"/>
              <a:gd name="T10" fmla="*/ 0 h 697"/>
              <a:gd name="T11" fmla="*/ 792 w 792"/>
              <a:gd name="T12" fmla="*/ 697 h 697"/>
            </a:gdLst>
            <a:ahLst/>
            <a:cxnLst>
              <a:cxn ang="T6">
                <a:pos x="T0" y="T1"/>
              </a:cxn>
              <a:cxn ang="T7">
                <a:pos x="T2" y="T3"/>
              </a:cxn>
              <a:cxn ang="T8">
                <a:pos x="T4" y="T5"/>
              </a:cxn>
            </a:cxnLst>
            <a:rect l="T9" t="T10" r="T11" b="T12"/>
            <a:pathLst>
              <a:path w="792" h="697">
                <a:moveTo>
                  <a:pt x="0" y="697"/>
                </a:moveTo>
                <a:cubicBezTo>
                  <a:pt x="216" y="377"/>
                  <a:pt x="444" y="50"/>
                  <a:pt x="576" y="25"/>
                </a:cubicBezTo>
                <a:cubicBezTo>
                  <a:pt x="708" y="0"/>
                  <a:pt x="747" y="437"/>
                  <a:pt x="792" y="545"/>
                </a:cubicBezTo>
              </a:path>
            </a:pathLst>
          </a:custGeom>
          <a:noFill/>
          <a:ln w="19050">
            <a:solidFill>
              <a:srgbClr val="000090"/>
            </a:solidFill>
            <a:round/>
            <a:headEnd/>
            <a:tailEnd/>
          </a:ln>
        </p:spPr>
        <p:txBody>
          <a:bodyPr wrap="none" anchor="ctr">
            <a:prstTxWarp prst="textNoShape">
              <a:avLst/>
            </a:prstTxWarp>
          </a:bodyPr>
          <a:lstStyle/>
          <a:p>
            <a:pPr>
              <a:buFont typeface="Wingdings" pitchFamily="-108" charset="2"/>
              <a:buChar char="n"/>
            </a:pPr>
            <a:endParaRPr lang="en-US" sz="1000">
              <a:solidFill>
                <a:prstClr val="black"/>
              </a:solidFill>
              <a:latin typeface="Calibri" pitchFamily="34" charset="0"/>
              <a:ea typeface="ＭＳ Ｐゴシック" pitchFamily="-108" charset="-128"/>
              <a:cs typeface="ＭＳ Ｐゴシック" pitchFamily="-108" charset="-128"/>
            </a:endParaRPr>
          </a:p>
        </p:txBody>
      </p:sp>
      <p:sp>
        <p:nvSpPr>
          <p:cNvPr id="54" name="Text Box 147"/>
          <p:cNvSpPr txBox="1">
            <a:spLocks noChangeArrowheads="1"/>
          </p:cNvSpPr>
          <p:nvPr/>
        </p:nvSpPr>
        <p:spPr bwMode="auto">
          <a:xfrm>
            <a:off x="6774002" y="3965539"/>
            <a:ext cx="365805" cy="369332"/>
          </a:xfrm>
          <a:prstGeom prst="rect">
            <a:avLst/>
          </a:prstGeom>
          <a:noFill/>
          <a:ln w="19050">
            <a:noFill/>
            <a:miter lim="800000"/>
            <a:headEnd/>
            <a:tailEnd/>
          </a:ln>
          <a:effectLst/>
        </p:spPr>
        <p:txBody>
          <a:bodyPr wrap="none" anchor="ctr">
            <a:prstTxWarp prst="textNoShape">
              <a:avLst/>
            </a:prstTxWarp>
            <a:spAutoFit/>
          </a:bodyPr>
          <a:lstStyle/>
          <a:p>
            <a:pPr algn="ctr" eaLnBrk="0" hangingPunct="0">
              <a:defRPr/>
            </a:pPr>
            <a:r>
              <a:rPr lang="en-US" dirty="0">
                <a:solidFill>
                  <a:srgbClr val="000090"/>
                </a:solidFill>
                <a:latin typeface="Calibri" pitchFamily="34" charset="0"/>
                <a:ea typeface="ＭＳ Ｐゴシック" charset="-128"/>
                <a:cs typeface="ＭＳ Ｐゴシック" charset="-128"/>
              </a:rPr>
              <a:t>IC</a:t>
            </a:r>
            <a:endParaRPr lang="en-US" dirty="0">
              <a:solidFill>
                <a:srgbClr val="000090"/>
              </a:solidFill>
              <a:effectLst>
                <a:outerShdw blurRad="38100" dist="38100" dir="2700000" algn="tl">
                  <a:srgbClr val="DDDDDD"/>
                </a:outerShdw>
              </a:effectLst>
              <a:latin typeface="Calibri" pitchFamily="34" charset="0"/>
              <a:ea typeface="ＭＳ Ｐゴシック" charset="-128"/>
              <a:cs typeface="ＭＳ Ｐゴシック" charset="-128"/>
            </a:endParaRPr>
          </a:p>
        </p:txBody>
      </p:sp>
      <p:sp>
        <p:nvSpPr>
          <p:cNvPr id="55" name="Freeform 145"/>
          <p:cNvSpPr>
            <a:spLocks/>
          </p:cNvSpPr>
          <p:nvPr/>
        </p:nvSpPr>
        <p:spPr bwMode="auto">
          <a:xfrm>
            <a:off x="5652140" y="4473581"/>
            <a:ext cx="1381027" cy="1380558"/>
          </a:xfrm>
          <a:custGeom>
            <a:avLst/>
            <a:gdLst>
              <a:gd name="T0" fmla="*/ 0 w 629"/>
              <a:gd name="T1" fmla="*/ 2147483647 h 520"/>
              <a:gd name="T2" fmla="*/ 2147483647 w 629"/>
              <a:gd name="T3" fmla="*/ 2147483647 h 520"/>
              <a:gd name="T4" fmla="*/ 2147483647 w 629"/>
              <a:gd name="T5" fmla="*/ 2147483647 h 520"/>
              <a:gd name="T6" fmla="*/ 2147483647 w 629"/>
              <a:gd name="T7" fmla="*/ 2147483647 h 520"/>
              <a:gd name="T8" fmla="*/ 0 60000 65536"/>
              <a:gd name="T9" fmla="*/ 0 60000 65536"/>
              <a:gd name="T10" fmla="*/ 0 60000 65536"/>
              <a:gd name="T11" fmla="*/ 0 60000 65536"/>
              <a:gd name="T12" fmla="*/ 0 w 629"/>
              <a:gd name="T13" fmla="*/ 0 h 520"/>
              <a:gd name="T14" fmla="*/ 629 w 629"/>
              <a:gd name="T15" fmla="*/ 520 h 520"/>
            </a:gdLst>
            <a:ahLst/>
            <a:cxnLst>
              <a:cxn ang="T8">
                <a:pos x="T0" y="T1"/>
              </a:cxn>
              <a:cxn ang="T9">
                <a:pos x="T2" y="T3"/>
              </a:cxn>
              <a:cxn ang="T10">
                <a:pos x="T4" y="T5"/>
              </a:cxn>
              <a:cxn ang="T11">
                <a:pos x="T6" y="T7"/>
              </a:cxn>
            </a:cxnLst>
            <a:rect l="T12" t="T13" r="T14" b="T15"/>
            <a:pathLst>
              <a:path w="629" h="520">
                <a:moveTo>
                  <a:pt x="0" y="520"/>
                </a:moveTo>
                <a:cubicBezTo>
                  <a:pt x="14" y="344"/>
                  <a:pt x="22" y="167"/>
                  <a:pt x="113" y="88"/>
                </a:cubicBezTo>
                <a:cubicBezTo>
                  <a:pt x="204" y="9"/>
                  <a:pt x="459" y="0"/>
                  <a:pt x="544" y="48"/>
                </a:cubicBezTo>
                <a:cubicBezTo>
                  <a:pt x="629" y="96"/>
                  <a:pt x="607" y="308"/>
                  <a:pt x="624" y="376"/>
                </a:cubicBezTo>
              </a:path>
            </a:pathLst>
          </a:custGeom>
          <a:noFill/>
          <a:ln w="19050">
            <a:solidFill>
              <a:srgbClr val="39A333"/>
            </a:solidFill>
            <a:round/>
            <a:headEnd/>
            <a:tailEnd/>
          </a:ln>
        </p:spPr>
        <p:txBody>
          <a:bodyPr wrap="none" anchor="ctr">
            <a:prstTxWarp prst="textNoShape">
              <a:avLst/>
            </a:prstTxWarp>
          </a:bodyPr>
          <a:lstStyle/>
          <a:p>
            <a:pPr>
              <a:buFont typeface="Wingdings" pitchFamily="-108" charset="2"/>
              <a:buChar char="n"/>
            </a:pPr>
            <a:endParaRPr lang="en-US" sz="1000">
              <a:solidFill>
                <a:prstClr val="black"/>
              </a:solidFill>
              <a:latin typeface="Calibri" pitchFamily="34" charset="0"/>
              <a:ea typeface="ＭＳ Ｐゴシック" pitchFamily="-108" charset="-128"/>
              <a:cs typeface="ＭＳ Ｐゴシック" pitchFamily="-108" charset="-128"/>
            </a:endParaRPr>
          </a:p>
        </p:txBody>
      </p:sp>
      <p:sp>
        <p:nvSpPr>
          <p:cNvPr id="56" name="Rettangolo 55"/>
          <p:cNvSpPr/>
          <p:nvPr/>
        </p:nvSpPr>
        <p:spPr>
          <a:xfrm>
            <a:off x="5796310" y="4279835"/>
            <a:ext cx="388248" cy="369332"/>
          </a:xfrm>
          <a:prstGeom prst="rect">
            <a:avLst/>
          </a:prstGeom>
        </p:spPr>
        <p:txBody>
          <a:bodyPr wrap="none">
            <a:spAutoFit/>
          </a:bodyPr>
          <a:lstStyle/>
          <a:p>
            <a:pPr algn="ctr" eaLnBrk="0" hangingPunct="0">
              <a:defRPr/>
            </a:pPr>
            <a:r>
              <a:rPr lang="en-US" dirty="0">
                <a:solidFill>
                  <a:srgbClr val="339966"/>
                </a:solidFill>
                <a:effectLst>
                  <a:outerShdw blurRad="38100" dist="38100" dir="2700000" algn="tl">
                    <a:srgbClr val="FFFFFF"/>
                  </a:outerShdw>
                </a:effectLst>
                <a:latin typeface="Symbol" pitchFamily="18" charset="2"/>
                <a:ea typeface="ＭＳ Ｐゴシック" charset="-128"/>
                <a:cs typeface="ＭＳ Ｐゴシック" charset="-128"/>
              </a:rPr>
              <a:t>p</a:t>
            </a:r>
            <a:r>
              <a:rPr lang="en-US" baseline="30000" dirty="0">
                <a:solidFill>
                  <a:srgbClr val="339966"/>
                </a:solidFill>
                <a:effectLst>
                  <a:outerShdw blurRad="38100" dist="38100" dir="2700000" algn="tl">
                    <a:srgbClr val="FFFFFF"/>
                  </a:outerShdw>
                </a:effectLst>
                <a:latin typeface="Symbol" pitchFamily="18" charset="2"/>
                <a:ea typeface="ＭＳ Ｐゴシック" charset="-128"/>
                <a:cs typeface="ＭＳ Ｐゴシック" charset="-128"/>
              </a:rPr>
              <a:t>0</a:t>
            </a:r>
          </a:p>
        </p:txBody>
      </p:sp>
      <p:sp>
        <p:nvSpPr>
          <p:cNvPr id="61" name="Rettangolo 60"/>
          <p:cNvSpPr/>
          <p:nvPr/>
        </p:nvSpPr>
        <p:spPr>
          <a:xfrm rot="16200000">
            <a:off x="1554080" y="4631341"/>
            <a:ext cx="2020810" cy="369332"/>
          </a:xfrm>
          <a:prstGeom prst="rect">
            <a:avLst/>
          </a:prstGeom>
        </p:spPr>
        <p:txBody>
          <a:bodyPr wrap="none">
            <a:spAutoFit/>
          </a:bodyPr>
          <a:lstStyle/>
          <a:p>
            <a:r>
              <a:rPr lang="en-US" dirty="0">
                <a:solidFill>
                  <a:srgbClr val="C0504D">
                    <a:lumMod val="50000"/>
                  </a:srgbClr>
                </a:solidFill>
                <a:ea typeface="ＭＳ Ｐゴシック" pitchFamily="-108" charset="-128"/>
                <a:cs typeface="ＭＳ Ｐゴシック" pitchFamily="-108" charset="-128"/>
              </a:rPr>
              <a:t>SED [Energy/cm</a:t>
            </a:r>
            <a:r>
              <a:rPr lang="en-US" baseline="30000" dirty="0">
                <a:solidFill>
                  <a:srgbClr val="C0504D">
                    <a:lumMod val="50000"/>
                  </a:srgbClr>
                </a:solidFill>
                <a:ea typeface="ＭＳ Ｐゴシック" pitchFamily="-108" charset="-128"/>
                <a:cs typeface="ＭＳ Ｐゴシック" pitchFamily="-108" charset="-128"/>
              </a:rPr>
              <a:t>2</a:t>
            </a:r>
            <a:r>
              <a:rPr lang="en-US" dirty="0">
                <a:solidFill>
                  <a:srgbClr val="C0504D">
                    <a:lumMod val="50000"/>
                  </a:srgbClr>
                </a:solidFill>
                <a:ea typeface="ＭＳ Ｐゴシック" pitchFamily="-108" charset="-128"/>
                <a:cs typeface="ＭＳ Ｐゴシック" pitchFamily="-108" charset="-128"/>
              </a:rPr>
              <a:t> s] </a:t>
            </a:r>
            <a:endParaRPr lang="en-US" dirty="0">
              <a:solidFill>
                <a:srgbClr val="C0504D">
                  <a:lumMod val="50000"/>
                </a:srgbClr>
              </a:solidFill>
            </a:endParaRPr>
          </a:p>
        </p:txBody>
      </p:sp>
      <p:sp>
        <p:nvSpPr>
          <p:cNvPr id="59" name="Rettangolo 58"/>
          <p:cNvSpPr/>
          <p:nvPr/>
        </p:nvSpPr>
        <p:spPr>
          <a:xfrm>
            <a:off x="1671338" y="990561"/>
            <a:ext cx="4572000" cy="369332"/>
          </a:xfrm>
          <a:prstGeom prst="rect">
            <a:avLst/>
          </a:prstGeom>
        </p:spPr>
        <p:txBody>
          <a:bodyPr>
            <a:spAutoFit/>
          </a:bodyPr>
          <a:lstStyle/>
          <a:p>
            <a:r>
              <a:rPr lang="en-US" b="1" dirty="0"/>
              <a:t>1) Astrophysical beam dump mechanism.</a:t>
            </a:r>
          </a:p>
        </p:txBody>
      </p:sp>
      <p:sp>
        <p:nvSpPr>
          <p:cNvPr id="60" name="Rettangolo 59"/>
          <p:cNvSpPr/>
          <p:nvPr/>
        </p:nvSpPr>
        <p:spPr>
          <a:xfrm>
            <a:off x="1702138" y="2157645"/>
            <a:ext cx="4706901" cy="369332"/>
          </a:xfrm>
          <a:prstGeom prst="rect">
            <a:avLst/>
          </a:prstGeom>
        </p:spPr>
        <p:txBody>
          <a:bodyPr wrap="square">
            <a:spAutoFit/>
          </a:bodyPr>
          <a:lstStyle/>
          <a:p>
            <a:r>
              <a:rPr lang="en-US" b="1" dirty="0"/>
              <a:t>2) </a:t>
            </a:r>
            <a:r>
              <a:rPr lang="en-US" b="1" dirty="0" err="1"/>
              <a:t>Photoproduction</a:t>
            </a:r>
            <a:r>
              <a:rPr lang="en-US" b="1" dirty="0"/>
              <a:t> through the </a:t>
            </a:r>
            <a:r>
              <a:rPr lang="en-US" b="1" dirty="0">
                <a:latin typeface="Symbol" panose="05050102010706020507" pitchFamily="18" charset="2"/>
              </a:rPr>
              <a:t>D</a:t>
            </a:r>
            <a:r>
              <a:rPr lang="en-US" b="1" dirty="0"/>
              <a:t>+ resonance:</a:t>
            </a:r>
          </a:p>
        </p:txBody>
      </p:sp>
      <p:pic>
        <p:nvPicPr>
          <p:cNvPr id="65" name="Immagine 6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9358" y="1551696"/>
            <a:ext cx="3315960" cy="512719"/>
          </a:xfrm>
          <a:prstGeom prst="rect">
            <a:avLst/>
          </a:prstGeom>
          <a:ln>
            <a:solidFill>
              <a:srgbClr val="FF0000"/>
            </a:solidFill>
          </a:ln>
        </p:spPr>
      </p:pic>
      <p:pic>
        <p:nvPicPr>
          <p:cNvPr id="66" name="Immagine 6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79819" y="2654752"/>
            <a:ext cx="2786873" cy="893669"/>
          </a:xfrm>
          <a:prstGeom prst="rect">
            <a:avLst/>
          </a:prstGeom>
          <a:ln>
            <a:solidFill>
              <a:srgbClr val="FF2F2F"/>
            </a:solidFill>
          </a:ln>
        </p:spPr>
      </p:pic>
      <p:sp>
        <p:nvSpPr>
          <p:cNvPr id="3" name="Segnaposto piè di pagina 2">
            <a:extLst>
              <a:ext uri="{FF2B5EF4-FFF2-40B4-BE49-F238E27FC236}">
                <a16:creationId xmlns:a16="http://schemas.microsoft.com/office/drawing/2014/main" id="{B7C97373-3E50-F31D-5898-F307D282F490}"/>
              </a:ext>
            </a:extLst>
          </p:cNvPr>
          <p:cNvSpPr>
            <a:spLocks noGrp="1"/>
          </p:cNvSpPr>
          <p:nvPr>
            <p:ph type="ftr" sz="quarter" idx="11"/>
          </p:nvPr>
        </p:nvSpPr>
        <p:spPr/>
        <p:txBody>
          <a:bodyPr/>
          <a:lstStyle/>
          <a:p>
            <a:r>
              <a:rPr lang="fr-FR"/>
              <a:t>M. Spurio - Astroparticle Physics - 9</a:t>
            </a:r>
            <a:endParaRPr lang="it-IT"/>
          </a:p>
        </p:txBody>
      </p:sp>
    </p:spTree>
    <p:extLst>
      <p:ext uri="{BB962C8B-B14F-4D97-AF65-F5344CB8AC3E}">
        <p14:creationId xmlns:p14="http://schemas.microsoft.com/office/powerpoint/2010/main" val="2780228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olo 1"/>
          <p:cNvSpPr txBox="1">
            <a:spLocks/>
          </p:cNvSpPr>
          <p:nvPr/>
        </p:nvSpPr>
        <p:spPr>
          <a:xfrm>
            <a:off x="840059" y="95097"/>
            <a:ext cx="9199291" cy="684997"/>
          </a:xfrm>
          <a:prstGeom prst="rect">
            <a:avLst/>
          </a:prstGeom>
        </p:spPr>
        <p:txBody>
          <a:bodyPr/>
          <a:lstStyle>
            <a:lvl1pPr algn="l" defTabSz="914400" rtl="0" eaLnBrk="1" latinLnBrk="0" hangingPunct="1">
              <a:lnSpc>
                <a:spcPct val="90000"/>
              </a:lnSpc>
              <a:spcBef>
                <a:spcPct val="0"/>
              </a:spcBef>
              <a:buNone/>
              <a:defRPr sz="3200" kern="1200">
                <a:solidFill>
                  <a:srgbClr val="C00000"/>
                </a:solidFill>
                <a:latin typeface="+mj-lt"/>
                <a:ea typeface="+mj-ea"/>
                <a:cs typeface="+mj-cs"/>
              </a:defRPr>
            </a:lvl1pPr>
          </a:lstStyle>
          <a:p>
            <a:r>
              <a:rPr lang="en-US" sz="3600" dirty="0"/>
              <a:t>Distribution of </a:t>
            </a:r>
            <a:r>
              <a:rPr lang="en-US" sz="3600" dirty="0">
                <a:latin typeface="Symbol" panose="05050102010706020507" pitchFamily="18" charset="2"/>
              </a:rPr>
              <a:t>g</a:t>
            </a:r>
            <a:r>
              <a:rPr lang="en-US" sz="3600" dirty="0"/>
              <a:t>-ray telescopes on Earth</a:t>
            </a:r>
          </a:p>
        </p:txBody>
      </p:sp>
      <p:pic>
        <p:nvPicPr>
          <p:cNvPr id="5" name="Immagine 4"/>
          <p:cNvPicPr>
            <a:picLocks/>
          </p:cNvPicPr>
          <p:nvPr/>
        </p:nvPicPr>
        <p:blipFill>
          <a:blip r:embed="rId3" cstate="email">
            <a:extLst>
              <a:ext uri="{28A0092B-C50C-407E-A947-70E740481C1C}">
                <a14:useLocalDpi xmlns:a14="http://schemas.microsoft.com/office/drawing/2010/main"/>
              </a:ext>
            </a:extLst>
          </a:blip>
          <a:stretch>
            <a:fillRect/>
          </a:stretch>
        </p:blipFill>
        <p:spPr>
          <a:xfrm>
            <a:off x="1371600" y="900117"/>
            <a:ext cx="9143999" cy="5608633"/>
          </a:xfrm>
          <a:prstGeom prst="rect">
            <a:avLst/>
          </a:prstGeom>
        </p:spPr>
      </p:pic>
      <p:sp>
        <p:nvSpPr>
          <p:cNvPr id="6" name="Rettangolo 5"/>
          <p:cNvSpPr/>
          <p:nvPr/>
        </p:nvSpPr>
        <p:spPr>
          <a:xfrm>
            <a:off x="2222163" y="2157051"/>
            <a:ext cx="746760" cy="369332"/>
          </a:xfrm>
          <a:prstGeom prst="rect">
            <a:avLst/>
          </a:prstGeom>
          <a:ln>
            <a:solidFill>
              <a:srgbClr val="FF0000"/>
            </a:solidFill>
          </a:ln>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28" name="Rettangolo 27"/>
          <p:cNvSpPr/>
          <p:nvPr/>
        </p:nvSpPr>
        <p:spPr>
          <a:xfrm>
            <a:off x="4786847" y="2238122"/>
            <a:ext cx="746760" cy="369332"/>
          </a:xfrm>
          <a:prstGeom prst="rect">
            <a:avLst/>
          </a:prstGeom>
          <a:ln>
            <a:solidFill>
              <a:srgbClr val="FF0000"/>
            </a:solidFill>
          </a:ln>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29" name="Rettangolo 28"/>
          <p:cNvSpPr/>
          <p:nvPr/>
        </p:nvSpPr>
        <p:spPr>
          <a:xfrm>
            <a:off x="5722620" y="3641688"/>
            <a:ext cx="746760" cy="369332"/>
          </a:xfrm>
          <a:prstGeom prst="rect">
            <a:avLst/>
          </a:prstGeom>
          <a:ln>
            <a:solidFill>
              <a:srgbClr val="FF0000"/>
            </a:solidFill>
          </a:ln>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30" name="Rettangolo 29"/>
          <p:cNvSpPr/>
          <p:nvPr/>
        </p:nvSpPr>
        <p:spPr>
          <a:xfrm>
            <a:off x="3403181" y="3865624"/>
            <a:ext cx="746760" cy="252000"/>
          </a:xfrm>
          <a:prstGeom prst="rect">
            <a:avLst/>
          </a:prstGeom>
          <a:ln>
            <a:solidFill>
              <a:srgbClr val="FF0000"/>
            </a:solidFill>
          </a:ln>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31" name="Rettangolo 30"/>
          <p:cNvSpPr/>
          <p:nvPr/>
        </p:nvSpPr>
        <p:spPr>
          <a:xfrm>
            <a:off x="4786847" y="2643755"/>
            <a:ext cx="746760" cy="369332"/>
          </a:xfrm>
          <a:prstGeom prst="rect">
            <a:avLst/>
          </a:prstGeom>
          <a:ln>
            <a:solidFill>
              <a:srgbClr val="FF0000"/>
            </a:solidFill>
          </a:ln>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32" name="Rettangolo 31"/>
          <p:cNvSpPr/>
          <p:nvPr/>
        </p:nvSpPr>
        <p:spPr>
          <a:xfrm>
            <a:off x="2667000" y="2480402"/>
            <a:ext cx="662940" cy="369332"/>
          </a:xfrm>
          <a:prstGeom prst="rect">
            <a:avLst/>
          </a:prstGeom>
          <a:ln>
            <a:solidFill>
              <a:srgbClr val="5B9BD5"/>
            </a:solidFill>
          </a:ln>
        </p:spPr>
        <p:txBody>
          <a:bodyPr wrap="square" rtlCol="0" anchor="ctr">
            <a:spAutoFit/>
          </a:bodyPr>
          <a:lstStyle/>
          <a:p>
            <a:pPr marL="285750" indent="-285750" algn="ctr">
              <a:spcAft>
                <a:spcPts val="600"/>
              </a:spcAft>
              <a:buFont typeface="Arial" panose="020B0604020202020204" pitchFamily="34" charset="0"/>
              <a:buChar char="•"/>
            </a:pPr>
            <a:endParaRPr lang="en-US" dirty="0">
              <a:solidFill>
                <a:srgbClr val="0070C0"/>
              </a:solidFill>
            </a:endParaRPr>
          </a:p>
        </p:txBody>
      </p:sp>
      <p:sp>
        <p:nvSpPr>
          <p:cNvPr id="33" name="Rettangolo 32"/>
          <p:cNvSpPr/>
          <p:nvPr/>
        </p:nvSpPr>
        <p:spPr>
          <a:xfrm>
            <a:off x="8583930" y="2186083"/>
            <a:ext cx="941070" cy="369332"/>
          </a:xfrm>
          <a:prstGeom prst="rect">
            <a:avLst/>
          </a:prstGeom>
          <a:ln>
            <a:solidFill>
              <a:srgbClr val="5B9BD5"/>
            </a:solidFill>
          </a:ln>
        </p:spPr>
        <p:txBody>
          <a:bodyPr wrap="square" rtlCol="0" anchor="ctr">
            <a:spAutoFit/>
          </a:bodyPr>
          <a:lstStyle/>
          <a:p>
            <a:pPr marL="285750" indent="-285750" algn="ctr">
              <a:spcAft>
                <a:spcPts val="600"/>
              </a:spcAft>
              <a:buFont typeface="Arial" panose="020B0604020202020204" pitchFamily="34" charset="0"/>
              <a:buChar char="•"/>
            </a:pPr>
            <a:endParaRPr lang="en-US" dirty="0">
              <a:solidFill>
                <a:srgbClr val="0070C0"/>
              </a:solidFill>
            </a:endParaRPr>
          </a:p>
        </p:txBody>
      </p:sp>
      <p:sp>
        <p:nvSpPr>
          <p:cNvPr id="2" name="Segnaposto piè di pagina 1">
            <a:extLst>
              <a:ext uri="{FF2B5EF4-FFF2-40B4-BE49-F238E27FC236}">
                <a16:creationId xmlns:a16="http://schemas.microsoft.com/office/drawing/2014/main" id="{340A86F8-67E0-60A7-1E65-7499C4020778}"/>
              </a:ext>
            </a:extLst>
          </p:cNvPr>
          <p:cNvSpPr>
            <a:spLocks noGrp="1"/>
          </p:cNvSpPr>
          <p:nvPr>
            <p:ph type="ftr" sz="quarter" idx="11"/>
          </p:nvPr>
        </p:nvSpPr>
        <p:spPr/>
        <p:txBody>
          <a:bodyPr/>
          <a:lstStyle/>
          <a:p>
            <a:r>
              <a:rPr lang="fr-FR"/>
              <a:t>M. Spurio - Astroparticle Physics - 9</a:t>
            </a:r>
            <a:endParaRPr lang="it-IT"/>
          </a:p>
        </p:txBody>
      </p:sp>
      <p:sp>
        <p:nvSpPr>
          <p:cNvPr id="3" name="Segnaposto numero diapositiva 2">
            <a:extLst>
              <a:ext uri="{FF2B5EF4-FFF2-40B4-BE49-F238E27FC236}">
                <a16:creationId xmlns:a16="http://schemas.microsoft.com/office/drawing/2014/main" id="{8A3FF148-9CF4-42FF-88B2-979FFA5AB1E3}"/>
              </a:ext>
            </a:extLst>
          </p:cNvPr>
          <p:cNvSpPr>
            <a:spLocks noGrp="1"/>
          </p:cNvSpPr>
          <p:nvPr>
            <p:ph type="sldNum" sz="quarter" idx="12"/>
          </p:nvPr>
        </p:nvSpPr>
        <p:spPr/>
        <p:txBody>
          <a:bodyPr/>
          <a:lstStyle/>
          <a:p>
            <a:fld id="{EF856C54-971D-4A64-8725-72F12A462872}" type="slidenum">
              <a:rPr lang="it-IT" smtClean="0"/>
              <a:t>13</a:t>
            </a:fld>
            <a:endParaRPr lang="it-IT"/>
          </a:p>
        </p:txBody>
      </p:sp>
    </p:spTree>
    <p:extLst>
      <p:ext uri="{BB962C8B-B14F-4D97-AF65-F5344CB8AC3E}">
        <p14:creationId xmlns:p14="http://schemas.microsoft.com/office/powerpoint/2010/main" val="2319744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animBg="1"/>
      <p:bldP spid="29" grpId="0" animBg="1"/>
      <p:bldP spid="30" grpId="0" animBg="1"/>
      <p:bldP spid="31"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74497"/>
          </a:xfrm>
        </p:spPr>
        <p:txBody>
          <a:bodyPr>
            <a:normAutofit/>
          </a:bodyPr>
          <a:lstStyle/>
          <a:p>
            <a:r>
              <a:rPr lang="en-US" sz="3600" dirty="0">
                <a:solidFill>
                  <a:srgbClr val="C00000"/>
                </a:solidFill>
              </a:rPr>
              <a:t>MAGIC at La Palma</a:t>
            </a:r>
          </a:p>
        </p:txBody>
      </p:sp>
      <p:pic>
        <p:nvPicPr>
          <p:cNvPr id="9222" name="Picture 6" descr="Image result for magic la palm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1695" y="2459481"/>
            <a:ext cx="6341513" cy="39451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magic.iac.es/introduction/roqu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9120" y="1003491"/>
            <a:ext cx="4334933" cy="3210560"/>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564995" y="854201"/>
            <a:ext cx="6610246" cy="1354217"/>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The largest reflector in the world (2 x 17 meters diameter telescopes)</a:t>
            </a:r>
          </a:p>
          <a:p>
            <a:pPr marL="285750" indent="-285750">
              <a:spcAft>
                <a:spcPts val="1200"/>
              </a:spcAft>
              <a:buFont typeface="Arial" panose="020B0604020202020204" pitchFamily="34" charset="0"/>
              <a:buChar char="•"/>
            </a:pPr>
            <a:r>
              <a:rPr lang="en-US" dirty="0"/>
              <a:t>International collaboration of 160 scientists from Germany, Italy, Spain, Japan, Croatia, Switzerland, Finland, Poland, Bulgaria </a:t>
            </a:r>
          </a:p>
        </p:txBody>
      </p:sp>
      <p:sp>
        <p:nvSpPr>
          <p:cNvPr id="3" name="Segnaposto piè di pagina 2">
            <a:extLst>
              <a:ext uri="{FF2B5EF4-FFF2-40B4-BE49-F238E27FC236}">
                <a16:creationId xmlns:a16="http://schemas.microsoft.com/office/drawing/2014/main" id="{90E4A2FA-E49C-0D20-F11D-20A97651AC9E}"/>
              </a:ext>
            </a:extLst>
          </p:cNvPr>
          <p:cNvSpPr>
            <a:spLocks noGrp="1"/>
          </p:cNvSpPr>
          <p:nvPr>
            <p:ph type="ftr" sz="quarter" idx="11"/>
          </p:nvPr>
        </p:nvSpPr>
        <p:spPr/>
        <p:txBody>
          <a:bodyPr/>
          <a:lstStyle/>
          <a:p>
            <a:r>
              <a:rPr lang="fr-FR"/>
              <a:t>M. Spurio - Astroparticle Physics - 9</a:t>
            </a:r>
            <a:endParaRPr lang="it-IT"/>
          </a:p>
        </p:txBody>
      </p:sp>
      <p:sp>
        <p:nvSpPr>
          <p:cNvPr id="4" name="Segnaposto numero diapositiva 3">
            <a:extLst>
              <a:ext uri="{FF2B5EF4-FFF2-40B4-BE49-F238E27FC236}">
                <a16:creationId xmlns:a16="http://schemas.microsoft.com/office/drawing/2014/main" id="{89393100-0746-ABBC-0A36-67197DC058E9}"/>
              </a:ext>
            </a:extLst>
          </p:cNvPr>
          <p:cNvSpPr>
            <a:spLocks noGrp="1"/>
          </p:cNvSpPr>
          <p:nvPr>
            <p:ph type="sldNum" sz="quarter" idx="12"/>
          </p:nvPr>
        </p:nvSpPr>
        <p:spPr/>
        <p:txBody>
          <a:bodyPr/>
          <a:lstStyle/>
          <a:p>
            <a:fld id="{EF856C54-971D-4A64-8725-72F12A462872}" type="slidenum">
              <a:rPr lang="it-IT" smtClean="0"/>
              <a:t>14</a:t>
            </a:fld>
            <a:endParaRPr lang="it-IT"/>
          </a:p>
        </p:txBody>
      </p:sp>
    </p:spTree>
    <p:extLst>
      <p:ext uri="{BB962C8B-B14F-4D97-AF65-F5344CB8AC3E}">
        <p14:creationId xmlns:p14="http://schemas.microsoft.com/office/powerpoint/2010/main" val="1274873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rrowheads="1"/>
          </p:cNvSpPr>
          <p:nvPr>
            <p:ph type="title"/>
          </p:nvPr>
        </p:nvSpPr>
        <p:spPr>
          <a:xfrm>
            <a:off x="838200" y="0"/>
            <a:ext cx="10515600" cy="750849"/>
          </a:xfrm>
        </p:spPr>
        <p:txBody>
          <a:bodyPr>
            <a:normAutofit/>
          </a:bodyPr>
          <a:lstStyle/>
          <a:p>
            <a:r>
              <a:rPr lang="it-IT" sz="3600" dirty="0">
                <a:solidFill>
                  <a:srgbClr val="C00000"/>
                </a:solidFill>
              </a:rPr>
              <a:t>The HESS </a:t>
            </a:r>
            <a:r>
              <a:rPr lang="it-IT" sz="3600" dirty="0" err="1">
                <a:solidFill>
                  <a:srgbClr val="C00000"/>
                </a:solidFill>
              </a:rPr>
              <a:t>telescope</a:t>
            </a:r>
            <a:r>
              <a:rPr lang="it-IT" sz="3600" dirty="0">
                <a:solidFill>
                  <a:srgbClr val="C00000"/>
                </a:solidFill>
              </a:rPr>
              <a:t> (</a:t>
            </a:r>
            <a:r>
              <a:rPr lang="it-IT" sz="3600" dirty="0" err="1">
                <a:solidFill>
                  <a:srgbClr val="C00000"/>
                </a:solidFill>
              </a:rPr>
              <a:t>Nanibia</a:t>
            </a:r>
            <a:r>
              <a:rPr lang="it-IT" sz="3600" dirty="0">
                <a:solidFill>
                  <a:srgbClr val="C00000"/>
                </a:solidFill>
              </a:rPr>
              <a:t>) </a:t>
            </a:r>
          </a:p>
        </p:txBody>
      </p:sp>
      <p:pic>
        <p:nvPicPr>
          <p:cNvPr id="10242" name="Picture 2" descr="Image result for hess telescop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18628" y="1180542"/>
            <a:ext cx="8754745" cy="4545172"/>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piè di pagina 1">
            <a:extLst>
              <a:ext uri="{FF2B5EF4-FFF2-40B4-BE49-F238E27FC236}">
                <a16:creationId xmlns:a16="http://schemas.microsoft.com/office/drawing/2014/main" id="{62B17A6C-0701-5672-9AD6-0860F5F921DF}"/>
              </a:ext>
            </a:extLst>
          </p:cNvPr>
          <p:cNvSpPr>
            <a:spLocks noGrp="1"/>
          </p:cNvSpPr>
          <p:nvPr>
            <p:ph type="ftr" sz="quarter" idx="11"/>
          </p:nvPr>
        </p:nvSpPr>
        <p:spPr/>
        <p:txBody>
          <a:bodyPr/>
          <a:lstStyle/>
          <a:p>
            <a:r>
              <a:rPr lang="fr-FR"/>
              <a:t>M. Spurio - Astroparticle Physics - 9</a:t>
            </a:r>
            <a:endParaRPr lang="it-IT"/>
          </a:p>
        </p:txBody>
      </p:sp>
      <p:sp>
        <p:nvSpPr>
          <p:cNvPr id="3" name="Segnaposto numero diapositiva 2">
            <a:extLst>
              <a:ext uri="{FF2B5EF4-FFF2-40B4-BE49-F238E27FC236}">
                <a16:creationId xmlns:a16="http://schemas.microsoft.com/office/drawing/2014/main" id="{F229F922-2792-AB4E-5C33-5B4DA7758781}"/>
              </a:ext>
            </a:extLst>
          </p:cNvPr>
          <p:cNvSpPr>
            <a:spLocks noGrp="1"/>
          </p:cNvSpPr>
          <p:nvPr>
            <p:ph type="sldNum" sz="quarter" idx="12"/>
          </p:nvPr>
        </p:nvSpPr>
        <p:spPr/>
        <p:txBody>
          <a:bodyPr/>
          <a:lstStyle/>
          <a:p>
            <a:fld id="{EF856C54-971D-4A64-8725-72F12A462872}" type="slidenum">
              <a:rPr lang="it-IT" smtClean="0"/>
              <a:t>15</a:t>
            </a:fld>
            <a:endParaRPr lang="it-IT"/>
          </a:p>
        </p:txBody>
      </p:sp>
    </p:spTree>
    <p:extLst>
      <p:ext uri="{BB962C8B-B14F-4D97-AF65-F5344CB8AC3E}">
        <p14:creationId xmlns:p14="http://schemas.microsoft.com/office/powerpoint/2010/main" val="3090537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95453"/>
          </a:xfrm>
        </p:spPr>
        <p:txBody>
          <a:bodyPr>
            <a:normAutofit/>
          </a:bodyPr>
          <a:lstStyle/>
          <a:p>
            <a:r>
              <a:rPr lang="en-US" sz="3600" dirty="0">
                <a:solidFill>
                  <a:srgbClr val="C00000"/>
                </a:solidFill>
              </a:rPr>
              <a:t>VERITAS in Utah</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980293"/>
            <a:ext cx="9144000" cy="3025775"/>
          </a:xfrm>
          <a:prstGeom prst="rect">
            <a:avLst/>
          </a:prstGeom>
          <a:noFill/>
          <a:ln w="9525">
            <a:noFill/>
            <a:miter lim="800000"/>
            <a:headEnd/>
            <a:tailEnd/>
          </a:ln>
        </p:spPr>
      </p:pic>
      <p:pic>
        <p:nvPicPr>
          <p:cNvPr id="5" name="Picture 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74741" y="4631483"/>
            <a:ext cx="8442518" cy="1629875"/>
          </a:xfrm>
          <a:prstGeom prst="rect">
            <a:avLst/>
          </a:prstGeom>
          <a:noFill/>
          <a:ln w="9525">
            <a:noFill/>
            <a:miter lim="800000"/>
            <a:headEnd/>
            <a:tailEnd/>
          </a:ln>
        </p:spPr>
      </p:pic>
      <p:sp>
        <p:nvSpPr>
          <p:cNvPr id="8" name="Rettangolo 7"/>
          <p:cNvSpPr/>
          <p:nvPr/>
        </p:nvSpPr>
        <p:spPr>
          <a:xfrm>
            <a:off x="2152650" y="4046707"/>
            <a:ext cx="3841886" cy="523220"/>
          </a:xfrm>
          <a:prstGeom prst="rect">
            <a:avLst/>
          </a:prstGeom>
        </p:spPr>
        <p:txBody>
          <a:bodyPr wrap="none">
            <a:spAutoFit/>
          </a:bodyPr>
          <a:lstStyle/>
          <a:p>
            <a:r>
              <a:rPr lang="en-US" sz="2800" dirty="0">
                <a:solidFill>
                  <a:srgbClr val="C00000"/>
                </a:solidFill>
                <a:latin typeface="Calibri Light" panose="020F0302020204030204"/>
                <a:ea typeface="+mj-ea"/>
                <a:cs typeface="+mj-cs"/>
              </a:rPr>
              <a:t>Comparison among IACTs</a:t>
            </a:r>
            <a:endParaRPr lang="en-US" sz="1600" dirty="0"/>
          </a:p>
        </p:txBody>
      </p:sp>
      <p:sp>
        <p:nvSpPr>
          <p:cNvPr id="3" name="Segnaposto piè di pagina 2">
            <a:extLst>
              <a:ext uri="{FF2B5EF4-FFF2-40B4-BE49-F238E27FC236}">
                <a16:creationId xmlns:a16="http://schemas.microsoft.com/office/drawing/2014/main" id="{D8548298-E77A-B82B-1F29-62E42E5D6D2E}"/>
              </a:ext>
            </a:extLst>
          </p:cNvPr>
          <p:cNvSpPr>
            <a:spLocks noGrp="1"/>
          </p:cNvSpPr>
          <p:nvPr>
            <p:ph type="ftr" sz="quarter" idx="11"/>
          </p:nvPr>
        </p:nvSpPr>
        <p:spPr/>
        <p:txBody>
          <a:bodyPr/>
          <a:lstStyle/>
          <a:p>
            <a:r>
              <a:rPr lang="fr-FR"/>
              <a:t>M. Spurio - Astroparticle Physics - 9</a:t>
            </a:r>
            <a:endParaRPr lang="it-IT"/>
          </a:p>
        </p:txBody>
      </p:sp>
      <p:sp>
        <p:nvSpPr>
          <p:cNvPr id="6" name="Segnaposto numero diapositiva 5">
            <a:extLst>
              <a:ext uri="{FF2B5EF4-FFF2-40B4-BE49-F238E27FC236}">
                <a16:creationId xmlns:a16="http://schemas.microsoft.com/office/drawing/2014/main" id="{ECD0EDA3-AB9B-1407-B34A-CDDB293CC238}"/>
              </a:ext>
            </a:extLst>
          </p:cNvPr>
          <p:cNvSpPr>
            <a:spLocks noGrp="1"/>
          </p:cNvSpPr>
          <p:nvPr>
            <p:ph type="sldNum" sz="quarter" idx="12"/>
          </p:nvPr>
        </p:nvSpPr>
        <p:spPr/>
        <p:txBody>
          <a:bodyPr/>
          <a:lstStyle/>
          <a:p>
            <a:fld id="{EF856C54-971D-4A64-8725-72F12A462872}" type="slidenum">
              <a:rPr lang="it-IT" smtClean="0"/>
              <a:t>16</a:t>
            </a:fld>
            <a:endParaRPr lang="it-IT"/>
          </a:p>
        </p:txBody>
      </p:sp>
    </p:spTree>
    <p:extLst>
      <p:ext uri="{BB962C8B-B14F-4D97-AF65-F5344CB8AC3E}">
        <p14:creationId xmlns:p14="http://schemas.microsoft.com/office/powerpoint/2010/main" val="128052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8990" y="23590"/>
            <a:ext cx="10515600" cy="775743"/>
          </a:xfrm>
        </p:spPr>
        <p:txBody>
          <a:bodyPr>
            <a:normAutofit/>
          </a:bodyPr>
          <a:lstStyle/>
          <a:p>
            <a:r>
              <a:rPr lang="en-US" sz="3600" dirty="0">
                <a:solidFill>
                  <a:srgbClr val="C00000"/>
                </a:solidFill>
              </a:rPr>
              <a:t>The future: CTA </a:t>
            </a:r>
          </a:p>
        </p:txBody>
      </p:sp>
      <p:pic>
        <p:nvPicPr>
          <p:cNvPr id="5" name="Immagin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28781" y="23590"/>
            <a:ext cx="5321582" cy="4324350"/>
          </a:xfrm>
          <a:prstGeom prst="rect">
            <a:avLst/>
          </a:prstGeom>
        </p:spPr>
      </p:pic>
      <p:sp>
        <p:nvSpPr>
          <p:cNvPr id="6" name="Rettangolo 5"/>
          <p:cNvSpPr/>
          <p:nvPr/>
        </p:nvSpPr>
        <p:spPr>
          <a:xfrm>
            <a:off x="964991" y="1269180"/>
            <a:ext cx="3423117" cy="369332"/>
          </a:xfrm>
          <a:prstGeom prst="rect">
            <a:avLst/>
          </a:prstGeom>
        </p:spPr>
        <p:txBody>
          <a:bodyPr wrap="none">
            <a:spAutoFit/>
          </a:bodyPr>
          <a:lstStyle/>
          <a:p>
            <a:r>
              <a:rPr lang="en-US" dirty="0">
                <a:hlinkClick r:id="rId3"/>
              </a:rPr>
              <a:t>https://www.cta-observatory.org/</a:t>
            </a:r>
            <a:r>
              <a:rPr lang="en-US" dirty="0"/>
              <a:t> </a:t>
            </a:r>
          </a:p>
        </p:txBody>
      </p:sp>
      <p:pic>
        <p:nvPicPr>
          <p:cNvPr id="9218" name="Picture 2" descr="https://www.cta-observatory.org/wp-content/uploads/2016/05/Optimized-cta_orm_comp_webupdated_1800x59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38971" y="4409441"/>
            <a:ext cx="7470181" cy="244856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579863" y="1815936"/>
            <a:ext cx="4934691" cy="1754326"/>
          </a:xfrm>
          <a:prstGeom prst="rect">
            <a:avLst/>
          </a:prstGeom>
        </p:spPr>
        <p:txBody>
          <a:bodyPr wrap="square">
            <a:spAutoFit/>
          </a:bodyPr>
          <a:lstStyle/>
          <a:p>
            <a:r>
              <a:rPr lang="en-US" dirty="0"/>
              <a:t>CTA will be the largest ground-based </a:t>
            </a:r>
            <a:r>
              <a:rPr lang="en-US" dirty="0">
                <a:latin typeface="Symbol" panose="05050102010706020507" pitchFamily="18" charset="2"/>
              </a:rPr>
              <a:t>g</a:t>
            </a:r>
            <a:r>
              <a:rPr lang="en-US" dirty="0"/>
              <a:t>-ray detection observatory in the world, with more than 100 telescopes in the </a:t>
            </a:r>
            <a:r>
              <a:rPr lang="en-US" b="1" dirty="0"/>
              <a:t>Northern</a:t>
            </a:r>
            <a:r>
              <a:rPr lang="en-US" dirty="0"/>
              <a:t> (Canarias’ IAC’s)  and </a:t>
            </a:r>
            <a:r>
              <a:rPr lang="en-US" b="1" dirty="0"/>
              <a:t>Southern</a:t>
            </a:r>
            <a:r>
              <a:rPr lang="en-US" dirty="0"/>
              <a:t> (</a:t>
            </a:r>
            <a:r>
              <a:rPr lang="en-US" dirty="0" err="1"/>
              <a:t>Paranal</a:t>
            </a:r>
            <a:r>
              <a:rPr lang="en-US" dirty="0"/>
              <a:t> Observatory in the Atacama Desert, Chile) hemispheres </a:t>
            </a:r>
          </a:p>
        </p:txBody>
      </p:sp>
      <p:sp>
        <p:nvSpPr>
          <p:cNvPr id="3" name="Segnaposto piè di pagina 2">
            <a:extLst>
              <a:ext uri="{FF2B5EF4-FFF2-40B4-BE49-F238E27FC236}">
                <a16:creationId xmlns:a16="http://schemas.microsoft.com/office/drawing/2014/main" id="{1F18AA7B-5DC9-7D08-D3FC-6E52B9D8AA12}"/>
              </a:ext>
            </a:extLst>
          </p:cNvPr>
          <p:cNvSpPr>
            <a:spLocks noGrp="1"/>
          </p:cNvSpPr>
          <p:nvPr>
            <p:ph type="ftr" sz="quarter" idx="11"/>
          </p:nvPr>
        </p:nvSpPr>
        <p:spPr/>
        <p:txBody>
          <a:bodyPr/>
          <a:lstStyle/>
          <a:p>
            <a:r>
              <a:rPr lang="fr-FR"/>
              <a:t>M. Spurio - Astroparticle Physics - 9</a:t>
            </a:r>
            <a:endParaRPr lang="it-IT"/>
          </a:p>
        </p:txBody>
      </p:sp>
      <p:sp>
        <p:nvSpPr>
          <p:cNvPr id="4" name="Segnaposto numero diapositiva 3">
            <a:extLst>
              <a:ext uri="{FF2B5EF4-FFF2-40B4-BE49-F238E27FC236}">
                <a16:creationId xmlns:a16="http://schemas.microsoft.com/office/drawing/2014/main" id="{217F9B87-67DF-FE92-8E9D-6B33FC9618BF}"/>
              </a:ext>
            </a:extLst>
          </p:cNvPr>
          <p:cNvSpPr>
            <a:spLocks noGrp="1"/>
          </p:cNvSpPr>
          <p:nvPr>
            <p:ph type="sldNum" sz="quarter" idx="12"/>
          </p:nvPr>
        </p:nvSpPr>
        <p:spPr/>
        <p:txBody>
          <a:bodyPr/>
          <a:lstStyle/>
          <a:p>
            <a:fld id="{EF856C54-971D-4A64-8725-72F12A462872}" type="slidenum">
              <a:rPr lang="it-IT" smtClean="0"/>
              <a:t>17</a:t>
            </a:fld>
            <a:endParaRPr lang="it-IT"/>
          </a:p>
        </p:txBody>
      </p:sp>
    </p:spTree>
    <p:extLst>
      <p:ext uri="{BB962C8B-B14F-4D97-AF65-F5344CB8AC3E}">
        <p14:creationId xmlns:p14="http://schemas.microsoft.com/office/powerpoint/2010/main" val="205271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63839"/>
          </a:xfrm>
        </p:spPr>
        <p:txBody>
          <a:bodyPr>
            <a:normAutofit/>
          </a:bodyPr>
          <a:lstStyle/>
          <a:p>
            <a:r>
              <a:rPr lang="en-US" sz="3600" b="1" i="1" dirty="0">
                <a:solidFill>
                  <a:srgbClr val="C00000"/>
                </a:solidFill>
              </a:rPr>
              <a:t>Bologna as the host site of the CTA Headquarters</a:t>
            </a:r>
            <a:endParaRPr lang="en-US" sz="3600" dirty="0">
              <a:solidFill>
                <a:srgbClr val="C00000"/>
              </a:solidFill>
            </a:endParaRPr>
          </a:p>
        </p:txBody>
      </p:sp>
      <p:pic>
        <p:nvPicPr>
          <p:cNvPr id="4" name="Segnaposto contenuto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52882" y="2188590"/>
            <a:ext cx="7057611" cy="3785692"/>
          </a:xfrm>
          <a:prstGeom prst="rect">
            <a:avLst/>
          </a:prstGeom>
        </p:spPr>
      </p:pic>
      <p:sp>
        <p:nvSpPr>
          <p:cNvPr id="6" name="Rettangolo 5"/>
          <p:cNvSpPr/>
          <p:nvPr/>
        </p:nvSpPr>
        <p:spPr>
          <a:xfrm>
            <a:off x="1068659" y="891849"/>
            <a:ext cx="9128760" cy="1200329"/>
          </a:xfrm>
          <a:prstGeom prst="rect">
            <a:avLst/>
          </a:prstGeom>
        </p:spPr>
        <p:txBody>
          <a:bodyPr wrap="square">
            <a:spAutoFit/>
          </a:bodyPr>
          <a:lstStyle/>
          <a:p>
            <a:r>
              <a:rPr lang="en-US" b="1" i="1" dirty="0"/>
              <a:t>Munich, Germany </a:t>
            </a:r>
            <a:r>
              <a:rPr lang="en-US" i="1" dirty="0"/>
              <a:t>– On 13 June 2016, the governing body of the Cherenkov Telescope Array Observatory </a:t>
            </a:r>
            <a:r>
              <a:rPr lang="en-US" i="1" dirty="0" err="1"/>
              <a:t>gGmbH</a:t>
            </a:r>
            <a:r>
              <a:rPr lang="en-US" i="1" dirty="0"/>
              <a:t> (CTAO </a:t>
            </a:r>
            <a:r>
              <a:rPr lang="en-US" i="1" dirty="0" err="1"/>
              <a:t>gGmbH</a:t>
            </a:r>
            <a:r>
              <a:rPr lang="en-US" i="1" dirty="0"/>
              <a:t>), the CTA Council, </a:t>
            </a:r>
            <a:r>
              <a:rPr lang="en-US" b="1" i="1" dirty="0"/>
              <a:t>selected Bologna as the host site of the CTA Headquarters</a:t>
            </a:r>
            <a:r>
              <a:rPr lang="en-US" i="1" dirty="0"/>
              <a:t> and Berlin - </a:t>
            </a:r>
            <a:r>
              <a:rPr lang="en-US" i="1" dirty="0" err="1"/>
              <a:t>Zeuthen</a:t>
            </a:r>
            <a:r>
              <a:rPr lang="en-US" i="1" dirty="0"/>
              <a:t> for the Science Data Management Centre (SDMC) from five site candidates. </a:t>
            </a:r>
          </a:p>
        </p:txBody>
      </p:sp>
      <p:sp>
        <p:nvSpPr>
          <p:cNvPr id="7" name="Rettangolo 6"/>
          <p:cNvSpPr/>
          <p:nvPr/>
        </p:nvSpPr>
        <p:spPr>
          <a:xfrm>
            <a:off x="2152650" y="5976907"/>
            <a:ext cx="8178800" cy="307777"/>
          </a:xfrm>
          <a:prstGeom prst="rect">
            <a:avLst/>
          </a:prstGeom>
        </p:spPr>
        <p:txBody>
          <a:bodyPr wrap="square">
            <a:spAutoFit/>
          </a:bodyPr>
          <a:lstStyle/>
          <a:p>
            <a:r>
              <a:rPr lang="en-US" sz="1400" dirty="0">
                <a:hlinkClick r:id="rId3"/>
              </a:rPr>
              <a:t>https://www.cta-observatory.org/headquarters-science-data-management-centre-sites-selected/</a:t>
            </a:r>
            <a:r>
              <a:rPr lang="en-US" sz="1400" dirty="0"/>
              <a:t> </a:t>
            </a:r>
          </a:p>
        </p:txBody>
      </p:sp>
      <p:pic>
        <p:nvPicPr>
          <p:cNvPr id="10246" name="Picture 6" descr="Related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882" y="2092178"/>
            <a:ext cx="7057611" cy="3943959"/>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piè di pagina 2">
            <a:extLst>
              <a:ext uri="{FF2B5EF4-FFF2-40B4-BE49-F238E27FC236}">
                <a16:creationId xmlns:a16="http://schemas.microsoft.com/office/drawing/2014/main" id="{3925152F-AE8B-3903-03F7-7293967C8155}"/>
              </a:ext>
            </a:extLst>
          </p:cNvPr>
          <p:cNvSpPr>
            <a:spLocks noGrp="1"/>
          </p:cNvSpPr>
          <p:nvPr>
            <p:ph type="ftr" sz="quarter" idx="11"/>
          </p:nvPr>
        </p:nvSpPr>
        <p:spPr/>
        <p:txBody>
          <a:bodyPr/>
          <a:lstStyle/>
          <a:p>
            <a:r>
              <a:rPr lang="fr-FR"/>
              <a:t>M. Spurio - Astroparticle Physics - 9</a:t>
            </a:r>
            <a:endParaRPr lang="it-IT"/>
          </a:p>
        </p:txBody>
      </p:sp>
      <p:sp>
        <p:nvSpPr>
          <p:cNvPr id="5" name="Segnaposto numero diapositiva 4">
            <a:extLst>
              <a:ext uri="{FF2B5EF4-FFF2-40B4-BE49-F238E27FC236}">
                <a16:creationId xmlns:a16="http://schemas.microsoft.com/office/drawing/2014/main" id="{D1FDF464-2588-EC4E-CF1D-2D76C2AD020F}"/>
              </a:ext>
            </a:extLst>
          </p:cNvPr>
          <p:cNvSpPr>
            <a:spLocks noGrp="1"/>
          </p:cNvSpPr>
          <p:nvPr>
            <p:ph type="sldNum" sz="quarter" idx="12"/>
          </p:nvPr>
        </p:nvSpPr>
        <p:spPr/>
        <p:txBody>
          <a:bodyPr/>
          <a:lstStyle/>
          <a:p>
            <a:fld id="{EF856C54-971D-4A64-8725-72F12A462872}" type="slidenum">
              <a:rPr lang="it-IT" smtClean="0"/>
              <a:t>18</a:t>
            </a:fld>
            <a:endParaRPr lang="it-IT"/>
          </a:p>
        </p:txBody>
      </p:sp>
    </p:spTree>
    <p:extLst>
      <p:ext uri="{BB962C8B-B14F-4D97-AF65-F5344CB8AC3E}">
        <p14:creationId xmlns:p14="http://schemas.microsoft.com/office/powerpoint/2010/main" val="382972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8874"/>
            <a:ext cx="10515600" cy="746843"/>
          </a:xfrm>
        </p:spPr>
        <p:txBody>
          <a:bodyPr>
            <a:normAutofit/>
          </a:bodyPr>
          <a:lstStyle/>
          <a:p>
            <a:r>
              <a:rPr lang="en-US" sz="4000" dirty="0">
                <a:solidFill>
                  <a:srgbClr val="C00000"/>
                </a:solidFill>
              </a:rPr>
              <a:t>EAS Arrays for </a:t>
            </a:r>
            <a:r>
              <a:rPr lang="en-US" sz="4000" dirty="0">
                <a:solidFill>
                  <a:srgbClr val="C00000"/>
                </a:solidFill>
                <a:latin typeface="Symbol" panose="05050102010706020507" pitchFamily="18" charset="2"/>
              </a:rPr>
              <a:t>g</a:t>
            </a:r>
            <a:r>
              <a:rPr lang="en-US" sz="4000" dirty="0">
                <a:solidFill>
                  <a:srgbClr val="C00000"/>
                </a:solidFill>
              </a:rPr>
              <a:t>-astronomy</a:t>
            </a:r>
          </a:p>
        </p:txBody>
      </p:sp>
      <p:sp>
        <p:nvSpPr>
          <p:cNvPr id="5" name="Rettangolo 4"/>
          <p:cNvSpPr/>
          <p:nvPr/>
        </p:nvSpPr>
        <p:spPr>
          <a:xfrm>
            <a:off x="572429" y="1055639"/>
            <a:ext cx="10838986" cy="1754326"/>
          </a:xfrm>
          <a:prstGeom prst="rect">
            <a:avLst/>
          </a:prstGeom>
        </p:spPr>
        <p:txBody>
          <a:bodyPr wrap="square">
            <a:spAutoFit/>
          </a:bodyPr>
          <a:lstStyle/>
          <a:p>
            <a:pPr marL="285750" indent="-285750">
              <a:buFont typeface="Arial" panose="020B0604020202020204" pitchFamily="34" charset="0"/>
              <a:buChar char="•"/>
            </a:pPr>
            <a:r>
              <a:rPr lang="en-US" dirty="0"/>
              <a:t>The EAS technique, designed for the detection of CRs at </a:t>
            </a:r>
            <a:r>
              <a:rPr lang="en-US" dirty="0" err="1"/>
              <a:t>PeV</a:t>
            </a:r>
            <a:r>
              <a:rPr lang="en-US" dirty="0"/>
              <a:t> -</a:t>
            </a:r>
            <a:r>
              <a:rPr lang="en-US" dirty="0" err="1"/>
              <a:t>EeV</a:t>
            </a:r>
            <a:r>
              <a:rPr lang="en-US" dirty="0"/>
              <a:t> energies, can also be adopted for </a:t>
            </a:r>
            <a:r>
              <a:rPr lang="en-US" dirty="0">
                <a:latin typeface="Symbol" panose="05050102010706020507" pitchFamily="18" charset="2"/>
              </a:rPr>
              <a:t>g</a:t>
            </a:r>
            <a:r>
              <a:rPr lang="en-US" dirty="0"/>
              <a:t>-ray astronomy. </a:t>
            </a:r>
          </a:p>
          <a:p>
            <a:pPr marL="285750" indent="-285750">
              <a:buFont typeface="Arial" panose="020B0604020202020204" pitchFamily="34" charset="0"/>
              <a:buChar char="•"/>
            </a:pPr>
            <a:r>
              <a:rPr lang="en-US" dirty="0"/>
              <a:t>The mandatory requirement is that the energy threshold be reduced to the &gt;</a:t>
            </a:r>
            <a:r>
              <a:rPr lang="en-US" dirty="0" err="1"/>
              <a:t>TeV</a:t>
            </a:r>
            <a:r>
              <a:rPr lang="en-US" dirty="0"/>
              <a:t> scale using dense particle arrays located at very high altitudes. </a:t>
            </a:r>
          </a:p>
          <a:p>
            <a:pPr marL="285750" indent="-285750">
              <a:buFont typeface="Arial" panose="020B0604020202020204" pitchFamily="34" charset="0"/>
              <a:buChar char="•"/>
            </a:pPr>
            <a:r>
              <a:rPr lang="en-US" dirty="0"/>
              <a:t>The feasibility of the measurement at ground level of showers initiated by a </a:t>
            </a:r>
            <a:r>
              <a:rPr lang="en-US" dirty="0">
                <a:latin typeface="Symbol" panose="05050102010706020507" pitchFamily="18" charset="2"/>
              </a:rPr>
              <a:t>g</a:t>
            </a:r>
            <a:r>
              <a:rPr lang="en-US" dirty="0"/>
              <a:t>-ray has been successfully demonstrated by the Milagro (2000 to 2008 in New Mexico) and ARGO (Tibet, 2001-2013) Collaborations</a:t>
            </a:r>
          </a:p>
        </p:txBody>
      </p:sp>
      <p:pic>
        <p:nvPicPr>
          <p:cNvPr id="11268" name="Picture 4" descr="Image result for milagro experiment"/>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50281" y="4593129"/>
            <a:ext cx="4330545" cy="175663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milagro experimen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289"/>
          <a:stretch/>
        </p:blipFill>
        <p:spPr bwMode="auto">
          <a:xfrm>
            <a:off x="6691145" y="2962292"/>
            <a:ext cx="3272790" cy="163083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 result for argo-ybj"/>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92337" y="3302751"/>
            <a:ext cx="3451225" cy="2580757"/>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6917278" y="3138808"/>
            <a:ext cx="958404" cy="369332"/>
          </a:xfrm>
          <a:prstGeom prst="rect">
            <a:avLst/>
          </a:prstGeom>
        </p:spPr>
        <p:txBody>
          <a:bodyPr wrap="none">
            <a:spAutoFit/>
          </a:bodyPr>
          <a:lstStyle/>
          <a:p>
            <a:r>
              <a:rPr lang="en-US" dirty="0">
                <a:solidFill>
                  <a:schemeClr val="bg1"/>
                </a:solidFill>
              </a:rPr>
              <a:t>Milagro </a:t>
            </a:r>
          </a:p>
        </p:txBody>
      </p:sp>
      <p:sp>
        <p:nvSpPr>
          <p:cNvPr id="7" name="Rettangolo 6"/>
          <p:cNvSpPr/>
          <p:nvPr/>
        </p:nvSpPr>
        <p:spPr>
          <a:xfrm>
            <a:off x="3763508" y="5565931"/>
            <a:ext cx="791692" cy="369332"/>
          </a:xfrm>
          <a:prstGeom prst="rect">
            <a:avLst/>
          </a:prstGeom>
        </p:spPr>
        <p:txBody>
          <a:bodyPr wrap="none">
            <a:spAutoFit/>
          </a:bodyPr>
          <a:lstStyle/>
          <a:p>
            <a:r>
              <a:rPr lang="en-US" dirty="0"/>
              <a:t>ARGO </a:t>
            </a:r>
          </a:p>
        </p:txBody>
      </p:sp>
      <p:sp>
        <p:nvSpPr>
          <p:cNvPr id="3" name="Segnaposto piè di pagina 2">
            <a:extLst>
              <a:ext uri="{FF2B5EF4-FFF2-40B4-BE49-F238E27FC236}">
                <a16:creationId xmlns:a16="http://schemas.microsoft.com/office/drawing/2014/main" id="{73AAADCD-16FB-0174-8784-6FDC82C1D74A}"/>
              </a:ext>
            </a:extLst>
          </p:cNvPr>
          <p:cNvSpPr>
            <a:spLocks noGrp="1"/>
          </p:cNvSpPr>
          <p:nvPr>
            <p:ph type="ftr" sz="quarter" idx="11"/>
          </p:nvPr>
        </p:nvSpPr>
        <p:spPr/>
        <p:txBody>
          <a:bodyPr/>
          <a:lstStyle/>
          <a:p>
            <a:r>
              <a:rPr lang="fr-FR"/>
              <a:t>M. Spurio - Astroparticle Physics - 9</a:t>
            </a:r>
            <a:endParaRPr lang="it-IT"/>
          </a:p>
        </p:txBody>
      </p:sp>
      <p:sp>
        <p:nvSpPr>
          <p:cNvPr id="4" name="Segnaposto numero diapositiva 3">
            <a:extLst>
              <a:ext uri="{FF2B5EF4-FFF2-40B4-BE49-F238E27FC236}">
                <a16:creationId xmlns:a16="http://schemas.microsoft.com/office/drawing/2014/main" id="{94DC6B27-B850-3A17-9BB9-0DFD23278A95}"/>
              </a:ext>
            </a:extLst>
          </p:cNvPr>
          <p:cNvSpPr>
            <a:spLocks noGrp="1"/>
          </p:cNvSpPr>
          <p:nvPr>
            <p:ph type="sldNum" sz="quarter" idx="12"/>
          </p:nvPr>
        </p:nvSpPr>
        <p:spPr/>
        <p:txBody>
          <a:bodyPr/>
          <a:lstStyle/>
          <a:p>
            <a:fld id="{EF856C54-971D-4A64-8725-72F12A462872}" type="slidenum">
              <a:rPr lang="it-IT" smtClean="0"/>
              <a:t>19</a:t>
            </a:fld>
            <a:endParaRPr lang="it-IT"/>
          </a:p>
        </p:txBody>
      </p:sp>
    </p:spTree>
    <p:extLst>
      <p:ext uri="{BB962C8B-B14F-4D97-AF65-F5344CB8AC3E}">
        <p14:creationId xmlns:p14="http://schemas.microsoft.com/office/powerpoint/2010/main" val="1542440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2225"/>
            <a:ext cx="10515600" cy="748102"/>
          </a:xfrm>
        </p:spPr>
        <p:txBody>
          <a:bodyPr>
            <a:normAutofit/>
          </a:bodyPr>
          <a:lstStyle/>
          <a:p>
            <a:r>
              <a:rPr lang="en-GB" sz="3600" dirty="0">
                <a:solidFill>
                  <a:srgbClr val="C00000"/>
                </a:solidFill>
              </a:rPr>
              <a:t>Content</a:t>
            </a:r>
          </a:p>
        </p:txBody>
      </p:sp>
      <p:cxnSp>
        <p:nvCxnSpPr>
          <p:cNvPr id="13" name="Connettore diritto 12"/>
          <p:cNvCxnSpPr/>
          <p:nvPr/>
        </p:nvCxnSpPr>
        <p:spPr>
          <a:xfrm>
            <a:off x="2452941" y="2567301"/>
            <a:ext cx="2006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p:cNvCxnSpPr/>
          <p:nvPr/>
        </p:nvCxnSpPr>
        <p:spPr>
          <a:xfrm>
            <a:off x="2521140" y="3013875"/>
            <a:ext cx="2006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diritto 14"/>
          <p:cNvCxnSpPr/>
          <p:nvPr/>
        </p:nvCxnSpPr>
        <p:spPr>
          <a:xfrm>
            <a:off x="2452941" y="4374277"/>
            <a:ext cx="276960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diritto 15"/>
          <p:cNvCxnSpPr/>
          <p:nvPr/>
        </p:nvCxnSpPr>
        <p:spPr>
          <a:xfrm>
            <a:off x="2462489" y="5045292"/>
            <a:ext cx="276960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Immagine 5"/>
          <p:cNvPicPr>
            <a:picLocks noChangeAspect="1"/>
          </p:cNvPicPr>
          <p:nvPr/>
        </p:nvPicPr>
        <p:blipFill rotWithShape="1">
          <a:blip r:embed="rId2"/>
          <a:srcRect r="7082"/>
          <a:stretch/>
        </p:blipFill>
        <p:spPr>
          <a:xfrm>
            <a:off x="1790950" y="1264621"/>
            <a:ext cx="5473580" cy="4502114"/>
          </a:xfrm>
          <a:prstGeom prst="rect">
            <a:avLst/>
          </a:prstGeom>
        </p:spPr>
      </p:pic>
      <p:pic>
        <p:nvPicPr>
          <p:cNvPr id="9" name="Immagin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6488" y="1545907"/>
            <a:ext cx="2520696" cy="3794760"/>
          </a:xfrm>
          <a:prstGeom prst="rect">
            <a:avLst/>
          </a:prstGeom>
        </p:spPr>
      </p:pic>
      <p:sp>
        <p:nvSpPr>
          <p:cNvPr id="3" name="Segnaposto piè di pagina 2">
            <a:extLst>
              <a:ext uri="{FF2B5EF4-FFF2-40B4-BE49-F238E27FC236}">
                <a16:creationId xmlns:a16="http://schemas.microsoft.com/office/drawing/2014/main" id="{12849AC7-2FED-1A4D-3E55-0426F78CF372}"/>
              </a:ext>
            </a:extLst>
          </p:cNvPr>
          <p:cNvSpPr>
            <a:spLocks noGrp="1"/>
          </p:cNvSpPr>
          <p:nvPr>
            <p:ph type="ftr" sz="quarter" idx="11"/>
          </p:nvPr>
        </p:nvSpPr>
        <p:spPr/>
        <p:txBody>
          <a:bodyPr/>
          <a:lstStyle/>
          <a:p>
            <a:r>
              <a:rPr lang="fr-FR"/>
              <a:t>M. Spurio - Astroparticle Physics - 9</a:t>
            </a:r>
            <a:endParaRPr lang="it-IT"/>
          </a:p>
        </p:txBody>
      </p:sp>
      <p:sp>
        <p:nvSpPr>
          <p:cNvPr id="4" name="Segnaposto numero diapositiva 3">
            <a:extLst>
              <a:ext uri="{FF2B5EF4-FFF2-40B4-BE49-F238E27FC236}">
                <a16:creationId xmlns:a16="http://schemas.microsoft.com/office/drawing/2014/main" id="{4E61F77C-4BF2-9EBB-32CA-6017F8A3930A}"/>
              </a:ext>
            </a:extLst>
          </p:cNvPr>
          <p:cNvSpPr>
            <a:spLocks noGrp="1"/>
          </p:cNvSpPr>
          <p:nvPr>
            <p:ph type="sldNum" sz="quarter" idx="12"/>
          </p:nvPr>
        </p:nvSpPr>
        <p:spPr/>
        <p:txBody>
          <a:bodyPr/>
          <a:lstStyle/>
          <a:p>
            <a:fld id="{EF856C54-971D-4A64-8725-72F12A462872}" type="slidenum">
              <a:rPr lang="it-IT" smtClean="0"/>
              <a:t>2</a:t>
            </a:fld>
            <a:endParaRPr lang="it-IT"/>
          </a:p>
        </p:txBody>
      </p:sp>
    </p:spTree>
    <p:extLst>
      <p:ext uri="{BB962C8B-B14F-4D97-AF65-F5344CB8AC3E}">
        <p14:creationId xmlns:p14="http://schemas.microsoft.com/office/powerpoint/2010/main" val="3822074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43415"/>
          </a:xfrm>
        </p:spPr>
        <p:txBody>
          <a:bodyPr>
            <a:normAutofit/>
          </a:bodyPr>
          <a:lstStyle/>
          <a:p>
            <a:r>
              <a:rPr lang="en-US" sz="3600" dirty="0">
                <a:solidFill>
                  <a:srgbClr val="C00000"/>
                </a:solidFill>
              </a:rPr>
              <a:t>HAWC in Mexico</a:t>
            </a:r>
          </a:p>
        </p:txBody>
      </p:sp>
      <p:pic>
        <p:nvPicPr>
          <p:cNvPr id="4" name="Picture 2" descr="https://upload.wikimedia.org/wikipedia/commons/thumb/4/48/HAWC_from_LMT_Aug_14_2014_02.jpg/1920px-HAWC_from_LMT_Aug_14_2014_02.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762483" y="2212503"/>
            <a:ext cx="7051249" cy="394062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A schematic of a HAWC Tank"/>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549242" y="4218926"/>
            <a:ext cx="2552700" cy="220553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AWC bladder inflated for test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53658" y="1332611"/>
            <a:ext cx="2381250" cy="2200275"/>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1253582" y="1135285"/>
            <a:ext cx="6069052" cy="1077218"/>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HAWC was completed in 2015, located at  4,100m close to Sierra </a:t>
            </a:r>
            <a:r>
              <a:rPr lang="en-US" dirty="0" err="1"/>
              <a:t>Negra</a:t>
            </a:r>
            <a:r>
              <a:rPr lang="en-US" dirty="0"/>
              <a:t>, Mexico. </a:t>
            </a:r>
          </a:p>
          <a:p>
            <a:pPr marL="285750" indent="-285750">
              <a:spcAft>
                <a:spcPts val="1200"/>
              </a:spcAft>
              <a:buFont typeface="Arial" panose="020B0604020202020204" pitchFamily="34" charset="0"/>
              <a:buChar char="•"/>
            </a:pPr>
            <a:r>
              <a:rPr lang="en-US" dirty="0"/>
              <a:t>it consists of an array of 300 water Cherenkov detectors.</a:t>
            </a:r>
          </a:p>
        </p:txBody>
      </p:sp>
      <p:sp>
        <p:nvSpPr>
          <p:cNvPr id="3" name="Segnaposto piè di pagina 2">
            <a:extLst>
              <a:ext uri="{FF2B5EF4-FFF2-40B4-BE49-F238E27FC236}">
                <a16:creationId xmlns:a16="http://schemas.microsoft.com/office/drawing/2014/main" id="{C9A789A2-38D4-C7AD-754D-B04B06DC6C45}"/>
              </a:ext>
            </a:extLst>
          </p:cNvPr>
          <p:cNvSpPr>
            <a:spLocks noGrp="1"/>
          </p:cNvSpPr>
          <p:nvPr>
            <p:ph type="ftr" sz="quarter" idx="11"/>
          </p:nvPr>
        </p:nvSpPr>
        <p:spPr/>
        <p:txBody>
          <a:bodyPr/>
          <a:lstStyle/>
          <a:p>
            <a:r>
              <a:rPr lang="fr-FR"/>
              <a:t>M. Spurio - Astroparticle Physics - 9</a:t>
            </a:r>
            <a:endParaRPr lang="it-IT"/>
          </a:p>
        </p:txBody>
      </p:sp>
      <p:sp>
        <p:nvSpPr>
          <p:cNvPr id="5" name="Segnaposto numero diapositiva 4">
            <a:extLst>
              <a:ext uri="{FF2B5EF4-FFF2-40B4-BE49-F238E27FC236}">
                <a16:creationId xmlns:a16="http://schemas.microsoft.com/office/drawing/2014/main" id="{32000D37-7FBE-EEDC-3B25-7E6CE33B86FE}"/>
              </a:ext>
            </a:extLst>
          </p:cNvPr>
          <p:cNvSpPr>
            <a:spLocks noGrp="1"/>
          </p:cNvSpPr>
          <p:nvPr>
            <p:ph type="sldNum" sz="quarter" idx="12"/>
          </p:nvPr>
        </p:nvSpPr>
        <p:spPr/>
        <p:txBody>
          <a:bodyPr/>
          <a:lstStyle/>
          <a:p>
            <a:fld id="{EF856C54-971D-4A64-8725-72F12A462872}" type="slidenum">
              <a:rPr lang="it-IT" smtClean="0"/>
              <a:t>20</a:t>
            </a:fld>
            <a:endParaRPr lang="it-IT"/>
          </a:p>
        </p:txBody>
      </p:sp>
    </p:spTree>
    <p:extLst>
      <p:ext uri="{BB962C8B-B14F-4D97-AF65-F5344CB8AC3E}">
        <p14:creationId xmlns:p14="http://schemas.microsoft.com/office/powerpoint/2010/main" val="1805133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bird view of  LHAAS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0526" y="1619038"/>
            <a:ext cx="9150947" cy="4117926"/>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p:cNvSpPr txBox="1">
            <a:spLocks/>
          </p:cNvSpPr>
          <p:nvPr/>
        </p:nvSpPr>
        <p:spPr>
          <a:xfrm>
            <a:off x="810322" y="81776"/>
            <a:ext cx="9229028" cy="698317"/>
          </a:xfrm>
          <a:prstGeom prst="rect">
            <a:avLst/>
          </a:prstGeom>
        </p:spPr>
        <p:txBody>
          <a:bodyPr/>
          <a:lstStyle>
            <a:lvl1pPr algn="l" defTabSz="914400" rtl="0" eaLnBrk="1" latinLnBrk="0" hangingPunct="1">
              <a:lnSpc>
                <a:spcPct val="90000"/>
              </a:lnSpc>
              <a:spcBef>
                <a:spcPct val="0"/>
              </a:spcBef>
              <a:buNone/>
              <a:defRPr sz="3200" kern="1200">
                <a:solidFill>
                  <a:srgbClr val="C00000"/>
                </a:solidFill>
                <a:latin typeface="+mj-lt"/>
                <a:ea typeface="+mj-ea"/>
                <a:cs typeface="+mj-cs"/>
              </a:defRPr>
            </a:lvl1pPr>
          </a:lstStyle>
          <a:p>
            <a:r>
              <a:rPr lang="en-US" sz="3600" dirty="0"/>
              <a:t>LHAASO in China (started in 2020)</a:t>
            </a:r>
          </a:p>
        </p:txBody>
      </p:sp>
      <p:sp>
        <p:nvSpPr>
          <p:cNvPr id="2" name="Segnaposto piè di pagina 1">
            <a:extLst>
              <a:ext uri="{FF2B5EF4-FFF2-40B4-BE49-F238E27FC236}">
                <a16:creationId xmlns:a16="http://schemas.microsoft.com/office/drawing/2014/main" id="{56F66E1D-2223-446F-7B82-DDE942162F80}"/>
              </a:ext>
            </a:extLst>
          </p:cNvPr>
          <p:cNvSpPr>
            <a:spLocks noGrp="1"/>
          </p:cNvSpPr>
          <p:nvPr>
            <p:ph type="ftr" sz="quarter" idx="11"/>
          </p:nvPr>
        </p:nvSpPr>
        <p:spPr/>
        <p:txBody>
          <a:bodyPr/>
          <a:lstStyle/>
          <a:p>
            <a:r>
              <a:rPr lang="fr-FR"/>
              <a:t>M. Spurio - Astroparticle Physics - 9</a:t>
            </a:r>
            <a:endParaRPr lang="it-IT"/>
          </a:p>
        </p:txBody>
      </p:sp>
      <p:sp>
        <p:nvSpPr>
          <p:cNvPr id="3" name="Segnaposto numero diapositiva 2">
            <a:extLst>
              <a:ext uri="{FF2B5EF4-FFF2-40B4-BE49-F238E27FC236}">
                <a16:creationId xmlns:a16="http://schemas.microsoft.com/office/drawing/2014/main" id="{29BC173B-2719-C735-54FC-A69426D4E656}"/>
              </a:ext>
            </a:extLst>
          </p:cNvPr>
          <p:cNvSpPr>
            <a:spLocks noGrp="1"/>
          </p:cNvSpPr>
          <p:nvPr>
            <p:ph type="sldNum" sz="quarter" idx="12"/>
          </p:nvPr>
        </p:nvSpPr>
        <p:spPr/>
        <p:txBody>
          <a:bodyPr/>
          <a:lstStyle/>
          <a:p>
            <a:fld id="{EF856C54-971D-4A64-8725-72F12A462872}" type="slidenum">
              <a:rPr lang="it-IT" smtClean="0"/>
              <a:t>21</a:t>
            </a:fld>
            <a:endParaRPr lang="it-IT"/>
          </a:p>
        </p:txBody>
      </p:sp>
    </p:spTree>
    <p:extLst>
      <p:ext uri="{BB962C8B-B14F-4D97-AF65-F5344CB8AC3E}">
        <p14:creationId xmlns:p14="http://schemas.microsoft.com/office/powerpoint/2010/main" val="984747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65867" y="1077604"/>
            <a:ext cx="5584630" cy="5081587"/>
          </a:xfrm>
          <a:prstGeom prst="rect">
            <a:avLst/>
          </a:prstGeom>
        </p:spPr>
      </p:pic>
      <p:sp>
        <p:nvSpPr>
          <p:cNvPr id="7" name="Rettangolo 6"/>
          <p:cNvSpPr/>
          <p:nvPr/>
        </p:nvSpPr>
        <p:spPr>
          <a:xfrm>
            <a:off x="904153" y="2052723"/>
            <a:ext cx="3935475" cy="2215991"/>
          </a:xfrm>
          <a:prstGeom prst="rect">
            <a:avLst/>
          </a:prstGeom>
        </p:spPr>
        <p:txBody>
          <a:bodyPr wrap="square">
            <a:spAutoFit/>
          </a:bodyPr>
          <a:lstStyle/>
          <a:p>
            <a:pPr>
              <a:spcAft>
                <a:spcPts val="1200"/>
              </a:spcAft>
            </a:pPr>
            <a:r>
              <a:rPr lang="en-US" b="1" dirty="0"/>
              <a:t>Three different kind of instruments</a:t>
            </a:r>
          </a:p>
          <a:p>
            <a:pPr marL="285750" indent="-285750">
              <a:spcAft>
                <a:spcPts val="1200"/>
              </a:spcAft>
              <a:buFont typeface="Arial" panose="020B0604020202020204" pitchFamily="34" charset="0"/>
              <a:buChar char="•"/>
            </a:pPr>
            <a:r>
              <a:rPr lang="en-US" dirty="0"/>
              <a:t>1171 WCDA (water Cherenkov for muon detection, 36m</a:t>
            </a:r>
            <a:r>
              <a:rPr lang="en-US" baseline="30000" dirty="0"/>
              <a:t>2</a:t>
            </a:r>
            <a:r>
              <a:rPr lang="en-US" dirty="0"/>
              <a:t>, 30m spacing)</a:t>
            </a:r>
          </a:p>
          <a:p>
            <a:pPr marL="285750" indent="-285750">
              <a:spcAft>
                <a:spcPts val="1200"/>
              </a:spcAft>
              <a:buFont typeface="Arial" panose="020B0604020202020204" pitchFamily="34" charset="0"/>
              <a:buChar char="•"/>
            </a:pPr>
            <a:r>
              <a:rPr lang="en-US" dirty="0"/>
              <a:t>5195 surface scintillator detectors (1m</a:t>
            </a:r>
            <a:r>
              <a:rPr lang="en-US" baseline="30000" dirty="0"/>
              <a:t>2</a:t>
            </a:r>
            <a:r>
              <a:rPr lang="en-US" dirty="0"/>
              <a:t>, 15 m spacing)</a:t>
            </a:r>
          </a:p>
          <a:p>
            <a:pPr marL="285750" indent="-285750">
              <a:spcAft>
                <a:spcPts val="1200"/>
              </a:spcAft>
              <a:buFont typeface="Arial" panose="020B0604020202020204" pitchFamily="34" charset="0"/>
              <a:buChar char="•"/>
            </a:pPr>
            <a:r>
              <a:rPr lang="en-US" dirty="0"/>
              <a:t>12 air Cherenkov telescopes</a:t>
            </a:r>
          </a:p>
        </p:txBody>
      </p:sp>
      <p:sp>
        <p:nvSpPr>
          <p:cNvPr id="8" name="Titolo 1"/>
          <p:cNvSpPr txBox="1">
            <a:spLocks/>
          </p:cNvSpPr>
          <p:nvPr/>
        </p:nvSpPr>
        <p:spPr>
          <a:xfrm>
            <a:off x="840059" y="141249"/>
            <a:ext cx="9199291" cy="638844"/>
          </a:xfrm>
          <a:prstGeom prst="rect">
            <a:avLst/>
          </a:prstGeom>
        </p:spPr>
        <p:txBody>
          <a:bodyPr/>
          <a:lstStyle>
            <a:lvl1pPr algn="l" defTabSz="914400" rtl="0" eaLnBrk="1" latinLnBrk="0" hangingPunct="1">
              <a:lnSpc>
                <a:spcPct val="90000"/>
              </a:lnSpc>
              <a:spcBef>
                <a:spcPct val="0"/>
              </a:spcBef>
              <a:buNone/>
              <a:defRPr sz="3200" kern="1200">
                <a:solidFill>
                  <a:srgbClr val="C00000"/>
                </a:solidFill>
                <a:latin typeface="+mj-lt"/>
                <a:ea typeface="+mj-ea"/>
                <a:cs typeface="+mj-cs"/>
              </a:defRPr>
            </a:lvl1pPr>
          </a:lstStyle>
          <a:p>
            <a:r>
              <a:rPr lang="en-US" sz="3600" dirty="0"/>
              <a:t>LHAASO in China</a:t>
            </a:r>
          </a:p>
        </p:txBody>
      </p:sp>
      <p:sp>
        <p:nvSpPr>
          <p:cNvPr id="2" name="Segnaposto piè di pagina 1">
            <a:extLst>
              <a:ext uri="{FF2B5EF4-FFF2-40B4-BE49-F238E27FC236}">
                <a16:creationId xmlns:a16="http://schemas.microsoft.com/office/drawing/2014/main" id="{BFE7BD00-1BF7-0122-E2DB-A61A73A43A43}"/>
              </a:ext>
            </a:extLst>
          </p:cNvPr>
          <p:cNvSpPr>
            <a:spLocks noGrp="1"/>
          </p:cNvSpPr>
          <p:nvPr>
            <p:ph type="ftr" sz="quarter" idx="11"/>
          </p:nvPr>
        </p:nvSpPr>
        <p:spPr/>
        <p:txBody>
          <a:bodyPr/>
          <a:lstStyle/>
          <a:p>
            <a:r>
              <a:rPr lang="fr-FR"/>
              <a:t>M. Spurio - Astroparticle Physics - 9</a:t>
            </a:r>
            <a:endParaRPr lang="it-IT"/>
          </a:p>
        </p:txBody>
      </p:sp>
      <p:sp>
        <p:nvSpPr>
          <p:cNvPr id="3" name="Segnaposto numero diapositiva 2">
            <a:extLst>
              <a:ext uri="{FF2B5EF4-FFF2-40B4-BE49-F238E27FC236}">
                <a16:creationId xmlns:a16="http://schemas.microsoft.com/office/drawing/2014/main" id="{3B023609-471D-B0C9-FFFA-E1C975C02E34}"/>
              </a:ext>
            </a:extLst>
          </p:cNvPr>
          <p:cNvSpPr>
            <a:spLocks noGrp="1"/>
          </p:cNvSpPr>
          <p:nvPr>
            <p:ph type="sldNum" sz="quarter" idx="12"/>
          </p:nvPr>
        </p:nvSpPr>
        <p:spPr/>
        <p:txBody>
          <a:bodyPr/>
          <a:lstStyle/>
          <a:p>
            <a:fld id="{EF856C54-971D-4A64-8725-72F12A462872}" type="slidenum">
              <a:rPr lang="it-IT" smtClean="0"/>
              <a:t>22</a:t>
            </a:fld>
            <a:endParaRPr lang="it-IT"/>
          </a:p>
        </p:txBody>
      </p:sp>
    </p:spTree>
    <p:extLst>
      <p:ext uri="{BB962C8B-B14F-4D97-AF65-F5344CB8AC3E}">
        <p14:creationId xmlns:p14="http://schemas.microsoft.com/office/powerpoint/2010/main" val="2191030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86161" y="0"/>
            <a:ext cx="10515600" cy="765717"/>
          </a:xfrm>
        </p:spPr>
        <p:txBody>
          <a:bodyPr>
            <a:normAutofit/>
          </a:bodyPr>
          <a:lstStyle/>
          <a:p>
            <a:r>
              <a:rPr lang="en-US" sz="3600" dirty="0">
                <a:solidFill>
                  <a:srgbClr val="C00000"/>
                </a:solidFill>
              </a:rPr>
              <a:t>List of </a:t>
            </a:r>
            <a:r>
              <a:rPr lang="en-US" sz="3600" dirty="0" err="1">
                <a:solidFill>
                  <a:srgbClr val="C00000"/>
                </a:solidFill>
              </a:rPr>
              <a:t>TeV</a:t>
            </a:r>
            <a:r>
              <a:rPr lang="en-US" sz="3600" dirty="0">
                <a:solidFill>
                  <a:srgbClr val="C00000"/>
                </a:solidFill>
              </a:rPr>
              <a:t> sources in 2001</a:t>
            </a:r>
          </a:p>
        </p:txBody>
      </p:sp>
      <p:pic>
        <p:nvPicPr>
          <p:cNvPr id="4" name="Picture 4" descr="TeVSSources2001"/>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3225629" y="1286282"/>
            <a:ext cx="5889424" cy="4351338"/>
          </a:xfrm>
          <a:prstGeom prst="rect">
            <a:avLst/>
          </a:prstGeom>
          <a:noFill/>
        </p:spPr>
      </p:pic>
      <p:sp>
        <p:nvSpPr>
          <p:cNvPr id="5" name="Text Box 5"/>
          <p:cNvSpPr txBox="1">
            <a:spLocks noChangeArrowheads="1"/>
          </p:cNvSpPr>
          <p:nvPr/>
        </p:nvSpPr>
        <p:spPr bwMode="auto">
          <a:xfrm>
            <a:off x="1524000" y="6232525"/>
            <a:ext cx="1152880" cy="523220"/>
          </a:xfrm>
          <a:prstGeom prst="rect">
            <a:avLst/>
          </a:prstGeom>
          <a:noFill/>
          <a:ln w="9525">
            <a:noFill/>
            <a:miter lim="800000"/>
            <a:headEnd/>
            <a:tailEnd/>
          </a:ln>
          <a:effectLst/>
        </p:spPr>
        <p:txBody>
          <a:bodyPr wrap="none">
            <a:spAutoFit/>
          </a:bodyPr>
          <a:lstStyle/>
          <a:p>
            <a:pPr>
              <a:spcBef>
                <a:spcPct val="0"/>
              </a:spcBef>
              <a:buClrTx/>
              <a:buSzTx/>
              <a:buFontTx/>
              <a:buNone/>
            </a:pPr>
            <a:r>
              <a:rPr lang="en-US" sz="1400" dirty="0">
                <a:latin typeface="Verdana" pitchFamily="34" charset="0"/>
              </a:rPr>
              <a:t>Jim Hinton</a:t>
            </a:r>
          </a:p>
          <a:p>
            <a:pPr>
              <a:spcBef>
                <a:spcPct val="0"/>
              </a:spcBef>
              <a:buClrTx/>
              <a:buSzTx/>
              <a:buFontTx/>
              <a:buNone/>
            </a:pPr>
            <a:r>
              <a:rPr lang="en-US" sz="1400" dirty="0">
                <a:latin typeface="Verdana" pitchFamily="34" charset="0"/>
              </a:rPr>
              <a:t>ICRC 2007</a:t>
            </a:r>
          </a:p>
        </p:txBody>
      </p:sp>
      <p:sp>
        <p:nvSpPr>
          <p:cNvPr id="3" name="Segnaposto piè di pagina 2">
            <a:extLst>
              <a:ext uri="{FF2B5EF4-FFF2-40B4-BE49-F238E27FC236}">
                <a16:creationId xmlns:a16="http://schemas.microsoft.com/office/drawing/2014/main" id="{E136B9C0-EA38-4E46-2216-C4F8A4901FA2}"/>
              </a:ext>
            </a:extLst>
          </p:cNvPr>
          <p:cNvSpPr>
            <a:spLocks noGrp="1"/>
          </p:cNvSpPr>
          <p:nvPr>
            <p:ph type="ftr" sz="quarter" idx="11"/>
          </p:nvPr>
        </p:nvSpPr>
        <p:spPr/>
        <p:txBody>
          <a:bodyPr/>
          <a:lstStyle/>
          <a:p>
            <a:r>
              <a:rPr lang="fr-FR"/>
              <a:t>M. Spurio - Astroparticle Physics - 9</a:t>
            </a:r>
            <a:endParaRPr lang="it-IT"/>
          </a:p>
        </p:txBody>
      </p:sp>
      <p:sp>
        <p:nvSpPr>
          <p:cNvPr id="6" name="Segnaposto numero diapositiva 5">
            <a:extLst>
              <a:ext uri="{FF2B5EF4-FFF2-40B4-BE49-F238E27FC236}">
                <a16:creationId xmlns:a16="http://schemas.microsoft.com/office/drawing/2014/main" id="{324647EE-D7B1-8A7D-E402-29BD76B60A3F}"/>
              </a:ext>
            </a:extLst>
          </p:cNvPr>
          <p:cNvSpPr>
            <a:spLocks noGrp="1"/>
          </p:cNvSpPr>
          <p:nvPr>
            <p:ph type="sldNum" sz="quarter" idx="12"/>
          </p:nvPr>
        </p:nvSpPr>
        <p:spPr/>
        <p:txBody>
          <a:bodyPr/>
          <a:lstStyle/>
          <a:p>
            <a:fld id="{EF856C54-971D-4A64-8725-72F12A462872}" type="slidenum">
              <a:rPr lang="it-IT" smtClean="0"/>
              <a:t>23</a:t>
            </a:fld>
            <a:endParaRPr lang="it-IT"/>
          </a:p>
        </p:txBody>
      </p:sp>
    </p:spTree>
    <p:extLst>
      <p:ext uri="{BB962C8B-B14F-4D97-AF65-F5344CB8AC3E}">
        <p14:creationId xmlns:p14="http://schemas.microsoft.com/office/powerpoint/2010/main" val="3019477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Rot="1" noChangeArrowheads="1"/>
          </p:cNvSpPr>
          <p:nvPr>
            <p:ph type="title"/>
          </p:nvPr>
        </p:nvSpPr>
        <p:spPr>
          <a:xfrm>
            <a:off x="838200" y="0"/>
            <a:ext cx="10515600" cy="802036"/>
          </a:xfrm>
        </p:spPr>
        <p:txBody>
          <a:bodyPr>
            <a:normAutofit/>
          </a:bodyPr>
          <a:lstStyle/>
          <a:p>
            <a:r>
              <a:rPr lang="en-US" sz="3600" dirty="0">
                <a:solidFill>
                  <a:srgbClr val="C00000"/>
                </a:solidFill>
              </a:rPr>
              <a:t>List of </a:t>
            </a:r>
            <a:r>
              <a:rPr lang="en-US" sz="3600" dirty="0" err="1">
                <a:solidFill>
                  <a:srgbClr val="C00000"/>
                </a:solidFill>
              </a:rPr>
              <a:t>TeV</a:t>
            </a:r>
            <a:r>
              <a:rPr lang="en-US" sz="3600" dirty="0">
                <a:solidFill>
                  <a:srgbClr val="C00000"/>
                </a:solidFill>
              </a:rPr>
              <a:t> sources in 2007</a:t>
            </a:r>
          </a:p>
        </p:txBody>
      </p:sp>
      <p:pic>
        <p:nvPicPr>
          <p:cNvPr id="6" name="Picture 4" descr="TeVSSources2007"/>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3225630" y="1268199"/>
            <a:ext cx="5889424" cy="4351338"/>
          </a:xfrm>
          <a:prstGeom prst="rect">
            <a:avLst/>
          </a:prstGeom>
          <a:noFill/>
        </p:spPr>
      </p:pic>
      <p:sp>
        <p:nvSpPr>
          <p:cNvPr id="417797" name="Text Box 5"/>
          <p:cNvSpPr txBox="1">
            <a:spLocks noChangeArrowheads="1"/>
          </p:cNvSpPr>
          <p:nvPr/>
        </p:nvSpPr>
        <p:spPr bwMode="auto">
          <a:xfrm>
            <a:off x="1524000" y="6232525"/>
            <a:ext cx="1152880" cy="523220"/>
          </a:xfrm>
          <a:prstGeom prst="rect">
            <a:avLst/>
          </a:prstGeom>
          <a:noFill/>
          <a:ln w="9525">
            <a:noFill/>
            <a:miter lim="800000"/>
            <a:headEnd/>
            <a:tailEnd/>
          </a:ln>
          <a:effectLst/>
        </p:spPr>
        <p:txBody>
          <a:bodyPr wrap="none">
            <a:spAutoFit/>
          </a:bodyPr>
          <a:lstStyle/>
          <a:p>
            <a:pPr>
              <a:spcBef>
                <a:spcPct val="0"/>
              </a:spcBef>
              <a:buClrTx/>
              <a:buSzTx/>
              <a:buFontTx/>
              <a:buNone/>
            </a:pPr>
            <a:r>
              <a:rPr lang="en-US" sz="1400">
                <a:latin typeface="Verdana" pitchFamily="34" charset="0"/>
              </a:rPr>
              <a:t>Jim Hinton</a:t>
            </a:r>
          </a:p>
          <a:p>
            <a:pPr>
              <a:spcBef>
                <a:spcPct val="0"/>
              </a:spcBef>
              <a:buClrTx/>
              <a:buSzTx/>
              <a:buFontTx/>
              <a:buNone/>
            </a:pPr>
            <a:r>
              <a:rPr lang="en-US" sz="1400">
                <a:latin typeface="Verdana" pitchFamily="34" charset="0"/>
              </a:rPr>
              <a:t>ICRC 2007</a:t>
            </a:r>
          </a:p>
        </p:txBody>
      </p:sp>
      <p:sp>
        <p:nvSpPr>
          <p:cNvPr id="2" name="Segnaposto piè di pagina 1">
            <a:extLst>
              <a:ext uri="{FF2B5EF4-FFF2-40B4-BE49-F238E27FC236}">
                <a16:creationId xmlns:a16="http://schemas.microsoft.com/office/drawing/2014/main" id="{4BB4508B-115D-C690-FEBF-FE992E24A0FA}"/>
              </a:ext>
            </a:extLst>
          </p:cNvPr>
          <p:cNvSpPr>
            <a:spLocks noGrp="1"/>
          </p:cNvSpPr>
          <p:nvPr>
            <p:ph type="ftr" sz="quarter" idx="11"/>
          </p:nvPr>
        </p:nvSpPr>
        <p:spPr/>
        <p:txBody>
          <a:bodyPr/>
          <a:lstStyle/>
          <a:p>
            <a:r>
              <a:rPr lang="fr-FR"/>
              <a:t>M. Spurio - Astroparticle Physics - 9</a:t>
            </a:r>
            <a:endParaRPr lang="it-IT"/>
          </a:p>
        </p:txBody>
      </p:sp>
      <p:sp>
        <p:nvSpPr>
          <p:cNvPr id="3" name="Segnaposto numero diapositiva 2">
            <a:extLst>
              <a:ext uri="{FF2B5EF4-FFF2-40B4-BE49-F238E27FC236}">
                <a16:creationId xmlns:a16="http://schemas.microsoft.com/office/drawing/2014/main" id="{954826D1-EAE6-F898-3086-144186F8E668}"/>
              </a:ext>
            </a:extLst>
          </p:cNvPr>
          <p:cNvSpPr>
            <a:spLocks noGrp="1"/>
          </p:cNvSpPr>
          <p:nvPr>
            <p:ph type="sldNum" sz="quarter" idx="12"/>
          </p:nvPr>
        </p:nvSpPr>
        <p:spPr/>
        <p:txBody>
          <a:bodyPr/>
          <a:lstStyle/>
          <a:p>
            <a:fld id="{EF856C54-971D-4A64-8725-72F12A462872}" type="slidenum">
              <a:rPr lang="it-IT" smtClean="0"/>
              <a:t>24</a:t>
            </a:fld>
            <a:endParaRPr lang="it-IT"/>
          </a:p>
        </p:txBody>
      </p:sp>
    </p:spTree>
    <p:extLst>
      <p:ext uri="{BB962C8B-B14F-4D97-AF65-F5344CB8AC3E}">
        <p14:creationId xmlns:p14="http://schemas.microsoft.com/office/powerpoint/2010/main" val="14996730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Rot="1" noChangeArrowheads="1"/>
          </p:cNvSpPr>
          <p:nvPr>
            <p:ph type="title"/>
          </p:nvPr>
        </p:nvSpPr>
        <p:spPr>
          <a:xfrm>
            <a:off x="855948" y="22247"/>
            <a:ext cx="10515600" cy="769971"/>
          </a:xfrm>
        </p:spPr>
        <p:txBody>
          <a:bodyPr>
            <a:normAutofit/>
          </a:bodyPr>
          <a:lstStyle/>
          <a:p>
            <a:r>
              <a:rPr lang="en-US" sz="3600" dirty="0">
                <a:solidFill>
                  <a:srgbClr val="C00000"/>
                </a:solidFill>
              </a:rPr>
              <a:t>TeV sky today (2025) </a:t>
            </a:r>
            <a:r>
              <a:rPr lang="en-US" sz="3600" dirty="0">
                <a:solidFill>
                  <a:srgbClr val="C00000"/>
                </a:solidFill>
                <a:sym typeface="Wingdings" panose="05000000000000000000" pitchFamily="2" charset="2"/>
              </a:rPr>
              <a:t> 336 sources</a:t>
            </a:r>
            <a:endParaRPr lang="en-US" sz="3600" dirty="0">
              <a:solidFill>
                <a:srgbClr val="C00000"/>
              </a:solidFill>
            </a:endParaRPr>
          </a:p>
        </p:txBody>
      </p:sp>
      <p:sp>
        <p:nvSpPr>
          <p:cNvPr id="420867" name="Rectangle 3"/>
          <p:cNvSpPr>
            <a:spLocks noGrp="1" noChangeArrowheads="1"/>
          </p:cNvSpPr>
          <p:nvPr>
            <p:ph idx="1"/>
          </p:nvPr>
        </p:nvSpPr>
        <p:spPr/>
        <p:txBody>
          <a:bodyPr/>
          <a:lstStyle/>
          <a:p>
            <a:endParaRPr lang="en-US" dirty="0"/>
          </a:p>
        </p:txBody>
      </p:sp>
      <p:pic>
        <p:nvPicPr>
          <p:cNvPr id="10"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7629" y="816379"/>
            <a:ext cx="7380312" cy="6021288"/>
          </a:xfrm>
          <a:prstGeom prst="rect">
            <a:avLst/>
          </a:prstGeom>
          <a:noFill/>
          <a:ln w="9525">
            <a:noFill/>
            <a:miter lim="800000"/>
            <a:headEnd/>
            <a:tailEnd/>
          </a:ln>
        </p:spPr>
      </p:pic>
      <p:pic>
        <p:nvPicPr>
          <p:cNvPr id="11"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3025" y="816379"/>
            <a:ext cx="7471248" cy="6021288"/>
          </a:xfrm>
          <a:prstGeom prst="rect">
            <a:avLst/>
          </a:prstGeom>
          <a:noFill/>
          <a:ln w="9525">
            <a:noFill/>
            <a:miter lim="800000"/>
            <a:headEnd/>
            <a:tailEnd/>
          </a:ln>
        </p:spPr>
      </p:pic>
      <p:sp>
        <p:nvSpPr>
          <p:cNvPr id="4" name="CasellaDiTesto 3">
            <a:extLst>
              <a:ext uri="{FF2B5EF4-FFF2-40B4-BE49-F238E27FC236}">
                <a16:creationId xmlns:a16="http://schemas.microsoft.com/office/drawing/2014/main" id="{C50B6576-B710-9D7E-0649-58E1EF1E2F6E}"/>
              </a:ext>
            </a:extLst>
          </p:cNvPr>
          <p:cNvSpPr txBox="1"/>
          <p:nvPr/>
        </p:nvSpPr>
        <p:spPr>
          <a:xfrm>
            <a:off x="8046825" y="991753"/>
            <a:ext cx="3627660" cy="2923877"/>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Today: 336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objets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94 Galactic (&lt;1</a:t>
            </a:r>
            <a:r>
              <a:rPr lang="en-US" sz="2000" dirty="0">
                <a:solidFill>
                  <a:prstClr val="black"/>
                </a:solidFill>
                <a:latin typeface="Calibri" panose="020F0502020204030204"/>
              </a:rPr>
              <a:t>5</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kpc)</a:t>
            </a:r>
          </a:p>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Calibri" panose="020F0502020204030204"/>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Out of the Galactic Plane: AGN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8 AGN with 0.5&lt;z&lt;1</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18 AGN with 0.2&lt;z&lt;0.5</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28 AGN with 0.1&lt;z&lt;0.2</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23 AGN with 0.001&lt;z&lt;0.1</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7 GRBs (transient)</a:t>
            </a:r>
          </a:p>
        </p:txBody>
      </p:sp>
      <p:sp>
        <p:nvSpPr>
          <p:cNvPr id="2" name="Segnaposto piè di pagina 1">
            <a:extLst>
              <a:ext uri="{FF2B5EF4-FFF2-40B4-BE49-F238E27FC236}">
                <a16:creationId xmlns:a16="http://schemas.microsoft.com/office/drawing/2014/main" id="{EB074671-B003-D68E-3DA9-2CFEB5FF8C94}"/>
              </a:ext>
            </a:extLst>
          </p:cNvPr>
          <p:cNvSpPr>
            <a:spLocks noGrp="1"/>
          </p:cNvSpPr>
          <p:nvPr>
            <p:ph type="ftr" sz="quarter" idx="11"/>
          </p:nvPr>
        </p:nvSpPr>
        <p:spPr/>
        <p:txBody>
          <a:bodyPr/>
          <a:lstStyle/>
          <a:p>
            <a:r>
              <a:rPr lang="fr-FR"/>
              <a:t>M. Spurio - Astroparticle Physics - 9</a:t>
            </a:r>
            <a:endParaRPr lang="it-IT"/>
          </a:p>
        </p:txBody>
      </p:sp>
      <p:sp>
        <p:nvSpPr>
          <p:cNvPr id="3" name="Segnaposto numero diapositiva 2">
            <a:extLst>
              <a:ext uri="{FF2B5EF4-FFF2-40B4-BE49-F238E27FC236}">
                <a16:creationId xmlns:a16="http://schemas.microsoft.com/office/drawing/2014/main" id="{CF19C7A6-A157-20A3-E284-8D4CE77A8564}"/>
              </a:ext>
            </a:extLst>
          </p:cNvPr>
          <p:cNvSpPr>
            <a:spLocks noGrp="1"/>
          </p:cNvSpPr>
          <p:nvPr>
            <p:ph type="sldNum" sz="quarter" idx="12"/>
          </p:nvPr>
        </p:nvSpPr>
        <p:spPr/>
        <p:txBody>
          <a:bodyPr/>
          <a:lstStyle/>
          <a:p>
            <a:fld id="{EF856C54-971D-4A64-8725-72F12A462872}" type="slidenum">
              <a:rPr lang="it-IT" smtClean="0"/>
              <a:t>25</a:t>
            </a:fld>
            <a:endParaRPr lang="it-IT"/>
          </a:p>
        </p:txBody>
      </p:sp>
    </p:spTree>
    <p:extLst>
      <p:ext uri="{BB962C8B-B14F-4D97-AF65-F5344CB8AC3E}">
        <p14:creationId xmlns:p14="http://schemas.microsoft.com/office/powerpoint/2010/main" val="118110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90239" y="-1"/>
            <a:ext cx="10515600" cy="809884"/>
          </a:xfrm>
        </p:spPr>
        <p:txBody>
          <a:bodyPr>
            <a:normAutofit/>
          </a:bodyPr>
          <a:lstStyle/>
          <a:p>
            <a:r>
              <a:rPr lang="en-US" sz="4000" dirty="0">
                <a:solidFill>
                  <a:srgbClr val="C00000"/>
                </a:solidFill>
              </a:rPr>
              <a:t>Type of </a:t>
            </a:r>
            <a:r>
              <a:rPr lang="en-US" sz="4000" dirty="0" err="1">
                <a:solidFill>
                  <a:srgbClr val="C00000"/>
                </a:solidFill>
              </a:rPr>
              <a:t>TeV</a:t>
            </a:r>
            <a:r>
              <a:rPr lang="en-US" sz="4000" dirty="0">
                <a:solidFill>
                  <a:srgbClr val="C00000"/>
                </a:solidFill>
              </a:rPr>
              <a:t> sources</a:t>
            </a:r>
          </a:p>
        </p:txBody>
      </p:sp>
      <p:sp>
        <p:nvSpPr>
          <p:cNvPr id="5" name="Rettangolo 4"/>
          <p:cNvSpPr/>
          <p:nvPr/>
        </p:nvSpPr>
        <p:spPr>
          <a:xfrm>
            <a:off x="599290" y="939026"/>
            <a:ext cx="10672089" cy="2185214"/>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 wide </a:t>
            </a:r>
            <a:r>
              <a:rPr lang="en-US" dirty="0" err="1"/>
              <a:t>FoV</a:t>
            </a:r>
            <a:r>
              <a:rPr lang="en-US" dirty="0"/>
              <a:t> and the survey mode operation of LAT yield a roughly (within a factor two) uniform exposure to the entire sky. </a:t>
            </a:r>
          </a:p>
          <a:p>
            <a:pPr marL="285750" indent="-285750">
              <a:spcAft>
                <a:spcPts val="600"/>
              </a:spcAft>
              <a:buFont typeface="Arial" panose="020B0604020202020204" pitchFamily="34" charset="0"/>
              <a:buChar char="•"/>
            </a:pPr>
            <a:r>
              <a:rPr lang="en-US" dirty="0"/>
              <a:t>The IACTs have very narrow effective </a:t>
            </a:r>
            <a:r>
              <a:rPr lang="en-US" dirty="0" err="1"/>
              <a:t>FoV</a:t>
            </a:r>
            <a:r>
              <a:rPr lang="en-US" dirty="0"/>
              <a:t> and small duty cycle (10-15%): this means that each source must be individually studied by IACTs  </a:t>
            </a:r>
          </a:p>
          <a:p>
            <a:pPr marL="285750" indent="-285750">
              <a:spcAft>
                <a:spcPts val="600"/>
              </a:spcAft>
              <a:buFont typeface="Arial" panose="020B0604020202020204" pitchFamily="34" charset="0"/>
              <a:buChar char="•"/>
            </a:pPr>
            <a:r>
              <a:rPr lang="en-US" dirty="0"/>
              <a:t>The </a:t>
            </a:r>
            <a:r>
              <a:rPr lang="en-US" dirty="0">
                <a:hlinkClick r:id="rId2" action="ppaction://hlinksldjump"/>
              </a:rPr>
              <a:t>galactic plane is the only large fraction of the sky that has been studied </a:t>
            </a:r>
            <a:r>
              <a:rPr lang="en-US" dirty="0"/>
              <a:t>by HESS in detail  with a dedicated survey of 2,800 (-85</a:t>
            </a:r>
            <a:r>
              <a:rPr lang="en-US" baseline="30000" dirty="0"/>
              <a:t>o</a:t>
            </a:r>
            <a:r>
              <a:rPr lang="en-US" dirty="0"/>
              <a:t> &lt;l&lt;60</a:t>
            </a:r>
            <a:r>
              <a:rPr lang="en-US" baseline="30000" dirty="0"/>
              <a:t>o</a:t>
            </a:r>
            <a:r>
              <a:rPr lang="en-US" dirty="0"/>
              <a:t>; -3.5</a:t>
            </a:r>
            <a:r>
              <a:rPr lang="en-US" baseline="30000" dirty="0"/>
              <a:t>o</a:t>
            </a:r>
            <a:r>
              <a:rPr lang="en-US" dirty="0"/>
              <a:t> &lt;b&lt;3.5</a:t>
            </a:r>
            <a:r>
              <a:rPr lang="en-US" baseline="30000" dirty="0"/>
              <a:t>o</a:t>
            </a:r>
            <a:r>
              <a:rPr lang="en-US" dirty="0"/>
              <a:t>): the survey has revealed more than fifty VHE </a:t>
            </a:r>
            <a:r>
              <a:rPr lang="en-US" dirty="0">
                <a:latin typeface="Symbol" panose="05050102010706020507" pitchFamily="18" charset="2"/>
              </a:rPr>
              <a:t>g</a:t>
            </a:r>
            <a:r>
              <a:rPr lang="en-US" dirty="0"/>
              <a:t>-ray sources</a:t>
            </a:r>
          </a:p>
        </p:txBody>
      </p:sp>
      <p:sp>
        <p:nvSpPr>
          <p:cNvPr id="6" name="Rettangolo 5"/>
          <p:cNvSpPr/>
          <p:nvPr/>
        </p:nvSpPr>
        <p:spPr>
          <a:xfrm>
            <a:off x="599291" y="3355782"/>
            <a:ext cx="6455714" cy="1000274"/>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 A large fraction (78%) of </a:t>
            </a:r>
            <a:r>
              <a:rPr lang="en-US" dirty="0" err="1"/>
              <a:t>TeVCat</a:t>
            </a:r>
            <a:r>
              <a:rPr lang="en-US" dirty="0"/>
              <a:t> Galactic sources corresponds to </a:t>
            </a:r>
            <a:r>
              <a:rPr lang="en-US" dirty="0" err="1"/>
              <a:t>PWNe</a:t>
            </a:r>
            <a:r>
              <a:rPr lang="en-US" dirty="0"/>
              <a:t>, located in close vicinity to young and energetic pulsars.</a:t>
            </a:r>
          </a:p>
          <a:p>
            <a:pPr marL="285750" indent="-285750">
              <a:spcAft>
                <a:spcPts val="600"/>
              </a:spcAft>
              <a:buFont typeface="Arial" panose="020B0604020202020204" pitchFamily="34" charset="0"/>
              <a:buChar char="•"/>
            </a:pPr>
            <a:r>
              <a:rPr lang="en-US" dirty="0"/>
              <a:t>Extragalactic sky is dominated by different AGN types</a:t>
            </a:r>
          </a:p>
        </p:txBody>
      </p:sp>
      <p:sp>
        <p:nvSpPr>
          <p:cNvPr id="4" name="CasellaDiTesto 3">
            <a:extLst>
              <a:ext uri="{FF2B5EF4-FFF2-40B4-BE49-F238E27FC236}">
                <a16:creationId xmlns:a16="http://schemas.microsoft.com/office/drawing/2014/main" id="{E607F8B0-F172-5E49-B63A-8954590F1409}"/>
              </a:ext>
            </a:extLst>
          </p:cNvPr>
          <p:cNvSpPr txBox="1"/>
          <p:nvPr/>
        </p:nvSpPr>
        <p:spPr>
          <a:xfrm>
            <a:off x="7965049" y="3124240"/>
            <a:ext cx="3627660" cy="2923877"/>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Today: 336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objets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94 Galactic (&lt;1</a:t>
            </a:r>
            <a:r>
              <a:rPr lang="en-US" sz="2000" dirty="0">
                <a:solidFill>
                  <a:prstClr val="black"/>
                </a:solidFill>
                <a:latin typeface="Calibri" panose="020F0502020204030204"/>
              </a:rPr>
              <a:t>5</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kpc)</a:t>
            </a:r>
          </a:p>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Calibri" panose="020F0502020204030204"/>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Out of the Galactic Plane: AGN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8 AGN with 0.5&lt;z&lt;1</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18 AGN with 0.2&lt;z&lt;0.5</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28 AGN with 0.1&lt;z&lt;0.2</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23 AGN with 0.001&lt;z&lt;0.1</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7 GRBs (transient)</a:t>
            </a:r>
          </a:p>
        </p:txBody>
      </p:sp>
      <p:sp>
        <p:nvSpPr>
          <p:cNvPr id="3" name="Segnaposto piè di pagina 2">
            <a:extLst>
              <a:ext uri="{FF2B5EF4-FFF2-40B4-BE49-F238E27FC236}">
                <a16:creationId xmlns:a16="http://schemas.microsoft.com/office/drawing/2014/main" id="{8A9A5458-818B-21A4-93CF-877F083AC13F}"/>
              </a:ext>
            </a:extLst>
          </p:cNvPr>
          <p:cNvSpPr>
            <a:spLocks noGrp="1"/>
          </p:cNvSpPr>
          <p:nvPr>
            <p:ph type="ftr" sz="quarter" idx="11"/>
          </p:nvPr>
        </p:nvSpPr>
        <p:spPr/>
        <p:txBody>
          <a:bodyPr/>
          <a:lstStyle/>
          <a:p>
            <a:r>
              <a:rPr lang="fr-FR"/>
              <a:t>M. Spurio - Astroparticle Physics - 9</a:t>
            </a:r>
            <a:endParaRPr lang="it-IT"/>
          </a:p>
        </p:txBody>
      </p:sp>
      <p:sp>
        <p:nvSpPr>
          <p:cNvPr id="7" name="Segnaposto numero diapositiva 6">
            <a:extLst>
              <a:ext uri="{FF2B5EF4-FFF2-40B4-BE49-F238E27FC236}">
                <a16:creationId xmlns:a16="http://schemas.microsoft.com/office/drawing/2014/main" id="{81EC885B-A0A4-158F-87BA-CA0573F2D816}"/>
              </a:ext>
            </a:extLst>
          </p:cNvPr>
          <p:cNvSpPr>
            <a:spLocks noGrp="1"/>
          </p:cNvSpPr>
          <p:nvPr>
            <p:ph type="sldNum" sz="quarter" idx="12"/>
          </p:nvPr>
        </p:nvSpPr>
        <p:spPr/>
        <p:txBody>
          <a:bodyPr/>
          <a:lstStyle/>
          <a:p>
            <a:fld id="{EF856C54-971D-4A64-8725-72F12A462872}" type="slidenum">
              <a:rPr lang="it-IT" smtClean="0"/>
              <a:t>26</a:t>
            </a:fld>
            <a:endParaRPr lang="it-IT"/>
          </a:p>
        </p:txBody>
      </p:sp>
    </p:spTree>
    <p:extLst>
      <p:ext uri="{BB962C8B-B14F-4D97-AF65-F5344CB8AC3E}">
        <p14:creationId xmlns:p14="http://schemas.microsoft.com/office/powerpoint/2010/main" val="205683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843" y="0"/>
            <a:ext cx="10515600" cy="812433"/>
          </a:xfrm>
        </p:spPr>
        <p:txBody>
          <a:bodyPr>
            <a:normAutofit/>
          </a:bodyPr>
          <a:lstStyle/>
          <a:p>
            <a:r>
              <a:rPr lang="en-US" sz="3600" dirty="0">
                <a:solidFill>
                  <a:srgbClr val="C00000"/>
                </a:solidFill>
              </a:rPr>
              <a:t>The HESS survey of the galactic plane</a:t>
            </a:r>
          </a:p>
        </p:txBody>
      </p:sp>
      <p:pic>
        <p:nvPicPr>
          <p:cNvPr id="4" name="Segnaposto contenuto 3"/>
          <p:cNvPicPr>
            <a:picLocks noGrp="1" noChangeAspect="1"/>
          </p:cNvPicPr>
          <p:nvPr>
            <p:ph idx="1"/>
          </p:nvPr>
        </p:nvPicPr>
        <p:blipFill rotWithShape="1">
          <a:blip r:embed="rId2"/>
          <a:srcRect b="3999"/>
          <a:stretch/>
        </p:blipFill>
        <p:spPr>
          <a:xfrm>
            <a:off x="3164636" y="812433"/>
            <a:ext cx="5846014" cy="5543919"/>
          </a:xfrm>
          <a:prstGeom prst="rect">
            <a:avLst/>
          </a:prstGeom>
        </p:spPr>
      </p:pic>
      <p:sp>
        <p:nvSpPr>
          <p:cNvPr id="8" name="Indietro o precedente 29">
            <a:hlinkClick r:id="" action="ppaction://hlinkshowjump?jump=lastslideviewed" highlightClick="1"/>
            <a:extLst>
              <a:ext uri="{FF2B5EF4-FFF2-40B4-BE49-F238E27FC236}">
                <a16:creationId xmlns:a16="http://schemas.microsoft.com/office/drawing/2014/main" id="{EDC15031-9F6D-765D-CDFB-C1FC81A5F323}"/>
              </a:ext>
            </a:extLst>
          </p:cNvPr>
          <p:cNvSpPr/>
          <p:nvPr/>
        </p:nvSpPr>
        <p:spPr>
          <a:xfrm>
            <a:off x="9222289" y="240991"/>
            <a:ext cx="802821" cy="369332"/>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3" name="Segnaposto piè di pagina 2">
            <a:extLst>
              <a:ext uri="{FF2B5EF4-FFF2-40B4-BE49-F238E27FC236}">
                <a16:creationId xmlns:a16="http://schemas.microsoft.com/office/drawing/2014/main" id="{E0A658CA-D4E0-B617-1ACA-E5FA79C4BCAD}"/>
              </a:ext>
            </a:extLst>
          </p:cNvPr>
          <p:cNvSpPr>
            <a:spLocks noGrp="1"/>
          </p:cNvSpPr>
          <p:nvPr>
            <p:ph type="ftr" sz="quarter" idx="11"/>
          </p:nvPr>
        </p:nvSpPr>
        <p:spPr/>
        <p:txBody>
          <a:bodyPr/>
          <a:lstStyle/>
          <a:p>
            <a:r>
              <a:rPr lang="fr-FR"/>
              <a:t>M. Spurio - Astroparticle Physics - 9</a:t>
            </a:r>
            <a:endParaRPr lang="it-IT"/>
          </a:p>
        </p:txBody>
      </p:sp>
      <p:sp>
        <p:nvSpPr>
          <p:cNvPr id="5" name="Segnaposto numero diapositiva 4">
            <a:extLst>
              <a:ext uri="{FF2B5EF4-FFF2-40B4-BE49-F238E27FC236}">
                <a16:creationId xmlns:a16="http://schemas.microsoft.com/office/drawing/2014/main" id="{B11A7651-7EDB-3866-220E-6CA1ED8D7477}"/>
              </a:ext>
            </a:extLst>
          </p:cNvPr>
          <p:cNvSpPr>
            <a:spLocks noGrp="1"/>
          </p:cNvSpPr>
          <p:nvPr>
            <p:ph type="sldNum" sz="quarter" idx="12"/>
          </p:nvPr>
        </p:nvSpPr>
        <p:spPr/>
        <p:txBody>
          <a:bodyPr/>
          <a:lstStyle/>
          <a:p>
            <a:fld id="{EF856C54-971D-4A64-8725-72F12A462872}" type="slidenum">
              <a:rPr lang="it-IT" smtClean="0"/>
              <a:t>27</a:t>
            </a:fld>
            <a:endParaRPr lang="it-IT"/>
          </a:p>
        </p:txBody>
      </p:sp>
    </p:spTree>
    <p:extLst>
      <p:ext uri="{BB962C8B-B14F-4D97-AF65-F5344CB8AC3E}">
        <p14:creationId xmlns:p14="http://schemas.microsoft.com/office/powerpoint/2010/main" val="2875109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6" name="Picture 2"/>
          <p:cNvPicPr>
            <a:picLocks noChangeAspect="1" noChangeArrowheads="1"/>
          </p:cNvPicPr>
          <p:nvPr/>
        </p:nvPicPr>
        <p:blipFill>
          <a:blip r:embed="rId2" cstate="print"/>
          <a:srcRect/>
          <a:stretch>
            <a:fillRect/>
          </a:stretch>
        </p:blipFill>
        <p:spPr bwMode="auto">
          <a:xfrm>
            <a:off x="7183179" y="2886402"/>
            <a:ext cx="4096812" cy="3554740"/>
          </a:xfrm>
          <a:prstGeom prst="rect">
            <a:avLst/>
          </a:prstGeom>
          <a:noFill/>
          <a:ln w="9525">
            <a:noFill/>
            <a:miter lim="800000"/>
            <a:headEnd/>
            <a:tailEnd/>
          </a:ln>
        </p:spPr>
      </p:pic>
      <p:sp>
        <p:nvSpPr>
          <p:cNvPr id="8" name="CasellaDiTesto 7"/>
          <p:cNvSpPr txBox="1"/>
          <p:nvPr/>
        </p:nvSpPr>
        <p:spPr>
          <a:xfrm>
            <a:off x="572429" y="3941245"/>
            <a:ext cx="6498340" cy="190821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The Crab Pulsar and Nebula are a remnant of supernova SN1054, which was widely observed on Earth in the year 1054.</a:t>
            </a:r>
          </a:p>
          <a:p>
            <a:pPr marL="285750" indent="-285750">
              <a:spcAft>
                <a:spcPts val="600"/>
              </a:spcAft>
              <a:buFont typeface="Arial" panose="020B0604020202020204" pitchFamily="34" charset="0"/>
              <a:buChar char="•"/>
            </a:pPr>
            <a:r>
              <a:rPr lang="en-US" dirty="0"/>
              <a:t>The Pulsar was discovered in 1968, and it was the first to be connected with a SNR. </a:t>
            </a:r>
          </a:p>
          <a:p>
            <a:pPr marL="285750" indent="-285750">
              <a:spcAft>
                <a:spcPts val="600"/>
              </a:spcAft>
              <a:buFont typeface="Arial" panose="020B0604020202020204" pitchFamily="34" charset="0"/>
              <a:buChar char="•"/>
            </a:pPr>
            <a:r>
              <a:rPr lang="en-US" dirty="0"/>
              <a:t>The Crab is the strongest </a:t>
            </a:r>
            <a:r>
              <a:rPr lang="en-US" dirty="0" err="1"/>
              <a:t>TeV</a:t>
            </a:r>
            <a:r>
              <a:rPr lang="en-US" dirty="0"/>
              <a:t> </a:t>
            </a:r>
            <a:r>
              <a:rPr lang="en-US" dirty="0">
                <a:latin typeface="Symbol" panose="05050102010706020507" pitchFamily="18" charset="2"/>
              </a:rPr>
              <a:t>g</a:t>
            </a:r>
            <a:r>
              <a:rPr lang="en-US" dirty="0"/>
              <a:t>-ray source, and it is used as a gauge for other sources</a:t>
            </a:r>
          </a:p>
        </p:txBody>
      </p:sp>
      <p:sp>
        <p:nvSpPr>
          <p:cNvPr id="9" name="CasellaDiTesto 8"/>
          <p:cNvSpPr txBox="1"/>
          <p:nvPr/>
        </p:nvSpPr>
        <p:spPr>
          <a:xfrm>
            <a:off x="7316185" y="1124744"/>
            <a:ext cx="1079142" cy="523220"/>
          </a:xfrm>
          <a:prstGeom prst="rect">
            <a:avLst/>
          </a:prstGeom>
          <a:noFill/>
        </p:spPr>
        <p:txBody>
          <a:bodyPr wrap="none" rtlCol="0">
            <a:spAutoFit/>
          </a:bodyPr>
          <a:lstStyle/>
          <a:p>
            <a:r>
              <a:rPr lang="en-US" sz="2800" dirty="0"/>
              <a:t>Pulsar</a:t>
            </a:r>
          </a:p>
        </p:txBody>
      </p:sp>
      <p:sp>
        <p:nvSpPr>
          <p:cNvPr id="3" name="Titolo 2"/>
          <p:cNvSpPr>
            <a:spLocks noGrp="1"/>
          </p:cNvSpPr>
          <p:nvPr>
            <p:ph type="title"/>
          </p:nvPr>
        </p:nvSpPr>
        <p:spPr>
          <a:xfrm>
            <a:off x="838200" y="0"/>
            <a:ext cx="10515600" cy="766891"/>
          </a:xfrm>
        </p:spPr>
        <p:txBody>
          <a:bodyPr>
            <a:normAutofit/>
          </a:bodyPr>
          <a:lstStyle/>
          <a:p>
            <a:r>
              <a:rPr lang="en-US" sz="3200" dirty="0">
                <a:solidFill>
                  <a:srgbClr val="C00000"/>
                </a:solidFill>
              </a:rPr>
              <a:t>The reference source: the CRAB pulsar and nebula</a:t>
            </a:r>
          </a:p>
        </p:txBody>
      </p:sp>
      <p:pic>
        <p:nvPicPr>
          <p:cNvPr id="13316" name="Picture 4" descr="https://upload.wikimedia.org/wikipedia/commons/thumb/6/6b/Crab_Nebula_in_Multiple_Wavelengths.png/1920px-Crab_Nebula_in_Multiple_Wavelength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1254" y="859655"/>
            <a:ext cx="8649492" cy="2000195"/>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996175" y="2952614"/>
            <a:ext cx="5531005" cy="584775"/>
          </a:xfrm>
          <a:prstGeom prst="rect">
            <a:avLst/>
          </a:prstGeom>
        </p:spPr>
        <p:txBody>
          <a:bodyPr wrap="square">
            <a:spAutoFit/>
          </a:bodyPr>
          <a:lstStyle/>
          <a:p>
            <a:r>
              <a:rPr lang="en-US" sz="1600" i="1" dirty="0"/>
              <a:t>Distance= </a:t>
            </a:r>
            <a:r>
              <a:rPr lang="en-US" sz="1600" dirty="0"/>
              <a:t>(2.0±0.2) </a:t>
            </a:r>
            <a:r>
              <a:rPr lang="en-US" sz="1600" dirty="0" err="1"/>
              <a:t>kpc</a:t>
            </a:r>
            <a:r>
              <a:rPr lang="en-US" sz="1600" dirty="0"/>
              <a:t>;  </a:t>
            </a:r>
            <a:r>
              <a:rPr lang="en-US" sz="1600" i="1" dirty="0"/>
              <a:t>Diameter=3.4 pc, apparent diameter of 7’</a:t>
            </a:r>
            <a:r>
              <a:rPr lang="en-US" sz="1600" i="1" dirty="0">
                <a:sym typeface="Symbol" panose="05050102010706020507" pitchFamily="18" charset="2"/>
              </a:rPr>
              <a:t>0.1</a:t>
            </a:r>
            <a:r>
              <a:rPr lang="en-US" sz="1600" i="1" baseline="30000" dirty="0">
                <a:sym typeface="Symbol" panose="05050102010706020507" pitchFamily="18" charset="2"/>
              </a:rPr>
              <a:t>o</a:t>
            </a:r>
            <a:r>
              <a:rPr lang="en-US" sz="1600" i="1" dirty="0">
                <a:sym typeface="Symbol" panose="05050102010706020507" pitchFamily="18" charset="2"/>
              </a:rPr>
              <a:t> ; </a:t>
            </a:r>
            <a:r>
              <a:rPr lang="en-US" sz="1600" i="1" dirty="0"/>
              <a:t>expanding at a rate of about 1,500 km/s, v/c= 0.5%</a:t>
            </a:r>
          </a:p>
        </p:txBody>
      </p:sp>
      <p:sp>
        <p:nvSpPr>
          <p:cNvPr id="11" name="Rettangolo 10"/>
          <p:cNvSpPr/>
          <p:nvPr/>
        </p:nvSpPr>
        <p:spPr>
          <a:xfrm rot="20164792">
            <a:off x="8028694" y="4376368"/>
            <a:ext cx="2270173" cy="584775"/>
          </a:xfrm>
          <a:prstGeom prst="rect">
            <a:avLst/>
          </a:prstGeom>
        </p:spPr>
        <p:txBody>
          <a:bodyPr wrap="none">
            <a:spAutoFit/>
          </a:bodyPr>
          <a:lstStyle/>
          <a:p>
            <a:r>
              <a:rPr lang="en-US" sz="3200" dirty="0">
                <a:solidFill>
                  <a:srgbClr val="FF0000"/>
                </a:solidFill>
                <a:latin typeface="Calibri Light" panose="020F0302020204030204"/>
                <a:ea typeface="+mj-ea"/>
                <a:cs typeface="+mj-cs"/>
              </a:rPr>
              <a:t>CRAB pulsar </a:t>
            </a:r>
            <a:endParaRPr lang="en-US" dirty="0">
              <a:solidFill>
                <a:srgbClr val="FF0000"/>
              </a:solidFill>
            </a:endParaRPr>
          </a:p>
        </p:txBody>
      </p:sp>
      <p:sp>
        <p:nvSpPr>
          <p:cNvPr id="2" name="Segnaposto piè di pagina 1">
            <a:extLst>
              <a:ext uri="{FF2B5EF4-FFF2-40B4-BE49-F238E27FC236}">
                <a16:creationId xmlns:a16="http://schemas.microsoft.com/office/drawing/2014/main" id="{A1B147EF-6CF5-BCB0-28AE-F9424E83325C}"/>
              </a:ext>
            </a:extLst>
          </p:cNvPr>
          <p:cNvSpPr>
            <a:spLocks noGrp="1"/>
          </p:cNvSpPr>
          <p:nvPr>
            <p:ph type="ftr" sz="quarter" idx="11"/>
          </p:nvPr>
        </p:nvSpPr>
        <p:spPr/>
        <p:txBody>
          <a:bodyPr/>
          <a:lstStyle/>
          <a:p>
            <a:r>
              <a:rPr lang="fr-FR"/>
              <a:t>M. Spurio - Astroparticle Physics - 9</a:t>
            </a:r>
            <a:endParaRPr lang="it-IT"/>
          </a:p>
        </p:txBody>
      </p:sp>
      <p:sp>
        <p:nvSpPr>
          <p:cNvPr id="4" name="Segnaposto numero diapositiva 3">
            <a:extLst>
              <a:ext uri="{FF2B5EF4-FFF2-40B4-BE49-F238E27FC236}">
                <a16:creationId xmlns:a16="http://schemas.microsoft.com/office/drawing/2014/main" id="{9C55A92B-9040-084D-691C-E799136B74FA}"/>
              </a:ext>
            </a:extLst>
          </p:cNvPr>
          <p:cNvSpPr>
            <a:spLocks noGrp="1"/>
          </p:cNvSpPr>
          <p:nvPr>
            <p:ph type="sldNum" sz="quarter" idx="12"/>
          </p:nvPr>
        </p:nvSpPr>
        <p:spPr/>
        <p:txBody>
          <a:bodyPr/>
          <a:lstStyle/>
          <a:p>
            <a:fld id="{EF856C54-971D-4A64-8725-72F12A462872}" type="slidenum">
              <a:rPr lang="it-IT" smtClean="0"/>
              <a:t>28</a:t>
            </a:fld>
            <a:endParaRPr lang="it-IT"/>
          </a:p>
        </p:txBody>
      </p:sp>
    </p:spTree>
    <p:extLst>
      <p:ext uri="{BB962C8B-B14F-4D97-AF65-F5344CB8AC3E}">
        <p14:creationId xmlns:p14="http://schemas.microsoft.com/office/powerpoint/2010/main" val="3983969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84737" y="0"/>
            <a:ext cx="10515600" cy="758283"/>
          </a:xfrm>
        </p:spPr>
        <p:txBody>
          <a:bodyPr>
            <a:normAutofit/>
          </a:bodyPr>
          <a:lstStyle/>
          <a:p>
            <a:r>
              <a:rPr lang="en-US" sz="3600" dirty="0">
                <a:solidFill>
                  <a:srgbClr val="C00000"/>
                </a:solidFill>
              </a:rPr>
              <a:t>The crab (D=2.0±0.5) </a:t>
            </a:r>
            <a:r>
              <a:rPr lang="en-US" sz="3600" dirty="0" err="1">
                <a:solidFill>
                  <a:srgbClr val="C00000"/>
                </a:solidFill>
              </a:rPr>
              <a:t>kpc</a:t>
            </a:r>
            <a:endParaRPr lang="en-US" sz="3600" dirty="0">
              <a:solidFill>
                <a:srgbClr val="C00000"/>
              </a:solidFill>
            </a:endParaRPr>
          </a:p>
        </p:txBody>
      </p:sp>
      <p:sp>
        <p:nvSpPr>
          <p:cNvPr id="3" name="Segnaposto contenuto 2"/>
          <p:cNvSpPr>
            <a:spLocks noGrp="1"/>
          </p:cNvSpPr>
          <p:nvPr>
            <p:ph idx="1"/>
          </p:nvPr>
        </p:nvSpPr>
        <p:spPr/>
        <p:txBody>
          <a:bodyPr/>
          <a:lstStyle/>
          <a:p>
            <a:endParaRPr lang="en-US"/>
          </a:p>
        </p:txBody>
      </p:sp>
      <p:pic>
        <p:nvPicPr>
          <p:cNvPr id="6" name="Immagine 5"/>
          <p:cNvPicPr>
            <a:picLocks noChangeAspect="1"/>
          </p:cNvPicPr>
          <p:nvPr/>
        </p:nvPicPr>
        <p:blipFill>
          <a:blip r:embed="rId2"/>
          <a:stretch>
            <a:fillRect/>
          </a:stretch>
        </p:blipFill>
        <p:spPr>
          <a:xfrm>
            <a:off x="2045724" y="900794"/>
            <a:ext cx="7993626" cy="5957206"/>
          </a:xfrm>
          <a:prstGeom prst="rect">
            <a:avLst/>
          </a:prstGeom>
        </p:spPr>
      </p:pic>
      <p:sp>
        <p:nvSpPr>
          <p:cNvPr id="4" name="Segnaposto piè di pagina 3">
            <a:extLst>
              <a:ext uri="{FF2B5EF4-FFF2-40B4-BE49-F238E27FC236}">
                <a16:creationId xmlns:a16="http://schemas.microsoft.com/office/drawing/2014/main" id="{39F47387-BE56-24B4-4C3E-EEDD8BC14C5E}"/>
              </a:ext>
            </a:extLst>
          </p:cNvPr>
          <p:cNvSpPr>
            <a:spLocks noGrp="1"/>
          </p:cNvSpPr>
          <p:nvPr>
            <p:ph type="ftr" sz="quarter" idx="11"/>
          </p:nvPr>
        </p:nvSpPr>
        <p:spPr/>
        <p:txBody>
          <a:bodyPr/>
          <a:lstStyle/>
          <a:p>
            <a:r>
              <a:rPr lang="fr-FR"/>
              <a:t>M. Spurio - Astroparticle Physics - 9</a:t>
            </a:r>
            <a:endParaRPr lang="it-IT"/>
          </a:p>
        </p:txBody>
      </p:sp>
      <p:sp>
        <p:nvSpPr>
          <p:cNvPr id="5" name="Segnaposto numero diapositiva 4">
            <a:extLst>
              <a:ext uri="{FF2B5EF4-FFF2-40B4-BE49-F238E27FC236}">
                <a16:creationId xmlns:a16="http://schemas.microsoft.com/office/drawing/2014/main" id="{CA95B9AD-4C78-82F9-6C7D-BE59B8136525}"/>
              </a:ext>
            </a:extLst>
          </p:cNvPr>
          <p:cNvSpPr>
            <a:spLocks noGrp="1"/>
          </p:cNvSpPr>
          <p:nvPr>
            <p:ph type="sldNum" sz="quarter" idx="12"/>
          </p:nvPr>
        </p:nvSpPr>
        <p:spPr/>
        <p:txBody>
          <a:bodyPr/>
          <a:lstStyle/>
          <a:p>
            <a:fld id="{EF856C54-971D-4A64-8725-72F12A462872}" type="slidenum">
              <a:rPr lang="it-IT" smtClean="0"/>
              <a:t>29</a:t>
            </a:fld>
            <a:endParaRPr lang="it-IT"/>
          </a:p>
        </p:txBody>
      </p:sp>
    </p:spTree>
    <p:extLst>
      <p:ext uri="{BB962C8B-B14F-4D97-AF65-F5344CB8AC3E}">
        <p14:creationId xmlns:p14="http://schemas.microsoft.com/office/powerpoint/2010/main" val="194714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3126" y="1600607"/>
            <a:ext cx="8072834" cy="5212292"/>
          </a:xfrm>
          <a:prstGeom prst="rect">
            <a:avLst/>
          </a:prstGeom>
        </p:spPr>
      </p:pic>
      <p:sp>
        <p:nvSpPr>
          <p:cNvPr id="2" name="Titolo 1"/>
          <p:cNvSpPr>
            <a:spLocks noGrp="1"/>
          </p:cNvSpPr>
          <p:nvPr>
            <p:ph type="title"/>
          </p:nvPr>
        </p:nvSpPr>
        <p:spPr>
          <a:xfrm>
            <a:off x="854927" y="1"/>
            <a:ext cx="9569233" cy="780093"/>
          </a:xfrm>
        </p:spPr>
        <p:txBody>
          <a:bodyPr>
            <a:normAutofit/>
          </a:bodyPr>
          <a:lstStyle/>
          <a:p>
            <a:r>
              <a:rPr lang="en-US" sz="4000" dirty="0">
                <a:solidFill>
                  <a:srgbClr val="C00000"/>
                </a:solidFill>
                <a:latin typeface="Symbol" panose="05050102010706020507" pitchFamily="18" charset="2"/>
              </a:rPr>
              <a:t>g</a:t>
            </a:r>
            <a:r>
              <a:rPr lang="en-US" sz="4000" dirty="0">
                <a:solidFill>
                  <a:srgbClr val="C00000"/>
                </a:solidFill>
              </a:rPr>
              <a:t>-rays on ground: two methods</a:t>
            </a:r>
          </a:p>
        </p:txBody>
      </p:sp>
      <p:pic>
        <p:nvPicPr>
          <p:cNvPr id="5" name="Immagine 4">
            <a:extLst>
              <a:ext uri="{FF2B5EF4-FFF2-40B4-BE49-F238E27FC236}">
                <a16:creationId xmlns:a16="http://schemas.microsoft.com/office/drawing/2014/main" id="{E4D4B7DE-3871-1951-9298-1429682A6A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64261"/>
            <a:ext cx="3829589" cy="3342492"/>
          </a:xfrm>
          <a:prstGeom prst="rect">
            <a:avLst/>
          </a:prstGeom>
        </p:spPr>
      </p:pic>
      <p:pic>
        <p:nvPicPr>
          <p:cNvPr id="10" name="Immagine 9">
            <a:extLst>
              <a:ext uri="{FF2B5EF4-FFF2-40B4-BE49-F238E27FC236}">
                <a16:creationId xmlns:a16="http://schemas.microsoft.com/office/drawing/2014/main" id="{6F8E2AFE-F81F-123C-C170-D2EE4E46C052}"/>
              </a:ext>
            </a:extLst>
          </p:cNvPr>
          <p:cNvPicPr>
            <a:picLocks noChangeAspect="1"/>
          </p:cNvPicPr>
          <p:nvPr/>
        </p:nvPicPr>
        <p:blipFill>
          <a:blip r:embed="rId4"/>
          <a:stretch>
            <a:fillRect/>
          </a:stretch>
        </p:blipFill>
        <p:spPr>
          <a:xfrm>
            <a:off x="7371677" y="45101"/>
            <a:ext cx="4820323" cy="4163006"/>
          </a:xfrm>
          <a:prstGeom prst="rect">
            <a:avLst/>
          </a:prstGeom>
        </p:spPr>
      </p:pic>
      <p:sp>
        <p:nvSpPr>
          <p:cNvPr id="11" name="Segnaposto piè di pagina 10">
            <a:extLst>
              <a:ext uri="{FF2B5EF4-FFF2-40B4-BE49-F238E27FC236}">
                <a16:creationId xmlns:a16="http://schemas.microsoft.com/office/drawing/2014/main" id="{37D3ED01-EEE6-EA6D-11EA-FE512F2198BD}"/>
              </a:ext>
            </a:extLst>
          </p:cNvPr>
          <p:cNvSpPr>
            <a:spLocks noGrp="1"/>
          </p:cNvSpPr>
          <p:nvPr>
            <p:ph type="ftr" sz="quarter" idx="11"/>
          </p:nvPr>
        </p:nvSpPr>
        <p:spPr/>
        <p:txBody>
          <a:bodyPr/>
          <a:lstStyle/>
          <a:p>
            <a:r>
              <a:rPr lang="fr-FR"/>
              <a:t>M. Spurio - Astroparticle Physics - 9</a:t>
            </a:r>
            <a:endParaRPr lang="it-IT"/>
          </a:p>
        </p:txBody>
      </p:sp>
      <p:sp>
        <p:nvSpPr>
          <p:cNvPr id="12" name="Segnaposto numero diapositiva 11">
            <a:extLst>
              <a:ext uri="{FF2B5EF4-FFF2-40B4-BE49-F238E27FC236}">
                <a16:creationId xmlns:a16="http://schemas.microsoft.com/office/drawing/2014/main" id="{F2D7DC6B-D6A6-6510-0EDD-069124B988CD}"/>
              </a:ext>
            </a:extLst>
          </p:cNvPr>
          <p:cNvSpPr>
            <a:spLocks noGrp="1"/>
          </p:cNvSpPr>
          <p:nvPr>
            <p:ph type="sldNum" sz="quarter" idx="12"/>
          </p:nvPr>
        </p:nvSpPr>
        <p:spPr/>
        <p:txBody>
          <a:bodyPr/>
          <a:lstStyle/>
          <a:p>
            <a:fld id="{EF856C54-971D-4A64-8725-72F12A462872}" type="slidenum">
              <a:rPr lang="it-IT" smtClean="0"/>
              <a:t>3</a:t>
            </a:fld>
            <a:endParaRPr lang="it-IT"/>
          </a:p>
        </p:txBody>
      </p:sp>
    </p:spTree>
    <p:extLst>
      <p:ext uri="{BB962C8B-B14F-4D97-AF65-F5344CB8AC3E}">
        <p14:creationId xmlns:p14="http://schemas.microsoft.com/office/powerpoint/2010/main" val="169299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7209"/>
            <a:ext cx="10515600" cy="761230"/>
          </a:xfrm>
        </p:spPr>
        <p:txBody>
          <a:bodyPr>
            <a:normAutofit/>
          </a:bodyPr>
          <a:lstStyle/>
          <a:p>
            <a:r>
              <a:rPr lang="en-US" sz="3600" dirty="0">
                <a:solidFill>
                  <a:srgbClr val="00B0F0"/>
                </a:solidFill>
              </a:rPr>
              <a:t>The Spectral Energy Distribution (SED)</a:t>
            </a:r>
          </a:p>
        </p:txBody>
      </p:sp>
      <p:sp>
        <p:nvSpPr>
          <p:cNvPr id="3" name="Segnaposto piè di pagina 2"/>
          <p:cNvSpPr>
            <a:spLocks noGrp="1"/>
          </p:cNvSpPr>
          <p:nvPr>
            <p:ph type="ftr" sz="quarter" idx="11"/>
          </p:nvPr>
        </p:nvSpPr>
        <p:spPr/>
        <p:txBody>
          <a:bodyPr/>
          <a:lstStyle/>
          <a:p>
            <a:r>
              <a:rPr lang="fr-FR"/>
              <a:t>M. Spurio - Astroparticle Physics - 9</a:t>
            </a:r>
            <a:endParaRPr lang="it-IT"/>
          </a:p>
        </p:txBody>
      </p:sp>
      <p:sp>
        <p:nvSpPr>
          <p:cNvPr id="68" name="Segnaposto numero diapositiva 1"/>
          <p:cNvSpPr>
            <a:spLocks noGrp="1"/>
          </p:cNvSpPr>
          <p:nvPr>
            <p:ph type="sldNum" sz="quarter" idx="12"/>
          </p:nvPr>
        </p:nvSpPr>
        <p:spPr>
          <a:xfrm>
            <a:off x="7981950" y="6356352"/>
            <a:ext cx="2057400" cy="365125"/>
          </a:xfrm>
        </p:spPr>
        <p:txBody>
          <a:bodyPr/>
          <a:lstStyle/>
          <a:p>
            <a:fld id="{09661B32-13BA-489A-ABF7-9D388AF9B958}" type="slidenum">
              <a:rPr lang="de-DE" smtClean="0"/>
              <a:pPr/>
              <a:t>30</a:t>
            </a:fld>
            <a:endParaRPr lang="de-DE"/>
          </a:p>
        </p:txBody>
      </p:sp>
      <p:grpSp>
        <p:nvGrpSpPr>
          <p:cNvPr id="4" name="Group 2"/>
          <p:cNvGrpSpPr>
            <a:grpSpLocks/>
          </p:cNvGrpSpPr>
          <p:nvPr/>
        </p:nvGrpSpPr>
        <p:grpSpPr bwMode="auto">
          <a:xfrm>
            <a:off x="2640014" y="1115948"/>
            <a:ext cx="7704137" cy="4681538"/>
            <a:chOff x="476" y="799"/>
            <a:chExt cx="4853" cy="3085"/>
          </a:xfrm>
        </p:grpSpPr>
        <p:sp>
          <p:nvSpPr>
            <p:cNvPr id="5" name="Line 3"/>
            <p:cNvSpPr>
              <a:spLocks noChangeShapeType="1"/>
            </p:cNvSpPr>
            <p:nvPr/>
          </p:nvSpPr>
          <p:spPr bwMode="auto">
            <a:xfrm flipV="1">
              <a:off x="476" y="799"/>
              <a:ext cx="0" cy="3085"/>
            </a:xfrm>
            <a:prstGeom prst="line">
              <a:avLst/>
            </a:prstGeom>
            <a:noFill/>
            <a:ln w="57150">
              <a:solidFill>
                <a:schemeClr val="tx1"/>
              </a:solidFill>
              <a:round/>
              <a:headEnd/>
              <a:tailEnd type="triangle" w="med" len="med"/>
            </a:ln>
            <a:effectLst/>
          </p:spPr>
          <p:txBody>
            <a:bodyPr/>
            <a:lstStyle/>
            <a:p>
              <a:endParaRPr lang="it-IT"/>
            </a:p>
          </p:txBody>
        </p:sp>
        <p:sp>
          <p:nvSpPr>
            <p:cNvPr id="6" name="Line 4"/>
            <p:cNvSpPr>
              <a:spLocks noChangeShapeType="1"/>
            </p:cNvSpPr>
            <p:nvPr/>
          </p:nvSpPr>
          <p:spPr bwMode="auto">
            <a:xfrm>
              <a:off x="476" y="3884"/>
              <a:ext cx="4853" cy="0"/>
            </a:xfrm>
            <a:prstGeom prst="line">
              <a:avLst/>
            </a:prstGeom>
            <a:noFill/>
            <a:ln w="57150">
              <a:solidFill>
                <a:schemeClr val="tx1"/>
              </a:solidFill>
              <a:round/>
              <a:headEnd/>
              <a:tailEnd type="triangle" w="med" len="med"/>
            </a:ln>
            <a:effectLst/>
          </p:spPr>
          <p:txBody>
            <a:bodyPr/>
            <a:lstStyle/>
            <a:p>
              <a:endParaRPr lang="it-IT"/>
            </a:p>
          </p:txBody>
        </p:sp>
      </p:grpSp>
      <p:sp>
        <p:nvSpPr>
          <p:cNvPr id="7" name="Text Box 5"/>
          <p:cNvSpPr txBox="1">
            <a:spLocks noChangeArrowheads="1"/>
          </p:cNvSpPr>
          <p:nvPr/>
        </p:nvSpPr>
        <p:spPr bwMode="auto">
          <a:xfrm rot="16200000">
            <a:off x="1431926" y="3173349"/>
            <a:ext cx="1431925" cy="457200"/>
          </a:xfrm>
          <a:prstGeom prst="rect">
            <a:avLst/>
          </a:prstGeom>
          <a:noFill/>
          <a:ln w="9525">
            <a:noFill/>
            <a:miter lim="800000"/>
            <a:headEnd/>
            <a:tailEnd/>
          </a:ln>
          <a:effectLst/>
        </p:spPr>
        <p:txBody>
          <a:bodyPr wrap="none">
            <a:spAutoFit/>
          </a:bodyPr>
          <a:lstStyle/>
          <a:p>
            <a:pPr>
              <a:spcBef>
                <a:spcPct val="0"/>
              </a:spcBef>
              <a:buClrTx/>
              <a:buSzTx/>
              <a:buFontTx/>
              <a:buNone/>
            </a:pPr>
            <a:r>
              <a:rPr lang="en-US" sz="2400">
                <a:solidFill>
                  <a:srgbClr val="4F4F4F"/>
                </a:solidFill>
                <a:latin typeface="Arial" charset="0"/>
              </a:rPr>
              <a:t>E</a:t>
            </a:r>
            <a:r>
              <a:rPr lang="en-US" sz="2400" baseline="30000">
                <a:solidFill>
                  <a:srgbClr val="4F4F4F"/>
                </a:solidFill>
                <a:latin typeface="Arial" charset="0"/>
              </a:rPr>
              <a:t>2</a:t>
            </a:r>
            <a:r>
              <a:rPr lang="en-US" sz="2400">
                <a:solidFill>
                  <a:srgbClr val="4F4F4F"/>
                </a:solidFill>
                <a:latin typeface="Arial" charset="0"/>
              </a:rPr>
              <a:t> dN/dE</a:t>
            </a:r>
            <a:endParaRPr lang="de-DE" sz="2400">
              <a:solidFill>
                <a:srgbClr val="4F4F4F"/>
              </a:solidFill>
              <a:latin typeface="Arial" charset="0"/>
            </a:endParaRPr>
          </a:p>
        </p:txBody>
      </p:sp>
      <p:sp>
        <p:nvSpPr>
          <p:cNvPr id="8" name="Text Box 6"/>
          <p:cNvSpPr txBox="1">
            <a:spLocks noChangeArrowheads="1"/>
          </p:cNvSpPr>
          <p:nvPr/>
        </p:nvSpPr>
        <p:spPr bwMode="auto">
          <a:xfrm>
            <a:off x="6059489" y="5927104"/>
            <a:ext cx="828675" cy="457200"/>
          </a:xfrm>
          <a:prstGeom prst="rect">
            <a:avLst/>
          </a:prstGeom>
          <a:noFill/>
          <a:ln w="9525">
            <a:noFill/>
            <a:miter lim="800000"/>
            <a:headEnd/>
            <a:tailEnd/>
          </a:ln>
          <a:effectLst/>
        </p:spPr>
        <p:txBody>
          <a:bodyPr wrap="none">
            <a:spAutoFit/>
          </a:bodyPr>
          <a:lstStyle/>
          <a:p>
            <a:pPr>
              <a:spcBef>
                <a:spcPct val="0"/>
              </a:spcBef>
              <a:buClrTx/>
              <a:buSzTx/>
              <a:buFontTx/>
              <a:buNone/>
            </a:pPr>
            <a:r>
              <a:rPr lang="en-US" sz="2400">
                <a:solidFill>
                  <a:srgbClr val="4F4F4F"/>
                </a:solidFill>
                <a:latin typeface="Arial" charset="0"/>
              </a:rPr>
              <a:t>ln(E)</a:t>
            </a:r>
            <a:endParaRPr lang="de-DE" sz="2400">
              <a:solidFill>
                <a:srgbClr val="4F4F4F"/>
              </a:solidFill>
              <a:latin typeface="Arial" charset="0"/>
            </a:endParaRPr>
          </a:p>
        </p:txBody>
      </p:sp>
      <p:grpSp>
        <p:nvGrpSpPr>
          <p:cNvPr id="9" name="Group 7"/>
          <p:cNvGrpSpPr>
            <a:grpSpLocks/>
          </p:cNvGrpSpPr>
          <p:nvPr/>
        </p:nvGrpSpPr>
        <p:grpSpPr bwMode="auto">
          <a:xfrm>
            <a:off x="4767263" y="1476311"/>
            <a:ext cx="2552700" cy="4298950"/>
            <a:chOff x="1933" y="1030"/>
            <a:chExt cx="1763" cy="3294"/>
          </a:xfrm>
        </p:grpSpPr>
        <p:sp>
          <p:nvSpPr>
            <p:cNvPr id="10" name="Freeform 8"/>
            <p:cNvSpPr>
              <a:spLocks/>
            </p:cNvSpPr>
            <p:nvPr/>
          </p:nvSpPr>
          <p:spPr bwMode="auto">
            <a:xfrm>
              <a:off x="1933" y="1030"/>
              <a:ext cx="1763" cy="3294"/>
            </a:xfrm>
            <a:custGeom>
              <a:avLst/>
              <a:gdLst/>
              <a:ahLst/>
              <a:cxnLst>
                <a:cxn ang="0">
                  <a:pos x="0" y="2932"/>
                </a:cxn>
                <a:cxn ang="0">
                  <a:pos x="345" y="836"/>
                </a:cxn>
                <a:cxn ang="0">
                  <a:pos x="913" y="1"/>
                </a:cxn>
                <a:cxn ang="0">
                  <a:pos x="1463" y="843"/>
                </a:cxn>
                <a:cxn ang="0">
                  <a:pos x="1763" y="2932"/>
                </a:cxn>
              </a:cxnLst>
              <a:rect l="0" t="0" r="r" b="b"/>
              <a:pathLst>
                <a:path w="1763" h="2932">
                  <a:moveTo>
                    <a:pt x="0" y="2932"/>
                  </a:moveTo>
                  <a:cubicBezTo>
                    <a:pt x="57" y="2586"/>
                    <a:pt x="193" y="1324"/>
                    <a:pt x="345" y="836"/>
                  </a:cubicBezTo>
                  <a:cubicBezTo>
                    <a:pt x="497" y="348"/>
                    <a:pt x="727" y="0"/>
                    <a:pt x="913" y="1"/>
                  </a:cubicBezTo>
                  <a:cubicBezTo>
                    <a:pt x="1099" y="2"/>
                    <a:pt x="1321" y="355"/>
                    <a:pt x="1463" y="843"/>
                  </a:cubicBezTo>
                  <a:cubicBezTo>
                    <a:pt x="1605" y="1331"/>
                    <a:pt x="1701" y="2497"/>
                    <a:pt x="1763" y="2932"/>
                  </a:cubicBezTo>
                </a:path>
              </a:pathLst>
            </a:custGeom>
            <a:solidFill>
              <a:srgbClr val="FFFF00">
                <a:alpha val="50000"/>
              </a:srgbClr>
            </a:solidFill>
            <a:ln w="9525">
              <a:noFill/>
              <a:round/>
              <a:headEnd/>
              <a:tailEnd/>
            </a:ln>
            <a:effectLst/>
          </p:spPr>
          <p:txBody>
            <a:bodyPr/>
            <a:lstStyle/>
            <a:p>
              <a:endParaRPr lang="it-IT"/>
            </a:p>
          </p:txBody>
        </p:sp>
        <p:sp>
          <p:nvSpPr>
            <p:cNvPr id="11" name="Text Box 9"/>
            <p:cNvSpPr txBox="1">
              <a:spLocks noChangeArrowheads="1"/>
            </p:cNvSpPr>
            <p:nvPr/>
          </p:nvSpPr>
          <p:spPr bwMode="auto">
            <a:xfrm>
              <a:off x="2513" y="1626"/>
              <a:ext cx="545" cy="283"/>
            </a:xfrm>
            <a:prstGeom prst="rect">
              <a:avLst/>
            </a:prstGeom>
            <a:noFill/>
            <a:ln w="9525">
              <a:noFill/>
              <a:miter lim="800000"/>
              <a:headEnd/>
              <a:tailEnd/>
            </a:ln>
            <a:effectLst/>
          </p:spPr>
          <p:txBody>
            <a:bodyPr wrap="none">
              <a:spAutoFit/>
            </a:bodyPr>
            <a:lstStyle/>
            <a:p>
              <a:pPr>
                <a:spcBef>
                  <a:spcPct val="0"/>
                </a:spcBef>
                <a:buClrTx/>
                <a:buSzTx/>
                <a:buFontTx/>
                <a:buNone/>
              </a:pPr>
              <a:r>
                <a:rPr lang="en-US">
                  <a:latin typeface="Verdana" pitchFamily="34" charset="0"/>
                </a:rPr>
                <a:t>Stars</a:t>
              </a:r>
              <a:endParaRPr lang="de-DE">
                <a:latin typeface="Verdana" pitchFamily="34" charset="0"/>
              </a:endParaRPr>
            </a:p>
          </p:txBody>
        </p:sp>
      </p:grpSp>
      <p:grpSp>
        <p:nvGrpSpPr>
          <p:cNvPr id="12" name="Group 11"/>
          <p:cNvGrpSpPr>
            <a:grpSpLocks/>
          </p:cNvGrpSpPr>
          <p:nvPr/>
        </p:nvGrpSpPr>
        <p:grpSpPr bwMode="auto">
          <a:xfrm>
            <a:off x="3648075" y="2555812"/>
            <a:ext cx="2363788" cy="3208337"/>
            <a:chOff x="1338" y="1827"/>
            <a:chExt cx="1489" cy="2021"/>
          </a:xfrm>
        </p:grpSpPr>
        <p:sp>
          <p:nvSpPr>
            <p:cNvPr id="13" name="Freeform 12"/>
            <p:cNvSpPr>
              <a:spLocks/>
            </p:cNvSpPr>
            <p:nvPr/>
          </p:nvSpPr>
          <p:spPr bwMode="auto">
            <a:xfrm>
              <a:off x="1338" y="1827"/>
              <a:ext cx="1489" cy="2021"/>
            </a:xfrm>
            <a:custGeom>
              <a:avLst/>
              <a:gdLst/>
              <a:ahLst/>
              <a:cxnLst>
                <a:cxn ang="0">
                  <a:pos x="0" y="2932"/>
                </a:cxn>
                <a:cxn ang="0">
                  <a:pos x="345" y="836"/>
                </a:cxn>
                <a:cxn ang="0">
                  <a:pos x="913" y="1"/>
                </a:cxn>
                <a:cxn ang="0">
                  <a:pos x="1463" y="843"/>
                </a:cxn>
                <a:cxn ang="0">
                  <a:pos x="1763" y="2932"/>
                </a:cxn>
              </a:cxnLst>
              <a:rect l="0" t="0" r="r" b="b"/>
              <a:pathLst>
                <a:path w="1763" h="2932">
                  <a:moveTo>
                    <a:pt x="0" y="2932"/>
                  </a:moveTo>
                  <a:cubicBezTo>
                    <a:pt x="57" y="2586"/>
                    <a:pt x="193" y="1324"/>
                    <a:pt x="345" y="836"/>
                  </a:cubicBezTo>
                  <a:cubicBezTo>
                    <a:pt x="497" y="348"/>
                    <a:pt x="727" y="0"/>
                    <a:pt x="913" y="1"/>
                  </a:cubicBezTo>
                  <a:cubicBezTo>
                    <a:pt x="1099" y="2"/>
                    <a:pt x="1321" y="355"/>
                    <a:pt x="1463" y="843"/>
                  </a:cubicBezTo>
                  <a:cubicBezTo>
                    <a:pt x="1605" y="1331"/>
                    <a:pt x="1701" y="2497"/>
                    <a:pt x="1763" y="2932"/>
                  </a:cubicBezTo>
                </a:path>
              </a:pathLst>
            </a:custGeom>
            <a:solidFill>
              <a:srgbClr val="FF3300">
                <a:alpha val="50000"/>
              </a:srgbClr>
            </a:solidFill>
            <a:ln w="9525">
              <a:noFill/>
              <a:round/>
              <a:headEnd/>
              <a:tailEnd/>
            </a:ln>
            <a:effectLst/>
          </p:spPr>
          <p:txBody>
            <a:bodyPr/>
            <a:lstStyle/>
            <a:p>
              <a:endParaRPr lang="it-IT"/>
            </a:p>
          </p:txBody>
        </p:sp>
        <p:sp>
          <p:nvSpPr>
            <p:cNvPr id="14" name="Text Box 13"/>
            <p:cNvSpPr txBox="1">
              <a:spLocks noChangeArrowheads="1"/>
            </p:cNvSpPr>
            <p:nvPr/>
          </p:nvSpPr>
          <p:spPr bwMode="auto">
            <a:xfrm>
              <a:off x="1474" y="2681"/>
              <a:ext cx="440" cy="233"/>
            </a:xfrm>
            <a:prstGeom prst="rect">
              <a:avLst/>
            </a:prstGeom>
            <a:noFill/>
            <a:ln w="9525">
              <a:noFill/>
              <a:miter lim="800000"/>
              <a:headEnd/>
              <a:tailEnd/>
            </a:ln>
            <a:effectLst/>
          </p:spPr>
          <p:txBody>
            <a:bodyPr wrap="none">
              <a:spAutoFit/>
            </a:bodyPr>
            <a:lstStyle/>
            <a:p>
              <a:pPr>
                <a:spcBef>
                  <a:spcPct val="0"/>
                </a:spcBef>
                <a:buClrTx/>
                <a:buSzTx/>
                <a:buFontTx/>
                <a:buNone/>
              </a:pPr>
              <a:r>
                <a:rPr lang="en-US">
                  <a:latin typeface="Verdana" pitchFamily="34" charset="0"/>
                </a:rPr>
                <a:t>CMB</a:t>
              </a:r>
              <a:endParaRPr lang="de-DE">
                <a:latin typeface="Verdana" pitchFamily="34" charset="0"/>
              </a:endParaRPr>
            </a:p>
          </p:txBody>
        </p:sp>
        <p:sp>
          <p:nvSpPr>
            <p:cNvPr id="15" name="Text Box 14"/>
            <p:cNvSpPr txBox="1">
              <a:spLocks noChangeArrowheads="1"/>
            </p:cNvSpPr>
            <p:nvPr/>
          </p:nvSpPr>
          <p:spPr bwMode="auto">
            <a:xfrm>
              <a:off x="1821" y="2160"/>
              <a:ext cx="454" cy="233"/>
            </a:xfrm>
            <a:prstGeom prst="rect">
              <a:avLst/>
            </a:prstGeom>
            <a:noFill/>
            <a:ln w="9525">
              <a:noFill/>
              <a:miter lim="800000"/>
              <a:headEnd/>
              <a:tailEnd/>
            </a:ln>
            <a:effectLst/>
          </p:spPr>
          <p:txBody>
            <a:bodyPr wrap="none">
              <a:spAutoFit/>
            </a:bodyPr>
            <a:lstStyle/>
            <a:p>
              <a:pPr>
                <a:spcBef>
                  <a:spcPct val="0"/>
                </a:spcBef>
                <a:buClrTx/>
                <a:buSzTx/>
                <a:buFontTx/>
                <a:buNone/>
              </a:pPr>
              <a:r>
                <a:rPr lang="en-US">
                  <a:latin typeface="Verdana" pitchFamily="34" charset="0"/>
                </a:rPr>
                <a:t>Dust</a:t>
              </a:r>
              <a:endParaRPr lang="de-DE">
                <a:latin typeface="Verdana" pitchFamily="34" charset="0"/>
              </a:endParaRPr>
            </a:p>
          </p:txBody>
        </p:sp>
      </p:grpSp>
      <p:grpSp>
        <p:nvGrpSpPr>
          <p:cNvPr id="16" name="Group 15"/>
          <p:cNvGrpSpPr>
            <a:grpSpLocks/>
          </p:cNvGrpSpPr>
          <p:nvPr/>
        </p:nvGrpSpPr>
        <p:grpSpPr bwMode="auto">
          <a:xfrm>
            <a:off x="2711450" y="2771711"/>
            <a:ext cx="7372350" cy="2982912"/>
            <a:chOff x="-86" y="1960"/>
            <a:chExt cx="5891" cy="2384"/>
          </a:xfrm>
        </p:grpSpPr>
        <p:sp>
          <p:nvSpPr>
            <p:cNvPr id="17" name="Freeform 16"/>
            <p:cNvSpPr>
              <a:spLocks/>
            </p:cNvSpPr>
            <p:nvPr/>
          </p:nvSpPr>
          <p:spPr bwMode="auto">
            <a:xfrm>
              <a:off x="-86" y="1960"/>
              <a:ext cx="4411" cy="2382"/>
            </a:xfrm>
            <a:custGeom>
              <a:avLst/>
              <a:gdLst/>
              <a:ahLst/>
              <a:cxnLst>
                <a:cxn ang="0">
                  <a:pos x="0" y="2382"/>
                </a:cxn>
                <a:cxn ang="0">
                  <a:pos x="3593" y="1"/>
                </a:cxn>
                <a:cxn ang="0">
                  <a:pos x="4411" y="2376"/>
                </a:cxn>
              </a:cxnLst>
              <a:rect l="0" t="0" r="r" b="b"/>
              <a:pathLst>
                <a:path w="4411" h="2382">
                  <a:moveTo>
                    <a:pt x="0" y="2382"/>
                  </a:moveTo>
                  <a:cubicBezTo>
                    <a:pt x="598" y="1985"/>
                    <a:pt x="2858" y="2"/>
                    <a:pt x="3593" y="1"/>
                  </a:cubicBezTo>
                  <a:cubicBezTo>
                    <a:pt x="4328" y="0"/>
                    <a:pt x="4241" y="1881"/>
                    <a:pt x="4411" y="2376"/>
                  </a:cubicBezTo>
                </a:path>
              </a:pathLst>
            </a:custGeom>
            <a:solidFill>
              <a:srgbClr val="99CCFF">
                <a:alpha val="50000"/>
              </a:srgbClr>
            </a:solidFill>
            <a:ln w="9525">
              <a:noFill/>
              <a:round/>
              <a:headEnd/>
              <a:tailEnd/>
            </a:ln>
            <a:effectLst/>
          </p:spPr>
          <p:txBody>
            <a:bodyPr/>
            <a:lstStyle/>
            <a:p>
              <a:endParaRPr lang="it-IT"/>
            </a:p>
          </p:txBody>
        </p:sp>
        <p:sp>
          <p:nvSpPr>
            <p:cNvPr id="18" name="Text Box 17"/>
            <p:cNvSpPr txBox="1">
              <a:spLocks noChangeArrowheads="1"/>
            </p:cNvSpPr>
            <p:nvPr/>
          </p:nvSpPr>
          <p:spPr bwMode="auto">
            <a:xfrm>
              <a:off x="2382" y="2522"/>
              <a:ext cx="1516" cy="959"/>
            </a:xfrm>
            <a:prstGeom prst="rect">
              <a:avLst/>
            </a:prstGeom>
            <a:noFill/>
            <a:ln w="9525">
              <a:noFill/>
              <a:miter lim="800000"/>
              <a:headEnd/>
              <a:tailEnd/>
            </a:ln>
            <a:effectLst/>
          </p:spPr>
          <p:txBody>
            <a:bodyPr wrap="none">
              <a:spAutoFit/>
            </a:bodyPr>
            <a:lstStyle/>
            <a:p>
              <a:pPr algn="ctr">
                <a:spcBef>
                  <a:spcPct val="0"/>
                </a:spcBef>
                <a:buClrTx/>
                <a:buSzTx/>
                <a:buFontTx/>
                <a:buNone/>
              </a:pPr>
              <a:r>
                <a:rPr lang="en-US" sz="2400">
                  <a:latin typeface="Arial" charset="0"/>
                </a:rPr>
                <a:t>Cosmic</a:t>
              </a:r>
            </a:p>
            <a:p>
              <a:pPr algn="ctr">
                <a:spcBef>
                  <a:spcPct val="0"/>
                </a:spcBef>
                <a:buClrTx/>
                <a:buSzTx/>
                <a:buFontTx/>
                <a:buNone/>
              </a:pPr>
              <a:r>
                <a:rPr lang="en-US" sz="2400">
                  <a:latin typeface="Arial" charset="0"/>
                </a:rPr>
                <a:t>Electron</a:t>
              </a:r>
            </a:p>
            <a:p>
              <a:pPr algn="ctr">
                <a:spcBef>
                  <a:spcPct val="0"/>
                </a:spcBef>
                <a:buClrTx/>
                <a:buSzTx/>
                <a:buFontTx/>
                <a:buNone/>
              </a:pPr>
              <a:r>
                <a:rPr lang="en-US" sz="2400">
                  <a:latin typeface="Arial" charset="0"/>
                </a:rPr>
                <a:t>Accelerators</a:t>
              </a:r>
              <a:endParaRPr lang="de-DE" sz="2400">
                <a:latin typeface="Arial" charset="0"/>
              </a:endParaRPr>
            </a:p>
          </p:txBody>
        </p:sp>
        <p:sp>
          <p:nvSpPr>
            <p:cNvPr id="19" name="Freeform 18"/>
            <p:cNvSpPr>
              <a:spLocks/>
            </p:cNvSpPr>
            <p:nvPr/>
          </p:nvSpPr>
          <p:spPr bwMode="auto">
            <a:xfrm>
              <a:off x="3036" y="2830"/>
              <a:ext cx="2769" cy="1514"/>
            </a:xfrm>
            <a:custGeom>
              <a:avLst/>
              <a:gdLst/>
              <a:ahLst/>
              <a:cxnLst>
                <a:cxn ang="0">
                  <a:pos x="0" y="2382"/>
                </a:cxn>
                <a:cxn ang="0">
                  <a:pos x="3593" y="1"/>
                </a:cxn>
                <a:cxn ang="0">
                  <a:pos x="4411" y="2376"/>
                </a:cxn>
              </a:cxnLst>
              <a:rect l="0" t="0" r="r" b="b"/>
              <a:pathLst>
                <a:path w="4411" h="2382">
                  <a:moveTo>
                    <a:pt x="0" y="2382"/>
                  </a:moveTo>
                  <a:cubicBezTo>
                    <a:pt x="598" y="1985"/>
                    <a:pt x="2858" y="2"/>
                    <a:pt x="3593" y="1"/>
                  </a:cubicBezTo>
                  <a:cubicBezTo>
                    <a:pt x="4328" y="0"/>
                    <a:pt x="4241" y="1881"/>
                    <a:pt x="4411" y="2376"/>
                  </a:cubicBezTo>
                </a:path>
              </a:pathLst>
            </a:custGeom>
            <a:solidFill>
              <a:srgbClr val="99CCFF">
                <a:alpha val="50000"/>
              </a:srgbClr>
            </a:solidFill>
            <a:ln w="9525">
              <a:noFill/>
              <a:round/>
              <a:headEnd/>
              <a:tailEnd/>
            </a:ln>
            <a:effectLst/>
          </p:spPr>
          <p:txBody>
            <a:bodyPr/>
            <a:lstStyle/>
            <a:p>
              <a:endParaRPr lang="it-IT"/>
            </a:p>
          </p:txBody>
        </p:sp>
      </p:grpSp>
      <p:grpSp>
        <p:nvGrpSpPr>
          <p:cNvPr id="20" name="Group 19"/>
          <p:cNvGrpSpPr>
            <a:grpSpLocks/>
          </p:cNvGrpSpPr>
          <p:nvPr/>
        </p:nvGrpSpPr>
        <p:grpSpPr bwMode="auto">
          <a:xfrm>
            <a:off x="8975730" y="3852800"/>
            <a:ext cx="1046163" cy="1190626"/>
            <a:chOff x="4694" y="2523"/>
            <a:chExt cx="659" cy="750"/>
          </a:xfrm>
        </p:grpSpPr>
        <p:sp>
          <p:nvSpPr>
            <p:cNvPr id="21" name="AutoShape 20"/>
            <p:cNvSpPr>
              <a:spLocks noChangeArrowheads="1"/>
            </p:cNvSpPr>
            <p:nvPr/>
          </p:nvSpPr>
          <p:spPr bwMode="auto">
            <a:xfrm rot="7200000">
              <a:off x="4497" y="2720"/>
              <a:ext cx="713" cy="31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33"/>
            </a:solidFill>
            <a:ln w="9525">
              <a:noFill/>
              <a:miter lim="800000"/>
              <a:headEnd/>
              <a:tailEnd/>
            </a:ln>
            <a:effectLst/>
          </p:spPr>
          <p:txBody>
            <a:bodyPr wrap="none" anchor="ctr"/>
            <a:lstStyle/>
            <a:p>
              <a:endParaRPr lang="it-IT"/>
            </a:p>
          </p:txBody>
        </p:sp>
        <p:sp>
          <p:nvSpPr>
            <p:cNvPr id="22" name="Text Box 21"/>
            <p:cNvSpPr txBox="1">
              <a:spLocks noChangeArrowheads="1"/>
            </p:cNvSpPr>
            <p:nvPr/>
          </p:nvSpPr>
          <p:spPr bwMode="auto">
            <a:xfrm>
              <a:off x="4921" y="2750"/>
              <a:ext cx="432" cy="523"/>
            </a:xfrm>
            <a:prstGeom prst="rect">
              <a:avLst/>
            </a:prstGeom>
            <a:noFill/>
            <a:ln w="9525">
              <a:noFill/>
              <a:miter lim="800000"/>
              <a:headEnd/>
              <a:tailEnd/>
            </a:ln>
            <a:effectLst/>
          </p:spPr>
          <p:txBody>
            <a:bodyPr wrap="none">
              <a:spAutoFit/>
            </a:bodyPr>
            <a:lstStyle/>
            <a:p>
              <a:pPr>
                <a:spcBef>
                  <a:spcPct val="0"/>
                </a:spcBef>
                <a:buClrTx/>
                <a:buSzTx/>
                <a:buFontTx/>
                <a:buNone/>
              </a:pPr>
              <a:r>
                <a:rPr lang="en-US" sz="2400">
                  <a:solidFill>
                    <a:srgbClr val="FF0000"/>
                  </a:solidFill>
                  <a:latin typeface="Verdana" pitchFamily="34" charset="0"/>
                </a:rPr>
                <a:t>B</a:t>
              </a:r>
              <a:r>
                <a:rPr lang="en-US" sz="2400">
                  <a:solidFill>
                    <a:srgbClr val="FF0000"/>
                  </a:solidFill>
                  <a:latin typeface="Verdana" pitchFamily="34" charset="0"/>
                  <a:sym typeface="Symbol" pitchFamily="18" charset="2"/>
                </a:rPr>
                <a:t></a:t>
              </a:r>
            </a:p>
            <a:p>
              <a:pPr>
                <a:spcBef>
                  <a:spcPct val="0"/>
                </a:spcBef>
                <a:buClrTx/>
                <a:buSzTx/>
                <a:buFontTx/>
                <a:buNone/>
              </a:pPr>
              <a:r>
                <a:rPr lang="en-US" sz="2400">
                  <a:solidFill>
                    <a:srgbClr val="FF9933"/>
                  </a:solidFill>
                  <a:latin typeface="Verdana" pitchFamily="34" charset="0"/>
                  <a:sym typeface="Symbol" pitchFamily="18" charset="2"/>
                </a:rPr>
                <a:t>E</a:t>
              </a:r>
              <a:r>
                <a:rPr lang="en-US" sz="2400" baseline="-25000">
                  <a:solidFill>
                    <a:srgbClr val="FF9933"/>
                  </a:solidFill>
                  <a:latin typeface="Verdana" pitchFamily="34" charset="0"/>
                  <a:sym typeface="Symbol" pitchFamily="18" charset="2"/>
                </a:rPr>
                <a:t>e</a:t>
              </a:r>
              <a:r>
                <a:rPr lang="en-US" sz="2400">
                  <a:solidFill>
                    <a:srgbClr val="FF9933"/>
                  </a:solidFill>
                  <a:latin typeface="Verdana" pitchFamily="34" charset="0"/>
                  <a:sym typeface="Symbol" pitchFamily="18" charset="2"/>
                </a:rPr>
                <a:t></a:t>
              </a:r>
              <a:endParaRPr lang="en-US" sz="2400" baseline="-25000">
                <a:solidFill>
                  <a:srgbClr val="FF9933"/>
                </a:solidFill>
                <a:latin typeface="Verdana" pitchFamily="34" charset="0"/>
                <a:sym typeface="Symbol" pitchFamily="18" charset="2"/>
              </a:endParaRPr>
            </a:p>
          </p:txBody>
        </p:sp>
      </p:grpSp>
      <p:grpSp>
        <p:nvGrpSpPr>
          <p:cNvPr id="23" name="Group 23"/>
          <p:cNvGrpSpPr>
            <a:grpSpLocks/>
          </p:cNvGrpSpPr>
          <p:nvPr/>
        </p:nvGrpSpPr>
        <p:grpSpPr bwMode="auto">
          <a:xfrm>
            <a:off x="3865563" y="4860865"/>
            <a:ext cx="6191250" cy="830263"/>
            <a:chOff x="1338" y="3158"/>
            <a:chExt cx="3900" cy="523"/>
          </a:xfrm>
        </p:grpSpPr>
        <p:sp>
          <p:nvSpPr>
            <p:cNvPr id="24" name="Text Box 24"/>
            <p:cNvSpPr txBox="1">
              <a:spLocks noChangeArrowheads="1"/>
            </p:cNvSpPr>
            <p:nvPr/>
          </p:nvSpPr>
          <p:spPr bwMode="auto">
            <a:xfrm>
              <a:off x="1338" y="3187"/>
              <a:ext cx="2313" cy="288"/>
            </a:xfrm>
            <a:prstGeom prst="rect">
              <a:avLst/>
            </a:prstGeom>
            <a:noFill/>
            <a:ln w="12700" algn="ctr">
              <a:noFill/>
              <a:miter lim="800000"/>
              <a:headEnd/>
              <a:tailEnd/>
            </a:ln>
            <a:effectLst/>
          </p:spPr>
          <p:txBody>
            <a:bodyPr>
              <a:spAutoFit/>
            </a:bodyPr>
            <a:lstStyle/>
            <a:p>
              <a:pPr algn="ctr">
                <a:spcBef>
                  <a:spcPct val="50000"/>
                </a:spcBef>
                <a:buClrTx/>
                <a:buSzTx/>
                <a:buFontTx/>
                <a:buNone/>
              </a:pPr>
              <a:r>
                <a:rPr lang="en-US" sz="2400">
                  <a:latin typeface="Arial" charset="0"/>
                </a:rPr>
                <a:t>Synchrotron Radiation</a:t>
              </a:r>
            </a:p>
          </p:txBody>
        </p:sp>
        <p:sp>
          <p:nvSpPr>
            <p:cNvPr id="25" name="Text Box 25"/>
            <p:cNvSpPr txBox="1">
              <a:spLocks noChangeArrowheads="1"/>
            </p:cNvSpPr>
            <p:nvPr/>
          </p:nvSpPr>
          <p:spPr bwMode="auto">
            <a:xfrm>
              <a:off x="3742" y="3158"/>
              <a:ext cx="1496" cy="523"/>
            </a:xfrm>
            <a:prstGeom prst="rect">
              <a:avLst/>
            </a:prstGeom>
            <a:noFill/>
            <a:ln w="12700" algn="ctr">
              <a:noFill/>
              <a:miter lim="800000"/>
              <a:headEnd/>
              <a:tailEnd/>
            </a:ln>
            <a:effectLst/>
          </p:spPr>
          <p:txBody>
            <a:bodyPr>
              <a:spAutoFit/>
            </a:bodyPr>
            <a:lstStyle/>
            <a:p>
              <a:pPr algn="ctr">
                <a:spcBef>
                  <a:spcPct val="50000"/>
                </a:spcBef>
                <a:buClrTx/>
                <a:buSzTx/>
                <a:buFontTx/>
                <a:buNone/>
              </a:pPr>
              <a:r>
                <a:rPr lang="en-US" sz="2400">
                  <a:latin typeface="Arial" charset="0"/>
                </a:rPr>
                <a:t>Inverse Compton</a:t>
              </a:r>
            </a:p>
          </p:txBody>
        </p:sp>
      </p:grpSp>
      <p:grpSp>
        <p:nvGrpSpPr>
          <p:cNvPr id="26" name="Group 26"/>
          <p:cNvGrpSpPr>
            <a:grpSpLocks/>
          </p:cNvGrpSpPr>
          <p:nvPr/>
        </p:nvGrpSpPr>
        <p:grpSpPr bwMode="auto">
          <a:xfrm>
            <a:off x="8904289" y="1274699"/>
            <a:ext cx="1146175" cy="3071813"/>
            <a:chOff x="4649" y="899"/>
            <a:chExt cx="722" cy="1935"/>
          </a:xfrm>
        </p:grpSpPr>
        <p:graphicFrame>
          <p:nvGraphicFramePr>
            <p:cNvPr id="27" name="Object 27"/>
            <p:cNvGraphicFramePr>
              <a:graphicFrameLocks noChangeAspect="1"/>
            </p:cNvGraphicFramePr>
            <p:nvPr/>
          </p:nvGraphicFramePr>
          <p:xfrm>
            <a:off x="4737" y="899"/>
            <a:ext cx="634" cy="558"/>
          </p:xfrm>
          <a:graphic>
            <a:graphicData uri="http://schemas.openxmlformats.org/presentationml/2006/ole">
              <mc:AlternateContent xmlns:mc="http://schemas.openxmlformats.org/markup-compatibility/2006">
                <mc:Choice xmlns:v="urn:schemas-microsoft-com:vml" Requires="v">
                  <p:oleObj name="Equation" r:id="rId2" imgW="317362" imgH="279279" progId="Equation.3">
                    <p:embed/>
                  </p:oleObj>
                </mc:Choice>
                <mc:Fallback>
                  <p:oleObj name="Equation" r:id="rId2" imgW="317362" imgH="279279" progId="Equation.3">
                    <p:embed/>
                    <p:pic>
                      <p:nvPicPr>
                        <p:cNvPr id="27" name="Object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 y="899"/>
                          <a:ext cx="634" cy="558"/>
                        </a:xfrm>
                        <a:prstGeom prst="rect">
                          <a:avLst/>
                        </a:prstGeom>
                        <a:solidFill>
                          <a:srgbClr val="DDDDDD"/>
                        </a:solidFill>
                      </p:spPr>
                    </p:pic>
                  </p:oleObj>
                </mc:Fallback>
              </mc:AlternateContent>
            </a:graphicData>
          </a:graphic>
        </p:graphicFrame>
        <p:sp>
          <p:nvSpPr>
            <p:cNvPr id="28" name="Line 28"/>
            <p:cNvSpPr>
              <a:spLocks noChangeShapeType="1"/>
            </p:cNvSpPr>
            <p:nvPr/>
          </p:nvSpPr>
          <p:spPr bwMode="auto">
            <a:xfrm flipH="1">
              <a:off x="4649" y="1414"/>
              <a:ext cx="337" cy="1420"/>
            </a:xfrm>
            <a:prstGeom prst="line">
              <a:avLst/>
            </a:prstGeom>
            <a:noFill/>
            <a:ln w="76200">
              <a:solidFill>
                <a:srgbClr val="FF0000"/>
              </a:solidFill>
              <a:round/>
              <a:headEnd/>
              <a:tailEnd type="arrow" w="med" len="med"/>
            </a:ln>
            <a:effectLst/>
          </p:spPr>
          <p:txBody>
            <a:bodyPr>
              <a:spAutoFit/>
            </a:bodyPr>
            <a:lstStyle/>
            <a:p>
              <a:endParaRPr lang="it-IT"/>
            </a:p>
          </p:txBody>
        </p:sp>
      </p:grpSp>
      <p:grpSp>
        <p:nvGrpSpPr>
          <p:cNvPr id="29" name="Group 29"/>
          <p:cNvGrpSpPr>
            <a:grpSpLocks/>
          </p:cNvGrpSpPr>
          <p:nvPr/>
        </p:nvGrpSpPr>
        <p:grpSpPr bwMode="auto">
          <a:xfrm>
            <a:off x="3181350" y="1547748"/>
            <a:ext cx="1771650" cy="3359150"/>
            <a:chOff x="1044" y="1071"/>
            <a:chExt cx="1116" cy="2116"/>
          </a:xfrm>
        </p:grpSpPr>
        <p:graphicFrame>
          <p:nvGraphicFramePr>
            <p:cNvPr id="30" name="Object 30"/>
            <p:cNvGraphicFramePr>
              <a:graphicFrameLocks noChangeAspect="1"/>
            </p:cNvGraphicFramePr>
            <p:nvPr/>
          </p:nvGraphicFramePr>
          <p:xfrm>
            <a:off x="1044" y="1071"/>
            <a:ext cx="1065" cy="558"/>
          </p:xfrm>
          <a:graphic>
            <a:graphicData uri="http://schemas.openxmlformats.org/presentationml/2006/ole">
              <mc:AlternateContent xmlns:mc="http://schemas.openxmlformats.org/markup-compatibility/2006">
                <mc:Choice xmlns:v="urn:schemas-microsoft-com:vml" Requires="v">
                  <p:oleObj name="Equation" r:id="rId4" imgW="533169" imgH="279279" progId="Equation.3">
                    <p:embed/>
                  </p:oleObj>
                </mc:Choice>
                <mc:Fallback>
                  <p:oleObj name="Equation" r:id="rId4" imgW="533169" imgH="279279" progId="Equation.3">
                    <p:embed/>
                    <p:pic>
                      <p:nvPicPr>
                        <p:cNvPr id="30" name="Object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 y="1071"/>
                          <a:ext cx="1065" cy="558"/>
                        </a:xfrm>
                        <a:prstGeom prst="rect">
                          <a:avLst/>
                        </a:prstGeom>
                        <a:solidFill>
                          <a:srgbClr val="DDDDDD"/>
                        </a:solidFill>
                      </p:spPr>
                    </p:pic>
                  </p:oleObj>
                </mc:Fallback>
              </mc:AlternateContent>
            </a:graphicData>
          </a:graphic>
        </p:graphicFrame>
        <p:sp>
          <p:nvSpPr>
            <p:cNvPr id="31" name="Line 31"/>
            <p:cNvSpPr>
              <a:spLocks noChangeShapeType="1"/>
            </p:cNvSpPr>
            <p:nvPr/>
          </p:nvSpPr>
          <p:spPr bwMode="auto">
            <a:xfrm>
              <a:off x="1670" y="1536"/>
              <a:ext cx="490" cy="1651"/>
            </a:xfrm>
            <a:prstGeom prst="line">
              <a:avLst/>
            </a:prstGeom>
            <a:noFill/>
            <a:ln w="76200">
              <a:solidFill>
                <a:srgbClr val="FF0000"/>
              </a:solidFill>
              <a:round/>
              <a:headEnd/>
              <a:tailEnd type="arrow" w="med" len="med"/>
            </a:ln>
            <a:effectLst/>
          </p:spPr>
          <p:txBody>
            <a:bodyPr>
              <a:spAutoFit/>
            </a:bodyPr>
            <a:lstStyle/>
            <a:p>
              <a:endParaRPr lang="it-IT"/>
            </a:p>
          </p:txBody>
        </p:sp>
      </p:grpSp>
      <p:grpSp>
        <p:nvGrpSpPr>
          <p:cNvPr id="32" name="Group 32"/>
          <p:cNvGrpSpPr>
            <a:grpSpLocks/>
          </p:cNvGrpSpPr>
          <p:nvPr/>
        </p:nvGrpSpPr>
        <p:grpSpPr bwMode="auto">
          <a:xfrm>
            <a:off x="7245351" y="1666811"/>
            <a:ext cx="868363" cy="1446212"/>
            <a:chOff x="3604" y="1146"/>
            <a:chExt cx="547" cy="911"/>
          </a:xfrm>
        </p:grpSpPr>
        <p:sp>
          <p:nvSpPr>
            <p:cNvPr id="33" name="AutoShape 33"/>
            <p:cNvSpPr>
              <a:spLocks noChangeArrowheads="1"/>
            </p:cNvSpPr>
            <p:nvPr/>
          </p:nvSpPr>
          <p:spPr bwMode="auto">
            <a:xfrm rot="-3600000">
              <a:off x="3407" y="1541"/>
              <a:ext cx="713" cy="31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p:spPr>
          <p:txBody>
            <a:bodyPr wrap="none" anchor="ctr"/>
            <a:lstStyle/>
            <a:p>
              <a:endParaRPr lang="it-IT"/>
            </a:p>
          </p:txBody>
        </p:sp>
        <p:sp>
          <p:nvSpPr>
            <p:cNvPr id="34" name="Text Box 34"/>
            <p:cNvSpPr txBox="1">
              <a:spLocks noChangeArrowheads="1"/>
            </p:cNvSpPr>
            <p:nvPr/>
          </p:nvSpPr>
          <p:spPr bwMode="auto">
            <a:xfrm>
              <a:off x="3787" y="1146"/>
              <a:ext cx="364" cy="288"/>
            </a:xfrm>
            <a:prstGeom prst="rect">
              <a:avLst/>
            </a:prstGeom>
            <a:noFill/>
            <a:ln w="9525">
              <a:noFill/>
              <a:miter lim="800000"/>
              <a:headEnd/>
              <a:tailEnd/>
            </a:ln>
            <a:effectLst/>
          </p:spPr>
          <p:txBody>
            <a:bodyPr wrap="none">
              <a:spAutoFit/>
            </a:bodyPr>
            <a:lstStyle/>
            <a:p>
              <a:pPr>
                <a:spcBef>
                  <a:spcPct val="0"/>
                </a:spcBef>
                <a:buClrTx/>
                <a:buSzTx/>
                <a:buFontTx/>
                <a:buNone/>
              </a:pPr>
              <a:r>
                <a:rPr lang="en-US" sz="2400">
                  <a:solidFill>
                    <a:srgbClr val="FF0000"/>
                  </a:solidFill>
                  <a:latin typeface="Verdana" pitchFamily="34" charset="0"/>
                </a:rPr>
                <a:t>B</a:t>
              </a:r>
              <a:r>
                <a:rPr lang="en-US" sz="2400">
                  <a:solidFill>
                    <a:srgbClr val="FF0000"/>
                  </a:solidFill>
                  <a:latin typeface="Verdana" pitchFamily="34" charset="0"/>
                  <a:sym typeface="Symbol" pitchFamily="18" charset="2"/>
                </a:rPr>
                <a:t></a:t>
              </a:r>
            </a:p>
          </p:txBody>
        </p:sp>
      </p:grpSp>
      <p:grpSp>
        <p:nvGrpSpPr>
          <p:cNvPr id="35" name="Group 35"/>
          <p:cNvGrpSpPr>
            <a:grpSpLocks/>
          </p:cNvGrpSpPr>
          <p:nvPr/>
        </p:nvGrpSpPr>
        <p:grpSpPr bwMode="auto">
          <a:xfrm>
            <a:off x="7551738" y="1836674"/>
            <a:ext cx="1022350" cy="1533525"/>
            <a:chOff x="3831" y="1285"/>
            <a:chExt cx="644" cy="966"/>
          </a:xfrm>
        </p:grpSpPr>
        <p:sp>
          <p:nvSpPr>
            <p:cNvPr id="36" name="AutoShape 36"/>
            <p:cNvSpPr>
              <a:spLocks noChangeArrowheads="1"/>
            </p:cNvSpPr>
            <p:nvPr/>
          </p:nvSpPr>
          <p:spPr bwMode="auto">
            <a:xfrm rot="-3600000" flipH="1" flipV="1">
              <a:off x="3634" y="1735"/>
              <a:ext cx="713" cy="31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33"/>
            </a:solidFill>
            <a:ln w="9525">
              <a:solidFill>
                <a:schemeClr val="tx1"/>
              </a:solidFill>
              <a:miter lim="800000"/>
              <a:headEnd/>
              <a:tailEnd/>
            </a:ln>
            <a:effectLst/>
          </p:spPr>
          <p:txBody>
            <a:bodyPr wrap="none" anchor="ctr"/>
            <a:lstStyle/>
            <a:p>
              <a:endParaRPr lang="it-IT"/>
            </a:p>
          </p:txBody>
        </p:sp>
        <p:sp>
          <p:nvSpPr>
            <p:cNvPr id="37" name="Text Box 37"/>
            <p:cNvSpPr txBox="1">
              <a:spLocks noChangeArrowheads="1"/>
            </p:cNvSpPr>
            <p:nvPr/>
          </p:nvSpPr>
          <p:spPr bwMode="auto">
            <a:xfrm>
              <a:off x="4046" y="1285"/>
              <a:ext cx="429" cy="288"/>
            </a:xfrm>
            <a:prstGeom prst="rect">
              <a:avLst/>
            </a:prstGeom>
            <a:noFill/>
            <a:ln w="9525">
              <a:noFill/>
              <a:miter lim="800000"/>
              <a:headEnd/>
              <a:tailEnd/>
            </a:ln>
            <a:effectLst/>
          </p:spPr>
          <p:txBody>
            <a:bodyPr wrap="none">
              <a:spAutoFit/>
            </a:bodyPr>
            <a:lstStyle/>
            <a:p>
              <a:pPr>
                <a:spcBef>
                  <a:spcPct val="0"/>
                </a:spcBef>
                <a:buClrTx/>
                <a:buSzTx/>
                <a:buFontTx/>
                <a:buNone/>
              </a:pPr>
              <a:r>
                <a:rPr lang="en-US" sz="2400">
                  <a:solidFill>
                    <a:srgbClr val="FF9933"/>
                  </a:solidFill>
                  <a:latin typeface="Verdana" pitchFamily="34" charset="0"/>
                </a:rPr>
                <a:t>E</a:t>
              </a:r>
              <a:r>
                <a:rPr lang="en-US" sz="2400" baseline="-25000">
                  <a:solidFill>
                    <a:srgbClr val="FF9933"/>
                  </a:solidFill>
                  <a:latin typeface="Verdana" pitchFamily="34" charset="0"/>
                </a:rPr>
                <a:t>e</a:t>
              </a:r>
              <a:r>
                <a:rPr lang="en-US" sz="2400">
                  <a:solidFill>
                    <a:srgbClr val="FF9933"/>
                  </a:solidFill>
                  <a:latin typeface="Verdana" pitchFamily="34" charset="0"/>
                  <a:sym typeface="Symbol" pitchFamily="18" charset="2"/>
                </a:rPr>
                <a:t></a:t>
              </a:r>
            </a:p>
          </p:txBody>
        </p:sp>
      </p:grpSp>
      <p:grpSp>
        <p:nvGrpSpPr>
          <p:cNvPr id="38" name="Group 38"/>
          <p:cNvGrpSpPr>
            <a:grpSpLocks/>
          </p:cNvGrpSpPr>
          <p:nvPr/>
        </p:nvGrpSpPr>
        <p:grpSpPr bwMode="auto">
          <a:xfrm>
            <a:off x="7104064" y="2581212"/>
            <a:ext cx="936625" cy="1487487"/>
            <a:chOff x="3482" y="1866"/>
            <a:chExt cx="639" cy="937"/>
          </a:xfrm>
        </p:grpSpPr>
        <p:grpSp>
          <p:nvGrpSpPr>
            <p:cNvPr id="39" name="Group 39"/>
            <p:cNvGrpSpPr>
              <a:grpSpLocks/>
            </p:cNvGrpSpPr>
            <p:nvPr/>
          </p:nvGrpSpPr>
          <p:grpSpPr bwMode="auto">
            <a:xfrm>
              <a:off x="3482" y="1866"/>
              <a:ext cx="95" cy="258"/>
              <a:chOff x="198" y="1118"/>
              <a:chExt cx="95" cy="258"/>
            </a:xfrm>
          </p:grpSpPr>
          <p:sp>
            <p:nvSpPr>
              <p:cNvPr id="52" name="Oval 40"/>
              <p:cNvSpPr>
                <a:spLocks noChangeArrowheads="1"/>
              </p:cNvSpPr>
              <p:nvPr/>
            </p:nvSpPr>
            <p:spPr bwMode="auto">
              <a:xfrm>
                <a:off x="198" y="1195"/>
                <a:ext cx="95" cy="95"/>
              </a:xfrm>
              <a:prstGeom prst="ellipse">
                <a:avLst/>
              </a:prstGeom>
              <a:solidFill>
                <a:schemeClr val="bg1"/>
              </a:solidFill>
              <a:ln w="9525">
                <a:solidFill>
                  <a:schemeClr val="tx1"/>
                </a:solidFill>
                <a:round/>
                <a:headEnd/>
                <a:tailEnd/>
              </a:ln>
              <a:effectLst/>
            </p:spPr>
            <p:txBody>
              <a:bodyPr wrap="none" anchor="ctr"/>
              <a:lstStyle/>
              <a:p>
                <a:endParaRPr lang="it-IT"/>
              </a:p>
            </p:txBody>
          </p:sp>
          <p:sp>
            <p:nvSpPr>
              <p:cNvPr id="53" name="Line 41"/>
              <p:cNvSpPr>
                <a:spLocks noChangeShapeType="1"/>
              </p:cNvSpPr>
              <p:nvPr/>
            </p:nvSpPr>
            <p:spPr bwMode="auto">
              <a:xfrm>
                <a:off x="241" y="1118"/>
                <a:ext cx="0" cy="258"/>
              </a:xfrm>
              <a:prstGeom prst="line">
                <a:avLst/>
              </a:prstGeom>
              <a:noFill/>
              <a:ln w="9525">
                <a:solidFill>
                  <a:schemeClr val="bg1"/>
                </a:solidFill>
                <a:round/>
                <a:headEnd/>
                <a:tailEnd/>
              </a:ln>
              <a:effectLst/>
            </p:spPr>
            <p:txBody>
              <a:bodyPr/>
              <a:lstStyle/>
              <a:p>
                <a:endParaRPr lang="it-IT"/>
              </a:p>
            </p:txBody>
          </p:sp>
        </p:grpSp>
        <p:grpSp>
          <p:nvGrpSpPr>
            <p:cNvPr id="40" name="Group 42"/>
            <p:cNvGrpSpPr>
              <a:grpSpLocks/>
            </p:cNvGrpSpPr>
            <p:nvPr/>
          </p:nvGrpSpPr>
          <p:grpSpPr bwMode="auto">
            <a:xfrm>
              <a:off x="3618" y="1876"/>
              <a:ext cx="95" cy="258"/>
              <a:chOff x="198" y="1118"/>
              <a:chExt cx="95" cy="258"/>
            </a:xfrm>
          </p:grpSpPr>
          <p:sp>
            <p:nvSpPr>
              <p:cNvPr id="50" name="Oval 43"/>
              <p:cNvSpPr>
                <a:spLocks noChangeArrowheads="1"/>
              </p:cNvSpPr>
              <p:nvPr/>
            </p:nvSpPr>
            <p:spPr bwMode="auto">
              <a:xfrm>
                <a:off x="198" y="1195"/>
                <a:ext cx="95" cy="95"/>
              </a:xfrm>
              <a:prstGeom prst="ellipse">
                <a:avLst/>
              </a:prstGeom>
              <a:solidFill>
                <a:schemeClr val="bg1"/>
              </a:solidFill>
              <a:ln w="9525">
                <a:solidFill>
                  <a:schemeClr val="tx1"/>
                </a:solidFill>
                <a:round/>
                <a:headEnd/>
                <a:tailEnd/>
              </a:ln>
              <a:effectLst/>
            </p:spPr>
            <p:txBody>
              <a:bodyPr wrap="none" anchor="ctr"/>
              <a:lstStyle/>
              <a:p>
                <a:endParaRPr lang="it-IT"/>
              </a:p>
            </p:txBody>
          </p:sp>
          <p:sp>
            <p:nvSpPr>
              <p:cNvPr id="51" name="Line 44"/>
              <p:cNvSpPr>
                <a:spLocks noChangeShapeType="1"/>
              </p:cNvSpPr>
              <p:nvPr/>
            </p:nvSpPr>
            <p:spPr bwMode="auto">
              <a:xfrm>
                <a:off x="241" y="1118"/>
                <a:ext cx="0" cy="258"/>
              </a:xfrm>
              <a:prstGeom prst="line">
                <a:avLst/>
              </a:prstGeom>
              <a:noFill/>
              <a:ln w="9525">
                <a:solidFill>
                  <a:schemeClr val="bg1"/>
                </a:solidFill>
                <a:round/>
                <a:headEnd/>
                <a:tailEnd/>
              </a:ln>
              <a:effectLst/>
            </p:spPr>
            <p:txBody>
              <a:bodyPr/>
              <a:lstStyle/>
              <a:p>
                <a:endParaRPr lang="it-IT"/>
              </a:p>
            </p:txBody>
          </p:sp>
        </p:grpSp>
        <p:grpSp>
          <p:nvGrpSpPr>
            <p:cNvPr id="41" name="Group 45"/>
            <p:cNvGrpSpPr>
              <a:grpSpLocks/>
            </p:cNvGrpSpPr>
            <p:nvPr/>
          </p:nvGrpSpPr>
          <p:grpSpPr bwMode="auto">
            <a:xfrm>
              <a:off x="3754" y="1985"/>
              <a:ext cx="95" cy="258"/>
              <a:chOff x="198" y="1118"/>
              <a:chExt cx="95" cy="258"/>
            </a:xfrm>
          </p:grpSpPr>
          <p:sp>
            <p:nvSpPr>
              <p:cNvPr id="48" name="Oval 46"/>
              <p:cNvSpPr>
                <a:spLocks noChangeArrowheads="1"/>
              </p:cNvSpPr>
              <p:nvPr/>
            </p:nvSpPr>
            <p:spPr bwMode="auto">
              <a:xfrm>
                <a:off x="198" y="1195"/>
                <a:ext cx="95" cy="95"/>
              </a:xfrm>
              <a:prstGeom prst="ellipse">
                <a:avLst/>
              </a:prstGeom>
              <a:solidFill>
                <a:schemeClr val="bg1"/>
              </a:solidFill>
              <a:ln w="9525">
                <a:solidFill>
                  <a:schemeClr val="tx1"/>
                </a:solidFill>
                <a:round/>
                <a:headEnd/>
                <a:tailEnd/>
              </a:ln>
              <a:effectLst/>
            </p:spPr>
            <p:txBody>
              <a:bodyPr wrap="none" anchor="ctr"/>
              <a:lstStyle/>
              <a:p>
                <a:endParaRPr lang="it-IT"/>
              </a:p>
            </p:txBody>
          </p:sp>
          <p:sp>
            <p:nvSpPr>
              <p:cNvPr id="49" name="Line 47"/>
              <p:cNvSpPr>
                <a:spLocks noChangeShapeType="1"/>
              </p:cNvSpPr>
              <p:nvPr/>
            </p:nvSpPr>
            <p:spPr bwMode="auto">
              <a:xfrm>
                <a:off x="241" y="1118"/>
                <a:ext cx="0" cy="258"/>
              </a:xfrm>
              <a:prstGeom prst="line">
                <a:avLst/>
              </a:prstGeom>
              <a:noFill/>
              <a:ln w="9525">
                <a:solidFill>
                  <a:schemeClr val="bg1"/>
                </a:solidFill>
                <a:round/>
                <a:headEnd/>
                <a:tailEnd/>
              </a:ln>
              <a:effectLst/>
            </p:spPr>
            <p:txBody>
              <a:bodyPr/>
              <a:lstStyle/>
              <a:p>
                <a:endParaRPr lang="it-IT"/>
              </a:p>
            </p:txBody>
          </p:sp>
        </p:grpSp>
        <p:grpSp>
          <p:nvGrpSpPr>
            <p:cNvPr id="42" name="Group 48"/>
            <p:cNvGrpSpPr>
              <a:grpSpLocks/>
            </p:cNvGrpSpPr>
            <p:nvPr/>
          </p:nvGrpSpPr>
          <p:grpSpPr bwMode="auto">
            <a:xfrm>
              <a:off x="3890" y="2184"/>
              <a:ext cx="95" cy="258"/>
              <a:chOff x="198" y="1118"/>
              <a:chExt cx="95" cy="258"/>
            </a:xfrm>
          </p:grpSpPr>
          <p:sp>
            <p:nvSpPr>
              <p:cNvPr id="46" name="Oval 49"/>
              <p:cNvSpPr>
                <a:spLocks noChangeArrowheads="1"/>
              </p:cNvSpPr>
              <p:nvPr/>
            </p:nvSpPr>
            <p:spPr bwMode="auto">
              <a:xfrm>
                <a:off x="198" y="1195"/>
                <a:ext cx="95" cy="95"/>
              </a:xfrm>
              <a:prstGeom prst="ellipse">
                <a:avLst/>
              </a:prstGeom>
              <a:solidFill>
                <a:schemeClr val="bg1"/>
              </a:solidFill>
              <a:ln w="9525">
                <a:solidFill>
                  <a:schemeClr val="tx1"/>
                </a:solidFill>
                <a:round/>
                <a:headEnd/>
                <a:tailEnd/>
              </a:ln>
              <a:effectLst/>
            </p:spPr>
            <p:txBody>
              <a:bodyPr wrap="none" anchor="ctr"/>
              <a:lstStyle/>
              <a:p>
                <a:endParaRPr lang="it-IT"/>
              </a:p>
            </p:txBody>
          </p:sp>
          <p:sp>
            <p:nvSpPr>
              <p:cNvPr id="47" name="Line 50"/>
              <p:cNvSpPr>
                <a:spLocks noChangeShapeType="1"/>
              </p:cNvSpPr>
              <p:nvPr/>
            </p:nvSpPr>
            <p:spPr bwMode="auto">
              <a:xfrm>
                <a:off x="241" y="1118"/>
                <a:ext cx="0" cy="258"/>
              </a:xfrm>
              <a:prstGeom prst="line">
                <a:avLst/>
              </a:prstGeom>
              <a:noFill/>
              <a:ln w="9525">
                <a:solidFill>
                  <a:schemeClr val="bg1"/>
                </a:solidFill>
                <a:round/>
                <a:headEnd/>
                <a:tailEnd/>
              </a:ln>
              <a:effectLst/>
            </p:spPr>
            <p:txBody>
              <a:bodyPr/>
              <a:lstStyle/>
              <a:p>
                <a:endParaRPr lang="it-IT"/>
              </a:p>
            </p:txBody>
          </p:sp>
        </p:grpSp>
        <p:grpSp>
          <p:nvGrpSpPr>
            <p:cNvPr id="43" name="Group 51"/>
            <p:cNvGrpSpPr>
              <a:grpSpLocks/>
            </p:cNvGrpSpPr>
            <p:nvPr/>
          </p:nvGrpSpPr>
          <p:grpSpPr bwMode="auto">
            <a:xfrm>
              <a:off x="4026" y="2545"/>
              <a:ext cx="95" cy="258"/>
              <a:chOff x="198" y="1118"/>
              <a:chExt cx="95" cy="258"/>
            </a:xfrm>
          </p:grpSpPr>
          <p:sp>
            <p:nvSpPr>
              <p:cNvPr id="44" name="Oval 52"/>
              <p:cNvSpPr>
                <a:spLocks noChangeArrowheads="1"/>
              </p:cNvSpPr>
              <p:nvPr/>
            </p:nvSpPr>
            <p:spPr bwMode="auto">
              <a:xfrm>
                <a:off x="198" y="1195"/>
                <a:ext cx="95" cy="95"/>
              </a:xfrm>
              <a:prstGeom prst="ellipse">
                <a:avLst/>
              </a:prstGeom>
              <a:solidFill>
                <a:schemeClr val="bg1"/>
              </a:solidFill>
              <a:ln w="9525">
                <a:solidFill>
                  <a:schemeClr val="tx1"/>
                </a:solidFill>
                <a:round/>
                <a:headEnd/>
                <a:tailEnd/>
              </a:ln>
              <a:effectLst/>
            </p:spPr>
            <p:txBody>
              <a:bodyPr wrap="none" anchor="ctr"/>
              <a:lstStyle/>
              <a:p>
                <a:endParaRPr lang="it-IT"/>
              </a:p>
            </p:txBody>
          </p:sp>
          <p:sp>
            <p:nvSpPr>
              <p:cNvPr id="45" name="Line 53"/>
              <p:cNvSpPr>
                <a:spLocks noChangeShapeType="1"/>
              </p:cNvSpPr>
              <p:nvPr/>
            </p:nvSpPr>
            <p:spPr bwMode="auto">
              <a:xfrm>
                <a:off x="241" y="1118"/>
                <a:ext cx="0" cy="258"/>
              </a:xfrm>
              <a:prstGeom prst="line">
                <a:avLst/>
              </a:prstGeom>
              <a:noFill/>
              <a:ln w="9525">
                <a:solidFill>
                  <a:schemeClr val="bg1"/>
                </a:solidFill>
                <a:round/>
                <a:headEnd/>
                <a:tailEnd/>
              </a:ln>
              <a:effectLst/>
            </p:spPr>
            <p:txBody>
              <a:bodyPr/>
              <a:lstStyle/>
              <a:p>
                <a:endParaRPr lang="it-IT"/>
              </a:p>
            </p:txBody>
          </p:sp>
        </p:grpSp>
      </p:grpSp>
      <p:grpSp>
        <p:nvGrpSpPr>
          <p:cNvPr id="54" name="Group 54"/>
          <p:cNvGrpSpPr>
            <a:grpSpLocks/>
          </p:cNvGrpSpPr>
          <p:nvPr/>
        </p:nvGrpSpPr>
        <p:grpSpPr bwMode="auto">
          <a:xfrm>
            <a:off x="4079875" y="1981136"/>
            <a:ext cx="5786438" cy="3816350"/>
            <a:chOff x="1610" y="1344"/>
            <a:chExt cx="3645" cy="2404"/>
          </a:xfrm>
        </p:grpSpPr>
        <p:grpSp>
          <p:nvGrpSpPr>
            <p:cNvPr id="55" name="Group 55"/>
            <p:cNvGrpSpPr>
              <a:grpSpLocks/>
            </p:cNvGrpSpPr>
            <p:nvPr/>
          </p:nvGrpSpPr>
          <p:grpSpPr bwMode="auto">
            <a:xfrm>
              <a:off x="1610" y="1344"/>
              <a:ext cx="3602" cy="2404"/>
              <a:chOff x="1610" y="1344"/>
              <a:chExt cx="3602" cy="2404"/>
            </a:xfrm>
          </p:grpSpPr>
          <p:sp>
            <p:nvSpPr>
              <p:cNvPr id="57" name="Freeform 56"/>
              <p:cNvSpPr>
                <a:spLocks/>
              </p:cNvSpPr>
              <p:nvPr/>
            </p:nvSpPr>
            <p:spPr bwMode="auto">
              <a:xfrm>
                <a:off x="4059" y="1344"/>
                <a:ext cx="1153" cy="2379"/>
              </a:xfrm>
              <a:custGeom>
                <a:avLst/>
                <a:gdLst/>
                <a:ahLst/>
                <a:cxnLst>
                  <a:cxn ang="0">
                    <a:pos x="0" y="3319"/>
                  </a:cxn>
                  <a:cxn ang="0">
                    <a:pos x="293" y="644"/>
                  </a:cxn>
                  <a:cxn ang="0">
                    <a:pos x="913" y="26"/>
                  </a:cxn>
                  <a:cxn ang="0">
                    <a:pos x="1514" y="549"/>
                  </a:cxn>
                  <a:cxn ang="0">
                    <a:pos x="1763" y="3319"/>
                  </a:cxn>
                </a:cxnLst>
                <a:rect l="0" t="0" r="r" b="b"/>
                <a:pathLst>
                  <a:path w="1763" h="3319">
                    <a:moveTo>
                      <a:pt x="0" y="3319"/>
                    </a:moveTo>
                    <a:cubicBezTo>
                      <a:pt x="49" y="2873"/>
                      <a:pt x="141" y="1193"/>
                      <a:pt x="293" y="644"/>
                    </a:cubicBezTo>
                    <a:cubicBezTo>
                      <a:pt x="445" y="95"/>
                      <a:pt x="710" y="42"/>
                      <a:pt x="913" y="26"/>
                    </a:cubicBezTo>
                    <a:cubicBezTo>
                      <a:pt x="1116" y="10"/>
                      <a:pt x="1372" y="0"/>
                      <a:pt x="1514" y="549"/>
                    </a:cubicBezTo>
                    <a:cubicBezTo>
                      <a:pt x="1656" y="1098"/>
                      <a:pt x="1711" y="2742"/>
                      <a:pt x="1763" y="3319"/>
                    </a:cubicBezTo>
                  </a:path>
                </a:pathLst>
              </a:custGeom>
              <a:solidFill>
                <a:srgbClr val="00CC99">
                  <a:alpha val="60001"/>
                </a:srgbClr>
              </a:solidFill>
              <a:ln w="9525">
                <a:noFill/>
                <a:round/>
                <a:headEnd/>
                <a:tailEnd/>
              </a:ln>
              <a:effectLst/>
            </p:spPr>
            <p:txBody>
              <a:bodyPr/>
              <a:lstStyle/>
              <a:p>
                <a:endParaRPr lang="it-IT"/>
              </a:p>
            </p:txBody>
          </p:sp>
          <p:sp>
            <p:nvSpPr>
              <p:cNvPr id="58" name="Freeform 57"/>
              <p:cNvSpPr>
                <a:spLocks/>
              </p:cNvSpPr>
              <p:nvPr/>
            </p:nvSpPr>
            <p:spPr bwMode="auto">
              <a:xfrm>
                <a:off x="1610" y="2750"/>
                <a:ext cx="2095" cy="998"/>
              </a:xfrm>
              <a:custGeom>
                <a:avLst/>
                <a:gdLst/>
                <a:ahLst/>
                <a:cxnLst>
                  <a:cxn ang="0">
                    <a:pos x="0" y="2382"/>
                  </a:cxn>
                  <a:cxn ang="0">
                    <a:pos x="3593" y="1"/>
                  </a:cxn>
                  <a:cxn ang="0">
                    <a:pos x="4411" y="2376"/>
                  </a:cxn>
                </a:cxnLst>
                <a:rect l="0" t="0" r="r" b="b"/>
                <a:pathLst>
                  <a:path w="4411" h="2382">
                    <a:moveTo>
                      <a:pt x="0" y="2382"/>
                    </a:moveTo>
                    <a:cubicBezTo>
                      <a:pt x="598" y="1985"/>
                      <a:pt x="2858" y="2"/>
                      <a:pt x="3593" y="1"/>
                    </a:cubicBezTo>
                    <a:cubicBezTo>
                      <a:pt x="4328" y="0"/>
                      <a:pt x="4241" y="1881"/>
                      <a:pt x="4411" y="2376"/>
                    </a:cubicBezTo>
                  </a:path>
                </a:pathLst>
              </a:custGeom>
              <a:solidFill>
                <a:srgbClr val="00CC99">
                  <a:alpha val="50000"/>
                </a:srgbClr>
              </a:solidFill>
              <a:ln w="9525">
                <a:noFill/>
                <a:round/>
                <a:headEnd/>
                <a:tailEnd/>
              </a:ln>
              <a:effectLst/>
            </p:spPr>
            <p:txBody>
              <a:bodyPr/>
              <a:lstStyle/>
              <a:p>
                <a:endParaRPr lang="it-IT"/>
              </a:p>
            </p:txBody>
          </p:sp>
        </p:grpSp>
        <p:sp>
          <p:nvSpPr>
            <p:cNvPr id="56" name="Text Box 58"/>
            <p:cNvSpPr txBox="1">
              <a:spLocks noChangeArrowheads="1"/>
            </p:cNvSpPr>
            <p:nvPr/>
          </p:nvSpPr>
          <p:spPr bwMode="auto">
            <a:xfrm>
              <a:off x="4030" y="2296"/>
              <a:ext cx="1225" cy="756"/>
            </a:xfrm>
            <a:prstGeom prst="rect">
              <a:avLst/>
            </a:prstGeom>
            <a:noFill/>
            <a:ln w="9525">
              <a:noFill/>
              <a:miter lim="800000"/>
              <a:headEnd/>
              <a:tailEnd/>
            </a:ln>
            <a:effectLst/>
          </p:spPr>
          <p:txBody>
            <a:bodyPr>
              <a:spAutoFit/>
            </a:bodyPr>
            <a:lstStyle/>
            <a:p>
              <a:pPr algn="ctr">
                <a:spcBef>
                  <a:spcPct val="0"/>
                </a:spcBef>
                <a:buClrTx/>
                <a:buSzTx/>
                <a:buFontTx/>
                <a:buNone/>
              </a:pPr>
              <a:r>
                <a:rPr lang="en-US" sz="2400">
                  <a:solidFill>
                    <a:schemeClr val="bg1"/>
                  </a:solidFill>
                  <a:latin typeface="Arial" charset="0"/>
                </a:rPr>
                <a:t>Cosmic </a:t>
              </a:r>
            </a:p>
            <a:p>
              <a:pPr algn="ctr">
                <a:spcBef>
                  <a:spcPct val="0"/>
                </a:spcBef>
                <a:buClrTx/>
                <a:buSzTx/>
                <a:buFontTx/>
                <a:buNone/>
              </a:pPr>
              <a:r>
                <a:rPr lang="en-US" sz="2400">
                  <a:solidFill>
                    <a:schemeClr val="bg1"/>
                  </a:solidFill>
                  <a:latin typeface="Arial" charset="0"/>
                </a:rPr>
                <a:t>Proton</a:t>
              </a:r>
            </a:p>
            <a:p>
              <a:pPr algn="ctr">
                <a:spcBef>
                  <a:spcPct val="0"/>
                </a:spcBef>
                <a:buClrTx/>
                <a:buSzTx/>
                <a:buFontTx/>
                <a:buNone/>
              </a:pPr>
              <a:r>
                <a:rPr lang="en-US" sz="2400">
                  <a:solidFill>
                    <a:schemeClr val="bg1"/>
                  </a:solidFill>
                  <a:latin typeface="Arial" charset="0"/>
                </a:rPr>
                <a:t>Accelerators</a:t>
              </a:r>
              <a:endParaRPr lang="de-DE" sz="2400">
                <a:solidFill>
                  <a:schemeClr val="bg1"/>
                </a:solidFill>
                <a:latin typeface="Arial" charset="0"/>
              </a:endParaRPr>
            </a:p>
          </p:txBody>
        </p:sp>
      </p:grpSp>
      <p:grpSp>
        <p:nvGrpSpPr>
          <p:cNvPr id="59" name="Group 59"/>
          <p:cNvGrpSpPr>
            <a:grpSpLocks/>
          </p:cNvGrpSpPr>
          <p:nvPr/>
        </p:nvGrpSpPr>
        <p:grpSpPr bwMode="auto">
          <a:xfrm>
            <a:off x="8159750" y="928624"/>
            <a:ext cx="2301875" cy="1776413"/>
            <a:chOff x="4180" y="681"/>
            <a:chExt cx="1450" cy="1119"/>
          </a:xfrm>
        </p:grpSpPr>
        <p:grpSp>
          <p:nvGrpSpPr>
            <p:cNvPr id="60" name="Group 60"/>
            <p:cNvGrpSpPr>
              <a:grpSpLocks/>
            </p:cNvGrpSpPr>
            <p:nvPr/>
          </p:nvGrpSpPr>
          <p:grpSpPr bwMode="auto">
            <a:xfrm>
              <a:off x="4180" y="681"/>
              <a:ext cx="1450" cy="608"/>
              <a:chOff x="3951" y="709"/>
              <a:chExt cx="1450" cy="608"/>
            </a:xfrm>
          </p:grpSpPr>
          <p:sp>
            <p:nvSpPr>
              <p:cNvPr id="62" name="Rectangle 61"/>
              <p:cNvSpPr>
                <a:spLocks noChangeArrowheads="1"/>
              </p:cNvSpPr>
              <p:nvPr/>
            </p:nvSpPr>
            <p:spPr bwMode="auto">
              <a:xfrm>
                <a:off x="3969" y="761"/>
                <a:ext cx="1432" cy="476"/>
              </a:xfrm>
              <a:prstGeom prst="rect">
                <a:avLst/>
              </a:prstGeom>
              <a:solidFill>
                <a:srgbClr val="DDDDDD"/>
              </a:solidFill>
              <a:ln w="12700" algn="ctr">
                <a:solidFill>
                  <a:schemeClr val="tx1"/>
                </a:solidFill>
                <a:miter lim="800000"/>
                <a:headEnd/>
                <a:tailEnd/>
              </a:ln>
              <a:effectLst/>
            </p:spPr>
            <p:txBody>
              <a:bodyPr wrap="square" anchor="ctr">
                <a:spAutoFit/>
              </a:bodyPr>
              <a:lstStyle/>
              <a:p>
                <a:endParaRPr lang="it-IT"/>
              </a:p>
            </p:txBody>
          </p:sp>
          <p:graphicFrame>
            <p:nvGraphicFramePr>
              <p:cNvPr id="63" name="Object 62"/>
              <p:cNvGraphicFramePr>
                <a:graphicFrameLocks noChangeAspect="1"/>
              </p:cNvGraphicFramePr>
              <p:nvPr/>
            </p:nvGraphicFramePr>
            <p:xfrm>
              <a:off x="3951" y="709"/>
              <a:ext cx="761" cy="608"/>
            </p:xfrm>
            <a:graphic>
              <a:graphicData uri="http://schemas.openxmlformats.org/presentationml/2006/ole">
                <mc:AlternateContent xmlns:mc="http://schemas.openxmlformats.org/markup-compatibility/2006">
                  <mc:Choice xmlns:v="urn:schemas-microsoft-com:vml" Requires="v">
                    <p:oleObj name="Equation" r:id="rId6" imgW="380835" imgH="304668" progId="Equation.3">
                      <p:embed/>
                    </p:oleObj>
                  </mc:Choice>
                  <mc:Fallback>
                    <p:oleObj name="Equation" r:id="rId6" imgW="380835" imgH="304668" progId="Equation.3">
                      <p:embed/>
                      <p:pic>
                        <p:nvPicPr>
                          <p:cNvPr id="63" name="Object 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1" y="709"/>
                            <a:ext cx="761" cy="608"/>
                          </a:xfrm>
                          <a:prstGeom prst="rect">
                            <a:avLst/>
                          </a:prstGeom>
                          <a:noFill/>
                        </p:spPr>
                      </p:pic>
                    </p:oleObj>
                  </mc:Fallback>
                </mc:AlternateContent>
              </a:graphicData>
            </a:graphic>
          </p:graphicFrame>
          <p:sp>
            <p:nvSpPr>
              <p:cNvPr id="64" name="Text Box 63"/>
              <p:cNvSpPr txBox="1">
                <a:spLocks noChangeArrowheads="1"/>
              </p:cNvSpPr>
              <p:nvPr/>
            </p:nvSpPr>
            <p:spPr bwMode="auto">
              <a:xfrm>
                <a:off x="4721" y="784"/>
                <a:ext cx="680" cy="407"/>
              </a:xfrm>
              <a:prstGeom prst="rect">
                <a:avLst/>
              </a:prstGeom>
              <a:noFill/>
              <a:ln w="12700" algn="ctr">
                <a:noFill/>
                <a:miter lim="800000"/>
                <a:headEnd/>
                <a:tailEnd/>
              </a:ln>
              <a:effectLst/>
            </p:spPr>
            <p:txBody>
              <a:bodyPr>
                <a:spAutoFit/>
              </a:bodyPr>
              <a:lstStyle/>
              <a:p>
                <a:pPr algn="ctr">
                  <a:spcBef>
                    <a:spcPct val="50000"/>
                  </a:spcBef>
                  <a:buClrTx/>
                  <a:buSzTx/>
                  <a:buFontTx/>
                  <a:buNone/>
                </a:pPr>
                <a:r>
                  <a:rPr lang="en-US">
                    <a:latin typeface="Arial" charset="0"/>
                  </a:rPr>
                  <a:t>Matter Density</a:t>
                </a:r>
              </a:p>
            </p:txBody>
          </p:sp>
        </p:grpSp>
        <p:sp>
          <p:nvSpPr>
            <p:cNvPr id="61" name="Line 64"/>
            <p:cNvSpPr>
              <a:spLocks noChangeShapeType="1"/>
            </p:cNvSpPr>
            <p:nvPr/>
          </p:nvSpPr>
          <p:spPr bwMode="auto">
            <a:xfrm flipH="1">
              <a:off x="4651" y="1182"/>
              <a:ext cx="177" cy="618"/>
            </a:xfrm>
            <a:prstGeom prst="line">
              <a:avLst/>
            </a:prstGeom>
            <a:noFill/>
            <a:ln w="76200">
              <a:solidFill>
                <a:srgbClr val="FF0000"/>
              </a:solidFill>
              <a:round/>
              <a:headEnd/>
              <a:tailEnd type="arrow" w="med" len="med"/>
            </a:ln>
            <a:effectLst/>
          </p:spPr>
          <p:txBody>
            <a:bodyPr>
              <a:spAutoFit/>
            </a:bodyPr>
            <a:lstStyle/>
            <a:p>
              <a:endParaRPr lang="it-IT"/>
            </a:p>
          </p:txBody>
        </p:sp>
      </p:grpSp>
      <p:grpSp>
        <p:nvGrpSpPr>
          <p:cNvPr id="65" name="Group 65"/>
          <p:cNvGrpSpPr>
            <a:grpSpLocks/>
          </p:cNvGrpSpPr>
          <p:nvPr/>
        </p:nvGrpSpPr>
        <p:grpSpPr bwMode="auto">
          <a:xfrm>
            <a:off x="4583114" y="4870389"/>
            <a:ext cx="5184775" cy="895350"/>
            <a:chOff x="1927" y="3285"/>
            <a:chExt cx="3266" cy="564"/>
          </a:xfrm>
        </p:grpSpPr>
        <p:sp>
          <p:nvSpPr>
            <p:cNvPr id="66" name="Text Box 66"/>
            <p:cNvSpPr txBox="1">
              <a:spLocks noChangeArrowheads="1"/>
            </p:cNvSpPr>
            <p:nvPr/>
          </p:nvSpPr>
          <p:spPr bwMode="auto">
            <a:xfrm>
              <a:off x="4241" y="3285"/>
              <a:ext cx="952" cy="327"/>
            </a:xfrm>
            <a:prstGeom prst="rect">
              <a:avLst/>
            </a:prstGeom>
            <a:noFill/>
            <a:ln w="12700" algn="ctr">
              <a:noFill/>
              <a:miter lim="800000"/>
              <a:headEnd/>
              <a:tailEnd/>
            </a:ln>
            <a:effectLst/>
          </p:spPr>
          <p:txBody>
            <a:bodyPr>
              <a:spAutoFit/>
            </a:bodyPr>
            <a:lstStyle/>
            <a:p>
              <a:pPr algn="ctr">
                <a:spcBef>
                  <a:spcPct val="50000"/>
                </a:spcBef>
                <a:buClrTx/>
                <a:buSzTx/>
                <a:buFontTx/>
                <a:buNone/>
              </a:pPr>
              <a:r>
                <a:rPr lang="en-US" sz="2800">
                  <a:solidFill>
                    <a:schemeClr val="bg1"/>
                  </a:solidFill>
                  <a:latin typeface="Arial" charset="0"/>
                  <a:sym typeface="Symbol" pitchFamily="18" charset="2"/>
                </a:rPr>
                <a:t></a:t>
              </a:r>
              <a:r>
                <a:rPr lang="en-US" sz="2400" baseline="30000">
                  <a:solidFill>
                    <a:schemeClr val="bg1"/>
                  </a:solidFill>
                  <a:latin typeface="Arial" charset="0"/>
                  <a:sym typeface="Symbol" pitchFamily="18" charset="2"/>
                </a:rPr>
                <a:t>0</a:t>
              </a:r>
              <a:r>
                <a:rPr lang="en-US" sz="2800">
                  <a:solidFill>
                    <a:schemeClr val="bg1"/>
                  </a:solidFill>
                  <a:latin typeface="Arial" charset="0"/>
                  <a:sym typeface="Symbol" pitchFamily="18" charset="2"/>
                </a:rPr>
                <a:t></a:t>
              </a:r>
            </a:p>
          </p:txBody>
        </p:sp>
        <p:sp>
          <p:nvSpPr>
            <p:cNvPr id="67" name="Text Box 67"/>
            <p:cNvSpPr txBox="1">
              <a:spLocks noChangeArrowheads="1"/>
            </p:cNvSpPr>
            <p:nvPr/>
          </p:nvSpPr>
          <p:spPr bwMode="auto">
            <a:xfrm>
              <a:off x="1927" y="3442"/>
              <a:ext cx="1860" cy="407"/>
            </a:xfrm>
            <a:prstGeom prst="rect">
              <a:avLst/>
            </a:prstGeom>
            <a:noFill/>
            <a:ln w="12700" algn="ctr">
              <a:noFill/>
              <a:miter lim="800000"/>
              <a:headEnd/>
              <a:tailEnd/>
            </a:ln>
            <a:effectLst/>
          </p:spPr>
          <p:txBody>
            <a:bodyPr>
              <a:spAutoFit/>
            </a:bodyPr>
            <a:lstStyle/>
            <a:p>
              <a:pPr algn="ctr">
                <a:spcBef>
                  <a:spcPct val="50000"/>
                </a:spcBef>
                <a:buClrTx/>
                <a:buSzTx/>
                <a:buFontTx/>
                <a:buNone/>
              </a:pPr>
              <a:r>
                <a:rPr lang="en-US">
                  <a:solidFill>
                    <a:schemeClr val="bg1"/>
                  </a:solidFill>
                  <a:latin typeface="Arial" charset="0"/>
                  <a:sym typeface="Symbol" pitchFamily="18" charset="2"/>
                </a:rPr>
                <a:t>Synchrotron Radiation of Secondary Electrons</a:t>
              </a:r>
            </a:p>
          </p:txBody>
        </p:sp>
      </p:grpSp>
    </p:spTree>
    <p:extLst>
      <p:ext uri="{BB962C8B-B14F-4D97-AF65-F5344CB8AC3E}">
        <p14:creationId xmlns:p14="http://schemas.microsoft.com/office/powerpoint/2010/main" val="89187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1000"/>
                            </p:stCondLst>
                            <p:childTnLst>
                              <p:par>
                                <p:cTn id="9" presetID="22" presetClass="entr" presetSubtype="4"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10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up)">
                                      <p:cBhvr>
                                        <p:cTn id="43" dur="1000"/>
                                        <p:tgtEl>
                                          <p:spTgt spid="35"/>
                                        </p:tgtEl>
                                      </p:cBhvr>
                                    </p:animEffect>
                                  </p:childTnLst>
                                </p:cTn>
                              </p:par>
                              <p:par>
                                <p:cTn id="44" presetID="22" presetClass="entr" presetSubtype="1"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up)">
                                      <p:cBhvr>
                                        <p:cTn id="46" dur="1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29"/>
                                        </p:tgtEl>
                                      </p:cBhvr>
                                    </p:animEffect>
                                    <p:set>
                                      <p:cBhvr>
                                        <p:cTn id="51" dur="1" fill="hold">
                                          <p:stCondLst>
                                            <p:cond delay="999"/>
                                          </p:stCondLst>
                                        </p:cTn>
                                        <p:tgtEl>
                                          <p:spTgt spid="2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23"/>
                                        </p:tgtEl>
                                      </p:cBhvr>
                                    </p:animEffect>
                                    <p:set>
                                      <p:cBhvr>
                                        <p:cTn id="54" dur="1" fill="hold">
                                          <p:stCondLst>
                                            <p:cond delay="999"/>
                                          </p:stCondLst>
                                        </p:cTn>
                                        <p:tgtEl>
                                          <p:spTgt spid="2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20"/>
                                        </p:tgtEl>
                                      </p:cBhvr>
                                    </p:animEffect>
                                    <p:set>
                                      <p:cBhvr>
                                        <p:cTn id="57" dur="1" fill="hold">
                                          <p:stCondLst>
                                            <p:cond delay="999"/>
                                          </p:stCondLst>
                                        </p:cTn>
                                        <p:tgtEl>
                                          <p:spTgt spid="2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26"/>
                                        </p:tgtEl>
                                      </p:cBhvr>
                                    </p:animEffect>
                                    <p:set>
                                      <p:cBhvr>
                                        <p:cTn id="60" dur="1" fill="hold">
                                          <p:stCondLst>
                                            <p:cond delay="999"/>
                                          </p:stCondLst>
                                        </p:cTn>
                                        <p:tgtEl>
                                          <p:spTgt spid="2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35"/>
                                        </p:tgtEl>
                                      </p:cBhvr>
                                    </p:animEffect>
                                    <p:set>
                                      <p:cBhvr>
                                        <p:cTn id="63" dur="1" fill="hold">
                                          <p:stCondLst>
                                            <p:cond delay="999"/>
                                          </p:stCondLst>
                                        </p:cTn>
                                        <p:tgtEl>
                                          <p:spTgt spid="3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32"/>
                                        </p:tgtEl>
                                      </p:cBhvr>
                                    </p:animEffect>
                                    <p:set>
                                      <p:cBhvr>
                                        <p:cTn id="66" dur="1" fill="hold">
                                          <p:stCondLst>
                                            <p:cond delay="999"/>
                                          </p:stCondLst>
                                        </p:cTn>
                                        <p:tgtEl>
                                          <p:spTgt spid="32"/>
                                        </p:tgtEl>
                                        <p:attrNameLst>
                                          <p:attrName>style.visibility</p:attrName>
                                        </p:attrNameLst>
                                      </p:cBhvr>
                                      <p:to>
                                        <p:strVal val="hidden"/>
                                      </p:to>
                                    </p:set>
                                  </p:childTnLst>
                                </p:cTn>
                              </p:par>
                            </p:childTnLst>
                          </p:cTn>
                        </p:par>
                        <p:par>
                          <p:cTn id="67" fill="hold">
                            <p:stCondLst>
                              <p:cond delay="1000"/>
                            </p:stCondLst>
                            <p:childTnLst>
                              <p:par>
                                <p:cTn id="68" presetID="10" presetClass="entr" presetSubtype="0" fill="hold" nodeType="after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1000"/>
                                        <p:tgtEl>
                                          <p:spTgt spid="54"/>
                                        </p:tgtEl>
                                      </p:cBhvr>
                                    </p:animEffect>
                                  </p:childTnLst>
                                </p:cTn>
                              </p:par>
                            </p:childTnLst>
                          </p:cTn>
                        </p:par>
                        <p:par>
                          <p:cTn id="71" fill="hold">
                            <p:stCondLst>
                              <p:cond delay="2000"/>
                            </p:stCondLst>
                            <p:childTnLst>
                              <p:par>
                                <p:cTn id="72" presetID="22" presetClass="entr" presetSubtype="1" fill="hold" nodeType="afterEffect">
                                  <p:stCondLst>
                                    <p:cond delay="500"/>
                                  </p:stCondLst>
                                  <p:childTnLst>
                                    <p:set>
                                      <p:cBhvr>
                                        <p:cTn id="73" dur="1" fill="hold">
                                          <p:stCondLst>
                                            <p:cond delay="0"/>
                                          </p:stCondLst>
                                        </p:cTn>
                                        <p:tgtEl>
                                          <p:spTgt spid="59"/>
                                        </p:tgtEl>
                                        <p:attrNameLst>
                                          <p:attrName>style.visibility</p:attrName>
                                        </p:attrNameLst>
                                      </p:cBhvr>
                                      <p:to>
                                        <p:strVal val="visible"/>
                                      </p:to>
                                    </p:set>
                                    <p:animEffect transition="in" filter="wipe(up)">
                                      <p:cBhvr>
                                        <p:cTn id="74" dur="500"/>
                                        <p:tgtEl>
                                          <p:spTgt spid="59"/>
                                        </p:tgtEl>
                                      </p:cBhvr>
                                    </p:animEffect>
                                  </p:childTnLst>
                                </p:cTn>
                              </p:par>
                            </p:childTnLst>
                          </p:cTn>
                        </p:par>
                        <p:par>
                          <p:cTn id="75" fill="hold">
                            <p:stCondLst>
                              <p:cond delay="3000"/>
                            </p:stCondLst>
                            <p:childTnLst>
                              <p:par>
                                <p:cTn id="76" presetID="10" presetClass="entr" presetSubtype="0" fill="hold" nodeType="afterEffect">
                                  <p:stCondLst>
                                    <p:cond delay="0"/>
                                  </p:stCondLst>
                                  <p:childTnLst>
                                    <p:set>
                                      <p:cBhvr>
                                        <p:cTn id="77" dur="1" fill="hold">
                                          <p:stCondLst>
                                            <p:cond delay="0"/>
                                          </p:stCondLst>
                                        </p:cTn>
                                        <p:tgtEl>
                                          <p:spTgt spid="65"/>
                                        </p:tgtEl>
                                        <p:attrNameLst>
                                          <p:attrName>style.visibility</p:attrName>
                                        </p:attrNameLst>
                                      </p:cBhvr>
                                      <p:to>
                                        <p:strVal val="visible"/>
                                      </p:to>
                                    </p:set>
                                    <p:animEffect transition="in" filter="fade">
                                      <p:cBhvr>
                                        <p:cTn id="78"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7869"/>
            <a:ext cx="10515600" cy="795890"/>
          </a:xfrm>
        </p:spPr>
        <p:txBody>
          <a:bodyPr>
            <a:normAutofit/>
          </a:bodyPr>
          <a:lstStyle/>
          <a:p>
            <a:r>
              <a:rPr lang="en-US" sz="3600" dirty="0">
                <a:solidFill>
                  <a:srgbClr val="C00000"/>
                </a:solidFill>
              </a:rPr>
              <a:t>CRAB: a galactic source with </a:t>
            </a:r>
            <a:r>
              <a:rPr lang="en-US" sz="3600" u="sng" dirty="0">
                <a:solidFill>
                  <a:srgbClr val="C00000"/>
                </a:solidFill>
              </a:rPr>
              <a:t>leptonic</a:t>
            </a:r>
            <a:r>
              <a:rPr lang="en-US" sz="3600" dirty="0">
                <a:solidFill>
                  <a:srgbClr val="C00000"/>
                </a:solidFill>
              </a:rPr>
              <a:t> emission</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2932" y="2203916"/>
            <a:ext cx="6819900" cy="4483100"/>
          </a:xfrm>
          <a:prstGeom prst="rect">
            <a:avLst/>
          </a:prstGeom>
          <a:noFill/>
          <a:ln w="9525">
            <a:noFill/>
            <a:miter lim="800000"/>
            <a:headEnd/>
            <a:tailEnd/>
          </a:ln>
        </p:spPr>
      </p:pic>
      <p:sp>
        <p:nvSpPr>
          <p:cNvPr id="5" name="Rettangolo 4"/>
          <p:cNvSpPr/>
          <p:nvPr/>
        </p:nvSpPr>
        <p:spPr>
          <a:xfrm>
            <a:off x="5732512" y="4382760"/>
            <a:ext cx="2520280" cy="180000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prstClr val="black"/>
                </a:solidFill>
              </a:ln>
              <a:solidFill>
                <a:prstClr val="white"/>
              </a:solidFill>
            </a:endParaRPr>
          </a:p>
        </p:txBody>
      </p:sp>
      <p:sp>
        <p:nvSpPr>
          <p:cNvPr id="6" name="Freccia a destra 5"/>
          <p:cNvSpPr/>
          <p:nvPr/>
        </p:nvSpPr>
        <p:spPr>
          <a:xfrm rot="7439879">
            <a:off x="7877614" y="4204195"/>
            <a:ext cx="695480" cy="484632"/>
          </a:xfrm>
          <a:prstGeom prst="rightArrow">
            <a:avLst/>
          </a:prstGeom>
          <a:solidFill>
            <a:srgbClr val="FFFF00"/>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2" descr="http://hdwpapers.com/walls/crab_nebula_wallpapers-norma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6235" y="949559"/>
            <a:ext cx="2213610" cy="1660208"/>
          </a:xfrm>
          <a:prstGeom prst="rect">
            <a:avLst/>
          </a:prstGeom>
          <a:noFill/>
        </p:spPr>
      </p:pic>
      <p:sp>
        <p:nvSpPr>
          <p:cNvPr id="8" name="Rettangolo 7"/>
          <p:cNvSpPr/>
          <p:nvPr/>
        </p:nvSpPr>
        <p:spPr>
          <a:xfrm>
            <a:off x="572430" y="967749"/>
            <a:ext cx="7609826" cy="923330"/>
          </a:xfrm>
          <a:prstGeom prst="rect">
            <a:avLst/>
          </a:prstGeom>
        </p:spPr>
        <p:txBody>
          <a:bodyPr wrap="square">
            <a:spAutoFit/>
          </a:bodyPr>
          <a:lstStyle/>
          <a:p>
            <a:pPr marL="285750" indent="-285750">
              <a:buFont typeface="Arial" panose="020B0604020202020204" pitchFamily="34" charset="0"/>
              <a:buChar char="•"/>
            </a:pPr>
            <a:r>
              <a:rPr lang="en-US" dirty="0"/>
              <a:t>A simple MHD model for the interaction of a HE electron-positron wind with the interstellar medium satisfactorily describes the main features of the non-thermal emission</a:t>
            </a:r>
          </a:p>
        </p:txBody>
      </p:sp>
      <mc:AlternateContent xmlns:mc="http://schemas.openxmlformats.org/markup-compatibility/2006" xmlns:a14="http://schemas.microsoft.com/office/drawing/2010/main">
        <mc:Choice Requires="a14">
          <p:sp>
            <p:nvSpPr>
              <p:cNvPr id="9" name="Rettangolo 8"/>
              <p:cNvSpPr/>
              <p:nvPr/>
            </p:nvSpPr>
            <p:spPr>
              <a:xfrm>
                <a:off x="8454390" y="3007057"/>
                <a:ext cx="2213610" cy="2170466"/>
              </a:xfrm>
              <a:prstGeom prst="rect">
                <a:avLst/>
              </a:prstGeom>
            </p:spPr>
            <p:txBody>
              <a:bodyPr wrap="square">
                <a:spAutoFit/>
              </a:bodyPr>
              <a:lstStyle/>
              <a:p>
                <a:pPr marL="285750" indent="-285750">
                  <a:buFont typeface="Arial" panose="020B0604020202020204" pitchFamily="34" charset="0"/>
                  <a:buChar char="•"/>
                </a:pPr>
                <a:r>
                  <a:rPr lang="en-US" sz="1600" i="1" dirty="0"/>
                  <a:t>Figure represents the observed </a:t>
                </a:r>
                <a14:m>
                  <m:oMath xmlns:m="http://schemas.openxmlformats.org/officeDocument/2006/math">
                    <m:sSup>
                      <m:sSupPr>
                        <m:ctrlPr>
                          <a:rPr lang="en-US" sz="1600" i="1">
                            <a:latin typeface="Cambria Math" panose="02040503050406030204" pitchFamily="18" charset="0"/>
                          </a:rPr>
                        </m:ctrlPr>
                      </m:sSupPr>
                      <m:e>
                        <m:r>
                          <a:rPr lang="it-IT" sz="1600" i="1">
                            <a:latin typeface="Cambria Math" panose="02040503050406030204" pitchFamily="18" charset="0"/>
                          </a:rPr>
                          <m:t>𝐸</m:t>
                        </m:r>
                      </m:e>
                      <m:sup>
                        <m:r>
                          <a:rPr lang="it-IT" sz="1600" i="1">
                            <a:latin typeface="Cambria Math" panose="02040503050406030204" pitchFamily="18" charset="0"/>
                          </a:rPr>
                          <m:t>2</m:t>
                        </m:r>
                      </m:sup>
                    </m:sSup>
                    <m:f>
                      <m:fPr>
                        <m:ctrlPr>
                          <a:rPr lang="en-US" sz="1600" i="1">
                            <a:latin typeface="Cambria Math" panose="02040503050406030204" pitchFamily="18" charset="0"/>
                          </a:rPr>
                        </m:ctrlPr>
                      </m:fPr>
                      <m:num>
                        <m:r>
                          <a:rPr lang="it-IT" sz="1600" i="1">
                            <a:latin typeface="Cambria Math" panose="02040503050406030204" pitchFamily="18" charset="0"/>
                          </a:rPr>
                          <m:t>𝑑𝑁</m:t>
                        </m:r>
                      </m:num>
                      <m:den>
                        <m:r>
                          <a:rPr lang="it-IT" sz="1600" i="1">
                            <a:latin typeface="Cambria Math" panose="02040503050406030204" pitchFamily="18" charset="0"/>
                          </a:rPr>
                          <m:t>𝑑𝐸</m:t>
                        </m:r>
                      </m:den>
                    </m:f>
                  </m:oMath>
                </a14:m>
                <a:r>
                  <a:rPr lang="en-US" sz="1600" i="1" dirty="0"/>
                  <a:t> (SED) distribution from the Crab nebula. </a:t>
                </a:r>
              </a:p>
              <a:p>
                <a:pPr marL="285750" indent="-285750">
                  <a:buFont typeface="Arial" panose="020B0604020202020204" pitchFamily="34" charset="0"/>
                  <a:buChar char="•"/>
                </a:pPr>
                <a:r>
                  <a:rPr lang="en-US" sz="1600" i="1" dirty="0"/>
                  <a:t>It  extends over 21 decades of energies/ frequencies.</a:t>
                </a:r>
              </a:p>
            </p:txBody>
          </p:sp>
        </mc:Choice>
        <mc:Fallback xmlns="">
          <p:sp>
            <p:nvSpPr>
              <p:cNvPr id="9" name="Rettangolo 8"/>
              <p:cNvSpPr>
                <a:spLocks noRot="1" noChangeAspect="1" noMove="1" noResize="1" noEditPoints="1" noAdjustHandles="1" noChangeArrowheads="1" noChangeShapeType="1" noTextEdit="1"/>
              </p:cNvSpPr>
              <p:nvPr/>
            </p:nvSpPr>
            <p:spPr>
              <a:xfrm>
                <a:off x="8454390" y="3007057"/>
                <a:ext cx="2213610" cy="2170466"/>
              </a:xfrm>
              <a:prstGeom prst="rect">
                <a:avLst/>
              </a:prstGeom>
              <a:blipFill>
                <a:blip r:embed="rId4"/>
                <a:stretch>
                  <a:fillRect l="-1102" t="-843" r="-3306" b="-2809"/>
                </a:stretch>
              </a:blipFill>
            </p:spPr>
            <p:txBody>
              <a:bodyPr/>
              <a:lstStyle/>
              <a:p>
                <a:r>
                  <a:rPr lang="en-US">
                    <a:noFill/>
                  </a:rPr>
                  <a:t> </a:t>
                </a:r>
              </a:p>
            </p:txBody>
          </p:sp>
        </mc:Fallback>
      </mc:AlternateContent>
      <p:sp>
        <p:nvSpPr>
          <p:cNvPr id="11" name="Rettangolo 10"/>
          <p:cNvSpPr/>
          <p:nvPr/>
        </p:nvSpPr>
        <p:spPr>
          <a:xfrm>
            <a:off x="3485289" y="2561686"/>
            <a:ext cx="1198471" cy="3600000"/>
          </a:xfrm>
          <a:prstGeom prst="rect">
            <a:avLst/>
          </a:prstGeom>
          <a:ln w="57150">
            <a:solidFill>
              <a:srgbClr val="CC3399"/>
            </a:solidFill>
          </a:ln>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12" name="Indietro o precedente 11">
            <a:hlinkClick r:id="" action="ppaction://hlinkshowjump?jump=lastslideviewed" highlightClick="1"/>
          </p:cNvPr>
          <p:cNvSpPr/>
          <p:nvPr/>
        </p:nvSpPr>
        <p:spPr>
          <a:xfrm>
            <a:off x="9859229" y="174328"/>
            <a:ext cx="679559" cy="369332"/>
          </a:xfrm>
          <a:prstGeom prst="actionButtonBackPrevious">
            <a:avLst/>
          </a:prstGeom>
          <a:solidFill>
            <a:schemeClr val="accent1"/>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3" name="Segnaposto piè di pagina 2">
            <a:extLst>
              <a:ext uri="{FF2B5EF4-FFF2-40B4-BE49-F238E27FC236}">
                <a16:creationId xmlns:a16="http://schemas.microsoft.com/office/drawing/2014/main" id="{F62137BB-3497-C117-8B84-2DA859B56F8B}"/>
              </a:ext>
            </a:extLst>
          </p:cNvPr>
          <p:cNvSpPr>
            <a:spLocks noGrp="1"/>
          </p:cNvSpPr>
          <p:nvPr>
            <p:ph type="ftr" sz="quarter" idx="11"/>
          </p:nvPr>
        </p:nvSpPr>
        <p:spPr/>
        <p:txBody>
          <a:bodyPr/>
          <a:lstStyle/>
          <a:p>
            <a:r>
              <a:rPr lang="fr-FR"/>
              <a:t>M. Spurio - Astroparticle Physics - 9</a:t>
            </a:r>
            <a:endParaRPr lang="it-IT"/>
          </a:p>
        </p:txBody>
      </p:sp>
      <p:sp>
        <p:nvSpPr>
          <p:cNvPr id="10" name="Segnaposto numero diapositiva 9">
            <a:extLst>
              <a:ext uri="{FF2B5EF4-FFF2-40B4-BE49-F238E27FC236}">
                <a16:creationId xmlns:a16="http://schemas.microsoft.com/office/drawing/2014/main" id="{1401AB14-B850-8263-5295-DC1B3A2816D7}"/>
              </a:ext>
            </a:extLst>
          </p:cNvPr>
          <p:cNvSpPr>
            <a:spLocks noGrp="1"/>
          </p:cNvSpPr>
          <p:nvPr>
            <p:ph type="sldNum" sz="quarter" idx="12"/>
          </p:nvPr>
        </p:nvSpPr>
        <p:spPr/>
        <p:txBody>
          <a:bodyPr/>
          <a:lstStyle/>
          <a:p>
            <a:fld id="{EF856C54-971D-4A64-8725-72F12A462872}" type="slidenum">
              <a:rPr lang="it-IT" smtClean="0"/>
              <a:t>31</a:t>
            </a:fld>
            <a:endParaRPr lang="it-IT"/>
          </a:p>
        </p:txBody>
      </p:sp>
    </p:spTree>
    <p:extLst>
      <p:ext uri="{BB962C8B-B14F-4D97-AF65-F5344CB8AC3E}">
        <p14:creationId xmlns:p14="http://schemas.microsoft.com/office/powerpoint/2010/main" val="3888487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422"/>
            <a:ext cx="10515600" cy="726729"/>
          </a:xfrm>
        </p:spPr>
        <p:txBody>
          <a:bodyPr>
            <a:normAutofit/>
          </a:bodyPr>
          <a:lstStyle/>
          <a:p>
            <a:r>
              <a:rPr lang="en-US" sz="3600" dirty="0">
                <a:solidFill>
                  <a:srgbClr val="C00000"/>
                </a:solidFill>
              </a:rPr>
              <a:t>CRAB: a galactic source with </a:t>
            </a:r>
            <a:r>
              <a:rPr lang="en-US" sz="3600" u="sng" dirty="0">
                <a:solidFill>
                  <a:srgbClr val="C00000"/>
                </a:solidFill>
              </a:rPr>
              <a:t>leptonic</a:t>
            </a:r>
            <a:r>
              <a:rPr lang="en-US" sz="3600" dirty="0">
                <a:solidFill>
                  <a:srgbClr val="C00000"/>
                </a:solidFill>
              </a:rPr>
              <a:t> emission</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2932" y="2203916"/>
            <a:ext cx="6819900" cy="4483100"/>
          </a:xfrm>
          <a:prstGeom prst="rect">
            <a:avLst/>
          </a:prstGeom>
          <a:noFill/>
          <a:ln w="9525">
            <a:noFill/>
            <a:miter lim="800000"/>
            <a:headEnd/>
            <a:tailEnd/>
          </a:ln>
        </p:spPr>
      </p:pic>
      <p:sp>
        <p:nvSpPr>
          <p:cNvPr id="5" name="Rettangolo 4"/>
          <p:cNvSpPr/>
          <p:nvPr/>
        </p:nvSpPr>
        <p:spPr>
          <a:xfrm>
            <a:off x="5732512" y="4382760"/>
            <a:ext cx="2520280" cy="180000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prstClr val="black"/>
                </a:solidFill>
              </a:ln>
              <a:solidFill>
                <a:prstClr val="white"/>
              </a:solidFill>
            </a:endParaRPr>
          </a:p>
        </p:txBody>
      </p:sp>
      <mc:AlternateContent xmlns:mc="http://schemas.openxmlformats.org/markup-compatibility/2006" xmlns:a14="http://schemas.microsoft.com/office/drawing/2010/main">
        <mc:Choice Requires="a14">
          <p:sp>
            <p:nvSpPr>
              <p:cNvPr id="9" name="Rettangolo 8"/>
              <p:cNvSpPr/>
              <p:nvPr/>
            </p:nvSpPr>
            <p:spPr>
              <a:xfrm>
                <a:off x="8454390" y="3007057"/>
                <a:ext cx="2213610" cy="2170466"/>
              </a:xfrm>
              <a:prstGeom prst="rect">
                <a:avLst/>
              </a:prstGeom>
            </p:spPr>
            <p:txBody>
              <a:bodyPr wrap="square">
                <a:spAutoFit/>
              </a:bodyPr>
              <a:lstStyle/>
              <a:p>
                <a:pPr marL="285750" indent="-285750">
                  <a:buFont typeface="Arial" panose="020B0604020202020204" pitchFamily="34" charset="0"/>
                  <a:buChar char="•"/>
                </a:pPr>
                <a:r>
                  <a:rPr lang="en-US" sz="1600" i="1" dirty="0"/>
                  <a:t>Figure represents the observed </a:t>
                </a:r>
                <a14:m>
                  <m:oMath xmlns:m="http://schemas.openxmlformats.org/officeDocument/2006/math">
                    <m:sSup>
                      <m:sSupPr>
                        <m:ctrlPr>
                          <a:rPr lang="en-US" sz="1600" i="1">
                            <a:latin typeface="Cambria Math" panose="02040503050406030204" pitchFamily="18" charset="0"/>
                          </a:rPr>
                        </m:ctrlPr>
                      </m:sSupPr>
                      <m:e>
                        <m:r>
                          <a:rPr lang="it-IT" sz="1600" i="1">
                            <a:latin typeface="Cambria Math" panose="02040503050406030204" pitchFamily="18" charset="0"/>
                          </a:rPr>
                          <m:t>𝐸</m:t>
                        </m:r>
                      </m:e>
                      <m:sup>
                        <m:r>
                          <a:rPr lang="it-IT" sz="1600" i="1">
                            <a:latin typeface="Cambria Math" panose="02040503050406030204" pitchFamily="18" charset="0"/>
                          </a:rPr>
                          <m:t>2</m:t>
                        </m:r>
                      </m:sup>
                    </m:sSup>
                    <m:f>
                      <m:fPr>
                        <m:ctrlPr>
                          <a:rPr lang="en-US" sz="1600" i="1">
                            <a:latin typeface="Cambria Math" panose="02040503050406030204" pitchFamily="18" charset="0"/>
                          </a:rPr>
                        </m:ctrlPr>
                      </m:fPr>
                      <m:num>
                        <m:r>
                          <a:rPr lang="it-IT" sz="1600" i="1">
                            <a:latin typeface="Cambria Math" panose="02040503050406030204" pitchFamily="18" charset="0"/>
                          </a:rPr>
                          <m:t>𝑑𝑁</m:t>
                        </m:r>
                      </m:num>
                      <m:den>
                        <m:r>
                          <a:rPr lang="it-IT" sz="1600" i="1">
                            <a:latin typeface="Cambria Math" panose="02040503050406030204" pitchFamily="18" charset="0"/>
                          </a:rPr>
                          <m:t>𝑑𝐸</m:t>
                        </m:r>
                      </m:den>
                    </m:f>
                  </m:oMath>
                </a14:m>
                <a:r>
                  <a:rPr lang="en-US" sz="1600" i="1" dirty="0"/>
                  <a:t> (SED) distribution from the Crab nebula. </a:t>
                </a:r>
              </a:p>
              <a:p>
                <a:pPr marL="285750" indent="-285750">
                  <a:buFont typeface="Arial" panose="020B0604020202020204" pitchFamily="34" charset="0"/>
                  <a:buChar char="•"/>
                </a:pPr>
                <a:r>
                  <a:rPr lang="en-US" sz="1600" i="1" dirty="0"/>
                  <a:t>It  extends over 21 decades of energies/ frequencies.</a:t>
                </a:r>
              </a:p>
            </p:txBody>
          </p:sp>
        </mc:Choice>
        <mc:Fallback xmlns="">
          <p:sp>
            <p:nvSpPr>
              <p:cNvPr id="9" name="Rettangolo 8"/>
              <p:cNvSpPr>
                <a:spLocks noRot="1" noChangeAspect="1" noMove="1" noResize="1" noEditPoints="1" noAdjustHandles="1" noChangeArrowheads="1" noChangeShapeType="1" noTextEdit="1"/>
              </p:cNvSpPr>
              <p:nvPr/>
            </p:nvSpPr>
            <p:spPr>
              <a:xfrm>
                <a:off x="8454390" y="3007057"/>
                <a:ext cx="2213610" cy="2170466"/>
              </a:xfrm>
              <a:prstGeom prst="rect">
                <a:avLst/>
              </a:prstGeom>
              <a:blipFill>
                <a:blip r:embed="rId3"/>
                <a:stretch>
                  <a:fillRect l="-1102" t="-843" r="-3306" b="-2809"/>
                </a:stretch>
              </a:blipFill>
            </p:spPr>
            <p:txBody>
              <a:bodyPr/>
              <a:lstStyle/>
              <a:p>
                <a:r>
                  <a:rPr lang="en-US">
                    <a:noFill/>
                  </a:rPr>
                  <a:t> </a:t>
                </a:r>
              </a:p>
            </p:txBody>
          </p:sp>
        </mc:Fallback>
      </mc:AlternateContent>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4960" y="1528005"/>
            <a:ext cx="6521450" cy="4121150"/>
          </a:xfrm>
          <a:prstGeom prst="rect">
            <a:avLst/>
          </a:prstGeom>
          <a:noFill/>
          <a:ln w="57150">
            <a:solidFill>
              <a:schemeClr val="accent6">
                <a:lumMod val="75000"/>
              </a:schemeClr>
            </a:solidFill>
            <a:miter lim="800000"/>
            <a:headEnd/>
            <a:tailEnd/>
          </a:ln>
        </p:spPr>
      </p:pic>
      <p:sp>
        <p:nvSpPr>
          <p:cNvPr id="13" name="Freccia a destra 12"/>
          <p:cNvSpPr/>
          <p:nvPr/>
        </p:nvSpPr>
        <p:spPr>
          <a:xfrm rot="7439879">
            <a:off x="7877614" y="4204195"/>
            <a:ext cx="695480" cy="484632"/>
          </a:xfrm>
          <a:prstGeom prst="rightArrow">
            <a:avLst/>
          </a:prstGeom>
          <a:solidFill>
            <a:srgbClr val="FFFF00"/>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4" name="Connettore 1 13"/>
          <p:cNvCxnSpPr/>
          <p:nvPr/>
        </p:nvCxnSpPr>
        <p:spPr>
          <a:xfrm>
            <a:off x="2286000" y="5177524"/>
            <a:ext cx="3438652" cy="1005237"/>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8126731" y="5649156"/>
            <a:ext cx="103275" cy="51893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Immagine 18"/>
          <p:cNvPicPr>
            <a:picLocks noChangeAspect="1"/>
          </p:cNvPicPr>
          <p:nvPr/>
        </p:nvPicPr>
        <p:blipFill>
          <a:blip r:embed="rId5"/>
          <a:stretch>
            <a:fillRect/>
          </a:stretch>
        </p:blipFill>
        <p:spPr>
          <a:xfrm>
            <a:off x="2505878" y="839276"/>
            <a:ext cx="4486774" cy="616729"/>
          </a:xfrm>
          <a:prstGeom prst="rect">
            <a:avLst/>
          </a:prstGeom>
        </p:spPr>
      </p:pic>
      <p:pic>
        <p:nvPicPr>
          <p:cNvPr id="8" name="Picture 2" descr="http://hdwpapers.com/walls/crab_nebula_wallpapers-normal.jpg">
            <a:extLst>
              <a:ext uri="{FF2B5EF4-FFF2-40B4-BE49-F238E27FC236}">
                <a16:creationId xmlns:a16="http://schemas.microsoft.com/office/drawing/2014/main" id="{3FDEB3D7-451E-EE05-25B9-FA85C0AB31A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06235" y="949559"/>
            <a:ext cx="2213610" cy="1660208"/>
          </a:xfrm>
          <a:prstGeom prst="rect">
            <a:avLst/>
          </a:prstGeom>
          <a:noFill/>
        </p:spPr>
      </p:pic>
      <p:sp>
        <p:nvSpPr>
          <p:cNvPr id="3" name="Segnaposto piè di pagina 2">
            <a:extLst>
              <a:ext uri="{FF2B5EF4-FFF2-40B4-BE49-F238E27FC236}">
                <a16:creationId xmlns:a16="http://schemas.microsoft.com/office/drawing/2014/main" id="{C7507396-B259-8E37-E3DB-D7C3A7ACB6AD}"/>
              </a:ext>
            </a:extLst>
          </p:cNvPr>
          <p:cNvSpPr>
            <a:spLocks noGrp="1"/>
          </p:cNvSpPr>
          <p:nvPr>
            <p:ph type="ftr" sz="quarter" idx="11"/>
          </p:nvPr>
        </p:nvSpPr>
        <p:spPr/>
        <p:txBody>
          <a:bodyPr/>
          <a:lstStyle/>
          <a:p>
            <a:r>
              <a:rPr lang="fr-FR"/>
              <a:t>M. Spurio - Astroparticle Physics - 9</a:t>
            </a:r>
            <a:endParaRPr lang="it-IT"/>
          </a:p>
        </p:txBody>
      </p:sp>
      <p:sp>
        <p:nvSpPr>
          <p:cNvPr id="6" name="Segnaposto numero diapositiva 5">
            <a:extLst>
              <a:ext uri="{FF2B5EF4-FFF2-40B4-BE49-F238E27FC236}">
                <a16:creationId xmlns:a16="http://schemas.microsoft.com/office/drawing/2014/main" id="{6FE36176-7E61-F78B-68F3-B721802FFB3E}"/>
              </a:ext>
            </a:extLst>
          </p:cNvPr>
          <p:cNvSpPr>
            <a:spLocks noGrp="1"/>
          </p:cNvSpPr>
          <p:nvPr>
            <p:ph type="sldNum" sz="quarter" idx="12"/>
          </p:nvPr>
        </p:nvSpPr>
        <p:spPr/>
        <p:txBody>
          <a:bodyPr/>
          <a:lstStyle/>
          <a:p>
            <a:fld id="{EF856C54-971D-4A64-8725-72F12A462872}" type="slidenum">
              <a:rPr lang="it-IT" smtClean="0"/>
              <a:t>32</a:t>
            </a:fld>
            <a:endParaRPr lang="it-IT"/>
          </a:p>
        </p:txBody>
      </p:sp>
    </p:spTree>
    <p:extLst>
      <p:ext uri="{BB962C8B-B14F-4D97-AF65-F5344CB8AC3E}">
        <p14:creationId xmlns:p14="http://schemas.microsoft.com/office/powerpoint/2010/main" val="2233741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95454"/>
          </a:xfrm>
        </p:spPr>
        <p:txBody>
          <a:bodyPr>
            <a:noAutofit/>
          </a:bodyPr>
          <a:lstStyle/>
          <a:p>
            <a:r>
              <a:rPr lang="en-US" sz="3600" dirty="0">
                <a:solidFill>
                  <a:srgbClr val="C00000"/>
                </a:solidFill>
              </a:rPr>
              <a:t>CRAB: a galactic source with </a:t>
            </a:r>
            <a:r>
              <a:rPr lang="en-US" sz="3600" u="sng" dirty="0">
                <a:solidFill>
                  <a:srgbClr val="C00000"/>
                </a:solidFill>
              </a:rPr>
              <a:t>leptonic</a:t>
            </a:r>
            <a:r>
              <a:rPr lang="en-US" sz="3600" dirty="0">
                <a:solidFill>
                  <a:srgbClr val="C00000"/>
                </a:solidFill>
              </a:rPr>
              <a:t> emission</a:t>
            </a:r>
          </a:p>
        </p:txBody>
      </p:sp>
      <p:sp>
        <p:nvSpPr>
          <p:cNvPr id="7" name="Segnaposto contenuto 6"/>
          <p:cNvSpPr>
            <a:spLocks noGrp="1"/>
          </p:cNvSpPr>
          <p:nvPr>
            <p:ph idx="1"/>
          </p:nvPr>
        </p:nvSpPr>
        <p:spPr/>
        <p:txBody>
          <a:bodyPr>
            <a:normAutofit/>
          </a:bodyPr>
          <a:lstStyle/>
          <a:p>
            <a:r>
              <a:rPr lang="en-US" sz="2000" dirty="0"/>
              <a:t>Crab spectrum up to 1.1 </a:t>
            </a:r>
            <a:r>
              <a:rPr lang="en-US" sz="2000" dirty="0" err="1"/>
              <a:t>PeV</a:t>
            </a:r>
            <a:r>
              <a:rPr lang="en-US" sz="2000" dirty="0"/>
              <a:t>: electrons </a:t>
            </a:r>
            <a:r>
              <a:rPr lang="en-US" sz="2000" dirty="0" err="1"/>
              <a:t>PeVatron</a:t>
            </a:r>
            <a:endParaRPr lang="en-US" sz="2000" dirty="0"/>
          </a:p>
          <a:p>
            <a:r>
              <a:rPr lang="en-US" sz="2000" dirty="0"/>
              <a:t>2.2 </a:t>
            </a:r>
            <a:r>
              <a:rPr lang="en-US" sz="2000" dirty="0" err="1"/>
              <a:t>PeV</a:t>
            </a:r>
            <a:r>
              <a:rPr lang="en-US" sz="2000" dirty="0"/>
              <a:t> electrons, challenging acceleration model</a:t>
            </a:r>
          </a:p>
        </p:txBody>
      </p:sp>
      <p:pic>
        <p:nvPicPr>
          <p:cNvPr id="8" name="Immagine 7"/>
          <p:cNvPicPr>
            <a:picLocks noChangeAspect="1"/>
          </p:cNvPicPr>
          <p:nvPr/>
        </p:nvPicPr>
        <p:blipFill>
          <a:blip r:embed="rId2"/>
          <a:stretch>
            <a:fillRect/>
          </a:stretch>
        </p:blipFill>
        <p:spPr>
          <a:xfrm>
            <a:off x="5789038" y="2618445"/>
            <a:ext cx="4878962" cy="3737906"/>
          </a:xfrm>
          <a:prstGeom prst="rect">
            <a:avLst/>
          </a:prstGeom>
        </p:spPr>
      </p:pic>
      <p:pic>
        <p:nvPicPr>
          <p:cNvPr id="9" name="Immagine 8"/>
          <p:cNvPicPr>
            <a:picLocks noChangeAspect="1"/>
          </p:cNvPicPr>
          <p:nvPr/>
        </p:nvPicPr>
        <p:blipFill>
          <a:blip r:embed="rId3"/>
          <a:stretch>
            <a:fillRect/>
          </a:stretch>
        </p:blipFill>
        <p:spPr>
          <a:xfrm>
            <a:off x="1524000" y="1682743"/>
            <a:ext cx="5037052" cy="3155062"/>
          </a:xfrm>
          <a:prstGeom prst="rect">
            <a:avLst/>
          </a:prstGeom>
        </p:spPr>
      </p:pic>
      <p:sp>
        <p:nvSpPr>
          <p:cNvPr id="3" name="Segnaposto piè di pagina 2">
            <a:extLst>
              <a:ext uri="{FF2B5EF4-FFF2-40B4-BE49-F238E27FC236}">
                <a16:creationId xmlns:a16="http://schemas.microsoft.com/office/drawing/2014/main" id="{37757031-A62A-6D38-1E22-01548DCC1442}"/>
              </a:ext>
            </a:extLst>
          </p:cNvPr>
          <p:cNvSpPr>
            <a:spLocks noGrp="1"/>
          </p:cNvSpPr>
          <p:nvPr>
            <p:ph type="ftr" sz="quarter" idx="11"/>
          </p:nvPr>
        </p:nvSpPr>
        <p:spPr/>
        <p:txBody>
          <a:bodyPr/>
          <a:lstStyle/>
          <a:p>
            <a:r>
              <a:rPr lang="fr-FR"/>
              <a:t>M. Spurio - Astroparticle Physics - 9</a:t>
            </a:r>
            <a:endParaRPr lang="it-IT"/>
          </a:p>
        </p:txBody>
      </p:sp>
      <p:sp>
        <p:nvSpPr>
          <p:cNvPr id="4" name="Segnaposto numero diapositiva 3">
            <a:extLst>
              <a:ext uri="{FF2B5EF4-FFF2-40B4-BE49-F238E27FC236}">
                <a16:creationId xmlns:a16="http://schemas.microsoft.com/office/drawing/2014/main" id="{235DB29B-2B77-752E-F084-941677A8AA69}"/>
              </a:ext>
            </a:extLst>
          </p:cNvPr>
          <p:cNvSpPr>
            <a:spLocks noGrp="1"/>
          </p:cNvSpPr>
          <p:nvPr>
            <p:ph type="sldNum" sz="quarter" idx="12"/>
          </p:nvPr>
        </p:nvSpPr>
        <p:spPr/>
        <p:txBody>
          <a:bodyPr/>
          <a:lstStyle/>
          <a:p>
            <a:fld id="{EF856C54-971D-4A64-8725-72F12A462872}" type="slidenum">
              <a:rPr lang="it-IT" smtClean="0"/>
              <a:t>33</a:t>
            </a:fld>
            <a:endParaRPr lang="it-IT"/>
          </a:p>
        </p:txBody>
      </p:sp>
    </p:spTree>
    <p:extLst>
      <p:ext uri="{BB962C8B-B14F-4D97-AF65-F5344CB8AC3E}">
        <p14:creationId xmlns:p14="http://schemas.microsoft.com/office/powerpoint/2010/main" val="2805343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7954044" y="3288605"/>
            <a:ext cx="3451795" cy="3271226"/>
          </a:xfrm>
          <a:prstGeom prst="rect">
            <a:avLst/>
          </a:prstGeom>
        </p:spPr>
      </p:pic>
      <p:sp>
        <p:nvSpPr>
          <p:cNvPr id="2" name="Titolo 1"/>
          <p:cNvSpPr>
            <a:spLocks noGrp="1"/>
          </p:cNvSpPr>
          <p:nvPr>
            <p:ph type="title"/>
          </p:nvPr>
        </p:nvSpPr>
        <p:spPr>
          <a:xfrm>
            <a:off x="890239" y="0"/>
            <a:ext cx="10515600" cy="743415"/>
          </a:xfrm>
        </p:spPr>
        <p:txBody>
          <a:bodyPr>
            <a:normAutofit/>
          </a:bodyPr>
          <a:lstStyle/>
          <a:p>
            <a:r>
              <a:rPr lang="en-US" sz="3600" dirty="0">
                <a:solidFill>
                  <a:srgbClr val="C00000"/>
                </a:solidFill>
              </a:rPr>
              <a:t>About the Identification of Galactic CR Sources</a:t>
            </a:r>
          </a:p>
        </p:txBody>
      </p:sp>
      <p:sp>
        <p:nvSpPr>
          <p:cNvPr id="4" name="Rettangolo 3"/>
          <p:cNvSpPr/>
          <p:nvPr/>
        </p:nvSpPr>
        <p:spPr>
          <a:xfrm>
            <a:off x="542693" y="913856"/>
            <a:ext cx="11292468" cy="2215991"/>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The diffusive shock acceleration (DSA) model predicts the production CRs in SNRs;</a:t>
            </a:r>
          </a:p>
          <a:p>
            <a:pPr marL="285750" indent="-285750">
              <a:spcAft>
                <a:spcPts val="1200"/>
              </a:spcAft>
              <a:buFont typeface="Arial" panose="020B0604020202020204" pitchFamily="34" charset="0"/>
              <a:buChar char="•"/>
            </a:pPr>
            <a:r>
              <a:rPr lang="en-US" dirty="0"/>
              <a:t>The amount of relativistic particles present in the acceleration region increases with time as the SNR passes through its free expansion phase, and reaches a maximum in early stages of the so-called </a:t>
            </a:r>
            <a:r>
              <a:rPr lang="en-US" i="1" dirty="0"/>
              <a:t>Sedov phase </a:t>
            </a:r>
            <a:r>
              <a:rPr lang="en-US" dirty="0"/>
              <a:t>(Sect. 6.3.2). </a:t>
            </a:r>
          </a:p>
          <a:p>
            <a:pPr marL="285750" indent="-285750">
              <a:spcAft>
                <a:spcPts val="1200"/>
              </a:spcAft>
              <a:buFont typeface="Arial" panose="020B0604020202020204" pitchFamily="34" charset="0"/>
              <a:buChar char="•"/>
            </a:pPr>
            <a:r>
              <a:rPr lang="en-US" dirty="0"/>
              <a:t>Correspondingly, the peak in </a:t>
            </a:r>
            <a:r>
              <a:rPr lang="en-US" dirty="0">
                <a:latin typeface="Symbol" panose="05050102010706020507" pitchFamily="18" charset="2"/>
              </a:rPr>
              <a:t>g</a:t>
            </a:r>
            <a:r>
              <a:rPr lang="en-US" dirty="0"/>
              <a:t>-ray luminosity typically appears some 10</a:t>
            </a:r>
            <a:r>
              <a:rPr lang="en-US" baseline="30000" dirty="0"/>
              <a:t>3</a:t>
            </a:r>
            <a:r>
              <a:rPr lang="en-US" dirty="0"/>
              <a:t>–10</a:t>
            </a:r>
            <a:r>
              <a:rPr lang="en-US" baseline="30000" dirty="0"/>
              <a:t>4</a:t>
            </a:r>
            <a:r>
              <a:rPr lang="en-US" dirty="0"/>
              <a:t> years after the supernova explosion.</a:t>
            </a:r>
          </a:p>
          <a:p>
            <a:pPr marL="285750" indent="-285750">
              <a:spcAft>
                <a:spcPts val="1200"/>
              </a:spcAft>
              <a:buFont typeface="Arial" panose="020B0604020202020204" pitchFamily="34" charset="0"/>
              <a:buChar char="•"/>
            </a:pPr>
            <a:r>
              <a:rPr lang="en-US" dirty="0"/>
              <a:t>Thanks to the HESS survey of the galactic plane, we know that acceleration sites up to </a:t>
            </a:r>
            <a:r>
              <a:rPr lang="en-US" dirty="0">
                <a:sym typeface="Symbol" panose="05050102010706020507" pitchFamily="18" charset="2"/>
              </a:rPr>
              <a:t> 100 </a:t>
            </a:r>
            <a:r>
              <a:rPr lang="en-US" dirty="0" err="1">
                <a:sym typeface="Symbol" panose="05050102010706020507" pitchFamily="18" charset="2"/>
              </a:rPr>
              <a:t>TeV</a:t>
            </a:r>
            <a:r>
              <a:rPr lang="en-US" dirty="0">
                <a:sym typeface="Symbol" panose="05050102010706020507" pitchFamily="18" charset="2"/>
              </a:rPr>
              <a:t> </a:t>
            </a:r>
            <a:r>
              <a:rPr lang="en-US" dirty="0"/>
              <a:t>are spatially superimposed with regions of non-thermal X-ray emission.</a:t>
            </a:r>
          </a:p>
        </p:txBody>
      </p:sp>
      <p:sp>
        <p:nvSpPr>
          <p:cNvPr id="6" name="Rettangolo 5"/>
          <p:cNvSpPr/>
          <p:nvPr/>
        </p:nvSpPr>
        <p:spPr>
          <a:xfrm>
            <a:off x="542693" y="3288605"/>
            <a:ext cx="6980663" cy="2616101"/>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This has strengthened the hypothesis that galactic CRs up to the knee are accelerated in SNRs. </a:t>
            </a:r>
          </a:p>
          <a:p>
            <a:pPr marL="285750" indent="-285750">
              <a:spcAft>
                <a:spcPts val="1200"/>
              </a:spcAft>
              <a:buFont typeface="Arial" panose="020B0604020202020204" pitchFamily="34" charset="0"/>
              <a:buChar char="•"/>
            </a:pPr>
            <a:r>
              <a:rPr lang="en-US" dirty="0"/>
              <a:t>Figure shows the morphological structure of the RX J1713.7-3946 SNR. This shows a correlation of </a:t>
            </a:r>
            <a:r>
              <a:rPr lang="en-US" dirty="0" err="1"/>
              <a:t>TeV</a:t>
            </a:r>
            <a:r>
              <a:rPr lang="en-US" dirty="0"/>
              <a:t> emission with non-thermal X-rays.</a:t>
            </a:r>
          </a:p>
          <a:p>
            <a:pPr marL="285750" indent="-285750">
              <a:spcAft>
                <a:spcPts val="1200"/>
              </a:spcAft>
              <a:buFont typeface="Arial" panose="020B0604020202020204" pitchFamily="34" charset="0"/>
              <a:buChar char="•"/>
            </a:pPr>
            <a:r>
              <a:rPr lang="en-US" dirty="0"/>
              <a:t>Even if radio and X-ray data suggest that SNRs are indeed the sources of CR electrons, </a:t>
            </a:r>
            <a:r>
              <a:rPr lang="en-US" b="1" dirty="0"/>
              <a:t>no compelling evidence for the  acceleration of protons in SNRs up to the </a:t>
            </a:r>
            <a:r>
              <a:rPr lang="en-US" b="1" dirty="0" err="1"/>
              <a:t>PeV</a:t>
            </a:r>
            <a:r>
              <a:rPr lang="en-US" b="1" dirty="0"/>
              <a:t> energies has been found.</a:t>
            </a:r>
            <a:endParaRPr lang="en-US" dirty="0"/>
          </a:p>
        </p:txBody>
      </p:sp>
      <p:sp>
        <p:nvSpPr>
          <p:cNvPr id="3" name="Segnaposto piè di pagina 2">
            <a:extLst>
              <a:ext uri="{FF2B5EF4-FFF2-40B4-BE49-F238E27FC236}">
                <a16:creationId xmlns:a16="http://schemas.microsoft.com/office/drawing/2014/main" id="{28082BD7-D586-1C73-9D73-40E0EFDB6035}"/>
              </a:ext>
            </a:extLst>
          </p:cNvPr>
          <p:cNvSpPr>
            <a:spLocks noGrp="1"/>
          </p:cNvSpPr>
          <p:nvPr>
            <p:ph type="ftr" sz="quarter" idx="11"/>
          </p:nvPr>
        </p:nvSpPr>
        <p:spPr/>
        <p:txBody>
          <a:bodyPr/>
          <a:lstStyle/>
          <a:p>
            <a:r>
              <a:rPr lang="fr-FR"/>
              <a:t>M. Spurio - Astroparticle Physics - 9</a:t>
            </a:r>
            <a:endParaRPr lang="it-IT"/>
          </a:p>
        </p:txBody>
      </p:sp>
      <p:sp>
        <p:nvSpPr>
          <p:cNvPr id="7" name="Segnaposto numero diapositiva 6">
            <a:extLst>
              <a:ext uri="{FF2B5EF4-FFF2-40B4-BE49-F238E27FC236}">
                <a16:creationId xmlns:a16="http://schemas.microsoft.com/office/drawing/2014/main" id="{3A44249E-3123-5952-F799-9825826CDC4F}"/>
              </a:ext>
            </a:extLst>
          </p:cNvPr>
          <p:cNvSpPr>
            <a:spLocks noGrp="1"/>
          </p:cNvSpPr>
          <p:nvPr>
            <p:ph type="sldNum" sz="quarter" idx="12"/>
          </p:nvPr>
        </p:nvSpPr>
        <p:spPr/>
        <p:txBody>
          <a:bodyPr/>
          <a:lstStyle/>
          <a:p>
            <a:fld id="{EF856C54-971D-4A64-8725-72F12A462872}" type="slidenum">
              <a:rPr lang="it-IT" smtClean="0"/>
              <a:t>34</a:t>
            </a:fld>
            <a:endParaRPr lang="it-IT"/>
          </a:p>
        </p:txBody>
      </p:sp>
    </p:spTree>
    <p:extLst>
      <p:ext uri="{BB962C8B-B14F-4D97-AF65-F5344CB8AC3E}">
        <p14:creationId xmlns:p14="http://schemas.microsoft.com/office/powerpoint/2010/main" val="53405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46070" y="2835005"/>
            <a:ext cx="5318731" cy="3597965"/>
          </a:xfrm>
          <a:prstGeom prst="rect">
            <a:avLst/>
          </a:prstGeom>
        </p:spPr>
      </p:pic>
      <p:sp>
        <p:nvSpPr>
          <p:cNvPr id="2" name="Titolo 1"/>
          <p:cNvSpPr>
            <a:spLocks noGrp="1"/>
          </p:cNvSpPr>
          <p:nvPr>
            <p:ph type="title"/>
          </p:nvPr>
        </p:nvSpPr>
        <p:spPr>
          <a:xfrm>
            <a:off x="838200" y="1"/>
            <a:ext cx="10515600" cy="788020"/>
          </a:xfrm>
        </p:spPr>
        <p:txBody>
          <a:bodyPr>
            <a:normAutofit/>
          </a:bodyPr>
          <a:lstStyle/>
          <a:p>
            <a:r>
              <a:rPr lang="en-US" sz="3600" dirty="0">
                <a:solidFill>
                  <a:srgbClr val="C00000"/>
                </a:solidFill>
              </a:rPr>
              <a:t>About the Identification of Galactic CR Sources</a:t>
            </a:r>
          </a:p>
        </p:txBody>
      </p:sp>
      <p:sp>
        <p:nvSpPr>
          <p:cNvPr id="4" name="Rettangolo 3"/>
          <p:cNvSpPr/>
          <p:nvPr/>
        </p:nvSpPr>
        <p:spPr>
          <a:xfrm>
            <a:off x="564995" y="867317"/>
            <a:ext cx="10452410" cy="2062103"/>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A straightforward test of the acceleration of CRs in SNRs up to </a:t>
            </a:r>
            <a:r>
              <a:rPr lang="en-US" dirty="0" err="1"/>
              <a:t>PeV</a:t>
            </a:r>
            <a:r>
              <a:rPr lang="en-US" dirty="0"/>
              <a:t> energies would be the detection of </a:t>
            </a:r>
            <a:r>
              <a:rPr lang="en-US" dirty="0">
                <a:latin typeface="Symbol" panose="05050102010706020507" pitchFamily="18" charset="2"/>
              </a:rPr>
              <a:t>g</a:t>
            </a:r>
            <a:r>
              <a:rPr lang="en-US" dirty="0"/>
              <a:t>-rays produced through the hadronic mechanism directly from young remnants and/or from dense clouds overtaken by the expanding shells.</a:t>
            </a:r>
          </a:p>
          <a:p>
            <a:pPr marL="285750" indent="-285750">
              <a:spcAft>
                <a:spcPts val="1200"/>
              </a:spcAft>
              <a:buFont typeface="Arial" panose="020B0604020202020204" pitchFamily="34" charset="0"/>
              <a:buChar char="•"/>
            </a:pPr>
            <a:r>
              <a:rPr lang="en-US" dirty="0" err="1"/>
              <a:t>Multiwavelength</a:t>
            </a:r>
            <a:r>
              <a:rPr lang="en-US" dirty="0"/>
              <a:t> observations are fundamental (and still not sufficient in most cases) to </a:t>
            </a:r>
            <a:r>
              <a:rPr lang="en-US" b="1" dirty="0"/>
              <a:t>disentangle leptonic or hadronic </a:t>
            </a:r>
            <a:r>
              <a:rPr lang="en-US" dirty="0"/>
              <a:t>mechanisms. </a:t>
            </a:r>
          </a:p>
          <a:p>
            <a:pPr marL="285750" indent="-285750">
              <a:spcAft>
                <a:spcPts val="1200"/>
              </a:spcAft>
              <a:buFont typeface="Arial" panose="020B0604020202020204" pitchFamily="34" charset="0"/>
              <a:buChar char="•"/>
            </a:pPr>
            <a:r>
              <a:rPr lang="en-US" dirty="0"/>
              <a:t>Only the presence of HE neutrinos will be the proof of hadronic acceleration</a:t>
            </a:r>
          </a:p>
        </p:txBody>
      </p:sp>
      <p:sp>
        <p:nvSpPr>
          <p:cNvPr id="6" name="Rettangolo 5"/>
          <p:cNvSpPr/>
          <p:nvPr/>
        </p:nvSpPr>
        <p:spPr>
          <a:xfrm>
            <a:off x="838200" y="3303958"/>
            <a:ext cx="3466171" cy="2139047"/>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i="1" dirty="0">
                <a:solidFill>
                  <a:prstClr val="black"/>
                </a:solidFill>
              </a:rPr>
              <a:t>The figure presents the SED of </a:t>
            </a:r>
            <a:r>
              <a:rPr lang="en-US" sz="1600" i="1" dirty="0">
                <a:solidFill>
                  <a:prstClr val="black"/>
                </a:solidFill>
                <a:latin typeface="Symbol" panose="05050102010706020507" pitchFamily="18" charset="2"/>
              </a:rPr>
              <a:t>g</a:t>
            </a:r>
            <a:r>
              <a:rPr lang="en-US" sz="1600" i="1" dirty="0">
                <a:solidFill>
                  <a:prstClr val="black"/>
                </a:solidFill>
              </a:rPr>
              <a:t>-rays from  different SNRs at different ages. The largest energies are for </a:t>
            </a:r>
            <a:r>
              <a:rPr lang="en-US" sz="1600" i="1" dirty="0" err="1">
                <a:solidFill>
                  <a:prstClr val="black"/>
                </a:solidFill>
              </a:rPr>
              <a:t>SNe</a:t>
            </a:r>
            <a:r>
              <a:rPr lang="en-US" sz="1600" i="1" dirty="0">
                <a:solidFill>
                  <a:prstClr val="black"/>
                </a:solidFill>
              </a:rPr>
              <a:t> about 1-3 </a:t>
            </a:r>
            <a:r>
              <a:rPr lang="en-US" sz="1600" i="1" dirty="0" err="1">
                <a:solidFill>
                  <a:prstClr val="black"/>
                </a:solidFill>
              </a:rPr>
              <a:t>ky</a:t>
            </a:r>
            <a:r>
              <a:rPr lang="en-US" sz="1600" i="1" dirty="0">
                <a:solidFill>
                  <a:prstClr val="black"/>
                </a:solidFill>
              </a:rPr>
              <a:t> old. </a:t>
            </a:r>
          </a:p>
          <a:p>
            <a:pPr marL="285750" indent="-285750">
              <a:spcAft>
                <a:spcPts val="600"/>
              </a:spcAft>
              <a:buFont typeface="Arial" panose="020B0604020202020204" pitchFamily="34" charset="0"/>
              <a:buChar char="•"/>
            </a:pPr>
            <a:r>
              <a:rPr lang="en-US" sz="1600" i="1" dirty="0"/>
              <a:t>The Green catalog on radio observations contains 295 SNRs. </a:t>
            </a:r>
            <a:r>
              <a:rPr lang="en-US" sz="1600" i="1" dirty="0">
                <a:solidFill>
                  <a:prstClr val="black"/>
                </a:solidFill>
              </a:rPr>
              <a:t>Only 11 SNR have been </a:t>
            </a:r>
            <a:r>
              <a:rPr lang="en-US" sz="1600" i="1" dirty="0"/>
              <a:t>firmly detected at </a:t>
            </a:r>
            <a:r>
              <a:rPr lang="en-US" sz="1600" i="1" dirty="0" err="1"/>
              <a:t>TeV</a:t>
            </a:r>
            <a:r>
              <a:rPr lang="en-US" sz="1600" i="1" dirty="0"/>
              <a:t> energies</a:t>
            </a:r>
          </a:p>
        </p:txBody>
      </p:sp>
      <p:sp>
        <p:nvSpPr>
          <p:cNvPr id="3" name="Segnaposto piè di pagina 2">
            <a:extLst>
              <a:ext uri="{FF2B5EF4-FFF2-40B4-BE49-F238E27FC236}">
                <a16:creationId xmlns:a16="http://schemas.microsoft.com/office/drawing/2014/main" id="{24E478B3-22A8-F179-35AE-0125631071F6}"/>
              </a:ext>
            </a:extLst>
          </p:cNvPr>
          <p:cNvSpPr>
            <a:spLocks noGrp="1"/>
          </p:cNvSpPr>
          <p:nvPr>
            <p:ph type="ftr" sz="quarter" idx="11"/>
          </p:nvPr>
        </p:nvSpPr>
        <p:spPr/>
        <p:txBody>
          <a:bodyPr/>
          <a:lstStyle/>
          <a:p>
            <a:r>
              <a:rPr lang="fr-FR"/>
              <a:t>M. Spurio - Astroparticle Physics - 9</a:t>
            </a:r>
            <a:endParaRPr lang="it-IT"/>
          </a:p>
        </p:txBody>
      </p:sp>
      <p:sp>
        <p:nvSpPr>
          <p:cNvPr id="5" name="Segnaposto numero diapositiva 4">
            <a:extLst>
              <a:ext uri="{FF2B5EF4-FFF2-40B4-BE49-F238E27FC236}">
                <a16:creationId xmlns:a16="http://schemas.microsoft.com/office/drawing/2014/main" id="{40CF1A2A-FF95-BB32-35EC-3CA65F8C6448}"/>
              </a:ext>
            </a:extLst>
          </p:cNvPr>
          <p:cNvSpPr>
            <a:spLocks noGrp="1"/>
          </p:cNvSpPr>
          <p:nvPr>
            <p:ph type="sldNum" sz="quarter" idx="12"/>
          </p:nvPr>
        </p:nvSpPr>
        <p:spPr/>
        <p:txBody>
          <a:bodyPr/>
          <a:lstStyle/>
          <a:p>
            <a:fld id="{EF856C54-971D-4A64-8725-72F12A462872}" type="slidenum">
              <a:rPr lang="it-IT" smtClean="0"/>
              <a:t>35</a:t>
            </a:fld>
            <a:endParaRPr lang="it-IT"/>
          </a:p>
        </p:txBody>
      </p:sp>
    </p:spTree>
    <p:extLst>
      <p:ext uri="{BB962C8B-B14F-4D97-AF65-F5344CB8AC3E}">
        <p14:creationId xmlns:p14="http://schemas.microsoft.com/office/powerpoint/2010/main" val="420105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rrowheads="1"/>
          </p:cNvSpPr>
          <p:nvPr>
            <p:ph type="title"/>
          </p:nvPr>
        </p:nvSpPr>
        <p:spPr>
          <a:xfrm>
            <a:off x="832624" y="0"/>
            <a:ext cx="9378176" cy="741680"/>
          </a:xfrm>
        </p:spPr>
        <p:txBody>
          <a:bodyPr>
            <a:normAutofit/>
          </a:bodyPr>
          <a:lstStyle/>
          <a:p>
            <a:r>
              <a:rPr lang="it-IT" sz="3600" dirty="0" err="1">
                <a:solidFill>
                  <a:srgbClr val="C00000"/>
                </a:solidFill>
              </a:rPr>
              <a:t>Example</a:t>
            </a:r>
            <a:r>
              <a:rPr lang="it-IT" sz="3600" dirty="0">
                <a:solidFill>
                  <a:srgbClr val="C00000"/>
                </a:solidFill>
              </a:rPr>
              <a:t> of </a:t>
            </a:r>
            <a:r>
              <a:rPr lang="it-IT" sz="3600" dirty="0" err="1">
                <a:solidFill>
                  <a:srgbClr val="C00000"/>
                </a:solidFill>
              </a:rPr>
              <a:t>spectral</a:t>
            </a:r>
            <a:r>
              <a:rPr lang="it-IT" sz="3600" dirty="0">
                <a:solidFill>
                  <a:srgbClr val="C00000"/>
                </a:solidFill>
              </a:rPr>
              <a:t> </a:t>
            </a:r>
            <a:r>
              <a:rPr lang="it-IT" sz="3600" dirty="0" err="1">
                <a:solidFill>
                  <a:srgbClr val="C00000"/>
                </a:solidFill>
              </a:rPr>
              <a:t>indexes</a:t>
            </a:r>
            <a:r>
              <a:rPr lang="it-IT" sz="3600" dirty="0">
                <a:solidFill>
                  <a:srgbClr val="C00000"/>
                </a:solidFill>
              </a:rPr>
              <a:t>: </a:t>
            </a:r>
            <a:r>
              <a:rPr lang="it-IT" sz="3600" dirty="0">
                <a:solidFill>
                  <a:srgbClr val="C00000"/>
                </a:solidFill>
                <a:latin typeface="Symbol" panose="05050102010706020507" pitchFamily="18" charset="2"/>
              </a:rPr>
              <a:t>G</a:t>
            </a:r>
            <a:r>
              <a:rPr lang="it-IT" sz="3600" dirty="0">
                <a:solidFill>
                  <a:srgbClr val="C00000"/>
                </a:solidFill>
                <a:sym typeface="Symbol" panose="05050102010706020507" pitchFamily="18" charset="2"/>
              </a:rPr>
              <a:t>2</a:t>
            </a:r>
            <a:endParaRPr lang="it-IT" sz="3600" dirty="0">
              <a:solidFill>
                <a:srgbClr val="C00000"/>
              </a:solidFill>
            </a:endParaRPr>
          </a:p>
        </p:txBody>
      </p:sp>
      <p:pic>
        <p:nvPicPr>
          <p:cNvPr id="350212" name="Picture 4"/>
          <p:cNvPicPr>
            <a:picLocks noChangeAspect="1" noChangeArrowheads="1"/>
          </p:cNvPicPr>
          <p:nvPr/>
        </p:nvPicPr>
        <p:blipFill>
          <a:blip r:embed="rId3" cstate="print"/>
          <a:srcRect/>
          <a:stretch>
            <a:fillRect/>
          </a:stretch>
        </p:blipFill>
        <p:spPr bwMode="auto">
          <a:xfrm>
            <a:off x="5416550" y="3456265"/>
            <a:ext cx="5251450" cy="2951162"/>
          </a:xfrm>
          <a:prstGeom prst="rect">
            <a:avLst/>
          </a:prstGeom>
          <a:noFill/>
          <a:ln w="60325" algn="ctr">
            <a:noFill/>
            <a:miter lim="800000"/>
            <a:headEnd/>
            <a:tailEnd/>
          </a:ln>
          <a:effectLst/>
        </p:spPr>
      </p:pic>
      <p:pic>
        <p:nvPicPr>
          <p:cNvPr id="350213" name="Picture 5"/>
          <p:cNvPicPr>
            <a:picLocks noChangeAspect="1" noChangeArrowheads="1"/>
          </p:cNvPicPr>
          <p:nvPr/>
        </p:nvPicPr>
        <p:blipFill>
          <a:blip r:embed="rId4" cstate="print"/>
          <a:srcRect/>
          <a:stretch>
            <a:fillRect/>
          </a:stretch>
        </p:blipFill>
        <p:spPr bwMode="auto">
          <a:xfrm>
            <a:off x="1524001" y="926759"/>
            <a:ext cx="4500563" cy="2581275"/>
          </a:xfrm>
          <a:prstGeom prst="rect">
            <a:avLst/>
          </a:prstGeom>
          <a:noFill/>
          <a:ln w="60325" algn="ctr">
            <a:noFill/>
            <a:miter lim="800000"/>
            <a:headEnd/>
            <a:tailEnd/>
          </a:ln>
          <a:effectLst/>
        </p:spPr>
      </p:pic>
      <p:pic>
        <p:nvPicPr>
          <p:cNvPr id="350214" name="Picture 6"/>
          <p:cNvPicPr>
            <a:picLocks noChangeAspect="1" noChangeArrowheads="1"/>
          </p:cNvPicPr>
          <p:nvPr/>
        </p:nvPicPr>
        <p:blipFill>
          <a:blip r:embed="rId5" cstate="print"/>
          <a:srcRect/>
          <a:stretch>
            <a:fillRect/>
          </a:stretch>
        </p:blipFill>
        <p:spPr bwMode="auto">
          <a:xfrm>
            <a:off x="6059488" y="926759"/>
            <a:ext cx="4608512" cy="2682875"/>
          </a:xfrm>
          <a:prstGeom prst="rect">
            <a:avLst/>
          </a:prstGeom>
          <a:noFill/>
          <a:ln w="60325" algn="ctr">
            <a:noFill/>
            <a:miter lim="800000"/>
            <a:headEnd/>
            <a:tailEnd/>
          </a:ln>
          <a:effectLst/>
        </p:spPr>
      </p:pic>
      <p:pic>
        <p:nvPicPr>
          <p:cNvPr id="350215" name="Picture 7"/>
          <p:cNvPicPr>
            <a:picLocks noChangeAspect="1" noChangeArrowheads="1"/>
          </p:cNvPicPr>
          <p:nvPr/>
        </p:nvPicPr>
        <p:blipFill>
          <a:blip r:embed="rId6" cstate="print"/>
          <a:srcRect/>
          <a:stretch>
            <a:fillRect/>
          </a:stretch>
        </p:blipFill>
        <p:spPr bwMode="auto">
          <a:xfrm>
            <a:off x="1524001" y="3687213"/>
            <a:ext cx="4276725" cy="2392362"/>
          </a:xfrm>
          <a:prstGeom prst="rect">
            <a:avLst/>
          </a:prstGeom>
          <a:noFill/>
          <a:ln w="60325" algn="ctr">
            <a:noFill/>
            <a:miter lim="800000"/>
            <a:headEnd/>
            <a:tailEnd/>
          </a:ln>
          <a:effectLst/>
        </p:spPr>
      </p:pic>
      <p:sp>
        <p:nvSpPr>
          <p:cNvPr id="2" name="Segnaposto piè di pagina 1">
            <a:extLst>
              <a:ext uri="{FF2B5EF4-FFF2-40B4-BE49-F238E27FC236}">
                <a16:creationId xmlns:a16="http://schemas.microsoft.com/office/drawing/2014/main" id="{B8079618-1B58-3F23-4B1F-D07A2333BCAD}"/>
              </a:ext>
            </a:extLst>
          </p:cNvPr>
          <p:cNvSpPr>
            <a:spLocks noGrp="1"/>
          </p:cNvSpPr>
          <p:nvPr>
            <p:ph type="ftr" sz="quarter" idx="11"/>
          </p:nvPr>
        </p:nvSpPr>
        <p:spPr/>
        <p:txBody>
          <a:bodyPr/>
          <a:lstStyle/>
          <a:p>
            <a:r>
              <a:rPr lang="fr-FR"/>
              <a:t>M. Spurio - Astroparticle Physics - 9</a:t>
            </a:r>
            <a:endParaRPr lang="it-IT"/>
          </a:p>
        </p:txBody>
      </p:sp>
      <p:sp>
        <p:nvSpPr>
          <p:cNvPr id="3" name="Segnaposto numero diapositiva 2">
            <a:extLst>
              <a:ext uri="{FF2B5EF4-FFF2-40B4-BE49-F238E27FC236}">
                <a16:creationId xmlns:a16="http://schemas.microsoft.com/office/drawing/2014/main" id="{4BB0EDA9-CA76-564B-4381-B1EC547BF376}"/>
              </a:ext>
            </a:extLst>
          </p:cNvPr>
          <p:cNvSpPr>
            <a:spLocks noGrp="1"/>
          </p:cNvSpPr>
          <p:nvPr>
            <p:ph type="sldNum" sz="quarter" idx="12"/>
          </p:nvPr>
        </p:nvSpPr>
        <p:spPr/>
        <p:txBody>
          <a:bodyPr/>
          <a:lstStyle/>
          <a:p>
            <a:fld id="{EF856C54-971D-4A64-8725-72F12A462872}" type="slidenum">
              <a:rPr lang="it-IT" smtClean="0"/>
              <a:t>36</a:t>
            </a:fld>
            <a:endParaRPr lang="it-IT"/>
          </a:p>
        </p:txBody>
      </p:sp>
    </p:spTree>
    <p:extLst>
      <p:ext uri="{BB962C8B-B14F-4D97-AF65-F5344CB8AC3E}">
        <p14:creationId xmlns:p14="http://schemas.microsoft.com/office/powerpoint/2010/main" val="4180894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80585"/>
          </a:xfrm>
        </p:spPr>
        <p:txBody>
          <a:bodyPr>
            <a:normAutofit/>
          </a:bodyPr>
          <a:lstStyle/>
          <a:p>
            <a:r>
              <a:rPr lang="en-US" sz="3600" dirty="0">
                <a:solidFill>
                  <a:srgbClr val="C00000"/>
                </a:solidFill>
              </a:rPr>
              <a:t>(2021) LHAASO first </a:t>
            </a:r>
            <a:r>
              <a:rPr lang="en-US" sz="3600" dirty="0" err="1">
                <a:solidFill>
                  <a:srgbClr val="C00000"/>
                </a:solidFill>
              </a:rPr>
              <a:t>PeVatrons</a:t>
            </a:r>
            <a:endParaRPr lang="en-US" sz="3600" dirty="0">
              <a:solidFill>
                <a:srgbClr val="C00000"/>
              </a:solidFill>
            </a:endParaRPr>
          </a:p>
        </p:txBody>
      </p:sp>
      <p:sp>
        <p:nvSpPr>
          <p:cNvPr id="3" name="Segnaposto contenuto 2"/>
          <p:cNvSpPr>
            <a:spLocks noGrp="1"/>
          </p:cNvSpPr>
          <p:nvPr>
            <p:ph idx="1"/>
          </p:nvPr>
        </p:nvSpPr>
        <p:spPr/>
        <p:txBody>
          <a:bodyPr/>
          <a:lstStyle/>
          <a:p>
            <a:endParaRPr lang="en-US"/>
          </a:p>
        </p:txBody>
      </p:sp>
      <p:pic>
        <p:nvPicPr>
          <p:cNvPr id="6" name="Immagine 5"/>
          <p:cNvPicPr>
            <a:picLocks noChangeAspect="1"/>
          </p:cNvPicPr>
          <p:nvPr/>
        </p:nvPicPr>
        <p:blipFill>
          <a:blip r:embed="rId2"/>
          <a:stretch>
            <a:fillRect/>
          </a:stretch>
        </p:blipFill>
        <p:spPr>
          <a:xfrm>
            <a:off x="1661160" y="959482"/>
            <a:ext cx="9144000" cy="5686285"/>
          </a:xfrm>
          <a:prstGeom prst="rect">
            <a:avLst/>
          </a:prstGeom>
        </p:spPr>
      </p:pic>
      <p:sp>
        <p:nvSpPr>
          <p:cNvPr id="4" name="Segnaposto piè di pagina 3">
            <a:extLst>
              <a:ext uri="{FF2B5EF4-FFF2-40B4-BE49-F238E27FC236}">
                <a16:creationId xmlns:a16="http://schemas.microsoft.com/office/drawing/2014/main" id="{F10F92D9-FE0F-EE9E-1B26-E8400A565E0E}"/>
              </a:ext>
            </a:extLst>
          </p:cNvPr>
          <p:cNvSpPr>
            <a:spLocks noGrp="1"/>
          </p:cNvSpPr>
          <p:nvPr>
            <p:ph type="ftr" sz="quarter" idx="11"/>
          </p:nvPr>
        </p:nvSpPr>
        <p:spPr/>
        <p:txBody>
          <a:bodyPr/>
          <a:lstStyle/>
          <a:p>
            <a:r>
              <a:rPr lang="fr-FR"/>
              <a:t>M. Spurio - Astroparticle Physics - 9</a:t>
            </a:r>
            <a:endParaRPr lang="it-IT"/>
          </a:p>
        </p:txBody>
      </p:sp>
      <p:sp>
        <p:nvSpPr>
          <p:cNvPr id="5" name="Segnaposto numero diapositiva 4">
            <a:extLst>
              <a:ext uri="{FF2B5EF4-FFF2-40B4-BE49-F238E27FC236}">
                <a16:creationId xmlns:a16="http://schemas.microsoft.com/office/drawing/2014/main" id="{D6A42A84-6F78-0CA5-F717-8B67809AC753}"/>
              </a:ext>
            </a:extLst>
          </p:cNvPr>
          <p:cNvSpPr>
            <a:spLocks noGrp="1"/>
          </p:cNvSpPr>
          <p:nvPr>
            <p:ph type="sldNum" sz="quarter" idx="12"/>
          </p:nvPr>
        </p:nvSpPr>
        <p:spPr/>
        <p:txBody>
          <a:bodyPr/>
          <a:lstStyle/>
          <a:p>
            <a:fld id="{EF856C54-971D-4A64-8725-72F12A462872}" type="slidenum">
              <a:rPr lang="it-IT" smtClean="0"/>
              <a:t>37</a:t>
            </a:fld>
            <a:endParaRPr lang="it-IT"/>
          </a:p>
        </p:txBody>
      </p:sp>
    </p:spTree>
    <p:extLst>
      <p:ext uri="{BB962C8B-B14F-4D97-AF65-F5344CB8AC3E}">
        <p14:creationId xmlns:p14="http://schemas.microsoft.com/office/powerpoint/2010/main" val="1623949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9904" y="1"/>
            <a:ext cx="10515600" cy="780092"/>
          </a:xfrm>
        </p:spPr>
        <p:txBody>
          <a:bodyPr>
            <a:normAutofit/>
          </a:bodyPr>
          <a:lstStyle/>
          <a:p>
            <a:r>
              <a:rPr lang="en-US" sz="4000" dirty="0">
                <a:solidFill>
                  <a:srgbClr val="C00000"/>
                </a:solidFill>
              </a:rPr>
              <a:t>Hadronic </a:t>
            </a:r>
            <a:r>
              <a:rPr lang="en-US" sz="4000" dirty="0" err="1">
                <a:solidFill>
                  <a:srgbClr val="C00000"/>
                </a:solidFill>
              </a:rPr>
              <a:t>PeVatrons</a:t>
            </a:r>
            <a:r>
              <a:rPr lang="en-US" sz="4000" dirty="0">
                <a:solidFill>
                  <a:srgbClr val="C00000"/>
                </a:solidFill>
              </a:rPr>
              <a:t> ?</a:t>
            </a:r>
          </a:p>
        </p:txBody>
      </p:sp>
      <p:sp>
        <p:nvSpPr>
          <p:cNvPr id="6" name="Rettangolo 5"/>
          <p:cNvSpPr/>
          <p:nvPr/>
        </p:nvSpPr>
        <p:spPr>
          <a:xfrm>
            <a:off x="572429" y="904832"/>
            <a:ext cx="9594126" cy="1477328"/>
          </a:xfrm>
          <a:prstGeom prst="rect">
            <a:avLst/>
          </a:prstGeom>
        </p:spPr>
        <p:txBody>
          <a:bodyPr wrap="square">
            <a:spAutoFit/>
          </a:bodyPr>
          <a:lstStyle/>
          <a:p>
            <a:pPr marL="285750" indent="-285750">
              <a:buFont typeface="Arial" panose="020B0604020202020204" pitchFamily="34" charset="0"/>
              <a:buChar char="•"/>
            </a:pPr>
            <a:r>
              <a:rPr lang="en-US" dirty="0">
                <a:solidFill>
                  <a:srgbClr val="00204E"/>
                </a:solidFill>
                <a:latin typeface="DejaVuSans"/>
              </a:rPr>
              <a:t>Not yet demonstrated...but challenging for electrons</a:t>
            </a:r>
          </a:p>
          <a:p>
            <a:pPr marL="285750" indent="-285750">
              <a:buFont typeface="Arial" panose="020B0604020202020204" pitchFamily="34" charset="0"/>
              <a:buChar char="•"/>
            </a:pPr>
            <a:r>
              <a:rPr lang="en-US" dirty="0">
                <a:solidFill>
                  <a:srgbClr val="00204E"/>
                </a:solidFill>
                <a:latin typeface="DejaVuSans"/>
              </a:rPr>
              <a:t>To prove hadronic </a:t>
            </a:r>
            <a:r>
              <a:rPr lang="en-US" dirty="0" err="1">
                <a:solidFill>
                  <a:srgbClr val="00204E"/>
                </a:solidFill>
                <a:latin typeface="DejaVuSans"/>
              </a:rPr>
              <a:t>process:spectral</a:t>
            </a:r>
            <a:r>
              <a:rPr lang="en-US" dirty="0">
                <a:solidFill>
                  <a:srgbClr val="00204E"/>
                </a:solidFill>
                <a:latin typeface="DejaVuSans"/>
              </a:rPr>
              <a:t> signature:</a:t>
            </a:r>
          </a:p>
          <a:p>
            <a:pPr marL="742950" lvl="1" indent="-285750">
              <a:buFont typeface="Arial" panose="020B0604020202020204" pitchFamily="34" charset="0"/>
              <a:buChar char="•"/>
            </a:pPr>
            <a:r>
              <a:rPr lang="en-US" dirty="0">
                <a:solidFill>
                  <a:srgbClr val="00204E"/>
                </a:solidFill>
                <a:latin typeface="DejaVuSans"/>
              </a:rPr>
              <a:t>neutral Pion bump vs IC/SSC</a:t>
            </a:r>
          </a:p>
          <a:p>
            <a:pPr marL="742950" lvl="1" indent="-285750">
              <a:buFont typeface="Arial" panose="020B0604020202020204" pitchFamily="34" charset="0"/>
              <a:buChar char="•"/>
            </a:pPr>
            <a:r>
              <a:rPr lang="en-US" dirty="0">
                <a:solidFill>
                  <a:srgbClr val="00204E"/>
                </a:solidFill>
                <a:latin typeface="DejaVuSans"/>
              </a:rPr>
              <a:t>association with dense Molecular Clouds</a:t>
            </a:r>
          </a:p>
          <a:p>
            <a:pPr marL="742950" lvl="1" indent="-285750">
              <a:buFont typeface="Arial" panose="020B0604020202020204" pitchFamily="34" charset="0"/>
              <a:buChar char="•"/>
            </a:pPr>
            <a:r>
              <a:rPr lang="en-US" dirty="0">
                <a:solidFill>
                  <a:srgbClr val="00204E"/>
                </a:solidFill>
                <a:latin typeface="DejaVuSans"/>
              </a:rPr>
              <a:t>smoking gun: neutrinos association</a:t>
            </a:r>
            <a:endParaRPr lang="en-US" dirty="0"/>
          </a:p>
        </p:txBody>
      </p:sp>
      <p:pic>
        <p:nvPicPr>
          <p:cNvPr id="7" name="Immagine 6"/>
          <p:cNvPicPr>
            <a:picLocks noChangeAspect="1"/>
          </p:cNvPicPr>
          <p:nvPr/>
        </p:nvPicPr>
        <p:blipFill>
          <a:blip r:embed="rId2"/>
          <a:stretch>
            <a:fillRect/>
          </a:stretch>
        </p:blipFill>
        <p:spPr>
          <a:xfrm>
            <a:off x="2106562" y="2506900"/>
            <a:ext cx="7790731" cy="4161962"/>
          </a:xfrm>
          <a:prstGeom prst="rect">
            <a:avLst/>
          </a:prstGeom>
        </p:spPr>
      </p:pic>
      <p:sp>
        <p:nvSpPr>
          <p:cNvPr id="3" name="Segnaposto piè di pagina 2">
            <a:extLst>
              <a:ext uri="{FF2B5EF4-FFF2-40B4-BE49-F238E27FC236}">
                <a16:creationId xmlns:a16="http://schemas.microsoft.com/office/drawing/2014/main" id="{5E529BFF-510A-BE7C-AA1B-47638703BD2C}"/>
              </a:ext>
            </a:extLst>
          </p:cNvPr>
          <p:cNvSpPr>
            <a:spLocks noGrp="1"/>
          </p:cNvSpPr>
          <p:nvPr>
            <p:ph type="ftr" sz="quarter" idx="11"/>
          </p:nvPr>
        </p:nvSpPr>
        <p:spPr/>
        <p:txBody>
          <a:bodyPr/>
          <a:lstStyle/>
          <a:p>
            <a:r>
              <a:rPr lang="fr-FR"/>
              <a:t>M. Spurio - Astroparticle Physics - 9</a:t>
            </a:r>
            <a:endParaRPr lang="it-IT"/>
          </a:p>
        </p:txBody>
      </p:sp>
      <p:sp>
        <p:nvSpPr>
          <p:cNvPr id="4" name="Segnaposto numero diapositiva 3">
            <a:extLst>
              <a:ext uri="{FF2B5EF4-FFF2-40B4-BE49-F238E27FC236}">
                <a16:creationId xmlns:a16="http://schemas.microsoft.com/office/drawing/2014/main" id="{3BA448AC-C8E8-A1A8-A29A-65764F9D095E}"/>
              </a:ext>
            </a:extLst>
          </p:cNvPr>
          <p:cNvSpPr>
            <a:spLocks noGrp="1"/>
          </p:cNvSpPr>
          <p:nvPr>
            <p:ph type="sldNum" sz="quarter" idx="12"/>
          </p:nvPr>
        </p:nvSpPr>
        <p:spPr/>
        <p:txBody>
          <a:bodyPr/>
          <a:lstStyle/>
          <a:p>
            <a:fld id="{EF856C54-971D-4A64-8725-72F12A462872}" type="slidenum">
              <a:rPr lang="it-IT" smtClean="0"/>
              <a:t>38</a:t>
            </a:fld>
            <a:endParaRPr lang="it-IT"/>
          </a:p>
        </p:txBody>
      </p:sp>
    </p:spTree>
    <p:extLst>
      <p:ext uri="{BB962C8B-B14F-4D97-AF65-F5344CB8AC3E}">
        <p14:creationId xmlns:p14="http://schemas.microsoft.com/office/powerpoint/2010/main" val="468147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73151"/>
          </a:xfrm>
        </p:spPr>
        <p:txBody>
          <a:bodyPr>
            <a:normAutofit/>
          </a:bodyPr>
          <a:lstStyle/>
          <a:p>
            <a:r>
              <a:rPr lang="en-US" sz="3600" dirty="0">
                <a:solidFill>
                  <a:srgbClr val="C00000"/>
                </a:solidFill>
              </a:rPr>
              <a:t>The extragalactic sky: AGN</a:t>
            </a:r>
          </a:p>
        </p:txBody>
      </p:sp>
      <p:pic>
        <p:nvPicPr>
          <p:cNvPr id="4" name="Immagine 3"/>
          <p:cNvPicPr>
            <a:picLocks noChangeAspect="1"/>
          </p:cNvPicPr>
          <p:nvPr/>
        </p:nvPicPr>
        <p:blipFill>
          <a:blip r:embed="rId2"/>
          <a:stretch>
            <a:fillRect/>
          </a:stretch>
        </p:blipFill>
        <p:spPr>
          <a:xfrm>
            <a:off x="7071158" y="2977856"/>
            <a:ext cx="4111871" cy="3311409"/>
          </a:xfrm>
          <a:prstGeom prst="rect">
            <a:avLst/>
          </a:prstGeom>
        </p:spPr>
      </p:pic>
      <p:sp>
        <p:nvSpPr>
          <p:cNvPr id="5" name="Rettangolo 4"/>
          <p:cNvSpPr/>
          <p:nvPr/>
        </p:nvSpPr>
        <p:spPr>
          <a:xfrm>
            <a:off x="639337" y="946531"/>
            <a:ext cx="9612103" cy="2031325"/>
          </a:xfrm>
          <a:prstGeom prst="rect">
            <a:avLst/>
          </a:prstGeom>
        </p:spPr>
        <p:txBody>
          <a:bodyPr wrap="square">
            <a:spAutoFit/>
          </a:bodyPr>
          <a:lstStyle/>
          <a:p>
            <a:pPr marL="285750" indent="-285750">
              <a:buFont typeface="Arial" panose="020B0604020202020204" pitchFamily="34" charset="0"/>
              <a:buChar char="•"/>
            </a:pPr>
            <a:r>
              <a:rPr lang="en-US" dirty="0"/>
              <a:t>Active Galaxies  are observed at different wavelength. </a:t>
            </a:r>
          </a:p>
          <a:p>
            <a:pPr marL="285750" indent="-285750">
              <a:buFont typeface="Arial" panose="020B0604020202020204" pitchFamily="34" charset="0"/>
              <a:buChar char="•"/>
            </a:pPr>
            <a:r>
              <a:rPr lang="en-US" dirty="0"/>
              <a:t>Three main criteria are used to classify them: </a:t>
            </a:r>
          </a:p>
          <a:p>
            <a:pPr marL="857250" lvl="1" indent="-400050">
              <a:buAutoNum type="romanLcParenBoth"/>
            </a:pPr>
            <a:r>
              <a:rPr lang="en-US" dirty="0"/>
              <a:t>radio wavelengths yields a division into </a:t>
            </a:r>
            <a:r>
              <a:rPr lang="en-US" b="1" dirty="0"/>
              <a:t>radio loud and radio weak </a:t>
            </a:r>
            <a:r>
              <a:rPr lang="en-US" dirty="0"/>
              <a:t>objects; </a:t>
            </a:r>
          </a:p>
          <a:p>
            <a:pPr marL="857250" lvl="1" indent="-400050">
              <a:buAutoNum type="romanLcParenBoth"/>
            </a:pPr>
            <a:r>
              <a:rPr lang="en-US" dirty="0"/>
              <a:t>The optical luminosity:</a:t>
            </a:r>
          </a:p>
          <a:p>
            <a:pPr marL="1200150" lvl="2" indent="-285750">
              <a:buFont typeface="Wingdings" panose="05000000000000000000" pitchFamily="2" charset="2"/>
              <a:buChar char="§"/>
            </a:pPr>
            <a:r>
              <a:rPr lang="en-US" dirty="0"/>
              <a:t>Radio weak sources are subdivided into </a:t>
            </a:r>
            <a:r>
              <a:rPr lang="en-US" b="1" dirty="0"/>
              <a:t>optically strong and optically weak;</a:t>
            </a:r>
          </a:p>
          <a:p>
            <a:pPr marL="1200150" lvl="2" indent="-285750">
              <a:buFont typeface="Wingdings" panose="05000000000000000000" pitchFamily="2" charset="2"/>
              <a:buChar char="§"/>
            </a:pPr>
            <a:r>
              <a:rPr lang="en-US" dirty="0"/>
              <a:t>radio loud are subdivided in </a:t>
            </a:r>
            <a:r>
              <a:rPr lang="en-US" b="1" dirty="0"/>
              <a:t>low luminosity and high luminosity</a:t>
            </a:r>
            <a:r>
              <a:rPr lang="en-US" dirty="0"/>
              <a:t>;</a:t>
            </a:r>
          </a:p>
          <a:p>
            <a:pPr marL="857250" lvl="1" indent="-400050">
              <a:buAutoNum type="romanLcParenBoth"/>
            </a:pPr>
            <a:r>
              <a:rPr lang="en-US" dirty="0"/>
              <a:t>The orientation of the AGN toward the observer.</a:t>
            </a:r>
          </a:p>
        </p:txBody>
      </p:sp>
      <p:sp>
        <p:nvSpPr>
          <p:cNvPr id="6" name="Rettangolo 5"/>
          <p:cNvSpPr/>
          <p:nvPr/>
        </p:nvSpPr>
        <p:spPr>
          <a:xfrm>
            <a:off x="639337" y="3038636"/>
            <a:ext cx="6066263" cy="2616101"/>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The radiation emitted is attributed to one of the two following processes:	</a:t>
            </a:r>
          </a:p>
          <a:p>
            <a:pPr marL="742950" lvl="1" indent="-285750">
              <a:spcAft>
                <a:spcPts val="1200"/>
              </a:spcAft>
              <a:buFont typeface="Arial" panose="020B0604020202020204" pitchFamily="34" charset="0"/>
              <a:buChar char="•"/>
            </a:pPr>
            <a:r>
              <a:rPr lang="en-US" i="1" dirty="0"/>
              <a:t>Thermal radiation</a:t>
            </a:r>
            <a:r>
              <a:rPr lang="en-US" dirty="0"/>
              <a:t>, from in-falling matter strongly heated in the accretion disk close to the central BH </a:t>
            </a:r>
            <a:r>
              <a:rPr lang="en-US" i="1" dirty="0"/>
              <a:t>(</a:t>
            </a:r>
            <a:r>
              <a:rPr lang="en-US" b="1" dirty="0" err="1"/>
              <a:t>Seyferts</a:t>
            </a:r>
            <a:r>
              <a:rPr lang="en-US" b="1" dirty="0"/>
              <a:t> galaxies, QSO</a:t>
            </a:r>
            <a:r>
              <a:rPr lang="en-US" i="1" dirty="0"/>
              <a:t>);</a:t>
            </a:r>
          </a:p>
          <a:p>
            <a:pPr marL="742950" lvl="1" indent="-285750">
              <a:spcAft>
                <a:spcPts val="1200"/>
              </a:spcAft>
              <a:buFont typeface="Arial" panose="020B0604020202020204" pitchFamily="34" charset="0"/>
              <a:buChar char="•"/>
            </a:pPr>
            <a:r>
              <a:rPr lang="en-US" i="1" dirty="0" err="1"/>
              <a:t>Nonthermal</a:t>
            </a:r>
            <a:r>
              <a:rPr lang="en-US" i="1" dirty="0"/>
              <a:t> emission, </a:t>
            </a:r>
            <a:r>
              <a:rPr lang="en-US" dirty="0"/>
              <a:t>by HE particles accelerated in a jet of material ejected from the nucleus at relativistic speed (</a:t>
            </a:r>
            <a:r>
              <a:rPr lang="en-US" i="1" dirty="0"/>
              <a:t>jet dominated AGN: </a:t>
            </a:r>
            <a:r>
              <a:rPr lang="en-US" b="1" dirty="0"/>
              <a:t>Blazars, FSRQs, BL Lacs</a:t>
            </a:r>
            <a:r>
              <a:rPr lang="en-US" dirty="0"/>
              <a:t>)</a:t>
            </a:r>
          </a:p>
        </p:txBody>
      </p:sp>
      <p:sp>
        <p:nvSpPr>
          <p:cNvPr id="8" name="Indietro o precedente 7">
            <a:hlinkClick r:id="rId3" action="ppaction://hlinksldjump" highlightClick="1"/>
          </p:cNvPr>
          <p:cNvSpPr/>
          <p:nvPr/>
        </p:nvSpPr>
        <p:spPr>
          <a:xfrm>
            <a:off x="8728364" y="976060"/>
            <a:ext cx="665018" cy="369332"/>
          </a:xfrm>
          <a:prstGeom prst="actionButtonBackPrevious">
            <a:avLst/>
          </a:prstGeom>
          <a:solidFill>
            <a:schemeClr val="accent1">
              <a:lumMod val="60000"/>
              <a:lumOff val="40000"/>
            </a:schemeClr>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3" name="Segnaposto piè di pagina 2">
            <a:extLst>
              <a:ext uri="{FF2B5EF4-FFF2-40B4-BE49-F238E27FC236}">
                <a16:creationId xmlns:a16="http://schemas.microsoft.com/office/drawing/2014/main" id="{0CA3A625-B60C-EA56-DD2A-A5C9AAC605B1}"/>
              </a:ext>
            </a:extLst>
          </p:cNvPr>
          <p:cNvSpPr>
            <a:spLocks noGrp="1"/>
          </p:cNvSpPr>
          <p:nvPr>
            <p:ph type="ftr" sz="quarter" idx="11"/>
          </p:nvPr>
        </p:nvSpPr>
        <p:spPr/>
        <p:txBody>
          <a:bodyPr/>
          <a:lstStyle/>
          <a:p>
            <a:r>
              <a:rPr lang="fr-FR"/>
              <a:t>M. Spurio - Astroparticle Physics - 9</a:t>
            </a:r>
            <a:endParaRPr lang="it-IT"/>
          </a:p>
        </p:txBody>
      </p:sp>
      <p:sp>
        <p:nvSpPr>
          <p:cNvPr id="7" name="Segnaposto numero diapositiva 6">
            <a:extLst>
              <a:ext uri="{FF2B5EF4-FFF2-40B4-BE49-F238E27FC236}">
                <a16:creationId xmlns:a16="http://schemas.microsoft.com/office/drawing/2014/main" id="{D3A83062-9C2E-74C8-C2C6-5F051871B21E}"/>
              </a:ext>
            </a:extLst>
          </p:cNvPr>
          <p:cNvSpPr>
            <a:spLocks noGrp="1"/>
          </p:cNvSpPr>
          <p:nvPr>
            <p:ph type="sldNum" sz="quarter" idx="12"/>
          </p:nvPr>
        </p:nvSpPr>
        <p:spPr/>
        <p:txBody>
          <a:bodyPr/>
          <a:lstStyle/>
          <a:p>
            <a:fld id="{EF856C54-971D-4A64-8725-72F12A462872}" type="slidenum">
              <a:rPr lang="it-IT" smtClean="0"/>
              <a:t>39</a:t>
            </a:fld>
            <a:endParaRPr lang="it-IT"/>
          </a:p>
        </p:txBody>
      </p:sp>
    </p:spTree>
    <p:extLst>
      <p:ext uri="{BB962C8B-B14F-4D97-AF65-F5344CB8AC3E}">
        <p14:creationId xmlns:p14="http://schemas.microsoft.com/office/powerpoint/2010/main" val="214539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7755" y="1"/>
            <a:ext cx="10615961" cy="780093"/>
          </a:xfrm>
        </p:spPr>
        <p:txBody>
          <a:bodyPr>
            <a:noAutofit/>
          </a:bodyPr>
          <a:lstStyle/>
          <a:p>
            <a:r>
              <a:rPr lang="en-US" sz="3600" dirty="0">
                <a:solidFill>
                  <a:srgbClr val="C00000"/>
                </a:solidFill>
              </a:rPr>
              <a:t>Detecting </a:t>
            </a:r>
            <a:r>
              <a:rPr lang="en-US" sz="3600" dirty="0">
                <a:solidFill>
                  <a:srgbClr val="C00000"/>
                </a:solidFill>
                <a:latin typeface="Symbol" panose="05050102010706020507" pitchFamily="18" charset="2"/>
              </a:rPr>
              <a:t>g</a:t>
            </a:r>
            <a:r>
              <a:rPr lang="en-US" sz="3600" dirty="0">
                <a:solidFill>
                  <a:srgbClr val="C00000"/>
                </a:solidFill>
              </a:rPr>
              <a:t>-rays on ground: the Cherenkov technique</a:t>
            </a:r>
          </a:p>
        </p:txBody>
      </p:sp>
      <p:sp>
        <p:nvSpPr>
          <p:cNvPr id="6" name="Rettangolo 5"/>
          <p:cNvSpPr/>
          <p:nvPr/>
        </p:nvSpPr>
        <p:spPr>
          <a:xfrm>
            <a:off x="564995" y="1044253"/>
            <a:ext cx="11173522" cy="5139869"/>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 Earth’s atmosphere is opaque to high-energy </a:t>
            </a:r>
            <a:r>
              <a:rPr lang="en-US" dirty="0">
                <a:latin typeface="Symbol" panose="05050102010706020507" pitchFamily="18" charset="2"/>
              </a:rPr>
              <a:t>g</a:t>
            </a:r>
            <a:r>
              <a:rPr lang="en-US" dirty="0"/>
              <a:t>-rays (X</a:t>
            </a:r>
            <a:r>
              <a:rPr lang="en-US" baseline="-25000" dirty="0"/>
              <a:t>0</a:t>
            </a:r>
            <a:r>
              <a:rPr lang="en-US" dirty="0"/>
              <a:t> </a:t>
            </a:r>
            <a:r>
              <a:rPr lang="en-US" dirty="0">
                <a:sym typeface="Symbol" panose="05050102010706020507" pitchFamily="18" charset="2"/>
              </a:rPr>
              <a:t>40 </a:t>
            </a:r>
            <a:r>
              <a:rPr lang="en-US" dirty="0"/>
              <a:t>gcm</a:t>
            </a:r>
            <a:r>
              <a:rPr lang="en-US" baseline="30000" dirty="0"/>
              <a:t>-2</a:t>
            </a:r>
            <a:r>
              <a:rPr lang="en-US" dirty="0"/>
              <a:t>) </a:t>
            </a:r>
            <a:r>
              <a:rPr lang="en-US" dirty="0">
                <a:sym typeface="Wingdings" panose="05000000000000000000" pitchFamily="2" charset="2"/>
              </a:rPr>
              <a:t> </a:t>
            </a:r>
            <a:r>
              <a:rPr lang="en-US" dirty="0" err="1">
                <a:sym typeface="Wingdings" panose="05000000000000000000" pitchFamily="2" charset="2"/>
              </a:rPr>
              <a:t>e</a:t>
            </a:r>
            <a:r>
              <a:rPr lang="en-US" baseline="30000" dirty="0" err="1">
                <a:sym typeface="Wingdings" panose="05000000000000000000" pitchFamily="2" charset="2"/>
              </a:rPr>
              <a:t>+</a:t>
            </a:r>
            <a:r>
              <a:rPr lang="en-US" dirty="0" err="1">
                <a:sym typeface="Wingdings" panose="05000000000000000000" pitchFamily="2" charset="2"/>
              </a:rPr>
              <a:t>e</a:t>
            </a:r>
            <a:r>
              <a:rPr lang="en-US" baseline="30000" dirty="0">
                <a:sym typeface="Wingdings" panose="05000000000000000000" pitchFamily="2" charset="2"/>
              </a:rPr>
              <a:t>-</a:t>
            </a:r>
          </a:p>
          <a:p>
            <a:pPr marL="285750" indent="-285750">
              <a:spcAft>
                <a:spcPts val="600"/>
              </a:spcAft>
              <a:buFont typeface="Arial" panose="020B0604020202020204" pitchFamily="34" charset="0"/>
              <a:buChar char="•"/>
            </a:pPr>
            <a:r>
              <a:rPr lang="en-US" b="1" dirty="0">
                <a:sym typeface="Wingdings" panose="05000000000000000000" pitchFamily="2" charset="2"/>
              </a:rPr>
              <a:t>Charged particles at ground can be measured with detectors</a:t>
            </a:r>
            <a:r>
              <a:rPr lang="en-US" dirty="0">
                <a:sym typeface="Wingdings" panose="05000000000000000000" pitchFamily="2" charset="2"/>
              </a:rPr>
              <a:t>; the main task is the discrimination between CR-induced and </a:t>
            </a:r>
            <a:r>
              <a:rPr lang="en-US" dirty="0">
                <a:latin typeface="Symbol" panose="05050102010706020507" pitchFamily="18" charset="2"/>
              </a:rPr>
              <a:t>g</a:t>
            </a:r>
            <a:r>
              <a:rPr lang="en-US" dirty="0">
                <a:sym typeface="Wingdings" panose="05000000000000000000" pitchFamily="2" charset="2"/>
              </a:rPr>
              <a:t>-ray induced showers. </a:t>
            </a:r>
            <a:endParaRPr lang="en-US" dirty="0"/>
          </a:p>
          <a:p>
            <a:pPr marL="285750" indent="-285750">
              <a:spcAft>
                <a:spcPts val="600"/>
              </a:spcAft>
              <a:buFont typeface="Arial" panose="020B0604020202020204" pitchFamily="34" charset="0"/>
              <a:buChar char="•"/>
            </a:pPr>
            <a:r>
              <a:rPr lang="en-US" dirty="0"/>
              <a:t>Secondary charged particle in the shower produces </a:t>
            </a:r>
            <a:r>
              <a:rPr lang="en-US" b="1" dirty="0"/>
              <a:t>Cherenkov light </a:t>
            </a:r>
            <a:r>
              <a:rPr lang="en-US" dirty="0"/>
              <a:t>at the Cherenkov angle </a:t>
            </a:r>
            <a:r>
              <a:rPr lang="en-US" dirty="0">
                <a:latin typeface="Symbol" panose="05050102010706020507" pitchFamily="18" charset="2"/>
              </a:rPr>
              <a:t>q</a:t>
            </a:r>
            <a:r>
              <a:rPr lang="en-US" dirty="0"/>
              <a:t>, with </a:t>
            </a:r>
            <a:r>
              <a:rPr lang="en-US" dirty="0" err="1"/>
              <a:t>cos</a:t>
            </a:r>
            <a:r>
              <a:rPr lang="en-US" dirty="0" err="1">
                <a:latin typeface="Symbol" panose="05050102010706020507" pitchFamily="18" charset="2"/>
              </a:rPr>
              <a:t>q</a:t>
            </a:r>
            <a:r>
              <a:rPr lang="en-US" dirty="0"/>
              <a:t> = 1/</a:t>
            </a:r>
            <a:r>
              <a:rPr lang="en-US" dirty="0" err="1">
                <a:latin typeface="Symbol" panose="05050102010706020507" pitchFamily="18" charset="2"/>
              </a:rPr>
              <a:t>b</a:t>
            </a:r>
            <a:r>
              <a:rPr lang="en-US" dirty="0" err="1"/>
              <a:t>n</a:t>
            </a:r>
            <a:r>
              <a:rPr lang="en-US" dirty="0"/>
              <a:t>,   if its velocity exceeds the threshold </a:t>
            </a:r>
            <a:r>
              <a:rPr lang="en-US" dirty="0">
                <a:latin typeface="Symbol" panose="05050102010706020507" pitchFamily="18" charset="2"/>
              </a:rPr>
              <a:t>b</a:t>
            </a:r>
            <a:r>
              <a:rPr lang="en-US" dirty="0"/>
              <a:t>=v/c &gt; n (Chap. 11)</a:t>
            </a:r>
          </a:p>
          <a:p>
            <a:pPr marL="285750" indent="-285750">
              <a:spcAft>
                <a:spcPts val="600"/>
              </a:spcAft>
              <a:buFont typeface="Arial" panose="020B0604020202020204" pitchFamily="34" charset="0"/>
              <a:buChar char="•"/>
            </a:pPr>
            <a:r>
              <a:rPr lang="en-US" dirty="0"/>
              <a:t>Thus, </a:t>
            </a:r>
            <a:r>
              <a:rPr lang="en-US" dirty="0">
                <a:latin typeface="Symbol" panose="05050102010706020507" pitchFamily="18" charset="2"/>
              </a:rPr>
              <a:t>g</a:t>
            </a:r>
            <a:r>
              <a:rPr lang="en-US" dirty="0">
                <a:sym typeface="Wingdings" panose="05000000000000000000" pitchFamily="2" charset="2"/>
              </a:rPr>
              <a:t>-ray induced showers can be detected also with Cherenkov telescopes.</a:t>
            </a:r>
            <a:endParaRPr lang="en-US" dirty="0"/>
          </a:p>
          <a:p>
            <a:pPr marL="285750" indent="-285750">
              <a:spcAft>
                <a:spcPts val="600"/>
              </a:spcAft>
              <a:buFont typeface="Arial" panose="020B0604020202020204" pitchFamily="34" charset="0"/>
              <a:buChar char="•"/>
            </a:pPr>
            <a:r>
              <a:rPr lang="en-US" dirty="0"/>
              <a:t>As n</a:t>
            </a:r>
            <a:r>
              <a:rPr lang="en-US" dirty="0">
                <a:sym typeface="Symbol" panose="05050102010706020507" pitchFamily="18" charset="2"/>
              </a:rPr>
              <a:t>1 in air</a:t>
            </a:r>
            <a:r>
              <a:rPr lang="en-US" dirty="0"/>
              <a:t>, the Cherenkov angle is small (from 0.66</a:t>
            </a:r>
            <a:r>
              <a:rPr lang="en-US" baseline="30000" dirty="0"/>
              <a:t>o</a:t>
            </a:r>
            <a:r>
              <a:rPr lang="en-US" dirty="0"/>
              <a:t> to 0.74</a:t>
            </a:r>
            <a:r>
              <a:rPr lang="en-US" baseline="30000" dirty="0"/>
              <a:t>o</a:t>
            </a:r>
            <a:r>
              <a:rPr lang="en-US" dirty="0"/>
              <a:t>): this results in a focusing of light onto the ground into a ring-like region with typically </a:t>
            </a:r>
            <a:r>
              <a:rPr lang="en-US" dirty="0">
                <a:sym typeface="Symbol" panose="05050102010706020507" pitchFamily="18" charset="2"/>
              </a:rPr>
              <a:t>R</a:t>
            </a:r>
            <a:r>
              <a:rPr lang="en-US" dirty="0"/>
              <a:t> 120 </a:t>
            </a:r>
            <a:r>
              <a:rPr lang="en-US" dirty="0" err="1"/>
              <a:t>m.</a:t>
            </a:r>
            <a:endParaRPr lang="en-US" dirty="0"/>
          </a:p>
          <a:p>
            <a:pPr marL="285750" indent="-285750">
              <a:spcAft>
                <a:spcPts val="600"/>
              </a:spcAft>
              <a:buFont typeface="Arial" panose="020B0604020202020204" pitchFamily="34" charset="0"/>
              <a:buChar char="•"/>
            </a:pPr>
            <a:r>
              <a:rPr lang="en-US" dirty="0"/>
              <a:t>Atmospheric Cherenkov detectors are of 2 types: </a:t>
            </a:r>
            <a:r>
              <a:rPr lang="en-US" b="1" dirty="0"/>
              <a:t>sampling</a:t>
            </a:r>
            <a:r>
              <a:rPr lang="en-US" dirty="0"/>
              <a:t> and </a:t>
            </a:r>
            <a:r>
              <a:rPr lang="en-US" b="1" dirty="0"/>
              <a:t>imaging</a:t>
            </a:r>
            <a:r>
              <a:rPr lang="en-US" dirty="0"/>
              <a:t> telescopes. The latter relies on the detection on the ground of the images of the Cherenkov light.</a:t>
            </a:r>
          </a:p>
          <a:p>
            <a:pPr marL="285750" indent="-285750">
              <a:spcAft>
                <a:spcPts val="600"/>
              </a:spcAft>
              <a:buFont typeface="Arial" panose="020B0604020202020204" pitchFamily="34" charset="0"/>
              <a:buChar char="•"/>
            </a:pPr>
            <a:r>
              <a:rPr lang="en-US" dirty="0"/>
              <a:t>From the measurement, it is determined the </a:t>
            </a:r>
            <a:r>
              <a:rPr lang="en-US" b="1" dirty="0"/>
              <a:t>longitudinal</a:t>
            </a:r>
            <a:r>
              <a:rPr lang="en-US" dirty="0"/>
              <a:t> and </a:t>
            </a:r>
            <a:r>
              <a:rPr lang="en-US" b="1" dirty="0"/>
              <a:t>lateral</a:t>
            </a:r>
            <a:r>
              <a:rPr lang="en-US" dirty="0"/>
              <a:t> development of the EM showers </a:t>
            </a:r>
            <a:r>
              <a:rPr lang="en-US" dirty="0">
                <a:sym typeface="Wingdings" panose="05000000000000000000" pitchFamily="2" charset="2"/>
              </a:rPr>
              <a:t> </a:t>
            </a:r>
            <a:r>
              <a:rPr lang="en-US" dirty="0"/>
              <a:t>the arrival direction and energy of the primary </a:t>
            </a:r>
            <a:r>
              <a:rPr lang="en-US" dirty="0">
                <a:latin typeface="Symbol" panose="05050102010706020507" pitchFamily="18" charset="2"/>
              </a:rPr>
              <a:t>g</a:t>
            </a:r>
            <a:r>
              <a:rPr lang="en-US" dirty="0"/>
              <a:t>-rays.</a:t>
            </a:r>
          </a:p>
          <a:p>
            <a:pPr marL="285750" indent="-285750">
              <a:spcAft>
                <a:spcPts val="600"/>
              </a:spcAft>
              <a:buFont typeface="Arial" panose="020B0604020202020204" pitchFamily="34" charset="0"/>
              <a:buChar char="•"/>
            </a:pPr>
            <a:r>
              <a:rPr lang="en-US" dirty="0"/>
              <a:t>Imaging Cherenkov are essentially wide-field optical telescopes consisting of a large reflector of about 10m radius, reflecting the light (the image) into a high-speed multi-PMT camera in the focal plane. </a:t>
            </a:r>
          </a:p>
          <a:p>
            <a:pPr marL="285750" indent="-285750">
              <a:spcAft>
                <a:spcPts val="600"/>
              </a:spcAft>
              <a:buFont typeface="Arial" panose="020B0604020202020204" pitchFamily="34" charset="0"/>
              <a:buChar char="•"/>
            </a:pPr>
            <a:r>
              <a:rPr lang="en-US" dirty="0"/>
              <a:t>Short exposures (less than 30 ns) are required to detect the faint flashes of Cherenkov light against the Poisson fluctuation in the night-sky background.</a:t>
            </a:r>
          </a:p>
        </p:txBody>
      </p:sp>
      <p:sp>
        <p:nvSpPr>
          <p:cNvPr id="5" name="Avanti o successivo 4">
            <a:hlinkClick r:id="" action="ppaction://hlinkshowjump?jump=nextslide" highlightClick="1"/>
          </p:cNvPr>
          <p:cNvSpPr/>
          <p:nvPr/>
        </p:nvSpPr>
        <p:spPr>
          <a:xfrm>
            <a:off x="10039350" y="2312872"/>
            <a:ext cx="384810" cy="252000"/>
          </a:xfrm>
          <a:prstGeom prst="actionButtonForwardNext">
            <a:avLst/>
          </a:prstGeom>
          <a:solidFill>
            <a:srgbClr val="5B9BD5"/>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3" name="Segnaposto piè di pagina 2">
            <a:extLst>
              <a:ext uri="{FF2B5EF4-FFF2-40B4-BE49-F238E27FC236}">
                <a16:creationId xmlns:a16="http://schemas.microsoft.com/office/drawing/2014/main" id="{0147EDB1-C41B-AC72-C59B-39BF741FA53D}"/>
              </a:ext>
            </a:extLst>
          </p:cNvPr>
          <p:cNvSpPr>
            <a:spLocks noGrp="1"/>
          </p:cNvSpPr>
          <p:nvPr>
            <p:ph type="ftr" sz="quarter" idx="11"/>
          </p:nvPr>
        </p:nvSpPr>
        <p:spPr/>
        <p:txBody>
          <a:bodyPr/>
          <a:lstStyle/>
          <a:p>
            <a:r>
              <a:rPr lang="fr-FR"/>
              <a:t>M. Spurio - Astroparticle Physics - 9</a:t>
            </a:r>
            <a:endParaRPr lang="it-IT"/>
          </a:p>
        </p:txBody>
      </p:sp>
      <p:sp>
        <p:nvSpPr>
          <p:cNvPr id="4" name="Segnaposto numero diapositiva 3">
            <a:extLst>
              <a:ext uri="{FF2B5EF4-FFF2-40B4-BE49-F238E27FC236}">
                <a16:creationId xmlns:a16="http://schemas.microsoft.com/office/drawing/2014/main" id="{974029D7-C6ED-9D61-F63B-BA98588785EA}"/>
              </a:ext>
            </a:extLst>
          </p:cNvPr>
          <p:cNvSpPr>
            <a:spLocks noGrp="1"/>
          </p:cNvSpPr>
          <p:nvPr>
            <p:ph type="sldNum" sz="quarter" idx="12"/>
          </p:nvPr>
        </p:nvSpPr>
        <p:spPr/>
        <p:txBody>
          <a:bodyPr/>
          <a:lstStyle/>
          <a:p>
            <a:fld id="{EF856C54-971D-4A64-8725-72F12A462872}" type="slidenum">
              <a:rPr lang="it-IT" smtClean="0"/>
              <a:t>4</a:t>
            </a:fld>
            <a:endParaRPr lang="it-IT"/>
          </a:p>
        </p:txBody>
      </p:sp>
    </p:spTree>
    <p:extLst>
      <p:ext uri="{BB962C8B-B14F-4D97-AF65-F5344CB8AC3E}">
        <p14:creationId xmlns:p14="http://schemas.microsoft.com/office/powerpoint/2010/main" val="1439087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861"/>
            <a:ext cx="10515600" cy="776123"/>
          </a:xfrm>
        </p:spPr>
        <p:txBody>
          <a:bodyPr>
            <a:normAutofit/>
          </a:bodyPr>
          <a:lstStyle/>
          <a:p>
            <a:r>
              <a:rPr lang="en-US" sz="3600" dirty="0">
                <a:solidFill>
                  <a:srgbClr val="C00000"/>
                </a:solidFill>
              </a:rPr>
              <a:t>The Spectral Energy Distributions of Blazars</a:t>
            </a:r>
          </a:p>
        </p:txBody>
      </p:sp>
      <p:sp>
        <p:nvSpPr>
          <p:cNvPr id="5" name="Rettangolo 4"/>
          <p:cNvSpPr/>
          <p:nvPr/>
        </p:nvSpPr>
        <p:spPr>
          <a:xfrm>
            <a:off x="609599" y="923185"/>
            <a:ext cx="11314771" cy="3170099"/>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 study/classification of AGN and their acceleration mechanisms require observations from different instruments. </a:t>
            </a:r>
          </a:p>
          <a:p>
            <a:pPr marL="285750" indent="-285750">
              <a:spcAft>
                <a:spcPts val="600"/>
              </a:spcAft>
              <a:buFont typeface="Arial" panose="020B0604020202020204" pitchFamily="34" charset="0"/>
              <a:buChar char="•"/>
            </a:pPr>
            <a:r>
              <a:rPr lang="en-US" dirty="0"/>
              <a:t>The spectral energy distributions (SEDs) of blazars can span almost 20 orders of magnitude in energy, making simultaneous </a:t>
            </a:r>
            <a:r>
              <a:rPr lang="en-US" dirty="0" err="1"/>
              <a:t>multiwavelength</a:t>
            </a:r>
            <a:r>
              <a:rPr lang="en-US" dirty="0"/>
              <a:t> </a:t>
            </a:r>
          </a:p>
          <a:p>
            <a:pPr marL="285750" indent="-285750">
              <a:spcAft>
                <a:spcPts val="600"/>
              </a:spcAft>
              <a:buFont typeface="Arial" panose="020B0604020202020204" pitchFamily="34" charset="0"/>
              <a:buChar char="•"/>
            </a:pPr>
            <a:r>
              <a:rPr lang="en-US" dirty="0"/>
              <a:t>Usually, SEDs of different objects were obtained using data not collected at the same time. Only very recently strictly contemporaneous (or at least as contemporaneous as possible) and broadband sampling of SEDs been strengthened. </a:t>
            </a:r>
          </a:p>
          <a:p>
            <a:pPr marL="285750" indent="-285750">
              <a:spcAft>
                <a:spcPts val="600"/>
              </a:spcAft>
              <a:buFont typeface="Arial" panose="020B0604020202020204" pitchFamily="34" charset="0"/>
              <a:buChar char="•"/>
            </a:pPr>
            <a:r>
              <a:rPr lang="en-US" dirty="0"/>
              <a:t>This effort is particularly relevant for time-varying sources in which changes in overall brightness are often accompanied by changes in the energy spectra. </a:t>
            </a:r>
          </a:p>
          <a:p>
            <a:pPr marL="285750" indent="-285750">
              <a:spcAft>
                <a:spcPts val="600"/>
              </a:spcAft>
              <a:buFont typeface="Arial" panose="020B0604020202020204" pitchFamily="34" charset="0"/>
              <a:buChar char="•"/>
            </a:pPr>
            <a:r>
              <a:rPr lang="en-US" dirty="0"/>
              <a:t>One of the closer blazar is </a:t>
            </a:r>
            <a:r>
              <a:rPr lang="en-US" dirty="0" err="1"/>
              <a:t>Mrk</a:t>
            </a:r>
            <a:r>
              <a:rPr lang="en-US" dirty="0"/>
              <a:t> 421. The extensive multi-instrument (radio to </a:t>
            </a:r>
            <a:r>
              <a:rPr lang="en-US" dirty="0" err="1"/>
              <a:t>TeV</a:t>
            </a:r>
            <a:r>
              <a:rPr lang="en-US" dirty="0"/>
              <a:t>) data set provides an unprecedented, complete look of SED for this source.</a:t>
            </a:r>
          </a:p>
        </p:txBody>
      </p:sp>
      <p:grpSp>
        <p:nvGrpSpPr>
          <p:cNvPr id="6" name="Gruppo 5"/>
          <p:cNvGrpSpPr>
            <a:grpSpLocks noChangeAspect="1"/>
          </p:cNvGrpSpPr>
          <p:nvPr/>
        </p:nvGrpSpPr>
        <p:grpSpPr>
          <a:xfrm>
            <a:off x="3635800" y="4093284"/>
            <a:ext cx="4602219" cy="2500623"/>
            <a:chOff x="3784641" y="50739"/>
            <a:chExt cx="5414376" cy="2940668"/>
          </a:xfrm>
        </p:grpSpPr>
        <p:sp>
          <p:nvSpPr>
            <p:cNvPr id="7" name="Rectangle 138"/>
            <p:cNvSpPr>
              <a:spLocks noChangeArrowheads="1"/>
            </p:cNvSpPr>
            <p:nvPr/>
          </p:nvSpPr>
          <p:spPr bwMode="auto">
            <a:xfrm>
              <a:off x="5473750" y="50739"/>
              <a:ext cx="3600400" cy="2160240"/>
            </a:xfrm>
            <a:prstGeom prst="rect">
              <a:avLst/>
            </a:prstGeom>
            <a:solidFill>
              <a:schemeClr val="bg1">
                <a:alpha val="73000"/>
              </a:schemeClr>
            </a:solidFill>
            <a:ln w="19050">
              <a:noFill/>
              <a:miter lim="800000"/>
              <a:headEnd/>
              <a:tailEnd/>
            </a:ln>
            <a:effectLst/>
          </p:spPr>
          <p:txBody>
            <a:bodyPr wrap="none" anchor="ctr">
              <a:prstTxWarp prst="textNoShape">
                <a:avLst/>
              </a:prstTxWarp>
            </a:bodyPr>
            <a:lstStyle/>
            <a:p>
              <a:pPr algn="ctr" eaLnBrk="0" hangingPunct="0">
                <a:defRPr/>
              </a:pPr>
              <a:endParaRPr lang="en-US" sz="1400" baseline="30000" dirty="0">
                <a:solidFill>
                  <a:srgbClr val="339966"/>
                </a:solidFill>
                <a:effectLst>
                  <a:outerShdw blurRad="38100" dist="38100" dir="2700000" algn="tl">
                    <a:srgbClr val="FFFFFF"/>
                  </a:outerShdw>
                </a:effectLst>
                <a:latin typeface="Symbol" pitchFamily="18" charset="2"/>
                <a:ea typeface="ＭＳ Ｐゴシック" charset="-128"/>
                <a:cs typeface="ＭＳ Ｐゴシック" charset="-128"/>
              </a:endParaRPr>
            </a:p>
          </p:txBody>
        </p:sp>
        <p:sp>
          <p:nvSpPr>
            <p:cNvPr id="8" name="Text Box 141"/>
            <p:cNvSpPr txBox="1">
              <a:spLocks noChangeArrowheads="1"/>
            </p:cNvSpPr>
            <p:nvPr/>
          </p:nvSpPr>
          <p:spPr bwMode="auto">
            <a:xfrm rot="16191216">
              <a:off x="3898307" y="815606"/>
              <a:ext cx="982509" cy="278433"/>
            </a:xfrm>
            <a:prstGeom prst="rect">
              <a:avLst/>
            </a:prstGeom>
            <a:noFill/>
            <a:ln w="19050">
              <a:noFill/>
              <a:miter lim="800000"/>
              <a:headEnd/>
              <a:tailEnd/>
            </a:ln>
          </p:spPr>
          <p:txBody>
            <a:bodyPr wrap="none" anchor="ctr">
              <a:prstTxWarp prst="textNoShape">
                <a:avLst/>
              </a:prstTxWarp>
              <a:spAutoFit/>
            </a:bodyPr>
            <a:lstStyle/>
            <a:p>
              <a:pPr algn="ctr" eaLnBrk="0" hangingPunct="0">
                <a:lnSpc>
                  <a:spcPct val="60000"/>
                </a:lnSpc>
              </a:pPr>
              <a:r>
                <a:rPr lang="en-US" sz="1400" dirty="0">
                  <a:solidFill>
                    <a:srgbClr val="000000"/>
                  </a:solidFill>
                  <a:latin typeface="Calibri" pitchFamily="34" charset="0"/>
                  <a:ea typeface="ＭＳ Ｐゴシック" pitchFamily="-108" charset="-128"/>
                  <a:cs typeface="ＭＳ Ｐゴシック" pitchFamily="-108" charset="-128"/>
                </a:rPr>
                <a:t>E</a:t>
              </a:r>
              <a:r>
                <a:rPr lang="en-US" sz="1400" baseline="30000" dirty="0">
                  <a:solidFill>
                    <a:srgbClr val="000000"/>
                  </a:solidFill>
                  <a:latin typeface="Calibri" pitchFamily="34" charset="0"/>
                  <a:ea typeface="ＭＳ Ｐゴシック" pitchFamily="-108" charset="-128"/>
                  <a:cs typeface="ＭＳ Ｐゴシック" pitchFamily="-108" charset="-128"/>
                </a:rPr>
                <a:t>2</a:t>
              </a:r>
              <a:r>
                <a:rPr lang="en-US" sz="1400" dirty="0">
                  <a:solidFill>
                    <a:srgbClr val="000000"/>
                  </a:solidFill>
                  <a:latin typeface="Calibri" pitchFamily="34" charset="0"/>
                  <a:ea typeface="ＭＳ Ｐゴシック" pitchFamily="-108" charset="-128"/>
                  <a:cs typeface="ＭＳ Ｐゴシック" pitchFamily="-108" charset="-128"/>
                </a:rPr>
                <a:t> </a:t>
              </a:r>
              <a:r>
                <a:rPr lang="en-US" sz="1400" dirty="0" err="1">
                  <a:solidFill>
                    <a:srgbClr val="000000"/>
                  </a:solidFill>
                  <a:latin typeface="Calibri" pitchFamily="34" charset="0"/>
                  <a:ea typeface="ＭＳ Ｐゴシック" pitchFamily="-108" charset="-128"/>
                  <a:cs typeface="ＭＳ Ｐゴシック" pitchFamily="-108" charset="-128"/>
                </a:rPr>
                <a:t>dN</a:t>
              </a:r>
              <a:r>
                <a:rPr lang="en-US" sz="1400" dirty="0">
                  <a:solidFill>
                    <a:srgbClr val="000000"/>
                  </a:solidFill>
                  <a:latin typeface="Calibri" pitchFamily="34" charset="0"/>
                  <a:ea typeface="ＭＳ Ｐゴシック" pitchFamily="-108" charset="-128"/>
                  <a:cs typeface="ＭＳ Ｐゴシック" pitchFamily="-108" charset="-128"/>
                </a:rPr>
                <a:t>/</a:t>
              </a:r>
              <a:r>
                <a:rPr lang="en-US" sz="1400" dirty="0" err="1">
                  <a:solidFill>
                    <a:srgbClr val="000000"/>
                  </a:solidFill>
                  <a:latin typeface="Calibri" pitchFamily="34" charset="0"/>
                  <a:ea typeface="ＭＳ Ｐゴシック" pitchFamily="-108" charset="-128"/>
                  <a:cs typeface="ＭＳ Ｐゴシック" pitchFamily="-108" charset="-128"/>
                </a:rPr>
                <a:t>dE</a:t>
              </a:r>
              <a:endParaRPr lang="en-US" sz="1400" dirty="0">
                <a:solidFill>
                  <a:srgbClr val="000000"/>
                </a:solidFill>
                <a:latin typeface="Calibri" pitchFamily="34" charset="0"/>
                <a:ea typeface="ＭＳ Ｐゴシック" pitchFamily="-108" charset="-128"/>
                <a:cs typeface="ＭＳ Ｐゴシック" pitchFamily="-108" charset="-128"/>
              </a:endParaRPr>
            </a:p>
          </p:txBody>
        </p:sp>
        <p:sp>
          <p:nvSpPr>
            <p:cNvPr id="9" name="Text Box 142"/>
            <p:cNvSpPr txBox="1">
              <a:spLocks noChangeArrowheads="1"/>
            </p:cNvSpPr>
            <p:nvPr/>
          </p:nvSpPr>
          <p:spPr bwMode="auto">
            <a:xfrm>
              <a:off x="7918517" y="2261650"/>
              <a:ext cx="957427" cy="361938"/>
            </a:xfrm>
            <a:prstGeom prst="rect">
              <a:avLst/>
            </a:prstGeom>
            <a:noFill/>
            <a:ln w="19050">
              <a:noFill/>
              <a:miter lim="800000"/>
              <a:headEnd/>
              <a:tailEnd/>
            </a:ln>
          </p:spPr>
          <p:txBody>
            <a:bodyPr wrap="none" anchor="ctr">
              <a:prstTxWarp prst="textNoShape">
                <a:avLst/>
              </a:prstTxWarp>
              <a:spAutoFit/>
            </a:bodyPr>
            <a:lstStyle/>
            <a:p>
              <a:pPr algn="ctr" eaLnBrk="0" hangingPunct="0"/>
              <a:r>
                <a:rPr lang="en-US" sz="1400" dirty="0">
                  <a:solidFill>
                    <a:srgbClr val="000000"/>
                  </a:solidFill>
                  <a:latin typeface="Calibri" pitchFamily="34" charset="0"/>
                  <a:ea typeface="ＭＳ Ｐゴシック" pitchFamily="-108" charset="-128"/>
                  <a:cs typeface="ＭＳ Ｐゴシック" pitchFamily="-108" charset="-128"/>
                </a:rPr>
                <a:t>energy E</a:t>
              </a:r>
            </a:p>
          </p:txBody>
        </p:sp>
        <p:sp>
          <p:nvSpPr>
            <p:cNvPr id="10" name="Rettangolo 9"/>
            <p:cNvSpPr/>
            <p:nvPr/>
          </p:nvSpPr>
          <p:spPr>
            <a:xfrm>
              <a:off x="4969252" y="2665663"/>
              <a:ext cx="3218605" cy="325744"/>
            </a:xfrm>
            <a:prstGeom prst="rect">
              <a:avLst/>
            </a:prstGeom>
          </p:spPr>
          <p:txBody>
            <a:bodyPr wrap="none">
              <a:spAutoFit/>
            </a:bodyPr>
            <a:lstStyle/>
            <a:p>
              <a:r>
                <a:rPr lang="en-US" sz="1200" dirty="0">
                  <a:solidFill>
                    <a:srgbClr val="F79646">
                      <a:lumMod val="75000"/>
                    </a:srgbClr>
                  </a:solidFill>
                  <a:latin typeface="Calibri" pitchFamily="34" charset="0"/>
                </a:rPr>
                <a:t>Radio</a:t>
              </a:r>
              <a:r>
                <a:rPr lang="en-US" sz="1200" dirty="0">
                  <a:solidFill>
                    <a:prstClr val="black"/>
                  </a:solidFill>
                  <a:latin typeface="Calibri" pitchFamily="34" charset="0"/>
                </a:rPr>
                <a:t>     </a:t>
              </a:r>
              <a:r>
                <a:rPr lang="en-US" sz="1200" dirty="0">
                  <a:solidFill>
                    <a:srgbClr val="FF0000"/>
                  </a:solidFill>
                  <a:latin typeface="Calibri" pitchFamily="34" charset="0"/>
                </a:rPr>
                <a:t>Optical</a:t>
              </a:r>
              <a:r>
                <a:rPr lang="en-US" sz="1200" dirty="0">
                  <a:solidFill>
                    <a:prstClr val="black"/>
                  </a:solidFill>
                  <a:latin typeface="Calibri" pitchFamily="34" charset="0"/>
                </a:rPr>
                <a:t>      </a:t>
              </a:r>
              <a:r>
                <a:rPr lang="en-US" sz="1200" dirty="0">
                  <a:solidFill>
                    <a:srgbClr val="339933"/>
                  </a:solidFill>
                  <a:latin typeface="Calibri" pitchFamily="34" charset="0"/>
                </a:rPr>
                <a:t>X-ray</a:t>
              </a:r>
              <a:r>
                <a:rPr lang="en-US" sz="1200" dirty="0">
                  <a:solidFill>
                    <a:prstClr val="black"/>
                  </a:solidFill>
                  <a:latin typeface="Calibri" pitchFamily="34" charset="0"/>
                </a:rPr>
                <a:t>      </a:t>
              </a:r>
              <a:r>
                <a:rPr lang="en-US" sz="1200" dirty="0">
                  <a:solidFill>
                    <a:srgbClr val="0000FF"/>
                  </a:solidFill>
                  <a:latin typeface="Calibri" pitchFamily="34" charset="0"/>
                </a:rPr>
                <a:t>GeV</a:t>
              </a:r>
              <a:r>
                <a:rPr lang="en-US" sz="1200" dirty="0">
                  <a:solidFill>
                    <a:prstClr val="black"/>
                  </a:solidFill>
                  <a:latin typeface="Calibri" pitchFamily="34" charset="0"/>
                </a:rPr>
                <a:t>          </a:t>
              </a:r>
              <a:r>
                <a:rPr lang="en-US" sz="1200" dirty="0" err="1">
                  <a:solidFill>
                    <a:prstClr val="black"/>
                  </a:solidFill>
                  <a:latin typeface="Calibri" pitchFamily="34" charset="0"/>
                </a:rPr>
                <a:t>TeV</a:t>
              </a:r>
              <a:endParaRPr lang="en-US" sz="1200" dirty="0">
                <a:solidFill>
                  <a:prstClr val="black"/>
                </a:solidFill>
                <a:latin typeface="Calibri" pitchFamily="34" charset="0"/>
              </a:endParaRPr>
            </a:p>
          </p:txBody>
        </p:sp>
        <p:sp>
          <p:nvSpPr>
            <p:cNvPr id="11" name="Text Box 141"/>
            <p:cNvSpPr txBox="1">
              <a:spLocks noChangeArrowheads="1"/>
            </p:cNvSpPr>
            <p:nvPr/>
          </p:nvSpPr>
          <p:spPr bwMode="auto">
            <a:xfrm rot="16191216">
              <a:off x="4404096" y="839832"/>
              <a:ext cx="707286" cy="276245"/>
            </a:xfrm>
            <a:prstGeom prst="rect">
              <a:avLst/>
            </a:prstGeom>
            <a:noFill/>
            <a:ln w="19050">
              <a:noFill/>
              <a:miter lim="800000"/>
              <a:headEnd/>
              <a:tailEnd/>
            </a:ln>
          </p:spPr>
          <p:txBody>
            <a:bodyPr wrap="none" anchor="ctr">
              <a:prstTxWarp prst="textNoShape">
                <a:avLst/>
              </a:prstTxWarp>
              <a:spAutoFit/>
            </a:bodyPr>
            <a:lstStyle/>
            <a:p>
              <a:pPr algn="ctr" eaLnBrk="0" hangingPunct="0">
                <a:lnSpc>
                  <a:spcPct val="60000"/>
                </a:lnSpc>
              </a:pPr>
              <a:r>
                <a:rPr lang="en-US" sz="1400" dirty="0">
                  <a:solidFill>
                    <a:srgbClr val="000000"/>
                  </a:solidFill>
                  <a:latin typeface="Symbol" pitchFamily="18" charset="2"/>
                  <a:ea typeface="ＭＳ Ｐゴシック" pitchFamily="-108" charset="-128"/>
                  <a:cs typeface="ＭＳ Ｐゴシック" pitchFamily="-108" charset="-128"/>
                </a:rPr>
                <a:t>n</a:t>
              </a:r>
              <a:r>
                <a:rPr lang="en-US" sz="1400" dirty="0">
                  <a:solidFill>
                    <a:srgbClr val="000000"/>
                  </a:solidFill>
                  <a:latin typeface="Calibri" pitchFamily="34" charset="0"/>
                  <a:ea typeface="ＭＳ Ｐゴシック" pitchFamily="-108" charset="-128"/>
                  <a:cs typeface="ＭＳ Ｐゴシック" pitchFamily="-108" charset="-128"/>
                </a:rPr>
                <a:t> F(</a:t>
              </a:r>
              <a:r>
                <a:rPr lang="en-US" sz="1400" dirty="0">
                  <a:solidFill>
                    <a:srgbClr val="000000"/>
                  </a:solidFill>
                  <a:latin typeface="Symbol" pitchFamily="18" charset="2"/>
                  <a:ea typeface="ＭＳ Ｐゴシック" pitchFamily="-108" charset="-128"/>
                  <a:cs typeface="ＭＳ Ｐゴシック" pitchFamily="-108" charset="-128"/>
                </a:rPr>
                <a:t>n</a:t>
              </a:r>
              <a:r>
                <a:rPr lang="en-US" sz="1400" dirty="0">
                  <a:solidFill>
                    <a:srgbClr val="000000"/>
                  </a:solidFill>
                  <a:latin typeface="Calibri" pitchFamily="34" charset="0"/>
                  <a:ea typeface="ＭＳ Ｐゴシック" pitchFamily="-108" charset="-128"/>
                  <a:cs typeface="ＭＳ Ｐゴシック" pitchFamily="-108" charset="-128"/>
                </a:rPr>
                <a:t>)</a:t>
              </a:r>
            </a:p>
          </p:txBody>
        </p:sp>
        <p:sp>
          <p:nvSpPr>
            <p:cNvPr id="12" name="Line 139"/>
            <p:cNvSpPr>
              <a:spLocks noChangeShapeType="1"/>
            </p:cNvSpPr>
            <p:nvPr/>
          </p:nvSpPr>
          <p:spPr bwMode="auto">
            <a:xfrm flipV="1">
              <a:off x="4878094" y="215172"/>
              <a:ext cx="0" cy="2424958"/>
            </a:xfrm>
            <a:prstGeom prst="line">
              <a:avLst/>
            </a:prstGeom>
            <a:noFill/>
            <a:ln w="19050">
              <a:solidFill>
                <a:srgbClr val="000000"/>
              </a:solidFill>
              <a:round/>
              <a:headEnd/>
              <a:tailEnd type="triangle" w="med" len="med"/>
            </a:ln>
          </p:spPr>
          <p:txBody>
            <a:bodyPr wrap="none" anchor="ctr">
              <a:prstTxWarp prst="textNoShape">
                <a:avLst/>
              </a:prstTxWarp>
            </a:bodyPr>
            <a:lstStyle/>
            <a:p>
              <a:endParaRPr lang="en-US" sz="1400">
                <a:solidFill>
                  <a:prstClr val="black"/>
                </a:solidFill>
                <a:latin typeface="Calibri" pitchFamily="34" charset="0"/>
              </a:endParaRPr>
            </a:p>
          </p:txBody>
        </p:sp>
        <p:sp>
          <p:nvSpPr>
            <p:cNvPr id="13" name="Line 140"/>
            <p:cNvSpPr>
              <a:spLocks noChangeShapeType="1"/>
            </p:cNvSpPr>
            <p:nvPr/>
          </p:nvSpPr>
          <p:spPr bwMode="auto">
            <a:xfrm>
              <a:off x="4878094" y="2640128"/>
              <a:ext cx="4320923" cy="0"/>
            </a:xfrm>
            <a:prstGeom prst="line">
              <a:avLst/>
            </a:prstGeom>
            <a:noFill/>
            <a:ln w="19050">
              <a:solidFill>
                <a:srgbClr val="000000"/>
              </a:solidFill>
              <a:round/>
              <a:headEnd/>
              <a:tailEnd type="triangle" w="med" len="med"/>
            </a:ln>
          </p:spPr>
          <p:txBody>
            <a:bodyPr wrap="none" anchor="ctr">
              <a:prstTxWarp prst="textNoShape">
                <a:avLst/>
              </a:prstTxWarp>
            </a:bodyPr>
            <a:lstStyle/>
            <a:p>
              <a:endParaRPr lang="en-US" sz="1400">
                <a:solidFill>
                  <a:prstClr val="black"/>
                </a:solidFill>
                <a:latin typeface="Calibri" pitchFamily="34" charset="0"/>
              </a:endParaRPr>
            </a:p>
          </p:txBody>
        </p:sp>
        <p:sp>
          <p:nvSpPr>
            <p:cNvPr id="14" name="Freeform 143"/>
            <p:cNvSpPr>
              <a:spLocks/>
            </p:cNvSpPr>
            <p:nvPr/>
          </p:nvSpPr>
          <p:spPr bwMode="auto">
            <a:xfrm>
              <a:off x="5088871" y="651408"/>
              <a:ext cx="1738908" cy="1862983"/>
            </a:xfrm>
            <a:custGeom>
              <a:avLst/>
              <a:gdLst>
                <a:gd name="T0" fmla="*/ 0 w 792"/>
                <a:gd name="T1" fmla="*/ 1679 h 700"/>
                <a:gd name="T2" fmla="*/ 576 w 792"/>
                <a:gd name="T3" fmla="*/ 63 h 700"/>
                <a:gd name="T4" fmla="*/ 792 w 792"/>
                <a:gd name="T5" fmla="*/ 1283 h 700"/>
                <a:gd name="T6" fmla="*/ 0 60000 65536"/>
                <a:gd name="T7" fmla="*/ 0 60000 65536"/>
                <a:gd name="T8" fmla="*/ 0 60000 65536"/>
                <a:gd name="T9" fmla="*/ 0 w 792"/>
                <a:gd name="T10" fmla="*/ 0 h 700"/>
                <a:gd name="T11" fmla="*/ 792 w 792"/>
                <a:gd name="T12" fmla="*/ 700 h 700"/>
              </a:gdLst>
              <a:ahLst/>
              <a:cxnLst>
                <a:cxn ang="T6">
                  <a:pos x="T0" y="T1"/>
                </a:cxn>
                <a:cxn ang="T7">
                  <a:pos x="T2" y="T3"/>
                </a:cxn>
                <a:cxn ang="T8">
                  <a:pos x="T4" y="T5"/>
                </a:cxn>
              </a:cxnLst>
              <a:rect l="T9" t="T10" r="T11" b="T12"/>
              <a:pathLst>
                <a:path w="792" h="700">
                  <a:moveTo>
                    <a:pt x="0" y="700"/>
                  </a:moveTo>
                  <a:cubicBezTo>
                    <a:pt x="216" y="380"/>
                    <a:pt x="444" y="56"/>
                    <a:pt x="576" y="28"/>
                  </a:cubicBezTo>
                  <a:cubicBezTo>
                    <a:pt x="708" y="0"/>
                    <a:pt x="747" y="427"/>
                    <a:pt x="792" y="532"/>
                  </a:cubicBezTo>
                </a:path>
              </a:pathLst>
            </a:custGeom>
            <a:noFill/>
            <a:ln w="19050">
              <a:solidFill>
                <a:srgbClr val="FF3300"/>
              </a:solidFill>
              <a:round/>
              <a:headEnd/>
              <a:tailEnd/>
            </a:ln>
          </p:spPr>
          <p:txBody>
            <a:bodyPr wrap="none" anchor="ctr">
              <a:prstTxWarp prst="textNoShape">
                <a:avLst/>
              </a:prstTxWarp>
            </a:bodyPr>
            <a:lstStyle/>
            <a:p>
              <a:pPr>
                <a:buFont typeface="Wingdings" pitchFamily="-108" charset="2"/>
                <a:buChar char="n"/>
              </a:pPr>
              <a:endParaRPr lang="en-US" sz="800">
                <a:solidFill>
                  <a:prstClr val="black"/>
                </a:solidFill>
                <a:latin typeface="Calibri" pitchFamily="34" charset="0"/>
                <a:ea typeface="ＭＳ Ｐゴシック" pitchFamily="-108" charset="-128"/>
                <a:cs typeface="ＭＳ Ｐゴシック" pitchFamily="-108" charset="-128"/>
              </a:endParaRPr>
            </a:p>
          </p:txBody>
        </p:sp>
        <p:sp>
          <p:nvSpPr>
            <p:cNvPr id="15" name="Freeform 144"/>
            <p:cNvSpPr>
              <a:spLocks/>
            </p:cNvSpPr>
            <p:nvPr/>
          </p:nvSpPr>
          <p:spPr bwMode="auto">
            <a:xfrm>
              <a:off x="6775085" y="489743"/>
              <a:ext cx="1738908" cy="1852719"/>
            </a:xfrm>
            <a:custGeom>
              <a:avLst/>
              <a:gdLst>
                <a:gd name="T0" fmla="*/ 0 w 792"/>
                <a:gd name="T1" fmla="*/ 1625 h 697"/>
                <a:gd name="T2" fmla="*/ 576 w 792"/>
                <a:gd name="T3" fmla="*/ 56 h 697"/>
                <a:gd name="T4" fmla="*/ 792 w 792"/>
                <a:gd name="T5" fmla="*/ 1272 h 697"/>
                <a:gd name="T6" fmla="*/ 0 60000 65536"/>
                <a:gd name="T7" fmla="*/ 0 60000 65536"/>
                <a:gd name="T8" fmla="*/ 0 60000 65536"/>
                <a:gd name="T9" fmla="*/ 0 w 792"/>
                <a:gd name="T10" fmla="*/ 0 h 697"/>
                <a:gd name="T11" fmla="*/ 792 w 792"/>
                <a:gd name="T12" fmla="*/ 697 h 697"/>
              </a:gdLst>
              <a:ahLst/>
              <a:cxnLst>
                <a:cxn ang="T6">
                  <a:pos x="T0" y="T1"/>
                </a:cxn>
                <a:cxn ang="T7">
                  <a:pos x="T2" y="T3"/>
                </a:cxn>
                <a:cxn ang="T8">
                  <a:pos x="T4" y="T5"/>
                </a:cxn>
              </a:cxnLst>
              <a:rect l="T9" t="T10" r="T11" b="T12"/>
              <a:pathLst>
                <a:path w="792" h="697">
                  <a:moveTo>
                    <a:pt x="0" y="697"/>
                  </a:moveTo>
                  <a:cubicBezTo>
                    <a:pt x="216" y="377"/>
                    <a:pt x="444" y="50"/>
                    <a:pt x="576" y="25"/>
                  </a:cubicBezTo>
                  <a:cubicBezTo>
                    <a:pt x="708" y="0"/>
                    <a:pt x="747" y="437"/>
                    <a:pt x="792" y="545"/>
                  </a:cubicBezTo>
                </a:path>
              </a:pathLst>
            </a:custGeom>
            <a:noFill/>
            <a:ln w="19050">
              <a:solidFill>
                <a:srgbClr val="000090"/>
              </a:solidFill>
              <a:round/>
              <a:headEnd/>
              <a:tailEnd/>
            </a:ln>
          </p:spPr>
          <p:txBody>
            <a:bodyPr wrap="none" anchor="ctr">
              <a:prstTxWarp prst="textNoShape">
                <a:avLst/>
              </a:prstTxWarp>
            </a:bodyPr>
            <a:lstStyle/>
            <a:p>
              <a:pPr>
                <a:buFont typeface="Wingdings" pitchFamily="-108" charset="2"/>
                <a:buChar char="n"/>
              </a:pPr>
              <a:endParaRPr lang="en-US" sz="800">
                <a:solidFill>
                  <a:prstClr val="black"/>
                </a:solidFill>
                <a:latin typeface="Calibri" pitchFamily="34" charset="0"/>
                <a:ea typeface="ＭＳ Ｐゴシック" pitchFamily="-108" charset="-128"/>
                <a:cs typeface="ＭＳ Ｐゴシック" pitchFamily="-108" charset="-128"/>
              </a:endParaRPr>
            </a:p>
          </p:txBody>
        </p:sp>
        <p:sp>
          <p:nvSpPr>
            <p:cNvPr id="16" name="Text Box 147"/>
            <p:cNvSpPr txBox="1">
              <a:spLocks noChangeArrowheads="1"/>
            </p:cNvSpPr>
            <p:nvPr/>
          </p:nvSpPr>
          <p:spPr bwMode="auto">
            <a:xfrm>
              <a:off x="8166498" y="271555"/>
              <a:ext cx="383212" cy="361938"/>
            </a:xfrm>
            <a:prstGeom prst="rect">
              <a:avLst/>
            </a:prstGeom>
            <a:noFill/>
            <a:ln w="19050">
              <a:noFill/>
              <a:miter lim="800000"/>
              <a:headEnd/>
              <a:tailEnd/>
            </a:ln>
            <a:effectLst/>
          </p:spPr>
          <p:txBody>
            <a:bodyPr wrap="none" anchor="ctr">
              <a:prstTxWarp prst="textNoShape">
                <a:avLst/>
              </a:prstTxWarp>
              <a:spAutoFit/>
            </a:bodyPr>
            <a:lstStyle/>
            <a:p>
              <a:pPr algn="ctr" eaLnBrk="0" hangingPunct="0">
                <a:defRPr/>
              </a:pPr>
              <a:r>
                <a:rPr lang="en-US" sz="1400" dirty="0">
                  <a:solidFill>
                    <a:srgbClr val="000090"/>
                  </a:solidFill>
                  <a:latin typeface="Calibri" pitchFamily="34" charset="0"/>
                  <a:ea typeface="ＭＳ Ｐゴシック" charset="-128"/>
                  <a:cs typeface="ＭＳ Ｐゴシック" charset="-128"/>
                </a:rPr>
                <a:t>IC</a:t>
              </a:r>
              <a:endParaRPr lang="en-US" sz="1400" dirty="0">
                <a:solidFill>
                  <a:srgbClr val="000090"/>
                </a:solidFill>
                <a:effectLst>
                  <a:outerShdw blurRad="38100" dist="38100" dir="2700000" algn="tl">
                    <a:srgbClr val="DDDDDD"/>
                  </a:outerShdw>
                </a:effectLst>
                <a:latin typeface="Calibri" pitchFamily="34" charset="0"/>
                <a:ea typeface="ＭＳ Ｐゴシック" charset="-128"/>
                <a:cs typeface="ＭＳ Ｐゴシック" charset="-128"/>
              </a:endParaRPr>
            </a:p>
          </p:txBody>
        </p:sp>
        <p:sp>
          <p:nvSpPr>
            <p:cNvPr id="17" name="Freeform 145"/>
            <p:cNvSpPr>
              <a:spLocks/>
            </p:cNvSpPr>
            <p:nvPr/>
          </p:nvSpPr>
          <p:spPr bwMode="auto">
            <a:xfrm>
              <a:off x="7053340" y="775902"/>
              <a:ext cx="1381027" cy="1380558"/>
            </a:xfrm>
            <a:custGeom>
              <a:avLst/>
              <a:gdLst>
                <a:gd name="T0" fmla="*/ 0 w 629"/>
                <a:gd name="T1" fmla="*/ 2147483647 h 520"/>
                <a:gd name="T2" fmla="*/ 2147483647 w 629"/>
                <a:gd name="T3" fmla="*/ 2147483647 h 520"/>
                <a:gd name="T4" fmla="*/ 2147483647 w 629"/>
                <a:gd name="T5" fmla="*/ 2147483647 h 520"/>
                <a:gd name="T6" fmla="*/ 2147483647 w 629"/>
                <a:gd name="T7" fmla="*/ 2147483647 h 520"/>
                <a:gd name="T8" fmla="*/ 0 60000 65536"/>
                <a:gd name="T9" fmla="*/ 0 60000 65536"/>
                <a:gd name="T10" fmla="*/ 0 60000 65536"/>
                <a:gd name="T11" fmla="*/ 0 60000 65536"/>
                <a:gd name="T12" fmla="*/ 0 w 629"/>
                <a:gd name="T13" fmla="*/ 0 h 520"/>
                <a:gd name="T14" fmla="*/ 629 w 629"/>
                <a:gd name="T15" fmla="*/ 520 h 520"/>
              </a:gdLst>
              <a:ahLst/>
              <a:cxnLst>
                <a:cxn ang="T8">
                  <a:pos x="T0" y="T1"/>
                </a:cxn>
                <a:cxn ang="T9">
                  <a:pos x="T2" y="T3"/>
                </a:cxn>
                <a:cxn ang="T10">
                  <a:pos x="T4" y="T5"/>
                </a:cxn>
                <a:cxn ang="T11">
                  <a:pos x="T6" y="T7"/>
                </a:cxn>
              </a:cxnLst>
              <a:rect l="T12" t="T13" r="T14" b="T15"/>
              <a:pathLst>
                <a:path w="629" h="520">
                  <a:moveTo>
                    <a:pt x="0" y="520"/>
                  </a:moveTo>
                  <a:cubicBezTo>
                    <a:pt x="14" y="344"/>
                    <a:pt x="22" y="167"/>
                    <a:pt x="113" y="88"/>
                  </a:cubicBezTo>
                  <a:cubicBezTo>
                    <a:pt x="204" y="9"/>
                    <a:pt x="459" y="0"/>
                    <a:pt x="544" y="48"/>
                  </a:cubicBezTo>
                  <a:cubicBezTo>
                    <a:pt x="629" y="96"/>
                    <a:pt x="607" y="308"/>
                    <a:pt x="624" y="376"/>
                  </a:cubicBezTo>
                </a:path>
              </a:pathLst>
            </a:custGeom>
            <a:noFill/>
            <a:ln w="19050">
              <a:solidFill>
                <a:srgbClr val="39A333"/>
              </a:solidFill>
              <a:round/>
              <a:headEnd/>
              <a:tailEnd/>
            </a:ln>
          </p:spPr>
          <p:txBody>
            <a:bodyPr wrap="none" anchor="ctr">
              <a:prstTxWarp prst="textNoShape">
                <a:avLst/>
              </a:prstTxWarp>
            </a:bodyPr>
            <a:lstStyle/>
            <a:p>
              <a:pPr>
                <a:buFont typeface="Wingdings" pitchFamily="-108" charset="2"/>
                <a:buChar char="n"/>
              </a:pPr>
              <a:endParaRPr lang="en-US" sz="800">
                <a:solidFill>
                  <a:prstClr val="black"/>
                </a:solidFill>
                <a:latin typeface="Calibri" pitchFamily="34" charset="0"/>
                <a:ea typeface="ＭＳ Ｐゴシック" pitchFamily="-108" charset="-128"/>
                <a:cs typeface="ＭＳ Ｐゴシック" pitchFamily="-108" charset="-128"/>
              </a:endParaRPr>
            </a:p>
          </p:txBody>
        </p:sp>
        <p:sp>
          <p:nvSpPr>
            <p:cNvPr id="18" name="Rettangolo 17"/>
            <p:cNvSpPr/>
            <p:nvPr/>
          </p:nvSpPr>
          <p:spPr>
            <a:xfrm>
              <a:off x="7190599" y="582156"/>
              <a:ext cx="402071" cy="361938"/>
            </a:xfrm>
            <a:prstGeom prst="rect">
              <a:avLst/>
            </a:prstGeom>
          </p:spPr>
          <p:txBody>
            <a:bodyPr wrap="none">
              <a:spAutoFit/>
            </a:bodyPr>
            <a:lstStyle/>
            <a:p>
              <a:pPr algn="ctr" eaLnBrk="0" hangingPunct="0">
                <a:defRPr/>
              </a:pPr>
              <a:r>
                <a:rPr lang="en-US" sz="1400" dirty="0">
                  <a:solidFill>
                    <a:srgbClr val="339966"/>
                  </a:solidFill>
                  <a:effectLst>
                    <a:outerShdw blurRad="38100" dist="38100" dir="2700000" algn="tl">
                      <a:srgbClr val="FFFFFF"/>
                    </a:outerShdw>
                  </a:effectLst>
                  <a:latin typeface="Symbol" pitchFamily="18" charset="2"/>
                  <a:ea typeface="ＭＳ Ｐゴシック" charset="-128"/>
                  <a:cs typeface="ＭＳ Ｐゴシック" charset="-128"/>
                </a:rPr>
                <a:t>p</a:t>
              </a:r>
              <a:r>
                <a:rPr lang="en-US" sz="1400" baseline="30000" dirty="0">
                  <a:solidFill>
                    <a:srgbClr val="339966"/>
                  </a:solidFill>
                  <a:effectLst>
                    <a:outerShdw blurRad="38100" dist="38100" dir="2700000" algn="tl">
                      <a:srgbClr val="FFFFFF"/>
                    </a:outerShdw>
                  </a:effectLst>
                  <a:latin typeface="Symbol" pitchFamily="18" charset="2"/>
                  <a:ea typeface="ＭＳ Ｐゴシック" charset="-128"/>
                  <a:cs typeface="ＭＳ Ｐゴシック" charset="-128"/>
                </a:rPr>
                <a:t>0</a:t>
              </a:r>
            </a:p>
          </p:txBody>
        </p:sp>
        <p:sp>
          <p:nvSpPr>
            <p:cNvPr id="19" name="Rettangolo 18"/>
            <p:cNvSpPr/>
            <p:nvPr/>
          </p:nvSpPr>
          <p:spPr>
            <a:xfrm rot="16200000">
              <a:off x="3019711" y="937282"/>
              <a:ext cx="1891952" cy="362091"/>
            </a:xfrm>
            <a:prstGeom prst="rect">
              <a:avLst/>
            </a:prstGeom>
          </p:spPr>
          <p:txBody>
            <a:bodyPr wrap="none">
              <a:spAutoFit/>
            </a:bodyPr>
            <a:lstStyle/>
            <a:p>
              <a:r>
                <a:rPr lang="en-US" sz="1400" dirty="0">
                  <a:solidFill>
                    <a:srgbClr val="C0504D">
                      <a:lumMod val="50000"/>
                    </a:srgbClr>
                  </a:solidFill>
                  <a:ea typeface="ＭＳ Ｐゴシック" pitchFamily="-108" charset="-128"/>
                  <a:cs typeface="ＭＳ Ｐゴシック" pitchFamily="-108" charset="-128"/>
                </a:rPr>
                <a:t>SED [Energy/cm</a:t>
              </a:r>
              <a:r>
                <a:rPr lang="en-US" sz="1400" baseline="30000" dirty="0">
                  <a:solidFill>
                    <a:srgbClr val="C0504D">
                      <a:lumMod val="50000"/>
                    </a:srgbClr>
                  </a:solidFill>
                  <a:ea typeface="ＭＳ Ｐゴシック" pitchFamily="-108" charset="-128"/>
                  <a:cs typeface="ＭＳ Ｐゴシック" pitchFamily="-108" charset="-128"/>
                </a:rPr>
                <a:t>2</a:t>
              </a:r>
              <a:r>
                <a:rPr lang="en-US" sz="1400" dirty="0">
                  <a:solidFill>
                    <a:srgbClr val="C0504D">
                      <a:lumMod val="50000"/>
                    </a:srgbClr>
                  </a:solidFill>
                  <a:ea typeface="ＭＳ Ｐゴシック" pitchFamily="-108" charset="-128"/>
                  <a:cs typeface="ＭＳ Ｐゴシック" pitchFamily="-108" charset="-128"/>
                </a:rPr>
                <a:t> s] </a:t>
              </a:r>
              <a:endParaRPr lang="en-US" sz="1400" dirty="0">
                <a:solidFill>
                  <a:srgbClr val="C0504D">
                    <a:lumMod val="50000"/>
                  </a:srgbClr>
                </a:solidFill>
              </a:endParaRPr>
            </a:p>
          </p:txBody>
        </p:sp>
      </p:grpSp>
      <p:sp>
        <p:nvSpPr>
          <p:cNvPr id="3" name="Segnaposto piè di pagina 2">
            <a:extLst>
              <a:ext uri="{FF2B5EF4-FFF2-40B4-BE49-F238E27FC236}">
                <a16:creationId xmlns:a16="http://schemas.microsoft.com/office/drawing/2014/main" id="{41BA4BF6-7BF4-34F2-0814-952FCA20114E}"/>
              </a:ext>
            </a:extLst>
          </p:cNvPr>
          <p:cNvSpPr>
            <a:spLocks noGrp="1"/>
          </p:cNvSpPr>
          <p:nvPr>
            <p:ph type="ftr" sz="quarter" idx="11"/>
          </p:nvPr>
        </p:nvSpPr>
        <p:spPr/>
        <p:txBody>
          <a:bodyPr/>
          <a:lstStyle/>
          <a:p>
            <a:r>
              <a:rPr lang="fr-FR"/>
              <a:t>M. Spurio - Astroparticle Physics - 9</a:t>
            </a:r>
            <a:endParaRPr lang="it-IT"/>
          </a:p>
        </p:txBody>
      </p:sp>
      <p:sp>
        <p:nvSpPr>
          <p:cNvPr id="4" name="Segnaposto numero diapositiva 3">
            <a:extLst>
              <a:ext uri="{FF2B5EF4-FFF2-40B4-BE49-F238E27FC236}">
                <a16:creationId xmlns:a16="http://schemas.microsoft.com/office/drawing/2014/main" id="{15838CCE-8662-EA26-37AD-CAACBE428904}"/>
              </a:ext>
            </a:extLst>
          </p:cNvPr>
          <p:cNvSpPr>
            <a:spLocks noGrp="1"/>
          </p:cNvSpPr>
          <p:nvPr>
            <p:ph type="sldNum" sz="quarter" idx="12"/>
          </p:nvPr>
        </p:nvSpPr>
        <p:spPr/>
        <p:txBody>
          <a:bodyPr/>
          <a:lstStyle/>
          <a:p>
            <a:fld id="{EF856C54-971D-4A64-8725-72F12A462872}" type="slidenum">
              <a:rPr lang="it-IT" smtClean="0"/>
              <a:t>40</a:t>
            </a:fld>
            <a:endParaRPr lang="it-IT"/>
          </a:p>
        </p:txBody>
      </p:sp>
    </p:spTree>
    <p:extLst>
      <p:ext uri="{BB962C8B-B14F-4D97-AF65-F5344CB8AC3E}">
        <p14:creationId xmlns:p14="http://schemas.microsoft.com/office/powerpoint/2010/main" val="3039505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785700"/>
          </a:xfrm>
        </p:spPr>
        <p:txBody>
          <a:bodyPr>
            <a:normAutofit/>
          </a:bodyPr>
          <a:lstStyle/>
          <a:p>
            <a:r>
              <a:rPr lang="en-US" sz="3600" dirty="0">
                <a:solidFill>
                  <a:srgbClr val="C00000"/>
                </a:solidFill>
              </a:rPr>
              <a:t>SED for a normal/</a:t>
            </a:r>
            <a:r>
              <a:rPr lang="en-US" sz="3600" dirty="0" err="1">
                <a:solidFill>
                  <a:srgbClr val="C00000"/>
                </a:solidFill>
              </a:rPr>
              <a:t>starbust</a:t>
            </a:r>
            <a:r>
              <a:rPr lang="en-US" sz="3600" dirty="0">
                <a:solidFill>
                  <a:srgbClr val="C00000"/>
                </a:solidFill>
              </a:rPr>
              <a:t> galaxy</a:t>
            </a:r>
          </a:p>
        </p:txBody>
      </p:sp>
      <p:sp>
        <p:nvSpPr>
          <p:cNvPr id="3" name="Segnaposto contenuto 2"/>
          <p:cNvSpPr>
            <a:spLocks noGrp="1"/>
          </p:cNvSpPr>
          <p:nvPr>
            <p:ph idx="1"/>
          </p:nvPr>
        </p:nvSpPr>
        <p:spPr>
          <a:xfrm>
            <a:off x="987490" y="1023130"/>
            <a:ext cx="10515600" cy="4351338"/>
          </a:xfrm>
        </p:spPr>
        <p:txBody>
          <a:bodyPr>
            <a:normAutofit/>
          </a:bodyPr>
          <a:lstStyle/>
          <a:p>
            <a:r>
              <a:rPr lang="en-US" sz="2400" dirty="0"/>
              <a:t>NGC 7714 (a nearby starburst)</a:t>
            </a:r>
          </a:p>
          <a:p>
            <a:r>
              <a:rPr lang="en-US" sz="2400" dirty="0"/>
              <a:t>NGC 6090 (normal galaxy)</a:t>
            </a:r>
          </a:p>
        </p:txBody>
      </p:sp>
      <p:pic>
        <p:nvPicPr>
          <p:cNvPr id="6" name="Immagine 5"/>
          <p:cNvPicPr>
            <a:picLocks noChangeAspect="1"/>
          </p:cNvPicPr>
          <p:nvPr/>
        </p:nvPicPr>
        <p:blipFill>
          <a:blip r:embed="rId2"/>
          <a:stretch>
            <a:fillRect/>
          </a:stretch>
        </p:blipFill>
        <p:spPr>
          <a:xfrm>
            <a:off x="1524001" y="2125014"/>
            <a:ext cx="4414521" cy="3012024"/>
          </a:xfrm>
          <a:prstGeom prst="rect">
            <a:avLst/>
          </a:prstGeom>
        </p:spPr>
      </p:pic>
      <p:pic>
        <p:nvPicPr>
          <p:cNvPr id="7" name="Immagine 6"/>
          <p:cNvPicPr>
            <a:picLocks noChangeAspect="1"/>
          </p:cNvPicPr>
          <p:nvPr/>
        </p:nvPicPr>
        <p:blipFill>
          <a:blip r:embed="rId3"/>
          <a:stretch>
            <a:fillRect/>
          </a:stretch>
        </p:blipFill>
        <p:spPr>
          <a:xfrm>
            <a:off x="5975992" y="1373201"/>
            <a:ext cx="4640490" cy="4538202"/>
          </a:xfrm>
          <a:prstGeom prst="rect">
            <a:avLst/>
          </a:prstGeom>
        </p:spPr>
      </p:pic>
      <p:sp>
        <p:nvSpPr>
          <p:cNvPr id="8" name="Rettangolo 7"/>
          <p:cNvSpPr/>
          <p:nvPr/>
        </p:nvSpPr>
        <p:spPr>
          <a:xfrm>
            <a:off x="6772244" y="1524799"/>
            <a:ext cx="3361754" cy="3348000"/>
          </a:xfrm>
          <a:prstGeom prst="rect">
            <a:avLst/>
          </a:prstGeom>
          <a:ln w="57150">
            <a:solidFill>
              <a:srgbClr val="CC3399"/>
            </a:solidFill>
          </a:ln>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4" name="Segnaposto piè di pagina 3">
            <a:extLst>
              <a:ext uri="{FF2B5EF4-FFF2-40B4-BE49-F238E27FC236}">
                <a16:creationId xmlns:a16="http://schemas.microsoft.com/office/drawing/2014/main" id="{CCA3AA26-CDA9-A34F-654E-6D0E51155326}"/>
              </a:ext>
            </a:extLst>
          </p:cNvPr>
          <p:cNvSpPr>
            <a:spLocks noGrp="1"/>
          </p:cNvSpPr>
          <p:nvPr>
            <p:ph type="ftr" sz="quarter" idx="11"/>
          </p:nvPr>
        </p:nvSpPr>
        <p:spPr/>
        <p:txBody>
          <a:bodyPr/>
          <a:lstStyle/>
          <a:p>
            <a:r>
              <a:rPr lang="fr-FR"/>
              <a:t>M. Spurio - Astroparticle Physics - 9</a:t>
            </a:r>
            <a:endParaRPr lang="it-IT"/>
          </a:p>
        </p:txBody>
      </p:sp>
      <p:sp>
        <p:nvSpPr>
          <p:cNvPr id="5" name="Segnaposto numero diapositiva 4">
            <a:extLst>
              <a:ext uri="{FF2B5EF4-FFF2-40B4-BE49-F238E27FC236}">
                <a16:creationId xmlns:a16="http://schemas.microsoft.com/office/drawing/2014/main" id="{11502830-B96D-CA08-4D84-FBB863A60201}"/>
              </a:ext>
            </a:extLst>
          </p:cNvPr>
          <p:cNvSpPr>
            <a:spLocks noGrp="1"/>
          </p:cNvSpPr>
          <p:nvPr>
            <p:ph type="sldNum" sz="quarter" idx="12"/>
          </p:nvPr>
        </p:nvSpPr>
        <p:spPr/>
        <p:txBody>
          <a:bodyPr/>
          <a:lstStyle/>
          <a:p>
            <a:fld id="{EF856C54-971D-4A64-8725-72F12A462872}" type="slidenum">
              <a:rPr lang="it-IT" smtClean="0"/>
              <a:t>41</a:t>
            </a:fld>
            <a:endParaRPr lang="it-IT"/>
          </a:p>
        </p:txBody>
      </p:sp>
    </p:spTree>
    <p:extLst>
      <p:ext uri="{BB962C8B-B14F-4D97-AF65-F5344CB8AC3E}">
        <p14:creationId xmlns:p14="http://schemas.microsoft.com/office/powerpoint/2010/main" val="4195500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42964" y="-25138"/>
            <a:ext cx="10515600" cy="783422"/>
          </a:xfrm>
        </p:spPr>
        <p:txBody>
          <a:bodyPr>
            <a:normAutofit/>
          </a:bodyPr>
          <a:lstStyle/>
          <a:p>
            <a:r>
              <a:rPr lang="en-US" sz="3600" dirty="0">
                <a:solidFill>
                  <a:srgbClr val="C00000"/>
                </a:solidFill>
              </a:rPr>
              <a:t>The SED of </a:t>
            </a:r>
            <a:r>
              <a:rPr lang="en-US" sz="3600" dirty="0" err="1">
                <a:solidFill>
                  <a:srgbClr val="C00000"/>
                </a:solidFill>
              </a:rPr>
              <a:t>Mrk</a:t>
            </a:r>
            <a:r>
              <a:rPr lang="en-US" sz="3600" dirty="0">
                <a:solidFill>
                  <a:srgbClr val="C00000"/>
                </a:solidFill>
              </a:rPr>
              <a:t> 421</a:t>
            </a:r>
          </a:p>
        </p:txBody>
      </p:sp>
      <p:pic>
        <p:nvPicPr>
          <p:cNvPr id="473090" name="Picture 2"/>
          <p:cNvPicPr>
            <a:picLocks noChangeAspect="1" noChangeArrowheads="1"/>
          </p:cNvPicPr>
          <p:nvPr/>
        </p:nvPicPr>
        <p:blipFill>
          <a:blip r:embed="rId2"/>
          <a:srcRect/>
          <a:stretch>
            <a:fillRect/>
          </a:stretch>
        </p:blipFill>
        <p:spPr bwMode="auto">
          <a:xfrm>
            <a:off x="6091239" y="3251411"/>
            <a:ext cx="9525" cy="28575"/>
          </a:xfrm>
          <a:prstGeom prst="rect">
            <a:avLst/>
          </a:prstGeom>
          <a:noFill/>
          <a:ln w="9525">
            <a:noFill/>
            <a:miter lim="800000"/>
            <a:headEnd/>
            <a:tailEnd/>
          </a:ln>
        </p:spPr>
      </p:pic>
      <p:pic>
        <p:nvPicPr>
          <p:cNvPr id="473091" name="Picture 3"/>
          <p:cNvPicPr>
            <a:picLocks noChangeAspect="1" noChangeArrowheads="1"/>
          </p:cNvPicPr>
          <p:nvPr/>
        </p:nvPicPr>
        <p:blipFill>
          <a:blip r:embed="rId2"/>
          <a:srcRect/>
          <a:stretch>
            <a:fillRect/>
          </a:stretch>
        </p:blipFill>
        <p:spPr bwMode="auto">
          <a:xfrm>
            <a:off x="6091239" y="3251411"/>
            <a:ext cx="9525" cy="28575"/>
          </a:xfrm>
          <a:prstGeom prst="rect">
            <a:avLst/>
          </a:prstGeom>
          <a:noFill/>
          <a:ln w="9525">
            <a:noFill/>
            <a:miter lim="800000"/>
            <a:headEnd/>
            <a:tailEnd/>
          </a:ln>
        </p:spPr>
      </p:pic>
      <p:pic>
        <p:nvPicPr>
          <p:cNvPr id="473092"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89745" y="1699953"/>
            <a:ext cx="473547" cy="4046643"/>
          </a:xfrm>
          <a:prstGeom prst="rect">
            <a:avLst/>
          </a:prstGeom>
          <a:noFill/>
          <a:ln w="9525">
            <a:noFill/>
            <a:miter lim="800000"/>
            <a:headEnd/>
            <a:tailEnd/>
          </a:ln>
        </p:spPr>
      </p:pic>
      <p:pic>
        <p:nvPicPr>
          <p:cNvPr id="3" name="Immagine 2"/>
          <p:cNvPicPr>
            <a:picLocks noChangeAspect="1"/>
          </p:cNvPicPr>
          <p:nvPr/>
        </p:nvPicPr>
        <p:blipFill>
          <a:blip r:embed="rId4"/>
          <a:stretch>
            <a:fillRect/>
          </a:stretch>
        </p:blipFill>
        <p:spPr>
          <a:xfrm>
            <a:off x="2410183" y="1987025"/>
            <a:ext cx="7256091" cy="4038317"/>
          </a:xfrm>
          <a:prstGeom prst="rect">
            <a:avLst/>
          </a:prstGeom>
        </p:spPr>
      </p:pic>
      <p:sp>
        <p:nvSpPr>
          <p:cNvPr id="5" name="Rettangolo 4"/>
          <p:cNvSpPr/>
          <p:nvPr/>
        </p:nvSpPr>
        <p:spPr>
          <a:xfrm>
            <a:off x="1353015" y="940546"/>
            <a:ext cx="9255511" cy="584775"/>
          </a:xfrm>
          <a:prstGeom prst="rect">
            <a:avLst/>
          </a:prstGeom>
        </p:spPr>
        <p:txBody>
          <a:bodyPr wrap="square">
            <a:spAutoFit/>
          </a:bodyPr>
          <a:lstStyle/>
          <a:p>
            <a:r>
              <a:rPr lang="en-US" sz="1600" i="1" dirty="0" err="1"/>
              <a:t>Multiwavelength</a:t>
            </a:r>
            <a:r>
              <a:rPr lang="en-US" sz="1600" i="1" dirty="0"/>
              <a:t> SED measurements (2009) of </a:t>
            </a:r>
            <a:r>
              <a:rPr lang="en-US" sz="1600" i="1" dirty="0" err="1"/>
              <a:t>Markarian</a:t>
            </a:r>
            <a:r>
              <a:rPr lang="en-US" sz="1600" i="1" dirty="0"/>
              <a:t> 421. The legend reports the correspondence between the instruments and the measured fluxes. The dashed line is a fit of the data with a </a:t>
            </a:r>
            <a:r>
              <a:rPr lang="en-US" sz="1600" b="1" i="1" dirty="0"/>
              <a:t>leptonic</a:t>
            </a:r>
            <a:r>
              <a:rPr lang="en-US" sz="1600" i="1" dirty="0"/>
              <a:t> model.</a:t>
            </a:r>
          </a:p>
        </p:txBody>
      </p:sp>
      <p:sp>
        <p:nvSpPr>
          <p:cNvPr id="24" name="Rettangolo 23"/>
          <p:cNvSpPr/>
          <p:nvPr/>
        </p:nvSpPr>
        <p:spPr>
          <a:xfrm>
            <a:off x="4807541" y="2189038"/>
            <a:ext cx="910621" cy="3348000"/>
          </a:xfrm>
          <a:prstGeom prst="rect">
            <a:avLst/>
          </a:prstGeom>
          <a:ln w="57150">
            <a:solidFill>
              <a:srgbClr val="CC3399"/>
            </a:solidFill>
          </a:ln>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4" name="Callout: linea 3">
            <a:extLst>
              <a:ext uri="{FF2B5EF4-FFF2-40B4-BE49-F238E27FC236}">
                <a16:creationId xmlns:a16="http://schemas.microsoft.com/office/drawing/2014/main" id="{D984647D-7BD8-BC89-DEB5-B7C29ED64662}"/>
              </a:ext>
            </a:extLst>
          </p:cNvPr>
          <p:cNvSpPr/>
          <p:nvPr/>
        </p:nvSpPr>
        <p:spPr>
          <a:xfrm>
            <a:off x="7017834" y="1504069"/>
            <a:ext cx="1471961" cy="622009"/>
          </a:xfrm>
          <a:prstGeom prst="borderCallout1">
            <a:avLst>
              <a:gd name="adj1" fmla="val 18750"/>
              <a:gd name="adj2" fmla="val -8333"/>
              <a:gd name="adj3" fmla="val 141184"/>
              <a:gd name="adj4" fmla="val -85492"/>
            </a:avLst>
          </a:prstGeom>
          <a:noFill/>
          <a:ln w="28575">
            <a:solidFill>
              <a:srgbClr val="CC3399"/>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CC3399"/>
                </a:solidFill>
              </a:rPr>
              <a:t>See previous slide</a:t>
            </a:r>
          </a:p>
        </p:txBody>
      </p:sp>
      <p:sp>
        <p:nvSpPr>
          <p:cNvPr id="6" name="Segnaposto piè di pagina 5">
            <a:extLst>
              <a:ext uri="{FF2B5EF4-FFF2-40B4-BE49-F238E27FC236}">
                <a16:creationId xmlns:a16="http://schemas.microsoft.com/office/drawing/2014/main" id="{365E76F6-733C-2FBD-29DA-7712CAA81DF5}"/>
              </a:ext>
            </a:extLst>
          </p:cNvPr>
          <p:cNvSpPr>
            <a:spLocks noGrp="1"/>
          </p:cNvSpPr>
          <p:nvPr>
            <p:ph type="ftr" sz="quarter" idx="11"/>
          </p:nvPr>
        </p:nvSpPr>
        <p:spPr/>
        <p:txBody>
          <a:bodyPr/>
          <a:lstStyle/>
          <a:p>
            <a:r>
              <a:rPr lang="fr-FR"/>
              <a:t>M. Spurio - Astroparticle Physics - 9</a:t>
            </a:r>
            <a:endParaRPr lang="it-IT"/>
          </a:p>
        </p:txBody>
      </p:sp>
      <p:sp>
        <p:nvSpPr>
          <p:cNvPr id="7" name="Segnaposto numero diapositiva 6">
            <a:extLst>
              <a:ext uri="{FF2B5EF4-FFF2-40B4-BE49-F238E27FC236}">
                <a16:creationId xmlns:a16="http://schemas.microsoft.com/office/drawing/2014/main" id="{34406A1E-2685-2C99-5B39-7AD3F5AA7C89}"/>
              </a:ext>
            </a:extLst>
          </p:cNvPr>
          <p:cNvSpPr>
            <a:spLocks noGrp="1"/>
          </p:cNvSpPr>
          <p:nvPr>
            <p:ph type="sldNum" sz="quarter" idx="12"/>
          </p:nvPr>
        </p:nvSpPr>
        <p:spPr/>
        <p:txBody>
          <a:bodyPr/>
          <a:lstStyle/>
          <a:p>
            <a:fld id="{EF856C54-971D-4A64-8725-72F12A462872}" type="slidenum">
              <a:rPr lang="it-IT" smtClean="0"/>
              <a:t>42</a:t>
            </a:fld>
            <a:endParaRPr lang="it-IT"/>
          </a:p>
        </p:txBody>
      </p:sp>
    </p:spTree>
    <p:extLst>
      <p:ext uri="{BB962C8B-B14F-4D97-AF65-F5344CB8AC3E}">
        <p14:creationId xmlns:p14="http://schemas.microsoft.com/office/powerpoint/2010/main" val="2097534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77329" y="-1"/>
            <a:ext cx="10515600" cy="778753"/>
          </a:xfrm>
        </p:spPr>
        <p:txBody>
          <a:bodyPr>
            <a:normAutofit/>
          </a:bodyPr>
          <a:lstStyle/>
          <a:p>
            <a:r>
              <a:rPr lang="en-US" sz="3600" dirty="0">
                <a:solidFill>
                  <a:srgbClr val="C00000"/>
                </a:solidFill>
              </a:rPr>
              <a:t>The central BH in M87</a:t>
            </a:r>
          </a:p>
        </p:txBody>
      </p:sp>
      <p:pic>
        <p:nvPicPr>
          <p:cNvPr id="6" name="Immagine 5"/>
          <p:cNvPicPr>
            <a:picLocks noChangeAspect="1"/>
          </p:cNvPicPr>
          <p:nvPr/>
        </p:nvPicPr>
        <p:blipFill>
          <a:blip r:embed="rId2"/>
          <a:stretch>
            <a:fillRect/>
          </a:stretch>
        </p:blipFill>
        <p:spPr>
          <a:xfrm>
            <a:off x="2353823" y="874933"/>
            <a:ext cx="7114483" cy="5302030"/>
          </a:xfrm>
          <a:prstGeom prst="rect">
            <a:avLst/>
          </a:prstGeom>
        </p:spPr>
      </p:pic>
      <p:sp>
        <p:nvSpPr>
          <p:cNvPr id="7" name="Rettangolo 6">
            <a:extLst>
              <a:ext uri="{FF2B5EF4-FFF2-40B4-BE49-F238E27FC236}">
                <a16:creationId xmlns:a16="http://schemas.microsoft.com/office/drawing/2014/main" id="{BEFFF97B-FB78-3AC9-2ADB-53B02532EB89}"/>
              </a:ext>
            </a:extLst>
          </p:cNvPr>
          <p:cNvSpPr/>
          <p:nvPr/>
        </p:nvSpPr>
        <p:spPr>
          <a:xfrm rot="19934860">
            <a:off x="776993" y="3398294"/>
            <a:ext cx="1338828" cy="923330"/>
          </a:xfrm>
          <a:prstGeom prst="rect">
            <a:avLst/>
          </a:prstGeom>
          <a:noFill/>
        </p:spPr>
        <p:txBody>
          <a:bodyPr wrap="none" lIns="91440" tIns="45720" rIns="91440" bIns="45720">
            <a:spAutoFit/>
          </a:bodyPr>
          <a:lstStyle/>
          <a:p>
            <a:pPr algn="ctr"/>
            <a:r>
              <a:rPr lang="it-IT"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Skip</a:t>
            </a:r>
          </a:p>
        </p:txBody>
      </p:sp>
      <p:sp>
        <p:nvSpPr>
          <p:cNvPr id="3" name="Segnaposto piè di pagina 2">
            <a:extLst>
              <a:ext uri="{FF2B5EF4-FFF2-40B4-BE49-F238E27FC236}">
                <a16:creationId xmlns:a16="http://schemas.microsoft.com/office/drawing/2014/main" id="{A4A30A0A-B0BF-C0C7-DABB-FA33701B47C7}"/>
              </a:ext>
            </a:extLst>
          </p:cNvPr>
          <p:cNvSpPr>
            <a:spLocks noGrp="1"/>
          </p:cNvSpPr>
          <p:nvPr>
            <p:ph type="ftr" sz="quarter" idx="11"/>
          </p:nvPr>
        </p:nvSpPr>
        <p:spPr/>
        <p:txBody>
          <a:bodyPr/>
          <a:lstStyle/>
          <a:p>
            <a:r>
              <a:rPr lang="fr-FR"/>
              <a:t>M. Spurio - Astroparticle Physics - 9</a:t>
            </a:r>
            <a:endParaRPr lang="it-IT"/>
          </a:p>
        </p:txBody>
      </p:sp>
      <p:sp>
        <p:nvSpPr>
          <p:cNvPr id="4" name="Segnaposto numero diapositiva 3">
            <a:extLst>
              <a:ext uri="{FF2B5EF4-FFF2-40B4-BE49-F238E27FC236}">
                <a16:creationId xmlns:a16="http://schemas.microsoft.com/office/drawing/2014/main" id="{9D0BF567-5D59-96E1-369D-3CB805EEDAFB}"/>
              </a:ext>
            </a:extLst>
          </p:cNvPr>
          <p:cNvSpPr>
            <a:spLocks noGrp="1"/>
          </p:cNvSpPr>
          <p:nvPr>
            <p:ph type="sldNum" sz="quarter" idx="12"/>
          </p:nvPr>
        </p:nvSpPr>
        <p:spPr/>
        <p:txBody>
          <a:bodyPr/>
          <a:lstStyle/>
          <a:p>
            <a:fld id="{EF856C54-971D-4A64-8725-72F12A462872}" type="slidenum">
              <a:rPr lang="it-IT" smtClean="0"/>
              <a:t>43</a:t>
            </a:fld>
            <a:endParaRPr lang="it-IT"/>
          </a:p>
        </p:txBody>
      </p:sp>
    </p:spTree>
    <p:extLst>
      <p:ext uri="{BB962C8B-B14F-4D97-AF65-F5344CB8AC3E}">
        <p14:creationId xmlns:p14="http://schemas.microsoft.com/office/powerpoint/2010/main" val="538792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80585"/>
          </a:xfrm>
        </p:spPr>
        <p:txBody>
          <a:bodyPr>
            <a:normAutofit/>
          </a:bodyPr>
          <a:lstStyle/>
          <a:p>
            <a:r>
              <a:rPr lang="en-US" sz="3600" dirty="0">
                <a:solidFill>
                  <a:srgbClr val="C00000"/>
                </a:solidFill>
              </a:rPr>
              <a:t>Testing the jet formation</a:t>
            </a:r>
          </a:p>
        </p:txBody>
      </p:sp>
      <p:sp>
        <p:nvSpPr>
          <p:cNvPr id="3" name="Segnaposto contenuto 2"/>
          <p:cNvSpPr>
            <a:spLocks noGrp="1"/>
          </p:cNvSpPr>
          <p:nvPr>
            <p:ph idx="1"/>
          </p:nvPr>
        </p:nvSpPr>
        <p:spPr/>
        <p:txBody>
          <a:bodyPr/>
          <a:lstStyle/>
          <a:p>
            <a:endParaRPr lang="en-US"/>
          </a:p>
        </p:txBody>
      </p:sp>
      <p:pic>
        <p:nvPicPr>
          <p:cNvPr id="6" name="Immagine 5"/>
          <p:cNvPicPr>
            <a:picLocks noChangeAspect="1"/>
          </p:cNvPicPr>
          <p:nvPr/>
        </p:nvPicPr>
        <p:blipFill rotWithShape="1">
          <a:blip r:embed="rId2"/>
          <a:srcRect t="8406"/>
          <a:stretch/>
        </p:blipFill>
        <p:spPr>
          <a:xfrm>
            <a:off x="1934222" y="839086"/>
            <a:ext cx="8247082" cy="5629455"/>
          </a:xfrm>
          <a:prstGeom prst="rect">
            <a:avLst/>
          </a:prstGeom>
        </p:spPr>
      </p:pic>
      <p:sp>
        <p:nvSpPr>
          <p:cNvPr id="7" name="Rettangolo 6">
            <a:extLst>
              <a:ext uri="{FF2B5EF4-FFF2-40B4-BE49-F238E27FC236}">
                <a16:creationId xmlns:a16="http://schemas.microsoft.com/office/drawing/2014/main" id="{008ABE02-F0A8-768F-8ABF-DE42F7F4BD68}"/>
              </a:ext>
            </a:extLst>
          </p:cNvPr>
          <p:cNvSpPr/>
          <p:nvPr/>
        </p:nvSpPr>
        <p:spPr>
          <a:xfrm rot="19934860">
            <a:off x="533897" y="3279349"/>
            <a:ext cx="1338828" cy="923330"/>
          </a:xfrm>
          <a:prstGeom prst="rect">
            <a:avLst/>
          </a:prstGeom>
          <a:noFill/>
        </p:spPr>
        <p:txBody>
          <a:bodyPr wrap="none" lIns="91440" tIns="45720" rIns="91440" bIns="45720">
            <a:spAutoFit/>
          </a:bodyPr>
          <a:lstStyle/>
          <a:p>
            <a:pPr algn="ctr"/>
            <a:r>
              <a:rPr lang="it-IT"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Skip</a:t>
            </a:r>
          </a:p>
        </p:txBody>
      </p:sp>
      <p:sp>
        <p:nvSpPr>
          <p:cNvPr id="4" name="Segnaposto piè di pagina 3">
            <a:extLst>
              <a:ext uri="{FF2B5EF4-FFF2-40B4-BE49-F238E27FC236}">
                <a16:creationId xmlns:a16="http://schemas.microsoft.com/office/drawing/2014/main" id="{AEA389C8-05F0-C1FE-AFF2-6E71D9697ECF}"/>
              </a:ext>
            </a:extLst>
          </p:cNvPr>
          <p:cNvSpPr>
            <a:spLocks noGrp="1"/>
          </p:cNvSpPr>
          <p:nvPr>
            <p:ph type="ftr" sz="quarter" idx="11"/>
          </p:nvPr>
        </p:nvSpPr>
        <p:spPr/>
        <p:txBody>
          <a:bodyPr/>
          <a:lstStyle/>
          <a:p>
            <a:r>
              <a:rPr lang="fr-FR"/>
              <a:t>M. Spurio - Astroparticle Physics - 9</a:t>
            </a:r>
            <a:endParaRPr lang="it-IT"/>
          </a:p>
        </p:txBody>
      </p:sp>
      <p:sp>
        <p:nvSpPr>
          <p:cNvPr id="5" name="Segnaposto numero diapositiva 4">
            <a:extLst>
              <a:ext uri="{FF2B5EF4-FFF2-40B4-BE49-F238E27FC236}">
                <a16:creationId xmlns:a16="http://schemas.microsoft.com/office/drawing/2014/main" id="{CDF3FC08-6E21-499C-1AAA-E6EA4C32AE64}"/>
              </a:ext>
            </a:extLst>
          </p:cNvPr>
          <p:cNvSpPr>
            <a:spLocks noGrp="1"/>
          </p:cNvSpPr>
          <p:nvPr>
            <p:ph type="sldNum" sz="quarter" idx="12"/>
          </p:nvPr>
        </p:nvSpPr>
        <p:spPr/>
        <p:txBody>
          <a:bodyPr/>
          <a:lstStyle/>
          <a:p>
            <a:fld id="{EF856C54-971D-4A64-8725-72F12A462872}" type="slidenum">
              <a:rPr lang="it-IT" smtClean="0"/>
              <a:t>44</a:t>
            </a:fld>
            <a:endParaRPr lang="it-IT"/>
          </a:p>
        </p:txBody>
      </p:sp>
    </p:spTree>
    <p:extLst>
      <p:ext uri="{BB962C8B-B14F-4D97-AF65-F5344CB8AC3E}">
        <p14:creationId xmlns:p14="http://schemas.microsoft.com/office/powerpoint/2010/main" val="1284808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750"/>
            <a:ext cx="10515600" cy="742666"/>
          </a:xfrm>
        </p:spPr>
        <p:txBody>
          <a:bodyPr>
            <a:normAutofit/>
          </a:bodyPr>
          <a:lstStyle/>
          <a:p>
            <a:r>
              <a:rPr lang="en-US" sz="3600" dirty="0">
                <a:solidFill>
                  <a:srgbClr val="C00000"/>
                </a:solidFill>
              </a:rPr>
              <a:t>Jets in astrophysics</a:t>
            </a:r>
          </a:p>
        </p:txBody>
      </p:sp>
      <p:pic>
        <p:nvPicPr>
          <p:cNvPr id="47411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55451" y="3315968"/>
            <a:ext cx="6673466" cy="2804160"/>
          </a:xfrm>
          <a:prstGeom prst="rect">
            <a:avLst/>
          </a:prstGeom>
          <a:noFill/>
          <a:ln w="9525">
            <a:noFill/>
            <a:miter lim="800000"/>
            <a:headEnd/>
            <a:tailEnd/>
          </a:ln>
        </p:spPr>
      </p:pic>
      <p:sp>
        <p:nvSpPr>
          <p:cNvPr id="3" name="Rettangolo 2"/>
          <p:cNvSpPr/>
          <p:nvPr/>
        </p:nvSpPr>
        <p:spPr>
          <a:xfrm>
            <a:off x="557561" y="992000"/>
            <a:ext cx="10682868" cy="2646878"/>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Powerful relativistic outflows and jets, have been observed in different sources, as AGN and galactic objects such as pulsars and </a:t>
            </a:r>
            <a:r>
              <a:rPr lang="en-US" dirty="0" err="1"/>
              <a:t>microquasars</a:t>
            </a:r>
            <a:r>
              <a:rPr lang="en-US" dirty="0"/>
              <a:t>. </a:t>
            </a:r>
          </a:p>
          <a:p>
            <a:pPr marL="285750" indent="-285750">
              <a:spcAft>
                <a:spcPts val="1200"/>
              </a:spcAft>
              <a:buFont typeface="Arial" panose="020B0604020202020204" pitchFamily="34" charset="0"/>
              <a:buChar char="•"/>
            </a:pPr>
            <a:r>
              <a:rPr lang="en-US" dirty="0"/>
              <a:t>If these outflows point toward us, as in blazars, relativistic effects can significantly change their appearance. </a:t>
            </a:r>
          </a:p>
          <a:p>
            <a:pPr marL="285750" indent="-285750">
              <a:spcAft>
                <a:spcPts val="1200"/>
              </a:spcAft>
              <a:buFont typeface="Arial" panose="020B0604020202020204" pitchFamily="34" charset="0"/>
              <a:buChar char="•"/>
            </a:pPr>
            <a:r>
              <a:rPr lang="en-US" dirty="0"/>
              <a:t>The dynamics of </a:t>
            </a:r>
            <a:r>
              <a:rPr lang="en-US" dirty="0" err="1"/>
              <a:t>nonthermal</a:t>
            </a:r>
            <a:r>
              <a:rPr lang="en-US" dirty="0"/>
              <a:t> processes in these jets are important fields of research. </a:t>
            </a:r>
          </a:p>
          <a:p>
            <a:pPr marL="285750" indent="-285750">
              <a:spcAft>
                <a:spcPts val="1200"/>
              </a:spcAft>
              <a:buFont typeface="Arial" panose="020B0604020202020204" pitchFamily="34" charset="0"/>
              <a:buChar char="•"/>
            </a:pPr>
            <a:r>
              <a:rPr lang="en-US" dirty="0"/>
              <a:t>The jet compositions and their production mechanisms are not completely understood.</a:t>
            </a:r>
          </a:p>
          <a:p>
            <a:pPr marL="285750" indent="-285750">
              <a:spcAft>
                <a:spcPts val="1200"/>
              </a:spcAft>
              <a:buFont typeface="Arial" panose="020B0604020202020204" pitchFamily="34" charset="0"/>
              <a:buChar char="•"/>
            </a:pPr>
            <a:r>
              <a:rPr lang="en-US" dirty="0"/>
              <a:t>In AGN, models predict that the matter in the disk falls into the BH, converting a large fraction of the gravitational potential into kinetic energy.</a:t>
            </a:r>
          </a:p>
        </p:txBody>
      </p:sp>
      <p:sp>
        <p:nvSpPr>
          <p:cNvPr id="5" name="Rettangolo 4"/>
          <p:cNvSpPr/>
          <p:nvPr/>
        </p:nvSpPr>
        <p:spPr>
          <a:xfrm>
            <a:off x="557561" y="3742713"/>
            <a:ext cx="4055079" cy="1754326"/>
          </a:xfrm>
          <a:prstGeom prst="rect">
            <a:avLst/>
          </a:prstGeom>
        </p:spPr>
        <p:txBody>
          <a:bodyPr wrap="square">
            <a:spAutoFit/>
          </a:bodyPr>
          <a:lstStyle/>
          <a:p>
            <a:pPr marL="285750" indent="-285750">
              <a:buFont typeface="Arial" panose="020B0604020202020204" pitchFamily="34" charset="0"/>
              <a:buChar char="•"/>
            </a:pPr>
            <a:r>
              <a:rPr lang="en-US" dirty="0"/>
              <a:t>In some cases, particles in jet moves with relativistic bulk velocity (measured in the radio) up to Lorentz factors </a:t>
            </a:r>
            <a:r>
              <a:rPr lang="en-US" dirty="0">
                <a:latin typeface="Symbol" panose="05050102010706020507" pitchFamily="18" charset="2"/>
              </a:rPr>
              <a:t>G</a:t>
            </a:r>
            <a:r>
              <a:rPr lang="en-US" dirty="0"/>
              <a:t>=50 and with an extension that goes from fractions of kilo-parsecs up to hundreds of </a:t>
            </a:r>
            <a:r>
              <a:rPr lang="en-US" dirty="0" err="1"/>
              <a:t>kpc</a:t>
            </a:r>
            <a:r>
              <a:rPr lang="en-US" dirty="0"/>
              <a:t>.</a:t>
            </a:r>
          </a:p>
        </p:txBody>
      </p:sp>
      <p:sp>
        <p:nvSpPr>
          <p:cNvPr id="4" name="Segnaposto piè di pagina 3">
            <a:extLst>
              <a:ext uri="{FF2B5EF4-FFF2-40B4-BE49-F238E27FC236}">
                <a16:creationId xmlns:a16="http://schemas.microsoft.com/office/drawing/2014/main" id="{D7225C71-931E-42B4-78D8-C65C3C191F62}"/>
              </a:ext>
            </a:extLst>
          </p:cNvPr>
          <p:cNvSpPr>
            <a:spLocks noGrp="1"/>
          </p:cNvSpPr>
          <p:nvPr>
            <p:ph type="ftr" sz="quarter" idx="11"/>
          </p:nvPr>
        </p:nvSpPr>
        <p:spPr/>
        <p:txBody>
          <a:bodyPr/>
          <a:lstStyle/>
          <a:p>
            <a:r>
              <a:rPr lang="fr-FR"/>
              <a:t>M. Spurio - Astroparticle Physics - 9</a:t>
            </a:r>
            <a:endParaRPr lang="it-IT"/>
          </a:p>
        </p:txBody>
      </p:sp>
      <p:sp>
        <p:nvSpPr>
          <p:cNvPr id="6" name="Segnaposto numero diapositiva 5">
            <a:extLst>
              <a:ext uri="{FF2B5EF4-FFF2-40B4-BE49-F238E27FC236}">
                <a16:creationId xmlns:a16="http://schemas.microsoft.com/office/drawing/2014/main" id="{1EF0D291-963C-E509-9648-0323CF9F5C56}"/>
              </a:ext>
            </a:extLst>
          </p:cNvPr>
          <p:cNvSpPr>
            <a:spLocks noGrp="1"/>
          </p:cNvSpPr>
          <p:nvPr>
            <p:ph type="sldNum" sz="quarter" idx="12"/>
          </p:nvPr>
        </p:nvSpPr>
        <p:spPr/>
        <p:txBody>
          <a:bodyPr/>
          <a:lstStyle/>
          <a:p>
            <a:fld id="{EF856C54-971D-4A64-8725-72F12A462872}" type="slidenum">
              <a:rPr lang="it-IT" smtClean="0"/>
              <a:t>45</a:t>
            </a:fld>
            <a:endParaRPr lang="it-IT"/>
          </a:p>
        </p:txBody>
      </p:sp>
    </p:spTree>
    <p:extLst>
      <p:ext uri="{BB962C8B-B14F-4D97-AF65-F5344CB8AC3E}">
        <p14:creationId xmlns:p14="http://schemas.microsoft.com/office/powerpoint/2010/main" val="3171162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4291" y="0"/>
            <a:ext cx="10515600" cy="738266"/>
          </a:xfrm>
        </p:spPr>
        <p:txBody>
          <a:bodyPr>
            <a:normAutofit/>
          </a:bodyPr>
          <a:lstStyle/>
          <a:p>
            <a:r>
              <a:rPr lang="en-US" sz="3600" dirty="0">
                <a:solidFill>
                  <a:srgbClr val="C00000"/>
                </a:solidFill>
              </a:rPr>
              <a:t>The maximum EM luminosity</a:t>
            </a:r>
          </a:p>
        </p:txBody>
      </p:sp>
      <p:sp>
        <p:nvSpPr>
          <p:cNvPr id="3" name="Segnaposto contenuto 2"/>
          <p:cNvSpPr>
            <a:spLocks noGrp="1"/>
          </p:cNvSpPr>
          <p:nvPr>
            <p:ph idx="1"/>
          </p:nvPr>
        </p:nvSpPr>
        <p:spPr>
          <a:xfrm>
            <a:off x="564995" y="882383"/>
            <a:ext cx="11166088" cy="5156031"/>
          </a:xfrm>
        </p:spPr>
        <p:txBody>
          <a:bodyPr>
            <a:noAutofit/>
          </a:bodyPr>
          <a:lstStyle/>
          <a:p>
            <a:r>
              <a:rPr lang="en-US" sz="1800" dirty="0"/>
              <a:t>Electromagnetic radiation can be produced from different emission mechanisms.</a:t>
            </a:r>
          </a:p>
          <a:p>
            <a:r>
              <a:rPr lang="en-US" sz="1800" dirty="0"/>
              <a:t>In microquasars (§6.7.2), AGN (§9.9) and GRBs (§8.9), the energy production occurs by conversion of gravitational potential energy through accretion mechanisms.</a:t>
            </a:r>
          </a:p>
          <a:p>
            <a:r>
              <a:rPr lang="en-US" sz="1800" dirty="0"/>
              <a:t>In the case a limit, referred to as the Eddington luminosity (or limit), exists. </a:t>
            </a:r>
          </a:p>
          <a:p>
            <a:r>
              <a:rPr lang="en-US" sz="1800" dirty="0"/>
              <a:t>The Eddington limit gives the maximum luminosity that an astrophysical object can achieve. It is not possible to generate arbitrarily large luminosities by allowing matter to fall at a sufficiently great rate onto a black hole. </a:t>
            </a:r>
          </a:p>
          <a:p>
            <a:r>
              <a:rPr lang="en-US" sz="1800" dirty="0"/>
              <a:t>If the luminosity is too large, radiation pressure would blow away the infalling matter. </a:t>
            </a:r>
          </a:p>
          <a:p>
            <a:r>
              <a:rPr lang="en-US" sz="1800" dirty="0"/>
              <a:t>The limiting luminosity can be determined using hydrostatic equilibrium between the inward gravity force and the outward radiation pressure force.</a:t>
            </a:r>
          </a:p>
          <a:p>
            <a:r>
              <a:rPr lang="en-US" sz="1800" dirty="0">
                <a:solidFill>
                  <a:srgbClr val="FF0000"/>
                </a:solidFill>
              </a:rPr>
              <a:t>EXERCIZE: Derive the expression for the Eddington luminosity</a:t>
            </a:r>
          </a:p>
          <a:p>
            <a:pPr marL="0" indent="0">
              <a:buNone/>
            </a:pPr>
            <a:endParaRPr lang="en-US" sz="1800" dirty="0"/>
          </a:p>
          <a:p>
            <a:pPr marL="0" indent="0">
              <a:buNone/>
            </a:pPr>
            <a:endParaRPr lang="en-US" sz="1800" dirty="0"/>
          </a:p>
          <a:p>
            <a:r>
              <a:rPr lang="en-US" sz="1800" dirty="0">
                <a:solidFill>
                  <a:srgbClr val="FF0000"/>
                </a:solidFill>
              </a:rPr>
              <a:t>Solution: see “Extras” material of the book</a:t>
            </a:r>
          </a:p>
          <a:p>
            <a:r>
              <a:rPr lang="en-US" sz="1800" dirty="0"/>
              <a:t>The above holds for spherically symmetric phenomena. For a 10</a:t>
            </a:r>
            <a:r>
              <a:rPr lang="en-US" sz="1800" baseline="30000" dirty="0"/>
              <a:t>9</a:t>
            </a:r>
            <a:r>
              <a:rPr lang="en-US" sz="1800" dirty="0"/>
              <a:t> M black hole, the corresponding Eddington limit is  2x10</a:t>
            </a:r>
            <a:r>
              <a:rPr lang="en-US" sz="1800" baseline="30000" dirty="0"/>
              <a:t>47</a:t>
            </a:r>
            <a:r>
              <a:rPr lang="en-US" sz="1800" dirty="0"/>
              <a:t> erg/s. It is possible to slightly exceed that limit by adopting different geometries for the source region.</a:t>
            </a:r>
          </a:p>
        </p:txBody>
      </p:sp>
      <p:pic>
        <p:nvPicPr>
          <p:cNvPr id="6" name="Immagine 5"/>
          <p:cNvPicPr>
            <a:picLocks noChangeAspect="1"/>
          </p:cNvPicPr>
          <p:nvPr/>
        </p:nvPicPr>
        <p:blipFill>
          <a:blip r:embed="rId2"/>
          <a:stretch>
            <a:fillRect/>
          </a:stretch>
        </p:blipFill>
        <p:spPr>
          <a:xfrm>
            <a:off x="4192493" y="4138411"/>
            <a:ext cx="3911092" cy="753930"/>
          </a:xfrm>
          <a:prstGeom prst="rect">
            <a:avLst/>
          </a:prstGeom>
          <a:ln>
            <a:solidFill>
              <a:srgbClr val="FF0000"/>
            </a:solidFill>
          </a:ln>
        </p:spPr>
      </p:pic>
      <p:sp>
        <p:nvSpPr>
          <p:cNvPr id="4" name="Segnaposto piè di pagina 3">
            <a:extLst>
              <a:ext uri="{FF2B5EF4-FFF2-40B4-BE49-F238E27FC236}">
                <a16:creationId xmlns:a16="http://schemas.microsoft.com/office/drawing/2014/main" id="{295B9545-598D-0FC9-91A7-E08ABBF3CDCC}"/>
              </a:ext>
            </a:extLst>
          </p:cNvPr>
          <p:cNvSpPr>
            <a:spLocks noGrp="1"/>
          </p:cNvSpPr>
          <p:nvPr>
            <p:ph type="ftr" sz="quarter" idx="11"/>
          </p:nvPr>
        </p:nvSpPr>
        <p:spPr/>
        <p:txBody>
          <a:bodyPr/>
          <a:lstStyle/>
          <a:p>
            <a:r>
              <a:rPr lang="fr-FR"/>
              <a:t>M. Spurio - Astroparticle Physics - 9</a:t>
            </a:r>
            <a:endParaRPr lang="it-IT"/>
          </a:p>
        </p:txBody>
      </p:sp>
      <p:sp>
        <p:nvSpPr>
          <p:cNvPr id="5" name="Segnaposto numero diapositiva 4">
            <a:extLst>
              <a:ext uri="{FF2B5EF4-FFF2-40B4-BE49-F238E27FC236}">
                <a16:creationId xmlns:a16="http://schemas.microsoft.com/office/drawing/2014/main" id="{82E3DE8D-5248-C47A-BB11-2C03570A5545}"/>
              </a:ext>
            </a:extLst>
          </p:cNvPr>
          <p:cNvSpPr>
            <a:spLocks noGrp="1"/>
          </p:cNvSpPr>
          <p:nvPr>
            <p:ph type="sldNum" sz="quarter" idx="12"/>
          </p:nvPr>
        </p:nvSpPr>
        <p:spPr/>
        <p:txBody>
          <a:bodyPr/>
          <a:lstStyle/>
          <a:p>
            <a:fld id="{EF856C54-971D-4A64-8725-72F12A462872}" type="slidenum">
              <a:rPr lang="it-IT" smtClean="0"/>
              <a:t>46</a:t>
            </a:fld>
            <a:endParaRPr lang="it-IT"/>
          </a:p>
        </p:txBody>
      </p:sp>
      <p:sp>
        <p:nvSpPr>
          <p:cNvPr id="7" name="Rettangolo 6"/>
          <p:cNvSpPr/>
          <p:nvPr/>
        </p:nvSpPr>
        <p:spPr>
          <a:xfrm rot="20166618">
            <a:off x="226438" y="3231283"/>
            <a:ext cx="1338829" cy="923330"/>
          </a:xfrm>
          <a:prstGeom prst="rect">
            <a:avLst/>
          </a:prstGeom>
          <a:noFill/>
        </p:spPr>
        <p:txBody>
          <a:bodyPr wrap="none" lIns="91440" tIns="45720" rIns="91440" bIns="45720">
            <a:spAutoFit/>
          </a:bodyPr>
          <a:lstStyle/>
          <a:p>
            <a:pPr algn="ctr"/>
            <a:r>
              <a:rPr lang="it-IT"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Skip</a:t>
            </a:r>
            <a:endParaRPr lang="it-IT"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517535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50850"/>
          </a:xfrm>
        </p:spPr>
        <p:txBody>
          <a:bodyPr>
            <a:normAutofit/>
          </a:bodyPr>
          <a:lstStyle/>
          <a:p>
            <a:r>
              <a:rPr lang="en-US" sz="3600" dirty="0">
                <a:solidFill>
                  <a:srgbClr val="C00000"/>
                </a:solidFill>
              </a:rPr>
              <a:t>The Extragalactic Background Light</a:t>
            </a:r>
          </a:p>
        </p:txBody>
      </p:sp>
      <p:sp>
        <p:nvSpPr>
          <p:cNvPr id="6" name="Rettangolo 5"/>
          <p:cNvSpPr/>
          <p:nvPr/>
        </p:nvSpPr>
        <p:spPr>
          <a:xfrm>
            <a:off x="550127" y="1026220"/>
            <a:ext cx="10515600" cy="800219"/>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The detection of </a:t>
            </a:r>
            <a:r>
              <a:rPr lang="en-US" dirty="0">
                <a:latin typeface="Symbol" panose="05050102010706020507" pitchFamily="18" charset="2"/>
              </a:rPr>
              <a:t>g</a:t>
            </a:r>
            <a:r>
              <a:rPr lang="en-US" dirty="0"/>
              <a:t>-ray emitting blazars has started providing information for observational cosmology </a:t>
            </a:r>
          </a:p>
          <a:p>
            <a:pPr marL="285750" indent="-285750">
              <a:spcAft>
                <a:spcPts val="1200"/>
              </a:spcAft>
              <a:buFont typeface="Arial" panose="020B0604020202020204" pitchFamily="34" charset="0"/>
              <a:buChar char="•"/>
            </a:pPr>
            <a:r>
              <a:rPr lang="en-US" dirty="0"/>
              <a:t>The Universe is opaque to </a:t>
            </a:r>
            <a:r>
              <a:rPr lang="en-US" dirty="0">
                <a:latin typeface="Symbol" panose="05050102010706020507" pitchFamily="18" charset="2"/>
              </a:rPr>
              <a:t>g</a:t>
            </a:r>
            <a:r>
              <a:rPr lang="en-US" dirty="0"/>
              <a:t>-rays because of pair-creation processes</a:t>
            </a:r>
          </a:p>
        </p:txBody>
      </p:sp>
      <p:pic>
        <p:nvPicPr>
          <p:cNvPr id="7" name="Picture 2" descr="https://www.cta-observatory.org/wp-content/uploads/2018/05/gpropa_100ppi-1024x507.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259410" y="1958881"/>
            <a:ext cx="3980880" cy="4320006"/>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p:cNvPicPr>
            <a:picLocks noChangeAspect="1"/>
          </p:cNvPicPr>
          <p:nvPr/>
        </p:nvPicPr>
        <p:blipFill>
          <a:blip r:embed="rId3"/>
          <a:stretch>
            <a:fillRect/>
          </a:stretch>
        </p:blipFill>
        <p:spPr>
          <a:xfrm>
            <a:off x="2603418" y="2157215"/>
            <a:ext cx="2081775" cy="508000"/>
          </a:xfrm>
          <a:prstGeom prst="rect">
            <a:avLst/>
          </a:prstGeom>
          <a:ln>
            <a:solidFill>
              <a:srgbClr val="FF0000"/>
            </a:solidFill>
          </a:ln>
        </p:spPr>
      </p:pic>
      <mc:AlternateContent xmlns:mc="http://schemas.openxmlformats.org/markup-compatibility/2006">
        <mc:Choice xmlns:a14="http://schemas.microsoft.com/office/drawing/2010/main" Requires="a14">
          <p:sp>
            <p:nvSpPr>
              <p:cNvPr id="9" name="Rettangolo 8"/>
              <p:cNvSpPr/>
              <p:nvPr/>
            </p:nvSpPr>
            <p:spPr>
              <a:xfrm>
                <a:off x="438539" y="2872880"/>
                <a:ext cx="5494053" cy="2678490"/>
              </a:xfrm>
              <a:prstGeom prst="rect">
                <a:avLst/>
              </a:prstGeom>
            </p:spPr>
            <p:txBody>
              <a:bodyPr wrap="square">
                <a:spAutoFit/>
              </a:bodyPr>
              <a:lstStyle/>
              <a:p>
                <a:pPr>
                  <a:spcAft>
                    <a:spcPts val="1200"/>
                  </a:spcAft>
                </a:pPr>
                <a:r>
                  <a:rPr lang="en-US" b="1" dirty="0">
                    <a:solidFill>
                      <a:srgbClr val="FF0000"/>
                    </a:solidFill>
                  </a:rPr>
                  <a:t>Exercise</a:t>
                </a:r>
                <a:r>
                  <a:rPr lang="en-US" dirty="0"/>
                  <a:t>: </a:t>
                </a:r>
              </a:p>
              <a:p>
                <a:pPr marL="285750" indent="-285750">
                  <a:spcAft>
                    <a:spcPts val="1200"/>
                  </a:spcAft>
                  <a:buFont typeface="Arial" panose="020B0604020202020204" pitchFamily="34" charset="0"/>
                  <a:buChar char="•"/>
                </a:pPr>
                <a:r>
                  <a:rPr lang="en-US" dirty="0"/>
                  <a:t>Estimate the average energy E for which the cross-section of the above process has a maximal on CMB.</a:t>
                </a:r>
              </a:p>
              <a:p>
                <a:pPr marL="285750" indent="-285750">
                  <a:spcAft>
                    <a:spcPts val="1200"/>
                  </a:spcAft>
                  <a:buFont typeface="Arial" panose="020B0604020202020204" pitchFamily="34" charset="0"/>
                  <a:buChar char="•"/>
                </a:pPr>
                <a:r>
                  <a:rPr lang="en-US" dirty="0"/>
                  <a:t>Show that for photons in the </a:t>
                </a:r>
                <a:r>
                  <a:rPr lang="en-US" dirty="0" err="1"/>
                  <a:t>TeV</a:t>
                </a:r>
                <a:r>
                  <a:rPr lang="en-US" dirty="0"/>
                  <a:t> range, the dominant process is on infrared/optical photons </a:t>
                </a:r>
                <a:r>
                  <a:rPr lang="en-US" b="1" dirty="0"/>
                  <a:t>(EBL)</a:t>
                </a:r>
                <a:r>
                  <a:rPr lang="en-US" dirty="0"/>
                  <a:t>.</a:t>
                </a:r>
              </a:p>
              <a:p>
                <a:pPr marL="285750" indent="-285750">
                  <a:spcAft>
                    <a:spcPts val="1200"/>
                  </a:spcAft>
                  <a:buFont typeface="Arial" panose="020B0604020202020204" pitchFamily="34" charset="0"/>
                  <a:buChar char="•"/>
                </a:pPr>
                <a:endParaRPr lang="en-US" dirty="0"/>
              </a:p>
              <a:p>
                <a:pPr>
                  <a:spcAft>
                    <a:spcPts val="1200"/>
                  </a:spcAft>
                </a:pPr>
                <a:r>
                  <a:rPr lang="en-US" b="1" dirty="0">
                    <a:solidFill>
                      <a:srgbClr val="FF0000"/>
                    </a:solidFill>
                  </a:rPr>
                  <a:t>Solution</a:t>
                </a:r>
                <a:r>
                  <a:rPr lang="en-US" dirty="0"/>
                  <a:t>: </a:t>
                </a:r>
                <a14:m>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it-IT" i="1">
                                <a:latin typeface="Cambria Math" panose="02040503050406030204" pitchFamily="18" charset="0"/>
                              </a:rPr>
                              <m:t>𝐻𝐸</m:t>
                            </m:r>
                          </m:sub>
                        </m:sSub>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it-IT" i="1">
                                <a:latin typeface="Cambria Math" panose="02040503050406030204" pitchFamily="18" charset="0"/>
                                <a:ea typeface="Cambria Math" panose="02040503050406030204" pitchFamily="18" charset="0"/>
                              </a:rPr>
                              <m:t>𝑐𝑚𝑏</m:t>
                            </m:r>
                          </m:sub>
                        </m:sSub>
                      </m:sub>
                    </m:sSub>
                    <m:r>
                      <a:rPr lang="en-US" i="1">
                        <a:latin typeface="Cambria Math" panose="02040503050406030204" pitchFamily="18" charset="0"/>
                      </a:rPr>
                      <m:t>=</m:t>
                    </m:r>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𝑚</m:t>
                        </m:r>
                      </m:e>
                      <m:sub>
                        <m:r>
                          <a:rPr lang="it-IT" i="1">
                            <a:latin typeface="Cambria Math" panose="02040503050406030204" pitchFamily="18" charset="0"/>
                          </a:rPr>
                          <m:t>𝑒</m:t>
                        </m:r>
                      </m:sub>
                    </m:sSub>
                    <m:sSup>
                      <m:sSupPr>
                        <m:ctrlPr>
                          <a:rPr lang="it-IT" i="1">
                            <a:latin typeface="Cambria Math" panose="02040503050406030204" pitchFamily="18" charset="0"/>
                          </a:rPr>
                        </m:ctrlPr>
                      </m:sSupPr>
                      <m:e>
                        <m:r>
                          <a:rPr lang="it-IT" i="1">
                            <a:latin typeface="Cambria Math" panose="02040503050406030204" pitchFamily="18" charset="0"/>
                          </a:rPr>
                          <m:t>)</m:t>
                        </m:r>
                      </m:e>
                      <m:sup>
                        <m:r>
                          <a:rPr lang="it-IT" i="1">
                            <a:latin typeface="Cambria Math" panose="02040503050406030204" pitchFamily="18" charset="0"/>
                          </a:rPr>
                          <m:t>2</m:t>
                        </m:r>
                      </m:sup>
                    </m:sSup>
                  </m:oMath>
                </a14:m>
                <a:endParaRPr lang="en-US" dirty="0"/>
              </a:p>
            </p:txBody>
          </p:sp>
        </mc:Choice>
        <mc:Fallback>
          <p:sp>
            <p:nvSpPr>
              <p:cNvPr id="9" name="Rettangolo 8"/>
              <p:cNvSpPr>
                <a:spLocks noRot="1" noChangeAspect="1" noMove="1" noResize="1" noEditPoints="1" noAdjustHandles="1" noChangeArrowheads="1" noChangeShapeType="1" noTextEdit="1"/>
              </p:cNvSpPr>
              <p:nvPr/>
            </p:nvSpPr>
            <p:spPr>
              <a:xfrm>
                <a:off x="438539" y="2872880"/>
                <a:ext cx="5494053" cy="2678490"/>
              </a:xfrm>
              <a:prstGeom prst="rect">
                <a:avLst/>
              </a:prstGeom>
              <a:blipFill>
                <a:blip r:embed="rId4"/>
                <a:stretch>
                  <a:fillRect l="-999" t="-1136" r="-1554" b="-1818"/>
                </a:stretch>
              </a:blipFill>
            </p:spPr>
            <p:txBody>
              <a:bodyPr/>
              <a:lstStyle/>
              <a:p>
                <a:r>
                  <a:rPr lang="en-US">
                    <a:noFill/>
                  </a:rPr>
                  <a:t> </a:t>
                </a:r>
              </a:p>
            </p:txBody>
          </p:sp>
        </mc:Fallback>
      </mc:AlternateContent>
      <p:sp>
        <p:nvSpPr>
          <p:cNvPr id="3" name="Segnaposto piè di pagina 2">
            <a:extLst>
              <a:ext uri="{FF2B5EF4-FFF2-40B4-BE49-F238E27FC236}">
                <a16:creationId xmlns:a16="http://schemas.microsoft.com/office/drawing/2014/main" id="{282CEE1B-7C43-F591-7DA7-984F964EEEEF}"/>
              </a:ext>
            </a:extLst>
          </p:cNvPr>
          <p:cNvSpPr>
            <a:spLocks noGrp="1"/>
          </p:cNvSpPr>
          <p:nvPr>
            <p:ph type="ftr" sz="quarter" idx="11"/>
          </p:nvPr>
        </p:nvSpPr>
        <p:spPr/>
        <p:txBody>
          <a:bodyPr/>
          <a:lstStyle/>
          <a:p>
            <a:r>
              <a:rPr lang="fr-FR"/>
              <a:t>M. Spurio - Astroparticle Physics - 9</a:t>
            </a:r>
            <a:endParaRPr lang="it-IT"/>
          </a:p>
        </p:txBody>
      </p:sp>
      <p:sp>
        <p:nvSpPr>
          <p:cNvPr id="4" name="Segnaposto numero diapositiva 3">
            <a:extLst>
              <a:ext uri="{FF2B5EF4-FFF2-40B4-BE49-F238E27FC236}">
                <a16:creationId xmlns:a16="http://schemas.microsoft.com/office/drawing/2014/main" id="{E121E050-F278-7B79-D3B4-DA9856C58260}"/>
              </a:ext>
            </a:extLst>
          </p:cNvPr>
          <p:cNvSpPr>
            <a:spLocks noGrp="1"/>
          </p:cNvSpPr>
          <p:nvPr>
            <p:ph type="sldNum" sz="quarter" idx="12"/>
          </p:nvPr>
        </p:nvSpPr>
        <p:spPr/>
        <p:txBody>
          <a:bodyPr/>
          <a:lstStyle/>
          <a:p>
            <a:fld id="{EF856C54-971D-4A64-8725-72F12A462872}" type="slidenum">
              <a:rPr lang="it-IT" smtClean="0"/>
              <a:t>47</a:t>
            </a:fld>
            <a:endParaRPr lang="it-IT"/>
          </a:p>
        </p:txBody>
      </p:sp>
    </p:spTree>
    <p:extLst>
      <p:ext uri="{BB962C8B-B14F-4D97-AF65-F5344CB8AC3E}">
        <p14:creationId xmlns:p14="http://schemas.microsoft.com/office/powerpoint/2010/main" val="1396659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750849"/>
          </a:xfrm>
        </p:spPr>
        <p:txBody>
          <a:bodyPr>
            <a:normAutofit/>
          </a:bodyPr>
          <a:lstStyle/>
          <a:p>
            <a:r>
              <a:rPr lang="en-US" sz="3600" dirty="0">
                <a:solidFill>
                  <a:srgbClr val="C00000"/>
                </a:solidFill>
              </a:rPr>
              <a:t>The </a:t>
            </a:r>
            <a:r>
              <a:rPr lang="en-US" sz="3600" dirty="0">
                <a:solidFill>
                  <a:srgbClr val="C00000"/>
                </a:solidFill>
                <a:latin typeface="Symbol" panose="05050102010706020507" pitchFamily="18" charset="2"/>
              </a:rPr>
              <a:t>g</a:t>
            </a:r>
            <a:r>
              <a:rPr lang="en-US" sz="3600" dirty="0">
                <a:solidFill>
                  <a:srgbClr val="C00000"/>
                </a:solidFill>
              </a:rPr>
              <a:t>-ray attenuation of the Universe</a:t>
            </a:r>
          </a:p>
        </p:txBody>
      </p:sp>
      <p:pic>
        <p:nvPicPr>
          <p:cNvPr id="4" name="Immagine 3"/>
          <p:cNvPicPr>
            <a:picLocks noChangeAspect="1"/>
          </p:cNvPicPr>
          <p:nvPr/>
        </p:nvPicPr>
        <p:blipFill>
          <a:blip r:embed="rId2"/>
          <a:stretch>
            <a:fillRect/>
          </a:stretch>
        </p:blipFill>
        <p:spPr>
          <a:xfrm>
            <a:off x="7228736" y="1932524"/>
            <a:ext cx="4572000" cy="4714111"/>
          </a:xfrm>
          <a:prstGeom prst="rect">
            <a:avLst/>
          </a:prstGeom>
        </p:spPr>
      </p:pic>
      <p:sp>
        <p:nvSpPr>
          <p:cNvPr id="6" name="Rettangolo 5"/>
          <p:cNvSpPr/>
          <p:nvPr/>
        </p:nvSpPr>
        <p:spPr>
          <a:xfrm>
            <a:off x="557561" y="1022480"/>
            <a:ext cx="10796239" cy="1277273"/>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The EBL is the totality of light emitted by stars, galaxies, and AGN over the lifetime of the Universe, modified by the redshift due to the expansion of the Universe.</a:t>
            </a:r>
          </a:p>
          <a:p>
            <a:pPr marL="285750" indent="-285750">
              <a:spcAft>
                <a:spcPts val="600"/>
              </a:spcAft>
              <a:buFont typeface="Arial" panose="020B0604020202020204" pitchFamily="34" charset="0"/>
              <a:buChar char="•"/>
            </a:pPr>
            <a:r>
              <a:rPr lang="en-US" dirty="0"/>
              <a:t>Therefore, in principle, the EBL contains information about the evolution of the baryonic components of galaxies and the structure of the Universe.</a:t>
            </a:r>
          </a:p>
        </p:txBody>
      </p:sp>
      <p:sp>
        <p:nvSpPr>
          <p:cNvPr id="7" name="Rettangolo 6"/>
          <p:cNvSpPr/>
          <p:nvPr/>
        </p:nvSpPr>
        <p:spPr>
          <a:xfrm>
            <a:off x="557560" y="2326868"/>
            <a:ext cx="6776301" cy="2062103"/>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Models for EBL are very poorly constrained.</a:t>
            </a:r>
          </a:p>
          <a:p>
            <a:pPr marL="285750" indent="-285750">
              <a:spcAft>
                <a:spcPts val="1200"/>
              </a:spcAft>
              <a:buFont typeface="Arial" panose="020B0604020202020204" pitchFamily="34" charset="0"/>
              <a:buChar char="•"/>
            </a:pPr>
            <a:r>
              <a:rPr lang="en-US" dirty="0"/>
              <a:t>Once the energy density of the EBL has been assumed from a particular model, the optical depth </a:t>
            </a:r>
            <a:r>
              <a:rPr lang="en-US" dirty="0">
                <a:latin typeface="Symbol" panose="05050102010706020507" pitchFamily="18" charset="2"/>
              </a:rPr>
              <a:t>t</a:t>
            </a:r>
            <a:r>
              <a:rPr lang="en-US" dirty="0"/>
              <a:t>(E; z) for a photon of observed energy E produced in a source at redshift z can be calculated.</a:t>
            </a:r>
          </a:p>
          <a:p>
            <a:pPr marL="285750" indent="-285750">
              <a:spcAft>
                <a:spcPts val="1200"/>
              </a:spcAft>
              <a:buFont typeface="Arial" panose="020B0604020202020204" pitchFamily="34" charset="0"/>
              <a:buChar char="•"/>
            </a:pPr>
            <a:r>
              <a:rPr lang="en-US" dirty="0"/>
              <a:t>The attenuation of the </a:t>
            </a:r>
            <a:r>
              <a:rPr lang="en-US" dirty="0">
                <a:latin typeface="Symbol" panose="05050102010706020507" pitchFamily="18" charset="2"/>
              </a:rPr>
              <a:t>g</a:t>
            </a:r>
            <a:r>
              <a:rPr lang="en-US" dirty="0"/>
              <a:t>-ray of energy E from the source at redshift z is</a:t>
            </a:r>
          </a:p>
        </p:txBody>
      </p:sp>
      <p:pic>
        <p:nvPicPr>
          <p:cNvPr id="8" name="Immagine 7"/>
          <p:cNvPicPr>
            <a:picLocks noChangeAspect="1"/>
          </p:cNvPicPr>
          <p:nvPr/>
        </p:nvPicPr>
        <p:blipFill>
          <a:blip r:embed="rId3"/>
          <a:stretch>
            <a:fillRect/>
          </a:stretch>
        </p:blipFill>
        <p:spPr>
          <a:xfrm>
            <a:off x="2854594" y="4134682"/>
            <a:ext cx="2077108" cy="593752"/>
          </a:xfrm>
          <a:prstGeom prst="rect">
            <a:avLst/>
          </a:prstGeom>
        </p:spPr>
      </p:pic>
      <p:sp>
        <p:nvSpPr>
          <p:cNvPr id="9" name="Rettangolo 8"/>
          <p:cNvSpPr/>
          <p:nvPr/>
        </p:nvSpPr>
        <p:spPr>
          <a:xfrm>
            <a:off x="838199" y="5067897"/>
            <a:ext cx="6495661" cy="1200329"/>
          </a:xfrm>
          <a:prstGeom prst="rect">
            <a:avLst/>
          </a:prstGeom>
        </p:spPr>
        <p:txBody>
          <a:bodyPr wrap="square">
            <a:spAutoFit/>
          </a:bodyPr>
          <a:lstStyle/>
          <a:p>
            <a:r>
              <a:rPr lang="en-US" i="1" dirty="0"/>
              <a:t>Figure shows the mean free path (in </a:t>
            </a:r>
            <a:r>
              <a:rPr lang="en-US" i="1" dirty="0" err="1"/>
              <a:t>Mpc</a:t>
            </a:r>
            <a:r>
              <a:rPr lang="en-US" i="1" dirty="0"/>
              <a:t>) of photons vs energy. Galactic sources start to be attenuated at &gt;100 </a:t>
            </a:r>
            <a:r>
              <a:rPr lang="en-US" i="1" dirty="0" err="1"/>
              <a:t>TeV</a:t>
            </a:r>
            <a:r>
              <a:rPr lang="en-US" i="1" dirty="0"/>
              <a:t> by the presence of CMB. Photons from the nearby Universe (below some tens of </a:t>
            </a:r>
            <a:r>
              <a:rPr lang="en-US" i="1" dirty="0" err="1"/>
              <a:t>Mpc</a:t>
            </a:r>
            <a:r>
              <a:rPr lang="en-US" i="1" dirty="0"/>
              <a:t>) start to be attenuated above 10 </a:t>
            </a:r>
            <a:r>
              <a:rPr lang="en-US" i="1" dirty="0" err="1"/>
              <a:t>TeV</a:t>
            </a:r>
            <a:r>
              <a:rPr lang="en-US" i="1" dirty="0"/>
              <a:t>.</a:t>
            </a:r>
          </a:p>
        </p:txBody>
      </p:sp>
      <p:sp>
        <p:nvSpPr>
          <p:cNvPr id="3" name="Segnaposto piè di pagina 2">
            <a:extLst>
              <a:ext uri="{FF2B5EF4-FFF2-40B4-BE49-F238E27FC236}">
                <a16:creationId xmlns:a16="http://schemas.microsoft.com/office/drawing/2014/main" id="{57B69F64-41EA-FA57-6FCA-4DAE310E3C8E}"/>
              </a:ext>
            </a:extLst>
          </p:cNvPr>
          <p:cNvSpPr>
            <a:spLocks noGrp="1"/>
          </p:cNvSpPr>
          <p:nvPr>
            <p:ph type="ftr" sz="quarter" idx="11"/>
          </p:nvPr>
        </p:nvSpPr>
        <p:spPr/>
        <p:txBody>
          <a:bodyPr/>
          <a:lstStyle/>
          <a:p>
            <a:r>
              <a:rPr lang="fr-FR"/>
              <a:t>M. Spurio - Astroparticle Physics - 9</a:t>
            </a:r>
            <a:endParaRPr lang="it-IT"/>
          </a:p>
        </p:txBody>
      </p:sp>
      <p:sp>
        <p:nvSpPr>
          <p:cNvPr id="5" name="Segnaposto numero diapositiva 4">
            <a:extLst>
              <a:ext uri="{FF2B5EF4-FFF2-40B4-BE49-F238E27FC236}">
                <a16:creationId xmlns:a16="http://schemas.microsoft.com/office/drawing/2014/main" id="{B2F75BB1-61D0-011E-273E-0D5E0E12373C}"/>
              </a:ext>
            </a:extLst>
          </p:cNvPr>
          <p:cNvSpPr>
            <a:spLocks noGrp="1"/>
          </p:cNvSpPr>
          <p:nvPr>
            <p:ph type="sldNum" sz="quarter" idx="12"/>
          </p:nvPr>
        </p:nvSpPr>
        <p:spPr/>
        <p:txBody>
          <a:bodyPr/>
          <a:lstStyle/>
          <a:p>
            <a:fld id="{EF856C54-971D-4A64-8725-72F12A462872}" type="slidenum">
              <a:rPr lang="it-IT" smtClean="0"/>
              <a:t>48</a:t>
            </a:fld>
            <a:endParaRPr lang="it-IT"/>
          </a:p>
        </p:txBody>
      </p:sp>
    </p:spTree>
    <p:extLst>
      <p:ext uri="{BB962C8B-B14F-4D97-AF65-F5344CB8AC3E}">
        <p14:creationId xmlns:p14="http://schemas.microsoft.com/office/powerpoint/2010/main" val="1762781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24327" y="1343990"/>
            <a:ext cx="661035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884663" y="0"/>
            <a:ext cx="9326137" cy="804774"/>
          </a:xfrm>
        </p:spPr>
        <p:txBody>
          <a:bodyPr>
            <a:normAutofit/>
          </a:bodyPr>
          <a:lstStyle/>
          <a:p>
            <a:pPr algn="l"/>
            <a:r>
              <a:rPr lang="en-US" sz="3600" dirty="0">
                <a:solidFill>
                  <a:srgbClr val="C00000"/>
                </a:solidFill>
              </a:rPr>
              <a:t>Extragalactic Background Light</a:t>
            </a:r>
          </a:p>
        </p:txBody>
      </p:sp>
      <p:sp>
        <p:nvSpPr>
          <p:cNvPr id="9" name="Rettangolo 8"/>
          <p:cNvSpPr/>
          <p:nvPr/>
        </p:nvSpPr>
        <p:spPr>
          <a:xfrm>
            <a:off x="4992293" y="889716"/>
            <a:ext cx="5742384" cy="369332"/>
          </a:xfrm>
          <a:prstGeom prst="rect">
            <a:avLst/>
          </a:prstGeom>
        </p:spPr>
        <p:txBody>
          <a:bodyPr wrap="square">
            <a:spAutoFit/>
          </a:bodyPr>
          <a:lstStyle/>
          <a:p>
            <a:r>
              <a:rPr lang="it-IT" dirty="0" err="1">
                <a:hlinkClick r:id="rId3"/>
              </a:rPr>
              <a:t>Finke</a:t>
            </a:r>
            <a:r>
              <a:rPr lang="it-IT" dirty="0">
                <a:hlinkClick r:id="rId3"/>
              </a:rPr>
              <a:t>, </a:t>
            </a:r>
            <a:r>
              <a:rPr lang="it-IT" dirty="0" err="1">
                <a:hlinkClick r:id="rId3"/>
              </a:rPr>
              <a:t>Razzaque</a:t>
            </a:r>
            <a:r>
              <a:rPr lang="it-IT" dirty="0">
                <a:hlinkClick r:id="rId3"/>
              </a:rPr>
              <a:t>, &amp; </a:t>
            </a:r>
            <a:r>
              <a:rPr lang="it-IT" dirty="0" err="1">
                <a:hlinkClick r:id="rId3"/>
              </a:rPr>
              <a:t>Dermer</a:t>
            </a:r>
            <a:r>
              <a:rPr lang="it-IT" dirty="0">
                <a:hlinkClick r:id="rId3"/>
              </a:rPr>
              <a:t>, 2010, </a:t>
            </a:r>
            <a:r>
              <a:rPr lang="it-IT" dirty="0" err="1">
                <a:hlinkClick r:id="rId3"/>
              </a:rPr>
              <a:t>ApJ</a:t>
            </a:r>
            <a:r>
              <a:rPr lang="it-IT" dirty="0">
                <a:hlinkClick r:id="rId3"/>
              </a:rPr>
              <a:t>, 712, 238 </a:t>
            </a:r>
            <a:r>
              <a:rPr lang="it-IT" dirty="0"/>
              <a:t>.</a:t>
            </a:r>
            <a:endParaRPr lang="en-US" dirty="0"/>
          </a:p>
        </p:txBody>
      </p:sp>
      <p:sp>
        <p:nvSpPr>
          <p:cNvPr id="4" name="Rettangolo 3"/>
          <p:cNvSpPr/>
          <p:nvPr/>
        </p:nvSpPr>
        <p:spPr>
          <a:xfrm>
            <a:off x="869509" y="2274838"/>
            <a:ext cx="3169091" cy="2031325"/>
          </a:xfrm>
          <a:prstGeom prst="rect">
            <a:avLst/>
          </a:prstGeom>
        </p:spPr>
        <p:txBody>
          <a:bodyPr wrap="square">
            <a:spAutoFit/>
          </a:bodyPr>
          <a:lstStyle/>
          <a:p>
            <a:r>
              <a:rPr lang="en-US" i="1" dirty="0"/>
              <a:t>Left scale: SED per unit of solid angle for the extragalactic background light (EBL) energy density vs. </a:t>
            </a:r>
            <a:r>
              <a:rPr lang="en-US" i="1" dirty="0" err="1"/>
              <a:t>E</a:t>
            </a:r>
            <a:r>
              <a:rPr lang="en-US" i="1" baseline="-25000" dirty="0" err="1">
                <a:latin typeface="Symbol" panose="05050102010706020507" pitchFamily="18" charset="2"/>
              </a:rPr>
              <a:t>g</a:t>
            </a:r>
            <a:r>
              <a:rPr lang="en-US" i="1" dirty="0"/>
              <a:t> (bottom scale) or  </a:t>
            </a:r>
            <a:r>
              <a:rPr lang="en-US" i="1" dirty="0">
                <a:latin typeface="Symbol" panose="05050102010706020507" pitchFamily="18" charset="2"/>
              </a:rPr>
              <a:t>l </a:t>
            </a:r>
            <a:r>
              <a:rPr lang="en-US" i="1" dirty="0"/>
              <a:t>(upper scale) for three values of redshifts. Right scale the energy density of the EBL</a:t>
            </a:r>
          </a:p>
        </p:txBody>
      </p:sp>
      <p:sp>
        <p:nvSpPr>
          <p:cNvPr id="3" name="Segnaposto piè di pagina 2">
            <a:extLst>
              <a:ext uri="{FF2B5EF4-FFF2-40B4-BE49-F238E27FC236}">
                <a16:creationId xmlns:a16="http://schemas.microsoft.com/office/drawing/2014/main" id="{A213D5C9-1EEE-99F2-99B2-92F233C7E6CC}"/>
              </a:ext>
            </a:extLst>
          </p:cNvPr>
          <p:cNvSpPr>
            <a:spLocks noGrp="1"/>
          </p:cNvSpPr>
          <p:nvPr>
            <p:ph type="ftr" sz="quarter" idx="11"/>
          </p:nvPr>
        </p:nvSpPr>
        <p:spPr/>
        <p:txBody>
          <a:bodyPr/>
          <a:lstStyle/>
          <a:p>
            <a:r>
              <a:rPr lang="fr-FR"/>
              <a:t>M. Spurio - Astroparticle Physics - 9</a:t>
            </a:r>
            <a:endParaRPr lang="it-IT"/>
          </a:p>
        </p:txBody>
      </p:sp>
      <p:sp>
        <p:nvSpPr>
          <p:cNvPr id="5" name="Segnaposto numero diapositiva 4">
            <a:extLst>
              <a:ext uri="{FF2B5EF4-FFF2-40B4-BE49-F238E27FC236}">
                <a16:creationId xmlns:a16="http://schemas.microsoft.com/office/drawing/2014/main" id="{B396B6D3-D95E-E940-100E-9DBB7A3A3306}"/>
              </a:ext>
            </a:extLst>
          </p:cNvPr>
          <p:cNvSpPr>
            <a:spLocks noGrp="1"/>
          </p:cNvSpPr>
          <p:nvPr>
            <p:ph type="sldNum" sz="quarter" idx="12"/>
          </p:nvPr>
        </p:nvSpPr>
        <p:spPr/>
        <p:txBody>
          <a:bodyPr/>
          <a:lstStyle/>
          <a:p>
            <a:fld id="{EF856C54-971D-4A64-8725-72F12A462872}" type="slidenum">
              <a:rPr lang="it-IT" smtClean="0"/>
              <a:t>49</a:t>
            </a:fld>
            <a:endParaRPr lang="it-IT"/>
          </a:p>
        </p:txBody>
      </p:sp>
    </p:spTree>
    <p:extLst>
      <p:ext uri="{BB962C8B-B14F-4D97-AF65-F5344CB8AC3E}">
        <p14:creationId xmlns:p14="http://schemas.microsoft.com/office/powerpoint/2010/main" val="2777981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8" name="Picture 6"/>
          <p:cNvPicPr>
            <a:picLocks noChangeAspect="1" noChangeArrowheads="1"/>
          </p:cNvPicPr>
          <p:nvPr/>
        </p:nvPicPr>
        <p:blipFill>
          <a:blip r:embed="rId2" cstate="print"/>
          <a:srcRect/>
          <a:stretch>
            <a:fillRect/>
          </a:stretch>
        </p:blipFill>
        <p:spPr bwMode="auto">
          <a:xfrm>
            <a:off x="289893" y="858296"/>
            <a:ext cx="3143250" cy="2514600"/>
          </a:xfrm>
          <a:prstGeom prst="rect">
            <a:avLst/>
          </a:prstGeom>
          <a:noFill/>
          <a:ln w="25400" algn="ctr">
            <a:noFill/>
            <a:miter lim="800000"/>
            <a:headEnd/>
            <a:tailEnd/>
          </a:ln>
          <a:effectLst/>
        </p:spPr>
      </p:pic>
      <p:pic>
        <p:nvPicPr>
          <p:cNvPr id="212999"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l="8502"/>
          <a:stretch>
            <a:fillRect/>
          </a:stretch>
        </p:blipFill>
        <p:spPr bwMode="auto">
          <a:xfrm>
            <a:off x="1558926" y="2484438"/>
            <a:ext cx="4094163" cy="4373562"/>
          </a:xfrm>
          <a:prstGeom prst="rect">
            <a:avLst/>
          </a:prstGeom>
          <a:noFill/>
          <a:ln w="25400" algn="ctr">
            <a:noFill/>
            <a:miter lim="800000"/>
            <a:headEnd/>
            <a:tailEnd/>
          </a:ln>
          <a:effectLst/>
        </p:spPr>
      </p:pic>
      <p:sp>
        <p:nvSpPr>
          <p:cNvPr id="213000" name="Rectangle 8"/>
          <p:cNvSpPr>
            <a:spLocks noChangeArrowheads="1"/>
          </p:cNvSpPr>
          <p:nvPr/>
        </p:nvSpPr>
        <p:spPr bwMode="auto">
          <a:xfrm>
            <a:off x="5591946" y="1458739"/>
            <a:ext cx="5819469" cy="4455066"/>
          </a:xfrm>
          <a:prstGeom prst="rect">
            <a:avLst/>
          </a:prstGeom>
          <a:noFill/>
          <a:ln w="25400" algn="ctr">
            <a:noFill/>
            <a:miter lim="800000"/>
            <a:headEnd/>
            <a:tailEnd/>
          </a:ln>
          <a:effectLst/>
        </p:spPr>
        <p:txBody>
          <a:bodyPr wrap="square" anchor="ctr">
            <a:spAutoFit/>
          </a:bodyPr>
          <a:lstStyle/>
          <a:p>
            <a:pPr>
              <a:spcAft>
                <a:spcPct val="35000"/>
              </a:spcAft>
              <a:buClr>
                <a:srgbClr val="FF9900"/>
              </a:buClr>
              <a:buFont typeface="Wingdings" pitchFamily="2" charset="2"/>
              <a:buChar char="§"/>
            </a:pPr>
            <a:r>
              <a:rPr lang="en-US" dirty="0"/>
              <a:t> As a charged particle travels, it disrupts the local electromagnetic field (EM) in a medium. </a:t>
            </a:r>
          </a:p>
          <a:p>
            <a:pPr>
              <a:spcAft>
                <a:spcPct val="35000"/>
              </a:spcAft>
              <a:buClr>
                <a:srgbClr val="FF9900"/>
              </a:buClr>
              <a:buFont typeface="Wingdings" pitchFamily="2" charset="2"/>
              <a:buChar char="§"/>
            </a:pPr>
            <a:r>
              <a:rPr lang="en-US" dirty="0"/>
              <a:t>Electrons in the atoms of the medium will be displaced and polarized by the passing EM field of a charged particle. </a:t>
            </a:r>
          </a:p>
          <a:p>
            <a:pPr>
              <a:spcAft>
                <a:spcPct val="35000"/>
              </a:spcAft>
              <a:buClr>
                <a:srgbClr val="FF9900"/>
              </a:buClr>
              <a:buFont typeface="Wingdings" pitchFamily="2" charset="2"/>
              <a:buChar char="§"/>
            </a:pPr>
            <a:r>
              <a:rPr lang="en-US" dirty="0"/>
              <a:t> Photons are emitted as an insulator's electrons restore themselves to equilibrium after the disruption has passed. </a:t>
            </a:r>
          </a:p>
          <a:p>
            <a:pPr>
              <a:spcAft>
                <a:spcPct val="35000"/>
              </a:spcAft>
              <a:buClr>
                <a:srgbClr val="FF9900"/>
              </a:buClr>
              <a:buFont typeface="Wingdings" pitchFamily="2" charset="2"/>
              <a:buChar char="§"/>
            </a:pPr>
            <a:r>
              <a:rPr lang="en-US" dirty="0"/>
              <a:t> In a conductor, the EM disruption can be restored without emitting a photon. </a:t>
            </a:r>
          </a:p>
          <a:p>
            <a:pPr>
              <a:spcAft>
                <a:spcPct val="35000"/>
              </a:spcAft>
              <a:buClr>
                <a:srgbClr val="FF9900"/>
              </a:buClr>
              <a:buFont typeface="Wingdings" pitchFamily="2" charset="2"/>
              <a:buChar char="§"/>
            </a:pPr>
            <a:r>
              <a:rPr lang="en-US" dirty="0"/>
              <a:t> In normal circumstances, these photons destructively interfere with each other and no radiation is detected. </a:t>
            </a:r>
          </a:p>
          <a:p>
            <a:pPr>
              <a:spcAft>
                <a:spcPct val="35000"/>
              </a:spcAft>
              <a:buClr>
                <a:srgbClr val="FF9900"/>
              </a:buClr>
              <a:buFont typeface="Wingdings" pitchFamily="2" charset="2"/>
              <a:buChar char="§"/>
            </a:pPr>
            <a:r>
              <a:rPr lang="en-US" dirty="0"/>
              <a:t> However, when the disruption travels faster than light is propagating through the medium, the photons constructively interfere and intensify the observed Cerenkov radiation. </a:t>
            </a:r>
          </a:p>
        </p:txBody>
      </p:sp>
      <p:sp>
        <p:nvSpPr>
          <p:cNvPr id="7" name="Titolo 1"/>
          <p:cNvSpPr>
            <a:spLocks noGrp="1"/>
          </p:cNvSpPr>
          <p:nvPr>
            <p:ph type="title"/>
          </p:nvPr>
        </p:nvSpPr>
        <p:spPr>
          <a:xfrm>
            <a:off x="854927" y="1"/>
            <a:ext cx="8274559" cy="780093"/>
          </a:xfrm>
        </p:spPr>
        <p:txBody>
          <a:bodyPr>
            <a:normAutofit/>
          </a:bodyPr>
          <a:lstStyle/>
          <a:p>
            <a:r>
              <a:rPr kumimoji="1" lang="en-US" altLang="ja-JP" sz="3600" dirty="0">
                <a:solidFill>
                  <a:srgbClr val="C00000"/>
                </a:solidFill>
              </a:rPr>
              <a:t>Cherenkov Radiation</a:t>
            </a:r>
          </a:p>
        </p:txBody>
      </p:sp>
      <p:sp>
        <p:nvSpPr>
          <p:cNvPr id="8" name="Indietro o precedente 7">
            <a:hlinkClick r:id="" action="ppaction://hlinkshowjump?jump=lastslideviewed" highlightClick="1"/>
          </p:cNvPr>
          <p:cNvSpPr/>
          <p:nvPr/>
        </p:nvSpPr>
        <p:spPr>
          <a:xfrm>
            <a:off x="9818517" y="231292"/>
            <a:ext cx="552117" cy="274230"/>
          </a:xfrm>
          <a:prstGeom prst="actionButtonBackPrevious">
            <a:avLst/>
          </a:prstGeom>
          <a:solidFill>
            <a:schemeClr val="accent1"/>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2" name="Segnaposto piè di pagina 1">
            <a:extLst>
              <a:ext uri="{FF2B5EF4-FFF2-40B4-BE49-F238E27FC236}">
                <a16:creationId xmlns:a16="http://schemas.microsoft.com/office/drawing/2014/main" id="{6B8A69FE-DCF8-6D94-D03F-458194EF7B04}"/>
              </a:ext>
            </a:extLst>
          </p:cNvPr>
          <p:cNvSpPr>
            <a:spLocks noGrp="1"/>
          </p:cNvSpPr>
          <p:nvPr>
            <p:ph type="ftr" sz="quarter" idx="11"/>
          </p:nvPr>
        </p:nvSpPr>
        <p:spPr/>
        <p:txBody>
          <a:bodyPr/>
          <a:lstStyle/>
          <a:p>
            <a:r>
              <a:rPr lang="fr-FR"/>
              <a:t>M. Spurio - Astroparticle Physics - 9</a:t>
            </a:r>
            <a:endParaRPr lang="it-IT"/>
          </a:p>
        </p:txBody>
      </p:sp>
      <p:sp>
        <p:nvSpPr>
          <p:cNvPr id="3" name="Segnaposto numero diapositiva 2">
            <a:extLst>
              <a:ext uri="{FF2B5EF4-FFF2-40B4-BE49-F238E27FC236}">
                <a16:creationId xmlns:a16="http://schemas.microsoft.com/office/drawing/2014/main" id="{855433B4-1CF6-B550-9CD3-95F3CDAFCDCF}"/>
              </a:ext>
            </a:extLst>
          </p:cNvPr>
          <p:cNvSpPr>
            <a:spLocks noGrp="1"/>
          </p:cNvSpPr>
          <p:nvPr>
            <p:ph type="sldNum" sz="quarter" idx="12"/>
          </p:nvPr>
        </p:nvSpPr>
        <p:spPr/>
        <p:txBody>
          <a:bodyPr/>
          <a:lstStyle/>
          <a:p>
            <a:fld id="{EF856C54-971D-4A64-8725-72F12A462872}" type="slidenum">
              <a:rPr lang="it-IT" smtClean="0"/>
              <a:t>5</a:t>
            </a:fld>
            <a:endParaRPr lang="it-IT"/>
          </a:p>
        </p:txBody>
      </p:sp>
    </p:spTree>
    <p:extLst>
      <p:ext uri="{BB962C8B-B14F-4D97-AF65-F5344CB8AC3E}">
        <p14:creationId xmlns:p14="http://schemas.microsoft.com/office/powerpoint/2010/main" val="414475765"/>
      </p:ext>
    </p:extLst>
  </p:cSld>
  <p:clrMapOvr>
    <a:masterClrMapping/>
  </p:clrMapOvr>
  <p:transition>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olo 1"/>
          <p:cNvSpPr>
            <a:spLocks noGrp="1"/>
          </p:cNvSpPr>
          <p:nvPr>
            <p:ph type="title"/>
          </p:nvPr>
        </p:nvSpPr>
        <p:spPr>
          <a:xfrm>
            <a:off x="840237" y="1"/>
            <a:ext cx="7955422" cy="780093"/>
          </a:xfrm>
        </p:spPr>
        <p:txBody>
          <a:bodyPr>
            <a:normAutofit/>
          </a:bodyPr>
          <a:lstStyle/>
          <a:p>
            <a:r>
              <a:rPr kumimoji="1" lang="en-US" altLang="ja-JP" sz="3600" dirty="0">
                <a:solidFill>
                  <a:srgbClr val="C00000"/>
                </a:solidFill>
              </a:rPr>
              <a:t>Cherenkov Radiation</a:t>
            </a:r>
          </a:p>
        </p:txBody>
      </p:sp>
      <p:sp>
        <p:nvSpPr>
          <p:cNvPr id="217091" name="Rectangle 3"/>
          <p:cNvSpPr>
            <a:spLocks noGrp="1" noChangeArrowheads="1"/>
          </p:cNvSpPr>
          <p:nvPr>
            <p:ph idx="1"/>
          </p:nvPr>
        </p:nvSpPr>
        <p:spPr>
          <a:xfrm>
            <a:off x="557561" y="431626"/>
            <a:ext cx="9509919" cy="6381750"/>
          </a:xfrm>
        </p:spPr>
        <p:txBody>
          <a:bodyPr>
            <a:normAutofit/>
          </a:bodyPr>
          <a:lstStyle/>
          <a:p>
            <a:pPr marL="0" indent="0">
              <a:buNone/>
            </a:pPr>
            <a:endParaRPr lang="it-IT" sz="2400" dirty="0">
              <a:solidFill>
                <a:srgbClr val="002060"/>
              </a:solidFill>
            </a:endParaRPr>
          </a:p>
          <a:p>
            <a:pPr marL="0" indent="0">
              <a:buNone/>
            </a:pPr>
            <a:endParaRPr lang="it-IT" dirty="0">
              <a:solidFill>
                <a:srgbClr val="002060"/>
              </a:solidFill>
            </a:endParaRPr>
          </a:p>
          <a:p>
            <a:pPr marL="0" indent="0">
              <a:buNone/>
            </a:pPr>
            <a:endParaRPr lang="it-IT" sz="2400" dirty="0">
              <a:solidFill>
                <a:srgbClr val="002060"/>
              </a:solidFill>
            </a:endParaRPr>
          </a:p>
          <a:p>
            <a:pPr marL="0" indent="0">
              <a:buNone/>
            </a:pPr>
            <a:endParaRPr lang="it-IT" sz="2400" dirty="0">
              <a:solidFill>
                <a:srgbClr val="002060"/>
              </a:solidFill>
            </a:endParaRPr>
          </a:p>
          <a:p>
            <a:pPr marL="0" indent="0">
              <a:buNone/>
            </a:pPr>
            <a:endParaRPr lang="it-IT" sz="2400" dirty="0">
              <a:solidFill>
                <a:srgbClr val="002060"/>
              </a:solidFill>
            </a:endParaRPr>
          </a:p>
          <a:p>
            <a:pPr>
              <a:lnSpc>
                <a:spcPct val="90000"/>
              </a:lnSpc>
            </a:pPr>
            <a:r>
              <a:rPr lang="it-IT" sz="1800" dirty="0" err="1"/>
              <a:t>Threshold</a:t>
            </a:r>
            <a:r>
              <a:rPr lang="it-IT" sz="1800" dirty="0"/>
              <a:t> </a:t>
            </a:r>
            <a:r>
              <a:rPr lang="it-IT" sz="1800" dirty="0" err="1"/>
              <a:t>velocity</a:t>
            </a:r>
            <a:r>
              <a:rPr lang="it-IT" sz="1800" dirty="0"/>
              <a:t> </a:t>
            </a:r>
            <a:r>
              <a:rPr lang="it-IT" sz="1800" dirty="0" err="1">
                <a:latin typeface="Symbol" pitchFamily="18" charset="2"/>
              </a:rPr>
              <a:t>b</a:t>
            </a:r>
            <a:r>
              <a:rPr lang="it-IT" sz="1800" baseline="-25000" dirty="0" err="1"/>
              <a:t>T</a:t>
            </a:r>
            <a:r>
              <a:rPr lang="it-IT" sz="1800" dirty="0"/>
              <a:t> = 1/n </a:t>
            </a:r>
            <a:r>
              <a:rPr lang="it-IT" sz="1800" dirty="0">
                <a:sym typeface="Wingdings" pitchFamily="2" charset="2"/>
              </a:rPr>
              <a:t>  </a:t>
            </a:r>
            <a:r>
              <a:rPr lang="it-IT" sz="1800" dirty="0" err="1">
                <a:latin typeface="Symbol" pitchFamily="18" charset="2"/>
                <a:sym typeface="Wingdings" pitchFamily="2" charset="2"/>
              </a:rPr>
              <a:t>q</a:t>
            </a:r>
            <a:r>
              <a:rPr lang="it-IT" sz="1800" baseline="-25000" dirty="0" err="1">
                <a:sym typeface="Wingdings" pitchFamily="2" charset="2"/>
              </a:rPr>
              <a:t>T</a:t>
            </a:r>
            <a:r>
              <a:rPr lang="it-IT" sz="1800" dirty="0">
                <a:sym typeface="Wingdings" pitchFamily="2" charset="2"/>
              </a:rPr>
              <a:t> ~ 0 </a:t>
            </a:r>
          </a:p>
          <a:p>
            <a:pPr>
              <a:lnSpc>
                <a:spcPct val="90000"/>
              </a:lnSpc>
            </a:pPr>
            <a:r>
              <a:rPr lang="it-IT" sz="1800" dirty="0">
                <a:sym typeface="Wingdings" pitchFamily="2" charset="2"/>
              </a:rPr>
              <a:t>Angle of </a:t>
            </a:r>
            <a:r>
              <a:rPr lang="it-IT" sz="1800" dirty="0" err="1">
                <a:sym typeface="Wingdings" pitchFamily="2" charset="2"/>
              </a:rPr>
              <a:t>emission</a:t>
            </a:r>
            <a:r>
              <a:rPr lang="it-IT" sz="1800" dirty="0">
                <a:sym typeface="Wingdings" pitchFamily="2" charset="2"/>
              </a:rPr>
              <a:t> (</a:t>
            </a:r>
            <a:r>
              <a:rPr lang="it-IT" sz="1800" dirty="0">
                <a:latin typeface="Symbol" panose="05050102010706020507" pitchFamily="18" charset="2"/>
                <a:sym typeface="Wingdings" pitchFamily="2" charset="2"/>
              </a:rPr>
              <a:t>b</a:t>
            </a:r>
            <a:r>
              <a:rPr lang="it-IT" sz="1800" dirty="0">
                <a:sym typeface="Wingdings" pitchFamily="2" charset="2"/>
              </a:rPr>
              <a:t>=1):  </a:t>
            </a:r>
            <a:r>
              <a:rPr lang="it-IT" sz="1800" dirty="0" err="1">
                <a:latin typeface="Symbol" pitchFamily="18" charset="2"/>
                <a:sym typeface="Wingdings" pitchFamily="2" charset="2"/>
              </a:rPr>
              <a:t>q</a:t>
            </a:r>
            <a:r>
              <a:rPr lang="it-IT" sz="1800" baseline="-25000" dirty="0" err="1">
                <a:sym typeface="Wingdings" pitchFamily="2" charset="2"/>
              </a:rPr>
              <a:t>max</a:t>
            </a:r>
            <a:r>
              <a:rPr lang="it-IT" sz="1800" dirty="0">
                <a:sym typeface="Wingdings" pitchFamily="2" charset="2"/>
              </a:rPr>
              <a:t>= </a:t>
            </a:r>
            <a:r>
              <a:rPr lang="it-IT" sz="1800" dirty="0" err="1">
                <a:sym typeface="Wingdings" pitchFamily="2" charset="2"/>
              </a:rPr>
              <a:t>arcos</a:t>
            </a:r>
            <a:r>
              <a:rPr lang="it-IT" sz="1800" dirty="0">
                <a:sym typeface="Wingdings" pitchFamily="2" charset="2"/>
              </a:rPr>
              <a:t>(1/n)</a:t>
            </a:r>
          </a:p>
          <a:p>
            <a:pPr>
              <a:lnSpc>
                <a:spcPct val="90000"/>
              </a:lnSpc>
            </a:pPr>
            <a:r>
              <a:rPr lang="en-US" sz="1800" dirty="0"/>
              <a:t>Distribution of emitted photons:</a:t>
            </a:r>
          </a:p>
          <a:p>
            <a:pPr>
              <a:lnSpc>
                <a:spcPct val="90000"/>
              </a:lnSpc>
            </a:pPr>
            <a:endParaRPr lang="it-IT" sz="1800" dirty="0"/>
          </a:p>
          <a:p>
            <a:pPr>
              <a:lnSpc>
                <a:spcPct val="90000"/>
              </a:lnSpc>
            </a:pPr>
            <a:endParaRPr lang="it-IT" sz="1800" dirty="0"/>
          </a:p>
          <a:p>
            <a:pPr>
              <a:lnSpc>
                <a:spcPct val="90000"/>
              </a:lnSpc>
            </a:pPr>
            <a:endParaRPr lang="it-IT" sz="2400" dirty="0"/>
          </a:p>
          <a:p>
            <a:pPr>
              <a:lnSpc>
                <a:spcPct val="90000"/>
              </a:lnSpc>
            </a:pPr>
            <a:endParaRPr lang="it-IT" sz="2400" dirty="0"/>
          </a:p>
          <a:p>
            <a:pPr>
              <a:lnSpc>
                <a:spcPct val="90000"/>
              </a:lnSpc>
            </a:pPr>
            <a:endParaRPr lang="it-IT" sz="2400" dirty="0"/>
          </a:p>
          <a:p>
            <a:pPr>
              <a:lnSpc>
                <a:spcPct val="90000"/>
              </a:lnSpc>
            </a:pPr>
            <a:endParaRPr lang="en-US" sz="2400" dirty="0">
              <a:solidFill>
                <a:srgbClr val="002060"/>
              </a:solidFill>
            </a:endParaRPr>
          </a:p>
          <a:p>
            <a:pPr>
              <a:lnSpc>
                <a:spcPct val="90000"/>
              </a:lnSpc>
            </a:pPr>
            <a:endParaRPr lang="en-US" sz="2400" dirty="0">
              <a:solidFill>
                <a:srgbClr val="002060"/>
              </a:solidFill>
            </a:endParaRPr>
          </a:p>
        </p:txBody>
      </p:sp>
      <p:graphicFrame>
        <p:nvGraphicFramePr>
          <p:cNvPr id="217092" name="Object 4"/>
          <p:cNvGraphicFramePr>
            <a:graphicFrameLocks noChangeAspect="1"/>
          </p:cNvGraphicFramePr>
          <p:nvPr/>
        </p:nvGraphicFramePr>
        <p:xfrm>
          <a:off x="4876800" y="4564063"/>
          <a:ext cx="152400" cy="315912"/>
        </p:xfrm>
        <a:graphic>
          <a:graphicData uri="http://schemas.openxmlformats.org/presentationml/2006/ole">
            <mc:AlternateContent xmlns:mc="http://schemas.openxmlformats.org/markup-compatibility/2006">
              <mc:Choice xmlns:v="urn:schemas-microsoft-com:vml" Requires="v">
                <p:oleObj name="Equation" r:id="rId2" imgW="139680" imgH="291960" progId="Equation.3">
                  <p:embed/>
                </p:oleObj>
              </mc:Choice>
              <mc:Fallback>
                <p:oleObj name="Equation" r:id="rId2" imgW="139680" imgH="29196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564063"/>
                        <a:ext cx="152400" cy="315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7093" name="Object 5"/>
          <p:cNvGraphicFramePr>
            <a:graphicFrameLocks noChangeAspect="1"/>
          </p:cNvGraphicFramePr>
          <p:nvPr>
            <p:extLst>
              <p:ext uri="{D42A27DB-BD31-4B8C-83A1-F6EECF244321}">
                <p14:modId xmlns:p14="http://schemas.microsoft.com/office/powerpoint/2010/main" val="2882261068"/>
              </p:ext>
            </p:extLst>
          </p:nvPr>
        </p:nvGraphicFramePr>
        <p:xfrm>
          <a:off x="1216187" y="937855"/>
          <a:ext cx="2636838" cy="1765300"/>
        </p:xfrm>
        <a:graphic>
          <a:graphicData uri="http://schemas.openxmlformats.org/presentationml/2006/ole">
            <mc:AlternateContent xmlns:mc="http://schemas.openxmlformats.org/markup-compatibility/2006">
              <mc:Choice xmlns:v="urn:schemas-microsoft-com:vml" Requires="v">
                <p:oleObj name="Designer Drawing" r:id="rId4" imgW="1759320" imgH="1180080" progId="">
                  <p:embed/>
                </p:oleObj>
              </mc:Choice>
              <mc:Fallback>
                <p:oleObj name="Designer Drawing" r:id="rId4" imgW="1759320" imgH="11800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6187" y="937855"/>
                        <a:ext cx="2636838" cy="17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7094" name="Object 6"/>
          <p:cNvGraphicFramePr>
            <a:graphicFrameLocks noChangeAspect="1"/>
          </p:cNvGraphicFramePr>
          <p:nvPr>
            <p:extLst>
              <p:ext uri="{D42A27DB-BD31-4B8C-83A1-F6EECF244321}">
                <p14:modId xmlns:p14="http://schemas.microsoft.com/office/powerpoint/2010/main" val="2215782004"/>
              </p:ext>
            </p:extLst>
          </p:nvPr>
        </p:nvGraphicFramePr>
        <p:xfrm>
          <a:off x="4573361" y="1261469"/>
          <a:ext cx="3528000" cy="724898"/>
        </p:xfrm>
        <a:graphic>
          <a:graphicData uri="http://schemas.openxmlformats.org/presentationml/2006/ole">
            <mc:AlternateContent xmlns:mc="http://schemas.openxmlformats.org/markup-compatibility/2006">
              <mc:Choice xmlns:v="urn:schemas-microsoft-com:vml" Requires="v">
                <p:oleObj name="Equazione" r:id="rId6" imgW="2031840" imgH="419040" progId="Equation.3">
                  <p:embed/>
                </p:oleObj>
              </mc:Choice>
              <mc:Fallback>
                <p:oleObj name="Equazione" r:id="rId6" imgW="2031840" imgH="419040" progId="Equation.3">
                  <p:embed/>
                  <p:pic>
                    <p:nvPicPr>
                      <p:cNvPr id="0" name=""/>
                      <p:cNvPicPr>
                        <a:picLocks noChangeAspect="1" noChangeArrowheads="1"/>
                      </p:cNvPicPr>
                      <p:nvPr/>
                    </p:nvPicPr>
                    <p:blipFill>
                      <a:blip r:embed="rId7"/>
                      <a:srcRect/>
                      <a:stretch>
                        <a:fillRect/>
                      </a:stretch>
                    </p:blipFill>
                    <p:spPr bwMode="auto">
                      <a:xfrm>
                        <a:off x="4573361" y="1261469"/>
                        <a:ext cx="3528000" cy="724898"/>
                      </a:xfrm>
                      <a:prstGeom prst="rect">
                        <a:avLst/>
                      </a:prstGeom>
                      <a:solidFill>
                        <a:schemeClr val="tx1">
                          <a:alpha val="0"/>
                        </a:schemeClr>
                      </a:solidFill>
                    </p:spPr>
                  </p:pic>
                </p:oleObj>
              </mc:Fallback>
            </mc:AlternateContent>
          </a:graphicData>
        </a:graphic>
      </p:graphicFrame>
      <p:graphicFrame>
        <p:nvGraphicFramePr>
          <p:cNvPr id="217095" name="Object 7"/>
          <p:cNvGraphicFramePr>
            <a:graphicFrameLocks noChangeAspect="1"/>
          </p:cNvGraphicFramePr>
          <p:nvPr/>
        </p:nvGraphicFramePr>
        <p:xfrm>
          <a:off x="4883150" y="4589463"/>
          <a:ext cx="139700" cy="265112"/>
        </p:xfrm>
        <a:graphic>
          <a:graphicData uri="http://schemas.openxmlformats.org/presentationml/2006/ole">
            <mc:AlternateContent xmlns:mc="http://schemas.openxmlformats.org/markup-compatibility/2006">
              <mc:Choice xmlns:v="urn:schemas-microsoft-com:vml" Requires="v">
                <p:oleObj name="Equation" r:id="rId8" imgW="139680" imgH="266400" progId="Equation.3">
                  <p:embed/>
                </p:oleObj>
              </mc:Choice>
              <mc:Fallback>
                <p:oleObj name="Equation" r:id="rId8" imgW="139680" imgH="266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3150" y="4589463"/>
                        <a:ext cx="139700" cy="265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7096" name="Rectangle 8"/>
          <p:cNvSpPr>
            <a:spLocks noChangeArrowheads="1"/>
          </p:cNvSpPr>
          <p:nvPr/>
        </p:nvSpPr>
        <p:spPr bwMode="auto">
          <a:xfrm>
            <a:off x="4511998" y="1220954"/>
            <a:ext cx="1439986" cy="791443"/>
          </a:xfrm>
          <a:prstGeom prst="rect">
            <a:avLst/>
          </a:prstGeom>
          <a:noFill/>
          <a:ln w="28575">
            <a:solidFill>
              <a:schemeClr val="hlink"/>
            </a:solidFill>
            <a:miter lim="800000"/>
            <a:headEnd/>
            <a:tailEnd/>
          </a:ln>
          <a:effectLst/>
        </p:spPr>
        <p:txBody>
          <a:bodyPr wrap="none" anchor="ctr"/>
          <a:lstStyle/>
          <a:p>
            <a:endParaRPr lang="it-IT" sz="3200"/>
          </a:p>
        </p:txBody>
      </p:sp>
      <p:graphicFrame>
        <p:nvGraphicFramePr>
          <p:cNvPr id="217098" name="Object 10"/>
          <p:cNvGraphicFramePr>
            <a:graphicFrameLocks noChangeAspect="1"/>
          </p:cNvGraphicFramePr>
          <p:nvPr>
            <p:extLst>
              <p:ext uri="{D42A27DB-BD31-4B8C-83A1-F6EECF244321}">
                <p14:modId xmlns:p14="http://schemas.microsoft.com/office/powerpoint/2010/main" val="2121445565"/>
              </p:ext>
            </p:extLst>
          </p:nvPr>
        </p:nvGraphicFramePr>
        <p:xfrm>
          <a:off x="8469758" y="533747"/>
          <a:ext cx="2090738" cy="1857375"/>
        </p:xfrm>
        <a:graphic>
          <a:graphicData uri="http://schemas.openxmlformats.org/presentationml/2006/ole">
            <mc:AlternateContent xmlns:mc="http://schemas.openxmlformats.org/markup-compatibility/2006">
              <mc:Choice xmlns:v="urn:schemas-microsoft-com:vml" Requires="v">
                <p:oleObj name="Designer Drawing" r:id="rId10" imgW="2091600" imgH="1856880" progId="">
                  <p:embed/>
                </p:oleObj>
              </mc:Choice>
              <mc:Fallback>
                <p:oleObj name="Designer Drawing" r:id="rId10" imgW="2091600" imgH="185688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69758" y="533747"/>
                        <a:ext cx="2090738" cy="1857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ggetto 1"/>
          <p:cNvGraphicFramePr>
            <a:graphicFrameLocks noChangeAspect="1"/>
          </p:cNvGraphicFramePr>
          <p:nvPr/>
        </p:nvGraphicFramePr>
        <p:xfrm>
          <a:off x="7536308" y="2420889"/>
          <a:ext cx="3024188" cy="1831975"/>
        </p:xfrm>
        <a:graphic>
          <a:graphicData uri="http://schemas.openxmlformats.org/presentationml/2006/ole">
            <mc:AlternateContent xmlns:mc="http://schemas.openxmlformats.org/markup-compatibility/2006">
              <mc:Choice xmlns:v="urn:schemas-microsoft-com:vml" Requires="v">
                <p:oleObj name="Designer 4.0 Drawing" r:id="rId12" imgW="1831848" imgH="1109472" progId="">
                  <p:embed/>
                </p:oleObj>
              </mc:Choice>
              <mc:Fallback>
                <p:oleObj name="Designer 4.0 Drawing" r:id="rId12" imgW="1831848" imgH="1109472"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36308" y="2420889"/>
                        <a:ext cx="3024188" cy="1831975"/>
                      </a:xfrm>
                      <a:prstGeom prst="rect">
                        <a:avLst/>
                      </a:prstGeom>
                      <a:solidFill>
                        <a:schemeClr val="tx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ggetto 2"/>
          <p:cNvGraphicFramePr>
            <a:graphicFrameLocks noChangeAspect="1"/>
          </p:cNvGraphicFramePr>
          <p:nvPr/>
        </p:nvGraphicFramePr>
        <p:xfrm>
          <a:off x="7607746" y="4581526"/>
          <a:ext cx="2952750" cy="1800225"/>
        </p:xfrm>
        <a:graphic>
          <a:graphicData uri="http://schemas.openxmlformats.org/presentationml/2006/ole">
            <mc:AlternateContent xmlns:mc="http://schemas.openxmlformats.org/markup-compatibility/2006">
              <mc:Choice xmlns:v="urn:schemas-microsoft-com:vml" Requires="v">
                <p:oleObj name="Designer 4.0 Drawing" r:id="rId14" imgW="1813560" imgH="1106424" progId="">
                  <p:embed/>
                </p:oleObj>
              </mc:Choice>
              <mc:Fallback>
                <p:oleObj name="Designer 4.0 Drawing" r:id="rId14" imgW="1813560" imgH="1106424"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07746" y="4581526"/>
                        <a:ext cx="2952750" cy="1800225"/>
                      </a:xfrm>
                      <a:prstGeom prst="rect">
                        <a:avLst/>
                      </a:prstGeom>
                      <a:solidFill>
                        <a:schemeClr val="tx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ggetto 3"/>
          <p:cNvGraphicFramePr>
            <a:graphicFrameLocks noChangeAspect="1"/>
          </p:cNvGraphicFramePr>
          <p:nvPr/>
        </p:nvGraphicFramePr>
        <p:xfrm>
          <a:off x="2135560" y="3861050"/>
          <a:ext cx="4488474" cy="1475397"/>
        </p:xfrm>
        <a:graphic>
          <a:graphicData uri="http://schemas.openxmlformats.org/presentationml/2006/ole">
            <mc:AlternateContent xmlns:mc="http://schemas.openxmlformats.org/markup-compatibility/2006">
              <mc:Choice xmlns:v="urn:schemas-microsoft-com:vml" Requires="v">
                <p:oleObj name="Equazione" r:id="rId16" imgW="2705040" imgH="888840" progId="Equation.3">
                  <p:embed/>
                </p:oleObj>
              </mc:Choice>
              <mc:Fallback>
                <p:oleObj name="Equazione" r:id="rId16" imgW="2705040" imgH="888840" progId="Equation.3">
                  <p:embed/>
                  <p:pic>
                    <p:nvPicPr>
                      <p:cNvPr id="0" name=""/>
                      <p:cNvPicPr>
                        <a:picLocks noChangeAspect="1" noChangeArrowheads="1"/>
                      </p:cNvPicPr>
                      <p:nvPr/>
                    </p:nvPicPr>
                    <p:blipFill>
                      <a:blip r:embed="rId17"/>
                      <a:srcRect/>
                      <a:stretch>
                        <a:fillRect/>
                      </a:stretch>
                    </p:blipFill>
                    <p:spPr bwMode="auto">
                      <a:xfrm>
                        <a:off x="2135560" y="3861050"/>
                        <a:ext cx="4488474" cy="1475397"/>
                      </a:xfrm>
                      <a:prstGeom prst="rect">
                        <a:avLst/>
                      </a:prstGeom>
                      <a:solidFill>
                        <a:schemeClr val="tx1">
                          <a:alpha val="0"/>
                        </a:schemeClr>
                      </a:solidFill>
                      <a:ln>
                        <a:noFill/>
                      </a:ln>
                    </p:spPr>
                  </p:pic>
                </p:oleObj>
              </mc:Fallback>
            </mc:AlternateContent>
          </a:graphicData>
        </a:graphic>
      </p:graphicFrame>
      <p:sp>
        <p:nvSpPr>
          <p:cNvPr id="15" name="Rettangolo 14"/>
          <p:cNvSpPr/>
          <p:nvPr/>
        </p:nvSpPr>
        <p:spPr>
          <a:xfrm>
            <a:off x="624468" y="5494208"/>
            <a:ext cx="7955423" cy="646331"/>
          </a:xfrm>
          <a:prstGeom prst="rect">
            <a:avLst/>
          </a:prstGeom>
        </p:spPr>
        <p:txBody>
          <a:bodyPr wrap="square">
            <a:spAutoFit/>
          </a:bodyPr>
          <a:lstStyle/>
          <a:p>
            <a:r>
              <a:rPr lang="it-IT" b="1" i="1" dirty="0" err="1">
                <a:solidFill>
                  <a:srgbClr val="FF0000"/>
                </a:solidFill>
                <a:latin typeface="Calibri"/>
              </a:rPr>
              <a:t>Question</a:t>
            </a:r>
            <a:r>
              <a:rPr lang="it-IT" dirty="0">
                <a:solidFill>
                  <a:srgbClr val="FF0000"/>
                </a:solidFill>
                <a:latin typeface="Calibri"/>
              </a:rPr>
              <a:t>: </a:t>
            </a:r>
            <a:r>
              <a:rPr lang="it-IT" dirty="0" err="1">
                <a:solidFill>
                  <a:srgbClr val="FF0000"/>
                </a:solidFill>
                <a:latin typeface="Calibri"/>
              </a:rPr>
              <a:t>Evaluate</a:t>
            </a:r>
            <a:r>
              <a:rPr lang="it-IT" dirty="0">
                <a:solidFill>
                  <a:srgbClr val="FF0000"/>
                </a:solidFill>
                <a:latin typeface="Calibri"/>
              </a:rPr>
              <a:t> the </a:t>
            </a:r>
            <a:r>
              <a:rPr lang="it-IT" dirty="0" err="1">
                <a:solidFill>
                  <a:srgbClr val="FF0000"/>
                </a:solidFill>
                <a:latin typeface="Calibri"/>
              </a:rPr>
              <a:t>number</a:t>
            </a:r>
            <a:r>
              <a:rPr lang="it-IT" dirty="0">
                <a:solidFill>
                  <a:srgbClr val="FF0000"/>
                </a:solidFill>
                <a:latin typeface="Calibri"/>
              </a:rPr>
              <a:t> of </a:t>
            </a:r>
            <a:r>
              <a:rPr lang="it-IT" dirty="0" err="1">
                <a:solidFill>
                  <a:srgbClr val="FF0000"/>
                </a:solidFill>
                <a:latin typeface="Calibri"/>
              </a:rPr>
              <a:t>Cherenkov</a:t>
            </a:r>
            <a:r>
              <a:rPr lang="it-IT" dirty="0">
                <a:solidFill>
                  <a:srgbClr val="FF0000"/>
                </a:solidFill>
                <a:latin typeface="Calibri"/>
              </a:rPr>
              <a:t> </a:t>
            </a:r>
            <a:r>
              <a:rPr lang="it-IT" dirty="0" err="1">
                <a:solidFill>
                  <a:srgbClr val="FF0000"/>
                </a:solidFill>
                <a:latin typeface="Calibri"/>
              </a:rPr>
              <a:t>photons</a:t>
            </a:r>
            <a:r>
              <a:rPr lang="it-IT" dirty="0">
                <a:solidFill>
                  <a:srgbClr val="FF0000"/>
                </a:solidFill>
                <a:latin typeface="Calibri"/>
              </a:rPr>
              <a:t> in water (n=1.33) in the </a:t>
            </a:r>
            <a:r>
              <a:rPr lang="it-IT" dirty="0">
                <a:solidFill>
                  <a:srgbClr val="FF0000"/>
                </a:solidFill>
                <a:latin typeface="Symbol" panose="05050102010706020507" pitchFamily="18" charset="2"/>
              </a:rPr>
              <a:t>l</a:t>
            </a:r>
            <a:r>
              <a:rPr lang="it-IT" dirty="0">
                <a:solidFill>
                  <a:srgbClr val="FF0000"/>
                </a:solidFill>
                <a:latin typeface="Calibri"/>
              </a:rPr>
              <a:t>=300-600 nm </a:t>
            </a:r>
            <a:r>
              <a:rPr lang="it-IT" dirty="0" err="1">
                <a:solidFill>
                  <a:srgbClr val="FF0000"/>
                </a:solidFill>
                <a:latin typeface="Calibri"/>
              </a:rPr>
              <a:t>interval</a:t>
            </a:r>
            <a:r>
              <a:rPr lang="it-IT" dirty="0">
                <a:solidFill>
                  <a:srgbClr val="FF0000"/>
                </a:solidFill>
                <a:latin typeface="Calibri"/>
              </a:rPr>
              <a:t> for a </a:t>
            </a:r>
            <a:r>
              <a:rPr lang="it-IT" dirty="0" err="1">
                <a:solidFill>
                  <a:srgbClr val="FF0000"/>
                </a:solidFill>
                <a:latin typeface="Calibri"/>
              </a:rPr>
              <a:t>relativistic</a:t>
            </a:r>
            <a:r>
              <a:rPr lang="it-IT" dirty="0">
                <a:solidFill>
                  <a:srgbClr val="FF0000"/>
                </a:solidFill>
                <a:latin typeface="Calibri"/>
              </a:rPr>
              <a:t> single </a:t>
            </a:r>
            <a:r>
              <a:rPr lang="it-IT" dirty="0" err="1">
                <a:solidFill>
                  <a:srgbClr val="FF0000"/>
                </a:solidFill>
                <a:latin typeface="Calibri"/>
              </a:rPr>
              <a:t>charged</a:t>
            </a:r>
            <a:r>
              <a:rPr lang="it-IT" dirty="0">
                <a:solidFill>
                  <a:srgbClr val="FF0000"/>
                </a:solidFill>
                <a:latin typeface="Calibri"/>
              </a:rPr>
              <a:t> </a:t>
            </a:r>
            <a:r>
              <a:rPr lang="it-IT" dirty="0" err="1">
                <a:solidFill>
                  <a:srgbClr val="FF0000"/>
                </a:solidFill>
                <a:latin typeface="Calibri"/>
              </a:rPr>
              <a:t>particle</a:t>
            </a:r>
            <a:r>
              <a:rPr lang="it-IT" dirty="0">
                <a:solidFill>
                  <a:srgbClr val="FF0000"/>
                </a:solidFill>
                <a:latin typeface="Calibri"/>
              </a:rPr>
              <a:t> </a:t>
            </a:r>
          </a:p>
        </p:txBody>
      </p:sp>
      <p:sp>
        <p:nvSpPr>
          <p:cNvPr id="17" name="Indietro o precedente 16">
            <a:hlinkClick r:id="" action="ppaction://hlinkshowjump?jump=lastslideviewed" highlightClick="1"/>
          </p:cNvPr>
          <p:cNvSpPr/>
          <p:nvPr/>
        </p:nvSpPr>
        <p:spPr>
          <a:xfrm>
            <a:off x="10777522" y="136525"/>
            <a:ext cx="679559" cy="369332"/>
          </a:xfrm>
          <a:prstGeom prst="actionButtonBackPrevious">
            <a:avLst/>
          </a:prstGeom>
          <a:solidFill>
            <a:schemeClr val="accent1"/>
          </a:solidFill>
        </p:spPr>
        <p:txBody>
          <a:bodyPr wrap="square" rtlCol="0" anchor="ctr">
            <a:spAutoFit/>
          </a:bodyPr>
          <a:lstStyle/>
          <a:p>
            <a:pPr marL="285750" indent="-285750" algn="ctr">
              <a:spcAft>
                <a:spcPts val="600"/>
              </a:spcAft>
              <a:buFont typeface="Arial" panose="020B0604020202020204" pitchFamily="34" charset="0"/>
              <a:buChar char="•"/>
            </a:pPr>
            <a:endParaRPr lang="en-US" dirty="0"/>
          </a:p>
        </p:txBody>
      </p:sp>
      <p:sp>
        <p:nvSpPr>
          <p:cNvPr id="5" name="Segnaposto piè di pagina 4">
            <a:extLst>
              <a:ext uri="{FF2B5EF4-FFF2-40B4-BE49-F238E27FC236}">
                <a16:creationId xmlns:a16="http://schemas.microsoft.com/office/drawing/2014/main" id="{E9DB752D-6218-656C-C928-7D61CAE85AD4}"/>
              </a:ext>
            </a:extLst>
          </p:cNvPr>
          <p:cNvSpPr>
            <a:spLocks noGrp="1"/>
          </p:cNvSpPr>
          <p:nvPr>
            <p:ph type="ftr" sz="quarter" idx="11"/>
          </p:nvPr>
        </p:nvSpPr>
        <p:spPr/>
        <p:txBody>
          <a:bodyPr/>
          <a:lstStyle/>
          <a:p>
            <a:r>
              <a:rPr lang="fr-FR"/>
              <a:t>M. Spurio - Astroparticle Physics - 9</a:t>
            </a:r>
            <a:endParaRPr lang="it-IT"/>
          </a:p>
        </p:txBody>
      </p:sp>
      <p:sp>
        <p:nvSpPr>
          <p:cNvPr id="6" name="Segnaposto numero diapositiva 5">
            <a:extLst>
              <a:ext uri="{FF2B5EF4-FFF2-40B4-BE49-F238E27FC236}">
                <a16:creationId xmlns:a16="http://schemas.microsoft.com/office/drawing/2014/main" id="{66E9BEDF-4250-2DAB-8668-369D5D767E41}"/>
              </a:ext>
            </a:extLst>
          </p:cNvPr>
          <p:cNvSpPr>
            <a:spLocks noGrp="1"/>
          </p:cNvSpPr>
          <p:nvPr>
            <p:ph type="sldNum" sz="quarter" idx="12"/>
          </p:nvPr>
        </p:nvSpPr>
        <p:spPr/>
        <p:txBody>
          <a:bodyPr/>
          <a:lstStyle/>
          <a:p>
            <a:fld id="{EF856C54-971D-4A64-8725-72F12A462872}" type="slidenum">
              <a:rPr lang="it-IT" smtClean="0"/>
              <a:t>6</a:t>
            </a:fld>
            <a:endParaRPr lang="it-IT"/>
          </a:p>
        </p:txBody>
      </p:sp>
    </p:spTree>
    <p:extLst>
      <p:ext uri="{BB962C8B-B14F-4D97-AF65-F5344CB8AC3E}">
        <p14:creationId xmlns:p14="http://schemas.microsoft.com/office/powerpoint/2010/main" val="509843719"/>
      </p:ext>
    </p:extLst>
  </p:cSld>
  <p:clrMapOvr>
    <a:masterClrMapping/>
  </p:clrMapOvr>
  <p:transition>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4869"/>
            <a:ext cx="10515600" cy="725862"/>
          </a:xfrm>
        </p:spPr>
        <p:txBody>
          <a:bodyPr>
            <a:normAutofit/>
          </a:bodyPr>
          <a:lstStyle/>
          <a:p>
            <a:r>
              <a:rPr lang="en-US" sz="3600" dirty="0">
                <a:solidFill>
                  <a:srgbClr val="C00000"/>
                </a:solidFill>
              </a:rPr>
              <a:t>Charged CR rejection</a:t>
            </a:r>
          </a:p>
        </p:txBody>
      </p:sp>
      <p:pic>
        <p:nvPicPr>
          <p:cNvPr id="3" name="Immagine 2"/>
          <p:cNvPicPr>
            <a:picLocks noChangeAspect="1"/>
          </p:cNvPicPr>
          <p:nvPr/>
        </p:nvPicPr>
        <p:blipFill rotWithShape="1">
          <a:blip r:embed="rId2"/>
          <a:srcRect r="5143"/>
          <a:stretch/>
        </p:blipFill>
        <p:spPr>
          <a:xfrm>
            <a:off x="721112" y="2179007"/>
            <a:ext cx="5059680" cy="3708411"/>
          </a:xfrm>
          <a:prstGeom prst="rect">
            <a:avLst/>
          </a:prstGeom>
        </p:spPr>
      </p:pic>
      <p:sp>
        <p:nvSpPr>
          <p:cNvPr id="4" name="Rettangolo 3"/>
          <p:cNvSpPr/>
          <p:nvPr/>
        </p:nvSpPr>
        <p:spPr>
          <a:xfrm>
            <a:off x="1025913" y="921260"/>
            <a:ext cx="9902282" cy="1000274"/>
          </a:xfrm>
          <a:prstGeom prst="rect">
            <a:avLst/>
          </a:prstGeom>
        </p:spPr>
        <p:txBody>
          <a:bodyPr wrap="square">
            <a:spAutoFit/>
          </a:bodyPr>
          <a:lstStyle/>
          <a:p>
            <a:pPr marL="285750" indent="-285750">
              <a:spcAft>
                <a:spcPts val="600"/>
              </a:spcAft>
              <a:buFont typeface="Arial" panose="020B0604020202020204" pitchFamily="34" charset="0"/>
              <a:buChar char="•"/>
            </a:pPr>
            <a:r>
              <a:rPr lang="en-US" i="1" dirty="0"/>
              <a:t>Comparison of a pure EM shower (from a 300 GeV </a:t>
            </a:r>
            <a:r>
              <a:rPr lang="en-US" i="1" dirty="0">
                <a:latin typeface="Symbol" panose="05050102010706020507" pitchFamily="18" charset="2"/>
              </a:rPr>
              <a:t>g</a:t>
            </a:r>
            <a:r>
              <a:rPr lang="en-US" i="1" dirty="0"/>
              <a:t>-ray) and a shower initiated by a 1 TeV proton. </a:t>
            </a:r>
          </a:p>
          <a:p>
            <a:pPr marL="285750" indent="-285750">
              <a:spcAft>
                <a:spcPts val="600"/>
              </a:spcAft>
              <a:buFont typeface="Arial" panose="020B0604020202020204" pitchFamily="34" charset="0"/>
              <a:buChar char="•"/>
            </a:pPr>
            <a:r>
              <a:rPr lang="en-US" i="1" dirty="0"/>
              <a:t>The plot shows the projection of secondary particle trajectories onto a plane in which the ordinate corresponds to the elevation</a:t>
            </a:r>
          </a:p>
        </p:txBody>
      </p:sp>
      <p:pic>
        <p:nvPicPr>
          <p:cNvPr id="5" name="Picture 3"/>
          <p:cNvPicPr>
            <a:picLocks noChangeAspect="1" noChangeArrowheads="1"/>
          </p:cNvPicPr>
          <p:nvPr/>
        </p:nvPicPr>
        <p:blipFill>
          <a:blip r:embed="rId3" cstate="print"/>
          <a:srcRect/>
          <a:stretch>
            <a:fillRect/>
          </a:stretch>
        </p:blipFill>
        <p:spPr bwMode="auto">
          <a:xfrm>
            <a:off x="6755336" y="4387850"/>
            <a:ext cx="3760265" cy="1982470"/>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6750038" y="1984286"/>
            <a:ext cx="3765563" cy="1774914"/>
          </a:xfrm>
          <a:prstGeom prst="rect">
            <a:avLst/>
          </a:prstGeom>
          <a:noFill/>
          <a:ln w="9525">
            <a:noFill/>
            <a:miter lim="800000"/>
            <a:headEnd/>
            <a:tailEnd/>
          </a:ln>
          <a:effectLst/>
        </p:spPr>
      </p:pic>
      <p:sp>
        <p:nvSpPr>
          <p:cNvPr id="7" name="Segnaposto piè di pagina 6">
            <a:extLst>
              <a:ext uri="{FF2B5EF4-FFF2-40B4-BE49-F238E27FC236}">
                <a16:creationId xmlns:a16="http://schemas.microsoft.com/office/drawing/2014/main" id="{0908EC1D-4FAB-F55A-20A1-AE7C950570D0}"/>
              </a:ext>
            </a:extLst>
          </p:cNvPr>
          <p:cNvSpPr>
            <a:spLocks noGrp="1"/>
          </p:cNvSpPr>
          <p:nvPr>
            <p:ph type="ftr" sz="quarter" idx="11"/>
          </p:nvPr>
        </p:nvSpPr>
        <p:spPr/>
        <p:txBody>
          <a:bodyPr/>
          <a:lstStyle/>
          <a:p>
            <a:r>
              <a:rPr lang="fr-FR"/>
              <a:t>M. Spurio - Astroparticle Physics - 9</a:t>
            </a:r>
            <a:endParaRPr lang="it-IT"/>
          </a:p>
        </p:txBody>
      </p:sp>
      <p:sp>
        <p:nvSpPr>
          <p:cNvPr id="8" name="Segnaposto numero diapositiva 7">
            <a:extLst>
              <a:ext uri="{FF2B5EF4-FFF2-40B4-BE49-F238E27FC236}">
                <a16:creationId xmlns:a16="http://schemas.microsoft.com/office/drawing/2014/main" id="{A4196350-9743-C048-0AEA-552D12553C12}"/>
              </a:ext>
            </a:extLst>
          </p:cNvPr>
          <p:cNvSpPr>
            <a:spLocks noGrp="1"/>
          </p:cNvSpPr>
          <p:nvPr>
            <p:ph type="sldNum" sz="quarter" idx="12"/>
          </p:nvPr>
        </p:nvSpPr>
        <p:spPr/>
        <p:txBody>
          <a:bodyPr/>
          <a:lstStyle/>
          <a:p>
            <a:fld id="{EF856C54-971D-4A64-8725-72F12A462872}" type="slidenum">
              <a:rPr lang="it-IT" smtClean="0"/>
              <a:t>7</a:t>
            </a:fld>
            <a:endParaRPr lang="it-IT"/>
          </a:p>
        </p:txBody>
      </p:sp>
    </p:spTree>
    <p:extLst>
      <p:ext uri="{BB962C8B-B14F-4D97-AF65-F5344CB8AC3E}">
        <p14:creationId xmlns:p14="http://schemas.microsoft.com/office/powerpoint/2010/main" val="4082302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8771" name="Rectangle 67"/>
          <p:cNvSpPr>
            <a:spLocks noGrp="1" noRot="1" noChangeArrowheads="1"/>
          </p:cNvSpPr>
          <p:nvPr>
            <p:ph type="title"/>
          </p:nvPr>
        </p:nvSpPr>
        <p:spPr>
          <a:xfrm>
            <a:off x="1562101" y="133350"/>
            <a:ext cx="4899025" cy="1143000"/>
          </a:xfrm>
        </p:spPr>
        <p:txBody>
          <a:bodyPr>
            <a:normAutofit fontScale="90000"/>
          </a:bodyPr>
          <a:lstStyle/>
          <a:p>
            <a:r>
              <a:rPr lang="en-US" sz="3800">
                <a:solidFill>
                  <a:srgbClr val="99CCFF"/>
                </a:solidFill>
              </a:rPr>
              <a:t>Astronomia Gamma (al TeV)</a:t>
            </a:r>
          </a:p>
        </p:txBody>
      </p:sp>
      <p:graphicFrame>
        <p:nvGraphicFramePr>
          <p:cNvPr id="328708" name="Object 4"/>
          <p:cNvGraphicFramePr>
            <a:graphicFrameLocks noChangeAspect="1"/>
          </p:cNvGraphicFramePr>
          <p:nvPr>
            <p:extLst>
              <p:ext uri="{D42A27DB-BD31-4B8C-83A1-F6EECF244321}">
                <p14:modId xmlns:p14="http://schemas.microsoft.com/office/powerpoint/2010/main" val="2820370189"/>
              </p:ext>
            </p:extLst>
          </p:nvPr>
        </p:nvGraphicFramePr>
        <p:xfrm>
          <a:off x="1562100" y="100013"/>
          <a:ext cx="3327400" cy="1223962"/>
        </p:xfrm>
        <a:graphic>
          <a:graphicData uri="http://schemas.openxmlformats.org/presentationml/2006/ole">
            <mc:AlternateContent xmlns:mc="http://schemas.openxmlformats.org/markup-compatibility/2006">
              <mc:Choice xmlns:v="urn:schemas-microsoft-com:vml" Requires="v">
                <p:oleObj r:id="rId3" imgW="3895238" imgH="2906300" progId="">
                  <p:embed/>
                </p:oleObj>
              </mc:Choice>
              <mc:Fallback>
                <p:oleObj r:id="rId3" imgW="3895238" imgH="29063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100013"/>
                        <a:ext cx="3327400" cy="122396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aphicFrame>
        <p:nvGraphicFramePr>
          <p:cNvPr id="328709" name="Object 5"/>
          <p:cNvGraphicFramePr>
            <a:graphicFrameLocks noChangeAspect="1"/>
          </p:cNvGraphicFramePr>
          <p:nvPr/>
        </p:nvGraphicFramePr>
        <p:xfrm>
          <a:off x="4873625" y="100013"/>
          <a:ext cx="3409950" cy="1223962"/>
        </p:xfrm>
        <a:graphic>
          <a:graphicData uri="http://schemas.openxmlformats.org/presentationml/2006/ole">
            <mc:AlternateContent xmlns:mc="http://schemas.openxmlformats.org/markup-compatibility/2006">
              <mc:Choice xmlns:v="urn:schemas-microsoft-com:vml" Requires="v">
                <p:oleObj r:id="rId5" imgW="3895238" imgH="2906300" progId="">
                  <p:embed/>
                </p:oleObj>
              </mc:Choice>
              <mc:Fallback>
                <p:oleObj r:id="rId5" imgW="3895238" imgH="29063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25" y="100013"/>
                        <a:ext cx="3409950" cy="122396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328715" name="AutoShape 11"/>
          <p:cNvSpPr>
            <a:spLocks noChangeArrowheads="1"/>
          </p:cNvSpPr>
          <p:nvPr/>
        </p:nvSpPr>
        <p:spPr bwMode="auto">
          <a:xfrm>
            <a:off x="1800227" y="2819399"/>
            <a:ext cx="1932943" cy="1304076"/>
          </a:xfrm>
          <a:prstGeom prst="roundRect">
            <a:avLst>
              <a:gd name="adj" fmla="val 120"/>
            </a:avLst>
          </a:prstGeom>
          <a:noFill/>
          <a:ln w="18360">
            <a:noFill/>
            <a:round/>
            <a:headEnd/>
            <a:tailEnd/>
          </a:ln>
        </p:spPr>
        <p:txBody>
          <a:bodyPr wrap="none" lIns="90000" tIns="46800" rIns="90000" bIns="46800">
            <a:spAutoFit/>
          </a:bodyPr>
          <a:lstStyle/>
          <a:p>
            <a:pPr fontAlgn="base">
              <a:lnSpc>
                <a:spcPct val="93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dirty="0">
                <a:solidFill>
                  <a:srgbClr val="FFFFFF"/>
                </a:solidFill>
                <a:latin typeface="+mj-lt"/>
              </a:rPr>
              <a:t>At 100 GeV</a:t>
            </a:r>
          </a:p>
          <a:p>
            <a:pPr fontAlgn="base">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2000" dirty="0">
              <a:solidFill>
                <a:srgbClr val="FFFFFF"/>
              </a:solidFill>
              <a:latin typeface="+mj-lt"/>
            </a:endParaRPr>
          </a:p>
          <a:p>
            <a:pPr fontAlgn="base">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dirty="0">
                <a:solidFill>
                  <a:srgbClr val="FFFFFF"/>
                </a:solidFill>
                <a:latin typeface="+mj-lt"/>
              </a:rPr>
              <a:t>~ 10 Photons/m</a:t>
            </a:r>
            <a:r>
              <a:rPr lang="en-GB" sz="2000" baseline="50000" dirty="0">
                <a:solidFill>
                  <a:srgbClr val="FFFFFF"/>
                </a:solidFill>
                <a:latin typeface="+mj-lt"/>
              </a:rPr>
              <a:t>2</a:t>
            </a:r>
          </a:p>
          <a:p>
            <a:pPr fontAlgn="base">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dirty="0">
                <a:solidFill>
                  <a:srgbClr val="FFFFFF"/>
                </a:solidFill>
                <a:latin typeface="+mj-lt"/>
              </a:rPr>
              <a:t>   (300 – 600 nm)</a:t>
            </a:r>
          </a:p>
        </p:txBody>
      </p:sp>
      <p:sp>
        <p:nvSpPr>
          <p:cNvPr id="328733" name="Freeform 29"/>
          <p:cNvSpPr>
            <a:spLocks noChangeArrowheads="1"/>
          </p:cNvSpPr>
          <p:nvPr/>
        </p:nvSpPr>
        <p:spPr bwMode="auto">
          <a:xfrm>
            <a:off x="1749425" y="5257800"/>
            <a:ext cx="6604000" cy="1524000"/>
          </a:xfrm>
          <a:custGeom>
            <a:avLst/>
            <a:gdLst/>
            <a:ahLst/>
            <a:cxnLst>
              <a:cxn ang="0">
                <a:pos x="0" y="4233"/>
              </a:cxn>
              <a:cxn ang="0">
                <a:pos x="18344" y="4233"/>
              </a:cxn>
              <a:cxn ang="0">
                <a:pos x="15695" y="0"/>
              </a:cxn>
              <a:cxn ang="0">
                <a:pos x="2649" y="0"/>
              </a:cxn>
              <a:cxn ang="0">
                <a:pos x="0" y="4233"/>
              </a:cxn>
            </a:cxnLst>
            <a:rect l="0" t="0" r="r" b="b"/>
            <a:pathLst>
              <a:path w="18345" h="4234">
                <a:moveTo>
                  <a:pt x="0" y="4233"/>
                </a:moveTo>
                <a:lnTo>
                  <a:pt x="18344" y="4233"/>
                </a:lnTo>
                <a:lnTo>
                  <a:pt x="15695" y="0"/>
                </a:lnTo>
                <a:lnTo>
                  <a:pt x="2649" y="0"/>
                </a:lnTo>
                <a:lnTo>
                  <a:pt x="0" y="4233"/>
                </a:lnTo>
              </a:path>
            </a:pathLst>
          </a:custGeom>
          <a:gradFill rotWithShape="0">
            <a:gsLst>
              <a:gs pos="0">
                <a:srgbClr val="174617"/>
              </a:gs>
              <a:gs pos="100000">
                <a:srgbClr val="339933"/>
              </a:gs>
            </a:gsLst>
            <a:lin ang="5400000" scaled="1"/>
          </a:gradFill>
          <a:ln w="9360">
            <a:solidFill>
              <a:srgbClr val="000000"/>
            </a:solidFill>
            <a:round/>
            <a:headEnd/>
            <a:tailEnd/>
          </a:ln>
        </p:spPr>
        <p:txBody>
          <a:bodyPr wrap="none" anchor="ct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pic>
        <p:nvPicPr>
          <p:cNvPr id="328734" name="Picture 30"/>
          <p:cNvPicPr>
            <a:picLocks noChangeAspect="1" noChangeArrowheads="1"/>
          </p:cNvPicPr>
          <p:nvPr/>
        </p:nvPicPr>
        <p:blipFill>
          <a:blip r:embed="rId6" cstate="print"/>
          <a:srcRect/>
          <a:stretch>
            <a:fillRect/>
          </a:stretch>
        </p:blipFill>
        <p:spPr bwMode="auto">
          <a:xfrm>
            <a:off x="1922464" y="5289550"/>
            <a:ext cx="6118225" cy="1568450"/>
          </a:xfrm>
          <a:prstGeom prst="rect">
            <a:avLst/>
          </a:prstGeom>
          <a:noFill/>
        </p:spPr>
      </p:pic>
      <p:sp>
        <p:nvSpPr>
          <p:cNvPr id="328735" name="Line 31"/>
          <p:cNvSpPr>
            <a:spLocks noChangeShapeType="1"/>
          </p:cNvSpPr>
          <p:nvPr/>
        </p:nvSpPr>
        <p:spPr bwMode="auto">
          <a:xfrm>
            <a:off x="5013325" y="393700"/>
            <a:ext cx="1588" cy="914400"/>
          </a:xfrm>
          <a:prstGeom prst="line">
            <a:avLst/>
          </a:prstGeom>
          <a:noFill/>
          <a:ln w="12600">
            <a:solidFill>
              <a:srgbClr val="FFFFFF"/>
            </a:solidFill>
            <a:round/>
            <a:headEnd/>
            <a:tailEnd type="triangle" w="med" len="med"/>
          </a:ln>
        </p:spPr>
        <p:txBody>
          <a:bodyPr/>
          <a:lstStyle/>
          <a:p>
            <a:pPr fontAlgn="base">
              <a:spcBef>
                <a:spcPct val="20000"/>
              </a:spcBef>
              <a:spcAft>
                <a:spcPct val="0"/>
              </a:spcAft>
              <a:buClr>
                <a:srgbClr val="0000FF"/>
              </a:buClr>
              <a:buSzPct val="70000"/>
              <a:buFont typeface="Wingdings" pitchFamily="2" charset="2"/>
              <a:buChar char="n"/>
              <a:defRPr/>
            </a:pPr>
            <a:endParaRPr lang="it-IT" sz="2000" b="1">
              <a:solidFill>
                <a:prstClr val="black"/>
              </a:solidFill>
              <a:effectLst>
                <a:outerShdw blurRad="38100" dist="38100" dir="2700000" algn="tl">
                  <a:srgbClr val="000000">
                    <a:alpha val="43137"/>
                  </a:srgbClr>
                </a:outerShdw>
              </a:effectLst>
              <a:latin typeface="+mj-lt"/>
            </a:endParaRPr>
          </a:p>
        </p:txBody>
      </p:sp>
      <p:pic>
        <p:nvPicPr>
          <p:cNvPr id="328736" name="Picture 32"/>
          <p:cNvPicPr>
            <a:picLocks noChangeAspect="1" noChangeArrowheads="1"/>
          </p:cNvPicPr>
          <p:nvPr/>
        </p:nvPicPr>
        <p:blipFill>
          <a:blip r:embed="rId7" cstate="print"/>
          <a:srcRect/>
          <a:stretch>
            <a:fillRect/>
          </a:stretch>
        </p:blipFill>
        <p:spPr bwMode="auto">
          <a:xfrm>
            <a:off x="4632325" y="1368426"/>
            <a:ext cx="876300" cy="2411413"/>
          </a:xfrm>
          <a:prstGeom prst="rect">
            <a:avLst/>
          </a:prstGeom>
          <a:noFill/>
        </p:spPr>
      </p:pic>
      <p:grpSp>
        <p:nvGrpSpPr>
          <p:cNvPr id="328737" name="Group 33"/>
          <p:cNvGrpSpPr>
            <a:grpSpLocks/>
          </p:cNvGrpSpPr>
          <p:nvPr/>
        </p:nvGrpSpPr>
        <p:grpSpPr bwMode="auto">
          <a:xfrm>
            <a:off x="2024063" y="1690689"/>
            <a:ext cx="2420938" cy="4211637"/>
            <a:chOff x="292" y="1009"/>
            <a:chExt cx="1525" cy="2653"/>
          </a:xfrm>
        </p:grpSpPr>
        <p:grpSp>
          <p:nvGrpSpPr>
            <p:cNvPr id="328738" name="Group 34"/>
            <p:cNvGrpSpPr>
              <a:grpSpLocks/>
            </p:cNvGrpSpPr>
            <p:nvPr/>
          </p:nvGrpSpPr>
          <p:grpSpPr bwMode="auto">
            <a:xfrm>
              <a:off x="292" y="1079"/>
              <a:ext cx="676" cy="2583"/>
              <a:chOff x="292" y="1079"/>
              <a:chExt cx="676" cy="2583"/>
            </a:xfrm>
          </p:grpSpPr>
          <p:sp>
            <p:nvSpPr>
              <p:cNvPr id="328739" name="Line 35"/>
              <p:cNvSpPr>
                <a:spLocks noChangeShapeType="1"/>
              </p:cNvSpPr>
              <p:nvPr/>
            </p:nvSpPr>
            <p:spPr bwMode="auto">
              <a:xfrm>
                <a:off x="763" y="1398"/>
                <a:ext cx="1" cy="2264"/>
              </a:xfrm>
              <a:prstGeom prst="line">
                <a:avLst/>
              </a:prstGeom>
              <a:noFill/>
              <a:ln w="9360">
                <a:solidFill>
                  <a:srgbClr val="FFFFFF"/>
                </a:solidFill>
                <a:round/>
                <a:headEnd type="triangle" w="med" len="med"/>
                <a:tailEnd type="triangle" w="med" len="med"/>
              </a:ln>
            </p:spPr>
            <p:txBody>
              <a:bodyPr/>
              <a:lstStyle/>
              <a:p>
                <a:pPr fontAlgn="base">
                  <a:spcBef>
                    <a:spcPct val="20000"/>
                  </a:spcBef>
                  <a:spcAft>
                    <a:spcPct val="0"/>
                  </a:spcAft>
                  <a:buClr>
                    <a:srgbClr val="0000FF"/>
                  </a:buClr>
                  <a:buSzPct val="70000"/>
                  <a:buFont typeface="Wingdings" pitchFamily="2" charset="2"/>
                  <a:buChar char="n"/>
                  <a:defRPr/>
                </a:pPr>
                <a:endParaRPr lang="it-IT" sz="2000" b="1">
                  <a:solidFill>
                    <a:prstClr val="black"/>
                  </a:solidFill>
                  <a:effectLst>
                    <a:outerShdw blurRad="38100" dist="38100" dir="2700000" algn="tl">
                      <a:srgbClr val="000000">
                        <a:alpha val="43137"/>
                      </a:srgbClr>
                    </a:outerShdw>
                  </a:effectLst>
                </a:endParaRPr>
              </a:p>
            </p:txBody>
          </p:sp>
          <p:sp>
            <p:nvSpPr>
              <p:cNvPr id="328740" name="AutoShape 36"/>
              <p:cNvSpPr>
                <a:spLocks noChangeArrowheads="1"/>
              </p:cNvSpPr>
              <p:nvPr/>
            </p:nvSpPr>
            <p:spPr bwMode="auto">
              <a:xfrm>
                <a:off x="292" y="1079"/>
                <a:ext cx="676" cy="239"/>
              </a:xfrm>
              <a:prstGeom prst="roundRect">
                <a:avLst>
                  <a:gd name="adj" fmla="val 398"/>
                </a:avLst>
              </a:prstGeom>
              <a:noFill/>
              <a:ln w="18360">
                <a:noFill/>
                <a:round/>
                <a:headEnd/>
                <a:tailEnd/>
              </a:ln>
            </p:spPr>
            <p:txBody>
              <a:bodyPr wrap="none" lIns="90000" tIns="46800" rIns="90000" bIns="46800">
                <a:spAutoFit/>
              </a:bodyPr>
              <a:lstStyle/>
              <a:p>
                <a:pPr fontAlgn="base">
                  <a:lnSpc>
                    <a:spcPct val="93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b="1">
                    <a:solidFill>
                      <a:srgbClr val="FFFFFF"/>
                    </a:solidFill>
                    <a:latin typeface="Palatino Linotype" pitchFamily="18" charset="0"/>
                  </a:rPr>
                  <a:t>~ 10 km</a:t>
                </a:r>
              </a:p>
            </p:txBody>
          </p:sp>
        </p:grpSp>
        <p:sp>
          <p:nvSpPr>
            <p:cNvPr id="328741" name="AutoShape 37"/>
            <p:cNvSpPr>
              <a:spLocks noChangeArrowheads="1"/>
            </p:cNvSpPr>
            <p:nvPr/>
          </p:nvSpPr>
          <p:spPr bwMode="auto">
            <a:xfrm>
              <a:off x="1194" y="1009"/>
              <a:ext cx="623" cy="434"/>
            </a:xfrm>
            <a:prstGeom prst="roundRect">
              <a:avLst>
                <a:gd name="adj" fmla="val 222"/>
              </a:avLst>
            </a:prstGeom>
            <a:noFill/>
            <a:ln w="18360">
              <a:noFill/>
              <a:round/>
              <a:headEnd/>
              <a:tailEnd/>
            </a:ln>
          </p:spPr>
          <p:txBody>
            <a:bodyPr wrap="none" lIns="90000" tIns="46800" rIns="90000" bIns="46800">
              <a:spAutoFit/>
            </a:bodyPr>
            <a:lstStyle/>
            <a:p>
              <a:pPr fontAlgn="base">
                <a:lnSpc>
                  <a:spcPct val="93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b="1" dirty="0">
                  <a:solidFill>
                    <a:srgbClr val="FFFFFF"/>
                  </a:solidFill>
                  <a:latin typeface="+mj-lt"/>
                </a:rPr>
                <a:t>Particle</a:t>
              </a:r>
            </a:p>
            <a:p>
              <a:pPr fontAlgn="base">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b="1" dirty="0">
                  <a:solidFill>
                    <a:srgbClr val="FFFFFF"/>
                  </a:solidFill>
                  <a:latin typeface="+mj-lt"/>
                </a:rPr>
                <a:t>Shower</a:t>
              </a:r>
            </a:p>
          </p:txBody>
        </p:sp>
      </p:grpSp>
      <p:sp>
        <p:nvSpPr>
          <p:cNvPr id="328743" name="AutoShape 39"/>
          <p:cNvSpPr>
            <a:spLocks noChangeArrowheads="1"/>
          </p:cNvSpPr>
          <p:nvPr/>
        </p:nvSpPr>
        <p:spPr bwMode="auto">
          <a:xfrm>
            <a:off x="7427913" y="4813301"/>
            <a:ext cx="3708400" cy="684213"/>
          </a:xfrm>
          <a:prstGeom prst="roundRect">
            <a:avLst>
              <a:gd name="adj" fmla="val 190"/>
            </a:avLst>
          </a:prstGeom>
          <a:noFill/>
          <a:ln w="18360">
            <a:noFill/>
            <a:round/>
            <a:headEnd/>
            <a:tailEnd/>
          </a:ln>
        </p:spPr>
        <p:txBody>
          <a:bodyPr lIns="90000" tIns="46800" rIns="90000" bIns="46800">
            <a:spAutoFit/>
          </a:bodyPr>
          <a:lstStyle/>
          <a:p>
            <a:pPr fontAlgn="base">
              <a:lnSpc>
                <a:spcPct val="93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dirty="0">
                <a:solidFill>
                  <a:prstClr val="white"/>
                </a:solidFill>
                <a:latin typeface="Calibri"/>
              </a:rPr>
              <a:t>2. Imagine shape</a:t>
            </a:r>
            <a:r>
              <a:rPr lang="en-GB" sz="2000" dirty="0">
                <a:solidFill>
                  <a:prstClr val="white"/>
                </a:solidFill>
                <a:latin typeface="Calibri"/>
                <a:sym typeface="Wingdings" pitchFamily="2" charset="2"/>
              </a:rPr>
              <a:t></a:t>
            </a:r>
            <a:endParaRPr lang="en-GB" sz="2000" dirty="0">
              <a:solidFill>
                <a:prstClr val="white"/>
              </a:solidFill>
              <a:latin typeface="Calibri"/>
            </a:endParaRPr>
          </a:p>
          <a:p>
            <a:pPr fontAlgn="base">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dirty="0">
                <a:solidFill>
                  <a:prstClr val="white"/>
                </a:solidFill>
                <a:latin typeface="Calibri"/>
              </a:rPr>
              <a:t>Background rejection</a:t>
            </a:r>
          </a:p>
        </p:txBody>
      </p:sp>
      <p:grpSp>
        <p:nvGrpSpPr>
          <p:cNvPr id="328745" name="Group 41"/>
          <p:cNvGrpSpPr>
            <a:grpSpLocks/>
          </p:cNvGrpSpPr>
          <p:nvPr/>
        </p:nvGrpSpPr>
        <p:grpSpPr bwMode="auto">
          <a:xfrm>
            <a:off x="3167063" y="3925889"/>
            <a:ext cx="2889250" cy="427037"/>
            <a:chOff x="1012" y="2417"/>
            <a:chExt cx="1820" cy="269"/>
          </a:xfrm>
        </p:grpSpPr>
        <p:sp>
          <p:nvSpPr>
            <p:cNvPr id="328746" name="AutoShape 42"/>
            <p:cNvSpPr>
              <a:spLocks noChangeArrowheads="1"/>
            </p:cNvSpPr>
            <p:nvPr/>
          </p:nvSpPr>
          <p:spPr bwMode="auto">
            <a:xfrm>
              <a:off x="1012" y="2447"/>
              <a:ext cx="556" cy="239"/>
            </a:xfrm>
            <a:prstGeom prst="roundRect">
              <a:avLst>
                <a:gd name="adj" fmla="val 398"/>
              </a:avLst>
            </a:prstGeom>
            <a:noFill/>
            <a:ln w="18360">
              <a:noFill/>
              <a:round/>
              <a:headEnd/>
              <a:tailEnd/>
            </a:ln>
          </p:spPr>
          <p:txBody>
            <a:bodyPr wrap="none" lIns="90000" tIns="46800" rIns="90000" bIns="46800">
              <a:spAutoFit/>
            </a:bodyPr>
            <a:lstStyle/>
            <a:p>
              <a:pPr algn="ctr" fontAlgn="base">
                <a:lnSpc>
                  <a:spcPct val="93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b="1" dirty="0">
                  <a:solidFill>
                    <a:prstClr val="white"/>
                  </a:solidFill>
                  <a:latin typeface="Palatino Linotype" pitchFamily="18" charset="0"/>
                </a:rPr>
                <a:t>5 </a:t>
              </a:r>
              <a:r>
                <a:rPr lang="en-GB" sz="2000" b="1" dirty="0" err="1">
                  <a:solidFill>
                    <a:prstClr val="white"/>
                  </a:solidFill>
                  <a:latin typeface="Palatino Linotype" pitchFamily="18" charset="0"/>
                </a:rPr>
                <a:t>nsec</a:t>
              </a:r>
              <a:endParaRPr lang="en-GB" sz="2000" b="1" dirty="0">
                <a:solidFill>
                  <a:prstClr val="white"/>
                </a:solidFill>
                <a:latin typeface="Palatino Linotype" pitchFamily="18" charset="0"/>
              </a:endParaRPr>
            </a:p>
          </p:txBody>
        </p:sp>
        <p:grpSp>
          <p:nvGrpSpPr>
            <p:cNvPr id="328747" name="Group 43"/>
            <p:cNvGrpSpPr>
              <a:grpSpLocks/>
            </p:cNvGrpSpPr>
            <p:nvPr/>
          </p:nvGrpSpPr>
          <p:grpSpPr bwMode="auto">
            <a:xfrm>
              <a:off x="1601" y="2417"/>
              <a:ext cx="1231" cy="192"/>
              <a:chOff x="1601" y="2417"/>
              <a:chExt cx="1231" cy="192"/>
            </a:xfrm>
          </p:grpSpPr>
          <p:grpSp>
            <p:nvGrpSpPr>
              <p:cNvPr id="328748" name="Group 44"/>
              <p:cNvGrpSpPr>
                <a:grpSpLocks/>
              </p:cNvGrpSpPr>
              <p:nvPr/>
            </p:nvGrpSpPr>
            <p:grpSpPr bwMode="auto">
              <a:xfrm>
                <a:off x="1601" y="2417"/>
                <a:ext cx="1231" cy="192"/>
                <a:chOff x="1601" y="2417"/>
                <a:chExt cx="1231" cy="192"/>
              </a:xfrm>
            </p:grpSpPr>
            <p:pic>
              <p:nvPicPr>
                <p:cNvPr id="328749" name="Picture 45"/>
                <p:cNvPicPr>
                  <a:picLocks noChangeAspect="1" noChangeArrowheads="1"/>
                </p:cNvPicPr>
                <p:nvPr/>
              </p:nvPicPr>
              <p:blipFill>
                <a:blip r:embed="rId8" cstate="print"/>
                <a:srcRect/>
                <a:stretch>
                  <a:fillRect/>
                </a:stretch>
              </p:blipFill>
              <p:spPr bwMode="auto">
                <a:xfrm>
                  <a:off x="2216" y="2417"/>
                  <a:ext cx="617" cy="193"/>
                </a:xfrm>
                <a:prstGeom prst="rect">
                  <a:avLst/>
                </a:prstGeom>
                <a:noFill/>
              </p:spPr>
            </p:pic>
            <p:pic>
              <p:nvPicPr>
                <p:cNvPr id="328750" name="Picture 46"/>
                <p:cNvPicPr>
                  <a:picLocks noChangeAspect="1" noChangeArrowheads="1"/>
                </p:cNvPicPr>
                <p:nvPr/>
              </p:nvPicPr>
              <p:blipFill>
                <a:blip r:embed="rId9" cstate="print"/>
                <a:srcRect/>
                <a:stretch>
                  <a:fillRect/>
                </a:stretch>
              </p:blipFill>
              <p:spPr bwMode="auto">
                <a:xfrm>
                  <a:off x="1601" y="2417"/>
                  <a:ext cx="617" cy="193"/>
                </a:xfrm>
                <a:prstGeom prst="rect">
                  <a:avLst/>
                </a:prstGeom>
                <a:noFill/>
              </p:spPr>
            </p:pic>
          </p:grpSp>
          <p:sp>
            <p:nvSpPr>
              <p:cNvPr id="328751" name="Freeform 47"/>
              <p:cNvSpPr>
                <a:spLocks noChangeArrowheads="1"/>
              </p:cNvSpPr>
              <p:nvPr/>
            </p:nvSpPr>
            <p:spPr bwMode="auto">
              <a:xfrm>
                <a:off x="2663" y="2418"/>
                <a:ext cx="168" cy="93"/>
              </a:xfrm>
              <a:custGeom>
                <a:avLst/>
                <a:gdLst/>
                <a:ahLst/>
                <a:cxnLst>
                  <a:cxn ang="0">
                    <a:pos x="738" y="408"/>
                  </a:cxn>
                  <a:cxn ang="0">
                    <a:pos x="0" y="0"/>
                  </a:cxn>
                  <a:cxn ang="0">
                    <a:pos x="738" y="0"/>
                  </a:cxn>
                  <a:cxn ang="0">
                    <a:pos x="738" y="408"/>
                  </a:cxn>
                </a:cxnLst>
                <a:rect l="0" t="0" r="r" b="b"/>
                <a:pathLst>
                  <a:path w="739" h="409">
                    <a:moveTo>
                      <a:pt x="738" y="408"/>
                    </a:moveTo>
                    <a:lnTo>
                      <a:pt x="0" y="0"/>
                    </a:lnTo>
                    <a:lnTo>
                      <a:pt x="738" y="0"/>
                    </a:lnTo>
                    <a:lnTo>
                      <a:pt x="738" y="408"/>
                    </a:lnTo>
                  </a:path>
                </a:pathLst>
              </a:custGeom>
              <a:solidFill>
                <a:srgbClr val="000000"/>
              </a:solidFill>
              <a:ln w="9360">
                <a:solidFill>
                  <a:srgbClr val="000000"/>
                </a:solidFill>
                <a:round/>
                <a:headEnd/>
                <a:tailEnd/>
              </a:ln>
            </p:spPr>
            <p:txBody>
              <a:bodyPr wrap="none" anchor="ct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sp>
            <p:nvSpPr>
              <p:cNvPr id="328752" name="Freeform 48"/>
              <p:cNvSpPr>
                <a:spLocks noChangeArrowheads="1"/>
              </p:cNvSpPr>
              <p:nvPr/>
            </p:nvSpPr>
            <p:spPr bwMode="auto">
              <a:xfrm>
                <a:off x="1602" y="2418"/>
                <a:ext cx="167" cy="93"/>
              </a:xfrm>
              <a:custGeom>
                <a:avLst/>
                <a:gdLst/>
                <a:ahLst/>
                <a:cxnLst>
                  <a:cxn ang="0">
                    <a:pos x="0" y="408"/>
                  </a:cxn>
                  <a:cxn ang="0">
                    <a:pos x="737" y="0"/>
                  </a:cxn>
                  <a:cxn ang="0">
                    <a:pos x="0" y="0"/>
                  </a:cxn>
                  <a:cxn ang="0">
                    <a:pos x="0" y="408"/>
                  </a:cxn>
                </a:cxnLst>
                <a:rect l="0" t="0" r="r" b="b"/>
                <a:pathLst>
                  <a:path w="738" h="409">
                    <a:moveTo>
                      <a:pt x="0" y="408"/>
                    </a:moveTo>
                    <a:lnTo>
                      <a:pt x="737" y="0"/>
                    </a:lnTo>
                    <a:lnTo>
                      <a:pt x="0" y="0"/>
                    </a:lnTo>
                    <a:lnTo>
                      <a:pt x="0" y="408"/>
                    </a:lnTo>
                  </a:path>
                </a:pathLst>
              </a:custGeom>
              <a:solidFill>
                <a:srgbClr val="000000"/>
              </a:solidFill>
              <a:ln w="9360">
                <a:solidFill>
                  <a:srgbClr val="000000"/>
                </a:solidFill>
                <a:round/>
                <a:headEnd/>
                <a:tailEnd/>
              </a:ln>
            </p:spPr>
            <p:txBody>
              <a:bodyPr wrap="none" anchor="ct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grpSp>
      </p:grpSp>
      <p:sp>
        <p:nvSpPr>
          <p:cNvPr id="328753" name="Freeform 49"/>
          <p:cNvSpPr>
            <a:spLocks/>
          </p:cNvSpPr>
          <p:nvPr/>
        </p:nvSpPr>
        <p:spPr bwMode="auto">
          <a:xfrm>
            <a:off x="5053014" y="2509838"/>
            <a:ext cx="993775" cy="3206750"/>
          </a:xfrm>
          <a:custGeom>
            <a:avLst/>
            <a:gdLst/>
            <a:ahLst/>
            <a:cxnLst>
              <a:cxn ang="0">
                <a:pos x="0" y="0"/>
              </a:cxn>
              <a:cxn ang="0">
                <a:pos x="159" y="2020"/>
              </a:cxn>
              <a:cxn ang="0">
                <a:pos x="626" y="2012"/>
              </a:cxn>
              <a:cxn ang="0">
                <a:pos x="0" y="0"/>
              </a:cxn>
            </a:cxnLst>
            <a:rect l="0" t="0" r="r" b="b"/>
            <a:pathLst>
              <a:path w="626" h="2020">
                <a:moveTo>
                  <a:pt x="0" y="0"/>
                </a:moveTo>
                <a:lnTo>
                  <a:pt x="159" y="2020"/>
                </a:lnTo>
                <a:lnTo>
                  <a:pt x="626" y="2012"/>
                </a:lnTo>
                <a:lnTo>
                  <a:pt x="0" y="0"/>
                </a:lnTo>
                <a:close/>
              </a:path>
            </a:pathLst>
          </a:custGeom>
          <a:gradFill rotWithShape="0">
            <a:gsLst>
              <a:gs pos="0">
                <a:srgbClr val="3399FF"/>
              </a:gs>
              <a:gs pos="100000">
                <a:srgbClr val="000099"/>
              </a:gs>
            </a:gsLst>
            <a:lin ang="5400000" scaled="1"/>
          </a:gradFill>
          <a:ln w="9525">
            <a:noFill/>
            <a:round/>
            <a:headEnd/>
            <a:tailEnd/>
          </a:ln>
          <a:effectLst/>
        </p:spPr>
        <p:txBody>
          <a:bodyP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sp>
        <p:nvSpPr>
          <p:cNvPr id="328754" name="Freeform 50"/>
          <p:cNvSpPr>
            <a:spLocks/>
          </p:cNvSpPr>
          <p:nvPr/>
        </p:nvSpPr>
        <p:spPr bwMode="auto">
          <a:xfrm>
            <a:off x="5268913" y="4957764"/>
            <a:ext cx="755650" cy="808037"/>
          </a:xfrm>
          <a:custGeom>
            <a:avLst/>
            <a:gdLst/>
            <a:ahLst/>
            <a:cxnLst>
              <a:cxn ang="0">
                <a:pos x="0" y="501"/>
              </a:cxn>
              <a:cxn ang="0">
                <a:pos x="267" y="0"/>
              </a:cxn>
              <a:cxn ang="0">
                <a:pos x="476" y="509"/>
              </a:cxn>
              <a:cxn ang="0">
                <a:pos x="0" y="501"/>
              </a:cxn>
            </a:cxnLst>
            <a:rect l="0" t="0" r="r" b="b"/>
            <a:pathLst>
              <a:path w="476" h="509">
                <a:moveTo>
                  <a:pt x="0" y="501"/>
                </a:moveTo>
                <a:lnTo>
                  <a:pt x="267" y="0"/>
                </a:lnTo>
                <a:lnTo>
                  <a:pt x="476" y="509"/>
                </a:lnTo>
                <a:lnTo>
                  <a:pt x="0" y="501"/>
                </a:lnTo>
                <a:close/>
              </a:path>
            </a:pathLst>
          </a:custGeom>
          <a:gradFill rotWithShape="0">
            <a:gsLst>
              <a:gs pos="0">
                <a:schemeClr val="tx2"/>
              </a:gs>
              <a:gs pos="100000">
                <a:srgbClr val="0066FF"/>
              </a:gs>
            </a:gsLst>
            <a:lin ang="5400000" scaled="1"/>
          </a:gradFill>
          <a:ln w="9525">
            <a:noFill/>
            <a:round/>
            <a:headEnd/>
            <a:tailEnd/>
          </a:ln>
          <a:effectLst/>
        </p:spPr>
        <p:txBody>
          <a:bodyP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grpSp>
        <p:nvGrpSpPr>
          <p:cNvPr id="328755" name="Group 51"/>
          <p:cNvGrpSpPr>
            <a:grpSpLocks/>
          </p:cNvGrpSpPr>
          <p:nvPr/>
        </p:nvGrpSpPr>
        <p:grpSpPr bwMode="auto">
          <a:xfrm>
            <a:off x="5268913" y="4813300"/>
            <a:ext cx="787400" cy="1398588"/>
            <a:chOff x="2385" y="3172"/>
            <a:chExt cx="313" cy="556"/>
          </a:xfrm>
        </p:grpSpPr>
        <p:sp>
          <p:nvSpPr>
            <p:cNvPr id="328756" name="Oval 52"/>
            <p:cNvSpPr>
              <a:spLocks noChangeArrowheads="1"/>
            </p:cNvSpPr>
            <p:nvPr/>
          </p:nvSpPr>
          <p:spPr bwMode="auto">
            <a:xfrm rot="-38004">
              <a:off x="2445" y="3552"/>
              <a:ext cx="209" cy="43"/>
            </a:xfrm>
            <a:prstGeom prst="ellipse">
              <a:avLst/>
            </a:prstGeom>
            <a:solidFill>
              <a:schemeClr val="bg1"/>
            </a:solidFill>
            <a:ln w="9525">
              <a:solidFill>
                <a:schemeClr val="tx1"/>
              </a:solidFill>
              <a:round/>
              <a:headEnd/>
              <a:tailEnd/>
            </a:ln>
            <a:effectLst/>
          </p:spPr>
          <p:txBody>
            <a:bodyPr wrap="none" anchor="ct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sp>
          <p:nvSpPr>
            <p:cNvPr id="328757" name="Oval 53"/>
            <p:cNvSpPr>
              <a:spLocks noChangeArrowheads="1"/>
            </p:cNvSpPr>
            <p:nvPr/>
          </p:nvSpPr>
          <p:spPr bwMode="auto">
            <a:xfrm rot="-38004">
              <a:off x="2414" y="3525"/>
              <a:ext cx="266" cy="58"/>
            </a:xfrm>
            <a:prstGeom prst="ellipse">
              <a:avLst/>
            </a:prstGeom>
            <a:solidFill>
              <a:schemeClr val="bg1"/>
            </a:solidFill>
            <a:ln w="9525">
              <a:solidFill>
                <a:schemeClr val="tx1"/>
              </a:solidFill>
              <a:round/>
              <a:headEnd/>
              <a:tailEnd/>
            </a:ln>
            <a:effectLst/>
          </p:spPr>
          <p:txBody>
            <a:bodyPr wrap="none" anchor="ct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sp>
          <p:nvSpPr>
            <p:cNvPr id="328758" name="Oval 54"/>
            <p:cNvSpPr>
              <a:spLocks noChangeArrowheads="1"/>
            </p:cNvSpPr>
            <p:nvPr/>
          </p:nvSpPr>
          <p:spPr bwMode="auto">
            <a:xfrm rot="-38004">
              <a:off x="2390" y="3519"/>
              <a:ext cx="308" cy="52"/>
            </a:xfrm>
            <a:prstGeom prst="ellipse">
              <a:avLst/>
            </a:prstGeom>
            <a:solidFill>
              <a:schemeClr val="bg1"/>
            </a:solidFill>
            <a:ln w="9525">
              <a:solidFill>
                <a:schemeClr val="tx1"/>
              </a:solidFill>
              <a:round/>
              <a:headEnd/>
              <a:tailEnd/>
            </a:ln>
            <a:effectLst/>
          </p:spPr>
          <p:txBody>
            <a:bodyPr wrap="none" anchor="ct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sp>
          <p:nvSpPr>
            <p:cNvPr id="328759" name="AutoShape 55"/>
            <p:cNvSpPr>
              <a:spLocks noChangeArrowheads="1"/>
            </p:cNvSpPr>
            <p:nvPr/>
          </p:nvSpPr>
          <p:spPr bwMode="auto">
            <a:xfrm rot="-38004">
              <a:off x="2504" y="3172"/>
              <a:ext cx="89" cy="67"/>
            </a:xfrm>
            <a:prstGeom prst="can">
              <a:avLst>
                <a:gd name="adj" fmla="val 25000"/>
              </a:avLst>
            </a:prstGeom>
            <a:solidFill>
              <a:schemeClr val="bg1"/>
            </a:solidFill>
            <a:ln w="9525">
              <a:solidFill>
                <a:schemeClr val="tx1"/>
              </a:solidFill>
              <a:round/>
              <a:headEnd/>
              <a:tailEnd/>
            </a:ln>
            <a:effectLst/>
          </p:spPr>
          <p:txBody>
            <a:bodyPr wrap="none" anchor="ct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sp>
          <p:nvSpPr>
            <p:cNvPr id="328760" name="Line 56"/>
            <p:cNvSpPr>
              <a:spLocks noChangeShapeType="1"/>
            </p:cNvSpPr>
            <p:nvPr/>
          </p:nvSpPr>
          <p:spPr bwMode="auto">
            <a:xfrm rot="21561996" flipV="1">
              <a:off x="2385" y="3226"/>
              <a:ext cx="119" cy="318"/>
            </a:xfrm>
            <a:prstGeom prst="line">
              <a:avLst/>
            </a:prstGeom>
            <a:noFill/>
            <a:ln w="9525">
              <a:solidFill>
                <a:schemeClr val="tx1"/>
              </a:solidFill>
              <a:round/>
              <a:headEnd/>
              <a:tailEnd/>
            </a:ln>
            <a:effectLst/>
          </p:spPr>
          <p:txBody>
            <a:bodyP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sp>
          <p:nvSpPr>
            <p:cNvPr id="328761" name="Line 57"/>
            <p:cNvSpPr>
              <a:spLocks noChangeShapeType="1"/>
            </p:cNvSpPr>
            <p:nvPr/>
          </p:nvSpPr>
          <p:spPr bwMode="auto">
            <a:xfrm rot="-38004" flipH="1" flipV="1">
              <a:off x="2546" y="3230"/>
              <a:ext cx="1" cy="340"/>
            </a:xfrm>
            <a:prstGeom prst="line">
              <a:avLst/>
            </a:prstGeom>
            <a:noFill/>
            <a:ln w="9525">
              <a:solidFill>
                <a:schemeClr val="tx1"/>
              </a:solidFill>
              <a:round/>
              <a:headEnd/>
              <a:tailEnd/>
            </a:ln>
            <a:effectLst/>
          </p:spPr>
          <p:txBody>
            <a:bodyP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sp>
          <p:nvSpPr>
            <p:cNvPr id="328762" name="Line 58"/>
            <p:cNvSpPr>
              <a:spLocks noChangeShapeType="1"/>
            </p:cNvSpPr>
            <p:nvPr/>
          </p:nvSpPr>
          <p:spPr bwMode="auto">
            <a:xfrm rot="-38004" flipH="1" flipV="1">
              <a:off x="2593" y="3233"/>
              <a:ext cx="103" cy="305"/>
            </a:xfrm>
            <a:prstGeom prst="line">
              <a:avLst/>
            </a:prstGeom>
            <a:noFill/>
            <a:ln w="9525">
              <a:solidFill>
                <a:schemeClr val="tx1"/>
              </a:solidFill>
              <a:round/>
              <a:headEnd/>
              <a:tailEnd/>
            </a:ln>
            <a:effectLst/>
          </p:spPr>
          <p:txBody>
            <a:bodyP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sp>
          <p:nvSpPr>
            <p:cNvPr id="328763" name="AutoShape 59"/>
            <p:cNvSpPr>
              <a:spLocks noChangeArrowheads="1"/>
            </p:cNvSpPr>
            <p:nvPr/>
          </p:nvSpPr>
          <p:spPr bwMode="auto">
            <a:xfrm>
              <a:off x="2432" y="3643"/>
              <a:ext cx="243" cy="85"/>
            </a:xfrm>
            <a:prstGeom prst="can">
              <a:avLst>
                <a:gd name="adj" fmla="val 50000"/>
              </a:avLst>
            </a:prstGeom>
            <a:solidFill>
              <a:schemeClr val="bg1"/>
            </a:solidFill>
            <a:ln w="9525">
              <a:solidFill>
                <a:schemeClr val="tx1"/>
              </a:solidFill>
              <a:round/>
              <a:headEnd/>
              <a:tailEnd/>
            </a:ln>
            <a:effectLst/>
          </p:spPr>
          <p:txBody>
            <a:bodyPr wrap="none" anchor="ct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sp>
          <p:nvSpPr>
            <p:cNvPr id="328764" name="Line 60"/>
            <p:cNvSpPr>
              <a:spLocks noChangeShapeType="1"/>
            </p:cNvSpPr>
            <p:nvPr/>
          </p:nvSpPr>
          <p:spPr bwMode="auto">
            <a:xfrm flipV="1">
              <a:off x="2498" y="3581"/>
              <a:ext cx="54" cy="104"/>
            </a:xfrm>
            <a:prstGeom prst="line">
              <a:avLst/>
            </a:prstGeom>
            <a:noFill/>
            <a:ln w="9525">
              <a:solidFill>
                <a:schemeClr val="tx1"/>
              </a:solidFill>
              <a:round/>
              <a:headEnd/>
              <a:tailEnd/>
            </a:ln>
            <a:effectLst/>
          </p:spPr>
          <p:txBody>
            <a:bodyP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sp>
          <p:nvSpPr>
            <p:cNvPr id="328765" name="Line 61"/>
            <p:cNvSpPr>
              <a:spLocks noChangeShapeType="1"/>
            </p:cNvSpPr>
            <p:nvPr/>
          </p:nvSpPr>
          <p:spPr bwMode="auto">
            <a:xfrm>
              <a:off x="2555" y="3584"/>
              <a:ext cx="47" cy="99"/>
            </a:xfrm>
            <a:prstGeom prst="line">
              <a:avLst/>
            </a:prstGeom>
            <a:noFill/>
            <a:ln w="9525">
              <a:solidFill>
                <a:schemeClr val="tx1"/>
              </a:solidFill>
              <a:round/>
              <a:headEnd/>
              <a:tailEnd/>
            </a:ln>
            <a:effectLst/>
          </p:spPr>
          <p:txBody>
            <a:bodyP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sp>
          <p:nvSpPr>
            <p:cNvPr id="328766" name="Line 62"/>
            <p:cNvSpPr>
              <a:spLocks noChangeShapeType="1"/>
            </p:cNvSpPr>
            <p:nvPr/>
          </p:nvSpPr>
          <p:spPr bwMode="auto">
            <a:xfrm flipV="1">
              <a:off x="2492" y="3606"/>
              <a:ext cx="22" cy="37"/>
            </a:xfrm>
            <a:prstGeom prst="line">
              <a:avLst/>
            </a:prstGeom>
            <a:noFill/>
            <a:ln w="9525">
              <a:solidFill>
                <a:schemeClr val="tx1"/>
              </a:solidFill>
              <a:round/>
              <a:headEnd/>
              <a:tailEnd/>
            </a:ln>
            <a:effectLst/>
          </p:spPr>
          <p:txBody>
            <a:bodyP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sp>
          <p:nvSpPr>
            <p:cNvPr id="328767" name="Line 63"/>
            <p:cNvSpPr>
              <a:spLocks noChangeShapeType="1"/>
            </p:cNvSpPr>
            <p:nvPr/>
          </p:nvSpPr>
          <p:spPr bwMode="auto">
            <a:xfrm flipH="1" flipV="1">
              <a:off x="2582" y="3588"/>
              <a:ext cx="30" cy="51"/>
            </a:xfrm>
            <a:prstGeom prst="line">
              <a:avLst/>
            </a:prstGeom>
            <a:noFill/>
            <a:ln w="9525">
              <a:solidFill>
                <a:schemeClr val="tx1"/>
              </a:solidFill>
              <a:round/>
              <a:headEnd/>
              <a:tailEnd/>
            </a:ln>
            <a:effectLst/>
          </p:spPr>
          <p:txBody>
            <a:bodyPr/>
            <a:lstStyle/>
            <a:p>
              <a:pPr fontAlgn="base">
                <a:spcBef>
                  <a:spcPct val="20000"/>
                </a:spcBef>
                <a:spcAft>
                  <a:spcPct val="0"/>
                </a:spcAft>
                <a:buClr>
                  <a:srgbClr val="0000FF"/>
                </a:buClr>
                <a:buSzPct val="70000"/>
                <a:buFont typeface="Wingdings" pitchFamily="2" charset="2"/>
                <a:buChar char="n"/>
                <a:defRPr/>
              </a:pPr>
              <a:endParaRPr lang="it-IT" sz="2000" b="1">
                <a:solidFill>
                  <a:prstClr val="white"/>
                </a:solidFill>
                <a:effectLst>
                  <a:outerShdw blurRad="38100" dist="38100" dir="2700000" algn="tl">
                    <a:srgbClr val="000000">
                      <a:alpha val="43137"/>
                    </a:srgbClr>
                  </a:outerShdw>
                </a:effectLst>
              </a:endParaRPr>
            </a:p>
          </p:txBody>
        </p:sp>
      </p:grpSp>
      <p:sp>
        <p:nvSpPr>
          <p:cNvPr id="328769" name="AutoShape 65"/>
          <p:cNvSpPr>
            <a:spLocks noChangeArrowheads="1"/>
          </p:cNvSpPr>
          <p:nvPr/>
        </p:nvSpPr>
        <p:spPr bwMode="auto">
          <a:xfrm>
            <a:off x="7470775" y="5554664"/>
            <a:ext cx="3233738" cy="663575"/>
          </a:xfrm>
          <a:prstGeom prst="roundRect">
            <a:avLst>
              <a:gd name="adj" fmla="val 190"/>
            </a:avLst>
          </a:prstGeom>
          <a:noFill/>
          <a:ln w="18360">
            <a:noFill/>
            <a:round/>
            <a:headEnd/>
            <a:tailEnd/>
          </a:ln>
        </p:spPr>
        <p:txBody>
          <a:bodyPr lIns="90000" tIns="46800" rIns="90000" bIns="46800">
            <a:spAutoFit/>
          </a:bodyPr>
          <a:lstStyle/>
          <a:p>
            <a:pPr fontAlgn="base">
              <a:lnSpc>
                <a:spcPct val="93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dirty="0">
                <a:solidFill>
                  <a:prstClr val="white"/>
                </a:solidFill>
                <a:latin typeface="Calibri"/>
              </a:rPr>
              <a:t>3. Image orientation </a:t>
            </a:r>
            <a:r>
              <a:rPr lang="en-GB" sz="2000" dirty="0">
                <a:solidFill>
                  <a:prstClr val="white"/>
                </a:solidFill>
                <a:latin typeface="Calibri"/>
                <a:sym typeface="Wingdings" pitchFamily="2" charset="2"/>
              </a:rPr>
              <a:t> </a:t>
            </a:r>
            <a:r>
              <a:rPr lang="en-GB" sz="2000" dirty="0">
                <a:solidFill>
                  <a:prstClr val="white"/>
                </a:solidFill>
                <a:latin typeface="Calibri"/>
              </a:rPr>
              <a:t>shower direction</a:t>
            </a:r>
          </a:p>
        </p:txBody>
      </p:sp>
      <p:grpSp>
        <p:nvGrpSpPr>
          <p:cNvPr id="328772" name="Group 68"/>
          <p:cNvGrpSpPr>
            <a:grpSpLocks/>
          </p:cNvGrpSpPr>
          <p:nvPr/>
        </p:nvGrpSpPr>
        <p:grpSpPr bwMode="auto">
          <a:xfrm>
            <a:off x="6399214" y="25400"/>
            <a:ext cx="4251325" cy="4787900"/>
            <a:chOff x="3033" y="96"/>
            <a:chExt cx="2678" cy="3016"/>
          </a:xfrm>
        </p:grpSpPr>
        <p:grpSp>
          <p:nvGrpSpPr>
            <p:cNvPr id="328773" name="Group 69"/>
            <p:cNvGrpSpPr>
              <a:grpSpLocks/>
            </p:cNvGrpSpPr>
            <p:nvPr/>
          </p:nvGrpSpPr>
          <p:grpSpPr bwMode="auto">
            <a:xfrm>
              <a:off x="3169" y="96"/>
              <a:ext cx="2542" cy="2591"/>
              <a:chOff x="3169" y="96"/>
              <a:chExt cx="2542" cy="2591"/>
            </a:xfrm>
          </p:grpSpPr>
          <p:sp>
            <p:nvSpPr>
              <p:cNvPr id="328774" name="AutoShape 70"/>
              <p:cNvSpPr>
                <a:spLocks noChangeArrowheads="1"/>
              </p:cNvSpPr>
              <p:nvPr/>
            </p:nvSpPr>
            <p:spPr bwMode="auto">
              <a:xfrm>
                <a:off x="3169" y="107"/>
                <a:ext cx="2543" cy="2582"/>
              </a:xfrm>
              <a:prstGeom prst="roundRect">
                <a:avLst>
                  <a:gd name="adj" fmla="val 37"/>
                </a:avLst>
              </a:prstGeom>
              <a:solidFill>
                <a:srgbClr val="000000"/>
              </a:solidFill>
              <a:ln w="9360">
                <a:solidFill>
                  <a:srgbClr val="000000"/>
                </a:solidFill>
                <a:round/>
                <a:headEnd/>
                <a:tailEnd/>
              </a:ln>
            </p:spPr>
            <p:txBody>
              <a:bodyPr wrap="none" anchor="ctr"/>
              <a:lstStyle/>
              <a:p>
                <a:pPr fontAlgn="base">
                  <a:spcBef>
                    <a:spcPct val="20000"/>
                  </a:spcBef>
                  <a:spcAft>
                    <a:spcPct val="0"/>
                  </a:spcAft>
                  <a:buClr>
                    <a:srgbClr val="0000FF"/>
                  </a:buClr>
                  <a:buSzPct val="70000"/>
                  <a:buFont typeface="Wingdings" pitchFamily="2" charset="2"/>
                  <a:buChar char="n"/>
                  <a:defRPr/>
                </a:pPr>
                <a:endParaRPr lang="it-IT" sz="2000" b="1">
                  <a:solidFill>
                    <a:prstClr val="black"/>
                  </a:solidFill>
                  <a:effectLst>
                    <a:outerShdw blurRad="38100" dist="38100" dir="2700000" algn="tl">
                      <a:srgbClr val="000000">
                        <a:alpha val="43137"/>
                      </a:srgbClr>
                    </a:outerShdw>
                  </a:effectLst>
                </a:endParaRPr>
              </a:p>
            </p:txBody>
          </p:sp>
          <p:pic>
            <p:nvPicPr>
              <p:cNvPr id="328775" name="Picture 71"/>
              <p:cNvPicPr>
                <a:picLocks noChangeAspect="1" noChangeArrowheads="1"/>
              </p:cNvPicPr>
              <p:nvPr/>
            </p:nvPicPr>
            <p:blipFill>
              <a:blip r:embed="rId10" cstate="print"/>
              <a:srcRect/>
              <a:stretch>
                <a:fillRect/>
              </a:stretch>
            </p:blipFill>
            <p:spPr bwMode="auto">
              <a:xfrm>
                <a:off x="3341" y="228"/>
                <a:ext cx="2255" cy="2327"/>
              </a:xfrm>
              <a:prstGeom prst="rect">
                <a:avLst/>
              </a:prstGeom>
              <a:noFill/>
            </p:spPr>
          </p:pic>
          <p:sp>
            <p:nvSpPr>
              <p:cNvPr id="328776" name="Freeform 72"/>
              <p:cNvSpPr>
                <a:spLocks noChangeArrowheads="1"/>
              </p:cNvSpPr>
              <p:nvPr/>
            </p:nvSpPr>
            <p:spPr bwMode="auto">
              <a:xfrm>
                <a:off x="3211" y="96"/>
                <a:ext cx="2490" cy="2582"/>
              </a:xfrm>
              <a:custGeom>
                <a:avLst/>
                <a:gdLst/>
                <a:ahLst/>
                <a:cxnLst>
                  <a:cxn ang="0">
                    <a:pos x="5490" y="0"/>
                  </a:cxn>
                  <a:cxn ang="0">
                    <a:pos x="10979" y="5691"/>
                  </a:cxn>
                  <a:cxn ang="0">
                    <a:pos x="5490" y="11384"/>
                  </a:cxn>
                  <a:cxn ang="0">
                    <a:pos x="0" y="5691"/>
                  </a:cxn>
                  <a:cxn ang="0">
                    <a:pos x="5490" y="0"/>
                  </a:cxn>
                  <a:cxn ang="0">
                    <a:pos x="5488" y="1312"/>
                  </a:cxn>
                  <a:cxn ang="0">
                    <a:pos x="9712" y="5691"/>
                  </a:cxn>
                  <a:cxn ang="0">
                    <a:pos x="5488" y="10071"/>
                  </a:cxn>
                  <a:cxn ang="0">
                    <a:pos x="1266" y="5691"/>
                  </a:cxn>
                  <a:cxn ang="0">
                    <a:pos x="5488" y="1312"/>
                  </a:cxn>
                </a:cxnLst>
                <a:rect l="0" t="0" r="r" b="b"/>
                <a:pathLst>
                  <a:path w="10980" h="11385">
                    <a:moveTo>
                      <a:pt x="5490" y="0"/>
                    </a:moveTo>
                    <a:cubicBezTo>
                      <a:pt x="8601" y="0"/>
                      <a:pt x="10979" y="2464"/>
                      <a:pt x="10979" y="5691"/>
                    </a:cubicBezTo>
                    <a:cubicBezTo>
                      <a:pt x="10979" y="8918"/>
                      <a:pt x="8601" y="11384"/>
                      <a:pt x="5490" y="11384"/>
                    </a:cubicBezTo>
                    <a:cubicBezTo>
                      <a:pt x="2379" y="11384"/>
                      <a:pt x="0" y="8918"/>
                      <a:pt x="0" y="5691"/>
                    </a:cubicBezTo>
                    <a:cubicBezTo>
                      <a:pt x="0" y="2464"/>
                      <a:pt x="2378" y="0"/>
                      <a:pt x="5490" y="0"/>
                    </a:cubicBezTo>
                    <a:close/>
                    <a:moveTo>
                      <a:pt x="5488" y="1312"/>
                    </a:moveTo>
                    <a:cubicBezTo>
                      <a:pt x="7882" y="1312"/>
                      <a:pt x="9712" y="3208"/>
                      <a:pt x="9712" y="5691"/>
                    </a:cubicBezTo>
                    <a:cubicBezTo>
                      <a:pt x="9712" y="8174"/>
                      <a:pt x="7882" y="10071"/>
                      <a:pt x="5488" y="10071"/>
                    </a:cubicBezTo>
                    <a:cubicBezTo>
                      <a:pt x="3094" y="10071"/>
                      <a:pt x="1266" y="8175"/>
                      <a:pt x="1266" y="5691"/>
                    </a:cubicBezTo>
                    <a:cubicBezTo>
                      <a:pt x="1266" y="3207"/>
                      <a:pt x="3095" y="1312"/>
                      <a:pt x="5488" y="1312"/>
                    </a:cubicBezTo>
                    <a:close/>
                  </a:path>
                </a:pathLst>
              </a:custGeom>
              <a:solidFill>
                <a:srgbClr val="000000"/>
              </a:solidFill>
              <a:ln w="18360">
                <a:noFill/>
                <a:round/>
                <a:headEnd/>
                <a:tailEnd/>
              </a:ln>
            </p:spPr>
            <p:txBody>
              <a:bodyPr wrap="none" anchor="ctr"/>
              <a:lstStyle/>
              <a:p>
                <a:pPr fontAlgn="base">
                  <a:spcBef>
                    <a:spcPct val="20000"/>
                  </a:spcBef>
                  <a:spcAft>
                    <a:spcPct val="0"/>
                  </a:spcAft>
                  <a:buClr>
                    <a:srgbClr val="0000FF"/>
                  </a:buClr>
                  <a:buSzPct val="70000"/>
                  <a:buFont typeface="Wingdings" pitchFamily="2" charset="2"/>
                  <a:buChar char="n"/>
                  <a:defRPr/>
                </a:pPr>
                <a:endParaRPr lang="it-IT" sz="2000" b="1">
                  <a:solidFill>
                    <a:prstClr val="black"/>
                  </a:solidFill>
                  <a:effectLst>
                    <a:outerShdw blurRad="38100" dist="38100" dir="2700000" algn="tl">
                      <a:srgbClr val="000000">
                        <a:alpha val="43137"/>
                      </a:srgbClr>
                    </a:outerShdw>
                  </a:effectLst>
                </a:endParaRPr>
              </a:p>
            </p:txBody>
          </p:sp>
          <p:sp>
            <p:nvSpPr>
              <p:cNvPr id="328777" name="Freeform 73"/>
              <p:cNvSpPr>
                <a:spLocks noChangeArrowheads="1"/>
              </p:cNvSpPr>
              <p:nvPr/>
            </p:nvSpPr>
            <p:spPr bwMode="auto">
              <a:xfrm>
                <a:off x="3190" y="183"/>
                <a:ext cx="936" cy="843"/>
              </a:xfrm>
              <a:custGeom>
                <a:avLst/>
                <a:gdLst/>
                <a:ahLst/>
                <a:cxnLst>
                  <a:cxn ang="0">
                    <a:pos x="0" y="0"/>
                  </a:cxn>
                  <a:cxn ang="0">
                    <a:pos x="4128" y="47"/>
                  </a:cxn>
                  <a:cxn ang="0">
                    <a:pos x="1125" y="3715"/>
                  </a:cxn>
                  <a:cxn ang="0">
                    <a:pos x="234" y="3429"/>
                  </a:cxn>
                  <a:cxn ang="0">
                    <a:pos x="0" y="0"/>
                  </a:cxn>
                </a:cxnLst>
                <a:rect l="0" t="0" r="r" b="b"/>
                <a:pathLst>
                  <a:path w="4129" h="3716">
                    <a:moveTo>
                      <a:pt x="0" y="0"/>
                    </a:moveTo>
                    <a:lnTo>
                      <a:pt x="4128" y="47"/>
                    </a:lnTo>
                    <a:lnTo>
                      <a:pt x="1125" y="3715"/>
                    </a:lnTo>
                    <a:lnTo>
                      <a:pt x="234" y="3429"/>
                    </a:lnTo>
                    <a:lnTo>
                      <a:pt x="0" y="0"/>
                    </a:lnTo>
                  </a:path>
                </a:pathLst>
              </a:custGeom>
              <a:solidFill>
                <a:srgbClr val="000000"/>
              </a:solidFill>
              <a:ln w="9360">
                <a:solidFill>
                  <a:srgbClr val="000000"/>
                </a:solidFill>
                <a:round/>
                <a:headEnd/>
                <a:tailEnd/>
              </a:ln>
            </p:spPr>
            <p:txBody>
              <a:bodyPr wrap="none" anchor="ctr"/>
              <a:lstStyle/>
              <a:p>
                <a:pPr fontAlgn="base">
                  <a:spcBef>
                    <a:spcPct val="20000"/>
                  </a:spcBef>
                  <a:spcAft>
                    <a:spcPct val="0"/>
                  </a:spcAft>
                  <a:buClr>
                    <a:srgbClr val="0000FF"/>
                  </a:buClr>
                  <a:buSzPct val="70000"/>
                  <a:buFont typeface="Wingdings" pitchFamily="2" charset="2"/>
                  <a:buChar char="n"/>
                  <a:defRPr/>
                </a:pPr>
                <a:endParaRPr lang="it-IT" sz="2000" b="1">
                  <a:solidFill>
                    <a:prstClr val="black"/>
                  </a:solidFill>
                  <a:effectLst>
                    <a:outerShdw blurRad="38100" dist="38100" dir="2700000" algn="tl">
                      <a:srgbClr val="000000">
                        <a:alpha val="43137"/>
                      </a:srgbClr>
                    </a:outerShdw>
                  </a:effectLst>
                </a:endParaRPr>
              </a:p>
            </p:txBody>
          </p:sp>
          <p:sp>
            <p:nvSpPr>
              <p:cNvPr id="328778" name="Freeform 74"/>
              <p:cNvSpPr>
                <a:spLocks noChangeArrowheads="1"/>
              </p:cNvSpPr>
              <p:nvPr/>
            </p:nvSpPr>
            <p:spPr bwMode="auto">
              <a:xfrm>
                <a:off x="4733" y="150"/>
                <a:ext cx="937" cy="843"/>
              </a:xfrm>
              <a:custGeom>
                <a:avLst/>
                <a:gdLst/>
                <a:ahLst/>
                <a:cxnLst>
                  <a:cxn ang="0">
                    <a:pos x="4131" y="0"/>
                  </a:cxn>
                  <a:cxn ang="0">
                    <a:pos x="0" y="47"/>
                  </a:cxn>
                  <a:cxn ang="0">
                    <a:pos x="3004" y="3716"/>
                  </a:cxn>
                  <a:cxn ang="0">
                    <a:pos x="3896" y="3430"/>
                  </a:cxn>
                  <a:cxn ang="0">
                    <a:pos x="4131" y="0"/>
                  </a:cxn>
                </a:cxnLst>
                <a:rect l="0" t="0" r="r" b="b"/>
                <a:pathLst>
                  <a:path w="4132" h="3717">
                    <a:moveTo>
                      <a:pt x="4131" y="0"/>
                    </a:moveTo>
                    <a:lnTo>
                      <a:pt x="0" y="47"/>
                    </a:lnTo>
                    <a:lnTo>
                      <a:pt x="3004" y="3716"/>
                    </a:lnTo>
                    <a:lnTo>
                      <a:pt x="3896" y="3430"/>
                    </a:lnTo>
                    <a:lnTo>
                      <a:pt x="4131" y="0"/>
                    </a:lnTo>
                  </a:path>
                </a:pathLst>
              </a:custGeom>
              <a:solidFill>
                <a:srgbClr val="000000"/>
              </a:solidFill>
              <a:ln w="9360">
                <a:solidFill>
                  <a:srgbClr val="000000"/>
                </a:solidFill>
                <a:round/>
                <a:headEnd/>
                <a:tailEnd/>
              </a:ln>
            </p:spPr>
            <p:txBody>
              <a:bodyPr wrap="none" anchor="ctr"/>
              <a:lstStyle/>
              <a:p>
                <a:pPr fontAlgn="base">
                  <a:spcBef>
                    <a:spcPct val="20000"/>
                  </a:spcBef>
                  <a:spcAft>
                    <a:spcPct val="0"/>
                  </a:spcAft>
                  <a:buClr>
                    <a:srgbClr val="0000FF"/>
                  </a:buClr>
                  <a:buSzPct val="70000"/>
                  <a:buFont typeface="Wingdings" pitchFamily="2" charset="2"/>
                  <a:buChar char="n"/>
                  <a:defRPr/>
                </a:pPr>
                <a:endParaRPr lang="it-IT" sz="2000" b="1">
                  <a:solidFill>
                    <a:prstClr val="black"/>
                  </a:solidFill>
                  <a:effectLst>
                    <a:outerShdw blurRad="38100" dist="38100" dir="2700000" algn="tl">
                      <a:srgbClr val="000000">
                        <a:alpha val="43137"/>
                      </a:srgbClr>
                    </a:outerShdw>
                  </a:effectLst>
                </a:endParaRPr>
              </a:p>
            </p:txBody>
          </p:sp>
          <p:sp>
            <p:nvSpPr>
              <p:cNvPr id="328779" name="Freeform 75"/>
              <p:cNvSpPr>
                <a:spLocks noChangeArrowheads="1"/>
              </p:cNvSpPr>
              <p:nvPr/>
            </p:nvSpPr>
            <p:spPr bwMode="auto">
              <a:xfrm>
                <a:off x="3169" y="1781"/>
                <a:ext cx="937" cy="843"/>
              </a:xfrm>
              <a:custGeom>
                <a:avLst/>
                <a:gdLst/>
                <a:ahLst/>
                <a:cxnLst>
                  <a:cxn ang="0">
                    <a:pos x="0" y="3717"/>
                  </a:cxn>
                  <a:cxn ang="0">
                    <a:pos x="4130" y="3670"/>
                  </a:cxn>
                  <a:cxn ang="0">
                    <a:pos x="1126" y="0"/>
                  </a:cxn>
                  <a:cxn ang="0">
                    <a:pos x="234" y="287"/>
                  </a:cxn>
                  <a:cxn ang="0">
                    <a:pos x="0" y="3717"/>
                  </a:cxn>
                </a:cxnLst>
                <a:rect l="0" t="0" r="r" b="b"/>
                <a:pathLst>
                  <a:path w="4131" h="3718">
                    <a:moveTo>
                      <a:pt x="0" y="3717"/>
                    </a:moveTo>
                    <a:lnTo>
                      <a:pt x="4130" y="3670"/>
                    </a:lnTo>
                    <a:lnTo>
                      <a:pt x="1126" y="0"/>
                    </a:lnTo>
                    <a:lnTo>
                      <a:pt x="234" y="287"/>
                    </a:lnTo>
                    <a:lnTo>
                      <a:pt x="0" y="3717"/>
                    </a:lnTo>
                  </a:path>
                </a:pathLst>
              </a:custGeom>
              <a:solidFill>
                <a:srgbClr val="000000"/>
              </a:solidFill>
              <a:ln w="9360">
                <a:solidFill>
                  <a:srgbClr val="000000"/>
                </a:solidFill>
                <a:round/>
                <a:headEnd/>
                <a:tailEnd/>
              </a:ln>
            </p:spPr>
            <p:txBody>
              <a:bodyPr wrap="none" anchor="ctr"/>
              <a:lstStyle/>
              <a:p>
                <a:pPr fontAlgn="base">
                  <a:spcBef>
                    <a:spcPct val="20000"/>
                  </a:spcBef>
                  <a:spcAft>
                    <a:spcPct val="0"/>
                  </a:spcAft>
                  <a:buClr>
                    <a:srgbClr val="0000FF"/>
                  </a:buClr>
                  <a:buSzPct val="70000"/>
                  <a:buFont typeface="Wingdings" pitchFamily="2" charset="2"/>
                  <a:buChar char="n"/>
                  <a:defRPr/>
                </a:pPr>
                <a:endParaRPr lang="it-IT" sz="2000" b="1">
                  <a:solidFill>
                    <a:prstClr val="black"/>
                  </a:solidFill>
                  <a:effectLst>
                    <a:outerShdw blurRad="38100" dist="38100" dir="2700000" algn="tl">
                      <a:srgbClr val="000000">
                        <a:alpha val="43137"/>
                      </a:srgbClr>
                    </a:outerShdw>
                  </a:effectLst>
                </a:endParaRPr>
              </a:p>
            </p:txBody>
          </p:sp>
          <p:sp>
            <p:nvSpPr>
              <p:cNvPr id="328780" name="Freeform 76"/>
              <p:cNvSpPr>
                <a:spLocks noChangeArrowheads="1"/>
              </p:cNvSpPr>
              <p:nvPr/>
            </p:nvSpPr>
            <p:spPr bwMode="auto">
              <a:xfrm>
                <a:off x="4775" y="1748"/>
                <a:ext cx="937" cy="843"/>
              </a:xfrm>
              <a:custGeom>
                <a:avLst/>
                <a:gdLst/>
                <a:ahLst/>
                <a:cxnLst>
                  <a:cxn ang="0">
                    <a:pos x="4130" y="3717"/>
                  </a:cxn>
                  <a:cxn ang="0">
                    <a:pos x="0" y="3670"/>
                  </a:cxn>
                  <a:cxn ang="0">
                    <a:pos x="3004" y="0"/>
                  </a:cxn>
                  <a:cxn ang="0">
                    <a:pos x="3896" y="286"/>
                  </a:cxn>
                  <a:cxn ang="0">
                    <a:pos x="4130" y="3717"/>
                  </a:cxn>
                </a:cxnLst>
                <a:rect l="0" t="0" r="r" b="b"/>
                <a:pathLst>
                  <a:path w="4131" h="3718">
                    <a:moveTo>
                      <a:pt x="4130" y="3717"/>
                    </a:moveTo>
                    <a:lnTo>
                      <a:pt x="0" y="3670"/>
                    </a:lnTo>
                    <a:lnTo>
                      <a:pt x="3004" y="0"/>
                    </a:lnTo>
                    <a:lnTo>
                      <a:pt x="3896" y="286"/>
                    </a:lnTo>
                    <a:lnTo>
                      <a:pt x="4130" y="3717"/>
                    </a:lnTo>
                  </a:path>
                </a:pathLst>
              </a:custGeom>
              <a:solidFill>
                <a:srgbClr val="000000"/>
              </a:solidFill>
              <a:ln w="9360">
                <a:solidFill>
                  <a:srgbClr val="000000"/>
                </a:solidFill>
                <a:round/>
                <a:headEnd/>
                <a:tailEnd/>
              </a:ln>
            </p:spPr>
            <p:txBody>
              <a:bodyPr wrap="none" anchor="ctr"/>
              <a:lstStyle/>
              <a:p>
                <a:pPr fontAlgn="base">
                  <a:spcBef>
                    <a:spcPct val="20000"/>
                  </a:spcBef>
                  <a:spcAft>
                    <a:spcPct val="0"/>
                  </a:spcAft>
                  <a:buClr>
                    <a:srgbClr val="0000FF"/>
                  </a:buClr>
                  <a:buSzPct val="70000"/>
                  <a:buFont typeface="Wingdings" pitchFamily="2" charset="2"/>
                  <a:buChar char="n"/>
                  <a:defRPr/>
                </a:pPr>
                <a:endParaRPr lang="it-IT" sz="2000" b="1">
                  <a:solidFill>
                    <a:prstClr val="black"/>
                  </a:solidFill>
                  <a:effectLst>
                    <a:outerShdw blurRad="38100" dist="38100" dir="2700000" algn="tl">
                      <a:srgbClr val="000000">
                        <a:alpha val="43137"/>
                      </a:srgbClr>
                    </a:outerShdw>
                  </a:effectLst>
                </a:endParaRPr>
              </a:p>
            </p:txBody>
          </p:sp>
          <p:sp>
            <p:nvSpPr>
              <p:cNvPr id="328781" name="Oval 77"/>
              <p:cNvSpPr>
                <a:spLocks noChangeArrowheads="1"/>
              </p:cNvSpPr>
              <p:nvPr/>
            </p:nvSpPr>
            <p:spPr bwMode="auto">
              <a:xfrm>
                <a:off x="3477" y="398"/>
                <a:ext cx="1947" cy="1977"/>
              </a:xfrm>
              <a:prstGeom prst="ellipse">
                <a:avLst/>
              </a:prstGeom>
              <a:noFill/>
              <a:ln w="9360">
                <a:solidFill>
                  <a:srgbClr val="FFFFFF"/>
                </a:solidFill>
                <a:round/>
                <a:headEnd/>
                <a:tailEnd/>
              </a:ln>
            </p:spPr>
            <p:txBody>
              <a:bodyPr wrap="none" anchor="ctr"/>
              <a:lstStyle/>
              <a:p>
                <a:pPr fontAlgn="base">
                  <a:spcBef>
                    <a:spcPct val="20000"/>
                  </a:spcBef>
                  <a:spcAft>
                    <a:spcPct val="0"/>
                  </a:spcAft>
                  <a:buClr>
                    <a:srgbClr val="0000FF"/>
                  </a:buClr>
                  <a:buSzPct val="70000"/>
                  <a:buFont typeface="Wingdings" pitchFamily="2" charset="2"/>
                  <a:buChar char="n"/>
                  <a:defRPr/>
                </a:pPr>
                <a:endParaRPr lang="it-IT" sz="2000" b="1">
                  <a:solidFill>
                    <a:prstClr val="black"/>
                  </a:solidFill>
                  <a:effectLst>
                    <a:outerShdw blurRad="38100" dist="38100" dir="2700000" algn="tl">
                      <a:srgbClr val="000000">
                        <a:alpha val="43137"/>
                      </a:srgbClr>
                    </a:outerShdw>
                  </a:effectLst>
                </a:endParaRPr>
              </a:p>
            </p:txBody>
          </p:sp>
        </p:grpSp>
        <p:sp>
          <p:nvSpPr>
            <p:cNvPr id="328782" name="Line 78"/>
            <p:cNvSpPr>
              <a:spLocks noChangeShapeType="1"/>
            </p:cNvSpPr>
            <p:nvPr/>
          </p:nvSpPr>
          <p:spPr bwMode="auto">
            <a:xfrm flipV="1">
              <a:off x="3033" y="2171"/>
              <a:ext cx="796" cy="941"/>
            </a:xfrm>
            <a:prstGeom prst="line">
              <a:avLst/>
            </a:prstGeom>
            <a:noFill/>
            <a:ln w="57240">
              <a:solidFill>
                <a:srgbClr val="FFFFFF"/>
              </a:solidFill>
              <a:round/>
              <a:headEnd/>
              <a:tailEnd type="triangle" w="med" len="med"/>
            </a:ln>
          </p:spPr>
          <p:txBody>
            <a:bodyPr/>
            <a:lstStyle/>
            <a:p>
              <a:pPr fontAlgn="base">
                <a:spcBef>
                  <a:spcPct val="20000"/>
                </a:spcBef>
                <a:spcAft>
                  <a:spcPct val="0"/>
                </a:spcAft>
                <a:buClr>
                  <a:srgbClr val="0000FF"/>
                </a:buClr>
                <a:buSzPct val="70000"/>
                <a:buFont typeface="Wingdings" pitchFamily="2" charset="2"/>
                <a:buChar char="n"/>
                <a:defRPr/>
              </a:pPr>
              <a:endParaRPr lang="it-IT" sz="2000" b="1">
                <a:solidFill>
                  <a:prstClr val="black"/>
                </a:solidFill>
                <a:effectLst>
                  <a:outerShdw blurRad="38100" dist="38100" dir="2700000" algn="tl">
                    <a:srgbClr val="000000">
                      <a:alpha val="43137"/>
                    </a:srgbClr>
                  </a:outerShdw>
                </a:effectLst>
              </a:endParaRPr>
            </a:p>
          </p:txBody>
        </p:sp>
        <p:sp>
          <p:nvSpPr>
            <p:cNvPr id="328783" name="AutoShape 79"/>
            <p:cNvSpPr>
              <a:spLocks noChangeArrowheads="1"/>
            </p:cNvSpPr>
            <p:nvPr/>
          </p:nvSpPr>
          <p:spPr bwMode="auto">
            <a:xfrm>
              <a:off x="3846" y="736"/>
              <a:ext cx="869" cy="240"/>
            </a:xfrm>
            <a:prstGeom prst="roundRect">
              <a:avLst>
                <a:gd name="adj" fmla="val 347"/>
              </a:avLst>
            </a:prstGeom>
            <a:noFill/>
            <a:ln w="18360">
              <a:noFill/>
              <a:round/>
              <a:headEnd/>
              <a:tailEnd/>
            </a:ln>
          </p:spPr>
          <p:txBody>
            <a:bodyPr wrap="none" lIns="90000" tIns="46800" rIns="90000" bIns="46800">
              <a:spAutoFit/>
            </a:bodyPr>
            <a:lstStyle/>
            <a:p>
              <a:pPr fontAlgn="base">
                <a:lnSpc>
                  <a:spcPct val="93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b="1" dirty="0">
                  <a:solidFill>
                    <a:srgbClr val="FFFFFF"/>
                  </a:solidFill>
                  <a:latin typeface="+mj-lt"/>
                </a:rPr>
                <a:t>Focal Plane</a:t>
              </a:r>
            </a:p>
          </p:txBody>
        </p:sp>
      </p:grpSp>
      <p:grpSp>
        <p:nvGrpSpPr>
          <p:cNvPr id="328787" name="Group 83"/>
          <p:cNvGrpSpPr>
            <a:grpSpLocks/>
          </p:cNvGrpSpPr>
          <p:nvPr/>
        </p:nvGrpSpPr>
        <p:grpSpPr bwMode="auto">
          <a:xfrm>
            <a:off x="7751764" y="1700213"/>
            <a:ext cx="2808287" cy="482600"/>
            <a:chOff x="3923" y="416"/>
            <a:chExt cx="1769" cy="304"/>
          </a:xfrm>
        </p:grpSpPr>
        <p:sp>
          <p:nvSpPr>
            <p:cNvPr id="328784" name="Oval 80"/>
            <p:cNvSpPr>
              <a:spLocks noChangeArrowheads="1"/>
            </p:cNvSpPr>
            <p:nvPr/>
          </p:nvSpPr>
          <p:spPr bwMode="auto">
            <a:xfrm rot="21240000">
              <a:off x="4637" y="416"/>
              <a:ext cx="828" cy="304"/>
            </a:xfrm>
            <a:prstGeom prst="ellipse">
              <a:avLst/>
            </a:prstGeom>
            <a:noFill/>
            <a:ln w="31680">
              <a:solidFill>
                <a:srgbClr val="FFFF00"/>
              </a:solidFill>
              <a:prstDash val="sysDot"/>
              <a:round/>
              <a:headEnd/>
              <a:tailEnd/>
            </a:ln>
          </p:spPr>
          <p:txBody>
            <a:bodyPr wrap="none" anchor="ctr"/>
            <a:lstStyle/>
            <a:p>
              <a:pPr fontAlgn="base">
                <a:spcBef>
                  <a:spcPct val="20000"/>
                </a:spcBef>
                <a:spcAft>
                  <a:spcPct val="0"/>
                </a:spcAft>
                <a:buClr>
                  <a:srgbClr val="0000FF"/>
                </a:buClr>
                <a:buSzPct val="70000"/>
                <a:buFont typeface="Wingdings" pitchFamily="2" charset="2"/>
                <a:buChar char="n"/>
                <a:defRPr/>
              </a:pPr>
              <a:endParaRPr lang="it-IT" sz="2000" b="1">
                <a:solidFill>
                  <a:prstClr val="black"/>
                </a:solidFill>
                <a:effectLst>
                  <a:outerShdw blurRad="38100" dist="38100" dir="2700000" algn="tl">
                    <a:srgbClr val="000000">
                      <a:alpha val="43137"/>
                    </a:srgbClr>
                  </a:outerShdw>
                </a:effectLst>
              </a:endParaRPr>
            </a:p>
          </p:txBody>
        </p:sp>
        <p:sp>
          <p:nvSpPr>
            <p:cNvPr id="328785" name="Line 81"/>
            <p:cNvSpPr>
              <a:spLocks noChangeShapeType="1"/>
            </p:cNvSpPr>
            <p:nvPr/>
          </p:nvSpPr>
          <p:spPr bwMode="auto">
            <a:xfrm flipV="1">
              <a:off x="3923" y="493"/>
              <a:ext cx="1769" cy="190"/>
            </a:xfrm>
            <a:prstGeom prst="line">
              <a:avLst/>
            </a:prstGeom>
            <a:noFill/>
            <a:ln w="38160">
              <a:solidFill>
                <a:srgbClr val="FFFF00"/>
              </a:solidFill>
              <a:prstDash val="sysDot"/>
              <a:round/>
              <a:headEnd/>
              <a:tailEnd/>
            </a:ln>
          </p:spPr>
          <p:txBody>
            <a:bodyPr/>
            <a:lstStyle/>
            <a:p>
              <a:pPr fontAlgn="base">
                <a:spcBef>
                  <a:spcPct val="20000"/>
                </a:spcBef>
                <a:spcAft>
                  <a:spcPct val="0"/>
                </a:spcAft>
                <a:buClr>
                  <a:srgbClr val="0000FF"/>
                </a:buClr>
                <a:buSzPct val="70000"/>
                <a:buFont typeface="Wingdings" pitchFamily="2" charset="2"/>
                <a:buChar char="n"/>
                <a:defRPr/>
              </a:pPr>
              <a:endParaRPr lang="it-IT" sz="2000" b="1">
                <a:solidFill>
                  <a:prstClr val="black"/>
                </a:solidFill>
                <a:effectLst>
                  <a:outerShdw blurRad="38100" dist="38100" dir="2700000" algn="tl">
                    <a:srgbClr val="000000">
                      <a:alpha val="43137"/>
                    </a:srgbClr>
                  </a:outerShdw>
                </a:effectLst>
              </a:endParaRPr>
            </a:p>
          </p:txBody>
        </p:sp>
      </p:grpSp>
      <p:sp>
        <p:nvSpPr>
          <p:cNvPr id="328788" name="AutoShape 84"/>
          <p:cNvSpPr>
            <a:spLocks noChangeArrowheads="1"/>
          </p:cNvSpPr>
          <p:nvPr/>
        </p:nvSpPr>
        <p:spPr bwMode="auto">
          <a:xfrm>
            <a:off x="7427913" y="4040188"/>
            <a:ext cx="2241550" cy="684212"/>
          </a:xfrm>
          <a:prstGeom prst="roundRect">
            <a:avLst>
              <a:gd name="adj" fmla="val 190"/>
            </a:avLst>
          </a:prstGeom>
          <a:noFill/>
          <a:ln w="18360">
            <a:noFill/>
            <a:round/>
            <a:headEnd/>
            <a:tailEnd/>
          </a:ln>
        </p:spPr>
        <p:txBody>
          <a:bodyPr lIns="90000" tIns="46800" rIns="90000" bIns="46800">
            <a:spAutoFit/>
          </a:bodyPr>
          <a:lstStyle/>
          <a:p>
            <a:pPr fontAlgn="base">
              <a:lnSpc>
                <a:spcPct val="93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dirty="0">
                <a:solidFill>
                  <a:prstClr val="white"/>
                </a:solidFill>
                <a:latin typeface="Calibri"/>
              </a:rPr>
              <a:t>1. Intensity </a:t>
            </a:r>
            <a:r>
              <a:rPr lang="en-GB" sz="2000" dirty="0">
                <a:solidFill>
                  <a:prstClr val="white"/>
                </a:solidFill>
                <a:latin typeface="Calibri"/>
                <a:sym typeface="Wingdings" pitchFamily="2" charset="2"/>
              </a:rPr>
              <a:t></a:t>
            </a:r>
            <a:endParaRPr lang="en-GB" sz="2000" dirty="0">
              <a:solidFill>
                <a:prstClr val="white"/>
              </a:solidFill>
              <a:latin typeface="Calibri"/>
            </a:endParaRPr>
          </a:p>
          <a:p>
            <a:pPr fontAlgn="base">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dirty="0">
                <a:solidFill>
                  <a:prstClr val="white"/>
                </a:solidFill>
                <a:latin typeface="Calibri"/>
              </a:rPr>
              <a:t> Shower Energy</a:t>
            </a:r>
          </a:p>
        </p:txBody>
      </p:sp>
      <p:sp>
        <p:nvSpPr>
          <p:cNvPr id="2" name="Segnaposto piè di pagina 1">
            <a:extLst>
              <a:ext uri="{FF2B5EF4-FFF2-40B4-BE49-F238E27FC236}">
                <a16:creationId xmlns:a16="http://schemas.microsoft.com/office/drawing/2014/main" id="{F0A4D7C9-9C63-C893-57C2-8A379B573957}"/>
              </a:ext>
            </a:extLst>
          </p:cNvPr>
          <p:cNvSpPr>
            <a:spLocks noGrp="1"/>
          </p:cNvSpPr>
          <p:nvPr>
            <p:ph type="ftr" sz="quarter" idx="11"/>
          </p:nvPr>
        </p:nvSpPr>
        <p:spPr/>
        <p:txBody>
          <a:bodyPr/>
          <a:lstStyle/>
          <a:p>
            <a:r>
              <a:rPr lang="fr-FR">
                <a:solidFill>
                  <a:prstClr val="black">
                    <a:tint val="75000"/>
                  </a:prstClr>
                </a:solidFill>
              </a:rPr>
              <a:t>M. Spurio - Astroparticle Physics - 9</a:t>
            </a:r>
            <a:endParaRPr lang="it-IT">
              <a:solidFill>
                <a:prstClr val="black">
                  <a:tint val="75000"/>
                </a:prstClr>
              </a:solidFill>
            </a:endParaRPr>
          </a:p>
        </p:txBody>
      </p:sp>
      <p:sp>
        <p:nvSpPr>
          <p:cNvPr id="3" name="Segnaposto numero diapositiva 2">
            <a:extLst>
              <a:ext uri="{FF2B5EF4-FFF2-40B4-BE49-F238E27FC236}">
                <a16:creationId xmlns:a16="http://schemas.microsoft.com/office/drawing/2014/main" id="{A878D690-8EF0-E4E4-E106-A5978AC4E067}"/>
              </a:ext>
            </a:extLst>
          </p:cNvPr>
          <p:cNvSpPr>
            <a:spLocks noGrp="1"/>
          </p:cNvSpPr>
          <p:nvPr>
            <p:ph type="sldNum" sz="quarter" idx="12"/>
          </p:nvPr>
        </p:nvSpPr>
        <p:spPr/>
        <p:txBody>
          <a:bodyPr/>
          <a:lstStyle/>
          <a:p>
            <a:fld id="{7316DECF-3CFD-4990-B7A7-A5846758D6FA}" type="slidenum">
              <a:rPr lang="it-IT" smtClean="0">
                <a:solidFill>
                  <a:prstClr val="black">
                    <a:tint val="75000"/>
                  </a:prstClr>
                </a:solidFill>
              </a:rPr>
              <a:pPr/>
              <a:t>8</a:t>
            </a:fld>
            <a:endParaRPr lang="it-IT">
              <a:solidFill>
                <a:prstClr val="black">
                  <a:tint val="75000"/>
                </a:prstClr>
              </a:solidFill>
            </a:endParaRPr>
          </a:p>
        </p:txBody>
      </p:sp>
    </p:spTree>
    <p:extLst>
      <p:ext uri="{BB962C8B-B14F-4D97-AF65-F5344CB8AC3E}">
        <p14:creationId xmlns:p14="http://schemas.microsoft.com/office/powerpoint/2010/main" val="155221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8735"/>
                                        </p:tgtEl>
                                        <p:attrNameLst>
                                          <p:attrName>style.visibility</p:attrName>
                                        </p:attrNameLst>
                                      </p:cBhvr>
                                      <p:to>
                                        <p:strVal val="visible"/>
                                      </p:to>
                                    </p:set>
                                    <p:anim calcmode="lin" valueType="num">
                                      <p:cBhvr additive="base">
                                        <p:cTn id="7" dur="500" fill="hold"/>
                                        <p:tgtEl>
                                          <p:spTgt spid="328735"/>
                                        </p:tgtEl>
                                        <p:attrNameLst>
                                          <p:attrName>ppt_x</p:attrName>
                                        </p:attrNameLst>
                                      </p:cBhvr>
                                      <p:tavLst>
                                        <p:tav tm="0">
                                          <p:val>
                                            <p:strVal val="#ppt_x"/>
                                          </p:val>
                                        </p:tav>
                                        <p:tav tm="100000">
                                          <p:val>
                                            <p:strVal val="#ppt_x"/>
                                          </p:val>
                                        </p:tav>
                                      </p:tavLst>
                                    </p:anim>
                                    <p:anim calcmode="lin" valueType="num">
                                      <p:cBhvr additive="base">
                                        <p:cTn id="8" dur="500" fill="hold"/>
                                        <p:tgtEl>
                                          <p:spTgt spid="32873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328736"/>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499"/>
                                          </p:stCondLst>
                                        </p:cTn>
                                        <p:tgtEl>
                                          <p:spTgt spid="3287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28745"/>
                                        </p:tgtEl>
                                        <p:attrNameLst>
                                          <p:attrName>style.visibility</p:attrName>
                                        </p:attrNameLst>
                                      </p:cBhvr>
                                      <p:to>
                                        <p:strVal val="visible"/>
                                      </p:to>
                                    </p:set>
                                  </p:childTnLst>
                                  <p:subTnLst>
                                    <p:set>
                                      <p:cBhvr override="childStyle">
                                        <p:cTn dur="1" fill="hold" display="0" masterRel="nextClick" afterEffect="1"/>
                                        <p:tgtEl>
                                          <p:spTgt spid="32874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287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28755"/>
                                        </p:tgtEl>
                                        <p:attrNameLst>
                                          <p:attrName>style.visibility</p:attrName>
                                        </p:attrNameLst>
                                      </p:cBhvr>
                                      <p:to>
                                        <p:strVal val="visible"/>
                                      </p:to>
                                    </p:set>
                                    <p:animEffect transition="in" filter="box(in)">
                                      <p:cBhvr>
                                        <p:cTn id="27" dur="500"/>
                                        <p:tgtEl>
                                          <p:spTgt spid="328755"/>
                                        </p:tgtEl>
                                      </p:cBhvr>
                                    </p:animEffect>
                                  </p:childTnLst>
                                </p:cTn>
                              </p:par>
                            </p:childTnLst>
                          </p:cTn>
                        </p:par>
                        <p:par>
                          <p:cTn id="28" fill="hold">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328754"/>
                                        </p:tgtEl>
                                        <p:attrNameLst>
                                          <p:attrName>style.visibility</p:attrName>
                                        </p:attrNameLst>
                                      </p:cBhvr>
                                      <p:to>
                                        <p:strVal val="visible"/>
                                      </p:to>
                                    </p:set>
                                    <p:animEffect transition="in" filter="wipe(down)">
                                      <p:cBhvr>
                                        <p:cTn id="31" dur="500"/>
                                        <p:tgtEl>
                                          <p:spTgt spid="32875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28753"/>
                                        </p:tgtEl>
                                        <p:attrNameLst>
                                          <p:attrName>style.visibility</p:attrName>
                                        </p:attrNameLst>
                                      </p:cBhvr>
                                      <p:to>
                                        <p:strVal val="visible"/>
                                      </p:to>
                                    </p:set>
                                    <p:animEffect transition="in" filter="wipe(up)">
                                      <p:cBhvr>
                                        <p:cTn id="36" dur="500"/>
                                        <p:tgtEl>
                                          <p:spTgt spid="32875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328772"/>
                                        </p:tgtEl>
                                        <p:attrNameLst>
                                          <p:attrName>style.visibility</p:attrName>
                                        </p:attrNameLst>
                                      </p:cBhvr>
                                      <p:to>
                                        <p:strVal val="visible"/>
                                      </p:to>
                                    </p:set>
                                    <p:animEffect transition="in" filter="dissolve">
                                      <p:cBhvr>
                                        <p:cTn id="41" dur="500"/>
                                        <p:tgtEl>
                                          <p:spTgt spid="328772"/>
                                        </p:tgtEl>
                                      </p:cBhvr>
                                    </p:animEffect>
                                  </p:childTnLst>
                                </p:cTn>
                              </p:par>
                            </p:childTnLst>
                          </p:cTn>
                        </p:par>
                        <p:par>
                          <p:cTn id="42" fill="hold">
                            <p:stCondLst>
                              <p:cond delay="500"/>
                            </p:stCondLst>
                            <p:childTnLst>
                              <p:par>
                                <p:cTn id="43" presetID="9" presetClass="entr" presetSubtype="0" fill="hold" nodeType="afterEffect">
                                  <p:stCondLst>
                                    <p:cond delay="0"/>
                                  </p:stCondLst>
                                  <p:childTnLst>
                                    <p:set>
                                      <p:cBhvr>
                                        <p:cTn id="44" dur="1" fill="hold">
                                          <p:stCondLst>
                                            <p:cond delay="0"/>
                                          </p:stCondLst>
                                        </p:cTn>
                                        <p:tgtEl>
                                          <p:spTgt spid="328787"/>
                                        </p:tgtEl>
                                        <p:attrNameLst>
                                          <p:attrName>style.visibility</p:attrName>
                                        </p:attrNameLst>
                                      </p:cBhvr>
                                      <p:to>
                                        <p:strVal val="visible"/>
                                      </p:to>
                                    </p:set>
                                    <p:animEffect transition="in" filter="dissolve">
                                      <p:cBhvr>
                                        <p:cTn id="45" dur="500"/>
                                        <p:tgtEl>
                                          <p:spTgt spid="32878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28788"/>
                                        </p:tgtEl>
                                        <p:attrNameLst>
                                          <p:attrName>style.visibility</p:attrName>
                                        </p:attrNameLst>
                                      </p:cBhvr>
                                      <p:to>
                                        <p:strVal val="visible"/>
                                      </p:to>
                                    </p:set>
                                    <p:animEffect transition="in" filter="box(in)">
                                      <p:cBhvr>
                                        <p:cTn id="50" dur="500"/>
                                        <p:tgtEl>
                                          <p:spTgt spid="328788"/>
                                        </p:tgtEl>
                                      </p:cBhvr>
                                    </p:animEffect>
                                  </p:childTnLst>
                                </p:cTn>
                              </p:par>
                            </p:childTnLst>
                          </p:cTn>
                        </p:par>
                        <p:par>
                          <p:cTn id="51" fill="hold">
                            <p:stCondLst>
                              <p:cond delay="500"/>
                            </p:stCondLst>
                            <p:childTnLst>
                              <p:par>
                                <p:cTn id="52" presetID="4" presetClass="entr" presetSubtype="16" fill="hold" grpId="0" nodeType="afterEffect">
                                  <p:stCondLst>
                                    <p:cond delay="0"/>
                                  </p:stCondLst>
                                  <p:childTnLst>
                                    <p:set>
                                      <p:cBhvr>
                                        <p:cTn id="53" dur="1" fill="hold">
                                          <p:stCondLst>
                                            <p:cond delay="0"/>
                                          </p:stCondLst>
                                        </p:cTn>
                                        <p:tgtEl>
                                          <p:spTgt spid="328743"/>
                                        </p:tgtEl>
                                        <p:attrNameLst>
                                          <p:attrName>style.visibility</p:attrName>
                                        </p:attrNameLst>
                                      </p:cBhvr>
                                      <p:to>
                                        <p:strVal val="visible"/>
                                      </p:to>
                                    </p:set>
                                    <p:animEffect transition="in" filter="box(in)">
                                      <p:cBhvr>
                                        <p:cTn id="54" dur="500"/>
                                        <p:tgtEl>
                                          <p:spTgt spid="328743"/>
                                        </p:tgtEl>
                                      </p:cBhvr>
                                    </p:animEffect>
                                  </p:childTnLst>
                                </p:cTn>
                              </p:par>
                            </p:childTnLst>
                          </p:cTn>
                        </p:par>
                        <p:par>
                          <p:cTn id="55" fill="hold">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328769"/>
                                        </p:tgtEl>
                                        <p:attrNameLst>
                                          <p:attrName>style.visibility</p:attrName>
                                        </p:attrNameLst>
                                      </p:cBhvr>
                                      <p:to>
                                        <p:strVal val="visible"/>
                                      </p:to>
                                    </p:set>
                                    <p:animEffect transition="in" filter="dissolve">
                                      <p:cBhvr>
                                        <p:cTn id="58" dur="500"/>
                                        <p:tgtEl>
                                          <p:spTgt spid="328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35" grpId="0" animBg="1"/>
      <p:bldP spid="328743" grpId="0" autoUpdateAnimBg="0"/>
      <p:bldP spid="328753" grpId="0" animBg="1"/>
      <p:bldP spid="328754" grpId="0" animBg="1"/>
      <p:bldP spid="328769" grpId="0"/>
      <p:bldP spid="32878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75" name="Rectangle 23"/>
          <p:cNvSpPr>
            <a:spLocks noGrp="1" noRot="1" noChangeArrowheads="1"/>
          </p:cNvSpPr>
          <p:nvPr>
            <p:ph type="title"/>
          </p:nvPr>
        </p:nvSpPr>
        <p:spPr>
          <a:xfrm>
            <a:off x="2006601" y="134938"/>
            <a:ext cx="8226425" cy="622300"/>
          </a:xfrm>
        </p:spPr>
        <p:txBody>
          <a:bodyPr>
            <a:normAutofit/>
          </a:bodyPr>
          <a:lstStyle/>
          <a:p>
            <a:pPr algn="l"/>
            <a:r>
              <a:rPr lang="en-US" sz="3600" dirty="0">
                <a:solidFill>
                  <a:srgbClr val="99CCFF"/>
                </a:solidFill>
              </a:rPr>
              <a:t>Stereo Approach</a:t>
            </a:r>
            <a:endParaRPr lang="en-GB" sz="3600" dirty="0">
              <a:solidFill>
                <a:srgbClr val="99CCFF"/>
              </a:solidFill>
            </a:endParaRPr>
          </a:p>
        </p:txBody>
      </p:sp>
      <p:sp>
        <p:nvSpPr>
          <p:cNvPr id="330754" name="AutoShape 2"/>
          <p:cNvSpPr>
            <a:spLocks noChangeArrowheads="1"/>
          </p:cNvSpPr>
          <p:nvPr/>
        </p:nvSpPr>
        <p:spPr bwMode="auto">
          <a:xfrm flipV="1">
            <a:off x="1524000" y="5168900"/>
            <a:ext cx="6604000" cy="1524000"/>
          </a:xfrm>
          <a:custGeom>
            <a:avLst/>
            <a:gdLst>
              <a:gd name="G0" fmla="+- 3120 0 0"/>
              <a:gd name="G1" fmla="+- 21600 0 3120"/>
              <a:gd name="G2" fmla="*/ 3120 1 2"/>
              <a:gd name="G3" fmla="+- 21600 0 G2"/>
              <a:gd name="G4" fmla="+/ 3120 21600 2"/>
              <a:gd name="G5" fmla="+/ G1 0 2"/>
              <a:gd name="G6" fmla="*/ 21600 21600 3120"/>
              <a:gd name="G7" fmla="*/ G6 1 2"/>
              <a:gd name="G8" fmla="+- 21600 0 G7"/>
              <a:gd name="G9" fmla="*/ 21600 1 2"/>
              <a:gd name="G10" fmla="+- 3120 0 G9"/>
              <a:gd name="G11" fmla="?: G10 G8 0"/>
              <a:gd name="G12" fmla="?: G10 G7 21600"/>
              <a:gd name="T0" fmla="*/ 20040 w 21600"/>
              <a:gd name="T1" fmla="*/ 10800 h 21600"/>
              <a:gd name="T2" fmla="*/ 10800 w 21600"/>
              <a:gd name="T3" fmla="*/ 21600 h 21600"/>
              <a:gd name="T4" fmla="*/ 1560 w 21600"/>
              <a:gd name="T5" fmla="*/ 10800 h 21600"/>
              <a:gd name="T6" fmla="*/ 10800 w 21600"/>
              <a:gd name="T7" fmla="*/ 0 h 21600"/>
              <a:gd name="T8" fmla="*/ 3360 w 21600"/>
              <a:gd name="T9" fmla="*/ 3360 h 21600"/>
              <a:gd name="T10" fmla="*/ 18240 w 21600"/>
              <a:gd name="T11" fmla="*/ 18240 h 21600"/>
            </a:gdLst>
            <a:ahLst/>
            <a:cxnLst>
              <a:cxn ang="0">
                <a:pos x="T0" y="T1"/>
              </a:cxn>
              <a:cxn ang="0">
                <a:pos x="T2" y="T3"/>
              </a:cxn>
              <a:cxn ang="0">
                <a:pos x="T4" y="T5"/>
              </a:cxn>
              <a:cxn ang="0">
                <a:pos x="T6" y="T7"/>
              </a:cxn>
            </a:cxnLst>
            <a:rect l="T8" t="T9" r="T10" b="T11"/>
            <a:pathLst>
              <a:path w="21600" h="21600">
                <a:moveTo>
                  <a:pt x="0" y="0"/>
                </a:moveTo>
                <a:lnTo>
                  <a:pt x="3120" y="21600"/>
                </a:lnTo>
                <a:lnTo>
                  <a:pt x="18480" y="21600"/>
                </a:lnTo>
                <a:lnTo>
                  <a:pt x="21600" y="0"/>
                </a:lnTo>
                <a:close/>
              </a:path>
            </a:pathLst>
          </a:custGeom>
          <a:gradFill rotWithShape="0">
            <a:gsLst>
              <a:gs pos="0">
                <a:srgbClr val="339933">
                  <a:gamma/>
                  <a:shade val="46275"/>
                  <a:invGamma/>
                </a:srgbClr>
              </a:gs>
              <a:gs pos="100000">
                <a:srgbClr val="339933"/>
              </a:gs>
            </a:gsLst>
            <a:lin ang="5400000" scaled="1"/>
          </a:gradFill>
          <a:ln w="9525">
            <a:solidFill>
              <a:schemeClr val="tx1"/>
            </a:solidFill>
            <a:miter lim="800000"/>
            <a:headEnd/>
            <a:tailEnd/>
          </a:ln>
          <a:effectLst/>
        </p:spPr>
        <p:txBody>
          <a:bodyPr wrap="none" anchor="ctr"/>
          <a:lstStyle/>
          <a:p>
            <a:endParaRPr lang="it-IT"/>
          </a:p>
        </p:txBody>
      </p:sp>
      <p:grpSp>
        <p:nvGrpSpPr>
          <p:cNvPr id="330755" name="Group 3"/>
          <p:cNvGrpSpPr>
            <a:grpSpLocks/>
          </p:cNvGrpSpPr>
          <p:nvPr/>
        </p:nvGrpSpPr>
        <p:grpSpPr bwMode="auto">
          <a:xfrm>
            <a:off x="2501900" y="355600"/>
            <a:ext cx="4610100" cy="6134100"/>
            <a:chOff x="616" y="224"/>
            <a:chExt cx="2904" cy="3864"/>
          </a:xfrm>
        </p:grpSpPr>
        <p:grpSp>
          <p:nvGrpSpPr>
            <p:cNvPr id="330756" name="Group 4"/>
            <p:cNvGrpSpPr>
              <a:grpSpLocks/>
            </p:cNvGrpSpPr>
            <p:nvPr/>
          </p:nvGrpSpPr>
          <p:grpSpPr bwMode="auto">
            <a:xfrm>
              <a:off x="616" y="224"/>
              <a:ext cx="2904" cy="3504"/>
              <a:chOff x="616" y="224"/>
              <a:chExt cx="2904" cy="3504"/>
            </a:xfrm>
          </p:grpSpPr>
          <p:sp>
            <p:nvSpPr>
              <p:cNvPr id="330757" name="Line 5"/>
              <p:cNvSpPr>
                <a:spLocks noChangeShapeType="1"/>
              </p:cNvSpPr>
              <p:nvPr/>
            </p:nvSpPr>
            <p:spPr bwMode="auto">
              <a:xfrm>
                <a:off x="2056" y="224"/>
                <a:ext cx="0" cy="576"/>
              </a:xfrm>
              <a:prstGeom prst="line">
                <a:avLst/>
              </a:prstGeom>
              <a:noFill/>
              <a:ln w="3175">
                <a:solidFill>
                  <a:srgbClr val="EAEAEA"/>
                </a:solidFill>
                <a:round/>
                <a:headEnd/>
                <a:tailEnd/>
              </a:ln>
              <a:effectLst/>
            </p:spPr>
            <p:txBody>
              <a:bodyPr/>
              <a:lstStyle/>
              <a:p>
                <a:endParaRPr lang="it-IT"/>
              </a:p>
            </p:txBody>
          </p:sp>
          <p:pic>
            <p:nvPicPr>
              <p:cNvPr id="330758" name="Picture 6" descr="view_yz_004"/>
              <p:cNvPicPr>
                <a:picLocks noChangeAspect="1" noChangeArrowheads="1"/>
              </p:cNvPicPr>
              <p:nvPr/>
            </p:nvPicPr>
            <p:blipFill>
              <a:blip r:embed="rId3" cstate="print"/>
              <a:srcRect/>
              <a:stretch>
                <a:fillRect/>
              </a:stretch>
            </p:blipFill>
            <p:spPr bwMode="auto">
              <a:xfrm>
                <a:off x="1816" y="830"/>
                <a:ext cx="552" cy="1043"/>
              </a:xfrm>
              <a:prstGeom prst="rect">
                <a:avLst/>
              </a:prstGeom>
              <a:noFill/>
            </p:spPr>
          </p:pic>
          <p:sp>
            <p:nvSpPr>
              <p:cNvPr id="330759" name="AutoShape 7"/>
              <p:cNvSpPr>
                <a:spLocks noChangeArrowheads="1"/>
              </p:cNvSpPr>
              <p:nvPr/>
            </p:nvSpPr>
            <p:spPr bwMode="auto">
              <a:xfrm>
                <a:off x="616" y="1568"/>
                <a:ext cx="2904" cy="2160"/>
              </a:xfrm>
              <a:prstGeom prst="triangle">
                <a:avLst>
                  <a:gd name="adj" fmla="val 50000"/>
                </a:avLst>
              </a:prstGeom>
              <a:gradFill rotWithShape="0">
                <a:gsLst>
                  <a:gs pos="0">
                    <a:srgbClr val="99CCFF"/>
                  </a:gs>
                  <a:gs pos="100000">
                    <a:srgbClr val="0000FF"/>
                  </a:gs>
                </a:gsLst>
                <a:lin ang="5400000" scaled="1"/>
              </a:gradFill>
              <a:ln w="9525">
                <a:noFill/>
                <a:miter lim="800000"/>
                <a:headEnd/>
                <a:tailEnd/>
              </a:ln>
              <a:effectLst/>
            </p:spPr>
            <p:txBody>
              <a:bodyPr wrap="none" anchor="ctr"/>
              <a:lstStyle/>
              <a:p>
                <a:endParaRPr lang="it-IT"/>
              </a:p>
            </p:txBody>
          </p:sp>
        </p:grpSp>
        <p:sp>
          <p:nvSpPr>
            <p:cNvPr id="330760" name="Oval 8"/>
            <p:cNvSpPr>
              <a:spLocks noChangeArrowheads="1"/>
            </p:cNvSpPr>
            <p:nvPr/>
          </p:nvSpPr>
          <p:spPr bwMode="auto">
            <a:xfrm>
              <a:off x="624" y="3384"/>
              <a:ext cx="2896" cy="704"/>
            </a:xfrm>
            <a:prstGeom prst="ellipse">
              <a:avLst/>
            </a:prstGeom>
            <a:gradFill rotWithShape="0">
              <a:gsLst>
                <a:gs pos="0">
                  <a:srgbClr val="0066FF"/>
                </a:gs>
                <a:gs pos="100000">
                  <a:srgbClr val="3399FF"/>
                </a:gs>
              </a:gsLst>
              <a:lin ang="5400000" scaled="1"/>
            </a:gradFill>
            <a:ln w="28575">
              <a:noFill/>
              <a:round/>
              <a:headEnd/>
              <a:tailEnd/>
            </a:ln>
            <a:effectLst/>
          </p:spPr>
          <p:txBody>
            <a:bodyPr wrap="none" anchor="ctr"/>
            <a:lstStyle/>
            <a:p>
              <a:endParaRPr lang="it-IT"/>
            </a:p>
          </p:txBody>
        </p:sp>
      </p:grpSp>
      <p:grpSp>
        <p:nvGrpSpPr>
          <p:cNvPr id="330761" name="Group 9"/>
          <p:cNvGrpSpPr>
            <a:grpSpLocks/>
          </p:cNvGrpSpPr>
          <p:nvPr/>
        </p:nvGrpSpPr>
        <p:grpSpPr bwMode="auto">
          <a:xfrm>
            <a:off x="5791201" y="152401"/>
            <a:ext cx="4799013" cy="4797425"/>
            <a:chOff x="2688" y="96"/>
            <a:chExt cx="3023" cy="3022"/>
          </a:xfrm>
        </p:grpSpPr>
        <p:grpSp>
          <p:nvGrpSpPr>
            <p:cNvPr id="330762" name="Group 10"/>
            <p:cNvGrpSpPr>
              <a:grpSpLocks/>
            </p:cNvGrpSpPr>
            <p:nvPr/>
          </p:nvGrpSpPr>
          <p:grpSpPr bwMode="auto">
            <a:xfrm>
              <a:off x="3168" y="96"/>
              <a:ext cx="2543" cy="2592"/>
              <a:chOff x="3752" y="792"/>
              <a:chExt cx="1912" cy="1920"/>
            </a:xfrm>
          </p:grpSpPr>
          <p:sp>
            <p:nvSpPr>
              <p:cNvPr id="330763" name="Rectangle 11"/>
              <p:cNvSpPr>
                <a:spLocks noChangeArrowheads="1"/>
              </p:cNvSpPr>
              <p:nvPr/>
            </p:nvSpPr>
            <p:spPr bwMode="auto">
              <a:xfrm>
                <a:off x="3752" y="800"/>
                <a:ext cx="1912" cy="1912"/>
              </a:xfrm>
              <a:prstGeom prst="rect">
                <a:avLst/>
              </a:prstGeom>
              <a:solidFill>
                <a:schemeClr val="tx1"/>
              </a:solidFill>
              <a:ln w="9525">
                <a:solidFill>
                  <a:schemeClr val="tx1"/>
                </a:solidFill>
                <a:miter lim="800000"/>
                <a:headEnd/>
                <a:tailEnd/>
              </a:ln>
              <a:effectLst/>
            </p:spPr>
            <p:txBody>
              <a:bodyPr wrap="none" anchor="ctr"/>
              <a:lstStyle/>
              <a:p>
                <a:endParaRPr lang="it-IT"/>
              </a:p>
            </p:txBody>
          </p:sp>
          <p:pic>
            <p:nvPicPr>
              <p:cNvPr id="330764" name="Picture 12" descr="event"/>
              <p:cNvPicPr>
                <a:picLocks noChangeAspect="1" noChangeArrowheads="1"/>
              </p:cNvPicPr>
              <p:nvPr/>
            </p:nvPicPr>
            <p:blipFill>
              <a:blip r:embed="rId4" cstate="print"/>
              <a:srcRect/>
              <a:stretch>
                <a:fillRect/>
              </a:stretch>
            </p:blipFill>
            <p:spPr bwMode="auto">
              <a:xfrm>
                <a:off x="3881" y="890"/>
                <a:ext cx="1696" cy="1723"/>
              </a:xfrm>
              <a:prstGeom prst="rect">
                <a:avLst/>
              </a:prstGeom>
              <a:noFill/>
            </p:spPr>
          </p:pic>
          <p:sp>
            <p:nvSpPr>
              <p:cNvPr id="330765" name="AutoShape 13"/>
              <p:cNvSpPr>
                <a:spLocks noChangeArrowheads="1"/>
              </p:cNvSpPr>
              <p:nvPr/>
            </p:nvSpPr>
            <p:spPr bwMode="auto">
              <a:xfrm>
                <a:off x="3784" y="792"/>
                <a:ext cx="1872" cy="1912"/>
              </a:xfrm>
              <a:custGeom>
                <a:avLst/>
                <a:gdLst>
                  <a:gd name="G0" fmla="+- 2492 0 0"/>
                  <a:gd name="G1" fmla="+- 21600 0 2492"/>
                  <a:gd name="G2" fmla="+- 21600 0 2492"/>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492" y="10800"/>
                    </a:moveTo>
                    <a:cubicBezTo>
                      <a:pt x="2492" y="15388"/>
                      <a:pt x="6212" y="19108"/>
                      <a:pt x="10800" y="19108"/>
                    </a:cubicBezTo>
                    <a:cubicBezTo>
                      <a:pt x="15388" y="19108"/>
                      <a:pt x="19108" y="15388"/>
                      <a:pt x="19108" y="10800"/>
                    </a:cubicBezTo>
                    <a:cubicBezTo>
                      <a:pt x="19108" y="6212"/>
                      <a:pt x="15388" y="2492"/>
                      <a:pt x="10800" y="2492"/>
                    </a:cubicBezTo>
                    <a:cubicBezTo>
                      <a:pt x="6212" y="2492"/>
                      <a:pt x="2492" y="6212"/>
                      <a:pt x="2492" y="10800"/>
                    </a:cubicBezTo>
                    <a:close/>
                  </a:path>
                </a:pathLst>
              </a:custGeom>
              <a:solidFill>
                <a:schemeClr val="tx1"/>
              </a:solidFill>
              <a:ln w="9525">
                <a:noFill/>
                <a:round/>
                <a:headEnd/>
                <a:tailEnd/>
              </a:ln>
              <a:effectLst/>
            </p:spPr>
            <p:txBody>
              <a:bodyPr wrap="none" anchor="ctr"/>
              <a:lstStyle/>
              <a:p>
                <a:endParaRPr lang="it-IT"/>
              </a:p>
            </p:txBody>
          </p:sp>
          <p:sp>
            <p:nvSpPr>
              <p:cNvPr id="330766" name="Freeform 14"/>
              <p:cNvSpPr>
                <a:spLocks/>
              </p:cNvSpPr>
              <p:nvPr/>
            </p:nvSpPr>
            <p:spPr bwMode="auto">
              <a:xfrm>
                <a:off x="3768" y="856"/>
                <a:ext cx="704" cy="624"/>
              </a:xfrm>
              <a:custGeom>
                <a:avLst/>
                <a:gdLst/>
                <a:ahLst/>
                <a:cxnLst>
                  <a:cxn ang="0">
                    <a:pos x="0" y="0"/>
                  </a:cxn>
                  <a:cxn ang="0">
                    <a:pos x="704" y="8"/>
                  </a:cxn>
                  <a:cxn ang="0">
                    <a:pos x="192" y="624"/>
                  </a:cxn>
                  <a:cxn ang="0">
                    <a:pos x="40" y="576"/>
                  </a:cxn>
                  <a:cxn ang="0">
                    <a:pos x="0" y="0"/>
                  </a:cxn>
                </a:cxnLst>
                <a:rect l="0" t="0" r="r" b="b"/>
                <a:pathLst>
                  <a:path w="704" h="624">
                    <a:moveTo>
                      <a:pt x="0" y="0"/>
                    </a:moveTo>
                    <a:lnTo>
                      <a:pt x="704" y="8"/>
                    </a:lnTo>
                    <a:lnTo>
                      <a:pt x="192" y="624"/>
                    </a:lnTo>
                    <a:lnTo>
                      <a:pt x="40" y="576"/>
                    </a:lnTo>
                    <a:lnTo>
                      <a:pt x="0" y="0"/>
                    </a:lnTo>
                    <a:close/>
                  </a:path>
                </a:pathLst>
              </a:custGeom>
              <a:solidFill>
                <a:schemeClr val="tx1"/>
              </a:solidFill>
              <a:ln w="9525">
                <a:solidFill>
                  <a:schemeClr val="tx1"/>
                </a:solidFill>
                <a:round/>
                <a:headEnd/>
                <a:tailEnd/>
              </a:ln>
              <a:effectLst/>
            </p:spPr>
            <p:txBody>
              <a:bodyPr/>
              <a:lstStyle/>
              <a:p>
                <a:endParaRPr lang="it-IT"/>
              </a:p>
            </p:txBody>
          </p:sp>
          <p:sp>
            <p:nvSpPr>
              <p:cNvPr id="330767" name="Freeform 15"/>
              <p:cNvSpPr>
                <a:spLocks/>
              </p:cNvSpPr>
              <p:nvPr/>
            </p:nvSpPr>
            <p:spPr bwMode="auto">
              <a:xfrm flipH="1">
                <a:off x="4928" y="832"/>
                <a:ext cx="704" cy="624"/>
              </a:xfrm>
              <a:custGeom>
                <a:avLst/>
                <a:gdLst/>
                <a:ahLst/>
                <a:cxnLst>
                  <a:cxn ang="0">
                    <a:pos x="0" y="0"/>
                  </a:cxn>
                  <a:cxn ang="0">
                    <a:pos x="704" y="8"/>
                  </a:cxn>
                  <a:cxn ang="0">
                    <a:pos x="192" y="624"/>
                  </a:cxn>
                  <a:cxn ang="0">
                    <a:pos x="40" y="576"/>
                  </a:cxn>
                  <a:cxn ang="0">
                    <a:pos x="0" y="0"/>
                  </a:cxn>
                </a:cxnLst>
                <a:rect l="0" t="0" r="r" b="b"/>
                <a:pathLst>
                  <a:path w="704" h="624">
                    <a:moveTo>
                      <a:pt x="0" y="0"/>
                    </a:moveTo>
                    <a:lnTo>
                      <a:pt x="704" y="8"/>
                    </a:lnTo>
                    <a:lnTo>
                      <a:pt x="192" y="624"/>
                    </a:lnTo>
                    <a:lnTo>
                      <a:pt x="40" y="576"/>
                    </a:lnTo>
                    <a:lnTo>
                      <a:pt x="0" y="0"/>
                    </a:lnTo>
                    <a:close/>
                  </a:path>
                </a:pathLst>
              </a:custGeom>
              <a:solidFill>
                <a:schemeClr val="tx1"/>
              </a:solidFill>
              <a:ln w="9525">
                <a:solidFill>
                  <a:schemeClr val="tx1"/>
                </a:solidFill>
                <a:round/>
                <a:headEnd/>
                <a:tailEnd/>
              </a:ln>
              <a:effectLst/>
            </p:spPr>
            <p:txBody>
              <a:bodyPr/>
              <a:lstStyle/>
              <a:p>
                <a:endParaRPr lang="it-IT"/>
              </a:p>
            </p:txBody>
          </p:sp>
          <p:sp>
            <p:nvSpPr>
              <p:cNvPr id="330768" name="Freeform 16"/>
              <p:cNvSpPr>
                <a:spLocks/>
              </p:cNvSpPr>
              <p:nvPr/>
            </p:nvSpPr>
            <p:spPr bwMode="auto">
              <a:xfrm flipV="1">
                <a:off x="3752" y="2040"/>
                <a:ext cx="704" cy="624"/>
              </a:xfrm>
              <a:custGeom>
                <a:avLst/>
                <a:gdLst/>
                <a:ahLst/>
                <a:cxnLst>
                  <a:cxn ang="0">
                    <a:pos x="0" y="0"/>
                  </a:cxn>
                  <a:cxn ang="0">
                    <a:pos x="704" y="8"/>
                  </a:cxn>
                  <a:cxn ang="0">
                    <a:pos x="192" y="624"/>
                  </a:cxn>
                  <a:cxn ang="0">
                    <a:pos x="40" y="576"/>
                  </a:cxn>
                  <a:cxn ang="0">
                    <a:pos x="0" y="0"/>
                  </a:cxn>
                </a:cxnLst>
                <a:rect l="0" t="0" r="r" b="b"/>
                <a:pathLst>
                  <a:path w="704" h="624">
                    <a:moveTo>
                      <a:pt x="0" y="0"/>
                    </a:moveTo>
                    <a:lnTo>
                      <a:pt x="704" y="8"/>
                    </a:lnTo>
                    <a:lnTo>
                      <a:pt x="192" y="624"/>
                    </a:lnTo>
                    <a:lnTo>
                      <a:pt x="40" y="576"/>
                    </a:lnTo>
                    <a:lnTo>
                      <a:pt x="0" y="0"/>
                    </a:lnTo>
                    <a:close/>
                  </a:path>
                </a:pathLst>
              </a:custGeom>
              <a:solidFill>
                <a:schemeClr val="tx1"/>
              </a:solidFill>
              <a:ln w="9525">
                <a:solidFill>
                  <a:schemeClr val="tx1"/>
                </a:solidFill>
                <a:round/>
                <a:headEnd/>
                <a:tailEnd/>
              </a:ln>
              <a:effectLst/>
            </p:spPr>
            <p:txBody>
              <a:bodyPr/>
              <a:lstStyle/>
              <a:p>
                <a:endParaRPr lang="it-IT"/>
              </a:p>
            </p:txBody>
          </p:sp>
          <p:sp>
            <p:nvSpPr>
              <p:cNvPr id="330769" name="Freeform 17"/>
              <p:cNvSpPr>
                <a:spLocks/>
              </p:cNvSpPr>
              <p:nvPr/>
            </p:nvSpPr>
            <p:spPr bwMode="auto">
              <a:xfrm flipH="1" flipV="1">
                <a:off x="4960" y="2016"/>
                <a:ext cx="704" cy="624"/>
              </a:xfrm>
              <a:custGeom>
                <a:avLst/>
                <a:gdLst/>
                <a:ahLst/>
                <a:cxnLst>
                  <a:cxn ang="0">
                    <a:pos x="0" y="0"/>
                  </a:cxn>
                  <a:cxn ang="0">
                    <a:pos x="704" y="8"/>
                  </a:cxn>
                  <a:cxn ang="0">
                    <a:pos x="192" y="624"/>
                  </a:cxn>
                  <a:cxn ang="0">
                    <a:pos x="40" y="576"/>
                  </a:cxn>
                  <a:cxn ang="0">
                    <a:pos x="0" y="0"/>
                  </a:cxn>
                </a:cxnLst>
                <a:rect l="0" t="0" r="r" b="b"/>
                <a:pathLst>
                  <a:path w="704" h="624">
                    <a:moveTo>
                      <a:pt x="0" y="0"/>
                    </a:moveTo>
                    <a:lnTo>
                      <a:pt x="704" y="8"/>
                    </a:lnTo>
                    <a:lnTo>
                      <a:pt x="192" y="624"/>
                    </a:lnTo>
                    <a:lnTo>
                      <a:pt x="40" y="576"/>
                    </a:lnTo>
                    <a:lnTo>
                      <a:pt x="0" y="0"/>
                    </a:lnTo>
                    <a:close/>
                  </a:path>
                </a:pathLst>
              </a:custGeom>
              <a:solidFill>
                <a:schemeClr val="tx1"/>
              </a:solidFill>
              <a:ln w="9525">
                <a:solidFill>
                  <a:schemeClr val="tx1"/>
                </a:solidFill>
                <a:round/>
                <a:headEnd/>
                <a:tailEnd/>
              </a:ln>
              <a:effectLst/>
            </p:spPr>
            <p:txBody>
              <a:bodyPr/>
              <a:lstStyle/>
              <a:p>
                <a:endParaRPr lang="it-IT"/>
              </a:p>
            </p:txBody>
          </p:sp>
          <p:sp>
            <p:nvSpPr>
              <p:cNvPr id="330770" name="Oval 18"/>
              <p:cNvSpPr>
                <a:spLocks noChangeArrowheads="1"/>
              </p:cNvSpPr>
              <p:nvPr/>
            </p:nvSpPr>
            <p:spPr bwMode="auto">
              <a:xfrm>
                <a:off x="3984" y="1016"/>
                <a:ext cx="1464" cy="1464"/>
              </a:xfrm>
              <a:prstGeom prst="ellipse">
                <a:avLst/>
              </a:prstGeom>
              <a:noFill/>
              <a:ln w="9525">
                <a:solidFill>
                  <a:schemeClr val="bg1"/>
                </a:solidFill>
                <a:round/>
                <a:headEnd/>
                <a:tailEnd/>
              </a:ln>
              <a:effectLst/>
            </p:spPr>
            <p:txBody>
              <a:bodyPr wrap="none" anchor="ctr"/>
              <a:lstStyle/>
              <a:p>
                <a:endParaRPr lang="it-IT"/>
              </a:p>
            </p:txBody>
          </p:sp>
        </p:grpSp>
        <p:sp>
          <p:nvSpPr>
            <p:cNvPr id="330771" name="Line 19"/>
            <p:cNvSpPr>
              <a:spLocks noChangeShapeType="1"/>
            </p:cNvSpPr>
            <p:nvPr/>
          </p:nvSpPr>
          <p:spPr bwMode="auto">
            <a:xfrm flipV="1">
              <a:off x="2688" y="2112"/>
              <a:ext cx="1042" cy="1006"/>
            </a:xfrm>
            <a:prstGeom prst="line">
              <a:avLst/>
            </a:prstGeom>
            <a:noFill/>
            <a:ln w="57150">
              <a:solidFill>
                <a:schemeClr val="bg1"/>
              </a:solidFill>
              <a:round/>
              <a:headEnd/>
              <a:tailEnd type="triangle" w="med" len="med"/>
            </a:ln>
            <a:effectLst/>
          </p:spPr>
          <p:txBody>
            <a:bodyPr/>
            <a:lstStyle/>
            <a:p>
              <a:endParaRPr lang="it-IT"/>
            </a:p>
          </p:txBody>
        </p:sp>
      </p:grpSp>
      <p:sp>
        <p:nvSpPr>
          <p:cNvPr id="330772" name="Line 20"/>
          <p:cNvSpPr>
            <a:spLocks noChangeShapeType="1"/>
          </p:cNvSpPr>
          <p:nvPr/>
        </p:nvSpPr>
        <p:spPr bwMode="auto">
          <a:xfrm flipV="1">
            <a:off x="7662863" y="1973263"/>
            <a:ext cx="2728912" cy="334962"/>
          </a:xfrm>
          <a:prstGeom prst="line">
            <a:avLst/>
          </a:prstGeom>
          <a:noFill/>
          <a:ln w="38100">
            <a:solidFill>
              <a:srgbClr val="FFFF00"/>
            </a:solidFill>
            <a:prstDash val="sysDot"/>
            <a:round/>
            <a:headEnd/>
            <a:tailEnd/>
          </a:ln>
          <a:effectLst/>
        </p:spPr>
        <p:txBody>
          <a:bodyPr/>
          <a:lstStyle/>
          <a:p>
            <a:endParaRPr lang="it-IT"/>
          </a:p>
        </p:txBody>
      </p:sp>
      <p:grpSp>
        <p:nvGrpSpPr>
          <p:cNvPr id="330776" name="Group 24"/>
          <p:cNvGrpSpPr>
            <a:grpSpLocks/>
          </p:cNvGrpSpPr>
          <p:nvPr/>
        </p:nvGrpSpPr>
        <p:grpSpPr bwMode="auto">
          <a:xfrm>
            <a:off x="5033963" y="4730750"/>
            <a:ext cx="787400" cy="1398588"/>
            <a:chOff x="2385" y="3172"/>
            <a:chExt cx="313" cy="556"/>
          </a:xfrm>
        </p:grpSpPr>
        <p:sp>
          <p:nvSpPr>
            <p:cNvPr id="330777" name="Oval 25"/>
            <p:cNvSpPr>
              <a:spLocks noChangeArrowheads="1"/>
            </p:cNvSpPr>
            <p:nvPr/>
          </p:nvSpPr>
          <p:spPr bwMode="auto">
            <a:xfrm rot="-38004">
              <a:off x="2445" y="3552"/>
              <a:ext cx="209" cy="43"/>
            </a:xfrm>
            <a:prstGeom prst="ellipse">
              <a:avLst/>
            </a:prstGeom>
            <a:solidFill>
              <a:schemeClr val="bg1"/>
            </a:solidFill>
            <a:ln w="9525">
              <a:solidFill>
                <a:schemeClr val="tx1"/>
              </a:solidFill>
              <a:round/>
              <a:headEnd/>
              <a:tailEnd/>
            </a:ln>
            <a:effectLst/>
          </p:spPr>
          <p:txBody>
            <a:bodyPr wrap="none" anchor="ctr"/>
            <a:lstStyle/>
            <a:p>
              <a:endParaRPr lang="it-IT"/>
            </a:p>
          </p:txBody>
        </p:sp>
        <p:sp>
          <p:nvSpPr>
            <p:cNvPr id="330778" name="Oval 26"/>
            <p:cNvSpPr>
              <a:spLocks noChangeArrowheads="1"/>
            </p:cNvSpPr>
            <p:nvPr/>
          </p:nvSpPr>
          <p:spPr bwMode="auto">
            <a:xfrm rot="-38004">
              <a:off x="2414" y="3525"/>
              <a:ext cx="266" cy="58"/>
            </a:xfrm>
            <a:prstGeom prst="ellipse">
              <a:avLst/>
            </a:prstGeom>
            <a:solidFill>
              <a:schemeClr val="bg1"/>
            </a:solidFill>
            <a:ln w="9525">
              <a:solidFill>
                <a:schemeClr val="tx1"/>
              </a:solidFill>
              <a:round/>
              <a:headEnd/>
              <a:tailEnd/>
            </a:ln>
            <a:effectLst/>
          </p:spPr>
          <p:txBody>
            <a:bodyPr wrap="none" anchor="ctr"/>
            <a:lstStyle/>
            <a:p>
              <a:endParaRPr lang="it-IT"/>
            </a:p>
          </p:txBody>
        </p:sp>
        <p:sp>
          <p:nvSpPr>
            <p:cNvPr id="330779" name="Oval 27"/>
            <p:cNvSpPr>
              <a:spLocks noChangeArrowheads="1"/>
            </p:cNvSpPr>
            <p:nvPr/>
          </p:nvSpPr>
          <p:spPr bwMode="auto">
            <a:xfrm rot="-38004">
              <a:off x="2390" y="3519"/>
              <a:ext cx="308" cy="52"/>
            </a:xfrm>
            <a:prstGeom prst="ellipse">
              <a:avLst/>
            </a:prstGeom>
            <a:solidFill>
              <a:schemeClr val="bg1"/>
            </a:solidFill>
            <a:ln w="9525">
              <a:solidFill>
                <a:schemeClr val="tx1"/>
              </a:solidFill>
              <a:round/>
              <a:headEnd/>
              <a:tailEnd/>
            </a:ln>
            <a:effectLst/>
          </p:spPr>
          <p:txBody>
            <a:bodyPr wrap="none" anchor="ctr"/>
            <a:lstStyle/>
            <a:p>
              <a:endParaRPr lang="it-IT"/>
            </a:p>
          </p:txBody>
        </p:sp>
        <p:sp>
          <p:nvSpPr>
            <p:cNvPr id="330780" name="AutoShape 28"/>
            <p:cNvSpPr>
              <a:spLocks noChangeArrowheads="1"/>
            </p:cNvSpPr>
            <p:nvPr/>
          </p:nvSpPr>
          <p:spPr bwMode="auto">
            <a:xfrm rot="-38004">
              <a:off x="2504" y="3172"/>
              <a:ext cx="89" cy="67"/>
            </a:xfrm>
            <a:prstGeom prst="can">
              <a:avLst>
                <a:gd name="adj" fmla="val 25000"/>
              </a:avLst>
            </a:prstGeom>
            <a:solidFill>
              <a:schemeClr val="bg1"/>
            </a:solidFill>
            <a:ln w="9525">
              <a:solidFill>
                <a:schemeClr val="tx1"/>
              </a:solidFill>
              <a:round/>
              <a:headEnd/>
              <a:tailEnd/>
            </a:ln>
            <a:effectLst/>
          </p:spPr>
          <p:txBody>
            <a:bodyPr wrap="none" anchor="ctr"/>
            <a:lstStyle/>
            <a:p>
              <a:endParaRPr lang="it-IT"/>
            </a:p>
          </p:txBody>
        </p:sp>
        <p:sp>
          <p:nvSpPr>
            <p:cNvPr id="330781" name="Line 29"/>
            <p:cNvSpPr>
              <a:spLocks noChangeShapeType="1"/>
            </p:cNvSpPr>
            <p:nvPr/>
          </p:nvSpPr>
          <p:spPr bwMode="auto">
            <a:xfrm rot="21561996" flipV="1">
              <a:off x="2385" y="3226"/>
              <a:ext cx="119" cy="318"/>
            </a:xfrm>
            <a:prstGeom prst="line">
              <a:avLst/>
            </a:prstGeom>
            <a:noFill/>
            <a:ln w="9525">
              <a:solidFill>
                <a:schemeClr val="tx1"/>
              </a:solidFill>
              <a:round/>
              <a:headEnd/>
              <a:tailEnd/>
            </a:ln>
            <a:effectLst/>
          </p:spPr>
          <p:txBody>
            <a:bodyPr/>
            <a:lstStyle/>
            <a:p>
              <a:endParaRPr lang="it-IT"/>
            </a:p>
          </p:txBody>
        </p:sp>
        <p:sp>
          <p:nvSpPr>
            <p:cNvPr id="330782" name="Line 30"/>
            <p:cNvSpPr>
              <a:spLocks noChangeShapeType="1"/>
            </p:cNvSpPr>
            <p:nvPr/>
          </p:nvSpPr>
          <p:spPr bwMode="auto">
            <a:xfrm rot="-38004" flipH="1" flipV="1">
              <a:off x="2546" y="3230"/>
              <a:ext cx="1" cy="340"/>
            </a:xfrm>
            <a:prstGeom prst="line">
              <a:avLst/>
            </a:prstGeom>
            <a:noFill/>
            <a:ln w="9525">
              <a:solidFill>
                <a:schemeClr val="tx1"/>
              </a:solidFill>
              <a:round/>
              <a:headEnd/>
              <a:tailEnd/>
            </a:ln>
            <a:effectLst/>
          </p:spPr>
          <p:txBody>
            <a:bodyPr/>
            <a:lstStyle/>
            <a:p>
              <a:endParaRPr lang="it-IT"/>
            </a:p>
          </p:txBody>
        </p:sp>
        <p:sp>
          <p:nvSpPr>
            <p:cNvPr id="330783" name="Line 31"/>
            <p:cNvSpPr>
              <a:spLocks noChangeShapeType="1"/>
            </p:cNvSpPr>
            <p:nvPr/>
          </p:nvSpPr>
          <p:spPr bwMode="auto">
            <a:xfrm rot="-38004" flipH="1" flipV="1">
              <a:off x="2593" y="3233"/>
              <a:ext cx="103" cy="305"/>
            </a:xfrm>
            <a:prstGeom prst="line">
              <a:avLst/>
            </a:prstGeom>
            <a:noFill/>
            <a:ln w="9525">
              <a:solidFill>
                <a:schemeClr val="tx1"/>
              </a:solidFill>
              <a:round/>
              <a:headEnd/>
              <a:tailEnd/>
            </a:ln>
            <a:effectLst/>
          </p:spPr>
          <p:txBody>
            <a:bodyPr/>
            <a:lstStyle/>
            <a:p>
              <a:endParaRPr lang="it-IT"/>
            </a:p>
          </p:txBody>
        </p:sp>
        <p:sp>
          <p:nvSpPr>
            <p:cNvPr id="330784" name="AutoShape 32"/>
            <p:cNvSpPr>
              <a:spLocks noChangeArrowheads="1"/>
            </p:cNvSpPr>
            <p:nvPr/>
          </p:nvSpPr>
          <p:spPr bwMode="auto">
            <a:xfrm>
              <a:off x="2432" y="3643"/>
              <a:ext cx="243" cy="85"/>
            </a:xfrm>
            <a:prstGeom prst="can">
              <a:avLst>
                <a:gd name="adj" fmla="val 50000"/>
              </a:avLst>
            </a:prstGeom>
            <a:solidFill>
              <a:schemeClr val="bg1"/>
            </a:solidFill>
            <a:ln w="9525">
              <a:solidFill>
                <a:schemeClr val="tx1"/>
              </a:solidFill>
              <a:round/>
              <a:headEnd/>
              <a:tailEnd/>
            </a:ln>
            <a:effectLst/>
          </p:spPr>
          <p:txBody>
            <a:bodyPr wrap="none" anchor="ctr"/>
            <a:lstStyle/>
            <a:p>
              <a:endParaRPr lang="it-IT"/>
            </a:p>
          </p:txBody>
        </p:sp>
        <p:sp>
          <p:nvSpPr>
            <p:cNvPr id="330785" name="Line 33"/>
            <p:cNvSpPr>
              <a:spLocks noChangeShapeType="1"/>
            </p:cNvSpPr>
            <p:nvPr/>
          </p:nvSpPr>
          <p:spPr bwMode="auto">
            <a:xfrm flipV="1">
              <a:off x="2498" y="3581"/>
              <a:ext cx="54" cy="104"/>
            </a:xfrm>
            <a:prstGeom prst="line">
              <a:avLst/>
            </a:prstGeom>
            <a:noFill/>
            <a:ln w="9525">
              <a:solidFill>
                <a:schemeClr val="tx1"/>
              </a:solidFill>
              <a:round/>
              <a:headEnd/>
              <a:tailEnd/>
            </a:ln>
            <a:effectLst/>
          </p:spPr>
          <p:txBody>
            <a:bodyPr/>
            <a:lstStyle/>
            <a:p>
              <a:endParaRPr lang="it-IT"/>
            </a:p>
          </p:txBody>
        </p:sp>
        <p:sp>
          <p:nvSpPr>
            <p:cNvPr id="330786" name="Line 34"/>
            <p:cNvSpPr>
              <a:spLocks noChangeShapeType="1"/>
            </p:cNvSpPr>
            <p:nvPr/>
          </p:nvSpPr>
          <p:spPr bwMode="auto">
            <a:xfrm>
              <a:off x="2555" y="3584"/>
              <a:ext cx="47" cy="99"/>
            </a:xfrm>
            <a:prstGeom prst="line">
              <a:avLst/>
            </a:prstGeom>
            <a:noFill/>
            <a:ln w="9525">
              <a:solidFill>
                <a:schemeClr val="tx1"/>
              </a:solidFill>
              <a:round/>
              <a:headEnd/>
              <a:tailEnd/>
            </a:ln>
            <a:effectLst/>
          </p:spPr>
          <p:txBody>
            <a:bodyPr/>
            <a:lstStyle/>
            <a:p>
              <a:endParaRPr lang="it-IT"/>
            </a:p>
          </p:txBody>
        </p:sp>
        <p:sp>
          <p:nvSpPr>
            <p:cNvPr id="330787" name="Line 35"/>
            <p:cNvSpPr>
              <a:spLocks noChangeShapeType="1"/>
            </p:cNvSpPr>
            <p:nvPr/>
          </p:nvSpPr>
          <p:spPr bwMode="auto">
            <a:xfrm flipV="1">
              <a:off x="2492" y="3606"/>
              <a:ext cx="22" cy="37"/>
            </a:xfrm>
            <a:prstGeom prst="line">
              <a:avLst/>
            </a:prstGeom>
            <a:noFill/>
            <a:ln w="9525">
              <a:solidFill>
                <a:schemeClr val="tx1"/>
              </a:solidFill>
              <a:round/>
              <a:headEnd/>
              <a:tailEnd/>
            </a:ln>
            <a:effectLst/>
          </p:spPr>
          <p:txBody>
            <a:bodyPr/>
            <a:lstStyle/>
            <a:p>
              <a:endParaRPr lang="it-IT"/>
            </a:p>
          </p:txBody>
        </p:sp>
        <p:sp>
          <p:nvSpPr>
            <p:cNvPr id="330788" name="Line 36"/>
            <p:cNvSpPr>
              <a:spLocks noChangeShapeType="1"/>
            </p:cNvSpPr>
            <p:nvPr/>
          </p:nvSpPr>
          <p:spPr bwMode="auto">
            <a:xfrm flipH="1" flipV="1">
              <a:off x="2582" y="3588"/>
              <a:ext cx="30" cy="51"/>
            </a:xfrm>
            <a:prstGeom prst="line">
              <a:avLst/>
            </a:prstGeom>
            <a:noFill/>
            <a:ln w="9525">
              <a:solidFill>
                <a:schemeClr val="tx1"/>
              </a:solidFill>
              <a:round/>
              <a:headEnd/>
              <a:tailEnd/>
            </a:ln>
            <a:effectLst/>
          </p:spPr>
          <p:txBody>
            <a:bodyPr/>
            <a:lstStyle/>
            <a:p>
              <a:endParaRPr lang="it-IT"/>
            </a:p>
          </p:txBody>
        </p:sp>
      </p:grpSp>
      <p:grpSp>
        <p:nvGrpSpPr>
          <p:cNvPr id="330789" name="Group 37"/>
          <p:cNvGrpSpPr>
            <a:grpSpLocks/>
          </p:cNvGrpSpPr>
          <p:nvPr/>
        </p:nvGrpSpPr>
        <p:grpSpPr bwMode="auto">
          <a:xfrm>
            <a:off x="4086226" y="719138"/>
            <a:ext cx="4672013" cy="4953000"/>
            <a:chOff x="1614" y="453"/>
            <a:chExt cx="2943" cy="3120"/>
          </a:xfrm>
        </p:grpSpPr>
        <p:sp>
          <p:nvSpPr>
            <p:cNvPr id="330790" name="Oval 38"/>
            <p:cNvSpPr>
              <a:spLocks noChangeArrowheads="1"/>
            </p:cNvSpPr>
            <p:nvPr/>
          </p:nvSpPr>
          <p:spPr bwMode="auto">
            <a:xfrm rot="3125935">
              <a:off x="3767" y="831"/>
              <a:ext cx="667" cy="194"/>
            </a:xfrm>
            <a:prstGeom prst="ellipse">
              <a:avLst/>
            </a:prstGeom>
            <a:gradFill rotWithShape="0">
              <a:gsLst>
                <a:gs pos="0">
                  <a:srgbClr val="FF6600"/>
                </a:gs>
                <a:gs pos="100000">
                  <a:srgbClr val="3366CC"/>
                </a:gs>
              </a:gsLst>
              <a:path path="shape">
                <a:fillToRect l="50000" t="50000" r="50000" b="50000"/>
              </a:path>
            </a:gradFill>
            <a:ln w="9525">
              <a:noFill/>
              <a:round/>
              <a:headEnd/>
              <a:tailEnd/>
            </a:ln>
            <a:effectLst/>
          </p:spPr>
          <p:txBody>
            <a:bodyPr wrap="none" anchor="ctr"/>
            <a:lstStyle/>
            <a:p>
              <a:endParaRPr lang="it-IT"/>
            </a:p>
          </p:txBody>
        </p:sp>
        <p:sp>
          <p:nvSpPr>
            <p:cNvPr id="330791" name="Line 39"/>
            <p:cNvSpPr>
              <a:spLocks noChangeShapeType="1"/>
            </p:cNvSpPr>
            <p:nvPr/>
          </p:nvSpPr>
          <p:spPr bwMode="auto">
            <a:xfrm>
              <a:off x="3716" y="453"/>
              <a:ext cx="841" cy="1032"/>
            </a:xfrm>
            <a:prstGeom prst="line">
              <a:avLst/>
            </a:prstGeom>
            <a:noFill/>
            <a:ln w="38100">
              <a:solidFill>
                <a:srgbClr val="FFFF00"/>
              </a:solidFill>
              <a:prstDash val="sysDot"/>
              <a:round/>
              <a:headEnd/>
              <a:tailEnd/>
            </a:ln>
            <a:effectLst/>
          </p:spPr>
          <p:txBody>
            <a:bodyPr/>
            <a:lstStyle/>
            <a:p>
              <a:endParaRPr lang="it-IT"/>
            </a:p>
          </p:txBody>
        </p:sp>
        <p:grpSp>
          <p:nvGrpSpPr>
            <p:cNvPr id="330792" name="Group 40"/>
            <p:cNvGrpSpPr>
              <a:grpSpLocks/>
            </p:cNvGrpSpPr>
            <p:nvPr/>
          </p:nvGrpSpPr>
          <p:grpSpPr bwMode="auto">
            <a:xfrm>
              <a:off x="1614" y="2692"/>
              <a:ext cx="496" cy="881"/>
              <a:chOff x="2385" y="3172"/>
              <a:chExt cx="313" cy="556"/>
            </a:xfrm>
          </p:grpSpPr>
          <p:sp>
            <p:nvSpPr>
              <p:cNvPr id="330793" name="Oval 41"/>
              <p:cNvSpPr>
                <a:spLocks noChangeArrowheads="1"/>
              </p:cNvSpPr>
              <p:nvPr/>
            </p:nvSpPr>
            <p:spPr bwMode="auto">
              <a:xfrm rot="-38004">
                <a:off x="2445" y="3552"/>
                <a:ext cx="209" cy="43"/>
              </a:xfrm>
              <a:prstGeom prst="ellipse">
                <a:avLst/>
              </a:prstGeom>
              <a:solidFill>
                <a:schemeClr val="bg1"/>
              </a:solidFill>
              <a:ln w="9525">
                <a:solidFill>
                  <a:schemeClr val="tx1"/>
                </a:solidFill>
                <a:round/>
                <a:headEnd/>
                <a:tailEnd/>
              </a:ln>
              <a:effectLst/>
            </p:spPr>
            <p:txBody>
              <a:bodyPr wrap="none" anchor="ctr"/>
              <a:lstStyle/>
              <a:p>
                <a:endParaRPr lang="it-IT"/>
              </a:p>
            </p:txBody>
          </p:sp>
          <p:sp>
            <p:nvSpPr>
              <p:cNvPr id="330794" name="Oval 42"/>
              <p:cNvSpPr>
                <a:spLocks noChangeArrowheads="1"/>
              </p:cNvSpPr>
              <p:nvPr/>
            </p:nvSpPr>
            <p:spPr bwMode="auto">
              <a:xfrm rot="-38004">
                <a:off x="2414" y="3525"/>
                <a:ext cx="266" cy="58"/>
              </a:xfrm>
              <a:prstGeom prst="ellipse">
                <a:avLst/>
              </a:prstGeom>
              <a:solidFill>
                <a:schemeClr val="bg1"/>
              </a:solidFill>
              <a:ln w="9525">
                <a:solidFill>
                  <a:schemeClr val="tx1"/>
                </a:solidFill>
                <a:round/>
                <a:headEnd/>
                <a:tailEnd/>
              </a:ln>
              <a:effectLst/>
            </p:spPr>
            <p:txBody>
              <a:bodyPr wrap="none" anchor="ctr"/>
              <a:lstStyle/>
              <a:p>
                <a:endParaRPr lang="it-IT"/>
              </a:p>
            </p:txBody>
          </p:sp>
          <p:sp>
            <p:nvSpPr>
              <p:cNvPr id="330795" name="Oval 43"/>
              <p:cNvSpPr>
                <a:spLocks noChangeArrowheads="1"/>
              </p:cNvSpPr>
              <p:nvPr/>
            </p:nvSpPr>
            <p:spPr bwMode="auto">
              <a:xfrm rot="-38004">
                <a:off x="2390" y="3519"/>
                <a:ext cx="308" cy="52"/>
              </a:xfrm>
              <a:prstGeom prst="ellipse">
                <a:avLst/>
              </a:prstGeom>
              <a:solidFill>
                <a:schemeClr val="bg1"/>
              </a:solidFill>
              <a:ln w="9525">
                <a:solidFill>
                  <a:schemeClr val="tx1"/>
                </a:solidFill>
                <a:round/>
                <a:headEnd/>
                <a:tailEnd/>
              </a:ln>
              <a:effectLst/>
            </p:spPr>
            <p:txBody>
              <a:bodyPr wrap="none" anchor="ctr"/>
              <a:lstStyle/>
              <a:p>
                <a:endParaRPr lang="it-IT"/>
              </a:p>
            </p:txBody>
          </p:sp>
          <p:sp>
            <p:nvSpPr>
              <p:cNvPr id="330796" name="AutoShape 44"/>
              <p:cNvSpPr>
                <a:spLocks noChangeArrowheads="1"/>
              </p:cNvSpPr>
              <p:nvPr/>
            </p:nvSpPr>
            <p:spPr bwMode="auto">
              <a:xfrm rot="-38004">
                <a:off x="2504" y="3172"/>
                <a:ext cx="89" cy="67"/>
              </a:xfrm>
              <a:prstGeom prst="can">
                <a:avLst>
                  <a:gd name="adj" fmla="val 25000"/>
                </a:avLst>
              </a:prstGeom>
              <a:solidFill>
                <a:schemeClr val="bg1"/>
              </a:solidFill>
              <a:ln w="9525">
                <a:solidFill>
                  <a:schemeClr val="tx1"/>
                </a:solidFill>
                <a:round/>
                <a:headEnd/>
                <a:tailEnd/>
              </a:ln>
              <a:effectLst/>
            </p:spPr>
            <p:txBody>
              <a:bodyPr wrap="none" anchor="ctr"/>
              <a:lstStyle/>
              <a:p>
                <a:endParaRPr lang="it-IT"/>
              </a:p>
            </p:txBody>
          </p:sp>
          <p:sp>
            <p:nvSpPr>
              <p:cNvPr id="330797" name="Line 45"/>
              <p:cNvSpPr>
                <a:spLocks noChangeShapeType="1"/>
              </p:cNvSpPr>
              <p:nvPr/>
            </p:nvSpPr>
            <p:spPr bwMode="auto">
              <a:xfrm rot="21561996" flipV="1">
                <a:off x="2385" y="3226"/>
                <a:ext cx="119" cy="318"/>
              </a:xfrm>
              <a:prstGeom prst="line">
                <a:avLst/>
              </a:prstGeom>
              <a:noFill/>
              <a:ln w="9525">
                <a:solidFill>
                  <a:schemeClr val="tx1"/>
                </a:solidFill>
                <a:round/>
                <a:headEnd/>
                <a:tailEnd/>
              </a:ln>
              <a:effectLst/>
            </p:spPr>
            <p:txBody>
              <a:bodyPr/>
              <a:lstStyle/>
              <a:p>
                <a:endParaRPr lang="it-IT"/>
              </a:p>
            </p:txBody>
          </p:sp>
          <p:sp>
            <p:nvSpPr>
              <p:cNvPr id="330798" name="Line 46"/>
              <p:cNvSpPr>
                <a:spLocks noChangeShapeType="1"/>
              </p:cNvSpPr>
              <p:nvPr/>
            </p:nvSpPr>
            <p:spPr bwMode="auto">
              <a:xfrm rot="-38004" flipH="1" flipV="1">
                <a:off x="2546" y="3230"/>
                <a:ext cx="1" cy="340"/>
              </a:xfrm>
              <a:prstGeom prst="line">
                <a:avLst/>
              </a:prstGeom>
              <a:noFill/>
              <a:ln w="9525">
                <a:solidFill>
                  <a:schemeClr val="tx1"/>
                </a:solidFill>
                <a:round/>
                <a:headEnd/>
                <a:tailEnd/>
              </a:ln>
              <a:effectLst/>
            </p:spPr>
            <p:txBody>
              <a:bodyPr/>
              <a:lstStyle/>
              <a:p>
                <a:endParaRPr lang="it-IT"/>
              </a:p>
            </p:txBody>
          </p:sp>
          <p:sp>
            <p:nvSpPr>
              <p:cNvPr id="330799" name="Line 47"/>
              <p:cNvSpPr>
                <a:spLocks noChangeShapeType="1"/>
              </p:cNvSpPr>
              <p:nvPr/>
            </p:nvSpPr>
            <p:spPr bwMode="auto">
              <a:xfrm rot="-38004" flipH="1" flipV="1">
                <a:off x="2593" y="3233"/>
                <a:ext cx="103" cy="305"/>
              </a:xfrm>
              <a:prstGeom prst="line">
                <a:avLst/>
              </a:prstGeom>
              <a:noFill/>
              <a:ln w="9525">
                <a:solidFill>
                  <a:schemeClr val="tx1"/>
                </a:solidFill>
                <a:round/>
                <a:headEnd/>
                <a:tailEnd/>
              </a:ln>
              <a:effectLst/>
            </p:spPr>
            <p:txBody>
              <a:bodyPr/>
              <a:lstStyle/>
              <a:p>
                <a:endParaRPr lang="it-IT"/>
              </a:p>
            </p:txBody>
          </p:sp>
          <p:sp>
            <p:nvSpPr>
              <p:cNvPr id="330800" name="AutoShape 48"/>
              <p:cNvSpPr>
                <a:spLocks noChangeArrowheads="1"/>
              </p:cNvSpPr>
              <p:nvPr/>
            </p:nvSpPr>
            <p:spPr bwMode="auto">
              <a:xfrm>
                <a:off x="2432" y="3643"/>
                <a:ext cx="243" cy="85"/>
              </a:xfrm>
              <a:prstGeom prst="can">
                <a:avLst>
                  <a:gd name="adj" fmla="val 50000"/>
                </a:avLst>
              </a:prstGeom>
              <a:solidFill>
                <a:schemeClr val="bg1"/>
              </a:solidFill>
              <a:ln w="9525">
                <a:solidFill>
                  <a:schemeClr val="tx1"/>
                </a:solidFill>
                <a:round/>
                <a:headEnd/>
                <a:tailEnd/>
              </a:ln>
              <a:effectLst/>
            </p:spPr>
            <p:txBody>
              <a:bodyPr wrap="none" anchor="ctr"/>
              <a:lstStyle/>
              <a:p>
                <a:endParaRPr lang="it-IT"/>
              </a:p>
            </p:txBody>
          </p:sp>
          <p:sp>
            <p:nvSpPr>
              <p:cNvPr id="330801" name="Line 49"/>
              <p:cNvSpPr>
                <a:spLocks noChangeShapeType="1"/>
              </p:cNvSpPr>
              <p:nvPr/>
            </p:nvSpPr>
            <p:spPr bwMode="auto">
              <a:xfrm flipV="1">
                <a:off x="2498" y="3581"/>
                <a:ext cx="54" cy="104"/>
              </a:xfrm>
              <a:prstGeom prst="line">
                <a:avLst/>
              </a:prstGeom>
              <a:noFill/>
              <a:ln w="9525">
                <a:solidFill>
                  <a:schemeClr val="tx1"/>
                </a:solidFill>
                <a:round/>
                <a:headEnd/>
                <a:tailEnd/>
              </a:ln>
              <a:effectLst/>
            </p:spPr>
            <p:txBody>
              <a:bodyPr/>
              <a:lstStyle/>
              <a:p>
                <a:endParaRPr lang="it-IT"/>
              </a:p>
            </p:txBody>
          </p:sp>
          <p:sp>
            <p:nvSpPr>
              <p:cNvPr id="330802" name="Line 50"/>
              <p:cNvSpPr>
                <a:spLocks noChangeShapeType="1"/>
              </p:cNvSpPr>
              <p:nvPr/>
            </p:nvSpPr>
            <p:spPr bwMode="auto">
              <a:xfrm>
                <a:off x="2555" y="3584"/>
                <a:ext cx="47" cy="99"/>
              </a:xfrm>
              <a:prstGeom prst="line">
                <a:avLst/>
              </a:prstGeom>
              <a:noFill/>
              <a:ln w="9525">
                <a:solidFill>
                  <a:schemeClr val="tx1"/>
                </a:solidFill>
                <a:round/>
                <a:headEnd/>
                <a:tailEnd/>
              </a:ln>
              <a:effectLst/>
            </p:spPr>
            <p:txBody>
              <a:bodyPr/>
              <a:lstStyle/>
              <a:p>
                <a:endParaRPr lang="it-IT"/>
              </a:p>
            </p:txBody>
          </p:sp>
          <p:sp>
            <p:nvSpPr>
              <p:cNvPr id="330803" name="Line 51"/>
              <p:cNvSpPr>
                <a:spLocks noChangeShapeType="1"/>
              </p:cNvSpPr>
              <p:nvPr/>
            </p:nvSpPr>
            <p:spPr bwMode="auto">
              <a:xfrm flipV="1">
                <a:off x="2492" y="3606"/>
                <a:ext cx="22" cy="37"/>
              </a:xfrm>
              <a:prstGeom prst="line">
                <a:avLst/>
              </a:prstGeom>
              <a:noFill/>
              <a:ln w="9525">
                <a:solidFill>
                  <a:schemeClr val="tx1"/>
                </a:solidFill>
                <a:round/>
                <a:headEnd/>
                <a:tailEnd/>
              </a:ln>
              <a:effectLst/>
            </p:spPr>
            <p:txBody>
              <a:bodyPr/>
              <a:lstStyle/>
              <a:p>
                <a:endParaRPr lang="it-IT"/>
              </a:p>
            </p:txBody>
          </p:sp>
          <p:sp>
            <p:nvSpPr>
              <p:cNvPr id="330804" name="Line 52"/>
              <p:cNvSpPr>
                <a:spLocks noChangeShapeType="1"/>
              </p:cNvSpPr>
              <p:nvPr/>
            </p:nvSpPr>
            <p:spPr bwMode="auto">
              <a:xfrm flipH="1" flipV="1">
                <a:off x="2582" y="3588"/>
                <a:ext cx="30" cy="51"/>
              </a:xfrm>
              <a:prstGeom prst="line">
                <a:avLst/>
              </a:prstGeom>
              <a:noFill/>
              <a:ln w="9525">
                <a:solidFill>
                  <a:schemeClr val="tx1"/>
                </a:solidFill>
                <a:round/>
                <a:headEnd/>
                <a:tailEnd/>
              </a:ln>
              <a:effectLst/>
            </p:spPr>
            <p:txBody>
              <a:bodyPr/>
              <a:lstStyle/>
              <a:p>
                <a:endParaRPr lang="it-IT"/>
              </a:p>
            </p:txBody>
          </p:sp>
        </p:grpSp>
      </p:grpSp>
      <p:grpSp>
        <p:nvGrpSpPr>
          <p:cNvPr id="330805" name="Group 53"/>
          <p:cNvGrpSpPr>
            <a:grpSpLocks/>
          </p:cNvGrpSpPr>
          <p:nvPr/>
        </p:nvGrpSpPr>
        <p:grpSpPr bwMode="auto">
          <a:xfrm>
            <a:off x="3503613" y="1989139"/>
            <a:ext cx="5173662" cy="4306887"/>
            <a:chOff x="1247" y="1253"/>
            <a:chExt cx="3259" cy="2713"/>
          </a:xfrm>
        </p:grpSpPr>
        <p:sp>
          <p:nvSpPr>
            <p:cNvPr id="330806" name="Oval 54"/>
            <p:cNvSpPr>
              <a:spLocks noChangeArrowheads="1"/>
            </p:cNvSpPr>
            <p:nvPr/>
          </p:nvSpPr>
          <p:spPr bwMode="auto">
            <a:xfrm rot="17519008">
              <a:off x="3927" y="1741"/>
              <a:ext cx="667" cy="194"/>
            </a:xfrm>
            <a:prstGeom prst="ellipse">
              <a:avLst/>
            </a:prstGeom>
            <a:gradFill rotWithShape="0">
              <a:gsLst>
                <a:gs pos="0">
                  <a:srgbClr val="FF6600"/>
                </a:gs>
                <a:gs pos="100000">
                  <a:srgbClr val="3366CC"/>
                </a:gs>
              </a:gsLst>
              <a:path path="shape">
                <a:fillToRect l="50000" t="50000" r="50000" b="50000"/>
              </a:path>
            </a:gradFill>
            <a:ln w="9525">
              <a:noFill/>
              <a:round/>
              <a:headEnd/>
              <a:tailEnd/>
            </a:ln>
            <a:effectLst/>
          </p:spPr>
          <p:txBody>
            <a:bodyPr wrap="none" anchor="ctr"/>
            <a:lstStyle/>
            <a:p>
              <a:endParaRPr lang="it-IT"/>
            </a:p>
          </p:txBody>
        </p:sp>
        <p:sp>
          <p:nvSpPr>
            <p:cNvPr id="330807" name="Line 55"/>
            <p:cNvSpPr>
              <a:spLocks noChangeShapeType="1"/>
            </p:cNvSpPr>
            <p:nvPr/>
          </p:nvSpPr>
          <p:spPr bwMode="auto">
            <a:xfrm flipV="1">
              <a:off x="4040" y="1253"/>
              <a:ext cx="466" cy="1144"/>
            </a:xfrm>
            <a:prstGeom prst="line">
              <a:avLst/>
            </a:prstGeom>
            <a:noFill/>
            <a:ln w="38100">
              <a:solidFill>
                <a:srgbClr val="FFFF00"/>
              </a:solidFill>
              <a:prstDash val="sysDot"/>
              <a:round/>
              <a:headEnd/>
              <a:tailEnd/>
            </a:ln>
            <a:effectLst/>
          </p:spPr>
          <p:txBody>
            <a:bodyPr/>
            <a:lstStyle/>
            <a:p>
              <a:endParaRPr lang="it-IT"/>
            </a:p>
          </p:txBody>
        </p:sp>
        <p:grpSp>
          <p:nvGrpSpPr>
            <p:cNvPr id="330808" name="Group 56"/>
            <p:cNvGrpSpPr>
              <a:grpSpLocks/>
            </p:cNvGrpSpPr>
            <p:nvPr/>
          </p:nvGrpSpPr>
          <p:grpSpPr bwMode="auto">
            <a:xfrm>
              <a:off x="1247" y="3085"/>
              <a:ext cx="496" cy="881"/>
              <a:chOff x="2385" y="3172"/>
              <a:chExt cx="313" cy="556"/>
            </a:xfrm>
          </p:grpSpPr>
          <p:sp>
            <p:nvSpPr>
              <p:cNvPr id="330809" name="Oval 57"/>
              <p:cNvSpPr>
                <a:spLocks noChangeArrowheads="1"/>
              </p:cNvSpPr>
              <p:nvPr/>
            </p:nvSpPr>
            <p:spPr bwMode="auto">
              <a:xfrm rot="-38004">
                <a:off x="2445" y="3552"/>
                <a:ext cx="209" cy="43"/>
              </a:xfrm>
              <a:prstGeom prst="ellipse">
                <a:avLst/>
              </a:prstGeom>
              <a:solidFill>
                <a:schemeClr val="bg1"/>
              </a:solidFill>
              <a:ln w="9525">
                <a:solidFill>
                  <a:schemeClr val="tx1"/>
                </a:solidFill>
                <a:round/>
                <a:headEnd/>
                <a:tailEnd/>
              </a:ln>
              <a:effectLst/>
            </p:spPr>
            <p:txBody>
              <a:bodyPr wrap="none" anchor="ctr"/>
              <a:lstStyle/>
              <a:p>
                <a:endParaRPr lang="it-IT"/>
              </a:p>
            </p:txBody>
          </p:sp>
          <p:sp>
            <p:nvSpPr>
              <p:cNvPr id="330810" name="Oval 58"/>
              <p:cNvSpPr>
                <a:spLocks noChangeArrowheads="1"/>
              </p:cNvSpPr>
              <p:nvPr/>
            </p:nvSpPr>
            <p:spPr bwMode="auto">
              <a:xfrm rot="-38004">
                <a:off x="2414" y="3525"/>
                <a:ext cx="266" cy="58"/>
              </a:xfrm>
              <a:prstGeom prst="ellipse">
                <a:avLst/>
              </a:prstGeom>
              <a:solidFill>
                <a:schemeClr val="bg1"/>
              </a:solidFill>
              <a:ln w="9525">
                <a:solidFill>
                  <a:schemeClr val="tx1"/>
                </a:solidFill>
                <a:round/>
                <a:headEnd/>
                <a:tailEnd/>
              </a:ln>
              <a:effectLst/>
            </p:spPr>
            <p:txBody>
              <a:bodyPr wrap="none" anchor="ctr"/>
              <a:lstStyle/>
              <a:p>
                <a:endParaRPr lang="it-IT"/>
              </a:p>
            </p:txBody>
          </p:sp>
          <p:sp>
            <p:nvSpPr>
              <p:cNvPr id="330811" name="Oval 59"/>
              <p:cNvSpPr>
                <a:spLocks noChangeArrowheads="1"/>
              </p:cNvSpPr>
              <p:nvPr/>
            </p:nvSpPr>
            <p:spPr bwMode="auto">
              <a:xfrm rot="-38004">
                <a:off x="2390" y="3519"/>
                <a:ext cx="308" cy="52"/>
              </a:xfrm>
              <a:prstGeom prst="ellipse">
                <a:avLst/>
              </a:prstGeom>
              <a:solidFill>
                <a:schemeClr val="bg1"/>
              </a:solidFill>
              <a:ln w="9525">
                <a:solidFill>
                  <a:schemeClr val="tx1"/>
                </a:solidFill>
                <a:round/>
                <a:headEnd/>
                <a:tailEnd/>
              </a:ln>
              <a:effectLst/>
            </p:spPr>
            <p:txBody>
              <a:bodyPr wrap="none" anchor="ctr"/>
              <a:lstStyle/>
              <a:p>
                <a:endParaRPr lang="it-IT"/>
              </a:p>
            </p:txBody>
          </p:sp>
          <p:sp>
            <p:nvSpPr>
              <p:cNvPr id="330812" name="AutoShape 60"/>
              <p:cNvSpPr>
                <a:spLocks noChangeArrowheads="1"/>
              </p:cNvSpPr>
              <p:nvPr/>
            </p:nvSpPr>
            <p:spPr bwMode="auto">
              <a:xfrm rot="-38004">
                <a:off x="2504" y="3172"/>
                <a:ext cx="89" cy="67"/>
              </a:xfrm>
              <a:prstGeom prst="can">
                <a:avLst>
                  <a:gd name="adj" fmla="val 25000"/>
                </a:avLst>
              </a:prstGeom>
              <a:solidFill>
                <a:schemeClr val="bg1"/>
              </a:solidFill>
              <a:ln w="9525">
                <a:solidFill>
                  <a:schemeClr val="tx1"/>
                </a:solidFill>
                <a:round/>
                <a:headEnd/>
                <a:tailEnd/>
              </a:ln>
              <a:effectLst/>
            </p:spPr>
            <p:txBody>
              <a:bodyPr wrap="none" anchor="ctr"/>
              <a:lstStyle/>
              <a:p>
                <a:endParaRPr lang="it-IT"/>
              </a:p>
            </p:txBody>
          </p:sp>
          <p:sp>
            <p:nvSpPr>
              <p:cNvPr id="330813" name="Line 61"/>
              <p:cNvSpPr>
                <a:spLocks noChangeShapeType="1"/>
              </p:cNvSpPr>
              <p:nvPr/>
            </p:nvSpPr>
            <p:spPr bwMode="auto">
              <a:xfrm rot="21561996" flipV="1">
                <a:off x="2385" y="3226"/>
                <a:ext cx="119" cy="318"/>
              </a:xfrm>
              <a:prstGeom prst="line">
                <a:avLst/>
              </a:prstGeom>
              <a:noFill/>
              <a:ln w="9525">
                <a:solidFill>
                  <a:schemeClr val="tx1"/>
                </a:solidFill>
                <a:round/>
                <a:headEnd/>
                <a:tailEnd/>
              </a:ln>
              <a:effectLst/>
            </p:spPr>
            <p:txBody>
              <a:bodyPr/>
              <a:lstStyle/>
              <a:p>
                <a:endParaRPr lang="it-IT"/>
              </a:p>
            </p:txBody>
          </p:sp>
          <p:sp>
            <p:nvSpPr>
              <p:cNvPr id="330814" name="Line 62"/>
              <p:cNvSpPr>
                <a:spLocks noChangeShapeType="1"/>
              </p:cNvSpPr>
              <p:nvPr/>
            </p:nvSpPr>
            <p:spPr bwMode="auto">
              <a:xfrm rot="-38004" flipH="1" flipV="1">
                <a:off x="2546" y="3230"/>
                <a:ext cx="1" cy="340"/>
              </a:xfrm>
              <a:prstGeom prst="line">
                <a:avLst/>
              </a:prstGeom>
              <a:noFill/>
              <a:ln w="9525">
                <a:solidFill>
                  <a:schemeClr val="tx1"/>
                </a:solidFill>
                <a:round/>
                <a:headEnd/>
                <a:tailEnd/>
              </a:ln>
              <a:effectLst/>
            </p:spPr>
            <p:txBody>
              <a:bodyPr/>
              <a:lstStyle/>
              <a:p>
                <a:endParaRPr lang="it-IT"/>
              </a:p>
            </p:txBody>
          </p:sp>
          <p:sp>
            <p:nvSpPr>
              <p:cNvPr id="330815" name="Line 63"/>
              <p:cNvSpPr>
                <a:spLocks noChangeShapeType="1"/>
              </p:cNvSpPr>
              <p:nvPr/>
            </p:nvSpPr>
            <p:spPr bwMode="auto">
              <a:xfrm rot="-38004" flipH="1" flipV="1">
                <a:off x="2593" y="3233"/>
                <a:ext cx="103" cy="305"/>
              </a:xfrm>
              <a:prstGeom prst="line">
                <a:avLst/>
              </a:prstGeom>
              <a:noFill/>
              <a:ln w="9525">
                <a:solidFill>
                  <a:schemeClr val="tx1"/>
                </a:solidFill>
                <a:round/>
                <a:headEnd/>
                <a:tailEnd/>
              </a:ln>
              <a:effectLst/>
            </p:spPr>
            <p:txBody>
              <a:bodyPr/>
              <a:lstStyle/>
              <a:p>
                <a:endParaRPr lang="it-IT"/>
              </a:p>
            </p:txBody>
          </p:sp>
          <p:sp>
            <p:nvSpPr>
              <p:cNvPr id="330816" name="AutoShape 64"/>
              <p:cNvSpPr>
                <a:spLocks noChangeArrowheads="1"/>
              </p:cNvSpPr>
              <p:nvPr/>
            </p:nvSpPr>
            <p:spPr bwMode="auto">
              <a:xfrm>
                <a:off x="2432" y="3643"/>
                <a:ext cx="243" cy="85"/>
              </a:xfrm>
              <a:prstGeom prst="can">
                <a:avLst>
                  <a:gd name="adj" fmla="val 50000"/>
                </a:avLst>
              </a:prstGeom>
              <a:solidFill>
                <a:schemeClr val="bg1"/>
              </a:solidFill>
              <a:ln w="9525">
                <a:solidFill>
                  <a:schemeClr val="tx1"/>
                </a:solidFill>
                <a:round/>
                <a:headEnd/>
                <a:tailEnd/>
              </a:ln>
              <a:effectLst/>
            </p:spPr>
            <p:txBody>
              <a:bodyPr wrap="none" anchor="ctr"/>
              <a:lstStyle/>
              <a:p>
                <a:endParaRPr lang="it-IT"/>
              </a:p>
            </p:txBody>
          </p:sp>
          <p:sp>
            <p:nvSpPr>
              <p:cNvPr id="330817" name="Line 65"/>
              <p:cNvSpPr>
                <a:spLocks noChangeShapeType="1"/>
              </p:cNvSpPr>
              <p:nvPr/>
            </p:nvSpPr>
            <p:spPr bwMode="auto">
              <a:xfrm flipV="1">
                <a:off x="2498" y="3581"/>
                <a:ext cx="54" cy="104"/>
              </a:xfrm>
              <a:prstGeom prst="line">
                <a:avLst/>
              </a:prstGeom>
              <a:noFill/>
              <a:ln w="9525">
                <a:solidFill>
                  <a:schemeClr val="tx1"/>
                </a:solidFill>
                <a:round/>
                <a:headEnd/>
                <a:tailEnd/>
              </a:ln>
              <a:effectLst/>
            </p:spPr>
            <p:txBody>
              <a:bodyPr/>
              <a:lstStyle/>
              <a:p>
                <a:endParaRPr lang="it-IT"/>
              </a:p>
            </p:txBody>
          </p:sp>
          <p:sp>
            <p:nvSpPr>
              <p:cNvPr id="330818" name="Line 66"/>
              <p:cNvSpPr>
                <a:spLocks noChangeShapeType="1"/>
              </p:cNvSpPr>
              <p:nvPr/>
            </p:nvSpPr>
            <p:spPr bwMode="auto">
              <a:xfrm>
                <a:off x="2555" y="3584"/>
                <a:ext cx="47" cy="99"/>
              </a:xfrm>
              <a:prstGeom prst="line">
                <a:avLst/>
              </a:prstGeom>
              <a:noFill/>
              <a:ln w="9525">
                <a:solidFill>
                  <a:schemeClr val="tx1"/>
                </a:solidFill>
                <a:round/>
                <a:headEnd/>
                <a:tailEnd/>
              </a:ln>
              <a:effectLst/>
            </p:spPr>
            <p:txBody>
              <a:bodyPr/>
              <a:lstStyle/>
              <a:p>
                <a:endParaRPr lang="it-IT"/>
              </a:p>
            </p:txBody>
          </p:sp>
          <p:sp>
            <p:nvSpPr>
              <p:cNvPr id="330819" name="Line 67"/>
              <p:cNvSpPr>
                <a:spLocks noChangeShapeType="1"/>
              </p:cNvSpPr>
              <p:nvPr/>
            </p:nvSpPr>
            <p:spPr bwMode="auto">
              <a:xfrm flipV="1">
                <a:off x="2492" y="3606"/>
                <a:ext cx="22" cy="37"/>
              </a:xfrm>
              <a:prstGeom prst="line">
                <a:avLst/>
              </a:prstGeom>
              <a:noFill/>
              <a:ln w="9525">
                <a:solidFill>
                  <a:schemeClr val="tx1"/>
                </a:solidFill>
                <a:round/>
                <a:headEnd/>
                <a:tailEnd/>
              </a:ln>
              <a:effectLst/>
            </p:spPr>
            <p:txBody>
              <a:bodyPr/>
              <a:lstStyle/>
              <a:p>
                <a:endParaRPr lang="it-IT"/>
              </a:p>
            </p:txBody>
          </p:sp>
          <p:sp>
            <p:nvSpPr>
              <p:cNvPr id="330820" name="Line 68"/>
              <p:cNvSpPr>
                <a:spLocks noChangeShapeType="1"/>
              </p:cNvSpPr>
              <p:nvPr/>
            </p:nvSpPr>
            <p:spPr bwMode="auto">
              <a:xfrm flipH="1" flipV="1">
                <a:off x="2582" y="3588"/>
                <a:ext cx="30" cy="51"/>
              </a:xfrm>
              <a:prstGeom prst="line">
                <a:avLst/>
              </a:prstGeom>
              <a:noFill/>
              <a:ln w="9525">
                <a:solidFill>
                  <a:schemeClr val="tx1"/>
                </a:solidFill>
                <a:round/>
                <a:headEnd/>
                <a:tailEnd/>
              </a:ln>
              <a:effectLst/>
            </p:spPr>
            <p:txBody>
              <a:bodyPr/>
              <a:lstStyle/>
              <a:p>
                <a:endParaRPr lang="it-IT"/>
              </a:p>
            </p:txBody>
          </p:sp>
        </p:grpSp>
      </p:grpSp>
      <p:sp>
        <p:nvSpPr>
          <p:cNvPr id="2" name="Rettangolo 1"/>
          <p:cNvSpPr/>
          <p:nvPr/>
        </p:nvSpPr>
        <p:spPr>
          <a:xfrm>
            <a:off x="7133292" y="4005241"/>
            <a:ext cx="3356630" cy="1754326"/>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IACTs operate in almost total darkness, far from human environments. </a:t>
            </a:r>
          </a:p>
          <a:p>
            <a:pPr marL="285750" indent="-285750">
              <a:buFont typeface="Arial" panose="020B0604020202020204" pitchFamily="34" charset="0"/>
              <a:buChar char="•"/>
            </a:pPr>
            <a:r>
              <a:rPr lang="en-US" dirty="0">
                <a:solidFill>
                  <a:schemeClr val="bg1"/>
                </a:solidFill>
              </a:rPr>
              <a:t>Thy have limited duty cycle, </a:t>
            </a:r>
            <a:r>
              <a:rPr lang="en-US" dirty="0">
                <a:solidFill>
                  <a:schemeClr val="bg1"/>
                </a:solidFill>
                <a:sym typeface="Symbol" panose="05050102010706020507" pitchFamily="18" charset="2"/>
              </a:rPr>
              <a:t></a:t>
            </a:r>
            <a:r>
              <a:rPr lang="en-US" dirty="0">
                <a:solidFill>
                  <a:schemeClr val="bg1"/>
                </a:solidFill>
              </a:rPr>
              <a:t> 10–15 %.</a:t>
            </a:r>
          </a:p>
          <a:p>
            <a:pPr marL="285750" indent="-285750">
              <a:buFont typeface="Arial" panose="020B0604020202020204" pitchFamily="34" charset="0"/>
              <a:buChar char="•"/>
            </a:pPr>
            <a:r>
              <a:rPr lang="en-US" dirty="0">
                <a:solidFill>
                  <a:schemeClr val="bg1"/>
                </a:solidFill>
              </a:rPr>
              <a:t>The </a:t>
            </a:r>
            <a:r>
              <a:rPr lang="en-US" dirty="0" err="1">
                <a:solidFill>
                  <a:schemeClr val="bg1"/>
                </a:solidFill>
              </a:rPr>
              <a:t>FoV</a:t>
            </a:r>
            <a:r>
              <a:rPr lang="en-US" dirty="0">
                <a:solidFill>
                  <a:schemeClr val="bg1"/>
                </a:solidFill>
              </a:rPr>
              <a:t> of is </a:t>
            </a:r>
            <a:r>
              <a:rPr lang="en-US" dirty="0">
                <a:solidFill>
                  <a:schemeClr val="bg1"/>
                </a:solidFill>
                <a:sym typeface="Symbol" panose="05050102010706020507" pitchFamily="18" charset="2"/>
              </a:rPr>
              <a:t> </a:t>
            </a:r>
            <a:r>
              <a:rPr lang="en-US" dirty="0">
                <a:solidFill>
                  <a:schemeClr val="bg1"/>
                </a:solidFill>
              </a:rPr>
              <a:t>4</a:t>
            </a:r>
            <a:r>
              <a:rPr lang="en-US" baseline="30000" dirty="0">
                <a:solidFill>
                  <a:schemeClr val="bg1"/>
                </a:solidFill>
              </a:rPr>
              <a:t>o</a:t>
            </a:r>
            <a:r>
              <a:rPr lang="en-US" dirty="0">
                <a:solidFill>
                  <a:schemeClr val="bg1"/>
                </a:solidFill>
              </a:rPr>
              <a:t>.</a:t>
            </a:r>
          </a:p>
        </p:txBody>
      </p:sp>
      <p:sp>
        <p:nvSpPr>
          <p:cNvPr id="3" name="Segnaposto piè di pagina 2">
            <a:extLst>
              <a:ext uri="{FF2B5EF4-FFF2-40B4-BE49-F238E27FC236}">
                <a16:creationId xmlns:a16="http://schemas.microsoft.com/office/drawing/2014/main" id="{E12942D9-E686-0442-05FD-E1DEB95A41A1}"/>
              </a:ext>
            </a:extLst>
          </p:cNvPr>
          <p:cNvSpPr>
            <a:spLocks noGrp="1"/>
          </p:cNvSpPr>
          <p:nvPr>
            <p:ph type="ftr" sz="quarter" idx="11"/>
          </p:nvPr>
        </p:nvSpPr>
        <p:spPr/>
        <p:txBody>
          <a:bodyPr/>
          <a:lstStyle/>
          <a:p>
            <a:r>
              <a:rPr lang="fr-FR"/>
              <a:t>M. Spurio - Astroparticle Physics - 9</a:t>
            </a:r>
            <a:endParaRPr lang="it-IT"/>
          </a:p>
        </p:txBody>
      </p:sp>
      <p:sp>
        <p:nvSpPr>
          <p:cNvPr id="4" name="Segnaposto numero diapositiva 3">
            <a:extLst>
              <a:ext uri="{FF2B5EF4-FFF2-40B4-BE49-F238E27FC236}">
                <a16:creationId xmlns:a16="http://schemas.microsoft.com/office/drawing/2014/main" id="{A2120D0E-0979-E467-331E-E98F420DF2B5}"/>
              </a:ext>
            </a:extLst>
          </p:cNvPr>
          <p:cNvSpPr>
            <a:spLocks noGrp="1"/>
          </p:cNvSpPr>
          <p:nvPr>
            <p:ph type="sldNum" sz="quarter" idx="12"/>
          </p:nvPr>
        </p:nvSpPr>
        <p:spPr/>
        <p:txBody>
          <a:bodyPr/>
          <a:lstStyle/>
          <a:p>
            <a:fld id="{EF856C54-971D-4A64-8725-72F12A462872}" type="slidenum">
              <a:rPr lang="it-IT" smtClean="0"/>
              <a:t>9</a:t>
            </a:fld>
            <a:endParaRPr lang="it-IT"/>
          </a:p>
        </p:txBody>
      </p:sp>
    </p:spTree>
    <p:extLst>
      <p:ext uri="{BB962C8B-B14F-4D97-AF65-F5344CB8AC3E}">
        <p14:creationId xmlns:p14="http://schemas.microsoft.com/office/powerpoint/2010/main" val="3375158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30789"/>
                                        </p:tgtEl>
                                        <p:attrNameLst>
                                          <p:attrName>style.visibility</p:attrName>
                                        </p:attrNameLst>
                                      </p:cBhvr>
                                      <p:to>
                                        <p:strVal val="visible"/>
                                      </p:to>
                                    </p:set>
                                    <p:animEffect transition="in" filter="box(in)">
                                      <p:cBhvr>
                                        <p:cTn id="7" dur="500"/>
                                        <p:tgtEl>
                                          <p:spTgt spid="3307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30805"/>
                                        </p:tgtEl>
                                        <p:attrNameLst>
                                          <p:attrName>style.visibility</p:attrName>
                                        </p:attrNameLst>
                                      </p:cBhvr>
                                      <p:to>
                                        <p:strVal val="visible"/>
                                      </p:to>
                                    </p:set>
                                    <p:animEffect transition="in" filter="box(in)">
                                      <p:cBhvr>
                                        <p:cTn id="12" dur="500"/>
                                        <p:tgtEl>
                                          <p:spTgt spid="330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zato 2">
      <a:majorFont>
        <a:latin typeface="Calibri"/>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sz="2400" b="0" dirty="0" smtClean="0">
            <a:effectLst/>
          </a:defRPr>
        </a:defPPr>
      </a:lstStyle>
    </a:spDef>
  </a:objectDefaults>
  <a:extraClrSchemeLst/>
</a:theme>
</file>

<file path=ppt/theme/theme2.xml><?xml version="1.0" encoding="utf-8"?>
<a:theme xmlns:a="http://schemas.openxmlformats.org/drawingml/2006/main" name="Office 2013 - Tema 2022">
  <a:themeElements>
    <a:clrScheme name="Office 2013 - Tema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TotalTime>
  <Words>3561</Words>
  <Application>Microsoft Office PowerPoint</Application>
  <PresentationFormat>Widescreen</PresentationFormat>
  <Paragraphs>416</Paragraphs>
  <Slides>49</Slides>
  <Notes>9</Notes>
  <HiddenSlides>0</HiddenSlides>
  <MMClips>0</MMClips>
  <ScaleCrop>false</ScaleCrop>
  <HeadingPairs>
    <vt:vector size="8" baseType="variant">
      <vt:variant>
        <vt:lpstr>Caratteri utilizzati</vt:lpstr>
      </vt:variant>
      <vt:variant>
        <vt:i4>11</vt:i4>
      </vt:variant>
      <vt:variant>
        <vt:lpstr>Tema</vt:lpstr>
      </vt:variant>
      <vt:variant>
        <vt:i4>2</vt:i4>
      </vt:variant>
      <vt:variant>
        <vt:lpstr>Server OLE incorporati</vt:lpstr>
      </vt:variant>
      <vt:variant>
        <vt:i4>4</vt:i4>
      </vt:variant>
      <vt:variant>
        <vt:lpstr>Titoli diapositive</vt:lpstr>
      </vt:variant>
      <vt:variant>
        <vt:i4>49</vt:i4>
      </vt:variant>
    </vt:vector>
  </HeadingPairs>
  <TitlesOfParts>
    <vt:vector size="66" baseType="lpstr">
      <vt:lpstr>ＭＳ Ｐゴシック</vt:lpstr>
      <vt:lpstr>Arial</vt:lpstr>
      <vt:lpstr>Calibri</vt:lpstr>
      <vt:lpstr>Calibri Light</vt:lpstr>
      <vt:lpstr>Cambria Math</vt:lpstr>
      <vt:lpstr>DejaVuSans</vt:lpstr>
      <vt:lpstr>Garamond</vt:lpstr>
      <vt:lpstr>Palatino Linotype</vt:lpstr>
      <vt:lpstr>Symbol</vt:lpstr>
      <vt:lpstr>Verdana</vt:lpstr>
      <vt:lpstr>Wingdings</vt:lpstr>
      <vt:lpstr>1_Tema di Office</vt:lpstr>
      <vt:lpstr>Office 2013 - Tema 2022</vt:lpstr>
      <vt:lpstr>Equation</vt:lpstr>
      <vt:lpstr>Designer Drawing</vt:lpstr>
      <vt:lpstr>Equazione</vt:lpstr>
      <vt:lpstr>Designer 4.0 Drawing</vt:lpstr>
      <vt:lpstr>Presentazione standard di PowerPoint</vt:lpstr>
      <vt:lpstr>Content</vt:lpstr>
      <vt:lpstr>g-rays on ground: two methods</vt:lpstr>
      <vt:lpstr>Detecting g-rays on ground: the Cherenkov technique</vt:lpstr>
      <vt:lpstr>Cherenkov Radiation</vt:lpstr>
      <vt:lpstr>Cherenkov Radiation</vt:lpstr>
      <vt:lpstr>Charged CR rejection</vt:lpstr>
      <vt:lpstr>Astronomia Gamma (al TeV)</vt:lpstr>
      <vt:lpstr>Stereo Approach</vt:lpstr>
      <vt:lpstr>CRs and Secondary neutral particles@sources</vt:lpstr>
      <vt:lpstr>Non-thermal Universe: leptonic model</vt:lpstr>
      <vt:lpstr>Non-thermal Universe: hadronic model</vt:lpstr>
      <vt:lpstr>Presentazione standard di PowerPoint</vt:lpstr>
      <vt:lpstr>MAGIC at La Palma</vt:lpstr>
      <vt:lpstr>The HESS telescope (Nanibia) </vt:lpstr>
      <vt:lpstr>VERITAS in Utah</vt:lpstr>
      <vt:lpstr>The future: CTA </vt:lpstr>
      <vt:lpstr>Bologna as the host site of the CTA Headquarters</vt:lpstr>
      <vt:lpstr>EAS Arrays for g-astronomy</vt:lpstr>
      <vt:lpstr>HAWC in Mexico</vt:lpstr>
      <vt:lpstr>Presentazione standard di PowerPoint</vt:lpstr>
      <vt:lpstr>Presentazione standard di PowerPoint</vt:lpstr>
      <vt:lpstr>List of TeV sources in 2001</vt:lpstr>
      <vt:lpstr>List of TeV sources in 2007</vt:lpstr>
      <vt:lpstr>TeV sky today (2025)  336 sources</vt:lpstr>
      <vt:lpstr>Type of TeV sources</vt:lpstr>
      <vt:lpstr>The HESS survey of the galactic plane</vt:lpstr>
      <vt:lpstr>The reference source: the CRAB pulsar and nebula</vt:lpstr>
      <vt:lpstr>The crab (D=2.0±0.5) kpc</vt:lpstr>
      <vt:lpstr>The Spectral Energy Distribution (SED)</vt:lpstr>
      <vt:lpstr>CRAB: a galactic source with leptonic emission</vt:lpstr>
      <vt:lpstr>CRAB: a galactic source with leptonic emission</vt:lpstr>
      <vt:lpstr>CRAB: a galactic source with leptonic emission</vt:lpstr>
      <vt:lpstr>About the Identification of Galactic CR Sources</vt:lpstr>
      <vt:lpstr>About the Identification of Galactic CR Sources</vt:lpstr>
      <vt:lpstr>Example of spectral indexes: G2</vt:lpstr>
      <vt:lpstr>(2021) LHAASO first PeVatrons</vt:lpstr>
      <vt:lpstr>Hadronic PeVatrons ?</vt:lpstr>
      <vt:lpstr>The extragalactic sky: AGN</vt:lpstr>
      <vt:lpstr>The Spectral Energy Distributions of Blazars</vt:lpstr>
      <vt:lpstr>SED for a normal/starbust galaxy</vt:lpstr>
      <vt:lpstr>The SED of Mrk 421</vt:lpstr>
      <vt:lpstr>The central BH in M87</vt:lpstr>
      <vt:lpstr>Testing the jet formation</vt:lpstr>
      <vt:lpstr>Jets in astrophysics</vt:lpstr>
      <vt:lpstr>The maximum EM luminosity</vt:lpstr>
      <vt:lpstr>The Extragalactic Background Light</vt:lpstr>
      <vt:lpstr>The g-ray attenuation of the Universe</vt:lpstr>
      <vt:lpstr>Extragalactic Background Light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 Spurio</dc:creator>
  <cp:lastModifiedBy>maurizio spurio</cp:lastModifiedBy>
  <cp:revision>408</cp:revision>
  <dcterms:created xsi:type="dcterms:W3CDTF">2017-04-19T13:15:59Z</dcterms:created>
  <dcterms:modified xsi:type="dcterms:W3CDTF">2025-04-28T14:28:50Z</dcterms:modified>
</cp:coreProperties>
</file>