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93"/>
  </p:notesMasterIdLst>
  <p:sldIdLst>
    <p:sldId id="2953" r:id="rId2"/>
    <p:sldId id="529" r:id="rId3"/>
    <p:sldId id="420" r:id="rId4"/>
    <p:sldId id="421" r:id="rId5"/>
    <p:sldId id="422" r:id="rId6"/>
    <p:sldId id="524" r:id="rId7"/>
    <p:sldId id="518" r:id="rId8"/>
    <p:sldId id="519" r:id="rId9"/>
    <p:sldId id="520" r:id="rId10"/>
    <p:sldId id="521" r:id="rId11"/>
    <p:sldId id="522" r:id="rId12"/>
    <p:sldId id="537" r:id="rId13"/>
    <p:sldId id="523" r:id="rId14"/>
    <p:sldId id="538" r:id="rId15"/>
    <p:sldId id="539" r:id="rId16"/>
    <p:sldId id="553" r:id="rId17"/>
    <p:sldId id="526" r:id="rId18"/>
    <p:sldId id="554" r:id="rId19"/>
    <p:sldId id="555" r:id="rId20"/>
    <p:sldId id="531" r:id="rId21"/>
    <p:sldId id="584" r:id="rId22"/>
    <p:sldId id="543" r:id="rId23"/>
    <p:sldId id="546" r:id="rId24"/>
    <p:sldId id="528" r:id="rId25"/>
    <p:sldId id="540" r:id="rId26"/>
    <p:sldId id="549" r:id="rId27"/>
    <p:sldId id="541" r:id="rId28"/>
    <p:sldId id="547" r:id="rId29"/>
    <p:sldId id="551" r:id="rId30"/>
    <p:sldId id="552" r:id="rId31"/>
    <p:sldId id="560" r:id="rId32"/>
    <p:sldId id="561" r:id="rId33"/>
    <p:sldId id="567" r:id="rId34"/>
    <p:sldId id="569" r:id="rId35"/>
    <p:sldId id="585" r:id="rId36"/>
    <p:sldId id="586" r:id="rId37"/>
    <p:sldId id="587" r:id="rId38"/>
    <p:sldId id="565" r:id="rId39"/>
    <p:sldId id="566" r:id="rId40"/>
    <p:sldId id="570" r:id="rId41"/>
    <p:sldId id="452" r:id="rId42"/>
    <p:sldId id="453" r:id="rId43"/>
    <p:sldId id="454" r:id="rId44"/>
    <p:sldId id="455" r:id="rId45"/>
    <p:sldId id="457" r:id="rId46"/>
    <p:sldId id="458" r:id="rId47"/>
    <p:sldId id="459" r:id="rId48"/>
    <p:sldId id="469" r:id="rId49"/>
    <p:sldId id="2954" r:id="rId50"/>
    <p:sldId id="3139" r:id="rId51"/>
    <p:sldId id="3003" r:id="rId52"/>
    <p:sldId id="3004" r:id="rId53"/>
    <p:sldId id="3005" r:id="rId54"/>
    <p:sldId id="3006" r:id="rId55"/>
    <p:sldId id="3007" r:id="rId56"/>
    <p:sldId id="2989" r:id="rId57"/>
    <p:sldId id="3140" r:id="rId58"/>
    <p:sldId id="2979" r:id="rId59"/>
    <p:sldId id="3141" r:id="rId60"/>
    <p:sldId id="3014" r:id="rId61"/>
    <p:sldId id="3013" r:id="rId62"/>
    <p:sldId id="2950" r:id="rId63"/>
    <p:sldId id="2951" r:id="rId64"/>
    <p:sldId id="2952" r:id="rId65"/>
    <p:sldId id="3017" r:id="rId66"/>
    <p:sldId id="3016" r:id="rId67"/>
    <p:sldId id="3020" r:id="rId68"/>
    <p:sldId id="3188" r:id="rId69"/>
    <p:sldId id="3136" r:id="rId70"/>
    <p:sldId id="3081" r:id="rId71"/>
    <p:sldId id="3170" r:id="rId72"/>
    <p:sldId id="624" r:id="rId73"/>
    <p:sldId id="3173" r:id="rId74"/>
    <p:sldId id="3169" r:id="rId75"/>
    <p:sldId id="3135" r:id="rId76"/>
    <p:sldId id="3174" r:id="rId77"/>
    <p:sldId id="593" r:id="rId78"/>
    <p:sldId id="592" r:id="rId79"/>
    <p:sldId id="580" r:id="rId80"/>
    <p:sldId id="488" r:id="rId81"/>
    <p:sldId id="489" r:id="rId82"/>
    <p:sldId id="495" r:id="rId83"/>
    <p:sldId id="501" r:id="rId84"/>
    <p:sldId id="509" r:id="rId85"/>
    <p:sldId id="583" r:id="rId86"/>
    <p:sldId id="588" r:id="rId87"/>
    <p:sldId id="512" r:id="rId88"/>
    <p:sldId id="513" r:id="rId89"/>
    <p:sldId id="514" r:id="rId90"/>
    <p:sldId id="550" r:id="rId91"/>
    <p:sldId id="515" r:id="rId9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181"/>
    <a:srgbClr val="FF0000"/>
    <a:srgbClr val="000000"/>
    <a:srgbClr val="FFFFFF"/>
    <a:srgbClr val="1F016B"/>
    <a:srgbClr val="FF9900"/>
    <a:srgbClr val="FFFF00"/>
    <a:srgbClr val="002E8A"/>
    <a:srgbClr val="FF2F2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72" autoAdjust="0"/>
    <p:restoredTop sz="94660"/>
  </p:normalViewPr>
  <p:slideViewPr>
    <p:cSldViewPr snapToGrid="0">
      <p:cViewPr varScale="1">
        <p:scale>
          <a:sx n="128" d="100"/>
          <a:sy n="128" d="100"/>
        </p:scale>
        <p:origin x="14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995F2-62AC-4761-AE5A-5F8B7456D80B}" type="datetimeFigureOut">
              <a:rPr lang="it-IT" smtClean="0"/>
              <a:t>06/05/2025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55254-FBF0-47C0-AF0B-FBD64631B8E2}" type="slidenum">
              <a:rPr lang="it-IT" smtClean="0"/>
              <a:t>‹N›</a:t>
            </a:fld>
            <a:endParaRPr lang="it-IT"/>
          </a:p>
        </p:txBody>
      </p:sp>
    </p:spTree>
    <p:extLst>
      <p:ext uri="{BB962C8B-B14F-4D97-AF65-F5344CB8AC3E}">
        <p14:creationId xmlns:p14="http://schemas.microsoft.com/office/powerpoint/2010/main" val="10406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a:t>
            </a:fld>
            <a:endParaRPr lang="it-IT"/>
          </a:p>
        </p:txBody>
      </p:sp>
    </p:spTree>
    <p:extLst>
      <p:ext uri="{BB962C8B-B14F-4D97-AF65-F5344CB8AC3E}">
        <p14:creationId xmlns:p14="http://schemas.microsoft.com/office/powerpoint/2010/main" val="123046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12</a:t>
            </a:fld>
            <a:endParaRPr lang="it-IT"/>
          </a:p>
        </p:txBody>
      </p:sp>
    </p:spTree>
    <p:extLst>
      <p:ext uri="{BB962C8B-B14F-4D97-AF65-F5344CB8AC3E}">
        <p14:creationId xmlns:p14="http://schemas.microsoft.com/office/powerpoint/2010/main" val="83466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pPr/>
              <a:t>18</a:t>
            </a:fld>
            <a:endParaRPr lang="en-US" altLang="it-IT"/>
          </a:p>
        </p:txBody>
      </p:sp>
    </p:spTree>
    <p:extLst>
      <p:ext uri="{BB962C8B-B14F-4D97-AF65-F5344CB8AC3E}">
        <p14:creationId xmlns:p14="http://schemas.microsoft.com/office/powerpoint/2010/main" val="236547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pPr/>
              <a:t>26</a:t>
            </a:fld>
            <a:endParaRPr lang="en-US" altLang="it-IT"/>
          </a:p>
        </p:txBody>
      </p:sp>
    </p:spTree>
    <p:extLst>
      <p:ext uri="{BB962C8B-B14F-4D97-AF65-F5344CB8AC3E}">
        <p14:creationId xmlns:p14="http://schemas.microsoft.com/office/powerpoint/2010/main" val="429515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pPr/>
              <a:t>36</a:t>
            </a:fld>
            <a:endParaRPr lang="en-US" altLang="it-IT"/>
          </a:p>
        </p:txBody>
      </p:sp>
    </p:spTree>
    <p:extLst>
      <p:ext uri="{BB962C8B-B14F-4D97-AF65-F5344CB8AC3E}">
        <p14:creationId xmlns:p14="http://schemas.microsoft.com/office/powerpoint/2010/main" val="364220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pPr/>
              <a:t>39</a:t>
            </a:fld>
            <a:endParaRPr lang="en-US" altLang="it-IT"/>
          </a:p>
        </p:txBody>
      </p:sp>
    </p:spTree>
    <p:extLst>
      <p:ext uri="{BB962C8B-B14F-4D97-AF65-F5344CB8AC3E}">
        <p14:creationId xmlns:p14="http://schemas.microsoft.com/office/powerpoint/2010/main" val="298716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3555254-FBF0-47C0-AF0B-FBD64631B8E2}" type="slidenum">
              <a:rPr lang="it-IT" smtClean="0"/>
              <a:t>40</a:t>
            </a:fld>
            <a:endParaRPr lang="it-IT"/>
          </a:p>
        </p:txBody>
      </p:sp>
    </p:spTree>
    <p:extLst>
      <p:ext uri="{BB962C8B-B14F-4D97-AF65-F5344CB8AC3E}">
        <p14:creationId xmlns:p14="http://schemas.microsoft.com/office/powerpoint/2010/main" val="1672247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49</a:t>
            </a:fld>
            <a:endParaRPr lang="it-IT"/>
          </a:p>
        </p:txBody>
      </p:sp>
    </p:spTree>
    <p:extLst>
      <p:ext uri="{BB962C8B-B14F-4D97-AF65-F5344CB8AC3E}">
        <p14:creationId xmlns:p14="http://schemas.microsoft.com/office/powerpoint/2010/main" val="1633864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3555254-FBF0-47C0-AF0B-FBD64631B8E2}" type="slidenum">
              <a:rPr lang="it-IT" smtClean="0"/>
              <a:t>65</a:t>
            </a:fld>
            <a:endParaRPr lang="it-IT"/>
          </a:p>
        </p:txBody>
      </p:sp>
    </p:spTree>
    <p:extLst>
      <p:ext uri="{BB962C8B-B14F-4D97-AF65-F5344CB8AC3E}">
        <p14:creationId xmlns:p14="http://schemas.microsoft.com/office/powerpoint/2010/main" val="3644952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B47C570-FA54-4584-A727-22DB3565D4E4}" type="slidenum">
              <a:rPr lang="en-US" smtClean="0"/>
              <a:t>66</a:t>
            </a:fld>
            <a:endParaRPr lang="en-US"/>
          </a:p>
        </p:txBody>
      </p:sp>
    </p:spTree>
    <p:extLst>
      <p:ext uri="{BB962C8B-B14F-4D97-AF65-F5344CB8AC3E}">
        <p14:creationId xmlns:p14="http://schemas.microsoft.com/office/powerpoint/2010/main" val="2080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DC339-FBAE-BDE6-06DD-190BEADF910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72B39DD-8165-02CE-DDA2-4F0F16334BF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6A72051-3ED5-6CB7-3AEB-1031AA673A72}"/>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2F485037-77E5-8795-7959-DC23D18D1185}"/>
              </a:ext>
            </a:extLst>
          </p:cNvPr>
          <p:cNvSpPr>
            <a:spLocks noGrp="1"/>
          </p:cNvSpPr>
          <p:nvPr>
            <p:ph type="sldNum" sz="quarter" idx="5"/>
          </p:nvPr>
        </p:nvSpPr>
        <p:spPr/>
        <p:txBody>
          <a:bodyPr/>
          <a:lstStyle/>
          <a:p>
            <a:fld id="{C3555254-FBF0-47C0-AF0B-FBD64631B8E2}" type="slidenum">
              <a:rPr lang="it-IT" smtClean="0"/>
              <a:t>68</a:t>
            </a:fld>
            <a:endParaRPr lang="it-IT"/>
          </a:p>
        </p:txBody>
      </p:sp>
    </p:spTree>
    <p:extLst>
      <p:ext uri="{BB962C8B-B14F-4D97-AF65-F5344CB8AC3E}">
        <p14:creationId xmlns:p14="http://schemas.microsoft.com/office/powerpoint/2010/main" val="159175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EE0E69C-8CFD-496A-96B5-FA362C16F491}" type="slidenum">
              <a:rPr lang="en-US" altLang="it-IT"/>
              <a:pPr/>
              <a:t>4</a:t>
            </a:fld>
            <a:endParaRPr lang="en-US" altLang="it-IT"/>
          </a:p>
        </p:txBody>
      </p:sp>
      <p:sp>
        <p:nvSpPr>
          <p:cNvPr id="217090" name="Rectangle 2"/>
          <p:cNvSpPr>
            <a:spLocks noGrp="1" noRot="1" noChangeAspect="1" noChangeArrowheads="1" noTextEdit="1"/>
          </p:cNvSpPr>
          <p:nvPr>
            <p:ph type="sldImg"/>
          </p:nvPr>
        </p:nvSpPr>
        <p:spPr>
          <a:xfrm>
            <a:off x="2751138" y="533400"/>
            <a:ext cx="4732337" cy="2662238"/>
          </a:xfrm>
          <a:ln/>
        </p:spPr>
      </p:sp>
      <p:sp>
        <p:nvSpPr>
          <p:cNvPr id="217091" name="Rectangle 3"/>
          <p:cNvSpPr>
            <a:spLocks noGrp="1" noChangeArrowheads="1"/>
          </p:cNvSpPr>
          <p:nvPr>
            <p:ph type="body" idx="1"/>
          </p:nvPr>
        </p:nvSpPr>
        <p:spPr>
          <a:xfrm>
            <a:off x="1023462" y="3371502"/>
            <a:ext cx="8187690" cy="3195017"/>
          </a:xfrm>
        </p:spPr>
        <p:txBody>
          <a:bodyPr/>
          <a:lstStyle/>
          <a:p>
            <a:r>
              <a:rPr lang="en-US"/>
              <a:t>OK, so Neutrino Astronomy is a very recent and very promising experimental field in Astrophysics, in particular in the high energy region.</a:t>
            </a:r>
          </a:p>
          <a:p>
            <a:r>
              <a:rPr lang="en-US"/>
              <a:t>The main advantages of neutrinos with respect to other astrophysical probes are summarized here:</a:t>
            </a:r>
          </a:p>
          <a:p>
            <a:r>
              <a:rPr lang="en-US"/>
              <a:t>The range of high energy photons is limited by their interaction with the cosmic microwave background, as shown here. We can see that, for energies around 100 TeV, the range is not more that the distance to the Galactic Center.</a:t>
            </a:r>
          </a:p>
          <a:p>
            <a:r>
              <a:rPr lang="en-US"/>
              <a:t>The range of protons is also limited by the interaction with the cosmic microwave background. Moreover, since they are charged particles, the Galactic and extra-Galactic fields spoils the angular information.</a:t>
            </a:r>
          </a:p>
          <a:p>
            <a:r>
              <a:rPr lang="en-US"/>
              <a:t>And neutrons, which are neutral, are not either useful, since they are not stable. Even at very high energies, their range is very limited.</a:t>
            </a:r>
          </a:p>
          <a:p>
            <a:endParaRPr lang="en-US"/>
          </a:p>
          <a:p>
            <a:r>
              <a:rPr lang="en-US"/>
              <a:t>So we must look for a particle which is stable, neutral and weakly interacting, and this particle is the neutrino. However, the drawback of neutrinos is that since they only interact weakly, very large detectors are needed.</a:t>
            </a:r>
          </a:p>
        </p:txBody>
      </p:sp>
    </p:spTree>
    <p:extLst>
      <p:ext uri="{BB962C8B-B14F-4D97-AF65-F5344CB8AC3E}">
        <p14:creationId xmlns:p14="http://schemas.microsoft.com/office/powerpoint/2010/main" val="1015589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38a3cf4c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g2238a3cf4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160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On </a:t>
            </a:r>
            <a:r>
              <a:rPr lang="en-US" dirty="0" err="1"/>
              <a:t>estime</a:t>
            </a:r>
            <a:r>
              <a:rPr lang="en-US" dirty="0"/>
              <a:t> </a:t>
            </a:r>
            <a:r>
              <a:rPr lang="en-US" dirty="0" err="1"/>
              <a:t>l’energie</a:t>
            </a:r>
            <a:r>
              <a:rPr lang="en-US" dirty="0"/>
              <a:t> sur les hits </a:t>
            </a:r>
            <a:r>
              <a:rPr lang="en-US" dirty="0" err="1"/>
              <a:t>triggés</a:t>
            </a:r>
            <a:r>
              <a:rPr lang="en-US" dirty="0"/>
              <a:t>, pour </a:t>
            </a:r>
            <a:r>
              <a:rPr lang="en-US" dirty="0" err="1"/>
              <a:t>eviter</a:t>
            </a:r>
            <a:r>
              <a:rPr lang="en-US" dirty="0"/>
              <a:t> les </a:t>
            </a:r>
            <a:r>
              <a:rPr lang="en-US" dirty="0" err="1"/>
              <a:t>afterpulses</a:t>
            </a:r>
            <a:r>
              <a:rPr lang="en-US" dirty="0"/>
              <a:t>.</a:t>
            </a:r>
          </a:p>
          <a:p>
            <a:r>
              <a:rPr lang="en-US" dirty="0" err="1"/>
              <a:t>D’autres</a:t>
            </a:r>
            <a:r>
              <a:rPr lang="en-US" dirty="0"/>
              <a:t> </a:t>
            </a:r>
            <a:r>
              <a:rPr lang="en-US" dirty="0" err="1"/>
              <a:t>estimatimeurs</a:t>
            </a:r>
            <a:r>
              <a:rPr lang="en-US" dirty="0"/>
              <a:t> </a:t>
            </a:r>
            <a:r>
              <a:rPr lang="en-US" dirty="0" err="1"/>
              <a:t>donnent</a:t>
            </a:r>
            <a:r>
              <a:rPr lang="en-US" dirty="0"/>
              <a:t> plus </a:t>
            </a:r>
            <a:r>
              <a:rPr lang="en-US" dirty="0" err="1"/>
              <a:t>ou</a:t>
            </a:r>
            <a:r>
              <a:rPr lang="en-US" dirty="0"/>
              <a:t> </a:t>
            </a:r>
            <a:r>
              <a:rPr lang="en-US" dirty="0" err="1"/>
              <a:t>moins</a:t>
            </a:r>
            <a:r>
              <a:rPr lang="en-US" dirty="0"/>
              <a:t> les memes </a:t>
            </a:r>
            <a:r>
              <a:rPr lang="en-US" dirty="0" err="1"/>
              <a:t>resultatS</a:t>
            </a:r>
            <a:r>
              <a:rPr lang="en-US" dirty="0"/>
              <a:t>.</a:t>
            </a:r>
          </a:p>
        </p:txBody>
      </p:sp>
      <p:sp>
        <p:nvSpPr>
          <p:cNvPr id="4" name="Espace réservé du numéro de diapositive 3"/>
          <p:cNvSpPr>
            <a:spLocks noGrp="1"/>
          </p:cNvSpPr>
          <p:nvPr>
            <p:ph type="sldNum"/>
          </p:nvPr>
        </p:nvSpPr>
        <p:spPr/>
        <p:txBody>
          <a:bodyPr/>
          <a:lstStyle/>
          <a:p>
            <a:pPr>
              <a:defRPr/>
            </a:pPr>
            <a:fld id="{CA902852-C263-6749-8AB9-6815B35DC0FB}" type="slidenum">
              <a:rPr lang="en-GB" smtClean="0"/>
              <a:pPr>
                <a:defRPr/>
              </a:pPr>
              <a:t>73</a:t>
            </a:fld>
            <a:endParaRPr lang="en-GB"/>
          </a:p>
        </p:txBody>
      </p:sp>
    </p:spTree>
    <p:extLst>
      <p:ext uri="{BB962C8B-B14F-4D97-AF65-F5344CB8AC3E}">
        <p14:creationId xmlns:p14="http://schemas.microsoft.com/office/powerpoint/2010/main" val="290429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Gauche : </a:t>
            </a:r>
            <a:r>
              <a:rPr lang="en-US" dirty="0" err="1"/>
              <a:t>Résidus</a:t>
            </a:r>
            <a:r>
              <a:rPr lang="en-US" dirty="0"/>
              <a:t> sur modules </a:t>
            </a:r>
            <a:r>
              <a:rPr lang="en-US" dirty="0" err="1"/>
              <a:t>optiques</a:t>
            </a:r>
            <a:r>
              <a:rPr lang="en-US" dirty="0"/>
              <a:t> </a:t>
            </a:r>
            <a:r>
              <a:rPr lang="en-US" dirty="0" err="1"/>
              <a:t>d’une</a:t>
            </a:r>
            <a:r>
              <a:rPr lang="en-US" dirty="0"/>
              <a:t> </a:t>
            </a:r>
            <a:r>
              <a:rPr lang="en-US" dirty="0" err="1"/>
              <a:t>ligne</a:t>
            </a:r>
            <a:r>
              <a:rPr lang="en-US" dirty="0"/>
              <a:t>. On utilize les </a:t>
            </a:r>
            <a:r>
              <a:rPr lang="en-US" dirty="0" err="1"/>
              <a:t>informations</a:t>
            </a:r>
            <a:r>
              <a:rPr lang="en-US" dirty="0"/>
              <a:t> de la </a:t>
            </a:r>
            <a:r>
              <a:rPr lang="en-US" dirty="0" err="1"/>
              <a:t>somme</a:t>
            </a:r>
            <a:r>
              <a:rPr lang="en-US" dirty="0"/>
              <a:t> de </a:t>
            </a:r>
            <a:r>
              <a:rPr lang="en-US" dirty="0" err="1"/>
              <a:t>chaque</a:t>
            </a:r>
            <a:r>
              <a:rPr lang="en-US" dirty="0"/>
              <a:t> </a:t>
            </a:r>
            <a:r>
              <a:rPr lang="en-US" dirty="0" err="1"/>
              <a:t>PMTs.</a:t>
            </a:r>
            <a:endParaRPr lang="en-US" dirty="0"/>
          </a:p>
          <a:p>
            <a:r>
              <a:rPr lang="en-US" dirty="0"/>
              <a:t>Droite : les modules </a:t>
            </a:r>
            <a:r>
              <a:rPr lang="en-US" dirty="0" err="1"/>
              <a:t>optiques</a:t>
            </a:r>
            <a:r>
              <a:rPr lang="en-US" dirty="0"/>
              <a:t> </a:t>
            </a:r>
            <a:r>
              <a:rPr lang="en-US" dirty="0" err="1"/>
              <a:t>à</a:t>
            </a:r>
            <a:r>
              <a:rPr lang="en-US" dirty="0"/>
              <a:t> </a:t>
            </a:r>
            <a:r>
              <a:rPr lang="en-US" dirty="0" err="1"/>
              <a:t>une</a:t>
            </a:r>
            <a:r>
              <a:rPr lang="en-US" dirty="0"/>
              <a:t> </a:t>
            </a:r>
            <a:r>
              <a:rPr lang="en-US" dirty="0" err="1"/>
              <a:t>certaines</a:t>
            </a:r>
            <a:r>
              <a:rPr lang="en-US" dirty="0"/>
              <a:t> distances : </a:t>
            </a:r>
            <a:r>
              <a:rPr lang="en-US" err="1"/>
              <a:t>peu</a:t>
            </a:r>
            <a:r>
              <a:rPr lang="en-US"/>
              <a:t> d'</a:t>
            </a:r>
            <a:endParaRPr lang="en-US" dirty="0"/>
          </a:p>
          <a:p>
            <a:endParaRPr lang="en-US" dirty="0"/>
          </a:p>
        </p:txBody>
      </p:sp>
      <p:sp>
        <p:nvSpPr>
          <p:cNvPr id="4" name="Espace réservé du numéro de diapositive 3"/>
          <p:cNvSpPr>
            <a:spLocks noGrp="1"/>
          </p:cNvSpPr>
          <p:nvPr>
            <p:ph type="sldNum"/>
          </p:nvPr>
        </p:nvSpPr>
        <p:spPr/>
        <p:txBody>
          <a:bodyPr/>
          <a:lstStyle/>
          <a:p>
            <a:pPr>
              <a:defRPr/>
            </a:pPr>
            <a:fld id="{CA902852-C263-6749-8AB9-6815B35DC0FB}" type="slidenum">
              <a:rPr lang="en-GB" smtClean="0"/>
              <a:pPr>
                <a:defRPr/>
              </a:pPr>
              <a:t>74</a:t>
            </a:fld>
            <a:endParaRPr lang="en-GB"/>
          </a:p>
        </p:txBody>
      </p:sp>
    </p:spTree>
    <p:extLst>
      <p:ext uri="{BB962C8B-B14F-4D97-AF65-F5344CB8AC3E}">
        <p14:creationId xmlns:p14="http://schemas.microsoft.com/office/powerpoint/2010/main" val="247699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faec8daae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17 candidats blazars – 12 du papiers Natures + observations radios </a:t>
            </a:r>
          </a:p>
          <a:p>
            <a:pPr marL="171450" lvl="0" indent="-171450" algn="l" rtl="0">
              <a:lnSpc>
                <a:spcPct val="100000"/>
              </a:lnSpc>
              <a:spcBef>
                <a:spcPts val="0"/>
              </a:spcBef>
              <a:spcAft>
                <a:spcPts val="0"/>
              </a:spcAft>
              <a:buSzPts val="1400"/>
              <a:buFont typeface="Wingdings" pitchFamily="2" charset="2"/>
              <a:buChar char="à"/>
            </a:pPr>
            <a:r>
              <a:rPr lang="fr-FR" dirty="0">
                <a:sym typeface="Wingdings" pitchFamily="2" charset="2"/>
              </a:rPr>
              <a:t>Reprendre les figures 1 et 2 du papier compagnons</a:t>
            </a:r>
          </a:p>
          <a:p>
            <a:pPr marL="171450" lvl="0" indent="-171450" algn="l" rtl="0">
              <a:lnSpc>
                <a:spcPct val="100000"/>
              </a:lnSpc>
              <a:spcBef>
                <a:spcPts val="0"/>
              </a:spcBef>
              <a:spcAft>
                <a:spcPts val="0"/>
              </a:spcAft>
              <a:buSzPts val="1400"/>
              <a:buFont typeface="Wingdings" pitchFamily="2" charset="2"/>
              <a:buChar char="à"/>
            </a:pPr>
            <a:endParaRPr dirty="0"/>
          </a:p>
        </p:txBody>
      </p:sp>
      <p:sp>
        <p:nvSpPr>
          <p:cNvPr id="176" name="Google Shape;176;g32faec8daae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010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77</a:t>
            </a:fld>
            <a:endParaRPr lang="it-IT"/>
          </a:p>
        </p:txBody>
      </p:sp>
    </p:spTree>
    <p:extLst>
      <p:ext uri="{BB962C8B-B14F-4D97-AF65-F5344CB8AC3E}">
        <p14:creationId xmlns:p14="http://schemas.microsoft.com/office/powerpoint/2010/main" val="1246582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925763" y="849313"/>
            <a:ext cx="4076700" cy="2293937"/>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D005F9B4-ACEF-4805-A353-7A27A98B802A}" type="slidenum">
              <a:rPr lang="en-US" smtClean="0"/>
              <a:t>78</a:t>
            </a:fld>
            <a:endParaRPr lang="en-US"/>
          </a:p>
        </p:txBody>
      </p:sp>
    </p:spTree>
    <p:extLst>
      <p:ext uri="{BB962C8B-B14F-4D97-AF65-F5344CB8AC3E}">
        <p14:creationId xmlns:p14="http://schemas.microsoft.com/office/powerpoint/2010/main" val="1644746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solidFill>
                  <a:srgbClr val="000000"/>
                </a:solidFill>
              </a:rPr>
              <a:pPr/>
              <a:t>91</a:t>
            </a:fld>
            <a:endParaRPr lang="en-US" altLang="it-IT">
              <a:solidFill>
                <a:srgbClr val="000000"/>
              </a:solidFill>
            </a:endParaRPr>
          </a:p>
        </p:txBody>
      </p:sp>
    </p:spTree>
    <p:extLst>
      <p:ext uri="{BB962C8B-B14F-4D97-AF65-F5344CB8AC3E}">
        <p14:creationId xmlns:p14="http://schemas.microsoft.com/office/powerpoint/2010/main" val="206774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71E3DD2-64C9-4438-B0AC-201164F82F86}" type="slidenum">
              <a:rPr lang="en-US" altLang="it-IT" smtClean="0"/>
              <a:pPr/>
              <a:t>5</a:t>
            </a:fld>
            <a:endParaRPr lang="en-US" altLang="it-IT"/>
          </a:p>
        </p:txBody>
      </p:sp>
    </p:spTree>
    <p:extLst>
      <p:ext uri="{BB962C8B-B14F-4D97-AF65-F5344CB8AC3E}">
        <p14:creationId xmlns:p14="http://schemas.microsoft.com/office/powerpoint/2010/main" val="118779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6</a:t>
            </a:fld>
            <a:endParaRPr lang="it-IT"/>
          </a:p>
        </p:txBody>
      </p:sp>
    </p:spTree>
    <p:extLst>
      <p:ext uri="{BB962C8B-B14F-4D97-AF65-F5344CB8AC3E}">
        <p14:creationId xmlns:p14="http://schemas.microsoft.com/office/powerpoint/2010/main" val="117754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B11DA8B-D52F-4079-921A-AF032A9D3A91}" type="slidenum">
              <a:rPr lang="en-US" altLang="it-IT"/>
              <a:pPr/>
              <a:t>7</a:t>
            </a:fld>
            <a:endParaRPr lang="en-US" altLang="it-IT"/>
          </a:p>
        </p:txBody>
      </p:sp>
      <p:sp>
        <p:nvSpPr>
          <p:cNvPr id="225282" name="Rectangle 2"/>
          <p:cNvSpPr>
            <a:spLocks noGrp="1" noRot="1" noChangeAspect="1" noChangeArrowheads="1" noTextEdit="1"/>
          </p:cNvSpPr>
          <p:nvPr>
            <p:ph type="sldImg"/>
          </p:nvPr>
        </p:nvSpPr>
        <p:spPr>
          <a:xfrm>
            <a:off x="2751138" y="533400"/>
            <a:ext cx="4732337" cy="2662238"/>
          </a:xfrm>
          <a:ln/>
        </p:spPr>
      </p:sp>
      <p:sp>
        <p:nvSpPr>
          <p:cNvPr id="225283"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extLst>
      <p:ext uri="{BB962C8B-B14F-4D97-AF65-F5344CB8AC3E}">
        <p14:creationId xmlns:p14="http://schemas.microsoft.com/office/powerpoint/2010/main" val="171682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A14DF9A-F60A-44E9-8477-07F4A71A6FAA}" type="slidenum">
              <a:rPr lang="en-US" altLang="it-IT"/>
              <a:pPr/>
              <a:t>8</a:t>
            </a:fld>
            <a:endParaRPr lang="en-US" altLang="it-IT"/>
          </a:p>
        </p:txBody>
      </p:sp>
      <p:sp>
        <p:nvSpPr>
          <p:cNvPr id="237570" name="Rectangle 2"/>
          <p:cNvSpPr>
            <a:spLocks noGrp="1" noRot="1" noChangeAspect="1" noChangeArrowheads="1" noTextEdit="1"/>
          </p:cNvSpPr>
          <p:nvPr>
            <p:ph type="sldImg"/>
          </p:nvPr>
        </p:nvSpPr>
        <p:spPr>
          <a:xfrm>
            <a:off x="2751138" y="533400"/>
            <a:ext cx="4732337" cy="2662238"/>
          </a:xfrm>
          <a:ln/>
        </p:spPr>
      </p:sp>
      <p:sp>
        <p:nvSpPr>
          <p:cNvPr id="237571"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extLst>
      <p:ext uri="{BB962C8B-B14F-4D97-AF65-F5344CB8AC3E}">
        <p14:creationId xmlns:p14="http://schemas.microsoft.com/office/powerpoint/2010/main" val="224576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71C547-9790-4235-B57C-C5811C774440}" type="slidenum">
              <a:rPr lang="en-US" altLang="it-IT"/>
              <a:pPr/>
              <a:t>9</a:t>
            </a:fld>
            <a:endParaRPr lang="en-US" altLang="it-IT"/>
          </a:p>
        </p:txBody>
      </p:sp>
      <p:sp>
        <p:nvSpPr>
          <p:cNvPr id="239618" name="Rectangle 2"/>
          <p:cNvSpPr>
            <a:spLocks noGrp="1" noRot="1" noChangeAspect="1" noChangeArrowheads="1" noTextEdit="1"/>
          </p:cNvSpPr>
          <p:nvPr>
            <p:ph type="sldImg"/>
          </p:nvPr>
        </p:nvSpPr>
        <p:spPr>
          <a:xfrm>
            <a:off x="2751138" y="533400"/>
            <a:ext cx="4732337" cy="2662238"/>
          </a:xfrm>
          <a:ln/>
        </p:spPr>
      </p:sp>
      <p:sp>
        <p:nvSpPr>
          <p:cNvPr id="239619"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extLst>
      <p:ext uri="{BB962C8B-B14F-4D97-AF65-F5344CB8AC3E}">
        <p14:creationId xmlns:p14="http://schemas.microsoft.com/office/powerpoint/2010/main" val="63648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11D3D0F-5B1A-4136-8615-1EC28DE6A28E}" type="slidenum">
              <a:rPr lang="en-US" altLang="it-IT"/>
              <a:pPr/>
              <a:t>10</a:t>
            </a:fld>
            <a:endParaRPr lang="en-US" altLang="it-IT"/>
          </a:p>
        </p:txBody>
      </p:sp>
      <p:sp>
        <p:nvSpPr>
          <p:cNvPr id="241666" name="Rectangle 2"/>
          <p:cNvSpPr>
            <a:spLocks noGrp="1" noRot="1" noChangeAspect="1" noChangeArrowheads="1" noTextEdit="1"/>
          </p:cNvSpPr>
          <p:nvPr>
            <p:ph type="sldImg"/>
          </p:nvPr>
        </p:nvSpPr>
        <p:spPr>
          <a:xfrm>
            <a:off x="2751138" y="533400"/>
            <a:ext cx="4732337" cy="2662238"/>
          </a:xfrm>
          <a:ln/>
        </p:spPr>
      </p:sp>
      <p:sp>
        <p:nvSpPr>
          <p:cNvPr id="241667"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extLst>
      <p:ext uri="{BB962C8B-B14F-4D97-AF65-F5344CB8AC3E}">
        <p14:creationId xmlns:p14="http://schemas.microsoft.com/office/powerpoint/2010/main" val="42400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F64D417-5C76-4E03-87B8-CCC65074FD2B}" type="slidenum">
              <a:rPr lang="en-US" altLang="it-IT"/>
              <a:pPr/>
              <a:t>11</a:t>
            </a:fld>
            <a:endParaRPr lang="en-US" altLang="it-IT"/>
          </a:p>
        </p:txBody>
      </p:sp>
      <p:sp>
        <p:nvSpPr>
          <p:cNvPr id="243714" name="Rectangle 2"/>
          <p:cNvSpPr>
            <a:spLocks noGrp="1" noRot="1" noChangeAspect="1" noChangeArrowheads="1" noTextEdit="1"/>
          </p:cNvSpPr>
          <p:nvPr>
            <p:ph type="sldImg"/>
          </p:nvPr>
        </p:nvSpPr>
        <p:spPr>
          <a:xfrm>
            <a:off x="2751138" y="533400"/>
            <a:ext cx="4732337" cy="2662238"/>
          </a:xfrm>
          <a:ln/>
        </p:spPr>
      </p:sp>
      <p:sp>
        <p:nvSpPr>
          <p:cNvPr id="243715" name="Rectangle 3"/>
          <p:cNvSpPr>
            <a:spLocks noGrp="1" noChangeArrowheads="1"/>
          </p:cNvSpPr>
          <p:nvPr>
            <p:ph type="body" idx="1"/>
          </p:nvPr>
        </p:nvSpPr>
        <p:spPr>
          <a:xfrm>
            <a:off x="1023462" y="3371502"/>
            <a:ext cx="8187690" cy="3195017"/>
          </a:xfrm>
        </p:spPr>
        <p:txBody>
          <a:bodyPr/>
          <a:lstStyle/>
          <a:p>
            <a:r>
              <a:rPr lang="en-US" sz="1000" dirty="0"/>
              <a:t>We are going now to review some of the most relevant candidates to emit detectable neutrino rates in ANTARES.</a:t>
            </a:r>
          </a:p>
          <a:p>
            <a:r>
              <a:rPr lang="en-US" sz="1000" dirty="0"/>
              <a:t>Among the Galactic sources, one of the most promising sources are MQs. The name of these objects is due to the fact that they seem a reduced version of a Quasar.  They consist It consists of a compact object towards which a companion star is accreting matter. Neutrino beams could be produced in the MQ jets, with rates which could be of the order of 10 in ANTARES for best candidates.</a:t>
            </a:r>
          </a:p>
          <a:p>
            <a:r>
              <a:rPr lang="en-US" sz="1000" dirty="0"/>
              <a:t>Another interesting kind of sources is the SNRs. The most interesting scenarios for neutrino astronomy are shown here: </a:t>
            </a:r>
            <a:r>
              <a:rPr lang="en-US" sz="1000" dirty="0" err="1"/>
              <a:t>plerions</a:t>
            </a:r>
            <a:r>
              <a:rPr lang="en-US" sz="1000" dirty="0"/>
              <a:t> (which are center-filled SNRs, like the Crab, shown here), shell-type remnants and SNRs containing an energetic pulsar. As shown here, the predicted rates range from 1 to 100 events per year in a km</a:t>
            </a:r>
            <a:r>
              <a:rPr lang="en-US" sz="1000" baseline="30000" dirty="0"/>
              <a:t>2</a:t>
            </a:r>
            <a:r>
              <a:rPr lang="en-US" sz="1000" dirty="0"/>
              <a:t> detector.</a:t>
            </a:r>
          </a:p>
          <a:p>
            <a:r>
              <a:rPr lang="en-US" sz="1000" dirty="0"/>
              <a:t>Another good Galactic candidate is </a:t>
            </a:r>
            <a:r>
              <a:rPr lang="en-US" sz="1000" dirty="0" err="1"/>
              <a:t>magnetars</a:t>
            </a:r>
            <a:r>
              <a:rPr lang="en-US" sz="1000" dirty="0"/>
              <a:t>, which are isolated neutrons stars with very large magnetic fields. Seismic activity in the surface could induce particle acceleration in the magnetosphere, giving several neutrino events per year and km</a:t>
            </a:r>
            <a:r>
              <a:rPr lang="en-US" sz="1000" baseline="-25000" dirty="0"/>
              <a:t>2</a:t>
            </a:r>
            <a:r>
              <a:rPr lang="en-US" sz="1000" dirty="0"/>
              <a:t>. These predictions depends strongly on the beaming angle.</a:t>
            </a:r>
          </a:p>
          <a:p>
            <a:r>
              <a:rPr lang="en-US" sz="1000" dirty="0"/>
              <a:t>Concerning the extra-Galactic sources, we are interested in the most powerful objects in the Universe. On the one hand, the AGNs. This classification includes several kinds of objects: </a:t>
            </a:r>
            <a:r>
              <a:rPr lang="en-US" sz="1000" dirty="0" err="1"/>
              <a:t>Seyferts</a:t>
            </a:r>
            <a:r>
              <a:rPr lang="en-US" sz="1000" dirty="0"/>
              <a:t> I and II, quasars, radio galaxies and </a:t>
            </a:r>
            <a:r>
              <a:rPr lang="en-US" sz="1000" dirty="0" err="1"/>
              <a:t>blazars</a:t>
            </a:r>
            <a:r>
              <a:rPr lang="en-US" sz="1000" dirty="0"/>
              <a:t>. The standard model of AGNs assumes that are the same kind of object viewed from different angles. According to this model, </a:t>
            </a:r>
            <a:r>
              <a:rPr lang="en-US" sz="800" dirty="0"/>
              <a:t>AGNs consist in a super-massive (10</a:t>
            </a:r>
            <a:r>
              <a:rPr lang="en-US" sz="800" baseline="30000" dirty="0"/>
              <a:t>6</a:t>
            </a:r>
            <a:r>
              <a:rPr lang="en-US" sz="800" dirty="0"/>
              <a:t>-10</a:t>
            </a:r>
            <a:r>
              <a:rPr lang="en-US" sz="800" baseline="30000" dirty="0"/>
              <a:t>8 </a:t>
            </a:r>
            <a:r>
              <a:rPr lang="en-US" sz="800" dirty="0"/>
              <a:t>M</a:t>
            </a:r>
            <a:r>
              <a:rPr lang="en-US" sz="800" baseline="-25000" dirty="0"/>
              <a:t>o</a:t>
            </a:r>
            <a:r>
              <a:rPr lang="en-US" sz="800" dirty="0"/>
              <a:t>) black hole towards which large amounts of matter are accreted. If there is hadronic acceleration in the jets, detectable neutrino rates could be expected.</a:t>
            </a:r>
          </a:p>
          <a:p>
            <a:r>
              <a:rPr lang="en-US" sz="1000" dirty="0"/>
              <a:t>Finally, Gamma Ray Busters are also interesting for neutrino astronomy. According to the fireball model, </a:t>
            </a:r>
            <a:r>
              <a:rPr lang="en-US" sz="1000" dirty="0" err="1"/>
              <a:t>ejecta</a:t>
            </a:r>
            <a:r>
              <a:rPr lang="en-US" sz="1000" dirty="0"/>
              <a:t> of  </a:t>
            </a:r>
            <a:r>
              <a:rPr lang="en-US" sz="600" dirty="0"/>
              <a:t>matter moving at relativistic velocities collides with the surrounding material. These collisions produce high energy gamma ray and probably also high energy neutrinos. </a:t>
            </a:r>
            <a:r>
              <a:rPr lang="en-US" sz="1000" dirty="0"/>
              <a:t>In this case we can use the time information of the event, which allows us to reduce reject almost all the background.</a:t>
            </a:r>
          </a:p>
          <a:p>
            <a:endParaRPr lang="en-US" sz="1000" dirty="0"/>
          </a:p>
        </p:txBody>
      </p:sp>
    </p:spTree>
    <p:extLst>
      <p:ext uri="{BB962C8B-B14F-4D97-AF65-F5344CB8AC3E}">
        <p14:creationId xmlns:p14="http://schemas.microsoft.com/office/powerpoint/2010/main" val="345079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34159D6-3871-4AF2-8058-39F804BB3D00}" type="datetime1">
              <a:rPr lang="en-US" smtClean="0"/>
              <a:t>5/6/2025</a:t>
            </a:fld>
            <a:endParaRPr lang="it-IT"/>
          </a:p>
        </p:txBody>
      </p:sp>
      <p:sp>
        <p:nvSpPr>
          <p:cNvPr id="5" name="Footer Placeholder 4"/>
          <p:cNvSpPr>
            <a:spLocks noGrp="1"/>
          </p:cNvSpPr>
          <p:nvPr>
            <p:ph type="ftr" sz="quarter" idx="11"/>
          </p:nvPr>
        </p:nvSpPr>
        <p:spPr/>
        <p:txBody>
          <a:bodyPr/>
          <a:lstStyle/>
          <a:p>
            <a:r>
              <a:rPr lang="fr-FR"/>
              <a:t>M. Spurio - Astroparticle Physics - 10</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23569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0F8F14C-E39B-4422-A497-353000D77008}" type="datetime1">
              <a:rPr lang="en-US" smtClean="0"/>
              <a:t>5/6/2025</a:t>
            </a:fld>
            <a:endParaRPr lang="it-IT"/>
          </a:p>
        </p:txBody>
      </p:sp>
      <p:sp>
        <p:nvSpPr>
          <p:cNvPr id="5" name="Footer Placeholder 4"/>
          <p:cNvSpPr>
            <a:spLocks noGrp="1"/>
          </p:cNvSpPr>
          <p:nvPr>
            <p:ph type="ftr" sz="quarter" idx="11"/>
          </p:nvPr>
        </p:nvSpPr>
        <p:spPr/>
        <p:txBody>
          <a:bodyPr/>
          <a:lstStyle/>
          <a:p>
            <a:r>
              <a:rPr lang="fr-FR"/>
              <a:t>M. Spurio - Astroparticle Physics - 10</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65225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03BCA38-D010-48AE-B672-78EA7686318B}" type="datetime1">
              <a:rPr lang="en-US" smtClean="0"/>
              <a:t>5/6/2025</a:t>
            </a:fld>
            <a:endParaRPr lang="it-IT"/>
          </a:p>
        </p:txBody>
      </p:sp>
      <p:sp>
        <p:nvSpPr>
          <p:cNvPr id="5" name="Footer Placeholder 4"/>
          <p:cNvSpPr>
            <a:spLocks noGrp="1"/>
          </p:cNvSpPr>
          <p:nvPr>
            <p:ph type="ftr" sz="quarter" idx="11"/>
          </p:nvPr>
        </p:nvSpPr>
        <p:spPr/>
        <p:txBody>
          <a:bodyPr/>
          <a:lstStyle/>
          <a:p>
            <a:r>
              <a:rPr lang="fr-FR"/>
              <a:t>M. Spurio - Astroparticle Physics - 10</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53345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49299"/>
          </a:xfrm>
        </p:spPr>
        <p:txBody>
          <a:bodyPr>
            <a:normAutofit/>
          </a:bodyPr>
          <a:lstStyle>
            <a:lvl1pPr>
              <a:defRPr sz="4000">
                <a:solidFill>
                  <a:srgbClr val="C00000"/>
                </a:solidFill>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838200" y="1228725"/>
            <a:ext cx="10515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9B59A67-05CD-4060-9F03-BE965364C3A8}" type="datetime1">
              <a:rPr lang="en-US" smtClean="0"/>
              <a:t>5/6/2025</a:t>
            </a:fld>
            <a:endParaRPr lang="it-IT"/>
          </a:p>
        </p:txBody>
      </p:sp>
      <p:sp>
        <p:nvSpPr>
          <p:cNvPr id="5" name="Footer Placeholder 4"/>
          <p:cNvSpPr>
            <a:spLocks noGrp="1"/>
          </p:cNvSpPr>
          <p:nvPr>
            <p:ph type="ftr" sz="quarter" idx="11"/>
          </p:nvPr>
        </p:nvSpPr>
        <p:spPr/>
        <p:txBody>
          <a:bodyPr/>
          <a:lstStyle/>
          <a:p>
            <a:r>
              <a:rPr lang="fr-FR"/>
              <a:t>M. Spurio - Astroparticle Physics - 10</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66026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dirty="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DD8E77C7-8AC1-4468-B45B-1EB9365168A0}" type="datetime1">
              <a:rPr lang="en-US" smtClean="0"/>
              <a:t>5/6/2025</a:t>
            </a:fld>
            <a:endParaRPr lang="it-IT"/>
          </a:p>
        </p:txBody>
      </p:sp>
      <p:sp>
        <p:nvSpPr>
          <p:cNvPr id="5" name="Footer Placeholder 4"/>
          <p:cNvSpPr>
            <a:spLocks noGrp="1"/>
          </p:cNvSpPr>
          <p:nvPr>
            <p:ph type="ftr" sz="quarter" idx="11"/>
          </p:nvPr>
        </p:nvSpPr>
        <p:spPr/>
        <p:txBody>
          <a:bodyPr/>
          <a:lstStyle/>
          <a:p>
            <a:r>
              <a:rPr lang="fr-FR"/>
              <a:t>M. Spurio - Astroparticle Physics - 10</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04806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6AA7EDA-16F4-422E-A93A-9E3BB4A992DC}" type="datetime1">
              <a:rPr lang="en-US" smtClean="0"/>
              <a:t>5/6/2025</a:t>
            </a:fld>
            <a:endParaRPr lang="it-IT"/>
          </a:p>
        </p:txBody>
      </p:sp>
      <p:sp>
        <p:nvSpPr>
          <p:cNvPr id="6" name="Footer Placeholder 5"/>
          <p:cNvSpPr>
            <a:spLocks noGrp="1"/>
          </p:cNvSpPr>
          <p:nvPr>
            <p:ph type="ftr" sz="quarter" idx="11"/>
          </p:nvPr>
        </p:nvSpPr>
        <p:spPr/>
        <p:txBody>
          <a:bodyPr/>
          <a:lstStyle/>
          <a:p>
            <a:r>
              <a:rPr lang="fr-FR"/>
              <a:t>M. Spurio - Astroparticle Physics - 10</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30274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10785D2-0CF8-41B1-9536-443B0331C4F1}" type="datetime1">
              <a:rPr lang="en-US" smtClean="0"/>
              <a:t>5/6/2025</a:t>
            </a:fld>
            <a:endParaRPr lang="it-IT"/>
          </a:p>
        </p:txBody>
      </p:sp>
      <p:sp>
        <p:nvSpPr>
          <p:cNvPr id="8" name="Footer Placeholder 7"/>
          <p:cNvSpPr>
            <a:spLocks noGrp="1"/>
          </p:cNvSpPr>
          <p:nvPr>
            <p:ph type="ftr" sz="quarter" idx="11"/>
          </p:nvPr>
        </p:nvSpPr>
        <p:spPr/>
        <p:txBody>
          <a:bodyPr/>
          <a:lstStyle/>
          <a:p>
            <a:r>
              <a:rPr lang="fr-FR"/>
              <a:t>M. Spurio - Astroparticle Physics - 10</a:t>
            </a:r>
            <a:endParaRPr lang="it-IT"/>
          </a:p>
        </p:txBody>
      </p:sp>
      <p:sp>
        <p:nvSpPr>
          <p:cNvPr id="9" name="Slide Number Placeholder 8"/>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60279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BCB926F-ABED-49FA-B031-65499F729394}" type="datetime1">
              <a:rPr lang="en-US" smtClean="0"/>
              <a:t>5/6/2025</a:t>
            </a:fld>
            <a:endParaRPr lang="it-IT"/>
          </a:p>
        </p:txBody>
      </p:sp>
      <p:sp>
        <p:nvSpPr>
          <p:cNvPr id="4" name="Footer Placeholder 3"/>
          <p:cNvSpPr>
            <a:spLocks noGrp="1"/>
          </p:cNvSpPr>
          <p:nvPr>
            <p:ph type="ftr" sz="quarter" idx="11"/>
          </p:nvPr>
        </p:nvSpPr>
        <p:spPr/>
        <p:txBody>
          <a:bodyPr/>
          <a:lstStyle/>
          <a:p>
            <a:r>
              <a:rPr lang="fr-FR"/>
              <a:t>M. Spurio - Astroparticle Physics - 10</a:t>
            </a:r>
            <a:endParaRPr lang="it-IT"/>
          </a:p>
        </p:txBody>
      </p:sp>
      <p:sp>
        <p:nvSpPr>
          <p:cNvPr id="5" name="Slide Number Placeholder 4"/>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84583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FC677-EF92-42ED-99C6-42A66F0D5492}" type="datetime1">
              <a:rPr lang="en-US" smtClean="0"/>
              <a:t>5/6/2025</a:t>
            </a:fld>
            <a:endParaRPr lang="it-IT"/>
          </a:p>
        </p:txBody>
      </p:sp>
      <p:sp>
        <p:nvSpPr>
          <p:cNvPr id="3" name="Footer Placeholder 2"/>
          <p:cNvSpPr>
            <a:spLocks noGrp="1"/>
          </p:cNvSpPr>
          <p:nvPr>
            <p:ph type="ftr" sz="quarter" idx="11"/>
          </p:nvPr>
        </p:nvSpPr>
        <p:spPr/>
        <p:txBody>
          <a:bodyPr/>
          <a:lstStyle/>
          <a:p>
            <a:r>
              <a:rPr lang="fr-FR"/>
              <a:t>M. Spurio - Astroparticle Physics - 10</a:t>
            </a:r>
            <a:endParaRPr lang="it-IT"/>
          </a:p>
        </p:txBody>
      </p:sp>
      <p:sp>
        <p:nvSpPr>
          <p:cNvPr id="4" name="Slide Number Placeholder 3"/>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22031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30D08C6-EBF5-4B5B-8E41-FE5BACA20637}" type="datetime1">
              <a:rPr lang="en-US" smtClean="0"/>
              <a:t>5/6/2025</a:t>
            </a:fld>
            <a:endParaRPr lang="it-IT"/>
          </a:p>
        </p:txBody>
      </p:sp>
      <p:sp>
        <p:nvSpPr>
          <p:cNvPr id="6" name="Footer Placeholder 5"/>
          <p:cNvSpPr>
            <a:spLocks noGrp="1"/>
          </p:cNvSpPr>
          <p:nvPr>
            <p:ph type="ftr" sz="quarter" idx="11"/>
          </p:nvPr>
        </p:nvSpPr>
        <p:spPr/>
        <p:txBody>
          <a:bodyPr/>
          <a:lstStyle/>
          <a:p>
            <a:r>
              <a:rPr lang="fr-FR"/>
              <a:t>M. Spurio - Astroparticle Physics - 10</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0701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54C6063-636E-4DFB-BA8E-30A1738873EB}" type="datetime1">
              <a:rPr lang="en-US" smtClean="0"/>
              <a:t>5/6/2025</a:t>
            </a:fld>
            <a:endParaRPr lang="it-IT"/>
          </a:p>
        </p:txBody>
      </p:sp>
      <p:sp>
        <p:nvSpPr>
          <p:cNvPr id="6" name="Footer Placeholder 5"/>
          <p:cNvSpPr>
            <a:spLocks noGrp="1"/>
          </p:cNvSpPr>
          <p:nvPr>
            <p:ph type="ftr" sz="quarter" idx="11"/>
          </p:nvPr>
        </p:nvSpPr>
        <p:spPr/>
        <p:txBody>
          <a:bodyPr/>
          <a:lstStyle/>
          <a:p>
            <a:r>
              <a:rPr lang="fr-FR"/>
              <a:t>M. Spurio - Astroparticle Physics - 10</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2137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763479"/>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749300" y="13811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321B3-D5B1-4199-9A65-AE2AD78828E0}" type="datetime1">
              <a:rPr lang="en-US" smtClean="0"/>
              <a:t>5/6/2025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 Spurio - Astroparticle Physics - 10</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6C54-971D-4A64-8725-72F12A462872}" type="slidenum">
              <a:rPr lang="it-IT" smtClean="0"/>
              <a:t>‹N›</a:t>
            </a:fld>
            <a:endParaRPr lang="it-IT"/>
          </a:p>
        </p:txBody>
      </p:sp>
      <p:cxnSp>
        <p:nvCxnSpPr>
          <p:cNvPr id="7" name="Connettore 1 6"/>
          <p:cNvCxnSpPr/>
          <p:nvPr userDrawn="1"/>
        </p:nvCxnSpPr>
        <p:spPr>
          <a:xfrm>
            <a:off x="838200" y="763480"/>
            <a:ext cx="10515600" cy="0"/>
          </a:xfrm>
          <a:prstGeom prst="line">
            <a:avLst/>
          </a:prstGeom>
          <a:ln w="28575">
            <a:solidFill>
              <a:srgbClr val="C000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08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0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2.xml"/><Relationship Id="rId10" Type="http://schemas.openxmlformats.org/officeDocument/2006/relationships/image" Target="../media/image270.png"/><Relationship Id="rId4" Type="http://schemas.openxmlformats.org/officeDocument/2006/relationships/image" Target="../media/image16.emf"/><Relationship Id="rId9" Type="http://schemas.openxmlformats.org/officeDocument/2006/relationships/image" Target="../media/image260.png"/></Relationships>
</file>

<file path=ppt/slides/_rels/slide1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40.xml"/><Relationship Id="rId3" Type="http://schemas.openxmlformats.org/officeDocument/2006/relationships/slide" Target="slide14.xml"/><Relationship Id="rId7" Type="http://schemas.openxmlformats.org/officeDocument/2006/relationships/slide" Target="slide20.xml"/><Relationship Id="rId12" Type="http://schemas.openxmlformats.org/officeDocument/2006/relationships/slide" Target="slide38.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33.xml"/><Relationship Id="rId5" Type="http://schemas.openxmlformats.org/officeDocument/2006/relationships/slide" Target="slide16.xml"/><Relationship Id="rId10" Type="http://schemas.openxmlformats.org/officeDocument/2006/relationships/slide" Target="slide31.xml"/><Relationship Id="rId4" Type="http://schemas.openxmlformats.org/officeDocument/2006/relationships/slide" Target="slide15.xml"/><Relationship Id="rId9" Type="http://schemas.openxmlformats.org/officeDocument/2006/relationships/slide" Target="slide25.xml"/><Relationship Id="rId14" Type="http://schemas.openxmlformats.org/officeDocument/2006/relationships/slide" Target="slide4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slide" Target="slide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oleObject" Target="../embeddings/oleObject1.bin"/><Relationship Id="rId7" Type="http://schemas.openxmlformats.org/officeDocument/2006/relationships/image" Target="../media/image340.png"/><Relationship Id="rId2" Type="http://schemas.openxmlformats.org/officeDocument/2006/relationships/image" Target="../media/image21.emf"/><Relationship Id="rId1" Type="http://schemas.openxmlformats.org/officeDocument/2006/relationships/slideLayout" Target="../slideLayouts/slideLayout2.xml"/><Relationship Id="rId11" Type="http://schemas.openxmlformats.org/officeDocument/2006/relationships/image" Target="../media/image18.emf"/><Relationship Id="rId10" Type="http://schemas.openxmlformats.org/officeDocument/2006/relationships/slide" Target="slide13.xml"/><Relationship Id="rId4" Type="http://schemas.openxmlformats.org/officeDocument/2006/relationships/image" Target="../media/image22.wmf"/><Relationship Id="rId9"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9.png"/><Relationship Id="rId7"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460.png"/><Relationship Id="rId5" Type="http://schemas.openxmlformats.org/officeDocument/2006/relationships/hyperlink" Target="https://arxiv.org/find/hep-ex/1/au:+Zeller_G/0/1/0/all/0/1" TargetMode="External"/><Relationship Id="rId10" Type="http://schemas.openxmlformats.org/officeDocument/2006/relationships/image" Target="../media/image450.png"/><Relationship Id="rId4" Type="http://schemas.openxmlformats.org/officeDocument/2006/relationships/hyperlink" Target="https://arxiv.org/find/hep-ex/1/au:+Formaggio_J/0/1/0/all/0/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image" Target="../media/image18.emf"/><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40.png"/><Relationship Id="rId7" Type="http://schemas.openxmlformats.org/officeDocument/2006/relationships/image" Target="../media/image50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oleObject" Target="../embeddings/oleObject3.bin"/><Relationship Id="rId9"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slide" Target="slide13.xml"/><Relationship Id="rId4" Type="http://schemas.openxmlformats.org/officeDocument/2006/relationships/image" Target="../media/image570.png"/></Relationships>
</file>

<file path=ppt/slides/_rels/slide25.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580.png"/><Relationship Id="rId7" Type="http://schemas.openxmlformats.org/officeDocument/2006/relationships/image" Target="../media/image550.png"/><Relationship Id="rId12" Type="http://schemas.openxmlformats.org/officeDocument/2006/relationships/slide" Target="slide26.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40.png"/><Relationship Id="rId11" Type="http://schemas.openxmlformats.org/officeDocument/2006/relationships/slide" Target="slide24.xml"/><Relationship Id="rId5" Type="http://schemas.openxmlformats.org/officeDocument/2006/relationships/image" Target="../media/image530.png"/><Relationship Id="rId10" Type="http://schemas.openxmlformats.org/officeDocument/2006/relationships/slide" Target="slide14.xml"/><Relationship Id="rId4" Type="http://schemas.openxmlformats.org/officeDocument/2006/relationships/image" Target="../media/image370.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390.png"/><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541.png"/><Relationship Id="rId7" Type="http://schemas.openxmlformats.org/officeDocument/2006/relationships/image" Target="../media/image5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40.png"/><Relationship Id="rId11" Type="http://schemas.openxmlformats.org/officeDocument/2006/relationships/image" Target="../media/image67.png"/><Relationship Id="rId5" Type="http://schemas.openxmlformats.org/officeDocument/2006/relationships/image" Target="../media/image530.png"/><Relationship Id="rId10" Type="http://schemas.openxmlformats.org/officeDocument/2006/relationships/slide" Target="slide24.xml"/><Relationship Id="rId4" Type="http://schemas.openxmlformats.org/officeDocument/2006/relationships/image" Target="../media/image370.png"/><Relationship Id="rId9" Type="http://schemas.openxmlformats.org/officeDocument/2006/relationships/slide" Target="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660.png"/><Relationship Id="rId7"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slide" Target="slide12.xml"/><Relationship Id="rId5" Type="http://schemas.openxmlformats.org/officeDocument/2006/relationships/image" Target="../media/image47.wmf"/><Relationship Id="rId10" Type="http://schemas.openxmlformats.org/officeDocument/2006/relationships/image" Target="../media/image18.emf"/><Relationship Id="rId4" Type="http://schemas.openxmlformats.org/officeDocument/2006/relationships/oleObject" Target="../embeddings/oleObject4.bin"/><Relationship Id="rId9" Type="http://schemas.openxmlformats.org/officeDocument/2006/relationships/slide" Target="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slide" Target="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0.wmf"/><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slide" Target="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slide" Target="slide13.xml"/><Relationship Id="rId4" Type="http://schemas.openxmlformats.org/officeDocument/2006/relationships/slide" Target="slide9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emf"/><Relationship Id="rId11" Type="http://schemas.openxmlformats.org/officeDocument/2006/relationships/image" Target="../media/image77.png"/><Relationship Id="rId5" Type="http://schemas.microsoft.com/office/2007/relationships/hdphoto" Target="../media/hdphoto1.wdp"/><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5.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omlFkdCkbYk&amp;t=3s" TargetMode="External"/><Relationship Id="rId3" Type="http://schemas.openxmlformats.org/officeDocument/2006/relationships/image" Target="../media/image100.jpeg"/><Relationship Id="rId7" Type="http://schemas.openxmlformats.org/officeDocument/2006/relationships/hyperlink" Target="https://www.youtube.com/watch?v=tzxHlLgAahE" TargetMode="External"/><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8.emf"/><Relationship Id="rId4" Type="http://schemas.openxmlformats.org/officeDocument/2006/relationships/image" Target="../media/image101.png"/><Relationship Id="rId9" Type="http://schemas.openxmlformats.org/officeDocument/2006/relationships/slide" Target="slide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emf"/></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2.xml"/><Relationship Id="rId10" Type="http://schemas.openxmlformats.org/officeDocument/2006/relationships/image" Target="NULL"/><Relationship Id="rId4" Type="http://schemas.openxmlformats.org/officeDocument/2006/relationships/image" Target="../media/image16.emf"/><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slide" Target="slide87.xml"/><Relationship Id="rId4" Type="http://schemas.openxmlformats.org/officeDocument/2006/relationships/slide" Target="slide83.xml"/></Relationships>
</file>

<file path=ppt/slides/_rels/slide5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tevcat.uchicago.edu/" TargetMode="External"/><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tevcat.uchicago.edu/?mode=1;id=309" TargetMode="Externa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hyperlink" Target="https://doi.org/10.1126/science.abg3395" TargetMode="External"/><Relationship Id="rId5" Type="http://schemas.openxmlformats.org/officeDocument/2006/relationships/image" Target="../media/image121.emf"/><Relationship Id="rId4" Type="http://schemas.openxmlformats.org/officeDocument/2006/relationships/hyperlink" Target="http://tevcat.uchicago.edu/?mode=1;id=18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hyperlink" Target="https://doi.org/10.1126/science.abg339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126/science.adc9818" TargetMode="External"/><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3.emf"/></Relationships>
</file>

<file path=ppt/slides/_rels/slide6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slideLayout" Target="../slideLayouts/slideLayout2.xml"/><Relationship Id="rId7" Type="http://schemas.openxmlformats.org/officeDocument/2006/relationships/image" Target="../media/image1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2.png"/><Relationship Id="rId5" Type="http://schemas.openxmlformats.org/officeDocument/2006/relationships/image" Target="NULL"/><Relationship Id="rId4"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8.png"/><Relationship Id="rId12"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3.png"/><Relationship Id="rId5" Type="http://schemas.openxmlformats.org/officeDocument/2006/relationships/image" Target="../media/image146.png"/><Relationship Id="rId10" Type="http://schemas.openxmlformats.org/officeDocument/2006/relationships/image" Target="../media/image152.png"/><Relationship Id="rId4" Type="http://schemas.microsoft.com/office/2007/relationships/hdphoto" Target="../media/hdphoto3.wdp"/><Relationship Id="rId9" Type="http://schemas.openxmlformats.org/officeDocument/2006/relationships/image" Target="../media/image151.png"/></Relationships>
</file>

<file path=ppt/slides/_rels/slide75.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7.xml"/><Relationship Id="rId6" Type="http://schemas.openxmlformats.org/officeDocument/2006/relationships/hyperlink" Target="https://arxiv.org/abs/2502.08173" TargetMode="External"/><Relationship Id="rId5" Type="http://schemas.openxmlformats.org/officeDocument/2006/relationships/image" Target="../media/image134.jpeg"/><Relationship Id="rId4" Type="http://schemas.openxmlformats.org/officeDocument/2006/relationships/image" Target="../media/image158.emf"/></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hyperlink" Target="https://arxiv.org/abs/2502.08484"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2.emf"/></Relationships>
</file>

<file path=ppt/slides/_rels/slide78.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4.emf"/></Relationships>
</file>

<file path=ppt/slides/_rels/slide79.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gif"/><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gif"/><Relationship Id="rId9" Type="http://schemas.openxmlformats.org/officeDocument/2006/relationships/image" Target="../media/image179.jpeg"/></Relationships>
</file>

<file path=ppt/slides/_rels/slide8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gif"/><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74.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18.emf"/><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54.png"/><Relationship Id="rId4" Type="http://schemas.openxmlformats.org/officeDocument/2006/relationships/image" Target="../media/image18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660.png"/><Relationship Id="rId1" Type="http://schemas.openxmlformats.org/officeDocument/2006/relationships/slideLayout" Target="../slideLayouts/slideLayout2.xml"/><Relationship Id="rId4" Type="http://schemas.openxmlformats.org/officeDocument/2006/relationships/image" Target="../media/image167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endParaRPr lang="en-GB" sz="3200" dirty="0">
              <a:solidFill>
                <a:srgbClr val="C00000"/>
              </a:solidFill>
              <a:latin typeface="Calibri Light" panose="020F0302020204030204"/>
              <a:ea typeface="+mj-ea"/>
              <a:cs typeface="+mj-cs"/>
            </a:endParaRPr>
          </a:p>
          <a:p>
            <a:pPr marL="0" indent="0" algn="ctr">
              <a:buNone/>
            </a:pPr>
            <a:r>
              <a:rPr lang="en-GB" sz="3200" dirty="0">
                <a:solidFill>
                  <a:srgbClr val="C00000"/>
                </a:solidFill>
                <a:latin typeface="Calibri Light" panose="020F0302020204030204"/>
                <a:ea typeface="+mj-ea"/>
                <a:cs typeface="+mj-cs"/>
              </a:rPr>
              <a:t>X.</a:t>
            </a:r>
          </a:p>
          <a:p>
            <a:pPr marL="0" indent="0" algn="ctr">
              <a:buNone/>
            </a:pPr>
            <a:r>
              <a:rPr lang="en-US" sz="3200" dirty="0">
                <a:solidFill>
                  <a:srgbClr val="C00000"/>
                </a:solidFill>
                <a:latin typeface="Calibri Light" panose="020F0302020204030204"/>
                <a:ea typeface="+mj-ea"/>
                <a:cs typeface="+mj-cs"/>
              </a:rPr>
              <a:t>High Energy neutrino Astrophysics</a:t>
            </a:r>
            <a:endParaRPr lang="en-GB" sz="2000" dirty="0">
              <a:solidFill>
                <a:srgbClr val="FF0000"/>
              </a:solidFill>
            </a:endParaRPr>
          </a:p>
        </p:txBody>
      </p:sp>
      <p:sp>
        <p:nvSpPr>
          <p:cNvPr id="4" name="Rettangolo 3"/>
          <p:cNvSpPr/>
          <p:nvPr/>
        </p:nvSpPr>
        <p:spPr>
          <a:xfrm>
            <a:off x="3467708" y="4307761"/>
            <a:ext cx="5256584" cy="1754326"/>
          </a:xfrm>
          <a:prstGeom prst="rect">
            <a:avLst/>
          </a:prstGeom>
        </p:spPr>
        <p:txBody>
          <a:bodyPr wrap="square">
            <a:spAutoFit/>
          </a:bodyPr>
          <a:lstStyle/>
          <a:p>
            <a:pPr algn="ctr"/>
            <a:r>
              <a:rPr lang="en-US" sz="3200" spc="-100" dirty="0">
                <a:solidFill>
                  <a:srgbClr val="675E47"/>
                </a:solidFill>
                <a:latin typeface="+mj-lt"/>
                <a:ea typeface="+mj-ea"/>
                <a:cs typeface="+mj-cs"/>
              </a:rPr>
              <a:t>Astroparticle Physics </a:t>
            </a:r>
            <a:r>
              <a:rPr lang="en-US" sz="3200" spc="-100" dirty="0" err="1">
                <a:solidFill>
                  <a:srgbClr val="675E47"/>
                </a:solidFill>
                <a:latin typeface="+mj-lt"/>
                <a:ea typeface="+mj-ea"/>
                <a:cs typeface="+mj-cs"/>
              </a:rPr>
              <a:t>a.a.</a:t>
            </a:r>
            <a:r>
              <a:rPr lang="en-US" sz="3200" spc="-100" dirty="0">
                <a:solidFill>
                  <a:srgbClr val="675E47"/>
                </a:solidFill>
                <a:latin typeface="+mj-lt"/>
                <a:ea typeface="+mj-ea"/>
                <a:cs typeface="+mj-cs"/>
              </a:rPr>
              <a:t> </a:t>
            </a:r>
            <a:r>
              <a:rPr lang="en-US" sz="3200" spc="-100">
                <a:solidFill>
                  <a:srgbClr val="675E47"/>
                </a:solidFill>
                <a:latin typeface="+mj-lt"/>
                <a:ea typeface="+mj-ea"/>
                <a:cs typeface="+mj-cs"/>
              </a:rPr>
              <a:t>2024/25</a:t>
            </a:r>
            <a:endParaRPr lang="en-US" sz="3200" spc="-100" dirty="0">
              <a:solidFill>
                <a:srgbClr val="675E47"/>
              </a:solidFill>
              <a:latin typeface="+mj-lt"/>
              <a:ea typeface="+mj-ea"/>
              <a:cs typeface="+mj-cs"/>
            </a:endParaRPr>
          </a:p>
          <a:p>
            <a:pPr algn="ctr"/>
            <a:r>
              <a:rPr lang="en-US" sz="2800" spc="-100" dirty="0">
                <a:solidFill>
                  <a:srgbClr val="675E47"/>
                </a:solidFill>
                <a:latin typeface="+mj-lt"/>
                <a:ea typeface="+mj-ea"/>
                <a:cs typeface="+mj-cs"/>
              </a:rPr>
              <a:t>Maurizio Spurio</a:t>
            </a:r>
          </a:p>
          <a:p>
            <a:pPr algn="ctr"/>
            <a:r>
              <a:rPr lang="en-US" sz="2400" spc="-100" dirty="0" err="1">
                <a:solidFill>
                  <a:srgbClr val="675E47"/>
                </a:solidFill>
                <a:latin typeface="+mj-lt"/>
                <a:ea typeface="+mj-ea"/>
                <a:cs typeface="+mj-cs"/>
              </a:rPr>
              <a:t>Università</a:t>
            </a:r>
            <a:r>
              <a:rPr lang="en-US" sz="2400" spc="-100" dirty="0">
                <a:solidFill>
                  <a:srgbClr val="675E47"/>
                </a:solidFill>
                <a:latin typeface="+mj-lt"/>
                <a:ea typeface="+mj-ea"/>
                <a:cs typeface="+mj-cs"/>
              </a:rPr>
              <a:t> di Bologna e INFN</a:t>
            </a:r>
          </a:p>
          <a:p>
            <a:pPr algn="ctr"/>
            <a:r>
              <a:rPr lang="en-US" sz="2000" spc="-100" dirty="0">
                <a:solidFill>
                  <a:srgbClr val="675E47"/>
                </a:solidFill>
                <a:latin typeface="+mj-lt"/>
                <a:ea typeface="+mj-ea"/>
                <a:cs typeface="+mj-cs"/>
              </a:rPr>
              <a:t>maurizio.spurio@unibo.it</a:t>
            </a:r>
          </a:p>
        </p:txBody>
      </p:sp>
      <p:sp>
        <p:nvSpPr>
          <p:cNvPr id="5" name="Segnaposto numero diapositiva 4"/>
          <p:cNvSpPr>
            <a:spLocks noGrp="1"/>
          </p:cNvSpPr>
          <p:nvPr>
            <p:ph type="sldNum" sz="quarter" idx="12"/>
          </p:nvPr>
        </p:nvSpPr>
        <p:spPr/>
        <p:txBody>
          <a:bodyPr/>
          <a:lstStyle/>
          <a:p>
            <a:fld id="{EF856C54-971D-4A64-8725-72F12A462872}" type="slidenum">
              <a:rPr lang="it-IT" smtClean="0"/>
              <a:t>1</a:t>
            </a:fld>
            <a:endParaRPr lang="it-IT"/>
          </a:p>
        </p:txBody>
      </p:sp>
      <p:sp>
        <p:nvSpPr>
          <p:cNvPr id="6" name="Segnaposto piè di pagina 5"/>
          <p:cNvSpPr>
            <a:spLocks noGrp="1"/>
          </p:cNvSpPr>
          <p:nvPr>
            <p:ph type="ftr" sz="quarter" idx="11"/>
          </p:nvPr>
        </p:nvSpPr>
        <p:spPr/>
        <p:txBody>
          <a:bodyPr/>
          <a:lstStyle/>
          <a:p>
            <a:r>
              <a:rPr lang="fr-FR" dirty="0"/>
              <a:t>M. Spurio - Astroparticle Physics - 10</a:t>
            </a:r>
            <a:endParaRPr lang="it-IT" dirty="0"/>
          </a:p>
        </p:txBody>
      </p:sp>
    </p:spTree>
    <p:extLst>
      <p:ext uri="{BB962C8B-B14F-4D97-AF65-F5344CB8AC3E}">
        <p14:creationId xmlns:p14="http://schemas.microsoft.com/office/powerpoint/2010/main" val="72186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1927226" y="3568223"/>
            <a:ext cx="4321175" cy="2278743"/>
          </a:xfrm>
        </p:spPr>
        <p:txBody>
          <a:bodyPr>
            <a:normAutofit/>
          </a:bodyPr>
          <a:lstStyle/>
          <a:p>
            <a:pPr lvl="1">
              <a:lnSpc>
                <a:spcPct val="90000"/>
              </a:lnSpc>
            </a:pPr>
            <a:endParaRPr lang="en-US" sz="2000" dirty="0"/>
          </a:p>
          <a:p>
            <a:pPr lvl="1">
              <a:lnSpc>
                <a:spcPct val="90000"/>
              </a:lnSpc>
            </a:pPr>
            <a:endParaRPr lang="en-US" sz="2000" dirty="0"/>
          </a:p>
          <a:p>
            <a:pPr>
              <a:lnSpc>
                <a:spcPct val="90000"/>
              </a:lnSpc>
            </a:pPr>
            <a:r>
              <a:rPr lang="en-US" sz="2400" b="1" u="sng" dirty="0"/>
              <a:t>Extra-galactic sources</a:t>
            </a:r>
            <a:r>
              <a:rPr lang="en-US" sz="2400" dirty="0"/>
              <a:t>: most powerful accelerators in the Universe</a:t>
            </a:r>
          </a:p>
          <a:p>
            <a:pPr lvl="1">
              <a:lnSpc>
                <a:spcPct val="90000"/>
              </a:lnSpc>
            </a:pPr>
            <a:r>
              <a:rPr lang="en-US" sz="2000" dirty="0"/>
              <a:t>AGNs</a:t>
            </a:r>
          </a:p>
        </p:txBody>
      </p:sp>
      <p:sp>
        <p:nvSpPr>
          <p:cNvPr id="240650" name="Rectangle 10"/>
          <p:cNvSpPr>
            <a:spLocks noChangeArrowheads="1"/>
          </p:cNvSpPr>
          <p:nvPr/>
        </p:nvSpPr>
        <p:spPr bwMode="auto">
          <a:xfrm>
            <a:off x="6383338" y="4941168"/>
            <a:ext cx="4140200" cy="153035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pPr>
            <a:r>
              <a:rPr lang="en-US" sz="1600" dirty="0">
                <a:latin typeface="+mj-lt"/>
              </a:rPr>
              <a:t>Active Galactic Nuclei includes </a:t>
            </a:r>
            <a:r>
              <a:rPr lang="en-US" sz="1600" dirty="0" err="1">
                <a:latin typeface="+mj-lt"/>
              </a:rPr>
              <a:t>Seyferts</a:t>
            </a:r>
            <a:r>
              <a:rPr lang="en-US" sz="1600" dirty="0">
                <a:latin typeface="+mj-lt"/>
              </a:rPr>
              <a:t>, quasars, radio galaxies and </a:t>
            </a:r>
            <a:r>
              <a:rPr lang="en-US" sz="1600" dirty="0" err="1">
                <a:latin typeface="+mj-lt"/>
              </a:rPr>
              <a:t>blazars</a:t>
            </a:r>
            <a:r>
              <a:rPr lang="en-US" sz="1600" dirty="0">
                <a:latin typeface="+mj-lt"/>
              </a:rPr>
              <a:t>.</a:t>
            </a:r>
          </a:p>
          <a:p>
            <a:pPr marL="342900" indent="-342900">
              <a:lnSpc>
                <a:spcPct val="90000"/>
              </a:lnSpc>
              <a:spcBef>
                <a:spcPct val="20000"/>
              </a:spcBef>
              <a:buClr>
                <a:schemeClr val="hlink"/>
              </a:buClr>
              <a:buSzPct val="70000"/>
              <a:buFont typeface="Wingdings" pitchFamily="2" charset="2"/>
              <a:buChar char="n"/>
            </a:pPr>
            <a:r>
              <a:rPr lang="en-US" sz="1600" dirty="0">
                <a:latin typeface="+mj-lt"/>
              </a:rPr>
              <a:t>Standard model: a super-massive (10</a:t>
            </a:r>
            <a:r>
              <a:rPr lang="en-US" sz="1600" baseline="30000" dirty="0">
                <a:latin typeface="+mj-lt"/>
              </a:rPr>
              <a:t>6</a:t>
            </a:r>
            <a:r>
              <a:rPr lang="en-US" sz="1600" dirty="0">
                <a:latin typeface="+mj-lt"/>
              </a:rPr>
              <a:t>-10</a:t>
            </a:r>
            <a:r>
              <a:rPr lang="en-US" sz="1600" baseline="30000" dirty="0">
                <a:latin typeface="+mj-lt"/>
              </a:rPr>
              <a:t>8 </a:t>
            </a:r>
            <a:r>
              <a:rPr lang="en-US" sz="1600" dirty="0">
                <a:latin typeface="+mj-lt"/>
              </a:rPr>
              <a:t>M</a:t>
            </a:r>
            <a:r>
              <a:rPr lang="en-US" sz="1600" baseline="-25000" dirty="0">
                <a:latin typeface="+mj-lt"/>
              </a:rPr>
              <a:t>o</a:t>
            </a:r>
            <a:r>
              <a:rPr lang="en-US" sz="1600" dirty="0">
                <a:latin typeface="+mj-lt"/>
              </a:rPr>
              <a:t>) black hole towards which large amounts of matter are accreted.</a:t>
            </a:r>
          </a:p>
        </p:txBody>
      </p:sp>
      <p:pic>
        <p:nvPicPr>
          <p:cNvPr id="240651" name="Picture 11" descr="agn-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2263" y="1206500"/>
            <a:ext cx="3206750" cy="3735388"/>
          </a:xfrm>
          <a:prstGeom prst="rect">
            <a:avLst/>
          </a:prstGeom>
          <a:noFill/>
        </p:spPr>
      </p:pic>
      <p:sp>
        <p:nvSpPr>
          <p:cNvPr id="2" name="Titolo 1"/>
          <p:cNvSpPr>
            <a:spLocks noGrp="1"/>
          </p:cNvSpPr>
          <p:nvPr>
            <p:ph type="title"/>
          </p:nvPr>
        </p:nvSpPr>
        <p:spPr/>
        <p:txBody>
          <a:bodyPr>
            <a:normAutofit/>
          </a:bodyPr>
          <a:lstStyle/>
          <a:p>
            <a:r>
              <a:rPr lang="en-GB" sz="3600" dirty="0"/>
              <a:t>Candidate Astrophysical Sources</a:t>
            </a:r>
          </a:p>
        </p:txBody>
      </p:sp>
      <p:sp>
        <p:nvSpPr>
          <p:cNvPr id="8" name="Rectangle 3"/>
          <p:cNvSpPr txBox="1">
            <a:spLocks noChangeArrowheads="1"/>
          </p:cNvSpPr>
          <p:nvPr/>
        </p:nvSpPr>
        <p:spPr>
          <a:xfrm>
            <a:off x="1927226" y="1139347"/>
            <a:ext cx="4321175" cy="4857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a:t>Galactic sources</a:t>
            </a:r>
            <a:r>
              <a:rPr lang="en-US" sz="2400"/>
              <a:t>: these are near objects (few kpc) so the luminosity requirements are much lower.</a:t>
            </a:r>
          </a:p>
          <a:p>
            <a:pPr lvl="1"/>
            <a:r>
              <a:rPr lang="en-US" sz="2000"/>
              <a:t>Micro-quasars</a:t>
            </a:r>
          </a:p>
          <a:p>
            <a:pPr lvl="1"/>
            <a:r>
              <a:rPr lang="en-US" sz="2000"/>
              <a:t>Supernova remnants</a:t>
            </a:r>
          </a:p>
          <a:p>
            <a:pPr lvl="1"/>
            <a:r>
              <a:rPr lang="en-US" sz="2000"/>
              <a:t>Magnetars</a:t>
            </a:r>
          </a:p>
          <a:p>
            <a:pPr lvl="1"/>
            <a:r>
              <a:rPr lang="en-US" sz="2000"/>
              <a:t>…</a:t>
            </a:r>
          </a:p>
          <a:p>
            <a:pPr lvl="1">
              <a:buFont typeface="Wingdings" pitchFamily="2" charset="2"/>
              <a:buNone/>
            </a:pPr>
            <a:endParaRPr lang="en-US" sz="2000" dirty="0"/>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10</a:t>
            </a:fld>
            <a:endParaRPr lang="it-IT"/>
          </a:p>
        </p:txBody>
      </p:sp>
    </p:spTree>
    <p:custDataLst>
      <p:tags r:id="rId1"/>
    </p:custDataLst>
    <p:extLst>
      <p:ext uri="{BB962C8B-B14F-4D97-AF65-F5344CB8AC3E}">
        <p14:creationId xmlns:p14="http://schemas.microsoft.com/office/powerpoint/2010/main" val="702416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64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06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0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idx="1"/>
          </p:nvPr>
        </p:nvSpPr>
        <p:spPr>
          <a:xfrm>
            <a:off x="1927681" y="1152301"/>
            <a:ext cx="4321175" cy="4857750"/>
          </a:xfrm>
        </p:spPr>
        <p:txBody>
          <a:bodyPr>
            <a:noAutofit/>
          </a:bodyPr>
          <a:lstStyle/>
          <a:p>
            <a:pPr>
              <a:lnSpc>
                <a:spcPct val="90000"/>
              </a:lnSpc>
            </a:pPr>
            <a:r>
              <a:rPr lang="en-US" sz="2400" b="1" u="sng" dirty="0"/>
              <a:t>Galactic sources</a:t>
            </a:r>
            <a:r>
              <a:rPr lang="en-US" sz="2400" dirty="0"/>
              <a:t>: these are near objects (few </a:t>
            </a:r>
            <a:r>
              <a:rPr lang="en-US" sz="2400" dirty="0" err="1"/>
              <a:t>kpc</a:t>
            </a:r>
            <a:r>
              <a:rPr lang="en-US" sz="2400" dirty="0"/>
              <a:t>) so the luminosity requirements are much lower.</a:t>
            </a:r>
          </a:p>
          <a:p>
            <a:pPr lvl="1">
              <a:lnSpc>
                <a:spcPct val="90000"/>
              </a:lnSpc>
            </a:pPr>
            <a:r>
              <a:rPr lang="en-US" sz="2000" dirty="0"/>
              <a:t>Micro-quasars</a:t>
            </a:r>
          </a:p>
          <a:p>
            <a:pPr lvl="1">
              <a:lnSpc>
                <a:spcPct val="90000"/>
              </a:lnSpc>
            </a:pPr>
            <a:r>
              <a:rPr lang="en-US" sz="2000" dirty="0"/>
              <a:t>Supernova remnants</a:t>
            </a:r>
          </a:p>
          <a:p>
            <a:pPr lvl="1">
              <a:lnSpc>
                <a:spcPct val="90000"/>
              </a:lnSpc>
            </a:pPr>
            <a:r>
              <a:rPr lang="en-US" sz="2000" dirty="0"/>
              <a:t>Magnetars</a:t>
            </a:r>
          </a:p>
          <a:p>
            <a:pPr lvl="1">
              <a:lnSpc>
                <a:spcPct val="90000"/>
              </a:lnSpc>
            </a:pPr>
            <a:r>
              <a:rPr lang="en-US" sz="2000" dirty="0"/>
              <a:t>…</a:t>
            </a:r>
          </a:p>
          <a:p>
            <a:pPr lvl="1">
              <a:lnSpc>
                <a:spcPct val="90000"/>
              </a:lnSpc>
            </a:pPr>
            <a:endParaRPr lang="en-US" sz="2000" dirty="0"/>
          </a:p>
          <a:p>
            <a:pPr>
              <a:lnSpc>
                <a:spcPct val="90000"/>
              </a:lnSpc>
            </a:pPr>
            <a:r>
              <a:rPr lang="en-US" sz="2400" b="1" u="sng" dirty="0"/>
              <a:t>Extra-galactic sources</a:t>
            </a:r>
            <a:r>
              <a:rPr lang="en-US" sz="2400" dirty="0"/>
              <a:t>: most powerful accelerators in the Universe</a:t>
            </a:r>
          </a:p>
          <a:p>
            <a:pPr lvl="1">
              <a:lnSpc>
                <a:spcPct val="90000"/>
              </a:lnSpc>
            </a:pPr>
            <a:r>
              <a:rPr lang="en-US" sz="2000" dirty="0"/>
              <a:t>AGNs</a:t>
            </a:r>
          </a:p>
          <a:p>
            <a:pPr lvl="1">
              <a:lnSpc>
                <a:spcPct val="90000"/>
              </a:lnSpc>
            </a:pPr>
            <a:r>
              <a:rPr lang="en-US" sz="2000" dirty="0"/>
              <a:t>GRBs	</a:t>
            </a:r>
          </a:p>
        </p:txBody>
      </p:sp>
      <p:pic>
        <p:nvPicPr>
          <p:cNvPr id="242700"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6489" y="980729"/>
            <a:ext cx="4410075" cy="2932113"/>
          </a:xfrm>
          <a:prstGeom prst="rect">
            <a:avLst/>
          </a:prstGeom>
          <a:noFill/>
          <a:ln w="9525" algn="ctr">
            <a:noFill/>
            <a:miter lim="800000"/>
            <a:headEnd/>
            <a:tailEnd/>
          </a:ln>
          <a:effectLst/>
        </p:spPr>
      </p:pic>
      <p:sp>
        <p:nvSpPr>
          <p:cNvPr id="242701" name="Rectangle 13"/>
          <p:cNvSpPr>
            <a:spLocks noChangeArrowheads="1"/>
          </p:cNvSpPr>
          <p:nvPr/>
        </p:nvSpPr>
        <p:spPr bwMode="auto">
          <a:xfrm>
            <a:off x="6167439" y="3861049"/>
            <a:ext cx="4346575" cy="2276475"/>
          </a:xfrm>
          <a:prstGeom prst="rect">
            <a:avLst/>
          </a:prstGeom>
          <a:noFill/>
          <a:ln w="9525">
            <a:noFill/>
            <a:miter lim="800000"/>
            <a:headEnd/>
            <a:tailEnd/>
          </a:ln>
          <a:effectLst/>
        </p:spPr>
        <p:txBody>
          <a:bodyPr/>
          <a:lstStyle/>
          <a:p>
            <a:pPr marL="342900" indent="-342900">
              <a:spcBef>
                <a:spcPct val="15000"/>
              </a:spcBef>
              <a:buClr>
                <a:schemeClr val="hlink"/>
              </a:buClr>
              <a:buSzPct val="70000"/>
              <a:buFont typeface="Wingdings" pitchFamily="2" charset="2"/>
              <a:buChar char="n"/>
            </a:pPr>
            <a:r>
              <a:rPr lang="en-US" sz="1600" dirty="0">
                <a:latin typeface="+mj-lt"/>
              </a:rPr>
              <a:t>GRBs are brief explosions of </a:t>
            </a:r>
            <a:r>
              <a:rPr lang="en-US" sz="1600" dirty="0">
                <a:latin typeface="+mj-lt"/>
                <a:sym typeface="Symbol" pitchFamily="18" charset="2"/>
              </a:rPr>
              <a:t></a:t>
            </a:r>
            <a:r>
              <a:rPr lang="en-US" sz="1600" dirty="0">
                <a:latin typeface="+mj-lt"/>
              </a:rPr>
              <a:t> rays</a:t>
            </a:r>
            <a:br>
              <a:rPr lang="en-US" sz="1600" dirty="0">
                <a:latin typeface="+mj-lt"/>
              </a:rPr>
            </a:br>
            <a:r>
              <a:rPr lang="en-US" sz="1600" dirty="0">
                <a:latin typeface="+mj-lt"/>
              </a:rPr>
              <a:t>(often + X-ray, optical and radio).</a:t>
            </a:r>
          </a:p>
          <a:p>
            <a:pPr marL="342900" indent="-342900">
              <a:spcBef>
                <a:spcPct val="15000"/>
              </a:spcBef>
              <a:buClr>
                <a:schemeClr val="hlink"/>
              </a:buClr>
              <a:buSzPct val="70000"/>
              <a:buFont typeface="Wingdings" pitchFamily="2" charset="2"/>
              <a:buChar char="n"/>
            </a:pPr>
            <a:r>
              <a:rPr lang="en-US" sz="1600" dirty="0">
                <a:latin typeface="+mj-lt"/>
              </a:rPr>
              <a:t>In the fireball model, matter moving at relativistic velocities collides with the surrounding material. The progenitor could be a collapsing super-massive star.</a:t>
            </a:r>
          </a:p>
          <a:p>
            <a:pPr marL="342900" indent="-342900">
              <a:spcBef>
                <a:spcPct val="15000"/>
              </a:spcBef>
              <a:buClr>
                <a:schemeClr val="hlink"/>
              </a:buClr>
              <a:buSzPct val="70000"/>
              <a:buFont typeface="Wingdings" pitchFamily="2" charset="2"/>
              <a:buChar char="n"/>
            </a:pPr>
            <a:r>
              <a:rPr lang="en-US" sz="1600" u="sng" dirty="0">
                <a:latin typeface="+mj-lt"/>
              </a:rPr>
              <a:t>Time correlation</a:t>
            </a:r>
            <a:r>
              <a:rPr lang="en-US" sz="1600" dirty="0">
                <a:latin typeface="+mj-lt"/>
              </a:rPr>
              <a:t> enhances the neutrino detection efficiency.</a:t>
            </a:r>
          </a:p>
        </p:txBody>
      </p:sp>
      <p:sp>
        <p:nvSpPr>
          <p:cNvPr id="2" name="Titolo 1"/>
          <p:cNvSpPr>
            <a:spLocks noGrp="1"/>
          </p:cNvSpPr>
          <p:nvPr>
            <p:ph type="title"/>
          </p:nvPr>
        </p:nvSpPr>
        <p:spPr/>
        <p:txBody>
          <a:bodyPr>
            <a:normAutofit/>
          </a:bodyPr>
          <a:lstStyle/>
          <a:p>
            <a:r>
              <a:rPr lang="en-GB" sz="3600" dirty="0"/>
              <a:t>Candidate Astrophysical Sources</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11</a:t>
            </a:fld>
            <a:endParaRPr lang="it-IT"/>
          </a:p>
        </p:txBody>
      </p:sp>
    </p:spTree>
    <p:custDataLst>
      <p:tags r:id="rId1"/>
    </p:custDataLst>
    <p:extLst>
      <p:ext uri="{BB962C8B-B14F-4D97-AF65-F5344CB8AC3E}">
        <p14:creationId xmlns:p14="http://schemas.microsoft.com/office/powerpoint/2010/main" val="4282421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7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8127" y="0"/>
            <a:ext cx="10161431" cy="746033"/>
          </a:xfrm>
        </p:spPr>
        <p:txBody>
          <a:bodyPr>
            <a:noAutofit/>
          </a:bodyPr>
          <a:lstStyle/>
          <a:p>
            <a:r>
              <a:rPr lang="en-US" sz="3600" dirty="0"/>
              <a:t>Background: atmospheric muons and neutrinos</a:t>
            </a: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0624" y="3931386"/>
            <a:ext cx="3143250" cy="3193256"/>
          </a:xfrm>
          <a:prstGeom prst="rect">
            <a:avLst/>
          </a:prstGeom>
        </p:spPr>
      </p:pic>
      <p:grpSp>
        <p:nvGrpSpPr>
          <p:cNvPr id="13" name="Gruppo 12"/>
          <p:cNvGrpSpPr/>
          <p:nvPr/>
        </p:nvGrpSpPr>
        <p:grpSpPr>
          <a:xfrm>
            <a:off x="6056879" y="813412"/>
            <a:ext cx="5445309" cy="1802139"/>
            <a:chOff x="5942248" y="1466855"/>
            <a:chExt cx="4725752" cy="1802139"/>
          </a:xfrm>
        </p:grpSpPr>
        <p:pic>
          <p:nvPicPr>
            <p:cNvPr id="3" name="Immagine 2"/>
            <p:cNvPicPr>
              <a:picLocks noChangeAspect="1"/>
            </p:cNvPicPr>
            <p:nvPr/>
          </p:nvPicPr>
          <p:blipFill rotWithShape="1">
            <a:blip r:embed="rId4"/>
            <a:srcRect t="9923"/>
            <a:stretch/>
          </p:blipFill>
          <p:spPr>
            <a:xfrm>
              <a:off x="5942248" y="1466855"/>
              <a:ext cx="4725752" cy="1802139"/>
            </a:xfrm>
            <a:prstGeom prst="rect">
              <a:avLst/>
            </a:prstGeom>
          </p:spPr>
        </p:pic>
        <p:cxnSp>
          <p:nvCxnSpPr>
            <p:cNvPr id="8" name="Connettore 2 7"/>
            <p:cNvCxnSpPr/>
            <p:nvPr/>
          </p:nvCxnSpPr>
          <p:spPr>
            <a:xfrm flipH="1">
              <a:off x="7193925" y="1899194"/>
              <a:ext cx="2627290" cy="1197736"/>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ttangolo 9"/>
                <p:cNvSpPr/>
                <p:nvPr/>
              </p:nvSpPr>
              <p:spPr>
                <a:xfrm>
                  <a:off x="8045270" y="2142679"/>
                  <a:ext cx="493148"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000" i="1">
                            <a:solidFill>
                              <a:srgbClr val="C00000"/>
                            </a:solidFill>
                            <a:latin typeface="Cambria Math" panose="02040503050406030204" pitchFamily="18" charset="0"/>
                            <a:ea typeface="Cambria Math" panose="02040503050406030204" pitchFamily="18" charset="0"/>
                          </a:rPr>
                          <m:t>𝜇</m:t>
                        </m:r>
                      </m:oMath>
                    </m:oMathPara>
                  </a14:m>
                  <a:endParaRPr lang="en-US" sz="1500" dirty="0">
                    <a:solidFill>
                      <a:srgbClr val="C00000"/>
                    </a:solidFill>
                  </a:endParaRPr>
                </a:p>
              </p:txBody>
            </p:sp>
          </mc:Choice>
          <mc:Fallback xmlns="">
            <p:sp>
              <p:nvSpPr>
                <p:cNvPr id="10" name="Rettangolo 9"/>
                <p:cNvSpPr>
                  <a:spLocks noRot="1" noChangeAspect="1" noMove="1" noResize="1" noEditPoints="1" noAdjustHandles="1" noChangeArrowheads="1" noChangeShapeType="1" noTextEdit="1"/>
                </p:cNvSpPr>
                <p:nvPr/>
              </p:nvSpPr>
              <p:spPr>
                <a:xfrm>
                  <a:off x="8695026" y="1713905"/>
                  <a:ext cx="594393" cy="707886"/>
                </a:xfrm>
                <a:prstGeom prst="rect">
                  <a:avLst/>
                </a:prstGeom>
                <a:blipFill rotWithShape="0">
                  <a:blip r:embed="rId7"/>
                  <a:stretch>
                    <a:fillRect/>
                  </a:stretch>
                </a:blipFill>
              </p:spPr>
              <p:txBody>
                <a:bodyPr/>
                <a:lstStyle/>
                <a:p>
                  <a:r>
                    <a:rPr lang="en-US">
                      <a:noFill/>
                    </a:rPr>
                    <a:t> </a:t>
                  </a:r>
                </a:p>
              </p:txBody>
            </p:sp>
          </mc:Fallback>
        </mc:AlternateContent>
      </p:grpSp>
      <p:sp>
        <p:nvSpPr>
          <p:cNvPr id="19" name="Ovale 18"/>
          <p:cNvSpPr>
            <a:spLocks/>
          </p:cNvSpPr>
          <p:nvPr/>
        </p:nvSpPr>
        <p:spPr>
          <a:xfrm>
            <a:off x="3656905" y="1339896"/>
            <a:ext cx="5904000" cy="4968000"/>
          </a:xfrm>
          <a:prstGeom prst="ellipse">
            <a:avLst/>
          </a:prstGeom>
          <a:ln>
            <a:solidFill>
              <a:schemeClr val="accent1"/>
            </a:solidFill>
          </a:ln>
        </p:spPr>
        <p:txBody>
          <a:bodyPr wrap="square" rtlCol="0" anchor="ctr">
            <a:spAutoFit/>
          </a:bodyPr>
          <a:lstStyle/>
          <a:p>
            <a:pPr marL="342900" indent="-342900" algn="ctr">
              <a:buFont typeface="Arial" panose="020B0604020202020204" pitchFamily="34" charset="0"/>
              <a:buChar char="•"/>
            </a:pPr>
            <a:endParaRPr lang="en-US" sz="2400" dirty="0"/>
          </a:p>
        </p:txBody>
      </p:sp>
      <p:sp>
        <p:nvSpPr>
          <p:cNvPr id="12" name="Rettangolo 11"/>
          <p:cNvSpPr/>
          <p:nvPr/>
        </p:nvSpPr>
        <p:spPr>
          <a:xfrm>
            <a:off x="8159902" y="3265856"/>
            <a:ext cx="3677257" cy="2262158"/>
          </a:xfrm>
          <a:prstGeom prst="rect">
            <a:avLst/>
          </a:prstGeom>
          <a:solidFill>
            <a:schemeClr val="bg1"/>
          </a:solidFill>
        </p:spPr>
        <p:txBody>
          <a:bodyPr wrap="square">
            <a:spAutoFit/>
          </a:bodyPr>
          <a:lstStyle/>
          <a:p>
            <a:pPr>
              <a:spcAft>
                <a:spcPts val="600"/>
              </a:spcAft>
            </a:pPr>
            <a:r>
              <a:rPr lang="en-US" b="1" dirty="0"/>
              <a:t>In a </a:t>
            </a:r>
            <a:r>
              <a:rPr lang="en-US" b="1" dirty="0">
                <a:sym typeface="Symbol" panose="05050102010706020507" pitchFamily="18" charset="2"/>
              </a:rPr>
              <a:t></a:t>
            </a:r>
            <a:r>
              <a:rPr lang="en-US" b="1" dirty="0"/>
              <a:t>1 km</a:t>
            </a:r>
            <a:r>
              <a:rPr lang="en-US" b="1" baseline="30000" dirty="0"/>
              <a:t>3</a:t>
            </a:r>
            <a:r>
              <a:rPr lang="en-US" b="1" dirty="0"/>
              <a:t> detector</a:t>
            </a:r>
          </a:p>
          <a:p>
            <a:pPr marL="216694" indent="-216694">
              <a:spcAft>
                <a:spcPts val="600"/>
              </a:spcAft>
              <a:buFontTx/>
              <a:buChar char="•"/>
            </a:pPr>
            <a:r>
              <a:rPr lang="en-US" b="1" dirty="0">
                <a:solidFill>
                  <a:srgbClr val="C00000"/>
                </a:solidFill>
              </a:rPr>
              <a:t>Atmospheric muons:  </a:t>
            </a:r>
            <a:r>
              <a:rPr lang="en-US" b="1" dirty="0">
                <a:solidFill>
                  <a:srgbClr val="C00000"/>
                </a:solidFill>
                <a:sym typeface="Symbol" panose="05050102010706020507" pitchFamily="18" charset="2"/>
              </a:rPr>
              <a:t></a:t>
            </a:r>
            <a:r>
              <a:rPr lang="en-US" b="1" dirty="0">
                <a:solidFill>
                  <a:srgbClr val="C00000"/>
                </a:solidFill>
              </a:rPr>
              <a:t>10</a:t>
            </a:r>
            <a:r>
              <a:rPr lang="en-US" b="1" baseline="30000" dirty="0">
                <a:solidFill>
                  <a:srgbClr val="C00000"/>
                </a:solidFill>
              </a:rPr>
              <a:t>10-11</a:t>
            </a:r>
            <a:r>
              <a:rPr lang="en-US" b="1" dirty="0">
                <a:solidFill>
                  <a:srgbClr val="C00000"/>
                </a:solidFill>
              </a:rPr>
              <a:t>/y,  </a:t>
            </a:r>
            <a:r>
              <a:rPr lang="en-US" dirty="0">
                <a:solidFill>
                  <a:srgbClr val="C00000"/>
                </a:solidFill>
              </a:rPr>
              <a:t>i.e., 1 kHz</a:t>
            </a:r>
          </a:p>
          <a:p>
            <a:pPr marL="216694" indent="-216694">
              <a:spcAft>
                <a:spcPts val="600"/>
              </a:spcAft>
              <a:buFontTx/>
              <a:buChar char="•"/>
            </a:pPr>
            <a:r>
              <a:rPr lang="en-US" b="1" dirty="0">
                <a:solidFill>
                  <a:srgbClr val="00B050"/>
                </a:solidFill>
              </a:rPr>
              <a:t>Atmospheric</a:t>
            </a:r>
            <a:r>
              <a:rPr lang="en-US" b="1" dirty="0">
                <a:solidFill>
                  <a:srgbClr val="00B050"/>
                </a:solidFill>
                <a:latin typeface="Symbol" panose="05050102010706020507" pitchFamily="18" charset="2"/>
              </a:rPr>
              <a:t> n</a:t>
            </a:r>
            <a:r>
              <a:rPr lang="en-US" b="1" dirty="0">
                <a:solidFill>
                  <a:srgbClr val="00B050"/>
                </a:solidFill>
                <a:latin typeface="Symbol" panose="05050102010706020507" pitchFamily="18" charset="2"/>
                <a:sym typeface="Wingdings" panose="05000000000000000000" pitchFamily="2" charset="2"/>
              </a:rPr>
              <a:t> m</a:t>
            </a:r>
            <a:r>
              <a:rPr lang="en-US" b="1" dirty="0">
                <a:solidFill>
                  <a:srgbClr val="00B050"/>
                </a:solidFill>
              </a:rPr>
              <a:t>:  </a:t>
            </a:r>
            <a:r>
              <a:rPr lang="en-US" b="1" dirty="0">
                <a:solidFill>
                  <a:srgbClr val="00B050"/>
                </a:solidFill>
                <a:sym typeface="Symbol" panose="05050102010706020507" pitchFamily="18" charset="2"/>
              </a:rPr>
              <a:t></a:t>
            </a:r>
            <a:r>
              <a:rPr lang="en-US" b="1" dirty="0">
                <a:solidFill>
                  <a:srgbClr val="00B050"/>
                </a:solidFill>
              </a:rPr>
              <a:t>10</a:t>
            </a:r>
            <a:r>
              <a:rPr lang="en-US" b="1" baseline="30000" dirty="0">
                <a:solidFill>
                  <a:srgbClr val="00B050"/>
                </a:solidFill>
              </a:rPr>
              <a:t>5</a:t>
            </a:r>
            <a:r>
              <a:rPr lang="en-US" b="1" dirty="0">
                <a:solidFill>
                  <a:srgbClr val="00B050"/>
                </a:solidFill>
              </a:rPr>
              <a:t>/y,       </a:t>
            </a:r>
            <a:r>
              <a:rPr lang="en-US" dirty="0">
                <a:solidFill>
                  <a:srgbClr val="00B050"/>
                </a:solidFill>
              </a:rPr>
              <a:t>i.e., 1 in 5 min (</a:t>
            </a:r>
            <a:r>
              <a:rPr lang="en-US" dirty="0" err="1">
                <a:solidFill>
                  <a:srgbClr val="00B050"/>
                </a:solidFill>
              </a:rPr>
              <a:t>upgoing</a:t>
            </a:r>
            <a:r>
              <a:rPr lang="en-US" dirty="0">
                <a:solidFill>
                  <a:srgbClr val="00B050"/>
                </a:solidFill>
              </a:rPr>
              <a:t>)</a:t>
            </a:r>
          </a:p>
          <a:p>
            <a:pPr marL="216694" indent="-216694">
              <a:spcAft>
                <a:spcPts val="600"/>
              </a:spcAft>
              <a:buFontTx/>
              <a:buChar char="•"/>
            </a:pPr>
            <a:r>
              <a:rPr lang="en-US" b="1" dirty="0">
                <a:solidFill>
                  <a:srgbClr val="CC3399"/>
                </a:solidFill>
              </a:rPr>
              <a:t>Cosmic </a:t>
            </a:r>
            <a:r>
              <a:rPr lang="en-US" b="1" dirty="0">
                <a:solidFill>
                  <a:srgbClr val="CC3399"/>
                </a:solidFill>
                <a:latin typeface="Symbol" panose="05050102010706020507" pitchFamily="18" charset="2"/>
              </a:rPr>
              <a:t>n</a:t>
            </a:r>
            <a:r>
              <a:rPr lang="en-US" b="1" dirty="0">
                <a:solidFill>
                  <a:srgbClr val="CC3399"/>
                </a:solidFill>
                <a:latin typeface="Symbol" panose="05050102010706020507" pitchFamily="18" charset="2"/>
                <a:sym typeface="Wingdings" panose="05000000000000000000" pitchFamily="2" charset="2"/>
              </a:rPr>
              <a:t> m</a:t>
            </a:r>
            <a:r>
              <a:rPr lang="en-US" b="1" dirty="0">
                <a:solidFill>
                  <a:srgbClr val="CC3399"/>
                </a:solidFill>
                <a:sym typeface="Wingdings" panose="05000000000000000000" pitchFamily="2" charset="2"/>
              </a:rPr>
              <a:t> , e, </a:t>
            </a:r>
            <a:r>
              <a:rPr lang="en-US" b="1" dirty="0">
                <a:solidFill>
                  <a:srgbClr val="CC3399"/>
                </a:solidFill>
                <a:latin typeface="Symbol" panose="05050102010706020507" pitchFamily="18" charset="2"/>
                <a:sym typeface="Wingdings" panose="05000000000000000000" pitchFamily="2" charset="2"/>
              </a:rPr>
              <a:t>t</a:t>
            </a:r>
            <a:r>
              <a:rPr lang="en-US" b="1" dirty="0">
                <a:solidFill>
                  <a:srgbClr val="CC3399"/>
                </a:solidFill>
              </a:rPr>
              <a:t>:  </a:t>
            </a:r>
            <a:r>
              <a:rPr lang="en-US" b="1" dirty="0">
                <a:solidFill>
                  <a:srgbClr val="CC3399"/>
                </a:solidFill>
                <a:sym typeface="Symbol" panose="05050102010706020507" pitchFamily="18" charset="2"/>
              </a:rPr>
              <a:t></a:t>
            </a:r>
            <a:r>
              <a:rPr lang="en-US" b="1" dirty="0">
                <a:solidFill>
                  <a:srgbClr val="CC3399"/>
                </a:solidFill>
              </a:rPr>
              <a:t>100/y,</a:t>
            </a:r>
            <a:r>
              <a:rPr lang="en-US" dirty="0">
                <a:solidFill>
                  <a:srgbClr val="CC3399"/>
                </a:solidFill>
              </a:rPr>
              <a:t> mostly hidden in the background</a:t>
            </a:r>
            <a:endParaRPr lang="en-US" sz="1500" dirty="0">
              <a:solidFill>
                <a:srgbClr val="CC3399"/>
              </a:solidFill>
            </a:endParaRPr>
          </a:p>
        </p:txBody>
      </p:sp>
      <p:sp>
        <p:nvSpPr>
          <p:cNvPr id="22" name="Rettangolo 21"/>
          <p:cNvSpPr/>
          <p:nvPr/>
        </p:nvSpPr>
        <p:spPr>
          <a:xfrm>
            <a:off x="260451" y="813412"/>
            <a:ext cx="5750183" cy="5586412"/>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en-US" sz="2400" dirty="0"/>
          </a:p>
        </p:txBody>
      </p:sp>
      <p:pic>
        <p:nvPicPr>
          <p:cNvPr id="4" name="Segnaposto contenuto 3"/>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345817" y="1466855"/>
            <a:ext cx="4433552" cy="4021128"/>
          </a:xfrm>
        </p:spPr>
      </p:pic>
      <mc:AlternateContent xmlns:mc="http://schemas.openxmlformats.org/markup-compatibility/2006" xmlns:a14="http://schemas.microsoft.com/office/drawing/2010/main">
        <mc:Choice Requires="a14">
          <p:sp>
            <p:nvSpPr>
              <p:cNvPr id="15" name="CasellaDiTesto 14"/>
              <p:cNvSpPr txBox="1"/>
              <p:nvPr/>
            </p:nvSpPr>
            <p:spPr>
              <a:xfrm>
                <a:off x="2761131" y="1955130"/>
                <a:ext cx="411779" cy="448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00" i="1">
                              <a:solidFill>
                                <a:srgbClr val="0000FF"/>
                              </a:solidFill>
                              <a:latin typeface="Cambria Math" panose="02040503050406030204" pitchFamily="18" charset="0"/>
                            </a:rPr>
                          </m:ctrlPr>
                        </m:sSubPr>
                        <m:e>
                          <m:r>
                            <a:rPr lang="en-US" sz="2700" i="1">
                              <a:solidFill>
                                <a:srgbClr val="0000FF"/>
                              </a:solidFill>
                              <a:latin typeface="Cambria Math" panose="02040503050406030204" pitchFamily="18" charset="0"/>
                              <a:ea typeface="Cambria Math" panose="02040503050406030204" pitchFamily="18" charset="0"/>
                            </a:rPr>
                            <m:t>𝜈</m:t>
                          </m:r>
                        </m:e>
                        <m:sub>
                          <m:r>
                            <a:rPr lang="en-US" sz="2700" i="1">
                              <a:solidFill>
                                <a:srgbClr val="0000FF"/>
                              </a:solidFill>
                              <a:latin typeface="Cambria Math" panose="02040503050406030204" pitchFamily="18" charset="0"/>
                              <a:ea typeface="Cambria Math" panose="02040503050406030204" pitchFamily="18" charset="0"/>
                            </a:rPr>
                            <m:t>𝜇</m:t>
                          </m:r>
                        </m:sub>
                      </m:sSub>
                    </m:oMath>
                  </m:oMathPara>
                </a14:m>
                <a:endParaRPr lang="en-US" sz="2700" dirty="0">
                  <a:solidFill>
                    <a:srgbClr val="0000FF"/>
                  </a:solidFill>
                </a:endParaRPr>
              </a:p>
            </p:txBody>
          </p:sp>
        </mc:Choice>
        <mc:Fallback xmlns="">
          <p:sp>
            <p:nvSpPr>
              <p:cNvPr id="15" name="CasellaDiTesto 14"/>
              <p:cNvSpPr txBox="1">
                <a:spLocks noRot="1" noChangeAspect="1" noMove="1" noResize="1" noEditPoints="1" noAdjustHandles="1" noChangeArrowheads="1" noChangeShapeType="1" noTextEdit="1"/>
              </p:cNvSpPr>
              <p:nvPr/>
            </p:nvSpPr>
            <p:spPr>
              <a:xfrm>
                <a:off x="2761131" y="1955130"/>
                <a:ext cx="411779" cy="44890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sellaDiTesto 13"/>
              <p:cNvSpPr txBox="1"/>
              <p:nvPr/>
            </p:nvSpPr>
            <p:spPr>
              <a:xfrm>
                <a:off x="1436234" y="3577593"/>
                <a:ext cx="40055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00" i="1">
                              <a:solidFill>
                                <a:srgbClr val="FF0000"/>
                              </a:solidFill>
                              <a:latin typeface="Cambria Math" panose="02040503050406030204" pitchFamily="18" charset="0"/>
                            </a:rPr>
                          </m:ctrlPr>
                        </m:sSubPr>
                        <m:e>
                          <m:r>
                            <a:rPr lang="en-US" sz="2700" i="1">
                              <a:solidFill>
                                <a:srgbClr val="FF0000"/>
                              </a:solidFill>
                              <a:latin typeface="Cambria Math" panose="02040503050406030204" pitchFamily="18" charset="0"/>
                              <a:ea typeface="Cambria Math" panose="02040503050406030204" pitchFamily="18" charset="0"/>
                            </a:rPr>
                            <m:t>𝜈</m:t>
                          </m:r>
                        </m:e>
                        <m:sub>
                          <m:r>
                            <a:rPr lang="it-IT" sz="2700" i="1">
                              <a:solidFill>
                                <a:srgbClr val="FF0000"/>
                              </a:solidFill>
                              <a:latin typeface="Cambria Math" panose="02040503050406030204" pitchFamily="18" charset="0"/>
                            </a:rPr>
                            <m:t>𝑒</m:t>
                          </m:r>
                        </m:sub>
                      </m:sSub>
                    </m:oMath>
                  </m:oMathPara>
                </a14:m>
                <a:endParaRPr lang="en-US" sz="2700" dirty="0">
                  <a:solidFill>
                    <a:srgbClr val="FF0000"/>
                  </a:solidFill>
                </a:endParaRPr>
              </a:p>
            </p:txBody>
          </p:sp>
        </mc:Choice>
        <mc:Fallback xmlns="">
          <p:sp>
            <p:nvSpPr>
              <p:cNvPr id="14" name="CasellaDiTesto 13"/>
              <p:cNvSpPr txBox="1">
                <a:spLocks noRot="1" noChangeAspect="1" noMove="1" noResize="1" noEditPoints="1" noAdjustHandles="1" noChangeArrowheads="1" noChangeShapeType="1" noTextEdit="1"/>
              </p:cNvSpPr>
              <p:nvPr/>
            </p:nvSpPr>
            <p:spPr>
              <a:xfrm>
                <a:off x="1436234" y="3577593"/>
                <a:ext cx="400559" cy="415498"/>
              </a:xfrm>
              <a:prstGeom prst="rect">
                <a:avLst/>
              </a:prstGeom>
              <a:blipFill rotWithShape="0">
                <a:blip r:embed="rId10"/>
                <a:stretch>
                  <a:fillRect/>
                </a:stretch>
              </a:blipFill>
            </p:spPr>
            <p:txBody>
              <a:bodyPr/>
              <a:lstStyle/>
              <a:p>
                <a:r>
                  <a:rPr lang="en-US">
                    <a:noFill/>
                  </a:rPr>
                  <a:t> </a:t>
                </a:r>
              </a:p>
            </p:txBody>
          </p:sp>
        </mc:Fallback>
      </mc:AlternateContent>
      <p:grpSp>
        <p:nvGrpSpPr>
          <p:cNvPr id="24" name="Gruppo 23"/>
          <p:cNvGrpSpPr/>
          <p:nvPr/>
        </p:nvGrpSpPr>
        <p:grpSpPr>
          <a:xfrm>
            <a:off x="2430785" y="3651665"/>
            <a:ext cx="3263849" cy="686634"/>
            <a:chOff x="2430785" y="3651665"/>
            <a:chExt cx="3263849" cy="686634"/>
          </a:xfrm>
        </p:grpSpPr>
        <p:cxnSp>
          <p:nvCxnSpPr>
            <p:cNvPr id="17" name="Connettore 1 16"/>
            <p:cNvCxnSpPr/>
            <p:nvPr/>
          </p:nvCxnSpPr>
          <p:spPr>
            <a:xfrm>
              <a:off x="2430785" y="3897093"/>
              <a:ext cx="3263849" cy="441206"/>
            </a:xfrm>
            <a:prstGeom prst="line">
              <a:avLst/>
            </a:prstGeom>
            <a:ln w="76200">
              <a:solidFill>
                <a:srgbClr val="CC3399"/>
              </a:solidFill>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3881049" y="3651665"/>
              <a:ext cx="1681871" cy="415498"/>
            </a:xfrm>
            <a:prstGeom prst="rect">
              <a:avLst/>
            </a:prstGeom>
            <a:noFill/>
          </p:spPr>
          <p:txBody>
            <a:bodyPr wrap="none" rtlCol="0">
              <a:spAutoFit/>
            </a:bodyPr>
            <a:lstStyle/>
            <a:p>
              <a:r>
                <a:rPr lang="en-US" sz="2100" b="1" dirty="0">
                  <a:solidFill>
                    <a:srgbClr val="CC3399"/>
                  </a:solidFill>
                </a:rPr>
                <a:t>Cosmic signal</a:t>
              </a:r>
            </a:p>
          </p:txBody>
        </p:sp>
      </p:grpSp>
      <p:sp>
        <p:nvSpPr>
          <p:cNvPr id="7" name="Rettangolo 6"/>
          <p:cNvSpPr/>
          <p:nvPr/>
        </p:nvSpPr>
        <p:spPr>
          <a:xfrm>
            <a:off x="1021503" y="1189855"/>
            <a:ext cx="1459054" cy="300082"/>
          </a:xfrm>
          <a:prstGeom prst="rect">
            <a:avLst/>
          </a:prstGeom>
        </p:spPr>
        <p:txBody>
          <a:bodyPr wrap="none">
            <a:spAutoFit/>
          </a:bodyPr>
          <a:lstStyle/>
          <a:p>
            <a:r>
              <a:rPr lang="en-US" sz="1350" dirty="0"/>
              <a:t>arXiv:2101.12170 </a:t>
            </a:r>
          </a:p>
        </p:txBody>
      </p:sp>
      <p:cxnSp>
        <p:nvCxnSpPr>
          <p:cNvPr id="25" name="Connettore 2 24"/>
          <p:cNvCxnSpPr/>
          <p:nvPr/>
        </p:nvCxnSpPr>
        <p:spPr>
          <a:xfrm flipV="1">
            <a:off x="6559992" y="2404035"/>
            <a:ext cx="500834" cy="3039119"/>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Indietro o precedente 25">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1" name="Segnaposto piè di pagina 10"/>
          <p:cNvSpPr>
            <a:spLocks noGrp="1"/>
          </p:cNvSpPr>
          <p:nvPr>
            <p:ph type="ftr" sz="quarter" idx="11"/>
          </p:nvPr>
        </p:nvSpPr>
        <p:spPr/>
        <p:txBody>
          <a:bodyPr/>
          <a:lstStyle/>
          <a:p>
            <a:r>
              <a:rPr lang="fr-FR"/>
              <a:t>M. Spurio - Astroparticle Physics - 10</a:t>
            </a:r>
            <a:endParaRPr lang="it-IT"/>
          </a:p>
        </p:txBody>
      </p:sp>
      <p:sp>
        <p:nvSpPr>
          <p:cNvPr id="16" name="Segnaposto numero diapositiva 15"/>
          <p:cNvSpPr>
            <a:spLocks noGrp="1"/>
          </p:cNvSpPr>
          <p:nvPr>
            <p:ph type="sldNum" sz="quarter" idx="12"/>
          </p:nvPr>
        </p:nvSpPr>
        <p:spPr/>
        <p:txBody>
          <a:bodyPr/>
          <a:lstStyle/>
          <a:p>
            <a:fld id="{EF856C54-971D-4A64-8725-72F12A462872}" type="slidenum">
              <a:rPr lang="it-IT" smtClean="0"/>
              <a:t>12</a:t>
            </a:fld>
            <a:endParaRPr lang="it-IT"/>
          </a:p>
        </p:txBody>
      </p:sp>
    </p:spTree>
    <p:extLst>
      <p:ext uri="{BB962C8B-B14F-4D97-AF65-F5344CB8AC3E}">
        <p14:creationId xmlns:p14="http://schemas.microsoft.com/office/powerpoint/2010/main" val="9106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824248" y="1"/>
            <a:ext cx="9343718" cy="770709"/>
          </a:xfrm>
        </p:spPr>
        <p:txBody>
          <a:bodyPr>
            <a:normAutofit/>
          </a:bodyPr>
          <a:lstStyle/>
          <a:p>
            <a:r>
              <a:rPr lang="en-US" sz="3600" dirty="0"/>
              <a:t>Recipes for a Neutrino Telescope</a:t>
            </a:r>
          </a:p>
        </p:txBody>
      </p:sp>
      <p:sp>
        <p:nvSpPr>
          <p:cNvPr id="130053" name="Rectangle 5"/>
          <p:cNvSpPr>
            <a:spLocks noChangeArrowheads="1"/>
          </p:cNvSpPr>
          <p:nvPr/>
        </p:nvSpPr>
        <p:spPr bwMode="auto">
          <a:xfrm>
            <a:off x="592376" y="5270594"/>
            <a:ext cx="5222872" cy="1200329"/>
          </a:xfrm>
          <a:prstGeom prst="rect">
            <a:avLst/>
          </a:prstGeom>
          <a:noFill/>
          <a:ln w="9525" algn="ctr">
            <a:noFill/>
            <a:miter lim="800000"/>
            <a:headEnd/>
            <a:tailEnd/>
          </a:ln>
          <a:effectLst/>
        </p:spPr>
        <p:txBody>
          <a:bodyPr wrap="square" anchor="ctr">
            <a:spAutoFit/>
          </a:bodyPr>
          <a:lstStyle/>
          <a:p>
            <a:r>
              <a:rPr lang="it-IT" b="1" dirty="0">
                <a:latin typeface="+mj-lt"/>
              </a:rPr>
              <a:t>M. </a:t>
            </a:r>
            <a:r>
              <a:rPr lang="it-IT" b="1" dirty="0" err="1">
                <a:latin typeface="+mj-lt"/>
              </a:rPr>
              <a:t>Markov</a:t>
            </a:r>
            <a:r>
              <a:rPr lang="it-IT" dirty="0">
                <a:latin typeface="+mj-lt"/>
              </a:rPr>
              <a:t>: 1960, Rochester Conference</a:t>
            </a:r>
          </a:p>
          <a:p>
            <a:r>
              <a:rPr lang="it-IT" dirty="0">
                <a:latin typeface="+mj-lt"/>
              </a:rPr>
              <a:t>“</a:t>
            </a:r>
            <a:r>
              <a:rPr lang="it-IT" i="1" dirty="0" err="1">
                <a:latin typeface="+mj-lt"/>
              </a:rPr>
              <a:t>We</a:t>
            </a:r>
            <a:r>
              <a:rPr lang="it-IT" i="1" dirty="0">
                <a:latin typeface="+mj-lt"/>
              </a:rPr>
              <a:t> propose to </a:t>
            </a:r>
            <a:r>
              <a:rPr lang="it-IT" i="1" dirty="0" err="1">
                <a:latin typeface="+mj-lt"/>
              </a:rPr>
              <a:t>install</a:t>
            </a:r>
            <a:r>
              <a:rPr lang="it-IT" i="1" dirty="0">
                <a:latin typeface="+mj-lt"/>
              </a:rPr>
              <a:t> detectors </a:t>
            </a:r>
            <a:r>
              <a:rPr lang="it-IT" i="1" dirty="0" err="1">
                <a:latin typeface="+mj-lt"/>
              </a:rPr>
              <a:t>deep</a:t>
            </a:r>
            <a:r>
              <a:rPr lang="it-IT" i="1" dirty="0">
                <a:latin typeface="+mj-lt"/>
              </a:rPr>
              <a:t> in a </a:t>
            </a:r>
            <a:r>
              <a:rPr lang="it-IT" i="1" dirty="0" err="1">
                <a:latin typeface="+mj-lt"/>
              </a:rPr>
              <a:t>lake</a:t>
            </a:r>
            <a:r>
              <a:rPr lang="it-IT" i="1" dirty="0">
                <a:latin typeface="+mj-lt"/>
              </a:rPr>
              <a:t> or  in the </a:t>
            </a:r>
            <a:r>
              <a:rPr lang="it-IT" i="1" dirty="0" err="1">
                <a:latin typeface="+mj-lt"/>
              </a:rPr>
              <a:t>sea</a:t>
            </a:r>
            <a:r>
              <a:rPr lang="it-IT" i="1" dirty="0">
                <a:latin typeface="+mj-lt"/>
              </a:rPr>
              <a:t> and to </a:t>
            </a:r>
            <a:r>
              <a:rPr lang="it-IT" i="1" dirty="0" err="1">
                <a:latin typeface="+mj-lt"/>
              </a:rPr>
              <a:t>determine</a:t>
            </a:r>
            <a:r>
              <a:rPr lang="it-IT" i="1" dirty="0">
                <a:latin typeface="+mj-lt"/>
              </a:rPr>
              <a:t> the </a:t>
            </a:r>
            <a:r>
              <a:rPr lang="it-IT" i="1" dirty="0" err="1">
                <a:latin typeface="+mj-lt"/>
              </a:rPr>
              <a:t>direction</a:t>
            </a:r>
            <a:r>
              <a:rPr lang="it-IT" i="1" dirty="0">
                <a:latin typeface="+mj-lt"/>
              </a:rPr>
              <a:t> of the </a:t>
            </a:r>
            <a:r>
              <a:rPr lang="it-IT" i="1" dirty="0" err="1">
                <a:latin typeface="+mj-lt"/>
              </a:rPr>
              <a:t>charged</a:t>
            </a:r>
            <a:r>
              <a:rPr lang="it-IT" i="1" dirty="0">
                <a:latin typeface="+mj-lt"/>
              </a:rPr>
              <a:t> </a:t>
            </a:r>
            <a:r>
              <a:rPr lang="it-IT" i="1" dirty="0" err="1">
                <a:latin typeface="+mj-lt"/>
              </a:rPr>
              <a:t>particles</a:t>
            </a:r>
            <a:r>
              <a:rPr lang="it-IT" i="1" dirty="0">
                <a:latin typeface="+mj-lt"/>
              </a:rPr>
              <a:t> with the help of Cherenkov </a:t>
            </a:r>
            <a:r>
              <a:rPr lang="it-IT" i="1" dirty="0" err="1">
                <a:latin typeface="+mj-lt"/>
              </a:rPr>
              <a:t>radiation</a:t>
            </a:r>
            <a:r>
              <a:rPr lang="it-IT" dirty="0">
                <a:latin typeface="+mj-lt"/>
              </a:rPr>
              <a:t>”</a:t>
            </a:r>
          </a:p>
        </p:txBody>
      </p:sp>
      <p:pic>
        <p:nvPicPr>
          <p:cNvPr id="2" name="Immagine 1"/>
          <p:cNvPicPr>
            <a:picLocks noChangeAspect="1"/>
          </p:cNvPicPr>
          <p:nvPr/>
        </p:nvPicPr>
        <p:blipFill>
          <a:blip r:embed="rId2"/>
          <a:stretch>
            <a:fillRect/>
          </a:stretch>
        </p:blipFill>
        <p:spPr>
          <a:xfrm>
            <a:off x="655433" y="957753"/>
            <a:ext cx="5159815" cy="4303565"/>
          </a:xfrm>
          <a:prstGeom prst="rect">
            <a:avLst/>
          </a:prstGeom>
        </p:spPr>
      </p:pic>
      <p:sp>
        <p:nvSpPr>
          <p:cNvPr id="3" name="Rettangolo 2"/>
          <p:cNvSpPr/>
          <p:nvPr/>
        </p:nvSpPr>
        <p:spPr>
          <a:xfrm>
            <a:off x="6003802" y="693763"/>
            <a:ext cx="5827127" cy="738664"/>
          </a:xfrm>
          <a:prstGeom prst="rect">
            <a:avLst/>
          </a:prstGeom>
        </p:spPr>
        <p:txBody>
          <a:bodyPr wrap="square">
            <a:spAutoFit/>
          </a:bodyPr>
          <a:lstStyle/>
          <a:p>
            <a:endParaRPr lang="en-GB" sz="1400" dirty="0">
              <a:solidFill>
                <a:srgbClr val="000000"/>
              </a:solidFill>
            </a:endParaRPr>
          </a:p>
          <a:p>
            <a:r>
              <a:rPr lang="en-GB" sz="1400" dirty="0"/>
              <a:t>M.A. Markov and B.M. </a:t>
            </a:r>
            <a:r>
              <a:rPr lang="en-GB" sz="1400" dirty="0" err="1"/>
              <a:t>Pontecorvoat</a:t>
            </a:r>
            <a:r>
              <a:rPr lang="en-GB" sz="1400" dirty="0"/>
              <a:t> the International conference on neutrino physics and astrophysics. </a:t>
            </a:r>
            <a:r>
              <a:rPr lang="en-GB" sz="1400" dirty="0" err="1"/>
              <a:t>Baksancanyon</a:t>
            </a:r>
            <a:r>
              <a:rPr lang="en-GB" sz="1400" dirty="0"/>
              <a:t>, </a:t>
            </a:r>
            <a:r>
              <a:rPr lang="en-GB" sz="1400" dirty="0" err="1"/>
              <a:t>Cheget</a:t>
            </a:r>
            <a:r>
              <a:rPr lang="en-GB" sz="1400" dirty="0"/>
              <a:t>, the Caucasus, 1977 </a:t>
            </a:r>
          </a:p>
        </p:txBody>
      </p:sp>
      <p:sp>
        <p:nvSpPr>
          <p:cNvPr id="6" name="Indietro o precedente 5">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7" name="Segnaposto contenuto 2"/>
          <p:cNvSpPr>
            <a:spLocks noGrp="1"/>
          </p:cNvSpPr>
          <p:nvPr>
            <p:ph idx="1"/>
          </p:nvPr>
        </p:nvSpPr>
        <p:spPr>
          <a:xfrm>
            <a:off x="6405715" y="1637399"/>
            <a:ext cx="5499794" cy="3775315"/>
          </a:xfrm>
        </p:spPr>
        <p:txBody>
          <a:bodyPr>
            <a:noAutofit/>
          </a:bodyPr>
          <a:lstStyle/>
          <a:p>
            <a:pPr marL="0" indent="0">
              <a:spcBef>
                <a:spcPts val="0"/>
              </a:spcBef>
              <a:spcAft>
                <a:spcPts val="600"/>
              </a:spcAft>
              <a:buNone/>
            </a:pPr>
            <a:r>
              <a:rPr lang="en-US" sz="1800" noProof="1"/>
              <a:t>Telescope= </a:t>
            </a:r>
            <a:r>
              <a:rPr lang="en-US" sz="1800" noProof="1">
                <a:hlinkClick r:id="rId3" action="ppaction://hlinksldjump"/>
              </a:rPr>
              <a:t>Cosmic flux</a:t>
            </a:r>
            <a:r>
              <a:rPr lang="en-US" sz="1800" noProof="1">
                <a:sym typeface="Symbol" panose="05050102010706020507" pitchFamily="18" charset="2"/>
                <a:hlinkClick r:id="rId3" action="ppaction://hlinksldjump"/>
              </a:rPr>
              <a:t>detector response</a:t>
            </a:r>
            <a:endParaRPr lang="en-US" sz="1800" noProof="1"/>
          </a:p>
          <a:p>
            <a:pPr marL="457200" indent="-457200">
              <a:spcBef>
                <a:spcPts val="0"/>
              </a:spcBef>
              <a:spcAft>
                <a:spcPts val="600"/>
              </a:spcAft>
              <a:buFont typeface="+mj-lt"/>
              <a:buAutoNum type="arabicPeriod"/>
            </a:pPr>
            <a:r>
              <a:rPr lang="en-US" sz="1800" noProof="1">
                <a:hlinkClick r:id="rId4" action="ppaction://hlinksldjump"/>
              </a:rPr>
              <a:t>An example of cosmic </a:t>
            </a:r>
            <a:r>
              <a:rPr lang="el-GR" sz="1800" noProof="1">
                <a:hlinkClick r:id="rId4" action="ppaction://hlinksldjump"/>
              </a:rPr>
              <a:t>ν</a:t>
            </a:r>
            <a:r>
              <a:rPr lang="it-IT" sz="1800" noProof="1">
                <a:hlinkClick r:id="rId4" action="ppaction://hlinksldjump"/>
              </a:rPr>
              <a:t> </a:t>
            </a:r>
            <a:r>
              <a:rPr lang="en-US" sz="1800" noProof="1">
                <a:hlinkClick r:id="rId4" action="ppaction://hlinksldjump"/>
              </a:rPr>
              <a:t>production</a:t>
            </a:r>
            <a:endParaRPr lang="en-US" sz="1800" noProof="1"/>
          </a:p>
          <a:p>
            <a:pPr marL="457200" indent="-457200">
              <a:spcBef>
                <a:spcPts val="0"/>
              </a:spcBef>
              <a:spcAft>
                <a:spcPts val="600"/>
              </a:spcAft>
              <a:buFont typeface="+mj-lt"/>
              <a:buAutoNum type="arabicPeriod"/>
            </a:pPr>
            <a:r>
              <a:rPr lang="en-US" sz="1800" noProof="1">
                <a:hlinkClick r:id="rId5" action="ppaction://hlinksldjump"/>
              </a:rPr>
              <a:t>Deep in water/ice</a:t>
            </a:r>
            <a:endParaRPr lang="en-US" sz="1800" noProof="1"/>
          </a:p>
          <a:p>
            <a:pPr marL="457200" indent="-457200">
              <a:spcBef>
                <a:spcPts val="0"/>
              </a:spcBef>
              <a:spcAft>
                <a:spcPts val="600"/>
              </a:spcAft>
              <a:buFont typeface="+mj-lt"/>
              <a:buAutoNum type="arabicPeriod"/>
            </a:pPr>
            <a:r>
              <a:rPr lang="en-US" sz="1800" noProof="1">
                <a:hlinkClick r:id="rId6" action="ppaction://hlinksldjump"/>
              </a:rPr>
              <a:t>Neutrino cross-section</a:t>
            </a:r>
            <a:endParaRPr lang="en-US" sz="1800" noProof="1"/>
          </a:p>
          <a:p>
            <a:pPr marL="457200" indent="-457200">
              <a:spcBef>
                <a:spcPts val="0"/>
              </a:spcBef>
              <a:spcAft>
                <a:spcPts val="600"/>
              </a:spcAft>
              <a:buFont typeface="+mj-lt"/>
              <a:buAutoNum type="arabicPeriod"/>
            </a:pPr>
            <a:r>
              <a:rPr lang="en-US" sz="1800" noProof="1">
                <a:hlinkClick r:id="rId7" action="ppaction://hlinksldjump"/>
              </a:rPr>
              <a:t>Muons and electrons </a:t>
            </a:r>
            <a:r>
              <a:rPr lang="en-US" sz="1800" noProof="1">
                <a:sym typeface="Symbol" panose="05050102010706020507" pitchFamily="18" charset="2"/>
                <a:hlinkClick r:id="rId7" action="ppaction://hlinksldjump"/>
              </a:rPr>
              <a:t> </a:t>
            </a:r>
            <a:r>
              <a:rPr lang="en-US" sz="1800" noProof="1">
                <a:hlinkClick r:id="rId7" action="ppaction://hlinksldjump"/>
              </a:rPr>
              <a:t>tracks and showers</a:t>
            </a:r>
            <a:endParaRPr lang="en-US" sz="1800" noProof="1"/>
          </a:p>
          <a:p>
            <a:pPr marL="457200" indent="-457200">
              <a:spcBef>
                <a:spcPts val="0"/>
              </a:spcBef>
              <a:spcAft>
                <a:spcPts val="600"/>
              </a:spcAft>
              <a:buFont typeface="+mj-lt"/>
              <a:buAutoNum type="arabicPeriod"/>
            </a:pPr>
            <a:r>
              <a:rPr lang="en-US" sz="1800" noProof="1">
                <a:hlinkClick r:id="rId8" action="ppaction://hlinksldjump"/>
              </a:rPr>
              <a:t>Neutrino absorption from the Earth </a:t>
            </a:r>
            <a:endParaRPr lang="en-US" sz="1800" noProof="1"/>
          </a:p>
          <a:p>
            <a:pPr marL="457200" indent="-457200">
              <a:spcBef>
                <a:spcPts val="0"/>
              </a:spcBef>
              <a:spcAft>
                <a:spcPts val="600"/>
              </a:spcAft>
              <a:buFont typeface="+mj-lt"/>
              <a:buAutoNum type="arabicPeriod"/>
            </a:pPr>
            <a:r>
              <a:rPr lang="en-US" sz="1800" noProof="1">
                <a:hlinkClick r:id="rId9" action="ppaction://hlinksldjump"/>
              </a:rPr>
              <a:t>“Effective area” for HE neutrinos</a:t>
            </a:r>
            <a:endParaRPr lang="en-US" sz="1800" i="1" noProof="1">
              <a:solidFill>
                <a:srgbClr val="00B050"/>
              </a:solidFill>
            </a:endParaRPr>
          </a:p>
          <a:p>
            <a:pPr marL="457200" indent="-457200">
              <a:spcBef>
                <a:spcPts val="0"/>
              </a:spcBef>
              <a:spcAft>
                <a:spcPts val="600"/>
              </a:spcAft>
              <a:buFont typeface="+mj-lt"/>
              <a:buAutoNum type="arabicPeriod"/>
            </a:pPr>
            <a:r>
              <a:rPr lang="en-US" sz="1800" noProof="1">
                <a:hlinkClick r:id="rId10" action="ppaction://hlinksldjump"/>
              </a:rPr>
              <a:t>Cherenkov radiation</a:t>
            </a:r>
            <a:endParaRPr lang="en-US" sz="1800" noProof="1"/>
          </a:p>
          <a:p>
            <a:pPr marL="457200" indent="-457200">
              <a:spcBef>
                <a:spcPts val="0"/>
              </a:spcBef>
              <a:spcAft>
                <a:spcPts val="600"/>
              </a:spcAft>
              <a:buFont typeface="+mj-lt"/>
              <a:buAutoNum type="arabicPeriod"/>
            </a:pPr>
            <a:r>
              <a:rPr lang="en-US" sz="1800" noProof="1">
                <a:hlinkClick r:id="rId11" action="ppaction://hlinksldjump"/>
              </a:rPr>
              <a:t>Medium properties </a:t>
            </a:r>
            <a:endParaRPr lang="en-US" sz="1800" noProof="1"/>
          </a:p>
          <a:p>
            <a:pPr marL="457200" indent="-457200">
              <a:spcBef>
                <a:spcPts val="0"/>
              </a:spcBef>
              <a:spcAft>
                <a:spcPts val="600"/>
              </a:spcAft>
              <a:buFont typeface="+mj-lt"/>
              <a:buAutoNum type="arabicPeriod"/>
            </a:pPr>
            <a:r>
              <a:rPr lang="en-US" sz="1800" noProof="1">
                <a:hlinkClick r:id="rId12" action="ppaction://hlinksldjump"/>
              </a:rPr>
              <a:t>«Optical modules» containing PMTs </a:t>
            </a:r>
            <a:endParaRPr lang="en-US" sz="1800" noProof="1"/>
          </a:p>
          <a:p>
            <a:pPr marL="457200" indent="-457200">
              <a:spcBef>
                <a:spcPts val="0"/>
              </a:spcBef>
              <a:spcAft>
                <a:spcPts val="600"/>
              </a:spcAft>
              <a:buFont typeface="+mj-lt"/>
              <a:buAutoNum type="arabicPeriod"/>
            </a:pPr>
            <a:r>
              <a:rPr lang="en-US" sz="1800" noProof="1">
                <a:hlinkClick r:id="rId13" action="ppaction://hlinksldjump"/>
              </a:rPr>
              <a:t>Existing telescopes</a:t>
            </a:r>
            <a:endParaRPr lang="en-US" sz="1800" noProof="1"/>
          </a:p>
        </p:txBody>
      </p:sp>
      <p:sp>
        <p:nvSpPr>
          <p:cNvPr id="4" name="Rettangolo 3"/>
          <p:cNvSpPr/>
          <p:nvPr/>
        </p:nvSpPr>
        <p:spPr>
          <a:xfrm>
            <a:off x="6405715" y="5670704"/>
            <a:ext cx="4756046" cy="400110"/>
          </a:xfrm>
          <a:prstGeom prst="rect">
            <a:avLst/>
          </a:prstGeom>
        </p:spPr>
        <p:txBody>
          <a:bodyPr wrap="none">
            <a:spAutoFit/>
          </a:bodyPr>
          <a:lstStyle/>
          <a:p>
            <a:r>
              <a:rPr lang="en-US" sz="2000" b="1" dirty="0">
                <a:hlinkClick r:id="rId14" action="ppaction://hlinksldjump"/>
              </a:rPr>
              <a:t>Part II</a:t>
            </a:r>
            <a:r>
              <a:rPr lang="en-US" sz="2000" dirty="0">
                <a:hlinkClick r:id="rId14" action="ppaction://hlinksldjump"/>
              </a:rPr>
              <a:t>: NT and multimessenger astrophysics</a:t>
            </a:r>
            <a:endParaRPr lang="en-US" sz="2000" dirty="0"/>
          </a:p>
        </p:txBody>
      </p:sp>
      <p:sp>
        <p:nvSpPr>
          <p:cNvPr id="9" name="Segnaposto piè di pagina 8"/>
          <p:cNvSpPr>
            <a:spLocks noGrp="1"/>
          </p:cNvSpPr>
          <p:nvPr>
            <p:ph type="ftr" sz="quarter" idx="11"/>
          </p:nvPr>
        </p:nvSpPr>
        <p:spPr/>
        <p:txBody>
          <a:bodyPr/>
          <a:lstStyle/>
          <a:p>
            <a:r>
              <a:rPr lang="fr-FR"/>
              <a:t>M. Spurio - Astroparticle Physics - 10</a:t>
            </a:r>
            <a:endParaRPr lang="it-IT"/>
          </a:p>
        </p:txBody>
      </p:sp>
      <p:sp>
        <p:nvSpPr>
          <p:cNvPr id="10" name="Segnaposto numero diapositiva 9"/>
          <p:cNvSpPr>
            <a:spLocks noGrp="1"/>
          </p:cNvSpPr>
          <p:nvPr>
            <p:ph type="sldNum" sz="quarter" idx="12"/>
          </p:nvPr>
        </p:nvSpPr>
        <p:spPr/>
        <p:txBody>
          <a:bodyPr/>
          <a:lstStyle/>
          <a:p>
            <a:fld id="{EF856C54-971D-4A64-8725-72F12A462872}" type="slidenum">
              <a:rPr lang="it-IT" smtClean="0"/>
              <a:t>13</a:t>
            </a:fld>
            <a:endParaRPr lang="it-IT"/>
          </a:p>
        </p:txBody>
      </p:sp>
    </p:spTree>
    <p:extLst>
      <p:ext uri="{BB962C8B-B14F-4D97-AF65-F5344CB8AC3E}">
        <p14:creationId xmlns:p14="http://schemas.microsoft.com/office/powerpoint/2010/main" val="14512213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CasellaDiTesto 17"/>
              <p:cNvSpPr txBox="1"/>
              <p:nvPr/>
            </p:nvSpPr>
            <p:spPr>
              <a:xfrm>
                <a:off x="4474070" y="5160290"/>
                <a:ext cx="4954145" cy="1080000"/>
              </a:xfrm>
              <a:prstGeom prst="rect">
                <a:avLst/>
              </a:prstGeom>
              <a:noFill/>
              <a:ln w="28575">
                <a:solidFill>
                  <a:srgbClr val="FF0000"/>
                </a:solid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it-IT" sz="2400" i="1">
                                  <a:latin typeface="Cambria Math" panose="02040503050406030204" pitchFamily="18" charset="0"/>
                                </a:rPr>
                                <m:t>𝑁</m:t>
                              </m:r>
                            </m:e>
                            <m:sub>
                              <m:r>
                                <a:rPr lang="it-IT" sz="2400" i="1">
                                  <a:latin typeface="Cambria Math" panose="02040503050406030204" pitchFamily="18" charset="0"/>
                                  <a:ea typeface="Cambria Math" panose="02040503050406030204" pitchFamily="18" charset="0"/>
                                </a:rPr>
                                <m:t>𝜈</m:t>
                              </m:r>
                            </m:sub>
                          </m:sSub>
                        </m:num>
                        <m:den>
                          <m:r>
                            <a:rPr lang="it-IT" sz="2400" i="1">
                              <a:latin typeface="Cambria Math" panose="02040503050406030204" pitchFamily="18" charset="0"/>
                            </a:rPr>
                            <m:t>𝑇</m:t>
                          </m:r>
                        </m:den>
                      </m:f>
                      <m:r>
                        <a:rPr lang="it-IT" sz="2400" i="1">
                          <a:latin typeface="Cambria Math" panose="02040503050406030204" pitchFamily="18" charset="0"/>
                        </a:rPr>
                        <m:t>=</m:t>
                      </m:r>
                      <m:nary>
                        <m:naryPr>
                          <m:limLoc m:val="undOvr"/>
                          <m:subHide m:val="on"/>
                          <m:supHide m:val="on"/>
                          <m:ctrlPr>
                            <a:rPr lang="it-IT" sz="2400" i="1">
                              <a:latin typeface="Cambria Math" panose="02040503050406030204" pitchFamily="18" charset="0"/>
                            </a:rPr>
                          </m:ctrlPr>
                        </m:naryPr>
                        <m:sub/>
                        <m:sup/>
                        <m:e>
                          <m:r>
                            <a:rPr lang="it-IT" sz="2400" i="1">
                              <a:latin typeface="Cambria Math" panose="02040503050406030204" pitchFamily="18" charset="0"/>
                            </a:rPr>
                            <m:t>𝑑𝐸</m:t>
                          </m:r>
                          <m:r>
                            <a:rPr lang="it-IT" sz="2400" i="1">
                              <a:latin typeface="Cambria Math" panose="02040503050406030204" pitchFamily="18" charset="0"/>
                              <a:ea typeface="Cambria Math" panose="02040503050406030204" pitchFamily="18" charset="0"/>
                            </a:rPr>
                            <m:t>∙</m:t>
                          </m:r>
                        </m:e>
                      </m:nary>
                      <m:f>
                        <m:fPr>
                          <m:ctrlPr>
                            <a:rPr lang="en-GB" sz="2400" b="1" i="1">
                              <a:solidFill>
                                <a:srgbClr val="FF0000"/>
                              </a:solidFill>
                              <a:latin typeface="Cambria Math" panose="02040503050406030204" pitchFamily="18" charset="0"/>
                            </a:rPr>
                          </m:ctrlPr>
                        </m:fPr>
                        <m:num>
                          <m:r>
                            <a:rPr lang="it-IT" sz="2400" b="1" i="1">
                              <a:solidFill>
                                <a:srgbClr val="FF0000"/>
                              </a:solidFill>
                              <a:latin typeface="Cambria Math" panose="02040503050406030204" pitchFamily="18" charset="0"/>
                            </a:rPr>
                            <m:t>𝒅</m:t>
                          </m:r>
                          <m:sSub>
                            <m:sSubPr>
                              <m:ctrlPr>
                                <a:rPr lang="it-IT" sz="2400" b="1" i="1">
                                  <a:solidFill>
                                    <a:srgbClr val="FF0000"/>
                                  </a:solidFill>
                                  <a:latin typeface="Cambria Math" panose="02040503050406030204" pitchFamily="18" charset="0"/>
                                </a:rPr>
                              </m:ctrlPr>
                            </m:sSubPr>
                            <m:e>
                              <m:r>
                                <a:rPr lang="el-GR" sz="2400" b="1" i="1">
                                  <a:solidFill>
                                    <a:srgbClr val="FF0000"/>
                                  </a:solidFill>
                                  <a:latin typeface="Cambria Math" panose="02040503050406030204" pitchFamily="18" charset="0"/>
                                  <a:ea typeface="Cambria Math" panose="02040503050406030204" pitchFamily="18" charset="0"/>
                                </a:rPr>
                                <m:t>𝜱</m:t>
                              </m:r>
                            </m:e>
                            <m:sub>
                              <m:r>
                                <a:rPr lang="it-IT" sz="2400" b="1" i="1">
                                  <a:solidFill>
                                    <a:srgbClr val="FF0000"/>
                                  </a:solidFill>
                                  <a:latin typeface="Cambria Math" panose="02040503050406030204" pitchFamily="18" charset="0"/>
                                  <a:ea typeface="Cambria Math" panose="02040503050406030204" pitchFamily="18" charset="0"/>
                                </a:rPr>
                                <m:t>𝝂</m:t>
                              </m:r>
                            </m:sub>
                          </m:sSub>
                        </m:num>
                        <m:den>
                          <m:r>
                            <a:rPr lang="it-IT" sz="2400" b="1" i="1">
                              <a:solidFill>
                                <a:srgbClr val="FF0000"/>
                              </a:solidFill>
                              <a:latin typeface="Cambria Math" panose="02040503050406030204" pitchFamily="18" charset="0"/>
                            </a:rPr>
                            <m:t>𝒅𝑬</m:t>
                          </m:r>
                        </m:den>
                      </m:f>
                      <m:r>
                        <a:rPr lang="en-GB" sz="2400" dirty="0">
                          <a:latin typeface="Cambria Math" panose="02040503050406030204" pitchFamily="18" charset="0"/>
                          <a:ea typeface="Cambria Math" panose="02040503050406030204" pitchFamily="18" charset="0"/>
                        </a:rPr>
                        <m:t>∙</m:t>
                      </m:r>
                      <m:sSubSup>
                        <m:sSubSupPr>
                          <m:ctrlPr>
                            <a:rPr lang="en-GB" sz="2400" b="1" i="1" dirty="0" smtClean="0">
                              <a:solidFill>
                                <a:srgbClr val="0070C0"/>
                              </a:solidFill>
                              <a:latin typeface="Cambria Math" panose="02040503050406030204" pitchFamily="18" charset="0"/>
                              <a:ea typeface="Cambria Math" panose="02040503050406030204" pitchFamily="18" charset="0"/>
                            </a:rPr>
                          </m:ctrlPr>
                        </m:sSubSupPr>
                        <m:e>
                          <m:r>
                            <a:rPr lang="it-IT" sz="2400" b="1" i="1" dirty="0">
                              <a:solidFill>
                                <a:srgbClr val="0070C0"/>
                              </a:solidFill>
                              <a:latin typeface="Cambria Math" panose="02040503050406030204" pitchFamily="18" charset="0"/>
                              <a:ea typeface="Cambria Math" panose="02040503050406030204" pitchFamily="18" charset="0"/>
                            </a:rPr>
                            <m:t>𝑨</m:t>
                          </m:r>
                        </m:e>
                        <m:sub>
                          <m:r>
                            <a:rPr lang="it-IT" sz="2400" b="1" i="1">
                              <a:solidFill>
                                <a:srgbClr val="0070C0"/>
                              </a:solidFill>
                              <a:latin typeface="Cambria Math" panose="02040503050406030204" pitchFamily="18" charset="0"/>
                              <a:ea typeface="Cambria Math" panose="02040503050406030204" pitchFamily="18" charset="0"/>
                            </a:rPr>
                            <m:t>𝝂</m:t>
                          </m:r>
                        </m:sub>
                        <m:sup>
                          <m:r>
                            <a:rPr lang="it-IT" sz="2400" b="1" i="1" dirty="0">
                              <a:solidFill>
                                <a:srgbClr val="0070C0"/>
                              </a:solidFill>
                              <a:latin typeface="Cambria Math" panose="02040503050406030204" pitchFamily="18" charset="0"/>
                              <a:ea typeface="Cambria Math" panose="02040503050406030204" pitchFamily="18" charset="0"/>
                            </a:rPr>
                            <m:t>𝒆𝒇𝒇</m:t>
                          </m:r>
                        </m:sup>
                      </m:sSubSup>
                      <m:r>
                        <a:rPr lang="it-IT" sz="2400" b="1" i="1" dirty="0">
                          <a:solidFill>
                            <a:srgbClr val="0070C0"/>
                          </a:solidFill>
                          <a:latin typeface="Cambria Math" panose="02040503050406030204" pitchFamily="18" charset="0"/>
                          <a:ea typeface="Cambria Math" panose="02040503050406030204" pitchFamily="18" charset="0"/>
                        </a:rPr>
                        <m:t>(</m:t>
                      </m:r>
                      <m:r>
                        <a:rPr lang="it-IT" sz="2400" b="1" i="1" dirty="0">
                          <a:solidFill>
                            <a:srgbClr val="0070C0"/>
                          </a:solidFill>
                          <a:latin typeface="Cambria Math" panose="02040503050406030204" pitchFamily="18" charset="0"/>
                          <a:ea typeface="Cambria Math" panose="02040503050406030204" pitchFamily="18" charset="0"/>
                        </a:rPr>
                        <m:t>𝑬</m:t>
                      </m:r>
                      <m:r>
                        <a:rPr lang="it-IT" sz="2400" b="1" i="1" dirty="0">
                          <a:solidFill>
                            <a:srgbClr val="0070C0"/>
                          </a:solidFill>
                          <a:latin typeface="Cambria Math" panose="02040503050406030204" pitchFamily="18" charset="0"/>
                          <a:ea typeface="Cambria Math" panose="02040503050406030204" pitchFamily="18" charset="0"/>
                        </a:rPr>
                        <m:t>)</m:t>
                      </m:r>
                    </m:oMath>
                  </m:oMathPara>
                </a14:m>
                <a:endParaRPr lang="en-GB" sz="2400" b="1" dirty="0">
                  <a:solidFill>
                    <a:srgbClr val="0070C0"/>
                  </a:solidFill>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4474070" y="5160290"/>
                <a:ext cx="4954145" cy="1080000"/>
              </a:xfrm>
              <a:prstGeom prst="rect">
                <a:avLst/>
              </a:prstGeom>
              <a:blipFill rotWithShape="0">
                <a:blip r:embed="rId2"/>
                <a:stretch>
                  <a:fillRect/>
                </a:stretch>
              </a:blipFill>
              <a:ln w="28575">
                <a:solidFill>
                  <a:srgbClr val="FF0000"/>
                </a:solidFill>
              </a:ln>
            </p:spPr>
            <p:txBody>
              <a:bodyPr/>
              <a:lstStyle/>
              <a:p>
                <a:r>
                  <a:rPr lang="en-US">
                    <a:noFill/>
                  </a:rPr>
                  <a:t> </a:t>
                </a:r>
              </a:p>
            </p:txBody>
          </p:sp>
        </mc:Fallback>
      </mc:AlternateContent>
      <p:sp>
        <p:nvSpPr>
          <p:cNvPr id="2" name="Titolo 1"/>
          <p:cNvSpPr>
            <a:spLocks noGrp="1"/>
          </p:cNvSpPr>
          <p:nvPr>
            <p:ph type="title"/>
          </p:nvPr>
        </p:nvSpPr>
        <p:spPr/>
        <p:txBody>
          <a:bodyPr>
            <a:normAutofit/>
          </a:bodyPr>
          <a:lstStyle/>
          <a:p>
            <a:pPr>
              <a:spcBef>
                <a:spcPts val="0"/>
              </a:spcBef>
              <a:spcAft>
                <a:spcPts val="600"/>
              </a:spcAft>
            </a:pPr>
            <a:r>
              <a:rPr lang="en-US" sz="3600" noProof="1"/>
              <a:t>Telescope= Cosmic flux</a:t>
            </a:r>
            <a:r>
              <a:rPr lang="en-US" sz="3600" noProof="1">
                <a:sym typeface="Symbol" panose="05050102010706020507" pitchFamily="18" charset="2"/>
              </a:rPr>
              <a:t>detector response</a:t>
            </a:r>
            <a:endParaRPr lang="en-US" sz="3600" noProof="1"/>
          </a:p>
        </p:txBody>
      </p:sp>
      <p:sp>
        <p:nvSpPr>
          <p:cNvPr id="3" name="Rettangolo 2"/>
          <p:cNvSpPr/>
          <p:nvPr/>
        </p:nvSpPr>
        <p:spPr>
          <a:xfrm>
            <a:off x="582087" y="929143"/>
            <a:ext cx="6923616" cy="3477875"/>
          </a:xfrm>
          <a:prstGeom prst="rect">
            <a:avLst/>
          </a:prstGeom>
        </p:spPr>
        <p:txBody>
          <a:bodyPr wrap="square">
            <a:spAutoFit/>
          </a:bodyPr>
          <a:lstStyle/>
          <a:p>
            <a:pPr>
              <a:spcAft>
                <a:spcPts val="600"/>
              </a:spcAft>
              <a:buFontTx/>
              <a:buChar char="•"/>
            </a:pPr>
            <a:r>
              <a:rPr lang="en-US" b="1" dirty="0">
                <a:cs typeface="Arial" charset="0"/>
              </a:rPr>
              <a:t>Event rate </a:t>
            </a:r>
            <a:r>
              <a:rPr lang="it-IT" b="1" dirty="0"/>
              <a:t>(s</a:t>
            </a:r>
            <a:r>
              <a:rPr lang="it-IT" b="1" baseline="30000" dirty="0"/>
              <a:t>-1</a:t>
            </a:r>
            <a:r>
              <a:rPr lang="it-IT" b="1" dirty="0"/>
              <a:t>)</a:t>
            </a:r>
            <a:r>
              <a:rPr lang="en-US" b="1" dirty="0">
                <a:cs typeface="Arial" charset="0"/>
              </a:rPr>
              <a:t> in the detector in a time interval T</a:t>
            </a:r>
            <a:r>
              <a:rPr lang="en-US" dirty="0">
                <a:cs typeface="Arial" charset="0"/>
              </a:rPr>
              <a:t>: neutrino detection through CC interaction with production of a charged lepton</a:t>
            </a:r>
          </a:p>
          <a:p>
            <a:pPr>
              <a:spcAft>
                <a:spcPts val="600"/>
              </a:spcAft>
              <a:buFontTx/>
              <a:buChar char="•"/>
            </a:pPr>
            <a:r>
              <a:rPr lang="it-IT" b="1" dirty="0">
                <a:solidFill>
                  <a:srgbClr val="FF0000"/>
                </a:solidFill>
              </a:rPr>
              <a:t>Neutrino </a:t>
            </a:r>
            <a:r>
              <a:rPr lang="it-IT" b="1" dirty="0" err="1">
                <a:solidFill>
                  <a:srgbClr val="FF0000"/>
                </a:solidFill>
              </a:rPr>
              <a:t>spectrum</a:t>
            </a:r>
            <a:r>
              <a:rPr lang="it-IT" b="1" dirty="0">
                <a:solidFill>
                  <a:srgbClr val="FF0000"/>
                </a:solidFill>
              </a:rPr>
              <a:t> from the source (</a:t>
            </a:r>
            <a:r>
              <a:rPr lang="it-IT" b="1" dirty="0">
                <a:solidFill>
                  <a:srgbClr val="FF0000"/>
                </a:solidFill>
                <a:latin typeface="Symbol" pitchFamily="18" charset="2"/>
              </a:rPr>
              <a:t>n</a:t>
            </a:r>
            <a:r>
              <a:rPr lang="it-IT" b="1" dirty="0">
                <a:solidFill>
                  <a:srgbClr val="FF0000"/>
                </a:solidFill>
              </a:rPr>
              <a:t>/cm</a:t>
            </a:r>
            <a:r>
              <a:rPr lang="it-IT" b="1" baseline="30000" dirty="0">
                <a:solidFill>
                  <a:srgbClr val="FF0000"/>
                </a:solidFill>
              </a:rPr>
              <a:t>2 </a:t>
            </a:r>
            <a:r>
              <a:rPr lang="it-IT" b="1" dirty="0">
                <a:solidFill>
                  <a:srgbClr val="FF0000"/>
                </a:solidFill>
              </a:rPr>
              <a:t>s </a:t>
            </a:r>
            <a:r>
              <a:rPr lang="it-IT" b="1" dirty="0" err="1">
                <a:solidFill>
                  <a:srgbClr val="FF0000"/>
                </a:solidFill>
              </a:rPr>
              <a:t>GeV</a:t>
            </a:r>
            <a:r>
              <a:rPr lang="it-IT" b="1" dirty="0">
                <a:solidFill>
                  <a:srgbClr val="FF0000"/>
                </a:solidFill>
              </a:rPr>
              <a:t>) </a:t>
            </a:r>
          </a:p>
          <a:p>
            <a:pPr marL="800100" lvl="1" indent="-342900">
              <a:spcAft>
                <a:spcPts val="600"/>
              </a:spcAft>
              <a:buFont typeface="Arial" panose="020B0604020202020204" pitchFamily="34" charset="0"/>
              <a:buChar char="•"/>
            </a:pPr>
            <a:r>
              <a:rPr lang="it-IT" dirty="0" err="1">
                <a:solidFill>
                  <a:srgbClr val="FF0000"/>
                </a:solidFill>
              </a:rPr>
              <a:t>astrophysical</a:t>
            </a:r>
            <a:r>
              <a:rPr lang="it-IT" dirty="0">
                <a:solidFill>
                  <a:srgbClr val="FF0000"/>
                </a:solidFill>
              </a:rPr>
              <a:t> </a:t>
            </a:r>
            <a:r>
              <a:rPr lang="it-IT" dirty="0" err="1">
                <a:solidFill>
                  <a:srgbClr val="FF0000"/>
                </a:solidFill>
              </a:rPr>
              <a:t>models</a:t>
            </a:r>
            <a:endParaRPr lang="it-IT" dirty="0">
              <a:solidFill>
                <a:srgbClr val="FF0000"/>
              </a:solidFill>
            </a:endParaRPr>
          </a:p>
          <a:p>
            <a:pPr marL="800100" lvl="1" indent="-342900">
              <a:spcAft>
                <a:spcPts val="600"/>
              </a:spcAft>
              <a:buFont typeface="Arial" panose="020B0604020202020204" pitchFamily="34" charset="0"/>
              <a:buChar char="•"/>
            </a:pPr>
            <a:r>
              <a:rPr lang="it-IT" dirty="0">
                <a:solidFill>
                  <a:srgbClr val="FF0000"/>
                </a:solidFill>
              </a:rPr>
              <a:t>Neutrino </a:t>
            </a:r>
            <a:r>
              <a:rPr lang="it-IT" dirty="0" err="1">
                <a:solidFill>
                  <a:srgbClr val="FF0000"/>
                </a:solidFill>
              </a:rPr>
              <a:t>physics</a:t>
            </a:r>
            <a:r>
              <a:rPr lang="it-IT" dirty="0">
                <a:solidFill>
                  <a:srgbClr val="FF0000"/>
                </a:solidFill>
              </a:rPr>
              <a:t> (</a:t>
            </a:r>
            <a:r>
              <a:rPr lang="it-IT" dirty="0" err="1">
                <a:solidFill>
                  <a:srgbClr val="FF0000"/>
                </a:solidFill>
              </a:rPr>
              <a:t>oscillations</a:t>
            </a:r>
            <a:r>
              <a:rPr lang="it-IT" dirty="0">
                <a:solidFill>
                  <a:srgbClr val="FF0000"/>
                </a:solidFill>
              </a:rPr>
              <a:t>)</a:t>
            </a:r>
          </a:p>
          <a:p>
            <a:pPr>
              <a:spcAft>
                <a:spcPts val="600"/>
              </a:spcAft>
              <a:buFontTx/>
              <a:buChar char="•"/>
            </a:pPr>
            <a:r>
              <a:rPr lang="it-IT" b="1" dirty="0">
                <a:solidFill>
                  <a:srgbClr val="0070C0"/>
                </a:solidFill>
              </a:rPr>
              <a:t>Detector </a:t>
            </a:r>
            <a:r>
              <a:rPr lang="it-IT" b="1" dirty="0" err="1">
                <a:solidFill>
                  <a:srgbClr val="0070C0"/>
                </a:solidFill>
              </a:rPr>
              <a:t>response</a:t>
            </a:r>
            <a:r>
              <a:rPr lang="it-IT" b="1" dirty="0">
                <a:solidFill>
                  <a:srgbClr val="0070C0"/>
                </a:solidFill>
              </a:rPr>
              <a:t>= Neutrino- </a:t>
            </a:r>
            <a:r>
              <a:rPr lang="it-IT" b="1" dirty="0" err="1">
                <a:solidFill>
                  <a:srgbClr val="0070C0"/>
                </a:solidFill>
              </a:rPr>
              <a:t>effective</a:t>
            </a:r>
            <a:r>
              <a:rPr lang="it-IT" b="1" dirty="0">
                <a:solidFill>
                  <a:srgbClr val="0070C0"/>
                </a:solidFill>
              </a:rPr>
              <a:t> area (cm</a:t>
            </a:r>
            <a:r>
              <a:rPr lang="it-IT" b="1" baseline="30000" dirty="0">
                <a:solidFill>
                  <a:srgbClr val="0070C0"/>
                </a:solidFill>
              </a:rPr>
              <a:t>2</a:t>
            </a:r>
            <a:r>
              <a:rPr lang="it-IT" b="1" dirty="0">
                <a:solidFill>
                  <a:srgbClr val="0070C0"/>
                </a:solidFill>
              </a:rPr>
              <a:t>)</a:t>
            </a:r>
            <a:r>
              <a:rPr lang="it-IT" dirty="0">
                <a:solidFill>
                  <a:srgbClr val="0070C0"/>
                </a:solidFill>
              </a:rPr>
              <a:t>.</a:t>
            </a:r>
          </a:p>
          <a:p>
            <a:pPr marL="800100" lvl="1" indent="-342900">
              <a:spcAft>
                <a:spcPts val="600"/>
              </a:spcAft>
              <a:buFont typeface="Arial" panose="020B0604020202020204" pitchFamily="34" charset="0"/>
              <a:buChar char="•"/>
            </a:pPr>
            <a:r>
              <a:rPr lang="it-IT" dirty="0">
                <a:solidFill>
                  <a:srgbClr val="0070C0"/>
                </a:solidFill>
              </a:rPr>
              <a:t>neutrino cross </a:t>
            </a:r>
            <a:r>
              <a:rPr lang="it-IT" dirty="0" err="1">
                <a:solidFill>
                  <a:srgbClr val="0070C0"/>
                </a:solidFill>
              </a:rPr>
              <a:t>section</a:t>
            </a:r>
            <a:endParaRPr lang="it-IT" dirty="0">
              <a:solidFill>
                <a:srgbClr val="0070C0"/>
              </a:solidFill>
            </a:endParaRPr>
          </a:p>
          <a:p>
            <a:pPr marL="800100" lvl="1" indent="-342900">
              <a:spcAft>
                <a:spcPts val="600"/>
              </a:spcAft>
              <a:buFont typeface="Arial" panose="020B0604020202020204" pitchFamily="34" charset="0"/>
              <a:buChar char="•"/>
            </a:pPr>
            <a:r>
              <a:rPr lang="it-IT" dirty="0" err="1">
                <a:solidFill>
                  <a:srgbClr val="0070C0"/>
                </a:solidFill>
              </a:rPr>
              <a:t>energy</a:t>
            </a:r>
            <a:r>
              <a:rPr lang="it-IT" dirty="0">
                <a:solidFill>
                  <a:srgbClr val="0070C0"/>
                </a:solidFill>
              </a:rPr>
              <a:t> </a:t>
            </a:r>
            <a:r>
              <a:rPr lang="it-IT" dirty="0" err="1">
                <a:solidFill>
                  <a:srgbClr val="0070C0"/>
                </a:solidFill>
              </a:rPr>
              <a:t>losses</a:t>
            </a:r>
            <a:r>
              <a:rPr lang="it-IT" dirty="0">
                <a:solidFill>
                  <a:srgbClr val="0070C0"/>
                </a:solidFill>
              </a:rPr>
              <a:t> of </a:t>
            </a:r>
            <a:r>
              <a:rPr lang="it-IT" dirty="0" err="1">
                <a:solidFill>
                  <a:srgbClr val="0070C0"/>
                </a:solidFill>
              </a:rPr>
              <a:t>secondary</a:t>
            </a:r>
            <a:r>
              <a:rPr lang="it-IT" dirty="0">
                <a:solidFill>
                  <a:srgbClr val="0070C0"/>
                </a:solidFill>
              </a:rPr>
              <a:t> </a:t>
            </a:r>
            <a:r>
              <a:rPr lang="it-IT" dirty="0" err="1">
                <a:solidFill>
                  <a:srgbClr val="0070C0"/>
                </a:solidFill>
              </a:rPr>
              <a:t>leptons</a:t>
            </a:r>
            <a:r>
              <a:rPr lang="it-IT" dirty="0">
                <a:solidFill>
                  <a:srgbClr val="0070C0"/>
                </a:solidFill>
              </a:rPr>
              <a:t> (e/</a:t>
            </a:r>
            <a:r>
              <a:rPr lang="it-IT" dirty="0" err="1">
                <a:solidFill>
                  <a:srgbClr val="0070C0"/>
                </a:solidFill>
              </a:rPr>
              <a:t>muon</a:t>
            </a:r>
            <a:r>
              <a:rPr lang="it-IT" dirty="0">
                <a:solidFill>
                  <a:srgbClr val="0070C0"/>
                </a:solidFill>
              </a:rPr>
              <a:t>)</a:t>
            </a:r>
          </a:p>
          <a:p>
            <a:pPr marL="800100" lvl="1" indent="-342900">
              <a:spcAft>
                <a:spcPts val="600"/>
              </a:spcAft>
              <a:buFont typeface="Arial" panose="020B0604020202020204" pitchFamily="34" charset="0"/>
              <a:buChar char="•"/>
            </a:pPr>
            <a:r>
              <a:rPr lang="it-IT" dirty="0">
                <a:solidFill>
                  <a:srgbClr val="0070C0"/>
                </a:solidFill>
              </a:rPr>
              <a:t>Neutrino </a:t>
            </a:r>
            <a:r>
              <a:rPr lang="it-IT" dirty="0" err="1">
                <a:solidFill>
                  <a:srgbClr val="0070C0"/>
                </a:solidFill>
              </a:rPr>
              <a:t>propagation</a:t>
            </a:r>
            <a:r>
              <a:rPr lang="it-IT" dirty="0">
                <a:solidFill>
                  <a:srgbClr val="0070C0"/>
                </a:solidFill>
              </a:rPr>
              <a:t> in the Earth</a:t>
            </a:r>
          </a:p>
          <a:p>
            <a:pPr marL="800100" lvl="1" indent="-342900">
              <a:spcAft>
                <a:spcPts val="600"/>
              </a:spcAft>
              <a:buFont typeface="Arial" panose="020B0604020202020204" pitchFamily="34" charset="0"/>
              <a:buChar char="•"/>
            </a:pPr>
            <a:r>
              <a:rPr lang="it-IT" dirty="0" err="1">
                <a:solidFill>
                  <a:srgbClr val="0070C0"/>
                </a:solidFill>
              </a:rPr>
              <a:t>Properties</a:t>
            </a:r>
            <a:r>
              <a:rPr lang="it-IT" dirty="0">
                <a:solidFill>
                  <a:srgbClr val="0070C0"/>
                </a:solidFill>
              </a:rPr>
              <a:t> of the medium</a:t>
            </a:r>
          </a:p>
        </p:txBody>
      </p:sp>
      <p:sp>
        <p:nvSpPr>
          <p:cNvPr id="21" name="Line 82"/>
          <p:cNvSpPr>
            <a:spLocks noChangeShapeType="1"/>
          </p:cNvSpPr>
          <p:nvPr/>
        </p:nvSpPr>
        <p:spPr bwMode="auto">
          <a:xfrm flipV="1">
            <a:off x="7391400" y="1450575"/>
            <a:ext cx="3092450" cy="1341437"/>
          </a:xfrm>
          <a:prstGeom prst="line">
            <a:avLst/>
          </a:prstGeom>
          <a:noFill/>
          <a:ln w="28575">
            <a:solidFill>
              <a:schemeClr val="accent1"/>
            </a:solidFill>
            <a:round/>
            <a:headEnd/>
            <a:tailEnd type="triangle" w="med" len="med"/>
          </a:ln>
          <a:effectLst/>
        </p:spPr>
        <p:txBody>
          <a:bodyPr/>
          <a:lstStyle/>
          <a:p>
            <a:endParaRPr lang="it-IT"/>
          </a:p>
        </p:txBody>
      </p:sp>
      <p:sp>
        <p:nvSpPr>
          <p:cNvPr id="22" name="Line 87"/>
          <p:cNvSpPr>
            <a:spLocks noChangeShapeType="1"/>
          </p:cNvSpPr>
          <p:nvPr/>
        </p:nvSpPr>
        <p:spPr bwMode="auto">
          <a:xfrm flipV="1">
            <a:off x="1169549" y="2747562"/>
            <a:ext cx="6330199" cy="2498221"/>
          </a:xfrm>
          <a:prstGeom prst="line">
            <a:avLst/>
          </a:prstGeom>
          <a:noFill/>
          <a:ln w="38100">
            <a:solidFill>
              <a:srgbClr val="FF0000"/>
            </a:solidFill>
            <a:prstDash val="dash"/>
            <a:round/>
            <a:headEnd/>
            <a:tailEnd type="triangle" w="med" len="med"/>
          </a:ln>
          <a:effectLst/>
        </p:spPr>
        <p:txBody>
          <a:bodyPr/>
          <a:lstStyle/>
          <a:p>
            <a:endParaRPr lang="it-IT">
              <a:ln>
                <a:solidFill>
                  <a:schemeClr val="tx1"/>
                </a:solidFill>
                <a:prstDash val="sysDash"/>
              </a:ln>
            </a:endParaRPr>
          </a:p>
        </p:txBody>
      </p:sp>
      <p:sp>
        <p:nvSpPr>
          <p:cNvPr id="23" name="Text Box 92"/>
          <p:cNvSpPr txBox="1">
            <a:spLocks noChangeArrowheads="1"/>
          </p:cNvSpPr>
          <p:nvPr/>
        </p:nvSpPr>
        <p:spPr bwMode="auto">
          <a:xfrm>
            <a:off x="6651100" y="4371418"/>
            <a:ext cx="3838576" cy="461665"/>
          </a:xfrm>
          <a:prstGeom prst="rect">
            <a:avLst/>
          </a:prstGeom>
          <a:noFill/>
          <a:ln w="9525">
            <a:noFill/>
            <a:miter lim="800000"/>
            <a:headEnd/>
            <a:tailEnd/>
          </a:ln>
          <a:effectLst/>
        </p:spPr>
        <p:txBody>
          <a:bodyPr wrap="square">
            <a:spAutoFit/>
          </a:bodyPr>
          <a:lstStyle/>
          <a:p>
            <a:r>
              <a:rPr lang="en-US" sz="2400" b="1" dirty="0">
                <a:solidFill>
                  <a:srgbClr val="0070C0"/>
                </a:solidFill>
                <a:latin typeface="+mj-lt"/>
              </a:rPr>
              <a:t>Instrumented detector  D&lt;R</a:t>
            </a:r>
            <a:r>
              <a:rPr lang="en-US" sz="2400" b="1" baseline="-25000" dirty="0">
                <a:solidFill>
                  <a:srgbClr val="0070C0"/>
                </a:solidFill>
                <a:latin typeface="Arial" charset="0"/>
                <a:sym typeface="Symbol" pitchFamily="18" charset="2"/>
              </a:rPr>
              <a:t></a:t>
            </a:r>
            <a:endParaRPr lang="en-US" sz="2400" b="1" baseline="-25000" dirty="0">
              <a:solidFill>
                <a:srgbClr val="0070C0"/>
              </a:solidFill>
              <a:latin typeface="Arial" charset="0"/>
            </a:endParaRPr>
          </a:p>
        </p:txBody>
      </p:sp>
      <p:pic>
        <p:nvPicPr>
          <p:cNvPr id="30" name="Picture 141" descr="ant_det_2_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5864" y="947337"/>
            <a:ext cx="2917825" cy="3319463"/>
          </a:xfrm>
          <a:prstGeom prst="rect">
            <a:avLst/>
          </a:prstGeom>
          <a:noFill/>
        </p:spPr>
      </p:pic>
      <p:sp>
        <p:nvSpPr>
          <p:cNvPr id="31" name="AutoShape 143"/>
          <p:cNvSpPr>
            <a:spLocks noChangeArrowheads="1"/>
          </p:cNvSpPr>
          <p:nvPr/>
        </p:nvSpPr>
        <p:spPr bwMode="auto">
          <a:xfrm>
            <a:off x="8039894" y="719013"/>
            <a:ext cx="2282825" cy="3492000"/>
          </a:xfrm>
          <a:prstGeom prst="flowChartMagneticDisk">
            <a:avLst/>
          </a:prstGeom>
          <a:solidFill>
            <a:schemeClr val="accent1">
              <a:alpha val="28999"/>
            </a:schemeClr>
          </a:solidFill>
          <a:ln w="9525">
            <a:noFill/>
            <a:round/>
            <a:headEnd/>
            <a:tailEnd/>
          </a:ln>
          <a:effectLst/>
        </p:spPr>
        <p:txBody>
          <a:bodyPr anchor="ctr">
            <a:spAutoFit/>
          </a:bodyPr>
          <a:lstStyle/>
          <a:p>
            <a:endParaRPr lang="it-IT"/>
          </a:p>
        </p:txBody>
      </p:sp>
      <p:pic>
        <p:nvPicPr>
          <p:cNvPr id="3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835024">
            <a:off x="-1012704" y="4787458"/>
            <a:ext cx="2368564" cy="190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8112126" y="4634248"/>
            <a:ext cx="2138363" cy="1080000"/>
          </a:xfrm>
          <a:prstGeom prst="rect">
            <a:avLst/>
          </a:prstGeom>
        </p:spPr>
        <p:txBody>
          <a:bodyPr wrap="square">
            <a:spAutoFit/>
          </a:bodyPr>
          <a:lstStyle/>
          <a:p>
            <a:endParaRPr lang="it-IT" b="1" dirty="0">
              <a:solidFill>
                <a:srgbClr val="00B050"/>
              </a:solidFill>
            </a:endParaRPr>
          </a:p>
        </p:txBody>
      </p:sp>
      <p:sp>
        <p:nvSpPr>
          <p:cNvPr id="20" name="Rettangolo 19"/>
          <p:cNvSpPr/>
          <p:nvPr/>
        </p:nvSpPr>
        <p:spPr>
          <a:xfrm>
            <a:off x="5943528" y="5197407"/>
            <a:ext cx="1546639" cy="1008000"/>
          </a:xfrm>
          <a:prstGeom prst="rect">
            <a:avLst/>
          </a:prstGeom>
          <a:solidFill>
            <a:srgbClr val="FFFFFF">
              <a:alpha val="69804"/>
            </a:srgb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6" name="Rettangolo 25"/>
          <p:cNvSpPr/>
          <p:nvPr/>
        </p:nvSpPr>
        <p:spPr>
          <a:xfrm>
            <a:off x="7394431" y="5186794"/>
            <a:ext cx="1944000" cy="1008000"/>
          </a:xfrm>
          <a:prstGeom prst="rect">
            <a:avLst/>
          </a:prstGeom>
          <a:solidFill>
            <a:srgbClr val="FFFFFF">
              <a:alpha val="69804"/>
            </a:srgb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5" name="Indietro o precedente 24">
            <a:hlinkClick r:id="" action="ppaction://hlinkshowjump?jump=lastslideviewed" highlightClick="1"/>
          </p:cNvPr>
          <p:cNvSpPr/>
          <p:nvPr/>
        </p:nvSpPr>
        <p:spPr>
          <a:xfrm>
            <a:off x="10208687" y="218700"/>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pic>
        <p:nvPicPr>
          <p:cNvPr id="17" name="Immagine 16">
            <a:hlinkClick r:id="rId5" action="ppaction://hlinksldjump"/>
          </p:cNvPr>
          <p:cNvPicPr>
            <a:picLocks noChangeAspect="1"/>
          </p:cNvPicPr>
          <p:nvPr/>
        </p:nvPicPr>
        <p:blipFill rotWithShape="1">
          <a:blip r:embed="rId6"/>
          <a:srcRect l="605" t="2675" r="23915" b="49067"/>
          <a:stretch/>
        </p:blipFill>
        <p:spPr>
          <a:xfrm>
            <a:off x="10893036" y="56874"/>
            <a:ext cx="1175658" cy="626946"/>
          </a:xfrm>
          <a:prstGeom prst="rect">
            <a:avLst/>
          </a:prstGeom>
        </p:spPr>
      </p:pic>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14</a:t>
            </a:fld>
            <a:endParaRPr lang="it-IT"/>
          </a:p>
        </p:txBody>
      </p:sp>
    </p:spTree>
    <p:extLst>
      <p:ext uri="{BB962C8B-B14F-4D97-AF65-F5344CB8AC3E}">
        <p14:creationId xmlns:p14="http://schemas.microsoft.com/office/powerpoint/2010/main" val="304918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42" presetClass="exit" presetSubtype="0" fill="hold" grpId="0" nodeType="withEffect">
                                  <p:stCondLst>
                                    <p:cond delay="0"/>
                                  </p:stCondLst>
                                  <p:childTnLst>
                                    <p:animEffect transition="out" filter="fade">
                                      <p:cBhvr>
                                        <p:cTn id="18" dur="500"/>
                                        <p:tgtEl>
                                          <p:spTgt spid="20"/>
                                        </p:tgtEl>
                                      </p:cBhvr>
                                    </p:animEffect>
                                    <p:anim calcmode="lin" valueType="num">
                                      <p:cBhvr>
                                        <p:cTn id="19" dur="500"/>
                                        <p:tgtEl>
                                          <p:spTgt spid="20"/>
                                        </p:tgtEl>
                                        <p:attrNameLst>
                                          <p:attrName>ppt_x</p:attrName>
                                        </p:attrNameLst>
                                      </p:cBhvr>
                                      <p:tavLst>
                                        <p:tav tm="0">
                                          <p:val>
                                            <p:strVal val="ppt_x"/>
                                          </p:val>
                                        </p:tav>
                                        <p:tav tm="100000">
                                          <p:val>
                                            <p:strVal val="ppt_x"/>
                                          </p:val>
                                        </p:tav>
                                      </p:tavLst>
                                    </p:anim>
                                    <p:anim calcmode="lin" valueType="num">
                                      <p:cBhvr>
                                        <p:cTn id="20" dur="500"/>
                                        <p:tgtEl>
                                          <p:spTgt spid="20"/>
                                        </p:tgtEl>
                                        <p:attrNameLst>
                                          <p:attrName>ppt_y</p:attrName>
                                        </p:attrNameLst>
                                      </p:cBhvr>
                                      <p:tavLst>
                                        <p:tav tm="0">
                                          <p:val>
                                            <p:strVal val="ppt_y"/>
                                          </p:val>
                                        </p:tav>
                                        <p:tav tm="100000">
                                          <p:val>
                                            <p:strVal val="ppt_y+.1"/>
                                          </p:val>
                                        </p:tav>
                                      </p:tavLst>
                                    </p:anim>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par>
                                <p:cTn id="38" presetID="42" presetClass="exit" presetSubtype="0" fill="hold" grpId="0" nodeType="withEffect">
                                  <p:stCondLst>
                                    <p:cond delay="0"/>
                                  </p:stCondLst>
                                  <p:childTnLst>
                                    <p:animEffect transition="out" filter="fade">
                                      <p:cBhvr>
                                        <p:cTn id="39" dur="500"/>
                                        <p:tgtEl>
                                          <p:spTgt spid="26"/>
                                        </p:tgtEl>
                                      </p:cBhvr>
                                    </p:animEffect>
                                    <p:anim calcmode="lin" valueType="num">
                                      <p:cBhvr>
                                        <p:cTn id="40" dur="500"/>
                                        <p:tgtEl>
                                          <p:spTgt spid="26"/>
                                        </p:tgtEl>
                                        <p:attrNameLst>
                                          <p:attrName>ppt_x</p:attrName>
                                        </p:attrNameLst>
                                      </p:cBhvr>
                                      <p:tavLst>
                                        <p:tav tm="0">
                                          <p:val>
                                            <p:strVal val="ppt_x"/>
                                          </p:val>
                                        </p:tav>
                                        <p:tav tm="100000">
                                          <p:val>
                                            <p:strVal val="ppt_x"/>
                                          </p:val>
                                        </p:tav>
                                      </p:tavLst>
                                    </p:anim>
                                    <p:anim calcmode="lin" valueType="num">
                                      <p:cBhvr>
                                        <p:cTn id="41" dur="500"/>
                                        <p:tgtEl>
                                          <p:spTgt spid="26"/>
                                        </p:tgtEl>
                                        <p:attrNameLst>
                                          <p:attrName>ppt_y</p:attrName>
                                        </p:attrNameLst>
                                      </p:cBhvr>
                                      <p:tavLst>
                                        <p:tav tm="0">
                                          <p:val>
                                            <p:strVal val="ppt_y"/>
                                          </p:val>
                                        </p:tav>
                                        <p:tav tm="100000">
                                          <p:val>
                                            <p:strVal val="ppt_y+.1"/>
                                          </p:val>
                                        </p:tav>
                                      </p:tavLst>
                                    </p:anim>
                                    <p:set>
                                      <p:cBhvr>
                                        <p:cTn id="42" dur="1" fill="hold">
                                          <p:stCondLst>
                                            <p:cond delay="499"/>
                                          </p:stCondLst>
                                        </p:cTn>
                                        <p:tgtEl>
                                          <p:spTgt spid="2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0"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528124" y="976262"/>
            <a:ext cx="9353813" cy="178510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err="1"/>
              <a:t>TeV</a:t>
            </a:r>
            <a:r>
              <a:rPr lang="en-US" sz="2000" dirty="0"/>
              <a:t> γ-rays and </a:t>
            </a:r>
            <a:r>
              <a:rPr lang="en-US" sz="2000" dirty="0">
                <a:latin typeface="Symbol" panose="05050102010706020507" pitchFamily="18" charset="2"/>
              </a:rPr>
              <a:t>n</a:t>
            </a:r>
            <a:r>
              <a:rPr lang="en-US" sz="2000" dirty="0"/>
              <a:t>’s can be produced from </a:t>
            </a:r>
            <a:r>
              <a:rPr lang="en-US" sz="2000" b="1" dirty="0" err="1"/>
              <a:t>photoproduction</a:t>
            </a:r>
            <a:r>
              <a:rPr lang="en-US" sz="2000" dirty="0"/>
              <a:t> </a:t>
            </a:r>
            <a:r>
              <a:rPr lang="en-US" sz="2000" b="1" dirty="0"/>
              <a:t>hadronic processes</a:t>
            </a:r>
            <a:r>
              <a:rPr lang="en-US" sz="2000" dirty="0"/>
              <a:t>:</a:t>
            </a:r>
          </a:p>
          <a:p>
            <a:pPr>
              <a:spcAft>
                <a:spcPts val="1200"/>
              </a:spcAft>
            </a:pPr>
            <a:r>
              <a:rPr lang="it-IT" sz="2000" dirty="0"/>
              <a:t>	p + </a:t>
            </a:r>
            <a:r>
              <a:rPr lang="it-IT" sz="2000" dirty="0">
                <a:latin typeface="Symbol" panose="05050102010706020507" pitchFamily="18" charset="2"/>
              </a:rPr>
              <a:t>g</a:t>
            </a:r>
            <a:r>
              <a:rPr lang="el-GR" sz="2000" dirty="0"/>
              <a:t> → Δ</a:t>
            </a:r>
            <a:r>
              <a:rPr lang="el-GR" sz="2000" baseline="30000" dirty="0"/>
              <a:t>+</a:t>
            </a:r>
            <a:r>
              <a:rPr lang="el-GR" sz="2000" dirty="0"/>
              <a:t>→ π</a:t>
            </a:r>
            <a:r>
              <a:rPr lang="it-IT" sz="2000" baseline="30000" dirty="0"/>
              <a:t>o</a:t>
            </a:r>
            <a:r>
              <a:rPr lang="it-IT" sz="2000" dirty="0"/>
              <a:t>+ p    	p + </a:t>
            </a:r>
            <a:r>
              <a:rPr lang="it-IT" sz="2000" dirty="0">
                <a:latin typeface="Symbol" panose="05050102010706020507" pitchFamily="18" charset="2"/>
              </a:rPr>
              <a:t>g</a:t>
            </a:r>
            <a:r>
              <a:rPr lang="el-GR" sz="2000" dirty="0"/>
              <a:t> → Δ</a:t>
            </a:r>
            <a:r>
              <a:rPr lang="el-GR" sz="2000" baseline="30000" dirty="0"/>
              <a:t>+</a:t>
            </a:r>
            <a:r>
              <a:rPr lang="el-GR" sz="2000" dirty="0"/>
              <a:t>→ π</a:t>
            </a:r>
            <a:r>
              <a:rPr lang="el-GR" sz="2000" baseline="30000" dirty="0"/>
              <a:t>+</a:t>
            </a:r>
            <a:r>
              <a:rPr lang="el-GR" sz="2000" dirty="0"/>
              <a:t>+ </a:t>
            </a:r>
            <a:r>
              <a:rPr lang="it-IT" sz="2000" dirty="0"/>
              <a:t>n</a:t>
            </a:r>
          </a:p>
          <a:p>
            <a:pPr marL="285750" indent="-285750">
              <a:spcAft>
                <a:spcPts val="1200"/>
              </a:spcAft>
              <a:buFont typeface="Arial" panose="020B0604020202020204" pitchFamily="34" charset="0"/>
              <a:buChar char="•"/>
            </a:pPr>
            <a:r>
              <a:rPr lang="it-IT" sz="2000" dirty="0"/>
              <a:t>The </a:t>
            </a:r>
            <a:r>
              <a:rPr lang="it-IT" sz="2000" dirty="0" err="1"/>
              <a:t>same</a:t>
            </a:r>
            <a:r>
              <a:rPr lang="it-IT" sz="2000" dirty="0"/>
              <a:t> </a:t>
            </a:r>
            <a:r>
              <a:rPr lang="it-IT" sz="2000" dirty="0" err="1"/>
              <a:t>occurs</a:t>
            </a:r>
            <a:r>
              <a:rPr lang="it-IT" sz="2000" dirty="0"/>
              <a:t> in </a:t>
            </a:r>
            <a:r>
              <a:rPr lang="it-IT" sz="2000" b="1" dirty="0" err="1"/>
              <a:t>beam-dump</a:t>
            </a:r>
            <a:r>
              <a:rPr lang="it-IT" sz="2000" b="1" dirty="0"/>
              <a:t> </a:t>
            </a:r>
            <a:r>
              <a:rPr lang="it-IT" sz="2000" b="1" dirty="0" err="1"/>
              <a:t>collisions</a:t>
            </a:r>
            <a:r>
              <a:rPr lang="it-IT" sz="2000" b="1" dirty="0"/>
              <a:t> </a:t>
            </a:r>
            <a:r>
              <a:rPr lang="it-IT" sz="2000" dirty="0"/>
              <a:t>of </a:t>
            </a:r>
            <a:r>
              <a:rPr lang="it-IT" sz="2000" dirty="0" err="1"/>
              <a:t>CRs</a:t>
            </a:r>
            <a:r>
              <a:rPr lang="it-IT" sz="2000" dirty="0"/>
              <a:t> with </a:t>
            </a:r>
            <a:r>
              <a:rPr lang="it-IT" sz="2000" dirty="0" err="1"/>
              <a:t>matter</a:t>
            </a:r>
            <a:endParaRPr lang="it-IT" sz="2000" dirty="0"/>
          </a:p>
          <a:p>
            <a:pPr lvl="1">
              <a:spcAft>
                <a:spcPts val="1200"/>
              </a:spcAft>
            </a:pPr>
            <a:r>
              <a:rPr lang="it-IT" sz="2000" dirty="0"/>
              <a:t>	p + p</a:t>
            </a:r>
            <a:r>
              <a:rPr lang="el-GR" sz="2000" dirty="0"/>
              <a:t> → </a:t>
            </a:r>
            <a:r>
              <a:rPr lang="it-IT" sz="2000" dirty="0" err="1"/>
              <a:t>many</a:t>
            </a:r>
            <a:r>
              <a:rPr lang="it-IT" sz="2000" dirty="0"/>
              <a:t> </a:t>
            </a:r>
            <a:r>
              <a:rPr lang="it-IT" sz="2000" dirty="0" err="1"/>
              <a:t>hadrons</a:t>
            </a:r>
            <a:r>
              <a:rPr lang="it-IT" sz="2000" dirty="0"/>
              <a:t> (</a:t>
            </a:r>
            <a:r>
              <a:rPr lang="it-IT" sz="2000" dirty="0" err="1"/>
              <a:t>mostly</a:t>
            </a:r>
            <a:r>
              <a:rPr lang="it-IT" sz="2000" dirty="0"/>
              <a:t> </a:t>
            </a:r>
            <a:r>
              <a:rPr lang="it-IT" sz="2000" dirty="0">
                <a:latin typeface="Symbol" panose="05050102010706020507" pitchFamily="18" charset="2"/>
              </a:rPr>
              <a:t>p</a:t>
            </a:r>
            <a:r>
              <a:rPr lang="it-IT" sz="2000" baseline="30000" dirty="0">
                <a:latin typeface="Symbol" panose="05050102010706020507" pitchFamily="18" charset="2"/>
              </a:rPr>
              <a:t>+</a:t>
            </a:r>
            <a:r>
              <a:rPr lang="it-IT" sz="2000" dirty="0">
                <a:latin typeface="Symbol" panose="05050102010706020507" pitchFamily="18" charset="2"/>
              </a:rPr>
              <a:t>,p</a:t>
            </a:r>
            <a:r>
              <a:rPr lang="it-IT" sz="2000" baseline="30000" dirty="0">
                <a:latin typeface="Symbol" panose="05050102010706020507" pitchFamily="18" charset="2"/>
              </a:rPr>
              <a:t>-</a:t>
            </a:r>
            <a:r>
              <a:rPr lang="it-IT" sz="2000" dirty="0">
                <a:latin typeface="Symbol" panose="05050102010706020507" pitchFamily="18" charset="2"/>
              </a:rPr>
              <a:t>,</a:t>
            </a:r>
            <a:r>
              <a:rPr lang="it-IT" sz="2000" dirty="0" err="1">
                <a:latin typeface="Symbol" panose="05050102010706020507" pitchFamily="18" charset="2"/>
              </a:rPr>
              <a:t>p</a:t>
            </a:r>
            <a:r>
              <a:rPr lang="it-IT" sz="2000" baseline="30000" dirty="0" err="1">
                <a:latin typeface="Symbol" panose="05050102010706020507" pitchFamily="18" charset="2"/>
              </a:rPr>
              <a:t>o</a:t>
            </a:r>
            <a:r>
              <a:rPr lang="it-IT" sz="2000" dirty="0"/>
              <a:t>)</a:t>
            </a:r>
          </a:p>
        </p:txBody>
      </p:sp>
      <p:sp>
        <p:nvSpPr>
          <p:cNvPr id="6" name="Titolo 1"/>
          <p:cNvSpPr>
            <a:spLocks noGrp="1"/>
          </p:cNvSpPr>
          <p:nvPr>
            <p:ph type="title"/>
          </p:nvPr>
        </p:nvSpPr>
        <p:spPr>
          <a:xfrm>
            <a:off x="802104" y="1"/>
            <a:ext cx="10010275" cy="780093"/>
          </a:xfrm>
        </p:spPr>
        <p:txBody>
          <a:bodyPr>
            <a:normAutofit/>
          </a:bodyPr>
          <a:lstStyle/>
          <a:p>
            <a:r>
              <a:rPr lang="en-GB" sz="3600" dirty="0"/>
              <a:t>1. Neutrinos from a Galactic source (example)</a:t>
            </a:r>
          </a:p>
        </p:txBody>
      </p:sp>
      <p:sp>
        <p:nvSpPr>
          <p:cNvPr id="3" name="Rettangolo 2"/>
          <p:cNvSpPr/>
          <p:nvPr/>
        </p:nvSpPr>
        <p:spPr>
          <a:xfrm>
            <a:off x="528124" y="2891659"/>
            <a:ext cx="6595057" cy="270843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t>Then, neutral mesons decay in </a:t>
            </a:r>
            <a:r>
              <a:rPr lang="en-US" sz="2000" b="1" u="sng" dirty="0"/>
              <a:t>photons</a:t>
            </a:r>
            <a:r>
              <a:rPr lang="en-US" sz="2000" dirty="0"/>
              <a:t>:     </a:t>
            </a:r>
            <a:r>
              <a:rPr lang="en-US" sz="2000" b="1" dirty="0"/>
              <a:t>π</a:t>
            </a:r>
            <a:r>
              <a:rPr lang="en-US" sz="2000" b="1" baseline="30000" dirty="0"/>
              <a:t>o</a:t>
            </a:r>
            <a:r>
              <a:rPr lang="en-US" sz="2000" b="1" dirty="0"/>
              <a:t>→ </a:t>
            </a:r>
            <a:r>
              <a:rPr lang="en-US" sz="2000" b="1" dirty="0" err="1"/>
              <a:t>γγ</a:t>
            </a:r>
            <a:endParaRPr lang="en-US" sz="2000" b="1" dirty="0"/>
          </a:p>
          <a:p>
            <a:pPr marL="285750" indent="-285750">
              <a:spcAft>
                <a:spcPts val="1200"/>
              </a:spcAft>
              <a:buFont typeface="Arial" panose="020B0604020202020204" pitchFamily="34" charset="0"/>
              <a:buChar char="•"/>
            </a:pPr>
            <a:r>
              <a:rPr lang="it-IT" sz="2000" dirty="0" err="1"/>
              <a:t>Charged</a:t>
            </a:r>
            <a:r>
              <a:rPr lang="it-IT" sz="2000" dirty="0"/>
              <a:t> </a:t>
            </a:r>
            <a:r>
              <a:rPr lang="it-IT" sz="2000" dirty="0" err="1"/>
              <a:t>mesons</a:t>
            </a:r>
            <a:r>
              <a:rPr lang="it-IT" sz="2000" dirty="0"/>
              <a:t> </a:t>
            </a:r>
            <a:r>
              <a:rPr lang="it-IT" sz="2000" dirty="0" err="1"/>
              <a:t>decay</a:t>
            </a:r>
            <a:r>
              <a:rPr lang="it-IT" sz="2000" dirty="0"/>
              <a:t> in </a:t>
            </a:r>
            <a:r>
              <a:rPr lang="it-IT" sz="2000" b="1" u="sng" dirty="0" err="1"/>
              <a:t>neutrinos</a:t>
            </a:r>
            <a:r>
              <a:rPr lang="it-IT" sz="2000" dirty="0"/>
              <a:t>:</a:t>
            </a:r>
          </a:p>
          <a:p>
            <a:pPr lvl="1">
              <a:spcAft>
                <a:spcPts val="1200"/>
              </a:spcAft>
            </a:pPr>
            <a:r>
              <a:rPr lang="el-GR" sz="2000" dirty="0"/>
              <a:t>π</a:t>
            </a:r>
            <a:r>
              <a:rPr lang="el-GR" sz="2000" baseline="30000" dirty="0"/>
              <a:t>+</a:t>
            </a:r>
            <a:r>
              <a:rPr lang="el-GR" sz="2000" dirty="0"/>
              <a:t>→ ν</a:t>
            </a:r>
            <a:r>
              <a:rPr lang="el-GR" sz="2000" baseline="-25000" dirty="0"/>
              <a:t>µ</a:t>
            </a:r>
            <a:r>
              <a:rPr lang="el-GR" sz="2000" dirty="0"/>
              <a:t> + µ</a:t>
            </a:r>
            <a:r>
              <a:rPr lang="el-GR" sz="2000" baseline="30000" dirty="0"/>
              <a:t>+</a:t>
            </a:r>
            <a:r>
              <a:rPr lang="it-IT" sz="2000" dirty="0"/>
              <a:t>           </a:t>
            </a:r>
            <a:r>
              <a:rPr lang="he-IL" sz="2000" dirty="0"/>
              <a:t> µ</a:t>
            </a:r>
            <a:r>
              <a:rPr lang="it-IT" sz="2000" baseline="30000" dirty="0"/>
              <a:t>+</a:t>
            </a:r>
            <a:r>
              <a:rPr lang="he-IL" sz="2000" dirty="0"/>
              <a:t> </a:t>
            </a:r>
            <a:r>
              <a:rPr lang="it-IT" sz="2000" dirty="0">
                <a:sym typeface="Wingdings" pitchFamily="2" charset="2"/>
              </a:rPr>
              <a:t> </a:t>
            </a:r>
            <a:r>
              <a:rPr lang="el-GR" sz="2000" dirty="0"/>
              <a:t>ν</a:t>
            </a:r>
            <a:r>
              <a:rPr lang="el-GR" sz="2000" baseline="-25000" dirty="0"/>
              <a:t>µ </a:t>
            </a:r>
            <a:r>
              <a:rPr lang="el-GR" sz="2000" dirty="0"/>
              <a:t>+ ν</a:t>
            </a:r>
            <a:r>
              <a:rPr lang="it-IT" sz="2000" baseline="-25000" dirty="0"/>
              <a:t>e </a:t>
            </a:r>
            <a:r>
              <a:rPr lang="it-IT" sz="2000" dirty="0"/>
              <a:t>+ e</a:t>
            </a:r>
            <a:r>
              <a:rPr lang="it-IT" sz="2000" baseline="30000" dirty="0"/>
              <a:t>+</a:t>
            </a:r>
          </a:p>
          <a:p>
            <a:pPr lvl="1">
              <a:spcAft>
                <a:spcPts val="1200"/>
              </a:spcAft>
            </a:pPr>
            <a:r>
              <a:rPr lang="el-GR" sz="2000" dirty="0"/>
              <a:t>π</a:t>
            </a:r>
            <a:r>
              <a:rPr lang="el-GR" sz="2000" baseline="30000" dirty="0"/>
              <a:t>−</a:t>
            </a:r>
            <a:r>
              <a:rPr lang="el-GR" sz="2000" dirty="0"/>
              <a:t> → ν</a:t>
            </a:r>
            <a:r>
              <a:rPr lang="el-GR" sz="2000" baseline="-25000" dirty="0"/>
              <a:t>µ</a:t>
            </a:r>
            <a:r>
              <a:rPr lang="el-GR" sz="2000" dirty="0"/>
              <a:t> + µ</a:t>
            </a:r>
            <a:r>
              <a:rPr lang="el-GR" sz="2000" baseline="30000" dirty="0"/>
              <a:t>−</a:t>
            </a:r>
            <a:r>
              <a:rPr lang="it-IT" sz="2000" dirty="0"/>
              <a:t>          </a:t>
            </a:r>
            <a:r>
              <a:rPr lang="he-IL" sz="2000" dirty="0"/>
              <a:t>µ</a:t>
            </a:r>
            <a:r>
              <a:rPr lang="it-IT" sz="2000" baseline="30000" dirty="0"/>
              <a:t>-</a:t>
            </a:r>
            <a:r>
              <a:rPr lang="he-IL" sz="2000" dirty="0"/>
              <a:t> </a:t>
            </a:r>
            <a:r>
              <a:rPr lang="it-IT" sz="2000" dirty="0"/>
              <a:t> </a:t>
            </a:r>
            <a:r>
              <a:rPr lang="it-IT" sz="2000" dirty="0">
                <a:sym typeface="Wingdings" pitchFamily="2" charset="2"/>
              </a:rPr>
              <a:t> </a:t>
            </a:r>
            <a:r>
              <a:rPr lang="el-GR" sz="2000" dirty="0"/>
              <a:t>ν</a:t>
            </a:r>
            <a:r>
              <a:rPr lang="el-GR" sz="2000" baseline="-25000" dirty="0"/>
              <a:t>µ</a:t>
            </a:r>
            <a:r>
              <a:rPr lang="el-GR" sz="2000" dirty="0"/>
              <a:t> + ν</a:t>
            </a:r>
            <a:r>
              <a:rPr lang="it-IT" sz="2000" baseline="-25000" dirty="0"/>
              <a:t>e </a:t>
            </a:r>
            <a:r>
              <a:rPr lang="it-IT" sz="2000" dirty="0"/>
              <a:t>+ e</a:t>
            </a:r>
            <a:r>
              <a:rPr lang="it-IT" sz="2000" baseline="30000" dirty="0"/>
              <a:t>−</a:t>
            </a:r>
          </a:p>
          <a:p>
            <a:pPr marL="285750" indent="-285750">
              <a:spcAft>
                <a:spcPts val="1200"/>
              </a:spcAft>
              <a:buFont typeface="Arial" panose="020B0604020202020204" pitchFamily="34" charset="0"/>
              <a:buChar char="•"/>
            </a:pPr>
            <a:r>
              <a:rPr lang="it-IT" sz="2000" dirty="0"/>
              <a:t>In </a:t>
            </a:r>
            <a:r>
              <a:rPr lang="it-IT" sz="2000" dirty="0" err="1"/>
              <a:t>all</a:t>
            </a:r>
            <a:r>
              <a:rPr lang="it-IT" sz="2000" dirty="0"/>
              <a:t> </a:t>
            </a:r>
            <a:r>
              <a:rPr lang="it-IT" sz="2000" dirty="0" err="1"/>
              <a:t>cases</a:t>
            </a:r>
            <a:r>
              <a:rPr lang="it-IT" sz="2000" dirty="0"/>
              <a:t>, </a:t>
            </a:r>
            <a:r>
              <a:rPr lang="it-IT" sz="2000" dirty="0" err="1"/>
              <a:t>at</a:t>
            </a:r>
            <a:r>
              <a:rPr lang="it-IT" sz="2000" dirty="0"/>
              <a:t> first </a:t>
            </a:r>
            <a:r>
              <a:rPr lang="it-IT" sz="2000" dirty="0" err="1"/>
              <a:t>order</a:t>
            </a:r>
            <a:r>
              <a:rPr lang="it-IT" sz="2000" dirty="0"/>
              <a:t>:</a:t>
            </a:r>
          </a:p>
          <a:p>
            <a:pPr>
              <a:spcAft>
                <a:spcPts val="1200"/>
              </a:spcAft>
            </a:pPr>
            <a:r>
              <a:rPr lang="it-IT" sz="2000" dirty="0"/>
              <a:t>	</a:t>
            </a:r>
            <a:endParaRPr lang="it-IT" sz="2000" baseline="30000" dirty="0"/>
          </a:p>
        </p:txBody>
      </p:sp>
      <p:grpSp>
        <p:nvGrpSpPr>
          <p:cNvPr id="5" name="Gruppo 4"/>
          <p:cNvGrpSpPr/>
          <p:nvPr/>
        </p:nvGrpSpPr>
        <p:grpSpPr>
          <a:xfrm>
            <a:off x="7123048" y="2118627"/>
            <a:ext cx="4687442" cy="4516007"/>
            <a:chOff x="7123048" y="2118627"/>
            <a:chExt cx="4687442" cy="4516007"/>
          </a:xfrm>
        </p:grpSpPr>
        <p:pic>
          <p:nvPicPr>
            <p:cNvPr id="2" name="Immagine 1"/>
            <p:cNvPicPr>
              <a:picLocks noChangeAspect="1"/>
            </p:cNvPicPr>
            <p:nvPr/>
          </p:nvPicPr>
          <p:blipFill>
            <a:blip r:embed="rId2"/>
            <a:stretch>
              <a:fillRect/>
            </a:stretch>
          </p:blipFill>
          <p:spPr>
            <a:xfrm>
              <a:off x="7123048" y="2857735"/>
              <a:ext cx="4687442" cy="3776899"/>
            </a:xfrm>
            <a:prstGeom prst="rect">
              <a:avLst/>
            </a:prstGeom>
          </p:spPr>
        </p:pic>
        <p:graphicFrame>
          <p:nvGraphicFramePr>
            <p:cNvPr id="357" name="Object 356"/>
            <p:cNvGraphicFramePr>
              <a:graphicFrameLocks noChangeAspect="1"/>
            </p:cNvGraphicFramePr>
            <p:nvPr>
              <p:extLst>
                <p:ext uri="{D42A27DB-BD31-4B8C-83A1-F6EECF244321}">
                  <p14:modId xmlns:p14="http://schemas.microsoft.com/office/powerpoint/2010/main" val="1481026682"/>
                </p:ext>
              </p:extLst>
            </p:nvPr>
          </p:nvGraphicFramePr>
          <p:xfrm>
            <a:off x="9635659" y="3010295"/>
            <a:ext cx="1864268" cy="988597"/>
          </p:xfrm>
          <a:graphic>
            <a:graphicData uri="http://schemas.openxmlformats.org/presentationml/2006/ole">
              <mc:AlternateContent xmlns:mc="http://schemas.openxmlformats.org/markup-compatibility/2006">
                <mc:Choice xmlns:v="urn:schemas-microsoft-com:vml" Requires="v">
                  <p:oleObj name="Equazione" r:id="rId3" imgW="1295280" imgH="685800" progId="Equation.3">
                    <p:embed/>
                  </p:oleObj>
                </mc:Choice>
                <mc:Fallback>
                  <p:oleObj name="Equazione" r:id="rId3" imgW="1295280" imgH="685800" progId="Equation.3">
                    <p:embed/>
                    <p:pic>
                      <p:nvPicPr>
                        <p:cNvPr id="0" name=""/>
                        <p:cNvPicPr>
                          <a:picLocks noChangeAspect="1" noChangeArrowheads="1"/>
                        </p:cNvPicPr>
                        <p:nvPr/>
                      </p:nvPicPr>
                      <p:blipFill>
                        <a:blip r:embed="rId4">
                          <a:lum bright="100000" contrast="-100000"/>
                        </a:blip>
                        <a:srcRect/>
                        <a:stretch>
                          <a:fillRect/>
                        </a:stretch>
                      </p:blipFill>
                      <p:spPr bwMode="auto">
                        <a:xfrm>
                          <a:off x="9635659" y="3010295"/>
                          <a:ext cx="1864268" cy="988597"/>
                        </a:xfrm>
                        <a:prstGeom prst="rect">
                          <a:avLst/>
                        </a:prstGeom>
                        <a:solidFill>
                          <a:schemeClr val="tx2">
                            <a:lumMod val="60000"/>
                            <a:lumOff val="40000"/>
                          </a:schemeClr>
                        </a:solidFill>
                        <a:ln w="9525">
                          <a:solidFill>
                            <a:srgbClr val="FFFF00"/>
                          </a:solidFill>
                          <a:miter lim="800000"/>
                          <a:headEnd/>
                          <a:tailEnd/>
                        </a:ln>
                      </p:spPr>
                    </p:pic>
                  </p:oleObj>
                </mc:Fallback>
              </mc:AlternateContent>
            </a:graphicData>
          </a:graphic>
        </p:graphicFrame>
        <p:sp>
          <p:nvSpPr>
            <p:cNvPr id="358" name="Rectangle 354"/>
            <p:cNvSpPr>
              <a:spLocks noChangeArrowheads="1"/>
            </p:cNvSpPr>
            <p:nvPr/>
          </p:nvSpPr>
          <p:spPr bwMode="auto">
            <a:xfrm>
              <a:off x="8767945" y="2118627"/>
              <a:ext cx="2731982" cy="707886"/>
            </a:xfrm>
            <a:prstGeom prst="rect">
              <a:avLst/>
            </a:prstGeom>
            <a:noFill/>
            <a:ln w="9525">
              <a:noFill/>
              <a:miter lim="800000"/>
              <a:headEnd/>
              <a:tailEnd/>
            </a:ln>
            <a:effectLst/>
          </p:spPr>
          <p:txBody>
            <a:bodyPr wrap="square">
              <a:spAutoFit/>
            </a:bodyPr>
            <a:lstStyle/>
            <a:p>
              <a:r>
                <a:rPr lang="en-US" sz="2000" i="1" dirty="0">
                  <a:ea typeface="Verdana" panose="020B0604030504040204" pitchFamily="34" charset="0"/>
                </a:rPr>
                <a:t>Figure: </a:t>
              </a:r>
              <a:r>
                <a:rPr lang="en-US" sz="2000" b="1" i="1" dirty="0">
                  <a:ea typeface="Verdana" panose="020B0604030504040204" pitchFamily="34" charset="0"/>
                </a:rPr>
                <a:t>RX J1713.7-3946 </a:t>
              </a:r>
              <a:r>
                <a:rPr lang="en-US" sz="2000" i="1" dirty="0">
                  <a:ea typeface="Verdana" panose="020B0604030504040204" pitchFamily="34" charset="0"/>
                </a:rPr>
                <a:t>as seen by HESS (</a:t>
              </a:r>
              <a:r>
                <a:rPr lang="en-US" sz="2000" i="1" dirty="0">
                  <a:latin typeface="Symbol" panose="05050102010706020507" pitchFamily="18" charset="2"/>
                  <a:ea typeface="Verdana" panose="020B0604030504040204" pitchFamily="34" charset="0"/>
                </a:rPr>
                <a:t>g-</a:t>
              </a:r>
              <a:r>
                <a:rPr lang="en-US" sz="2000" i="1" dirty="0">
                  <a:ea typeface="Verdana" panose="020B0604030504040204" pitchFamily="34" charset="0"/>
                </a:rPr>
                <a:t>rays)</a:t>
              </a:r>
            </a:p>
          </p:txBody>
        </p:sp>
      </p:grpSp>
      <mc:AlternateContent xmlns:mc="http://schemas.openxmlformats.org/markup-compatibility/2006" xmlns:a14="http://schemas.microsoft.com/office/drawing/2010/main">
        <mc:Choice Requires="a14">
          <p:sp>
            <p:nvSpPr>
              <p:cNvPr id="4" name="CasellaDiTesto 3"/>
              <p:cNvSpPr txBox="1"/>
              <p:nvPr/>
            </p:nvSpPr>
            <p:spPr>
              <a:xfrm>
                <a:off x="802104" y="5205818"/>
                <a:ext cx="5716337" cy="788549"/>
              </a:xfrm>
              <a:prstGeom prst="rect">
                <a:avLst/>
              </a:prstGeom>
              <a:noFill/>
              <a:ln w="28575">
                <a:solidFill>
                  <a:srgbClr val="FF0000"/>
                </a:solidFill>
              </a:ln>
            </p:spPr>
            <p:txBody>
              <a:bodyPr wrap="square" lIns="0" tIns="0" rIns="0" bIns="0" rtlCol="0">
                <a:spAutoFit/>
              </a:bodyPr>
              <a:lstStyle/>
              <a:p>
                <a:pPr>
                  <a:spcAft>
                    <a:spcPts val="600"/>
                  </a:spcAft>
                </a:pPr>
                <a14:m>
                  <m:oMathPara xmlns:m="http://schemas.openxmlformats.org/officeDocument/2006/math">
                    <m:oMathParaPr>
                      <m:jc m:val="left"/>
                    </m:oMathParaPr>
                    <m:oMath xmlns:m="http://schemas.openxmlformats.org/officeDocument/2006/math">
                      <m:r>
                        <a:rPr lang="it-IT" sz="2400" i="1">
                          <a:latin typeface="Cambria Math" panose="02040503050406030204" pitchFamily="18" charset="0"/>
                        </a:rPr>
                        <m:t>  </m:t>
                      </m:r>
                      <m:f>
                        <m:fPr>
                          <m:ctrlPr>
                            <a:rPr lang="en-GB" sz="2400" i="1">
                              <a:latin typeface="Cambria Math" panose="02040503050406030204" pitchFamily="18" charset="0"/>
                            </a:rPr>
                          </m:ctrlPr>
                        </m:fPr>
                        <m:num>
                          <m:r>
                            <a:rPr lang="it-IT" sz="2400" i="1">
                              <a:latin typeface="Cambria Math" panose="02040503050406030204" pitchFamily="18" charset="0"/>
                            </a:rPr>
                            <m:t>𝑑</m:t>
                          </m:r>
                          <m:sSub>
                            <m:sSubPr>
                              <m:ctrlPr>
                                <a:rPr lang="it-IT" sz="2400" i="1">
                                  <a:latin typeface="Cambria Math" panose="02040503050406030204" pitchFamily="18" charset="0"/>
                                </a:rPr>
                              </m:ctrlPr>
                            </m:sSubPr>
                            <m:e>
                              <m:r>
                                <m:rPr>
                                  <m:sty m:val="p"/>
                                </m:rPr>
                                <a:rPr lang="el-GR" sz="2400" i="1">
                                  <a:latin typeface="Cambria Math" panose="02040503050406030204" pitchFamily="18" charset="0"/>
                                  <a:ea typeface="Cambria Math" panose="02040503050406030204" pitchFamily="18" charset="0"/>
                                </a:rPr>
                                <m:t>Φ</m:t>
                              </m:r>
                            </m:e>
                            <m:sub>
                              <m:r>
                                <a:rPr lang="it-IT" sz="2400" i="1">
                                  <a:latin typeface="Cambria Math" panose="02040503050406030204" pitchFamily="18" charset="0"/>
                                  <a:ea typeface="Cambria Math" panose="02040503050406030204" pitchFamily="18" charset="0"/>
                                </a:rPr>
                                <m:t>𝜈</m:t>
                              </m:r>
                            </m:sub>
                          </m:sSub>
                        </m:num>
                        <m:den>
                          <m:r>
                            <a:rPr lang="it-IT" sz="2400" i="1">
                              <a:latin typeface="Cambria Math" panose="02040503050406030204" pitchFamily="18" charset="0"/>
                            </a:rPr>
                            <m:t>𝑑𝐸</m:t>
                          </m:r>
                        </m:den>
                      </m:f>
                      <m:r>
                        <a:rPr lang="en-GB" sz="2400" i="1">
                          <a:latin typeface="Cambria Math" panose="02040503050406030204" pitchFamily="18" charset="0"/>
                          <a:ea typeface="Cambria Math" panose="02040503050406030204" pitchFamily="18" charset="0"/>
                        </a:rPr>
                        <m:t>≅</m:t>
                      </m:r>
                      <m:f>
                        <m:fPr>
                          <m:ctrlPr>
                            <a:rPr lang="en-GB" sz="2400" i="1">
                              <a:latin typeface="Cambria Math" panose="02040503050406030204" pitchFamily="18" charset="0"/>
                            </a:rPr>
                          </m:ctrlPr>
                        </m:fPr>
                        <m:num>
                          <m:r>
                            <a:rPr lang="it-IT" sz="2400" i="1">
                              <a:latin typeface="Cambria Math" panose="02040503050406030204" pitchFamily="18" charset="0"/>
                            </a:rPr>
                            <m:t>𝑑</m:t>
                          </m:r>
                          <m:sSub>
                            <m:sSubPr>
                              <m:ctrlPr>
                                <a:rPr lang="it-IT" sz="2400" i="1">
                                  <a:latin typeface="Cambria Math" panose="02040503050406030204" pitchFamily="18" charset="0"/>
                                </a:rPr>
                              </m:ctrlPr>
                            </m:sSubPr>
                            <m:e>
                              <m:r>
                                <m:rPr>
                                  <m:sty m:val="p"/>
                                </m:rPr>
                                <a:rPr lang="el-GR" sz="2400" i="1">
                                  <a:latin typeface="Cambria Math" panose="02040503050406030204" pitchFamily="18" charset="0"/>
                                  <a:ea typeface="Cambria Math" panose="02040503050406030204" pitchFamily="18" charset="0"/>
                                </a:rPr>
                                <m:t>Φ</m:t>
                              </m:r>
                            </m:e>
                            <m:sub>
                              <m:r>
                                <a:rPr lang="it-IT" sz="2400" i="1">
                                  <a:latin typeface="Cambria Math" panose="02040503050406030204" pitchFamily="18" charset="0"/>
                                  <a:ea typeface="Cambria Math" panose="02040503050406030204" pitchFamily="18" charset="0"/>
                                </a:rPr>
                                <m:t>𝛾</m:t>
                              </m:r>
                            </m:sub>
                          </m:sSub>
                        </m:num>
                        <m:den>
                          <m:r>
                            <a:rPr lang="it-IT" sz="2400" i="1">
                              <a:latin typeface="Cambria Math" panose="02040503050406030204" pitchFamily="18" charset="0"/>
                            </a:rPr>
                            <m:t>𝑑𝐸</m:t>
                          </m:r>
                        </m:den>
                      </m:f>
                      <m:r>
                        <a:rPr lang="it-IT" sz="2400" i="1">
                          <a:latin typeface="Cambria Math" panose="02040503050406030204" pitchFamily="18" charset="0"/>
                        </a:rPr>
                        <m:t>=</m:t>
                      </m:r>
                      <m:sSup>
                        <m:sSupPr>
                          <m:ctrlPr>
                            <a:rPr lang="it-IT" sz="2400" i="1">
                              <a:latin typeface="Cambria Math" panose="02040503050406030204" pitchFamily="18" charset="0"/>
                            </a:rPr>
                          </m:ctrlPr>
                        </m:sSupPr>
                        <m:e>
                          <m:sSup>
                            <m:sSupPr>
                              <m:ctrlPr>
                                <a:rPr lang="it-IT" sz="2400" i="1">
                                  <a:latin typeface="Cambria Math" panose="02040503050406030204" pitchFamily="18" charset="0"/>
                                </a:rPr>
                              </m:ctrlPr>
                            </m:sSupPr>
                            <m:e>
                              <m:r>
                                <a:rPr lang="it-IT" sz="2400" i="1">
                                  <a:latin typeface="Cambria Math" panose="02040503050406030204" pitchFamily="18" charset="0"/>
                                </a:rPr>
                                <m:t>10</m:t>
                              </m:r>
                            </m:e>
                            <m:sup>
                              <m:r>
                                <a:rPr lang="it-IT" sz="2400" i="1">
                                  <a:latin typeface="Cambria Math" panose="02040503050406030204" pitchFamily="18" charset="0"/>
                                </a:rPr>
                                <m:t>−11</m:t>
                              </m:r>
                            </m:sup>
                          </m:sSup>
                          <m:r>
                            <a:rPr lang="it-IT" sz="2400" i="1">
                              <a:latin typeface="Cambria Math" panose="02040503050406030204" pitchFamily="18" charset="0"/>
                            </a:rPr>
                            <m:t>𝐸</m:t>
                          </m:r>
                        </m:e>
                        <m:sup>
                          <m:r>
                            <a:rPr lang="it-IT" sz="2400" i="1">
                              <a:latin typeface="Cambria Math" panose="02040503050406030204" pitchFamily="18" charset="0"/>
                            </a:rPr>
                            <m:t>−2</m:t>
                          </m:r>
                        </m:sup>
                      </m:sSup>
                      <m:r>
                        <a:rPr lang="it-IT" sz="2400" i="1">
                          <a:latin typeface="Cambria Math" panose="02040503050406030204" pitchFamily="18" charset="0"/>
                        </a:rPr>
                        <m:t> </m:t>
                      </m:r>
                      <m:r>
                        <m:rPr>
                          <m:sty m:val="p"/>
                        </m:rPr>
                        <a:rPr lang="it-IT" sz="2400">
                          <a:latin typeface="Cambria Math" panose="02040503050406030204" pitchFamily="18" charset="0"/>
                        </a:rPr>
                        <m:t>TeV</m:t>
                      </m:r>
                      <m:r>
                        <a:rPr lang="it-IT" sz="2400">
                          <a:latin typeface="Cambria Math" panose="02040503050406030204" pitchFamily="18" charset="0"/>
                        </a:rPr>
                        <m:t> </m:t>
                      </m:r>
                      <m:sSup>
                        <m:sSupPr>
                          <m:ctrlPr>
                            <a:rPr lang="it-IT" sz="2400" i="1">
                              <a:latin typeface="Cambria Math" panose="02040503050406030204" pitchFamily="18" charset="0"/>
                            </a:rPr>
                          </m:ctrlPr>
                        </m:sSupPr>
                        <m:e>
                          <m:r>
                            <m:rPr>
                              <m:sty m:val="p"/>
                            </m:rPr>
                            <a:rPr lang="it-IT" sz="2400">
                              <a:latin typeface="Cambria Math" panose="02040503050406030204" pitchFamily="18" charset="0"/>
                            </a:rPr>
                            <m:t>cm</m:t>
                          </m:r>
                        </m:e>
                        <m:sup>
                          <m:r>
                            <a:rPr lang="it-IT" sz="2400">
                              <a:latin typeface="Cambria Math" panose="02040503050406030204" pitchFamily="18" charset="0"/>
                            </a:rPr>
                            <m:t>−2</m:t>
                          </m:r>
                        </m:sup>
                      </m:sSup>
                      <m:sSup>
                        <m:sSupPr>
                          <m:ctrlPr>
                            <a:rPr lang="it-IT" sz="2400" i="1">
                              <a:latin typeface="Cambria Math" panose="02040503050406030204" pitchFamily="18" charset="0"/>
                            </a:rPr>
                          </m:ctrlPr>
                        </m:sSupPr>
                        <m:e>
                          <m:r>
                            <m:rPr>
                              <m:sty m:val="p"/>
                            </m:rPr>
                            <a:rPr lang="it-IT" sz="2400">
                              <a:latin typeface="Cambria Math" panose="02040503050406030204" pitchFamily="18" charset="0"/>
                            </a:rPr>
                            <m:t>s</m:t>
                          </m:r>
                        </m:e>
                        <m:sup>
                          <m:r>
                            <a:rPr lang="it-IT" sz="2400">
                              <a:latin typeface="Cambria Math" panose="02040503050406030204" pitchFamily="18" charset="0"/>
                            </a:rPr>
                            <m:t>−1</m:t>
                          </m:r>
                        </m:sup>
                      </m:sSup>
                    </m:oMath>
                  </m:oMathPara>
                </a14:m>
                <a:endParaRPr lang="en-GB" sz="2400"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802104" y="5205818"/>
                <a:ext cx="5716337" cy="788549"/>
              </a:xfrm>
              <a:prstGeom prst="rect">
                <a:avLst/>
              </a:prstGeom>
              <a:blipFill rotWithShape="0">
                <a:blip r:embed="rId7"/>
                <a:stretch>
                  <a:fillRect/>
                </a:stretch>
              </a:blipFill>
              <a:ln w="28575">
                <a:solidFill>
                  <a:srgbClr val="FF0000"/>
                </a:solidFill>
              </a:ln>
            </p:spPr>
            <p:txBody>
              <a:bodyPr/>
              <a:lstStyle/>
              <a:p>
                <a:r>
                  <a:rPr lang="en-US">
                    <a:noFill/>
                  </a:rPr>
                  <a:t> </a:t>
                </a:r>
              </a:p>
            </p:txBody>
          </p:sp>
        </mc:Fallback>
      </mc:AlternateContent>
      <p:sp>
        <p:nvSpPr>
          <p:cNvPr id="11" name="Avanti o successivo 10">
            <a:hlinkClick r:id="rId8" action="ppaction://hlinksldjump" highlightClick="1"/>
          </p:cNvPr>
          <p:cNvSpPr/>
          <p:nvPr/>
        </p:nvSpPr>
        <p:spPr>
          <a:xfrm>
            <a:off x="6690329" y="5443639"/>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4" name="Avanti o successivo 13">
            <a:hlinkClick r:id="rId9" action="ppaction://hlinksldjump" highlightClick="1"/>
          </p:cNvPr>
          <p:cNvSpPr/>
          <p:nvPr/>
        </p:nvSpPr>
        <p:spPr>
          <a:xfrm>
            <a:off x="9881936" y="1377948"/>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pic>
        <p:nvPicPr>
          <p:cNvPr id="15" name="Immagine 14">
            <a:hlinkClick r:id="rId10" action="ppaction://hlinksldjump"/>
          </p:cNvPr>
          <p:cNvPicPr>
            <a:picLocks noChangeAspect="1"/>
          </p:cNvPicPr>
          <p:nvPr/>
        </p:nvPicPr>
        <p:blipFill rotWithShape="1">
          <a:blip r:embed="rId11"/>
          <a:srcRect l="605" t="2675" r="23915" b="49067"/>
          <a:stretch/>
        </p:blipFill>
        <p:spPr>
          <a:xfrm>
            <a:off x="10893036" y="56874"/>
            <a:ext cx="1175658" cy="626946"/>
          </a:xfrm>
          <a:prstGeom prst="rect">
            <a:avLst/>
          </a:prstGeom>
        </p:spPr>
      </p:pic>
      <p:sp>
        <p:nvSpPr>
          <p:cNvPr id="16" name="Indietro o precedente 15">
            <a:hlinkClick r:id="" action="ppaction://hlinkshowjump?jump=lastslideviewed" highlightClick="1"/>
          </p:cNvPr>
          <p:cNvSpPr/>
          <p:nvPr/>
        </p:nvSpPr>
        <p:spPr>
          <a:xfrm>
            <a:off x="10338938"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0" name="Segnaposto piè di pagina 9"/>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15</a:t>
            </a:fld>
            <a:endParaRPr lang="it-IT"/>
          </a:p>
        </p:txBody>
      </p:sp>
    </p:spTree>
    <p:extLst>
      <p:ext uri="{BB962C8B-B14F-4D97-AF65-F5344CB8AC3E}">
        <p14:creationId xmlns:p14="http://schemas.microsoft.com/office/powerpoint/2010/main" val="291477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819226" y="-27383"/>
            <a:ext cx="10273822" cy="795460"/>
          </a:xfrm>
        </p:spPr>
        <p:txBody>
          <a:bodyPr>
            <a:normAutofit/>
          </a:bodyPr>
          <a:lstStyle/>
          <a:p>
            <a:r>
              <a:rPr lang="en-US" sz="3600" dirty="0"/>
              <a:t>2. “Deep in a transparent medium”: water/ice</a:t>
            </a:r>
          </a:p>
        </p:txBody>
      </p:sp>
      <p:grpSp>
        <p:nvGrpSpPr>
          <p:cNvPr id="5" name="Gruppo 4"/>
          <p:cNvGrpSpPr/>
          <p:nvPr/>
        </p:nvGrpSpPr>
        <p:grpSpPr>
          <a:xfrm>
            <a:off x="1111346" y="2073162"/>
            <a:ext cx="4461031" cy="4634898"/>
            <a:chOff x="6842329" y="962610"/>
            <a:chExt cx="5033872" cy="5167272"/>
          </a:xfrm>
        </p:grpSpPr>
        <p:pic>
          <p:nvPicPr>
            <p:cNvPr id="143367"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329" y="962610"/>
              <a:ext cx="5033872" cy="4823817"/>
            </a:xfrm>
            <a:prstGeom prst="rect">
              <a:avLst/>
            </a:prstGeom>
            <a:noFill/>
            <a:ln w="9525" algn="ctr">
              <a:noFill/>
              <a:miter lim="800000"/>
              <a:headEnd/>
              <a:tailEnd/>
            </a:ln>
            <a:effectLst/>
          </p:spPr>
        </p:pic>
        <p:sp>
          <p:nvSpPr>
            <p:cNvPr id="143368" name="Line 8"/>
            <p:cNvSpPr>
              <a:spLocks noChangeShapeType="1"/>
            </p:cNvSpPr>
            <p:nvPr/>
          </p:nvSpPr>
          <p:spPr bwMode="auto">
            <a:xfrm>
              <a:off x="10511791" y="1394509"/>
              <a:ext cx="576263" cy="1368425"/>
            </a:xfrm>
            <a:prstGeom prst="line">
              <a:avLst/>
            </a:prstGeom>
            <a:noFill/>
            <a:ln w="117475">
              <a:solidFill>
                <a:srgbClr val="008000"/>
              </a:solidFill>
              <a:round/>
              <a:headEnd/>
              <a:tailEnd type="triangle" w="med" len="med"/>
            </a:ln>
            <a:effectLst/>
          </p:spPr>
          <p:txBody>
            <a:bodyPr>
              <a:spAutoFit/>
            </a:bodyPr>
            <a:lstStyle/>
            <a:p>
              <a:endParaRPr lang="it-IT" dirty="0"/>
            </a:p>
          </p:txBody>
        </p:sp>
        <p:sp>
          <p:nvSpPr>
            <p:cNvPr id="143369" name="Text Box 9"/>
            <p:cNvSpPr txBox="1">
              <a:spLocks noChangeArrowheads="1"/>
            </p:cNvSpPr>
            <p:nvPr/>
          </p:nvSpPr>
          <p:spPr bwMode="auto">
            <a:xfrm>
              <a:off x="10995978" y="1521509"/>
              <a:ext cx="524927" cy="754882"/>
            </a:xfrm>
            <a:prstGeom prst="rect">
              <a:avLst/>
            </a:prstGeom>
            <a:noFill/>
            <a:ln w="9525" algn="ctr">
              <a:noFill/>
              <a:miter lim="800000"/>
              <a:headEnd/>
              <a:tailEnd/>
            </a:ln>
            <a:effectLst/>
          </p:spPr>
          <p:txBody>
            <a:bodyPr wrap="none">
              <a:spAutoFit/>
            </a:bodyPr>
            <a:lstStyle/>
            <a:p>
              <a:r>
                <a:rPr lang="it-IT" sz="3800" b="1" dirty="0">
                  <a:solidFill>
                    <a:schemeClr val="accent6">
                      <a:lumMod val="75000"/>
                    </a:schemeClr>
                  </a:solidFill>
                  <a:latin typeface="Symbol" pitchFamily="18" charset="2"/>
                </a:rPr>
                <a:t>m</a:t>
              </a:r>
            </a:p>
          </p:txBody>
        </p:sp>
        <p:sp>
          <p:nvSpPr>
            <p:cNvPr id="143370" name="Line 10"/>
            <p:cNvSpPr>
              <a:spLocks noChangeShapeType="1"/>
            </p:cNvSpPr>
            <p:nvPr/>
          </p:nvSpPr>
          <p:spPr bwMode="auto">
            <a:xfrm flipV="1">
              <a:off x="8422641" y="3986896"/>
              <a:ext cx="936625" cy="1439862"/>
            </a:xfrm>
            <a:prstGeom prst="line">
              <a:avLst/>
            </a:prstGeom>
            <a:noFill/>
            <a:ln w="117475">
              <a:solidFill>
                <a:srgbClr val="FF0000"/>
              </a:solidFill>
              <a:round/>
              <a:headEnd/>
              <a:tailEnd type="triangle" w="med" len="med"/>
            </a:ln>
            <a:effectLst/>
          </p:spPr>
          <p:txBody>
            <a:bodyPr>
              <a:spAutoFit/>
            </a:bodyPr>
            <a:lstStyle/>
            <a:p>
              <a:endParaRPr lang="it-IT" dirty="0"/>
            </a:p>
          </p:txBody>
        </p:sp>
        <p:sp>
          <p:nvSpPr>
            <p:cNvPr id="143371" name="Text Box 11"/>
            <p:cNvSpPr txBox="1">
              <a:spLocks noChangeArrowheads="1"/>
            </p:cNvSpPr>
            <p:nvPr/>
          </p:nvSpPr>
          <p:spPr bwMode="auto">
            <a:xfrm>
              <a:off x="8422641" y="3602720"/>
              <a:ext cx="495986" cy="754882"/>
            </a:xfrm>
            <a:prstGeom prst="rect">
              <a:avLst/>
            </a:prstGeom>
            <a:noFill/>
            <a:ln w="9525" algn="ctr">
              <a:noFill/>
              <a:miter lim="800000"/>
              <a:headEnd/>
              <a:tailEnd/>
            </a:ln>
            <a:effectLst/>
          </p:spPr>
          <p:txBody>
            <a:bodyPr wrap="none">
              <a:spAutoFit/>
            </a:bodyPr>
            <a:lstStyle/>
            <a:p>
              <a:r>
                <a:rPr lang="it-IT" sz="3800" b="1" dirty="0">
                  <a:solidFill>
                    <a:srgbClr val="FF0000"/>
                  </a:solidFill>
                  <a:latin typeface="Symbol" pitchFamily="18" charset="2"/>
                </a:rPr>
                <a:t>n</a:t>
              </a:r>
            </a:p>
          </p:txBody>
        </p:sp>
        <p:sp>
          <p:nvSpPr>
            <p:cNvPr id="3" name="CasellaDiTesto 2"/>
            <p:cNvSpPr txBox="1"/>
            <p:nvPr/>
          </p:nvSpPr>
          <p:spPr>
            <a:xfrm>
              <a:off x="8822148" y="5698995"/>
              <a:ext cx="1591013" cy="430887"/>
            </a:xfrm>
            <a:prstGeom prst="rect">
              <a:avLst/>
            </a:prstGeom>
            <a:noFill/>
          </p:spPr>
          <p:txBody>
            <a:bodyPr wrap="none" rtlCol="0">
              <a:spAutoFit/>
            </a:bodyPr>
            <a:lstStyle/>
            <a:p>
              <a:r>
                <a:rPr lang="it-IT" sz="2200" dirty="0">
                  <a:latin typeface="+mj-lt"/>
                </a:rPr>
                <a:t>Zenith angle</a:t>
              </a:r>
            </a:p>
          </p:txBody>
        </p:sp>
        <p:sp>
          <p:nvSpPr>
            <p:cNvPr id="11" name="CasellaDiTesto 10"/>
            <p:cNvSpPr txBox="1"/>
            <p:nvPr/>
          </p:nvSpPr>
          <p:spPr>
            <a:xfrm>
              <a:off x="8571770" y="1306065"/>
              <a:ext cx="1353256" cy="430887"/>
            </a:xfrm>
            <a:prstGeom prst="rect">
              <a:avLst/>
            </a:prstGeom>
            <a:noFill/>
          </p:spPr>
          <p:txBody>
            <a:bodyPr wrap="none" rtlCol="0">
              <a:spAutoFit/>
            </a:bodyPr>
            <a:lstStyle/>
            <a:p>
              <a:r>
                <a:rPr lang="it-IT" sz="2200" dirty="0" err="1">
                  <a:latin typeface="+mj-lt"/>
                </a:rPr>
                <a:t>Muon</a:t>
              </a:r>
              <a:r>
                <a:rPr lang="it-IT" sz="2200" dirty="0">
                  <a:latin typeface="+mj-lt"/>
                </a:rPr>
                <a:t> </a:t>
              </a:r>
              <a:r>
                <a:rPr lang="it-IT" sz="2200" dirty="0" err="1">
                  <a:latin typeface="+mj-lt"/>
                </a:rPr>
                <a:t>flux</a:t>
              </a:r>
              <a:endParaRPr lang="it-IT" sz="2200" dirty="0">
                <a:latin typeface="+mj-lt"/>
              </a:endParaRPr>
            </a:p>
          </p:txBody>
        </p:sp>
      </p:grpSp>
      <p:grpSp>
        <p:nvGrpSpPr>
          <p:cNvPr id="4" name="Gruppo 3"/>
          <p:cNvGrpSpPr/>
          <p:nvPr/>
        </p:nvGrpSpPr>
        <p:grpSpPr>
          <a:xfrm>
            <a:off x="7131617" y="881615"/>
            <a:ext cx="4355976" cy="5826445"/>
            <a:chOff x="1519921" y="930148"/>
            <a:chExt cx="4355976" cy="5826445"/>
          </a:xfrm>
        </p:grpSpPr>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9921" y="1144348"/>
              <a:ext cx="4355976" cy="5612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ttangolo 12"/>
            <p:cNvSpPr/>
            <p:nvPr/>
          </p:nvSpPr>
          <p:spPr>
            <a:xfrm>
              <a:off x="2351585" y="930148"/>
              <a:ext cx="3310073" cy="276999"/>
            </a:xfrm>
            <a:prstGeom prst="rect">
              <a:avLst/>
            </a:prstGeom>
          </p:spPr>
          <p:txBody>
            <a:bodyPr wrap="none">
              <a:spAutoFit/>
            </a:bodyPr>
            <a:lstStyle/>
            <a:p>
              <a:r>
                <a:rPr lang="it-IT" sz="1200" dirty="0">
                  <a:solidFill>
                    <a:srgbClr val="000000"/>
                  </a:solidFill>
                  <a:latin typeface="arial" panose="020B0604020202020204" pitchFamily="34" charset="0"/>
                </a:rPr>
                <a:t> S. Aiello et al.,</a:t>
              </a:r>
              <a:r>
                <a:rPr lang="it-IT" sz="1200" b="1" dirty="0" err="1">
                  <a:solidFill>
                    <a:srgbClr val="000000"/>
                  </a:solidFill>
                  <a:latin typeface="arial" panose="020B0604020202020204" pitchFamily="34" charset="0"/>
                </a:rPr>
                <a:t>Astropart.Phys</a:t>
              </a:r>
              <a:r>
                <a:rPr lang="it-IT" sz="1200" b="1" dirty="0">
                  <a:solidFill>
                    <a:srgbClr val="000000"/>
                  </a:solidFill>
                  <a:latin typeface="arial" panose="020B0604020202020204" pitchFamily="34" charset="0"/>
                </a:rPr>
                <a:t>. 66 (2015) 1-7</a:t>
              </a:r>
              <a:endParaRPr lang="it-IT" sz="1200" dirty="0"/>
            </a:p>
          </p:txBody>
        </p:sp>
      </p:grpSp>
      <p:sp>
        <p:nvSpPr>
          <p:cNvPr id="16" name="Line 8"/>
          <p:cNvSpPr>
            <a:spLocks noChangeShapeType="1"/>
          </p:cNvSpPr>
          <p:nvPr/>
        </p:nvSpPr>
        <p:spPr bwMode="auto">
          <a:xfrm>
            <a:off x="8947670" y="1648204"/>
            <a:ext cx="510686" cy="1227439"/>
          </a:xfrm>
          <a:prstGeom prst="line">
            <a:avLst/>
          </a:prstGeom>
          <a:noFill/>
          <a:ln w="117475">
            <a:solidFill>
              <a:srgbClr val="008000"/>
            </a:solidFill>
            <a:round/>
            <a:headEnd/>
            <a:tailEnd type="triangle" w="med" len="med"/>
          </a:ln>
          <a:effectLst/>
        </p:spPr>
        <p:txBody>
          <a:bodyPr>
            <a:spAutoFit/>
          </a:bodyPr>
          <a:lstStyle/>
          <a:p>
            <a:endParaRPr lang="it-IT"/>
          </a:p>
        </p:txBody>
      </p:sp>
      <p:sp>
        <p:nvSpPr>
          <p:cNvPr id="17" name="Text Box 9"/>
          <p:cNvSpPr txBox="1">
            <a:spLocks noChangeArrowheads="1"/>
          </p:cNvSpPr>
          <p:nvPr/>
        </p:nvSpPr>
        <p:spPr bwMode="auto">
          <a:xfrm>
            <a:off x="9225760" y="1633493"/>
            <a:ext cx="465192" cy="677108"/>
          </a:xfrm>
          <a:prstGeom prst="rect">
            <a:avLst/>
          </a:prstGeom>
          <a:noFill/>
          <a:ln w="9525" algn="ctr">
            <a:noFill/>
            <a:miter lim="800000"/>
            <a:headEnd/>
            <a:tailEnd/>
          </a:ln>
          <a:effectLst/>
        </p:spPr>
        <p:txBody>
          <a:bodyPr wrap="none">
            <a:spAutoFit/>
          </a:bodyPr>
          <a:lstStyle/>
          <a:p>
            <a:r>
              <a:rPr lang="it-IT" sz="3800" b="1" dirty="0">
                <a:solidFill>
                  <a:schemeClr val="accent6">
                    <a:lumMod val="75000"/>
                  </a:schemeClr>
                </a:solidFill>
                <a:latin typeface="Symbol" pitchFamily="18" charset="2"/>
              </a:rPr>
              <a:t>m</a:t>
            </a:r>
          </a:p>
        </p:txBody>
      </p:sp>
      <p:pic>
        <p:nvPicPr>
          <p:cNvPr id="18" name="Immagine 17">
            <a:hlinkClick r:id="rId4" action="ppaction://hlinksldjump"/>
          </p:cNvPr>
          <p:cNvPicPr>
            <a:picLocks noChangeAspect="1"/>
          </p:cNvPicPr>
          <p:nvPr/>
        </p:nvPicPr>
        <p:blipFill rotWithShape="1">
          <a:blip r:embed="rId5"/>
          <a:srcRect l="605" t="2675" r="23915" b="49067"/>
          <a:stretch/>
        </p:blipFill>
        <p:spPr>
          <a:xfrm>
            <a:off x="10893036" y="56874"/>
            <a:ext cx="1175658" cy="626946"/>
          </a:xfrm>
          <a:prstGeom prst="rect">
            <a:avLst/>
          </a:prstGeom>
        </p:spPr>
      </p:pic>
      <p:sp>
        <p:nvSpPr>
          <p:cNvPr id="19" name="Indietro o precedente 18">
            <a:hlinkClick r:id="" action="ppaction://hlinkshowjump?jump=lastslideviewed"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 name="Rettangolo 1"/>
          <p:cNvSpPr/>
          <p:nvPr/>
        </p:nvSpPr>
        <p:spPr>
          <a:xfrm>
            <a:off x="425965" y="956384"/>
            <a:ext cx="7142771" cy="1231106"/>
          </a:xfrm>
          <a:prstGeom prst="rect">
            <a:avLst/>
          </a:prstGeom>
        </p:spPr>
        <p:txBody>
          <a:bodyPr wrap="square">
            <a:spAutoFit/>
          </a:bodyPr>
          <a:lstStyle/>
          <a:p>
            <a:pPr marL="342900" indent="-342900">
              <a:spcAft>
                <a:spcPts val="1200"/>
              </a:spcAft>
              <a:buFont typeface="Arial" panose="020B0604020202020204" pitchFamily="34" charset="0"/>
              <a:buChar char="•"/>
            </a:pPr>
            <a:r>
              <a:rPr lang="en-US" dirty="0"/>
              <a:t>Large mass (and inexpensive) target for </a:t>
            </a:r>
            <a:r>
              <a:rPr lang="en-US" dirty="0">
                <a:latin typeface="Symbol" panose="05050102010706020507" pitchFamily="18" charset="2"/>
              </a:rPr>
              <a:t>n </a:t>
            </a:r>
            <a:r>
              <a:rPr lang="en-US" dirty="0"/>
              <a:t>interaction</a:t>
            </a:r>
          </a:p>
          <a:p>
            <a:pPr marL="342900" indent="-342900">
              <a:spcAft>
                <a:spcPts val="1200"/>
              </a:spcAft>
              <a:buFont typeface="Arial" panose="020B0604020202020204" pitchFamily="34" charset="0"/>
              <a:buChar char="•"/>
            </a:pPr>
            <a:r>
              <a:rPr lang="en-US" dirty="0"/>
              <a:t>transparent radiators for Cherenkov light;</a:t>
            </a:r>
          </a:p>
          <a:p>
            <a:pPr marL="342900" indent="-342900">
              <a:spcAft>
                <a:spcPts val="1200"/>
              </a:spcAft>
              <a:buFont typeface="Arial" panose="020B0604020202020204" pitchFamily="34" charset="0"/>
              <a:buChar char="•"/>
            </a:pPr>
            <a:r>
              <a:rPr lang="en-US" dirty="0"/>
              <a:t>large deep: protection against the cosmic-ray muon background</a:t>
            </a:r>
          </a:p>
        </p:txBody>
      </p:sp>
      <p:sp>
        <p:nvSpPr>
          <p:cNvPr id="8" name="Segnaposto piè di pagina 7"/>
          <p:cNvSpPr>
            <a:spLocks noGrp="1"/>
          </p:cNvSpPr>
          <p:nvPr>
            <p:ph type="ftr" sz="quarter" idx="11"/>
          </p:nvPr>
        </p:nvSpPr>
        <p:spPr/>
        <p:txBody>
          <a:bodyPr/>
          <a:lstStyle/>
          <a:p>
            <a:r>
              <a:rPr lang="fr-FR"/>
              <a:t>M. Spurio - Astroparticle Physics - 10</a:t>
            </a:r>
            <a:endParaRPr lang="it-IT"/>
          </a:p>
        </p:txBody>
      </p:sp>
      <p:sp>
        <p:nvSpPr>
          <p:cNvPr id="9" name="Segnaposto numero diapositiva 8"/>
          <p:cNvSpPr>
            <a:spLocks noGrp="1"/>
          </p:cNvSpPr>
          <p:nvPr>
            <p:ph type="sldNum" sz="quarter" idx="12"/>
          </p:nvPr>
        </p:nvSpPr>
        <p:spPr/>
        <p:txBody>
          <a:bodyPr/>
          <a:lstStyle/>
          <a:p>
            <a:fld id="{EF856C54-971D-4A64-8725-72F12A462872}" type="slidenum">
              <a:rPr lang="it-IT" smtClean="0"/>
              <a:t>16</a:t>
            </a:fld>
            <a:endParaRPr lang="it-IT"/>
          </a:p>
        </p:txBody>
      </p:sp>
    </p:spTree>
    <p:extLst>
      <p:ext uri="{BB962C8B-B14F-4D97-AF65-F5344CB8AC3E}">
        <p14:creationId xmlns:p14="http://schemas.microsoft.com/office/powerpoint/2010/main" val="23059732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3600" dirty="0"/>
              <a:t>3. Neutrino cross section</a:t>
            </a:r>
          </a:p>
        </p:txBody>
      </p:sp>
      <p:pic>
        <p:nvPicPr>
          <p:cNvPr id="12" name="Picture 2" descr="The neutrino-nucleon (left panel) and antineutrino-nucleon (right panel) cross sections plotted as a function of (anti)neutrino energy [71]. The data are compared to the expectations of the models described in [72]. The processes that contribute to the total cross section (shown by the black lines) are: quasi-elastic (QE, red lines) scattering; resonance production (RES, blue lines); and deep inelastic scattering (DIS, green lines). The uncertainties in the energy range of interest are typically 10 − 40%. Figure taken from [68]. "/>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411" r="50219"/>
          <a:stretch/>
        </p:blipFill>
        <p:spPr bwMode="auto">
          <a:xfrm>
            <a:off x="684439" y="909646"/>
            <a:ext cx="4137479" cy="3059990"/>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3744686" y="1980772"/>
            <a:ext cx="969283" cy="1438099"/>
          </a:xfrm>
          <a:prstGeom prst="rect">
            <a:avLst/>
          </a:prstGeom>
          <a:ln w="28575">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 name="Rettangolo 2"/>
          <p:cNvSpPr/>
          <p:nvPr/>
        </p:nvSpPr>
        <p:spPr>
          <a:xfrm>
            <a:off x="5231379" y="1105523"/>
            <a:ext cx="6422130" cy="2062103"/>
          </a:xfrm>
          <a:prstGeom prst="rect">
            <a:avLst/>
          </a:prstGeom>
        </p:spPr>
        <p:txBody>
          <a:bodyPr wrap="square">
            <a:spAutoFit/>
          </a:bodyPr>
          <a:lstStyle/>
          <a:p>
            <a:pPr marL="285750" indent="-285750">
              <a:spcAft>
                <a:spcPts val="600"/>
              </a:spcAft>
              <a:buFont typeface="Arial" panose="020B0604020202020204" pitchFamily="34" charset="0"/>
              <a:buChar char="•"/>
            </a:pPr>
            <a:r>
              <a:rPr lang="en-US" i="1" dirty="0"/>
              <a:t>Top: Different processes for the </a:t>
            </a:r>
            <a:r>
              <a:rPr lang="el-GR" dirty="0"/>
              <a:t>ν </a:t>
            </a:r>
            <a:r>
              <a:rPr lang="en-US" i="1" dirty="0"/>
              <a:t>interaction on nucleons</a:t>
            </a:r>
          </a:p>
          <a:p>
            <a:pPr marL="285750" indent="-285750">
              <a:spcAft>
                <a:spcPts val="600"/>
              </a:spcAft>
              <a:buFont typeface="Arial" panose="020B0604020202020204" pitchFamily="34" charset="0"/>
              <a:buChar char="•"/>
            </a:pPr>
            <a:r>
              <a:rPr lang="en-US" dirty="0"/>
              <a:t>At &gt; few tens GeV, </a:t>
            </a:r>
            <a:r>
              <a:rPr lang="el-GR" dirty="0"/>
              <a:t>ν</a:t>
            </a:r>
            <a:r>
              <a:rPr lang="it-IT" dirty="0"/>
              <a:t> </a:t>
            </a:r>
            <a:r>
              <a:rPr lang="en-US" dirty="0"/>
              <a:t>interactions occur via the so-called “</a:t>
            </a:r>
            <a:r>
              <a:rPr lang="en-US" b="1" dirty="0"/>
              <a:t>deep inelastic scattering (DIS)</a:t>
            </a:r>
            <a:r>
              <a:rPr lang="en-US" dirty="0"/>
              <a:t>”</a:t>
            </a:r>
          </a:p>
          <a:p>
            <a:pPr marL="285750" indent="-285750">
              <a:spcAft>
                <a:spcPts val="600"/>
              </a:spcAft>
              <a:buFont typeface="Arial" panose="020B0604020202020204" pitchFamily="34" charset="0"/>
              <a:buChar char="•"/>
            </a:pPr>
            <a:r>
              <a:rPr lang="en-US" i="1" dirty="0"/>
              <a:t>The DIS cross-section increases as</a:t>
            </a:r>
            <a:r>
              <a:rPr lang="en-US" i="1" dirty="0">
                <a:sym typeface="Symbol" panose="05050102010706020507" pitchFamily="18" charset="2"/>
              </a:rPr>
              <a:t></a:t>
            </a:r>
            <a:r>
              <a:rPr lang="en-US" i="1" dirty="0" err="1"/>
              <a:t>E</a:t>
            </a:r>
            <a:r>
              <a:rPr lang="en-US" i="1" baseline="-25000" dirty="0" err="1">
                <a:latin typeface="Symbol" panose="05050102010706020507" pitchFamily="18" charset="2"/>
              </a:rPr>
              <a:t>n</a:t>
            </a:r>
            <a:r>
              <a:rPr lang="en-US" i="1" dirty="0"/>
              <a:t> up to 10</a:t>
            </a:r>
            <a:r>
              <a:rPr lang="en-US" i="1" baseline="30000" dirty="0"/>
              <a:t>4 </a:t>
            </a:r>
            <a:r>
              <a:rPr lang="en-US" i="1" dirty="0"/>
              <a:t>GeV; </a:t>
            </a:r>
          </a:p>
          <a:p>
            <a:pPr marL="285750" indent="-285750">
              <a:spcAft>
                <a:spcPts val="600"/>
              </a:spcAft>
              <a:buFont typeface="Arial" panose="020B0604020202020204" pitchFamily="34" charset="0"/>
              <a:buChar char="•"/>
            </a:pPr>
            <a:r>
              <a:rPr lang="en-US" dirty="0"/>
              <a:t>At higher energies, the linear rise starts flattening out.</a:t>
            </a:r>
          </a:p>
          <a:p>
            <a:pPr marL="285750" indent="-285750">
              <a:spcAft>
                <a:spcPts val="600"/>
              </a:spcAft>
              <a:buFont typeface="Arial" panose="020B0604020202020204" pitchFamily="34" charset="0"/>
              <a:buChar char="•"/>
            </a:pPr>
            <a:endParaRPr lang="en-US" dirty="0"/>
          </a:p>
        </p:txBody>
      </p:sp>
      <p:pic>
        <p:nvPicPr>
          <p:cNvPr id="18" name="Immagin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2975199"/>
            <a:ext cx="3031233" cy="3270798"/>
          </a:xfrm>
          <a:prstGeom prst="rect">
            <a:avLst/>
          </a:prstGeom>
        </p:spPr>
      </p:pic>
      <mc:AlternateContent xmlns:mc="http://schemas.openxmlformats.org/markup-compatibility/2006" xmlns:a14="http://schemas.microsoft.com/office/drawing/2010/main">
        <mc:Choice Requires="a14">
          <p:sp>
            <p:nvSpPr>
              <p:cNvPr id="19" name="Rettangolo 18"/>
              <p:cNvSpPr/>
              <p:nvPr/>
            </p:nvSpPr>
            <p:spPr>
              <a:xfrm>
                <a:off x="975139" y="4029334"/>
                <a:ext cx="6508376" cy="1923604"/>
              </a:xfrm>
              <a:prstGeom prst="rect">
                <a:avLst/>
              </a:prstGeom>
            </p:spPr>
            <p:txBody>
              <a:bodyPr wrap="square">
                <a:spAutoFit/>
              </a:bodyPr>
              <a:lstStyle/>
              <a:p>
                <a:pPr>
                  <a:spcAft>
                    <a:spcPts val="600"/>
                  </a:spcAft>
                </a:pPr>
                <a:r>
                  <a:rPr lang="en-US" dirty="0"/>
                  <a:t>High energy </a:t>
                </a:r>
                <a:r>
                  <a:rPr lang="el-GR" dirty="0"/>
                  <a:t>ν </a:t>
                </a:r>
                <a:r>
                  <a:rPr lang="en-US" dirty="0"/>
                  <a:t>interact with </a:t>
                </a:r>
                <a:r>
                  <a:rPr lang="en-US" i="1" dirty="0" err="1"/>
                  <a:t>partons</a:t>
                </a:r>
                <a:r>
                  <a:rPr lang="en-US" dirty="0"/>
                  <a:t> of the nucleons, via:</a:t>
                </a:r>
              </a:p>
              <a:p>
                <a:pPr marL="342900" indent="-342900">
                  <a:spcAft>
                    <a:spcPts val="600"/>
                  </a:spcAft>
                  <a:buFont typeface="Arial" panose="020B0604020202020204" pitchFamily="34" charset="0"/>
                  <a:buChar char="•"/>
                </a:pPr>
                <a:r>
                  <a:rPr lang="en-US" dirty="0"/>
                  <a:t>charged </a:t>
                </a:r>
                <a:r>
                  <a:rPr lang="en-GB" dirty="0"/>
                  <a:t>current (CC) weak interactions (</a:t>
                </a:r>
                <a:r>
                  <a:rPr lang="en-GB" i="1" dirty="0">
                    <a:latin typeface="Times New Roman" panose="02020603050405020304" pitchFamily="18" charset="0"/>
                    <a:cs typeface="Times New Roman" panose="02020603050405020304" pitchFamily="18" charset="0"/>
                  </a:rPr>
                  <a:t>l </a:t>
                </a:r>
                <a:r>
                  <a:rPr lang="en-GB" dirty="0"/>
                  <a:t>= e; </a:t>
                </a:r>
                <a:r>
                  <a:rPr lang="en-GB" dirty="0">
                    <a:latin typeface="Symbol" panose="05050102010706020507" pitchFamily="18" charset="2"/>
                  </a:rPr>
                  <a:t>m; t</a:t>
                </a:r>
                <a:r>
                  <a:rPr lang="en-GB" dirty="0"/>
                  <a:t>)</a:t>
                </a:r>
              </a:p>
              <a:p>
                <a:pPr>
                  <a:spcAft>
                    <a:spcPts val="600"/>
                  </a:spcAft>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𝜈</m:t>
                          </m:r>
                        </m:e>
                        <m:sub>
                          <m:r>
                            <a:rPr lang="it-IT" sz="2000" i="1">
                              <a:solidFill>
                                <a:srgbClr val="FF0000"/>
                              </a:solidFill>
                              <a:latin typeface="Cambria Math" panose="02040503050406030204" pitchFamily="18" charset="0"/>
                            </a:rPr>
                            <m:t>𝑙</m:t>
                          </m:r>
                        </m:sub>
                      </m:sSub>
                      <m:r>
                        <a:rPr lang="it-IT" sz="2000" i="1">
                          <a:solidFill>
                            <a:srgbClr val="FF0000"/>
                          </a:solidFill>
                          <a:latin typeface="Cambria Math" panose="02040503050406030204" pitchFamily="18" charset="0"/>
                        </a:rPr>
                        <m:t>+</m:t>
                      </m:r>
                      <m:r>
                        <a:rPr lang="it-IT" sz="2000" i="1">
                          <a:solidFill>
                            <a:srgbClr val="FF0000"/>
                          </a:solidFill>
                          <a:latin typeface="Cambria Math" panose="02040503050406030204" pitchFamily="18" charset="0"/>
                        </a:rPr>
                        <m:t>𝑁</m:t>
                      </m:r>
                      <m:r>
                        <a:rPr lang="en-GB" sz="2000" i="1">
                          <a:solidFill>
                            <a:srgbClr val="FF0000"/>
                          </a:solidFill>
                          <a:latin typeface="Cambria Math" panose="02040503050406030204" pitchFamily="18" charset="0"/>
                          <a:ea typeface="Cambria Math" panose="02040503050406030204" pitchFamily="18" charset="0"/>
                        </a:rPr>
                        <m:t>→</m:t>
                      </m:r>
                      <m:r>
                        <a:rPr lang="it-IT" sz="2000" i="1">
                          <a:solidFill>
                            <a:srgbClr val="FF0000"/>
                          </a:solidFill>
                          <a:latin typeface="Cambria Math" panose="02040503050406030204" pitchFamily="18" charset="0"/>
                          <a:ea typeface="Cambria Math" panose="02040503050406030204" pitchFamily="18" charset="0"/>
                        </a:rPr>
                        <m:t>𝑙</m:t>
                      </m:r>
                      <m:r>
                        <a:rPr lang="it-IT" sz="2000" i="1">
                          <a:solidFill>
                            <a:srgbClr val="FF0000"/>
                          </a:solidFill>
                          <a:latin typeface="Cambria Math" panose="02040503050406030204" pitchFamily="18" charset="0"/>
                          <a:ea typeface="Cambria Math" panose="02040503050406030204" pitchFamily="18" charset="0"/>
                        </a:rPr>
                        <m:t>+</m:t>
                      </m:r>
                      <m:r>
                        <a:rPr lang="it-IT" sz="2000" i="1">
                          <a:solidFill>
                            <a:srgbClr val="FF0000"/>
                          </a:solidFill>
                          <a:latin typeface="Cambria Math" panose="02040503050406030204" pitchFamily="18" charset="0"/>
                          <a:ea typeface="Cambria Math" panose="02040503050406030204" pitchFamily="18" charset="0"/>
                        </a:rPr>
                        <m:t>𝑋</m:t>
                      </m:r>
                    </m:oMath>
                  </m:oMathPara>
                </a14:m>
                <a:endParaRPr lang="en-GB" sz="2000" dirty="0">
                  <a:solidFill>
                    <a:srgbClr val="FF0000"/>
                  </a:solidFill>
                </a:endParaRPr>
              </a:p>
              <a:p>
                <a:pPr marL="285750" indent="-285750">
                  <a:spcAft>
                    <a:spcPts val="600"/>
                  </a:spcAft>
                  <a:buFont typeface="Arial" panose="020B0604020202020204" pitchFamily="34" charset="0"/>
                  <a:buChar char="•"/>
                </a:pPr>
                <a:r>
                  <a:rPr lang="en-US" dirty="0"/>
                  <a:t>or neutral current (NC) </a:t>
                </a:r>
              </a:p>
              <a:p>
                <a:pPr>
                  <a:spcAft>
                    <a:spcPts val="600"/>
                  </a:spcAft>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𝜈</m:t>
                          </m:r>
                        </m:e>
                        <m:sub>
                          <m:r>
                            <a:rPr lang="it-IT" sz="2000" i="1">
                              <a:solidFill>
                                <a:srgbClr val="FF0000"/>
                              </a:solidFill>
                              <a:latin typeface="Cambria Math" panose="02040503050406030204" pitchFamily="18" charset="0"/>
                            </a:rPr>
                            <m:t>𝑙</m:t>
                          </m:r>
                        </m:sub>
                      </m:sSub>
                      <m:r>
                        <a:rPr lang="it-IT" sz="2000" i="1">
                          <a:solidFill>
                            <a:srgbClr val="FF0000"/>
                          </a:solidFill>
                          <a:latin typeface="Cambria Math" panose="02040503050406030204" pitchFamily="18" charset="0"/>
                        </a:rPr>
                        <m:t>+</m:t>
                      </m:r>
                      <m:r>
                        <a:rPr lang="it-IT" sz="2000" i="1">
                          <a:solidFill>
                            <a:srgbClr val="FF0000"/>
                          </a:solidFill>
                          <a:latin typeface="Cambria Math" panose="02040503050406030204" pitchFamily="18" charset="0"/>
                        </a:rPr>
                        <m:t>𝑁</m:t>
                      </m:r>
                      <m:r>
                        <a:rPr lang="en-GB" sz="2000" i="1">
                          <a:solidFill>
                            <a:srgbClr val="FF0000"/>
                          </a:solidFill>
                          <a:latin typeface="Cambria Math" panose="02040503050406030204" pitchFamily="18" charset="0"/>
                          <a:ea typeface="Cambria Math" panose="02040503050406030204" pitchFamily="18" charset="0"/>
                        </a:rPr>
                        <m:t>→</m:t>
                      </m:r>
                      <m:sSub>
                        <m:sSubPr>
                          <m:ctrlPr>
                            <a:rPr lang="en-GB" sz="2000" i="1">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𝜈</m:t>
                          </m:r>
                        </m:e>
                        <m:sub>
                          <m:r>
                            <a:rPr lang="it-IT" sz="2000" i="1">
                              <a:solidFill>
                                <a:srgbClr val="FF0000"/>
                              </a:solidFill>
                              <a:latin typeface="Cambria Math" panose="02040503050406030204" pitchFamily="18" charset="0"/>
                            </a:rPr>
                            <m:t>𝑙</m:t>
                          </m:r>
                        </m:sub>
                      </m:sSub>
                      <m:r>
                        <a:rPr lang="it-IT" sz="2000" i="1">
                          <a:solidFill>
                            <a:srgbClr val="FF0000"/>
                          </a:solidFill>
                          <a:latin typeface="Cambria Math" panose="02040503050406030204" pitchFamily="18" charset="0"/>
                          <a:ea typeface="Cambria Math" panose="02040503050406030204" pitchFamily="18" charset="0"/>
                        </a:rPr>
                        <m:t>+</m:t>
                      </m:r>
                      <m:r>
                        <a:rPr lang="it-IT" sz="2000" i="1">
                          <a:solidFill>
                            <a:srgbClr val="FF0000"/>
                          </a:solidFill>
                          <a:latin typeface="Cambria Math" panose="02040503050406030204" pitchFamily="18" charset="0"/>
                          <a:ea typeface="Cambria Math" panose="02040503050406030204" pitchFamily="18" charset="0"/>
                        </a:rPr>
                        <m:t>𝑋</m:t>
                      </m:r>
                    </m:oMath>
                  </m:oMathPara>
                </a14:m>
                <a:endParaRPr lang="en-GB" sz="2000" dirty="0"/>
              </a:p>
            </p:txBody>
          </p:sp>
        </mc:Choice>
        <mc:Fallback xmlns="">
          <p:sp>
            <p:nvSpPr>
              <p:cNvPr id="19" name="Rettangolo 18"/>
              <p:cNvSpPr>
                <a:spLocks noRot="1" noChangeAspect="1" noMove="1" noResize="1" noEditPoints="1" noAdjustHandles="1" noChangeArrowheads="1" noChangeShapeType="1" noTextEdit="1"/>
              </p:cNvSpPr>
              <p:nvPr/>
            </p:nvSpPr>
            <p:spPr>
              <a:xfrm>
                <a:off x="975139" y="4029334"/>
                <a:ext cx="6508376" cy="1923604"/>
              </a:xfrm>
              <a:prstGeom prst="rect">
                <a:avLst/>
              </a:prstGeom>
              <a:blipFill>
                <a:blip r:embed="rId4"/>
                <a:stretch>
                  <a:fillRect l="-843" t="-1899"/>
                </a:stretch>
              </a:blipFill>
            </p:spPr>
            <p:txBody>
              <a:bodyPr/>
              <a:lstStyle/>
              <a:p>
                <a:r>
                  <a:rPr lang="en-US">
                    <a:noFill/>
                  </a:rPr>
                  <a:t> </a:t>
                </a:r>
              </a:p>
            </p:txBody>
          </p:sp>
        </mc:Fallback>
      </mc:AlternateContent>
      <p:sp>
        <p:nvSpPr>
          <p:cNvPr id="20" name="Indietro o precedente 19">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17</a:t>
            </a:fld>
            <a:endParaRPr lang="it-IT"/>
          </a:p>
        </p:txBody>
      </p:sp>
    </p:spTree>
    <p:extLst>
      <p:ext uri="{BB962C8B-B14F-4D97-AF65-F5344CB8AC3E}">
        <p14:creationId xmlns:p14="http://schemas.microsoft.com/office/powerpoint/2010/main" val="1343266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9442" y="2820372"/>
            <a:ext cx="8118559" cy="3993005"/>
          </a:xfrm>
          <a:prstGeom prst="rect">
            <a:avLst/>
          </a:prstGeom>
        </p:spPr>
      </p:pic>
      <p:sp>
        <p:nvSpPr>
          <p:cNvPr id="6" name="Rettangolo 5"/>
          <p:cNvSpPr/>
          <p:nvPr/>
        </p:nvSpPr>
        <p:spPr>
          <a:xfrm>
            <a:off x="10570458" y="3650409"/>
            <a:ext cx="1498236" cy="2031325"/>
          </a:xfrm>
          <a:prstGeom prst="rect">
            <a:avLst/>
          </a:prstGeom>
        </p:spPr>
        <p:txBody>
          <a:bodyPr wrap="square">
            <a:spAutoFit/>
          </a:bodyPr>
          <a:lstStyle/>
          <a:p>
            <a:r>
              <a:rPr lang="it-IT" sz="1400" dirty="0">
                <a:solidFill>
                  <a:srgbClr val="808080"/>
                </a:solidFill>
                <a:latin typeface="+mj-lt"/>
              </a:rPr>
              <a:t>arXiv:1305.7513: </a:t>
            </a:r>
            <a:r>
              <a:rPr lang="it-IT" sz="1400" dirty="0">
                <a:latin typeface="+mj-lt"/>
                <a:hlinkClick r:id="rId4"/>
              </a:rPr>
              <a:t>J.A. Formaggio</a:t>
            </a:r>
            <a:r>
              <a:rPr lang="it-IT" sz="1400" dirty="0">
                <a:latin typeface="+mj-lt"/>
              </a:rPr>
              <a:t>, </a:t>
            </a:r>
          </a:p>
          <a:p>
            <a:r>
              <a:rPr lang="it-IT" sz="1400" dirty="0">
                <a:latin typeface="+mj-lt"/>
                <a:hlinkClick r:id="rId5"/>
              </a:rPr>
              <a:t>G.P. Zeller</a:t>
            </a:r>
            <a:r>
              <a:rPr lang="it-IT" sz="1400" dirty="0">
                <a:latin typeface="+mj-lt"/>
              </a:rPr>
              <a:t>        </a:t>
            </a:r>
          </a:p>
          <a:p>
            <a:r>
              <a:rPr lang="en-US" sz="1400" dirty="0">
                <a:latin typeface="+mj-lt"/>
              </a:rPr>
              <a:t>From eV to </a:t>
            </a:r>
            <a:r>
              <a:rPr lang="en-US" sz="1400" dirty="0" err="1">
                <a:latin typeface="+mj-lt"/>
              </a:rPr>
              <a:t>EeV</a:t>
            </a:r>
            <a:r>
              <a:rPr lang="en-US" sz="1400" dirty="0">
                <a:latin typeface="+mj-lt"/>
              </a:rPr>
              <a:t>: Neutrino Cross-Sections Across Energy Scales. </a:t>
            </a:r>
          </a:p>
          <a:p>
            <a:r>
              <a:rPr lang="it-IT" sz="1400" dirty="0">
                <a:latin typeface="+mj-lt"/>
              </a:rPr>
              <a:t>(</a:t>
            </a:r>
            <a:r>
              <a:rPr lang="it-IT" sz="1400" dirty="0" err="1">
                <a:latin typeface="+mj-lt"/>
              </a:rPr>
              <a:t>Really</a:t>
            </a:r>
            <a:r>
              <a:rPr lang="it-IT" sz="1400" dirty="0">
                <a:latin typeface="+mj-lt"/>
              </a:rPr>
              <a:t> </a:t>
            </a:r>
            <a:r>
              <a:rPr lang="it-IT" sz="1400" dirty="0" err="1">
                <a:latin typeface="+mj-lt"/>
              </a:rPr>
              <a:t>suggested</a:t>
            </a:r>
            <a:r>
              <a:rPr lang="it-IT" sz="1400" dirty="0">
                <a:latin typeface="+mj-lt"/>
              </a:rPr>
              <a:t> </a:t>
            </a:r>
            <a:r>
              <a:rPr lang="it-IT" sz="1400" dirty="0" err="1">
                <a:latin typeface="+mj-lt"/>
              </a:rPr>
              <a:t>reading</a:t>
            </a:r>
            <a:r>
              <a:rPr lang="it-IT" sz="1400" dirty="0">
                <a:latin typeface="+mj-lt"/>
              </a:rPr>
              <a:t>!) </a:t>
            </a:r>
          </a:p>
        </p:txBody>
      </p:sp>
      <p:grpSp>
        <p:nvGrpSpPr>
          <p:cNvPr id="4" name="Gruppo 3"/>
          <p:cNvGrpSpPr/>
          <p:nvPr/>
        </p:nvGrpSpPr>
        <p:grpSpPr>
          <a:xfrm>
            <a:off x="197965" y="813740"/>
            <a:ext cx="4289072" cy="5959865"/>
            <a:chOff x="-1326035" y="813740"/>
            <a:chExt cx="4289072" cy="5959865"/>
          </a:xfrm>
        </p:grpSpPr>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035" y="813740"/>
              <a:ext cx="4289072" cy="3030836"/>
            </a:xfrm>
            <a:prstGeom prst="rect">
              <a:avLst/>
            </a:prstGeom>
          </p:spPr>
        </p:pic>
        <p:cxnSp>
          <p:nvCxnSpPr>
            <p:cNvPr id="8" name="Connettore 1 7"/>
            <p:cNvCxnSpPr/>
            <p:nvPr/>
          </p:nvCxnSpPr>
          <p:spPr>
            <a:xfrm>
              <a:off x="-792983" y="3427840"/>
              <a:ext cx="2010143" cy="24881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H="1">
              <a:off x="2513757" y="3427840"/>
              <a:ext cx="234810" cy="25270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217160" y="5915960"/>
              <a:ext cx="1266607" cy="857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23"/>
            <p:cNvSpPr txBox="1"/>
            <p:nvPr/>
          </p:nvSpPr>
          <p:spPr>
            <a:xfrm>
              <a:off x="1290242" y="2996953"/>
              <a:ext cx="681597" cy="430887"/>
            </a:xfrm>
            <a:prstGeom prst="rect">
              <a:avLst/>
            </a:prstGeom>
            <a:noFill/>
          </p:spPr>
          <p:txBody>
            <a:bodyPr wrap="none" rtlCol="0">
              <a:spAutoFit/>
            </a:bodyPr>
            <a:lstStyle/>
            <a:p>
              <a:r>
                <a:rPr lang="it-IT" sz="2200" dirty="0">
                  <a:latin typeface="+mj-lt"/>
                </a:rPr>
                <a:t>PDG</a:t>
              </a:r>
            </a:p>
          </p:txBody>
        </p:sp>
      </p:grpSp>
      <p:graphicFrame>
        <p:nvGraphicFramePr>
          <p:cNvPr id="15" name="Oggetto 14"/>
          <p:cNvGraphicFramePr>
            <a:graphicFrameLocks noChangeAspect="1"/>
          </p:cNvGraphicFramePr>
          <p:nvPr>
            <p:extLst>
              <p:ext uri="{D42A27DB-BD31-4B8C-83A1-F6EECF244321}">
                <p14:modId xmlns:p14="http://schemas.microsoft.com/office/powerpoint/2010/main" val="1371035721"/>
              </p:ext>
            </p:extLst>
          </p:nvPr>
        </p:nvGraphicFramePr>
        <p:xfrm>
          <a:off x="6478686" y="1763813"/>
          <a:ext cx="2732699" cy="719251"/>
        </p:xfrm>
        <a:graphic>
          <a:graphicData uri="http://schemas.openxmlformats.org/presentationml/2006/ole">
            <mc:AlternateContent xmlns:mc="http://schemas.openxmlformats.org/markup-compatibility/2006">
              <mc:Choice xmlns:v="urn:schemas-microsoft-com:vml" Requires="v">
                <p:oleObj name="Equazione" r:id="rId7" imgW="1739880" imgH="457200" progId="Equation.3">
                  <p:embed/>
                </p:oleObj>
              </mc:Choice>
              <mc:Fallback>
                <p:oleObj name="Equazione" r:id="rId7" imgW="1739880" imgH="457200" progId="Equation.3">
                  <p:embed/>
                  <p:pic>
                    <p:nvPicPr>
                      <p:cNvPr id="0" name=""/>
                      <p:cNvPicPr>
                        <a:picLocks noChangeAspect="1" noChangeArrowheads="1"/>
                      </p:cNvPicPr>
                      <p:nvPr/>
                    </p:nvPicPr>
                    <p:blipFill>
                      <a:blip r:embed="rId8">
                        <a:grayscl/>
                        <a:biLevel thresh="50000"/>
                      </a:blip>
                      <a:srcRect/>
                      <a:stretch>
                        <a:fillRect/>
                      </a:stretch>
                    </p:blipFill>
                    <p:spPr bwMode="auto">
                      <a:xfrm>
                        <a:off x="6478686" y="1763813"/>
                        <a:ext cx="2732699" cy="719251"/>
                      </a:xfrm>
                      <a:prstGeom prst="rect">
                        <a:avLst/>
                      </a:prstGeom>
                      <a:noFill/>
                      <a:ln>
                        <a:solidFill>
                          <a:srgbClr val="FF0000"/>
                        </a:solidFill>
                      </a:ln>
                    </p:spPr>
                  </p:pic>
                </p:oleObj>
              </mc:Fallback>
            </mc:AlternateContent>
          </a:graphicData>
        </a:graphic>
      </p:graphicFrame>
      <p:sp>
        <p:nvSpPr>
          <p:cNvPr id="17" name="Titolo 1"/>
          <p:cNvSpPr>
            <a:spLocks noGrp="1"/>
          </p:cNvSpPr>
          <p:nvPr>
            <p:ph type="title"/>
          </p:nvPr>
        </p:nvSpPr>
        <p:spPr/>
        <p:txBody>
          <a:bodyPr>
            <a:normAutofit/>
          </a:bodyPr>
          <a:lstStyle/>
          <a:p>
            <a:r>
              <a:rPr lang="en-US" sz="3600" dirty="0"/>
              <a:t>3. Neutrino cross section</a:t>
            </a:r>
          </a:p>
        </p:txBody>
      </p:sp>
      <p:sp>
        <p:nvSpPr>
          <p:cNvPr id="9" name="Rettangolo 8"/>
          <p:cNvSpPr/>
          <p:nvPr/>
        </p:nvSpPr>
        <p:spPr>
          <a:xfrm>
            <a:off x="4797036" y="902242"/>
            <a:ext cx="6096000" cy="723275"/>
          </a:xfrm>
          <a:prstGeom prst="rect">
            <a:avLst/>
          </a:prstGeom>
        </p:spPr>
        <p:txBody>
          <a:bodyPr>
            <a:spAutoFit/>
          </a:bodyPr>
          <a:lstStyle/>
          <a:p>
            <a:pPr marL="285750" indent="-285750">
              <a:spcAft>
                <a:spcPts val="600"/>
              </a:spcAft>
              <a:buFont typeface="Arial" panose="020B0604020202020204" pitchFamily="34" charset="0"/>
              <a:buChar char="•"/>
            </a:pPr>
            <a:r>
              <a:rPr lang="en-US" i="1" dirty="0"/>
              <a:t>The DIS cross-section increases as</a:t>
            </a:r>
            <a:r>
              <a:rPr lang="en-US" i="1" dirty="0">
                <a:sym typeface="Symbol" panose="05050102010706020507" pitchFamily="18" charset="2"/>
              </a:rPr>
              <a:t></a:t>
            </a:r>
            <a:r>
              <a:rPr lang="en-US" i="1" dirty="0" err="1"/>
              <a:t>E</a:t>
            </a:r>
            <a:r>
              <a:rPr lang="en-US" i="1" baseline="-25000" dirty="0" err="1">
                <a:latin typeface="Symbol" panose="05050102010706020507" pitchFamily="18" charset="2"/>
              </a:rPr>
              <a:t>n</a:t>
            </a:r>
            <a:r>
              <a:rPr lang="en-US" i="1" dirty="0"/>
              <a:t> up to 10</a:t>
            </a:r>
            <a:r>
              <a:rPr lang="en-US" i="1" baseline="30000" dirty="0"/>
              <a:t>4 </a:t>
            </a:r>
            <a:r>
              <a:rPr lang="en-US" i="1" dirty="0"/>
              <a:t>GeV; </a:t>
            </a:r>
          </a:p>
          <a:p>
            <a:pPr marL="285750" indent="-285750">
              <a:spcAft>
                <a:spcPts val="600"/>
              </a:spcAft>
              <a:buFont typeface="Arial" panose="020B0604020202020204" pitchFamily="34" charset="0"/>
              <a:buChar char="•"/>
            </a:pPr>
            <a:r>
              <a:rPr lang="en-US" dirty="0"/>
              <a:t>At higher energies, the linear rise starts flattening out.</a:t>
            </a:r>
          </a:p>
        </p:txBody>
      </p:sp>
      <p:sp>
        <p:nvSpPr>
          <p:cNvPr id="22" name="Indietro o precedente 21">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cxnSp>
        <p:nvCxnSpPr>
          <p:cNvPr id="3" name="Connettore 1 2"/>
          <p:cNvCxnSpPr>
            <a:cxnSpLocks/>
          </p:cNvCxnSpPr>
          <p:nvPr/>
        </p:nvCxnSpPr>
        <p:spPr>
          <a:xfrm flipH="1">
            <a:off x="2741160" y="4561140"/>
            <a:ext cx="1399050" cy="8029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ttangolo 4"/>
              <p:cNvSpPr/>
              <p:nvPr/>
            </p:nvSpPr>
            <p:spPr>
              <a:xfrm>
                <a:off x="2853092" y="4133257"/>
                <a:ext cx="1422056" cy="468783"/>
              </a:xfrm>
              <a:prstGeom prst="rect">
                <a:avLst/>
              </a:prstGeom>
            </p:spPr>
            <p:txBody>
              <a:bodyPr wrap="non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GB" b="1" i="1" smtClean="0">
                              <a:solidFill>
                                <a:schemeClr val="accent6">
                                  <a:lumMod val="75000"/>
                                </a:schemeClr>
                              </a:solidFill>
                              <a:latin typeface="Cambria Math" panose="02040503050406030204" pitchFamily="18" charset="0"/>
                            </a:rPr>
                          </m:ctrlPr>
                        </m:sSubPr>
                        <m:e>
                          <m:r>
                            <a:rPr lang="en-GB" b="1" i="1">
                              <a:solidFill>
                                <a:schemeClr val="accent6">
                                  <a:lumMod val="75000"/>
                                </a:schemeClr>
                              </a:solidFill>
                              <a:latin typeface="Cambria Math" panose="02040503050406030204" pitchFamily="18" charset="0"/>
                              <a:ea typeface="Cambria Math" panose="02040503050406030204" pitchFamily="18" charset="0"/>
                            </a:rPr>
                            <m:t>𝝂</m:t>
                          </m:r>
                        </m:e>
                        <m:sub>
                          <m:r>
                            <a:rPr lang="en-GB" b="1" i="1" smtClean="0">
                              <a:solidFill>
                                <a:schemeClr val="accent6">
                                  <a:lumMod val="75000"/>
                                </a:schemeClr>
                              </a:solidFill>
                              <a:latin typeface="Cambria Math" panose="02040503050406030204" pitchFamily="18" charset="0"/>
                              <a:ea typeface="Cambria Math" panose="02040503050406030204" pitchFamily="18" charset="0"/>
                            </a:rPr>
                            <m:t>𝝁</m:t>
                          </m:r>
                        </m:sub>
                      </m:sSub>
                      <m:r>
                        <a:rPr lang="it-IT" b="1" i="1">
                          <a:solidFill>
                            <a:schemeClr val="accent6">
                              <a:lumMod val="75000"/>
                            </a:schemeClr>
                          </a:solidFill>
                          <a:latin typeface="Cambria Math" panose="02040503050406030204" pitchFamily="18" charset="0"/>
                        </a:rPr>
                        <m:t>𝑵</m:t>
                      </m:r>
                      <m:r>
                        <a:rPr lang="en-GB" b="1" i="1">
                          <a:solidFill>
                            <a:schemeClr val="accent6">
                              <a:lumMod val="75000"/>
                            </a:schemeClr>
                          </a:solidFill>
                          <a:latin typeface="Cambria Math" panose="02040503050406030204" pitchFamily="18" charset="0"/>
                          <a:ea typeface="Cambria Math" panose="02040503050406030204" pitchFamily="18" charset="0"/>
                        </a:rPr>
                        <m:t>→</m:t>
                      </m:r>
                      <m:sSup>
                        <m:sSupPr>
                          <m:ctrlPr>
                            <a:rPr lang="en-GB" b="1" i="1" smtClean="0">
                              <a:solidFill>
                                <a:schemeClr val="accent6">
                                  <a:lumMod val="75000"/>
                                </a:schemeClr>
                              </a:solidFill>
                              <a:latin typeface="Cambria Math" panose="02040503050406030204" pitchFamily="18" charset="0"/>
                              <a:ea typeface="Cambria Math" panose="02040503050406030204" pitchFamily="18" charset="0"/>
                            </a:rPr>
                          </m:ctrlPr>
                        </m:sSupPr>
                        <m:e>
                          <m:r>
                            <a:rPr lang="en-GB" b="1" i="1" smtClean="0">
                              <a:solidFill>
                                <a:schemeClr val="accent6">
                                  <a:lumMod val="75000"/>
                                </a:schemeClr>
                              </a:solidFill>
                              <a:latin typeface="Cambria Math" panose="02040503050406030204" pitchFamily="18" charset="0"/>
                              <a:ea typeface="Cambria Math" panose="02040503050406030204" pitchFamily="18" charset="0"/>
                            </a:rPr>
                            <m:t>𝝁</m:t>
                          </m:r>
                        </m:e>
                        <m:sup>
                          <m:r>
                            <a:rPr lang="it-IT" b="1" i="1" smtClean="0">
                              <a:solidFill>
                                <a:schemeClr val="accent6">
                                  <a:lumMod val="75000"/>
                                </a:schemeClr>
                              </a:solidFill>
                              <a:latin typeface="Cambria Math" panose="02040503050406030204" pitchFamily="18" charset="0"/>
                              <a:ea typeface="Cambria Math" panose="02040503050406030204" pitchFamily="18" charset="0"/>
                            </a:rPr>
                            <m:t>−</m:t>
                          </m:r>
                        </m:sup>
                      </m:sSup>
                      <m:r>
                        <a:rPr lang="it-IT" b="1" i="1">
                          <a:solidFill>
                            <a:schemeClr val="accent6">
                              <a:lumMod val="75000"/>
                            </a:schemeClr>
                          </a:solidFill>
                          <a:latin typeface="Cambria Math" panose="02040503050406030204" pitchFamily="18" charset="0"/>
                          <a:ea typeface="Cambria Math" panose="02040503050406030204" pitchFamily="18" charset="0"/>
                        </a:rPr>
                        <m:t>𝑿</m:t>
                      </m:r>
                    </m:oMath>
                  </m:oMathPara>
                </a14:m>
                <a:endParaRPr lang="en-GB" b="1" dirty="0">
                  <a:solidFill>
                    <a:schemeClr val="accent6">
                      <a:lumMod val="75000"/>
                    </a:schemeClr>
                  </a:solidFill>
                </a:endParaRPr>
              </a:p>
            </p:txBody>
          </p:sp>
        </mc:Choice>
        <mc:Fallback xmlns="">
          <p:sp>
            <p:nvSpPr>
              <p:cNvPr id="5" name="Rettangolo 4"/>
              <p:cNvSpPr>
                <a:spLocks noRot="1" noChangeAspect="1" noMove="1" noResize="1" noEditPoints="1" noAdjustHandles="1" noChangeArrowheads="1" noChangeShapeType="1" noTextEdit="1"/>
              </p:cNvSpPr>
              <p:nvPr/>
            </p:nvSpPr>
            <p:spPr>
              <a:xfrm>
                <a:off x="2853092" y="4133257"/>
                <a:ext cx="1422056" cy="468783"/>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ttangolo 19"/>
              <p:cNvSpPr/>
              <p:nvPr/>
            </p:nvSpPr>
            <p:spPr>
              <a:xfrm>
                <a:off x="3274212" y="4895321"/>
                <a:ext cx="1391599" cy="468783"/>
              </a:xfrm>
              <a:prstGeom prst="rect">
                <a:avLst/>
              </a:prstGeom>
            </p:spPr>
            <p:txBody>
              <a:bodyPr wrap="none">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𝝂</m:t>
                          </m:r>
                        </m:e>
                        <m:sub>
                          <m:r>
                            <a:rPr lang="en-GB" b="1" i="1" smtClean="0">
                              <a:solidFill>
                                <a:schemeClr val="tx1"/>
                              </a:solidFill>
                              <a:latin typeface="Cambria Math" panose="02040503050406030204" pitchFamily="18" charset="0"/>
                              <a:ea typeface="Cambria Math" panose="02040503050406030204" pitchFamily="18" charset="0"/>
                            </a:rPr>
                            <m:t>𝝁</m:t>
                          </m:r>
                        </m:sub>
                      </m:sSub>
                      <m:r>
                        <a:rPr lang="it-IT" b="1" i="1">
                          <a:solidFill>
                            <a:schemeClr val="tx1"/>
                          </a:solidFill>
                          <a:latin typeface="Cambria Math" panose="02040503050406030204" pitchFamily="18" charset="0"/>
                        </a:rPr>
                        <m:t>𝑵</m:t>
                      </m:r>
                      <m:r>
                        <a:rPr lang="en-GB" b="1" i="1">
                          <a:solidFill>
                            <a:schemeClr val="tx1"/>
                          </a:solidFill>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𝝂</m:t>
                          </m:r>
                        </m:e>
                        <m:sub>
                          <m:r>
                            <a:rPr lang="en-GB" b="1" i="1">
                              <a:latin typeface="Cambria Math" panose="02040503050406030204" pitchFamily="18" charset="0"/>
                              <a:ea typeface="Cambria Math" panose="02040503050406030204" pitchFamily="18" charset="0"/>
                            </a:rPr>
                            <m:t>𝝁</m:t>
                          </m:r>
                        </m:sub>
                      </m:sSub>
                      <m:r>
                        <a:rPr lang="it-IT" b="1" i="1">
                          <a:solidFill>
                            <a:schemeClr val="tx1"/>
                          </a:solidFill>
                          <a:latin typeface="Cambria Math" panose="02040503050406030204" pitchFamily="18" charset="0"/>
                          <a:ea typeface="Cambria Math" panose="02040503050406030204" pitchFamily="18" charset="0"/>
                        </a:rPr>
                        <m:t>𝑿</m:t>
                      </m:r>
                    </m:oMath>
                  </m:oMathPara>
                </a14:m>
                <a:endParaRPr lang="en-GB" b="1" dirty="0">
                  <a:solidFill>
                    <a:schemeClr val="tx1"/>
                  </a:solidFill>
                </a:endParaRPr>
              </a:p>
            </p:txBody>
          </p:sp>
        </mc:Choice>
        <mc:Fallback xmlns="">
          <p:sp>
            <p:nvSpPr>
              <p:cNvPr id="20" name="Rettangolo 19"/>
              <p:cNvSpPr>
                <a:spLocks noRot="1" noChangeAspect="1" noMove="1" noResize="1" noEditPoints="1" noAdjustHandles="1" noChangeArrowheads="1" noChangeShapeType="1" noTextEdit="1"/>
              </p:cNvSpPr>
              <p:nvPr/>
            </p:nvSpPr>
            <p:spPr>
              <a:xfrm>
                <a:off x="3274212" y="4895321"/>
                <a:ext cx="1391599" cy="468783"/>
              </a:xfrm>
              <a:prstGeom prst="rect">
                <a:avLst/>
              </a:prstGeom>
              <a:blipFill rotWithShape="0">
                <a:blip r:embed="rId11"/>
                <a:stretch>
                  <a:fillRect/>
                </a:stretch>
              </a:blipFill>
            </p:spPr>
            <p:txBody>
              <a:bodyPr/>
              <a:lstStyle/>
              <a:p>
                <a:r>
                  <a:rPr lang="en-US">
                    <a:noFill/>
                  </a:rPr>
                  <a:t> </a:t>
                </a:r>
              </a:p>
            </p:txBody>
          </p:sp>
        </mc:Fallback>
      </mc:AlternateContent>
      <p:cxnSp>
        <p:nvCxnSpPr>
          <p:cNvPr id="21" name="Connettore 1 20"/>
          <p:cNvCxnSpPr>
            <a:cxnSpLocks/>
          </p:cNvCxnSpPr>
          <p:nvPr/>
        </p:nvCxnSpPr>
        <p:spPr>
          <a:xfrm flipH="1">
            <a:off x="2752222" y="5063594"/>
            <a:ext cx="1402940" cy="850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egnaposto piè di pagina 10"/>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18</a:t>
            </a:fld>
            <a:endParaRPr lang="it-IT"/>
          </a:p>
        </p:txBody>
      </p:sp>
      <p:cxnSp>
        <p:nvCxnSpPr>
          <p:cNvPr id="26" name="Connettore 1 2">
            <a:extLst>
              <a:ext uri="{FF2B5EF4-FFF2-40B4-BE49-F238E27FC236}">
                <a16:creationId xmlns:a16="http://schemas.microsoft.com/office/drawing/2014/main" id="{66126B69-B38B-762B-9B26-9AA7B33D27C1}"/>
              </a:ext>
            </a:extLst>
          </p:cNvPr>
          <p:cNvCxnSpPr>
            <a:cxnSpLocks/>
          </p:cNvCxnSpPr>
          <p:nvPr/>
        </p:nvCxnSpPr>
        <p:spPr>
          <a:xfrm flipH="1" flipV="1">
            <a:off x="812496" y="1463478"/>
            <a:ext cx="3157515" cy="304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ttore 1 20">
            <a:extLst>
              <a:ext uri="{FF2B5EF4-FFF2-40B4-BE49-F238E27FC236}">
                <a16:creationId xmlns:a16="http://schemas.microsoft.com/office/drawing/2014/main" id="{25D2CBC4-5200-8E8D-982B-132B7C981935}"/>
              </a:ext>
            </a:extLst>
          </p:cNvPr>
          <p:cNvCxnSpPr>
            <a:cxnSpLocks/>
          </p:cNvCxnSpPr>
          <p:nvPr/>
        </p:nvCxnSpPr>
        <p:spPr>
          <a:xfrm flipH="1">
            <a:off x="938760" y="2424996"/>
            <a:ext cx="3201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50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a:solidFill>
                  <a:srgbClr val="00B0F0"/>
                </a:solidFill>
              </a:rPr>
              <a:t>Discussion</a:t>
            </a:r>
            <a:r>
              <a:rPr lang="it-IT" sz="3600" dirty="0">
                <a:solidFill>
                  <a:srgbClr val="00B0F0"/>
                </a:solidFill>
              </a:rPr>
              <a:t> </a:t>
            </a:r>
            <a:r>
              <a:rPr lang="it-IT" sz="3600" dirty="0" err="1">
                <a:solidFill>
                  <a:srgbClr val="00B0F0"/>
                </a:solidFill>
              </a:rPr>
              <a:t>about</a:t>
            </a:r>
            <a:r>
              <a:rPr lang="it-IT" sz="3600" dirty="0">
                <a:solidFill>
                  <a:srgbClr val="00B0F0"/>
                </a:solidFill>
              </a:rPr>
              <a:t>…</a:t>
            </a:r>
            <a:endParaRPr lang="it-IT" sz="3600"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93426" y="1735858"/>
                <a:ext cx="5802619" cy="4351338"/>
              </a:xfrm>
            </p:spPr>
            <p:txBody>
              <a:bodyPr>
                <a:normAutofit/>
              </a:bodyPr>
              <a:lstStyle/>
              <a:p>
                <a:pPr marL="0" indent="0">
                  <a:buNone/>
                </a:pPr>
                <a:r>
                  <a:rPr lang="en-US" sz="1800" dirty="0"/>
                  <a:t>Observe the figure of </a:t>
                </a:r>
                <a:r>
                  <a:rPr lang="en-US" sz="1800" dirty="0">
                    <a:latin typeface="Symbol" panose="05050102010706020507" pitchFamily="18" charset="2"/>
                  </a:rPr>
                  <a:t>n</a:t>
                </a:r>
                <a:r>
                  <a:rPr lang="en-US" sz="1800" dirty="0"/>
                  <a:t> cross section vs. energy. Then:</a:t>
                </a:r>
              </a:p>
              <a:p>
                <a:pPr marL="914400" lvl="1" indent="-457200">
                  <a:buFont typeface="+mj-lt"/>
                  <a:buAutoNum type="arabicPeriod"/>
                </a:pPr>
                <a:r>
                  <a:rPr lang="en-US" sz="1800" dirty="0"/>
                  <a:t>Evaluate the </a:t>
                </a:r>
                <a:r>
                  <a:rPr lang="en-US" sz="1800" dirty="0">
                    <a:latin typeface="Symbol" panose="05050102010706020507" pitchFamily="18" charset="2"/>
                  </a:rPr>
                  <a:t>n</a:t>
                </a:r>
                <a:r>
                  <a:rPr lang="en-US" sz="1800" baseline="-25000" dirty="0">
                    <a:latin typeface="Symbol" panose="05050102010706020507" pitchFamily="18" charset="2"/>
                  </a:rPr>
                  <a:t>m</a:t>
                </a:r>
                <a:r>
                  <a:rPr lang="en-US" sz="1800" dirty="0"/>
                  <a:t> CC cross-section vs. E for E&gt;10</a:t>
                </a:r>
                <a:r>
                  <a:rPr lang="en-US" sz="1800" baseline="30000" dirty="0"/>
                  <a:t>4</a:t>
                </a:r>
                <a:r>
                  <a:rPr lang="en-US" sz="1800" dirty="0"/>
                  <a:t> GeV</a:t>
                </a:r>
              </a:p>
              <a:p>
                <a:pPr marL="914400" lvl="1" indent="-457200">
                  <a:buFont typeface="+mj-lt"/>
                  <a:buAutoNum type="arabicPeriod"/>
                </a:pPr>
                <a:r>
                  <a:rPr lang="en-US" sz="1800" dirty="0"/>
                  <a:t>Explain the reason why the cross section do not increase linearly, as at lower energy (&lt;10</a:t>
                </a:r>
                <a:r>
                  <a:rPr lang="en-US" sz="1800" baseline="30000" dirty="0"/>
                  <a:t>4 </a:t>
                </a:r>
                <a:r>
                  <a:rPr lang="en-US" sz="1800" dirty="0"/>
                  <a:t>GeV, see PDF figure)</a:t>
                </a:r>
              </a:p>
              <a:p>
                <a:pPr marL="914400" lvl="1" indent="-457200">
                  <a:buFont typeface="+mj-lt"/>
                  <a:buAutoNum type="arabicPeriod"/>
                </a:pPr>
                <a:r>
                  <a:rPr lang="en-US" sz="1800" dirty="0"/>
                  <a:t>Explain the physic process yielding the </a:t>
                </a:r>
                <a14:m>
                  <m:oMath xmlns:m="http://schemas.openxmlformats.org/officeDocument/2006/math">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𝜈</m:t>
                            </m:r>
                          </m:e>
                          <m:sub>
                            <m:r>
                              <a:rPr lang="it-IT" sz="1800" i="1">
                                <a:latin typeface="Cambria Math" panose="02040503050406030204" pitchFamily="18" charset="0"/>
                              </a:rPr>
                              <m:t>𝑒</m:t>
                            </m:r>
                          </m:sub>
                        </m:sSub>
                      </m:e>
                    </m:acc>
                    <m:r>
                      <a:rPr lang="it-IT" sz="1800" i="1">
                        <a:latin typeface="Cambria Math" panose="02040503050406030204" pitchFamily="18" charset="0"/>
                      </a:rPr>
                      <m:t>𝑒</m:t>
                    </m:r>
                  </m:oMath>
                </a14:m>
                <a:r>
                  <a:rPr lang="en-US" sz="1800" dirty="0"/>
                  <a:t> resonance peak</a:t>
                </a:r>
              </a:p>
              <a:p>
                <a:pPr marL="914400" lvl="1" indent="-457200">
                  <a:buFont typeface="+mj-lt"/>
                  <a:buAutoNum type="arabicPeriod"/>
                </a:pPr>
                <a:r>
                  <a:rPr lang="en-US" sz="1800" dirty="0"/>
                  <a:t>Evaluate the neutrino energy at the peak of the </a:t>
                </a:r>
                <a14:m>
                  <m:oMath xmlns:m="http://schemas.openxmlformats.org/officeDocument/2006/math">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𝜈</m:t>
                            </m:r>
                          </m:e>
                          <m:sub>
                            <m:r>
                              <a:rPr lang="it-IT" sz="1800" i="1">
                                <a:latin typeface="Cambria Math" panose="02040503050406030204" pitchFamily="18" charset="0"/>
                              </a:rPr>
                              <m:t>𝑒</m:t>
                            </m:r>
                          </m:sub>
                        </m:sSub>
                      </m:e>
                    </m:acc>
                    <m:r>
                      <a:rPr lang="it-IT" sz="1800" i="1">
                        <a:latin typeface="Cambria Math" panose="02040503050406030204" pitchFamily="18" charset="0"/>
                      </a:rPr>
                      <m:t>𝑒</m:t>
                    </m:r>
                  </m:oMath>
                </a14:m>
                <a:r>
                  <a:rPr lang="en-US" sz="1800" dirty="0"/>
                  <a:t> resonance</a:t>
                </a: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93426" y="1735858"/>
                <a:ext cx="5802619" cy="4351338"/>
              </a:xfrm>
              <a:blipFill>
                <a:blip r:embed="rId2"/>
                <a:stretch>
                  <a:fillRect l="-945" t="-1681" r="-1366"/>
                </a:stretch>
              </a:blipFill>
            </p:spPr>
            <p:txBody>
              <a:bodyPr/>
              <a:lstStyle/>
              <a:p>
                <a:r>
                  <a:rPr lang="en-US">
                    <a:noFill/>
                  </a:rPr>
                  <a:t> </a:t>
                </a:r>
              </a:p>
            </p:txBody>
          </p:sp>
        </mc:Fallback>
      </mc:AlternateContent>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1" y="1795409"/>
            <a:ext cx="5297483" cy="3190446"/>
          </a:xfrm>
          <a:prstGeom prst="rect">
            <a:avLst/>
          </a:prstGeom>
        </p:spPr>
      </p:pic>
      <p:pic>
        <p:nvPicPr>
          <p:cNvPr id="8" name="Immagine 7">
            <a:hlinkClick r:id="rId4" action="ppaction://hlinksldjump"/>
          </p:cNvPr>
          <p:cNvPicPr>
            <a:picLocks noChangeAspect="1"/>
          </p:cNvPicPr>
          <p:nvPr/>
        </p:nvPicPr>
        <p:blipFill rotWithShape="1">
          <a:blip r:embed="rId5"/>
          <a:srcRect l="605" t="2675" r="23915" b="49067"/>
          <a:stretch/>
        </p:blipFill>
        <p:spPr>
          <a:xfrm>
            <a:off x="10893036" y="56874"/>
            <a:ext cx="1175658" cy="626946"/>
          </a:xfrm>
          <a:prstGeom prst="rect">
            <a:avLst/>
          </a:prstGeom>
        </p:spPr>
      </p:pic>
      <p:sp>
        <p:nvSpPr>
          <p:cNvPr id="9" name="Indietro o precedente 8">
            <a:hlinkClick r:id="rId4" action="ppaction://hlinksldjump"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Rettangolo 5"/>
          <p:cNvSpPr/>
          <p:nvPr/>
        </p:nvSpPr>
        <p:spPr>
          <a:xfrm>
            <a:off x="838200" y="888636"/>
            <a:ext cx="3218766" cy="707886"/>
          </a:xfrm>
          <a:prstGeom prst="rect">
            <a:avLst/>
          </a:prstGeom>
        </p:spPr>
        <p:txBody>
          <a:bodyPr wrap="none">
            <a:spAutoFit/>
          </a:bodyPr>
          <a:lstStyle/>
          <a:p>
            <a:r>
              <a:rPr lang="it-IT" sz="4000" dirty="0">
                <a:solidFill>
                  <a:srgbClr val="C00000"/>
                </a:solidFill>
                <a:latin typeface="Symbol" panose="05050102010706020507" pitchFamily="18" charset="2"/>
                <a:ea typeface="+mj-ea"/>
                <a:cs typeface="+mj-cs"/>
              </a:rPr>
              <a:t>n</a:t>
            </a:r>
            <a:r>
              <a:rPr lang="it-IT" sz="4000" dirty="0">
                <a:solidFill>
                  <a:srgbClr val="C00000"/>
                </a:solidFill>
                <a:latin typeface="Calibri Light" panose="020F0302020204030204"/>
                <a:ea typeface="+mj-ea"/>
                <a:cs typeface="+mj-cs"/>
              </a:rPr>
              <a:t> cross </a:t>
            </a:r>
            <a:r>
              <a:rPr lang="it-IT" sz="4000" dirty="0" err="1">
                <a:solidFill>
                  <a:srgbClr val="C00000"/>
                </a:solidFill>
                <a:latin typeface="Calibri Light" panose="020F0302020204030204"/>
                <a:ea typeface="+mj-ea"/>
                <a:cs typeface="+mj-cs"/>
              </a:rPr>
              <a:t>section</a:t>
            </a:r>
            <a:endParaRPr lang="en-US" dirty="0"/>
          </a:p>
        </p:txBody>
      </p:sp>
      <p:sp>
        <p:nvSpPr>
          <p:cNvPr id="11" name="Fine 10">
            <a:hlinkClick r:id="rId6" action="ppaction://hlinksldjump" highlightClick="1"/>
          </p:cNvPr>
          <p:cNvSpPr/>
          <p:nvPr/>
        </p:nvSpPr>
        <p:spPr>
          <a:xfrm>
            <a:off x="6296045" y="5664814"/>
            <a:ext cx="981055"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t>Answer</a:t>
            </a:r>
            <a:endParaRPr lang="it-IT" sz="2000" dirty="0"/>
          </a:p>
        </p:txBody>
      </p:sp>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19</a:t>
            </a:fld>
            <a:endParaRPr lang="it-IT"/>
          </a:p>
        </p:txBody>
      </p:sp>
    </p:spTree>
    <p:extLst>
      <p:ext uri="{BB962C8B-B14F-4D97-AF65-F5344CB8AC3E}">
        <p14:creationId xmlns:p14="http://schemas.microsoft.com/office/powerpoint/2010/main" val="138426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Content</a:t>
            </a:r>
          </a:p>
        </p:txBody>
      </p:sp>
      <p:grpSp>
        <p:nvGrpSpPr>
          <p:cNvPr id="4" name="Gruppo 3"/>
          <p:cNvGrpSpPr>
            <a:grpSpLocks noChangeAspect="1"/>
          </p:cNvGrpSpPr>
          <p:nvPr/>
        </p:nvGrpSpPr>
        <p:grpSpPr>
          <a:xfrm>
            <a:off x="1072674" y="924729"/>
            <a:ext cx="4592341" cy="5431621"/>
            <a:chOff x="729669" y="826043"/>
            <a:chExt cx="5143914" cy="6082581"/>
          </a:xfrm>
        </p:grpSpPr>
        <p:cxnSp>
          <p:nvCxnSpPr>
            <p:cNvPr id="13" name="Connettore diritto 12"/>
            <p:cNvCxnSpPr/>
            <p:nvPr/>
          </p:nvCxnSpPr>
          <p:spPr>
            <a:xfrm>
              <a:off x="1414978" y="2567301"/>
              <a:ext cx="2006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a:xfrm>
              <a:off x="1483177" y="3013875"/>
              <a:ext cx="2006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1414978" y="4374277"/>
              <a:ext cx="2769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1424526" y="5045292"/>
              <a:ext cx="2769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rotWithShape="1">
            <a:blip r:embed="rId2"/>
            <a:srcRect r="9584"/>
            <a:stretch/>
          </p:blipFill>
          <p:spPr>
            <a:xfrm>
              <a:off x="729669" y="826043"/>
              <a:ext cx="5094488" cy="1522476"/>
            </a:xfrm>
            <a:prstGeom prst="rect">
              <a:avLst/>
            </a:prstGeom>
          </p:spPr>
        </p:pic>
        <p:pic>
          <p:nvPicPr>
            <p:cNvPr id="7" name="Immagine 6"/>
            <p:cNvPicPr>
              <a:picLocks noChangeAspect="1"/>
            </p:cNvPicPr>
            <p:nvPr/>
          </p:nvPicPr>
          <p:blipFill rotWithShape="1">
            <a:blip r:embed="rId3"/>
            <a:srcRect t="5421" r="8351"/>
            <a:stretch/>
          </p:blipFill>
          <p:spPr>
            <a:xfrm>
              <a:off x="785030" y="2043953"/>
              <a:ext cx="5088553" cy="4864671"/>
            </a:xfrm>
            <a:prstGeom prst="rect">
              <a:avLst/>
            </a:prstGeom>
          </p:spPr>
        </p:pic>
      </p:grpSp>
      <p:pic>
        <p:nvPicPr>
          <p:cNvPr id="10" name="Immagin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8702" y="1416290"/>
            <a:ext cx="2520696" cy="3794760"/>
          </a:xfrm>
          <a:prstGeom prst="rect">
            <a:avLst/>
          </a:prstGeom>
        </p:spPr>
      </p:pic>
      <p:sp>
        <p:nvSpPr>
          <p:cNvPr id="6" name="Segnaposto numero diapositiva 5"/>
          <p:cNvSpPr>
            <a:spLocks noGrp="1"/>
          </p:cNvSpPr>
          <p:nvPr>
            <p:ph type="sldNum" sz="quarter" idx="12"/>
          </p:nvPr>
        </p:nvSpPr>
        <p:spPr/>
        <p:txBody>
          <a:bodyPr/>
          <a:lstStyle/>
          <a:p>
            <a:fld id="{EF856C54-971D-4A64-8725-72F12A462872}" type="slidenum">
              <a:rPr lang="it-IT" smtClean="0"/>
              <a:t>2</a:t>
            </a:fld>
            <a:endParaRPr lang="it-IT"/>
          </a:p>
        </p:txBody>
      </p:sp>
      <p:sp>
        <p:nvSpPr>
          <p:cNvPr id="8" name="Segnaposto piè di pagina 7"/>
          <p:cNvSpPr>
            <a:spLocks noGrp="1"/>
          </p:cNvSpPr>
          <p:nvPr>
            <p:ph type="ftr" sz="quarter" idx="11"/>
          </p:nvPr>
        </p:nvSpPr>
        <p:spPr/>
        <p:txBody>
          <a:bodyPr/>
          <a:lstStyle/>
          <a:p>
            <a:r>
              <a:rPr lang="fr-FR"/>
              <a:t>M. Spurio - Astroparticle Physics - 10</a:t>
            </a:r>
            <a:endParaRPr lang="it-IT"/>
          </a:p>
        </p:txBody>
      </p:sp>
    </p:spTree>
    <p:extLst>
      <p:ext uri="{BB962C8B-B14F-4D97-AF65-F5344CB8AC3E}">
        <p14:creationId xmlns:p14="http://schemas.microsoft.com/office/powerpoint/2010/main" val="3822074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dirty="0"/>
              <a:t>4. e, </a:t>
            </a:r>
            <a:r>
              <a:rPr lang="el-GR" sz="3600" dirty="0"/>
              <a:t>μ</a:t>
            </a:r>
            <a:r>
              <a:rPr lang="it-IT" sz="3600" dirty="0"/>
              <a:t>, </a:t>
            </a:r>
            <a:r>
              <a:rPr lang="el-GR" sz="3600" dirty="0"/>
              <a:t>τ</a:t>
            </a:r>
            <a:r>
              <a:rPr lang="en-GB" sz="3600" dirty="0"/>
              <a:t> </a:t>
            </a:r>
            <a:r>
              <a:rPr lang="it-IT" sz="3600" dirty="0"/>
              <a:t>: s</a:t>
            </a:r>
            <a:r>
              <a:rPr lang="en-GB" sz="3600" dirty="0" err="1"/>
              <a:t>hower</a:t>
            </a:r>
            <a:r>
              <a:rPr lang="en-GB" sz="3600" dirty="0"/>
              <a:t>- and track-like events</a:t>
            </a:r>
          </a:p>
        </p:txBody>
      </p:sp>
      <p:sp>
        <p:nvSpPr>
          <p:cNvPr id="10" name="Rettangolo 9"/>
          <p:cNvSpPr/>
          <p:nvPr/>
        </p:nvSpPr>
        <p:spPr>
          <a:xfrm>
            <a:off x="8249434" y="1353654"/>
            <a:ext cx="3942566" cy="830997"/>
          </a:xfrm>
          <a:prstGeom prst="rect">
            <a:avLst/>
          </a:prstGeom>
        </p:spPr>
        <p:txBody>
          <a:bodyPr wrap="square">
            <a:spAutoFit/>
          </a:bodyPr>
          <a:lstStyle/>
          <a:p>
            <a:r>
              <a:rPr lang="en-US" sz="1600" b="1" i="1" dirty="0"/>
              <a:t>Figure: </a:t>
            </a:r>
            <a:r>
              <a:rPr lang="en-US" sz="1600" i="1" dirty="0"/>
              <a:t>Path length (m) of particles produced by different neutrino flavors and interactions in water versus their respective energy. </a:t>
            </a:r>
            <a:endParaRPr lang="en-GB" sz="1600" i="1" dirty="0"/>
          </a:p>
        </p:txBody>
      </p:sp>
      <p:pic>
        <p:nvPicPr>
          <p:cNvPr id="11" name="Picture 1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620381" y="1252149"/>
            <a:ext cx="1821343" cy="3995443"/>
          </a:xfrm>
          <a:prstGeom prst="ellipse">
            <a:avLst/>
          </a:prstGeom>
        </p:spPr>
      </p:pic>
      <p:grpSp>
        <p:nvGrpSpPr>
          <p:cNvPr id="12" name="Group 45"/>
          <p:cNvGrpSpPr/>
          <p:nvPr/>
        </p:nvGrpSpPr>
        <p:grpSpPr>
          <a:xfrm rot="162567">
            <a:off x="1041701" y="2556895"/>
            <a:ext cx="5041480" cy="2134617"/>
            <a:chOff x="-376271" y="676217"/>
            <a:chExt cx="6492766" cy="2659564"/>
          </a:xfrm>
        </p:grpSpPr>
        <p:sp>
          <p:nvSpPr>
            <p:cNvPr id="13" name="Isosceles Triangle 35"/>
            <p:cNvSpPr/>
            <p:nvPr/>
          </p:nvSpPr>
          <p:spPr>
            <a:xfrm>
              <a:off x="1743147" y="989181"/>
              <a:ext cx="2232454" cy="1241209"/>
            </a:xfrm>
            <a:prstGeom prst="triangle">
              <a:avLst>
                <a:gd name="adj" fmla="val 75192"/>
              </a:avLst>
            </a:prstGeom>
            <a:gradFill flip="none" rotWithShape="1">
              <a:gsLst>
                <a:gs pos="0">
                  <a:srgbClr val="FFFF00">
                    <a:shade val="30000"/>
                    <a:satMod val="115000"/>
                    <a:alpha val="44000"/>
                  </a:srgbClr>
                </a:gs>
                <a:gs pos="56000">
                  <a:srgbClr val="FFFF00">
                    <a:shade val="67500"/>
                    <a:satMod val="115000"/>
                    <a:alpha val="38000"/>
                  </a:srgbClr>
                </a:gs>
                <a:gs pos="100000">
                  <a:srgbClr val="FFFF00">
                    <a:shade val="100000"/>
                    <a:satMod val="115000"/>
                  </a:srgbClr>
                </a:gs>
              </a:gsLst>
              <a:path path="circle">
                <a:fillToRect t="100000" r="100000"/>
              </a:path>
              <a:tileRect l="-100000" b="-100000"/>
            </a:gradFill>
            <a:ln>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 name="Sun 4"/>
            <p:cNvSpPr/>
            <p:nvPr/>
          </p:nvSpPr>
          <p:spPr>
            <a:xfrm>
              <a:off x="498545" y="2248576"/>
              <a:ext cx="651940" cy="681779"/>
            </a:xfrm>
            <a:prstGeom prst="sun">
              <a:avLst/>
            </a:prstGeom>
            <a:gradFill flip="none" rotWithShape="1">
              <a:gsLst>
                <a:gs pos="0">
                  <a:srgbClr val="FFFF00">
                    <a:shade val="30000"/>
                    <a:satMod val="115000"/>
                  </a:srgbClr>
                </a:gs>
                <a:gs pos="19000">
                  <a:srgbClr val="FFFF00">
                    <a:shade val="67500"/>
                    <a:satMod val="115000"/>
                  </a:srgbClr>
                </a:gs>
                <a:gs pos="100000">
                  <a:srgbClr val="FFFF00">
                    <a:shade val="100000"/>
                    <a:satMod val="115000"/>
                  </a:srgbClr>
                </a:gs>
              </a:gsLst>
              <a:path path="circle">
                <a:fillToRect l="50000" t="50000" r="50000" b="50000"/>
              </a:path>
              <a:tileRect/>
            </a:gra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Isosceles Triangle 19"/>
            <p:cNvSpPr/>
            <p:nvPr/>
          </p:nvSpPr>
          <p:spPr>
            <a:xfrm>
              <a:off x="1184062" y="1371678"/>
              <a:ext cx="1725192" cy="1064395"/>
            </a:xfrm>
            <a:prstGeom prst="triangle">
              <a:avLst>
                <a:gd name="adj" fmla="val 75192"/>
              </a:avLst>
            </a:prstGeom>
            <a:gradFill flip="none" rotWithShape="1">
              <a:gsLst>
                <a:gs pos="0">
                  <a:srgbClr val="FFFF00">
                    <a:shade val="30000"/>
                    <a:satMod val="115000"/>
                    <a:alpha val="32000"/>
                  </a:srgbClr>
                </a:gs>
                <a:gs pos="60000">
                  <a:srgbClr val="FFFF00">
                    <a:shade val="67500"/>
                    <a:satMod val="115000"/>
                    <a:alpha val="22000"/>
                  </a:srgbClr>
                </a:gs>
                <a:gs pos="100000">
                  <a:srgbClr val="FFFF00">
                    <a:shade val="100000"/>
                    <a:satMod val="115000"/>
                  </a:srgbClr>
                </a:gs>
              </a:gsLst>
              <a:path path="circle">
                <a:fillToRect t="100000" r="100000"/>
              </a:path>
              <a:tileRect l="-100000" b="-100000"/>
            </a:gradFill>
            <a:ln>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cxnSp>
          <p:nvCxnSpPr>
            <p:cNvPr id="16" name="Straight Arrow Connector 6"/>
            <p:cNvCxnSpPr/>
            <p:nvPr/>
          </p:nvCxnSpPr>
          <p:spPr>
            <a:xfrm rot="21437433" flipV="1">
              <a:off x="-376271" y="2611665"/>
              <a:ext cx="1227986" cy="631844"/>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7"/>
            <p:cNvCxnSpPr/>
            <p:nvPr/>
          </p:nvCxnSpPr>
          <p:spPr>
            <a:xfrm flipV="1">
              <a:off x="824514" y="676217"/>
              <a:ext cx="5291981" cy="1907721"/>
            </a:xfrm>
            <a:prstGeom prst="straightConnector1">
              <a:avLst/>
            </a:prstGeom>
            <a:ln>
              <a:solidFill>
                <a:srgbClr val="00B050"/>
              </a:solidFill>
              <a:tailEnd type="arrow"/>
            </a:ln>
          </p:spPr>
          <p:style>
            <a:lnRef idx="3">
              <a:schemeClr val="accent5"/>
            </a:lnRef>
            <a:fillRef idx="0">
              <a:schemeClr val="accent5"/>
            </a:fillRef>
            <a:effectRef idx="2">
              <a:schemeClr val="accent5"/>
            </a:effectRef>
            <a:fontRef idx="minor">
              <a:schemeClr val="tx1"/>
            </a:fontRef>
          </p:style>
        </p:cxnSp>
        <p:sp>
          <p:nvSpPr>
            <p:cNvPr id="18" name="TextBox 8"/>
            <p:cNvSpPr txBox="1"/>
            <p:nvPr/>
          </p:nvSpPr>
          <p:spPr>
            <a:xfrm>
              <a:off x="47658" y="2760583"/>
              <a:ext cx="559881" cy="575198"/>
            </a:xfrm>
            <a:prstGeom prst="rect">
              <a:avLst/>
            </a:prstGeom>
            <a:noFill/>
          </p:spPr>
          <p:txBody>
            <a:bodyPr wrap="none" rtlCol="0">
              <a:spAutoFit/>
            </a:bodyPr>
            <a:lstStyle/>
            <a:p>
              <a:r>
                <a:rPr lang="en-US" sz="2400" dirty="0" err="1">
                  <a:solidFill>
                    <a:srgbClr val="3366FF"/>
                  </a:solidFill>
                </a:rPr>
                <a:t>ν</a:t>
              </a:r>
              <a:r>
                <a:rPr lang="en-US" sz="2400" baseline="-25000" dirty="0" err="1">
                  <a:solidFill>
                    <a:srgbClr val="3366FF"/>
                  </a:solidFill>
                </a:rPr>
                <a:t>μ</a:t>
              </a:r>
              <a:endParaRPr lang="en-US" sz="2400" baseline="-25000" dirty="0">
                <a:solidFill>
                  <a:srgbClr val="3366FF"/>
                </a:solidFill>
              </a:endParaRPr>
            </a:p>
          </p:txBody>
        </p:sp>
        <p:sp>
          <p:nvSpPr>
            <p:cNvPr id="19" name="TextBox 9"/>
            <p:cNvSpPr txBox="1"/>
            <p:nvPr/>
          </p:nvSpPr>
          <p:spPr>
            <a:xfrm>
              <a:off x="2212849" y="1866237"/>
              <a:ext cx="456658" cy="575198"/>
            </a:xfrm>
            <a:prstGeom prst="rect">
              <a:avLst/>
            </a:prstGeom>
            <a:noFill/>
            <a:ln>
              <a:noFill/>
            </a:ln>
          </p:spPr>
          <p:txBody>
            <a:bodyPr wrap="none" rtlCol="0">
              <a:spAutoFit/>
            </a:bodyPr>
            <a:lstStyle/>
            <a:p>
              <a:r>
                <a:rPr lang="en-US" sz="2400" b="1" dirty="0">
                  <a:solidFill>
                    <a:srgbClr val="00B050"/>
                  </a:solidFill>
                </a:rPr>
                <a:t>μ</a:t>
              </a:r>
            </a:p>
          </p:txBody>
        </p:sp>
      </p:grpSp>
      <p:pic>
        <p:nvPicPr>
          <p:cNvPr id="20"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3302" y="4598906"/>
            <a:ext cx="2416579" cy="2259094"/>
          </a:xfrm>
          <a:prstGeom prst="ellipse">
            <a:avLst/>
          </a:prstGeom>
        </p:spPr>
      </p:pic>
      <p:grpSp>
        <p:nvGrpSpPr>
          <p:cNvPr id="21" name="Group 47"/>
          <p:cNvGrpSpPr/>
          <p:nvPr/>
        </p:nvGrpSpPr>
        <p:grpSpPr>
          <a:xfrm rot="367160">
            <a:off x="2384256" y="5183204"/>
            <a:ext cx="2636185" cy="983271"/>
            <a:chOff x="-490511" y="3914986"/>
            <a:chExt cx="3185288" cy="1193225"/>
          </a:xfrm>
        </p:grpSpPr>
        <p:sp>
          <p:nvSpPr>
            <p:cNvPr id="22" name="Sun 12"/>
            <p:cNvSpPr>
              <a:spLocks noChangeAspect="1"/>
            </p:cNvSpPr>
            <p:nvPr/>
          </p:nvSpPr>
          <p:spPr>
            <a:xfrm>
              <a:off x="1520315" y="3914986"/>
              <a:ext cx="1174462" cy="1160430"/>
            </a:xfrm>
            <a:prstGeom prst="sun">
              <a:avLst/>
            </a:prstGeom>
            <a:gradFill flip="none" rotWithShape="1">
              <a:gsLst>
                <a:gs pos="0">
                  <a:srgbClr val="FFFF00">
                    <a:shade val="30000"/>
                    <a:satMod val="115000"/>
                    <a:alpha val="0"/>
                  </a:srgbClr>
                </a:gs>
                <a:gs pos="54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23" name="Straight Arrow Connector 13"/>
            <p:cNvCxnSpPr/>
            <p:nvPr/>
          </p:nvCxnSpPr>
          <p:spPr>
            <a:xfrm rot="21228835">
              <a:off x="-490511" y="4686570"/>
              <a:ext cx="2522918" cy="0"/>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sp>
          <p:nvSpPr>
            <p:cNvPr id="24" name="TextBox 14"/>
            <p:cNvSpPr txBox="1"/>
            <p:nvPr/>
          </p:nvSpPr>
          <p:spPr>
            <a:xfrm>
              <a:off x="696865" y="4547968"/>
              <a:ext cx="513665" cy="560243"/>
            </a:xfrm>
            <a:prstGeom prst="rect">
              <a:avLst/>
            </a:prstGeom>
            <a:noFill/>
          </p:spPr>
          <p:txBody>
            <a:bodyPr wrap="none" rtlCol="0">
              <a:spAutoFit/>
            </a:bodyPr>
            <a:lstStyle/>
            <a:p>
              <a:r>
                <a:rPr lang="en-US" sz="2400" dirty="0" err="1">
                  <a:solidFill>
                    <a:srgbClr val="3366FF"/>
                  </a:solidFill>
                </a:rPr>
                <a:t>ν</a:t>
              </a:r>
              <a:r>
                <a:rPr lang="en-US" sz="2400" baseline="-25000" dirty="0" err="1">
                  <a:solidFill>
                    <a:srgbClr val="3366FF"/>
                  </a:solidFill>
                </a:rPr>
                <a:t>e</a:t>
              </a:r>
              <a:endParaRPr lang="en-US" sz="2400" baseline="-25000" dirty="0">
                <a:solidFill>
                  <a:srgbClr val="3366FF"/>
                </a:solidFill>
              </a:endParaRPr>
            </a:p>
          </p:txBody>
        </p:sp>
      </p:grpSp>
      <p:sp>
        <p:nvSpPr>
          <p:cNvPr id="25" name="Rettangolo 24"/>
          <p:cNvSpPr/>
          <p:nvPr/>
        </p:nvSpPr>
        <p:spPr>
          <a:xfrm>
            <a:off x="1153859" y="2566656"/>
            <a:ext cx="1855251" cy="800219"/>
          </a:xfrm>
          <a:prstGeom prst="rect">
            <a:avLst/>
          </a:prstGeom>
        </p:spPr>
        <p:txBody>
          <a:bodyPr wrap="none">
            <a:spAutoFit/>
          </a:bodyPr>
          <a:lstStyle/>
          <a:p>
            <a:r>
              <a:rPr lang="en-US" sz="2800" b="1" dirty="0"/>
              <a:t>Track-like</a:t>
            </a:r>
          </a:p>
          <a:p>
            <a:r>
              <a:rPr lang="en-US" dirty="0">
                <a:latin typeface="Symbol" panose="05050102010706020507" pitchFamily="18" charset="2"/>
              </a:rPr>
              <a:t>n</a:t>
            </a:r>
            <a:r>
              <a:rPr lang="en-US" baseline="-25000" dirty="0">
                <a:latin typeface="Symbol" panose="05050102010706020507" pitchFamily="18" charset="2"/>
              </a:rPr>
              <a:t>m</a:t>
            </a:r>
            <a:r>
              <a:rPr lang="en-US" dirty="0"/>
              <a:t> CC interactions</a:t>
            </a:r>
          </a:p>
        </p:txBody>
      </p:sp>
      <p:sp>
        <p:nvSpPr>
          <p:cNvPr id="26" name="Rettangolo 25"/>
          <p:cNvSpPr/>
          <p:nvPr/>
        </p:nvSpPr>
        <p:spPr>
          <a:xfrm>
            <a:off x="1135945" y="4624829"/>
            <a:ext cx="2243178" cy="1077218"/>
          </a:xfrm>
          <a:prstGeom prst="rect">
            <a:avLst/>
          </a:prstGeom>
        </p:spPr>
        <p:txBody>
          <a:bodyPr wrap="none">
            <a:spAutoFit/>
          </a:bodyPr>
          <a:lstStyle/>
          <a:p>
            <a:r>
              <a:rPr lang="en-US" sz="2800" b="1" dirty="0"/>
              <a:t>Shower-like</a:t>
            </a:r>
          </a:p>
          <a:p>
            <a:r>
              <a:rPr lang="en-US" dirty="0">
                <a:latin typeface="Symbol" panose="05050102010706020507" pitchFamily="18" charset="2"/>
              </a:rPr>
              <a:t>n</a:t>
            </a:r>
            <a:r>
              <a:rPr lang="en-US" baseline="-25000" dirty="0">
                <a:latin typeface="+mj-lt"/>
              </a:rPr>
              <a:t>e</a:t>
            </a:r>
            <a:r>
              <a:rPr lang="en-US" dirty="0"/>
              <a:t> , </a:t>
            </a:r>
            <a:r>
              <a:rPr lang="en-US" dirty="0" err="1">
                <a:latin typeface="Symbol" panose="05050102010706020507" pitchFamily="18" charset="2"/>
              </a:rPr>
              <a:t>n</a:t>
            </a:r>
            <a:r>
              <a:rPr lang="en-US" baseline="-25000" dirty="0" err="1">
                <a:latin typeface="Symbol" panose="05050102010706020507" pitchFamily="18" charset="2"/>
              </a:rPr>
              <a:t>t</a:t>
            </a:r>
            <a:r>
              <a:rPr lang="en-US" dirty="0"/>
              <a:t> CC interactions</a:t>
            </a:r>
          </a:p>
          <a:p>
            <a:r>
              <a:rPr lang="en-US" dirty="0" err="1">
                <a:latin typeface="Symbol" panose="05050102010706020507" pitchFamily="18" charset="2"/>
              </a:rPr>
              <a:t>n</a:t>
            </a:r>
            <a:r>
              <a:rPr lang="en-US" baseline="-25000" dirty="0" err="1"/>
              <a:t>X</a:t>
            </a:r>
            <a:r>
              <a:rPr lang="en-US" dirty="0"/>
              <a:t>        NC interactions</a:t>
            </a:r>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17717" y="2214562"/>
            <a:ext cx="4810639" cy="440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Indietro o precedente 27">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contenuto 2"/>
          <p:cNvSpPr>
            <a:spLocks noGrp="1"/>
          </p:cNvSpPr>
          <p:nvPr>
            <p:ph idx="1"/>
          </p:nvPr>
        </p:nvSpPr>
        <p:spPr>
          <a:xfrm>
            <a:off x="497323" y="891663"/>
            <a:ext cx="7680762" cy="1853912"/>
          </a:xfrm>
        </p:spPr>
        <p:txBody>
          <a:bodyPr>
            <a:normAutofit/>
          </a:bodyPr>
          <a:lstStyle/>
          <a:p>
            <a:r>
              <a:rPr lang="en-US" sz="2000" b="1" dirty="0" err="1">
                <a:latin typeface="Symbol" panose="05050102010706020507" pitchFamily="18" charset="2"/>
              </a:rPr>
              <a:t>n</a:t>
            </a:r>
            <a:r>
              <a:rPr lang="en-US" sz="2000" b="1" baseline="-25000" dirty="0" err="1"/>
              <a:t>e</a:t>
            </a:r>
            <a:r>
              <a:rPr lang="en-US" sz="2000" b="1" dirty="0" err="1"/>
              <a:t>,</a:t>
            </a:r>
            <a:r>
              <a:rPr lang="en-US" sz="2000" b="1" dirty="0" err="1">
                <a:latin typeface="Symbol" panose="05050102010706020507" pitchFamily="18" charset="2"/>
              </a:rPr>
              <a:t>n</a:t>
            </a:r>
            <a:r>
              <a:rPr lang="en-US" sz="2000" b="1" baseline="-25000" dirty="0" err="1">
                <a:latin typeface="Symbol" panose="05050102010706020507" pitchFamily="18" charset="2"/>
              </a:rPr>
              <a:t>t</a:t>
            </a:r>
            <a:r>
              <a:rPr lang="en-US" sz="2000" b="1" dirty="0"/>
              <a:t>, CC and all flavor NC: </a:t>
            </a:r>
            <a:r>
              <a:rPr lang="en-US" sz="2000" b="1" u="sng" dirty="0"/>
              <a:t>showers</a:t>
            </a:r>
            <a:r>
              <a:rPr lang="en-US" sz="2000" b="1" dirty="0"/>
              <a:t> in the detector</a:t>
            </a:r>
          </a:p>
          <a:p>
            <a:pPr lvl="1"/>
            <a:r>
              <a:rPr lang="en-US" sz="2000" dirty="0"/>
              <a:t>Better energy measurement (energy dissipated in the detector)</a:t>
            </a:r>
          </a:p>
          <a:p>
            <a:r>
              <a:rPr lang="en-US" sz="2000" dirty="0"/>
              <a:t> </a:t>
            </a:r>
            <a:r>
              <a:rPr lang="en-US" sz="2000" b="1" dirty="0">
                <a:latin typeface="Symbol" panose="05050102010706020507" pitchFamily="18" charset="2"/>
              </a:rPr>
              <a:t>n</a:t>
            </a:r>
            <a:r>
              <a:rPr lang="en-US" sz="2000" b="1" baseline="-25000" dirty="0">
                <a:latin typeface="Symbol" panose="05050102010706020507" pitchFamily="18" charset="2"/>
              </a:rPr>
              <a:t>m</a:t>
            </a:r>
            <a:r>
              <a:rPr lang="en-US" sz="2000" b="1" dirty="0">
                <a:latin typeface="Symbol" panose="05050102010706020507" pitchFamily="18" charset="2"/>
              </a:rPr>
              <a:t> </a:t>
            </a:r>
            <a:r>
              <a:rPr lang="en-US" sz="2000" b="1" dirty="0"/>
              <a:t>CC: </a:t>
            </a:r>
            <a:r>
              <a:rPr lang="en-US" sz="2000" b="1" u="sng" dirty="0"/>
              <a:t>tracks</a:t>
            </a:r>
            <a:r>
              <a:rPr lang="en-US" sz="2000" b="1" dirty="0"/>
              <a:t> in the detector</a:t>
            </a:r>
          </a:p>
          <a:p>
            <a:pPr lvl="1"/>
            <a:r>
              <a:rPr lang="en-US" sz="2000" dirty="0"/>
              <a:t>Better direction estimate (the muon collinear with the neutrino)</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20</a:t>
            </a:fld>
            <a:endParaRPr lang="it-IT"/>
          </a:p>
        </p:txBody>
      </p:sp>
    </p:spTree>
    <p:extLst>
      <p:ext uri="{BB962C8B-B14F-4D97-AF65-F5344CB8AC3E}">
        <p14:creationId xmlns:p14="http://schemas.microsoft.com/office/powerpoint/2010/main" val="1304010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US" dirty="0"/>
          </a:p>
        </p:txBody>
      </p:sp>
      <p:sp>
        <p:nvSpPr>
          <p:cNvPr id="9" name="CasellaDiTesto 8"/>
          <p:cNvSpPr txBox="1"/>
          <p:nvPr/>
        </p:nvSpPr>
        <p:spPr>
          <a:xfrm>
            <a:off x="1688879" y="4589725"/>
            <a:ext cx="3281363" cy="923330"/>
          </a:xfrm>
          <a:prstGeom prst="rect">
            <a:avLst/>
          </a:prstGeom>
          <a:noFill/>
        </p:spPr>
        <p:txBody>
          <a:bodyPr wrap="square" rtlCol="0">
            <a:spAutoFit/>
          </a:bodyPr>
          <a:lstStyle/>
          <a:p>
            <a:pPr marL="257175" indent="-257175">
              <a:buFont typeface="Arial" panose="020B0604020202020204" pitchFamily="34" charset="0"/>
              <a:buChar char="•"/>
            </a:pPr>
            <a:r>
              <a:rPr lang="en-US" dirty="0">
                <a:solidFill>
                  <a:schemeClr val="bg1"/>
                </a:solidFill>
              </a:rPr>
              <a:t>Total energy measured</a:t>
            </a:r>
          </a:p>
          <a:p>
            <a:pPr marL="257175" indent="-257175">
              <a:buFont typeface="Arial" panose="020B0604020202020204" pitchFamily="34" charset="0"/>
              <a:buChar char="•"/>
            </a:pPr>
            <a:r>
              <a:rPr lang="en-US" dirty="0">
                <a:solidFill>
                  <a:schemeClr val="bg1"/>
                </a:solidFill>
              </a:rPr>
              <a:t>All </a:t>
            </a:r>
            <a:r>
              <a:rPr lang="en-US" dirty="0">
                <a:solidFill>
                  <a:schemeClr val="bg1"/>
                </a:solidFill>
                <a:latin typeface="Symbol" panose="05050102010706020507" pitchFamily="18" charset="2"/>
              </a:rPr>
              <a:t>n </a:t>
            </a:r>
            <a:r>
              <a:rPr lang="en-US" dirty="0">
                <a:solidFill>
                  <a:schemeClr val="bg1"/>
                </a:solidFill>
              </a:rPr>
              <a:t>flavors </a:t>
            </a:r>
          </a:p>
          <a:p>
            <a:pPr marL="257175" indent="-257175">
              <a:buFont typeface="Arial" panose="020B0604020202020204" pitchFamily="34" charset="0"/>
              <a:buChar char="•"/>
            </a:pPr>
            <a:r>
              <a:rPr lang="en-US" dirty="0">
                <a:solidFill>
                  <a:schemeClr val="bg1"/>
                </a:solidFill>
              </a:rPr>
              <a:t>All sky (</a:t>
            </a:r>
            <a:r>
              <a:rPr lang="en-US" dirty="0">
                <a:solidFill>
                  <a:schemeClr val="bg1"/>
                </a:solidFill>
                <a:latin typeface="Symbol" panose="05050102010706020507" pitchFamily="18" charset="2"/>
              </a:rPr>
              <a:t>W</a:t>
            </a:r>
            <a:r>
              <a:rPr lang="en-US" dirty="0">
                <a:solidFill>
                  <a:schemeClr val="bg1"/>
                </a:solidFill>
              </a:rPr>
              <a:t>=4</a:t>
            </a:r>
            <a:r>
              <a:rPr lang="en-US" dirty="0">
                <a:solidFill>
                  <a:schemeClr val="bg1"/>
                </a:solidFill>
                <a:latin typeface="Symbol" panose="05050102010706020507" pitchFamily="18" charset="2"/>
              </a:rPr>
              <a:t>p</a:t>
            </a:r>
            <a:r>
              <a:rPr lang="en-US" dirty="0">
                <a:solidFill>
                  <a:schemeClr val="bg1"/>
                </a:solidFill>
              </a:rPr>
              <a:t>)</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8205" y="891896"/>
            <a:ext cx="10525595" cy="5742945"/>
          </a:xfrm>
          <a:prstGeom prst="rect">
            <a:avLst/>
          </a:prstGeom>
        </p:spPr>
      </p:pic>
      <p:pic>
        <p:nvPicPr>
          <p:cNvPr id="6" name="Picture 2" descr="The IceCube Neutrino Observatory - Status and Recent Resul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4609" y="3574183"/>
            <a:ext cx="770129" cy="868677"/>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1"/>
          <p:cNvSpPr txBox="1">
            <a:spLocks/>
          </p:cNvSpPr>
          <p:nvPr/>
        </p:nvSpPr>
        <p:spPr>
          <a:xfrm>
            <a:off x="838200" y="1"/>
            <a:ext cx="10515600" cy="7800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r>
              <a:rPr lang="en-GB" sz="3600" dirty="0"/>
              <a:t>Two real events (shower/track) in IceCube</a:t>
            </a:r>
          </a:p>
        </p:txBody>
      </p:sp>
      <p:sp>
        <p:nvSpPr>
          <p:cNvPr id="11" name="Indietro o precedente 10">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21</a:t>
            </a:fld>
            <a:endParaRPr lang="it-IT"/>
          </a:p>
        </p:txBody>
      </p:sp>
    </p:spTree>
    <p:extLst>
      <p:ext uri="{BB962C8B-B14F-4D97-AF65-F5344CB8AC3E}">
        <p14:creationId xmlns:p14="http://schemas.microsoft.com/office/powerpoint/2010/main" val="252971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dirty="0"/>
              <a:t>4. Angular precision in the </a:t>
            </a:r>
            <a:r>
              <a:rPr lang="en-GB" sz="3600" dirty="0">
                <a:latin typeface="Symbol" panose="05050102010706020507" pitchFamily="18" charset="2"/>
              </a:rPr>
              <a:t>n</a:t>
            </a:r>
            <a:r>
              <a:rPr lang="en-GB" sz="3600" baseline="-25000" dirty="0">
                <a:latin typeface="Symbol" panose="05050102010706020507" pitchFamily="18" charset="2"/>
              </a:rPr>
              <a:t>m</a:t>
            </a:r>
            <a:r>
              <a:rPr lang="en-GB" sz="3600" dirty="0">
                <a:latin typeface="Symbol" panose="05050102010706020507" pitchFamily="18" charset="2"/>
              </a:rPr>
              <a:t> </a:t>
            </a:r>
            <a:r>
              <a:rPr lang="en-GB" sz="3600" dirty="0"/>
              <a:t>channel (tracks)</a:t>
            </a:r>
          </a:p>
        </p:txBody>
      </p:sp>
      <p:grpSp>
        <p:nvGrpSpPr>
          <p:cNvPr id="3" name="Gruppo 2"/>
          <p:cNvGrpSpPr/>
          <p:nvPr/>
        </p:nvGrpSpPr>
        <p:grpSpPr>
          <a:xfrm>
            <a:off x="5819775" y="1516961"/>
            <a:ext cx="4281704" cy="1121807"/>
            <a:chOff x="3572668" y="1529815"/>
            <a:chExt cx="4281704" cy="1121807"/>
          </a:xfrm>
        </p:grpSpPr>
        <p:sp>
          <p:nvSpPr>
            <p:cNvPr id="4" name="Line 15"/>
            <p:cNvSpPr>
              <a:spLocks noChangeShapeType="1"/>
            </p:cNvSpPr>
            <p:nvPr/>
          </p:nvSpPr>
          <p:spPr bwMode="auto">
            <a:xfrm>
              <a:off x="3655218" y="2187040"/>
              <a:ext cx="4030663" cy="0"/>
            </a:xfrm>
            <a:prstGeom prst="line">
              <a:avLst/>
            </a:prstGeom>
            <a:noFill/>
            <a:ln w="19050">
              <a:solidFill>
                <a:schemeClr val="tx2"/>
              </a:solidFill>
              <a:prstDash val="dash"/>
              <a:round/>
              <a:headEnd/>
              <a:tailEnd/>
            </a:ln>
            <a:effectLst/>
          </p:spPr>
          <p:txBody>
            <a:bodyPr/>
            <a:lstStyle/>
            <a:p>
              <a:endParaRPr lang="it-IT">
                <a:solidFill>
                  <a:schemeClr val="accent1">
                    <a:lumMod val="50000"/>
                  </a:schemeClr>
                </a:solidFill>
              </a:endParaRPr>
            </a:p>
          </p:txBody>
        </p:sp>
        <p:sp>
          <p:nvSpPr>
            <p:cNvPr id="5" name="Line 16"/>
            <p:cNvSpPr>
              <a:spLocks noChangeShapeType="1"/>
            </p:cNvSpPr>
            <p:nvPr/>
          </p:nvSpPr>
          <p:spPr bwMode="auto">
            <a:xfrm flipV="1">
              <a:off x="6182518" y="1529815"/>
              <a:ext cx="1503363" cy="657225"/>
            </a:xfrm>
            <a:prstGeom prst="line">
              <a:avLst/>
            </a:prstGeom>
            <a:noFill/>
            <a:ln w="19050">
              <a:solidFill>
                <a:schemeClr val="tx2"/>
              </a:solidFill>
              <a:round/>
              <a:headEnd/>
              <a:tailEnd type="triangle" w="lg" len="med"/>
            </a:ln>
            <a:effectLst/>
          </p:spPr>
          <p:txBody>
            <a:bodyPr/>
            <a:lstStyle/>
            <a:p>
              <a:endParaRPr lang="it-IT">
                <a:solidFill>
                  <a:schemeClr val="accent1">
                    <a:lumMod val="50000"/>
                  </a:schemeClr>
                </a:solidFill>
              </a:endParaRPr>
            </a:p>
          </p:txBody>
        </p:sp>
        <p:sp>
          <p:nvSpPr>
            <p:cNvPr id="6" name="Text Box 17"/>
            <p:cNvSpPr txBox="1">
              <a:spLocks noChangeArrowheads="1"/>
            </p:cNvSpPr>
            <p:nvPr/>
          </p:nvSpPr>
          <p:spPr bwMode="auto">
            <a:xfrm>
              <a:off x="6827043" y="1774290"/>
              <a:ext cx="304892" cy="369332"/>
            </a:xfrm>
            <a:prstGeom prst="rect">
              <a:avLst/>
            </a:prstGeom>
            <a:noFill/>
            <a:ln w="9525">
              <a:noFill/>
              <a:miter lim="800000"/>
              <a:headEnd/>
              <a:tailEnd/>
            </a:ln>
            <a:effectLst/>
          </p:spPr>
          <p:txBody>
            <a:bodyPr wrap="none">
              <a:spAutoFit/>
            </a:bodyPr>
            <a:lstStyle/>
            <a:p>
              <a:pPr eaLnBrk="1" hangingPunct="1"/>
              <a:r>
                <a:rPr lang="en-US">
                  <a:solidFill>
                    <a:schemeClr val="accent1">
                      <a:lumMod val="50000"/>
                    </a:schemeClr>
                  </a:solidFill>
                  <a:latin typeface="Symbol" pitchFamily="18" charset="2"/>
                  <a:cs typeface="Arial" charset="0"/>
                </a:rPr>
                <a:t>q</a:t>
              </a:r>
            </a:p>
          </p:txBody>
        </p:sp>
        <p:sp>
          <p:nvSpPr>
            <p:cNvPr id="7" name="Line 18"/>
            <p:cNvSpPr>
              <a:spLocks noChangeShapeType="1"/>
            </p:cNvSpPr>
            <p:nvPr/>
          </p:nvSpPr>
          <p:spPr bwMode="auto">
            <a:xfrm>
              <a:off x="6182518" y="2187040"/>
              <a:ext cx="692150" cy="168275"/>
            </a:xfrm>
            <a:prstGeom prst="line">
              <a:avLst/>
            </a:prstGeom>
            <a:noFill/>
            <a:ln w="28575">
              <a:solidFill>
                <a:schemeClr val="accent2"/>
              </a:solidFill>
              <a:round/>
              <a:headEnd/>
              <a:tailEnd type="triangle" w="lg" len="med"/>
            </a:ln>
            <a:effectLst/>
          </p:spPr>
          <p:txBody>
            <a:bodyPr/>
            <a:lstStyle/>
            <a:p>
              <a:endParaRPr lang="it-IT">
                <a:solidFill>
                  <a:schemeClr val="accent1">
                    <a:lumMod val="50000"/>
                  </a:schemeClr>
                </a:solidFill>
              </a:endParaRPr>
            </a:p>
          </p:txBody>
        </p:sp>
        <p:sp>
          <p:nvSpPr>
            <p:cNvPr id="8" name="Text Box 19"/>
            <p:cNvSpPr txBox="1">
              <a:spLocks noChangeArrowheads="1"/>
            </p:cNvSpPr>
            <p:nvPr/>
          </p:nvSpPr>
          <p:spPr bwMode="auto">
            <a:xfrm>
              <a:off x="7536656" y="1529815"/>
              <a:ext cx="317716" cy="369332"/>
            </a:xfrm>
            <a:prstGeom prst="rect">
              <a:avLst/>
            </a:prstGeom>
            <a:noFill/>
            <a:ln w="9525">
              <a:noFill/>
              <a:miter lim="800000"/>
              <a:headEnd/>
              <a:tailEnd/>
            </a:ln>
            <a:effectLst/>
          </p:spPr>
          <p:txBody>
            <a:bodyPr wrap="none">
              <a:spAutoFit/>
            </a:bodyPr>
            <a:lstStyle/>
            <a:p>
              <a:pPr eaLnBrk="1" hangingPunct="1"/>
              <a:r>
                <a:rPr lang="en-US" b="1">
                  <a:solidFill>
                    <a:schemeClr val="accent1">
                      <a:lumMod val="50000"/>
                    </a:schemeClr>
                  </a:solidFill>
                  <a:latin typeface="Symbol" pitchFamily="18" charset="2"/>
                  <a:cs typeface="Arial" charset="0"/>
                </a:rPr>
                <a:t>m</a:t>
              </a:r>
            </a:p>
          </p:txBody>
        </p:sp>
        <p:sp>
          <p:nvSpPr>
            <p:cNvPr id="9" name="Text Box 20"/>
            <p:cNvSpPr txBox="1">
              <a:spLocks noChangeArrowheads="1"/>
            </p:cNvSpPr>
            <p:nvPr/>
          </p:nvSpPr>
          <p:spPr bwMode="auto">
            <a:xfrm>
              <a:off x="6874668" y="2282290"/>
              <a:ext cx="347663" cy="369332"/>
            </a:xfrm>
            <a:prstGeom prst="rect">
              <a:avLst/>
            </a:prstGeom>
            <a:noFill/>
            <a:ln w="9525">
              <a:noFill/>
              <a:miter lim="800000"/>
              <a:headEnd/>
              <a:tailEnd/>
            </a:ln>
            <a:effectLst/>
          </p:spPr>
          <p:txBody>
            <a:bodyPr>
              <a:spAutoFit/>
            </a:bodyPr>
            <a:lstStyle/>
            <a:p>
              <a:pPr eaLnBrk="1" hangingPunct="1"/>
              <a:r>
                <a:rPr lang="en-US" b="1">
                  <a:solidFill>
                    <a:schemeClr val="accent1">
                      <a:lumMod val="50000"/>
                    </a:schemeClr>
                  </a:solidFill>
                  <a:latin typeface="Arial" charset="0"/>
                  <a:cs typeface="Arial" charset="0"/>
                </a:rPr>
                <a:t>X</a:t>
              </a:r>
            </a:p>
          </p:txBody>
        </p:sp>
        <p:sp>
          <p:nvSpPr>
            <p:cNvPr id="10" name="Text Box 21"/>
            <p:cNvSpPr txBox="1">
              <a:spLocks noChangeArrowheads="1"/>
            </p:cNvSpPr>
            <p:nvPr/>
          </p:nvSpPr>
          <p:spPr bwMode="auto">
            <a:xfrm>
              <a:off x="3572668" y="1561565"/>
              <a:ext cx="393056" cy="369332"/>
            </a:xfrm>
            <a:prstGeom prst="rect">
              <a:avLst/>
            </a:prstGeom>
            <a:noFill/>
            <a:ln w="9525">
              <a:noFill/>
              <a:miter lim="800000"/>
              <a:headEnd/>
              <a:tailEnd/>
            </a:ln>
            <a:effectLst/>
          </p:spPr>
          <p:txBody>
            <a:bodyPr wrap="none">
              <a:spAutoFit/>
            </a:bodyPr>
            <a:lstStyle/>
            <a:p>
              <a:pPr eaLnBrk="1" hangingPunct="1"/>
              <a:r>
                <a:rPr lang="en-US" b="1">
                  <a:solidFill>
                    <a:schemeClr val="accent1">
                      <a:lumMod val="50000"/>
                    </a:schemeClr>
                  </a:solidFill>
                  <a:latin typeface="Symbol" pitchFamily="18" charset="2"/>
                  <a:cs typeface="Arial" charset="0"/>
                </a:rPr>
                <a:t>n</a:t>
              </a:r>
              <a:r>
                <a:rPr lang="en-US" b="1" baseline="-25000">
                  <a:solidFill>
                    <a:schemeClr val="accent1">
                      <a:lumMod val="50000"/>
                    </a:schemeClr>
                  </a:solidFill>
                  <a:latin typeface="Symbol" pitchFamily="18" charset="2"/>
                  <a:cs typeface="Arial" charset="0"/>
                </a:rPr>
                <a:t>m</a:t>
              </a:r>
            </a:p>
          </p:txBody>
        </p:sp>
        <p:sp>
          <p:nvSpPr>
            <p:cNvPr id="11" name="Oval 22"/>
            <p:cNvSpPr>
              <a:spLocks noChangeAspect="1" noChangeArrowheads="1"/>
            </p:cNvSpPr>
            <p:nvPr/>
          </p:nvSpPr>
          <p:spPr bwMode="auto">
            <a:xfrm>
              <a:off x="6084093" y="2088615"/>
              <a:ext cx="163513" cy="176213"/>
            </a:xfrm>
            <a:prstGeom prst="ellipse">
              <a:avLst/>
            </a:prstGeom>
            <a:solidFill>
              <a:schemeClr val="tx1"/>
            </a:solidFill>
            <a:ln w="9525">
              <a:solidFill>
                <a:schemeClr val="tx1"/>
              </a:solidFill>
              <a:round/>
              <a:headEnd/>
              <a:tailEnd/>
            </a:ln>
            <a:effectLst/>
          </p:spPr>
          <p:txBody>
            <a:bodyPr wrap="none" anchor="ctr"/>
            <a:lstStyle/>
            <a:p>
              <a:endParaRPr lang="it-IT">
                <a:solidFill>
                  <a:schemeClr val="accent1">
                    <a:lumMod val="50000"/>
                  </a:schemeClr>
                </a:solidFill>
              </a:endParaRPr>
            </a:p>
          </p:txBody>
        </p:sp>
        <p:sp>
          <p:nvSpPr>
            <p:cNvPr id="12" name="Text Box 23"/>
            <p:cNvSpPr txBox="1">
              <a:spLocks noChangeArrowheads="1"/>
            </p:cNvSpPr>
            <p:nvPr/>
          </p:nvSpPr>
          <p:spPr bwMode="auto">
            <a:xfrm>
              <a:off x="5960268" y="1693328"/>
              <a:ext cx="351378" cy="369332"/>
            </a:xfrm>
            <a:prstGeom prst="rect">
              <a:avLst/>
            </a:prstGeom>
            <a:noFill/>
            <a:ln w="9525">
              <a:noFill/>
              <a:miter lim="800000"/>
              <a:headEnd/>
              <a:tailEnd/>
            </a:ln>
            <a:effectLst/>
          </p:spPr>
          <p:txBody>
            <a:bodyPr wrap="none">
              <a:spAutoFit/>
            </a:bodyPr>
            <a:lstStyle/>
            <a:p>
              <a:pPr eaLnBrk="1" hangingPunct="1"/>
              <a:r>
                <a:rPr lang="en-US" b="1" dirty="0">
                  <a:solidFill>
                    <a:schemeClr val="accent1">
                      <a:lumMod val="50000"/>
                    </a:schemeClr>
                  </a:solidFill>
                  <a:latin typeface="Arial" charset="0"/>
                  <a:cs typeface="Arial" charset="0"/>
                </a:rPr>
                <a:t>N</a:t>
              </a:r>
            </a:p>
          </p:txBody>
        </p:sp>
        <p:sp>
          <p:nvSpPr>
            <p:cNvPr id="13" name="Freeform 24"/>
            <p:cNvSpPr>
              <a:spLocks/>
            </p:cNvSpPr>
            <p:nvPr/>
          </p:nvSpPr>
          <p:spPr bwMode="auto">
            <a:xfrm>
              <a:off x="6714331" y="1980665"/>
              <a:ext cx="92075" cy="182563"/>
            </a:xfrm>
            <a:custGeom>
              <a:avLst/>
              <a:gdLst/>
              <a:ahLst/>
              <a:cxnLst>
                <a:cxn ang="0">
                  <a:pos x="64" y="119"/>
                </a:cxn>
                <a:cxn ang="0">
                  <a:pos x="45" y="37"/>
                </a:cxn>
                <a:cxn ang="0">
                  <a:pos x="0" y="0"/>
                </a:cxn>
              </a:cxnLst>
              <a:rect l="0" t="0" r="r" b="b"/>
              <a:pathLst>
                <a:path w="64" h="119">
                  <a:moveTo>
                    <a:pt x="64" y="119"/>
                  </a:moveTo>
                  <a:cubicBezTo>
                    <a:pt x="61" y="105"/>
                    <a:pt x="56" y="57"/>
                    <a:pt x="45" y="37"/>
                  </a:cubicBezTo>
                  <a:cubicBezTo>
                    <a:pt x="34" y="17"/>
                    <a:pt x="9" y="8"/>
                    <a:pt x="0" y="0"/>
                  </a:cubicBezTo>
                </a:path>
              </a:pathLst>
            </a:custGeom>
            <a:noFill/>
            <a:ln w="9525">
              <a:solidFill>
                <a:schemeClr val="accent2"/>
              </a:solidFill>
              <a:round/>
              <a:headEnd/>
              <a:tailEnd/>
            </a:ln>
            <a:effectLst/>
          </p:spPr>
          <p:txBody>
            <a:bodyPr/>
            <a:lstStyle/>
            <a:p>
              <a:endParaRPr lang="it-IT">
                <a:solidFill>
                  <a:schemeClr val="accent1">
                    <a:lumMod val="50000"/>
                  </a:schemeClr>
                </a:solidFill>
              </a:endParaRPr>
            </a:p>
          </p:txBody>
        </p:sp>
      </p:grpSp>
      <p:sp>
        <p:nvSpPr>
          <p:cNvPr id="15" name="Text Box 26"/>
          <p:cNvSpPr txBox="1">
            <a:spLocks noChangeArrowheads="1"/>
          </p:cNvSpPr>
          <p:nvPr/>
        </p:nvSpPr>
        <p:spPr bwMode="auto">
          <a:xfrm>
            <a:off x="478302" y="1096393"/>
            <a:ext cx="5424023" cy="2092881"/>
          </a:xfrm>
          <a:prstGeom prst="rect">
            <a:avLst/>
          </a:prstGeom>
          <a:noFill/>
          <a:ln w="9525">
            <a:noFill/>
            <a:miter lim="800000"/>
            <a:headEnd/>
            <a:tailEnd/>
          </a:ln>
          <a:effectLst/>
        </p:spPr>
        <p:txBody>
          <a:bodyPr wrap="square">
            <a:spAutoFit/>
          </a:bodyPr>
          <a:lstStyle/>
          <a:p>
            <a:pPr marL="285750" indent="-285750">
              <a:spcAft>
                <a:spcPts val="600"/>
              </a:spcAft>
              <a:buFont typeface="Arial" panose="020B0604020202020204" pitchFamily="34" charset="0"/>
              <a:buChar char="•"/>
            </a:pPr>
            <a:r>
              <a:rPr lang="en-US" sz="2000" dirty="0">
                <a:cs typeface="Arial" charset="0"/>
              </a:rPr>
              <a:t>The </a:t>
            </a:r>
            <a:r>
              <a:rPr lang="en-US" sz="2000" dirty="0">
                <a:cs typeface="Arial" charset="0"/>
                <a:sym typeface="Symbol" pitchFamily="18" charset="2"/>
              </a:rPr>
              <a:t></a:t>
            </a:r>
            <a:r>
              <a:rPr lang="en-US" sz="2000" dirty="0">
                <a:cs typeface="Arial" charset="0"/>
              </a:rPr>
              <a:t> reconstruction allows the measurement of the </a:t>
            </a:r>
            <a:r>
              <a:rPr lang="en-US" sz="2000" dirty="0">
                <a:cs typeface="Arial" charset="0"/>
                <a:sym typeface="Symbol" pitchFamily="18" charset="2"/>
              </a:rPr>
              <a:t> direction</a:t>
            </a:r>
          </a:p>
          <a:p>
            <a:pPr marL="285750" indent="-285750">
              <a:spcAft>
                <a:spcPts val="600"/>
              </a:spcAft>
              <a:buFont typeface="Arial" panose="020B0604020202020204" pitchFamily="34" charset="0"/>
              <a:buChar char="•"/>
            </a:pPr>
            <a:r>
              <a:rPr lang="it-IT" sz="2000" dirty="0">
                <a:cs typeface="Arial" charset="0"/>
              </a:rPr>
              <a:t>For</a:t>
            </a:r>
            <a:r>
              <a:rPr lang="it-IT" sz="2000" dirty="0">
                <a:latin typeface="Tahoma" pitchFamily="34" charset="0"/>
                <a:cs typeface="Arial" charset="0"/>
              </a:rPr>
              <a:t> </a:t>
            </a:r>
            <a:r>
              <a:rPr lang="it-IT" sz="2000" dirty="0">
                <a:cs typeface="Arial" charset="0"/>
              </a:rPr>
              <a:t>E</a:t>
            </a:r>
            <a:r>
              <a:rPr lang="it-IT" sz="2000" baseline="-25000" dirty="0">
                <a:latin typeface="Symbol" pitchFamily="18" charset="2"/>
                <a:cs typeface="Arial" charset="0"/>
              </a:rPr>
              <a:t>n</a:t>
            </a:r>
            <a:r>
              <a:rPr lang="it-IT" sz="2000" dirty="0">
                <a:latin typeface="Tahoma" pitchFamily="34" charset="0"/>
                <a:cs typeface="Arial" charset="0"/>
              </a:rPr>
              <a:t> </a:t>
            </a:r>
            <a:r>
              <a:rPr lang="it-IT" sz="2000" dirty="0">
                <a:cs typeface="Arial" charset="0"/>
              </a:rPr>
              <a:t>&gt;</a:t>
            </a:r>
            <a:r>
              <a:rPr lang="it-IT" sz="2000" dirty="0" err="1">
                <a:cs typeface="Arial" charset="0"/>
              </a:rPr>
              <a:t>TeV</a:t>
            </a:r>
            <a:r>
              <a:rPr lang="it-IT" sz="2000" dirty="0">
                <a:cs typeface="Arial" charset="0"/>
              </a:rPr>
              <a:t>,</a:t>
            </a:r>
            <a:r>
              <a:rPr lang="it-IT" sz="2000" dirty="0">
                <a:latin typeface="Tahoma" pitchFamily="34" charset="0"/>
                <a:cs typeface="Arial" charset="0"/>
              </a:rPr>
              <a:t> </a:t>
            </a:r>
            <a:r>
              <a:rPr lang="it-IT" sz="2000" dirty="0">
                <a:latin typeface="Symbol" pitchFamily="18" charset="2"/>
                <a:cs typeface="Arial" charset="0"/>
              </a:rPr>
              <a:t>m</a:t>
            </a:r>
            <a:r>
              <a:rPr lang="it-IT" sz="2000" dirty="0">
                <a:latin typeface="Tahoma" pitchFamily="34" charset="0"/>
                <a:cs typeface="Arial" charset="0"/>
              </a:rPr>
              <a:t> </a:t>
            </a:r>
            <a:r>
              <a:rPr lang="it-IT" sz="2000" dirty="0">
                <a:cs typeface="Arial" charset="0"/>
              </a:rPr>
              <a:t>and</a:t>
            </a:r>
            <a:r>
              <a:rPr lang="it-IT" sz="2000" dirty="0">
                <a:latin typeface="Tahoma" pitchFamily="34" charset="0"/>
                <a:cs typeface="Arial" charset="0"/>
              </a:rPr>
              <a:t> </a:t>
            </a:r>
            <a:r>
              <a:rPr lang="it-IT" sz="2000" dirty="0">
                <a:latin typeface="Symbol" pitchFamily="18" charset="2"/>
                <a:cs typeface="Arial" charset="0"/>
              </a:rPr>
              <a:t>n</a:t>
            </a:r>
            <a:r>
              <a:rPr lang="it-IT" sz="2000" dirty="0">
                <a:latin typeface="Tahoma" pitchFamily="34" charset="0"/>
                <a:cs typeface="Arial" charset="0"/>
              </a:rPr>
              <a:t> </a:t>
            </a:r>
            <a:r>
              <a:rPr lang="it-IT" sz="2000" dirty="0">
                <a:cs typeface="Arial" charset="0"/>
              </a:rPr>
              <a:t>are </a:t>
            </a:r>
            <a:r>
              <a:rPr lang="it-IT" sz="2000" dirty="0" err="1">
                <a:cs typeface="Arial" charset="0"/>
              </a:rPr>
              <a:t>almost</a:t>
            </a:r>
            <a:r>
              <a:rPr lang="it-IT" sz="2000" dirty="0">
                <a:cs typeface="Arial" charset="0"/>
              </a:rPr>
              <a:t> </a:t>
            </a:r>
            <a:r>
              <a:rPr lang="it-IT" sz="2000" dirty="0" err="1">
                <a:cs typeface="Arial" charset="0"/>
              </a:rPr>
              <a:t>collinear</a:t>
            </a:r>
            <a:r>
              <a:rPr lang="it-IT" sz="2000" dirty="0">
                <a:cs typeface="Arial" charset="0"/>
              </a:rPr>
              <a:t>.</a:t>
            </a:r>
          </a:p>
          <a:p>
            <a:pPr marL="285750" indent="-285750">
              <a:spcAft>
                <a:spcPts val="600"/>
              </a:spcAft>
              <a:buFont typeface="Arial" panose="020B0604020202020204" pitchFamily="34" charset="0"/>
              <a:buChar char="•"/>
            </a:pPr>
            <a:r>
              <a:rPr lang="en-US" sz="2000" dirty="0">
                <a:cs typeface="Arial" charset="0"/>
                <a:sym typeface="Symbol" pitchFamily="18" charset="2"/>
              </a:rPr>
              <a:t>For shower-like events, the angular resolution is worse (3</a:t>
            </a:r>
            <a:r>
              <a:rPr lang="en-US" sz="2000" baseline="30000" dirty="0">
                <a:cs typeface="Arial" charset="0"/>
                <a:sym typeface="Symbol" pitchFamily="18" charset="2"/>
              </a:rPr>
              <a:t>o</a:t>
            </a:r>
            <a:r>
              <a:rPr lang="en-US" sz="2000" dirty="0">
                <a:cs typeface="Arial" charset="0"/>
                <a:sym typeface="Symbol" pitchFamily="18" charset="2"/>
              </a:rPr>
              <a:t>-15</a:t>
            </a:r>
            <a:r>
              <a:rPr lang="en-US" sz="2000" baseline="30000" dirty="0">
                <a:cs typeface="Arial" charset="0"/>
                <a:sym typeface="Symbol" pitchFamily="18" charset="2"/>
              </a:rPr>
              <a:t>o</a:t>
            </a:r>
            <a:r>
              <a:rPr lang="en-US" sz="2000" dirty="0">
                <a:cs typeface="Arial" charset="0"/>
                <a:sym typeface="Symbol" pitchFamily="18" charset="2"/>
              </a:rPr>
              <a:t>, depending on the neutrino energy)</a:t>
            </a:r>
            <a:endParaRPr lang="en-US" sz="2000" dirty="0">
              <a:cs typeface="Arial" charset="0"/>
            </a:endParaRPr>
          </a:p>
        </p:txBody>
      </p:sp>
      <p:pic>
        <p:nvPicPr>
          <p:cNvPr id="16" name="Picture 2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38928" y="2707126"/>
            <a:ext cx="4227331" cy="3681591"/>
          </a:xfrm>
          <a:prstGeom prst="rect">
            <a:avLst/>
          </a:prstGeom>
          <a:noFill/>
          <a:ln w="9525">
            <a:noFill/>
            <a:miter lim="800000"/>
            <a:headEnd/>
            <a:tailEnd/>
          </a:ln>
          <a:effectLst/>
        </p:spPr>
      </p:pic>
      <p:sp>
        <p:nvSpPr>
          <p:cNvPr id="18" name="Rettangolo 17"/>
          <p:cNvSpPr/>
          <p:nvPr/>
        </p:nvSpPr>
        <p:spPr>
          <a:xfrm>
            <a:off x="838200" y="3795525"/>
            <a:ext cx="3904044" cy="1815882"/>
          </a:xfrm>
          <a:prstGeom prst="rect">
            <a:avLst/>
          </a:prstGeom>
        </p:spPr>
        <p:txBody>
          <a:bodyPr wrap="square">
            <a:spAutoFit/>
          </a:bodyPr>
          <a:lstStyle/>
          <a:p>
            <a:r>
              <a:rPr lang="en-US" sz="1600" b="1" i="1" dirty="0"/>
              <a:t>Figure</a:t>
            </a:r>
            <a:r>
              <a:rPr lang="en-US" sz="1600" i="1" dirty="0"/>
              <a:t>: Average differences between the true and reconstructed muon directions (red </a:t>
            </a:r>
            <a:r>
              <a:rPr lang="en-US" sz="1600" dirty="0">
                <a:solidFill>
                  <a:srgbClr val="FF0000"/>
                </a:solidFill>
                <a:sym typeface="Symbol" panose="05050102010706020507" pitchFamily="18" charset="2"/>
              </a:rPr>
              <a:t></a:t>
            </a:r>
            <a:r>
              <a:rPr lang="en-US" sz="1600" i="1" dirty="0">
                <a:sym typeface="Symbol" panose="05050102010706020507" pitchFamily="18" charset="2"/>
              </a:rPr>
              <a:t>)</a:t>
            </a:r>
            <a:r>
              <a:rPr lang="en-US" sz="1600" i="1" dirty="0"/>
              <a:t>  and the difference with respect to the neutrino direction (pink </a:t>
            </a:r>
            <a:r>
              <a:rPr lang="en-US" sz="1600" b="1" dirty="0">
                <a:solidFill>
                  <a:srgbClr val="D60093"/>
                </a:solidFill>
              </a:rPr>
              <a:t>o</a:t>
            </a:r>
            <a:r>
              <a:rPr lang="en-US" sz="1600" i="1" dirty="0"/>
              <a:t>), evaluated with a Monte Carlo vs. event energy in the ANTARES detector. This value represents the </a:t>
            </a:r>
            <a:r>
              <a:rPr lang="en-US" sz="1600" b="1" i="1" dirty="0"/>
              <a:t>angular resolution </a:t>
            </a:r>
            <a:r>
              <a:rPr lang="en-US" sz="1600" i="1" dirty="0"/>
              <a:t>of the detector at a given energy</a:t>
            </a:r>
            <a:endParaRPr lang="en-GB" sz="1600" i="1" dirty="0"/>
          </a:p>
        </p:txBody>
      </p:sp>
      <p:sp>
        <p:nvSpPr>
          <p:cNvPr id="20" name="Triangolo isoscele 19"/>
          <p:cNvSpPr/>
          <p:nvPr/>
        </p:nvSpPr>
        <p:spPr>
          <a:xfrm>
            <a:off x="4256926" y="4703466"/>
            <a:ext cx="1060704" cy="733663"/>
          </a:xfrm>
          <a:prstGeom prst="triangle">
            <a:avLst/>
          </a:prstGeom>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9" name="Indietro o precedente 18">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1" name="Segnaposto piè di pagina 20"/>
          <p:cNvSpPr>
            <a:spLocks noGrp="1"/>
          </p:cNvSpPr>
          <p:nvPr>
            <p:ph type="ftr" sz="quarter" idx="11"/>
          </p:nvPr>
        </p:nvSpPr>
        <p:spPr/>
        <p:txBody>
          <a:bodyPr/>
          <a:lstStyle/>
          <a:p>
            <a:r>
              <a:rPr lang="fr-FR"/>
              <a:t>M. Spurio - Astroparticle Physics - 10</a:t>
            </a:r>
            <a:endParaRPr lang="it-IT"/>
          </a:p>
        </p:txBody>
      </p:sp>
      <p:sp>
        <p:nvSpPr>
          <p:cNvPr id="22" name="Segnaposto numero diapositiva 21"/>
          <p:cNvSpPr>
            <a:spLocks noGrp="1"/>
          </p:cNvSpPr>
          <p:nvPr>
            <p:ph type="sldNum" sz="quarter" idx="12"/>
          </p:nvPr>
        </p:nvSpPr>
        <p:spPr/>
        <p:txBody>
          <a:bodyPr/>
          <a:lstStyle/>
          <a:p>
            <a:fld id="{EF856C54-971D-4A64-8725-72F12A462872}" type="slidenum">
              <a:rPr lang="it-IT" smtClean="0"/>
              <a:t>22</a:t>
            </a:fld>
            <a:endParaRPr lang="it-IT"/>
          </a:p>
        </p:txBody>
      </p:sp>
    </p:spTree>
    <p:extLst>
      <p:ext uri="{BB962C8B-B14F-4D97-AF65-F5344CB8AC3E}">
        <p14:creationId xmlns:p14="http://schemas.microsoft.com/office/powerpoint/2010/main" val="3079787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3" name="Picture 3"/>
          <p:cNvPicPr>
            <a:picLocks noChangeArrowheads="1"/>
          </p:cNvPicPr>
          <p:nvPr/>
        </p:nvPicPr>
        <p:blipFill>
          <a:blip r:embed="rId2" cstate="print"/>
          <a:srcRect/>
          <a:stretch>
            <a:fillRect/>
          </a:stretch>
        </p:blipFill>
        <p:spPr bwMode="auto">
          <a:xfrm>
            <a:off x="5878978" y="4713630"/>
            <a:ext cx="5760000" cy="871772"/>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957" y="2492584"/>
            <a:ext cx="5519254" cy="3528703"/>
          </a:xfrm>
          <a:prstGeom prst="rect">
            <a:avLst/>
          </a:prstGeom>
          <a:noFill/>
          <a:ln w="9525">
            <a:noFill/>
            <a:miter lim="800000"/>
            <a:headEnd/>
            <a:tailEnd/>
          </a:ln>
          <a:effectLst/>
        </p:spPr>
      </p:pic>
      <p:graphicFrame>
        <p:nvGraphicFramePr>
          <p:cNvPr id="374789" name="Object 5"/>
          <p:cNvGraphicFramePr>
            <a:graphicFrameLocks noChangeAspect="1"/>
          </p:cNvGraphicFramePr>
          <p:nvPr>
            <p:extLst>
              <p:ext uri="{D42A27DB-BD31-4B8C-83A1-F6EECF244321}">
                <p14:modId xmlns:p14="http://schemas.microsoft.com/office/powerpoint/2010/main" val="2541076212"/>
              </p:ext>
            </p:extLst>
          </p:nvPr>
        </p:nvGraphicFramePr>
        <p:xfrm>
          <a:off x="5460292" y="2781834"/>
          <a:ext cx="5886951" cy="1168412"/>
        </p:xfrm>
        <a:graphic>
          <a:graphicData uri="http://schemas.openxmlformats.org/presentationml/2006/ole">
            <mc:AlternateContent xmlns:mc="http://schemas.openxmlformats.org/markup-compatibility/2006">
              <mc:Choice xmlns:v="urn:schemas-microsoft-com:vml" Requires="v">
                <p:oleObj name="Equazione" r:id="rId4" imgW="3200400" imgH="634680" progId="Equation.3">
                  <p:embed/>
                </p:oleObj>
              </mc:Choice>
              <mc:Fallback>
                <p:oleObj name="Equazione" r:id="rId4" imgW="3200400" imgH="634680" progId="Equation.3">
                  <p:embed/>
                  <p:pic>
                    <p:nvPicPr>
                      <p:cNvPr id="0" name=""/>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5460292" y="2781834"/>
                        <a:ext cx="5886951" cy="1168412"/>
                      </a:xfrm>
                      <a:prstGeom prst="rect">
                        <a:avLst/>
                      </a:prstGeom>
                      <a:noFill/>
                    </p:spPr>
                  </p:pic>
                </p:oleObj>
              </mc:Fallback>
            </mc:AlternateContent>
          </a:graphicData>
        </a:graphic>
      </p:graphicFrame>
      <p:sp>
        <p:nvSpPr>
          <p:cNvPr id="11" name="Titolo 1"/>
          <p:cNvSpPr>
            <a:spLocks noGrp="1"/>
          </p:cNvSpPr>
          <p:nvPr>
            <p:ph type="title"/>
          </p:nvPr>
        </p:nvSpPr>
        <p:spPr>
          <a:xfrm>
            <a:off x="838200" y="1"/>
            <a:ext cx="10515600" cy="749299"/>
          </a:xfrm>
        </p:spPr>
        <p:txBody>
          <a:bodyPr>
            <a:normAutofit/>
          </a:bodyPr>
          <a:lstStyle/>
          <a:p>
            <a:r>
              <a:rPr lang="en-US" sz="3600" dirty="0"/>
              <a:t>4. Muon range</a:t>
            </a:r>
          </a:p>
        </p:txBody>
      </p:sp>
      <mc:AlternateContent xmlns:mc="http://schemas.openxmlformats.org/markup-compatibility/2006" xmlns:a14="http://schemas.microsoft.com/office/drawing/2010/main">
        <mc:Choice Requires="a14">
          <p:sp>
            <p:nvSpPr>
              <p:cNvPr id="4" name="Rettangolo 3"/>
              <p:cNvSpPr/>
              <p:nvPr/>
            </p:nvSpPr>
            <p:spPr>
              <a:xfrm>
                <a:off x="450957" y="1098870"/>
                <a:ext cx="11454551" cy="1393715"/>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solidFill>
                      <a:schemeClr val="tx1"/>
                    </a:solidFill>
                    <a:ea typeface="Cambria Math"/>
                  </a:rPr>
                  <a:t> An analytical solution for the range of a muon of energy E is determined by the muon energy-loss:</a:t>
                </a:r>
              </a:p>
              <a:p>
                <a:pPr>
                  <a:spcAft>
                    <a:spcPts val="600"/>
                  </a:spcAft>
                </a:pPr>
                <a:r>
                  <a:rPr lang="en-US" sz="2000" dirty="0">
                    <a:ea typeface="Cambria Math"/>
                  </a:rPr>
                  <a:t>	</a:t>
                </a:r>
                <a14:m>
                  <m:oMath xmlns:m="http://schemas.openxmlformats.org/officeDocument/2006/math">
                    <m:r>
                      <a:rPr lang="it-IT" sz="2400">
                        <a:solidFill>
                          <a:schemeClr val="tx1"/>
                        </a:solidFill>
                        <a:latin typeface="Cambria Math" panose="02040503050406030204" pitchFamily="18" charset="0"/>
                        <a:ea typeface="Cambria Math"/>
                      </a:rPr>
                      <m:t>−</m:t>
                    </m:r>
                    <m:f>
                      <m:fPr>
                        <m:ctrlPr>
                          <a:rPr lang="it-IT" sz="2400" i="1">
                            <a:solidFill>
                              <a:schemeClr val="tx1"/>
                            </a:solidFill>
                            <a:latin typeface="Cambria Math" panose="02040503050406030204" pitchFamily="18" charset="0"/>
                          </a:rPr>
                        </m:ctrlPr>
                      </m:fPr>
                      <m:num>
                        <m:r>
                          <a:rPr lang="it-IT" sz="2400" i="1">
                            <a:solidFill>
                              <a:schemeClr val="tx1"/>
                            </a:solidFill>
                            <a:latin typeface="Cambria Math" panose="02040503050406030204" pitchFamily="18" charset="0"/>
                          </a:rPr>
                          <m:t>𝑑</m:t>
                        </m:r>
                        <m:r>
                          <a:rPr lang="it-IT" sz="2400" i="1">
                            <a:solidFill>
                              <a:schemeClr val="tx1"/>
                            </a:solidFill>
                            <a:latin typeface="Cambria Math"/>
                          </a:rPr>
                          <m:t>𝐸</m:t>
                        </m:r>
                      </m:num>
                      <m:den>
                        <m:r>
                          <a:rPr lang="it-IT" sz="2400" i="1">
                            <a:solidFill>
                              <a:schemeClr val="tx1"/>
                            </a:solidFill>
                            <a:latin typeface="Cambria Math" panose="02040503050406030204" pitchFamily="18" charset="0"/>
                          </a:rPr>
                          <m:t>𝑑𝑥</m:t>
                        </m:r>
                      </m:den>
                    </m:f>
                    <m:r>
                      <a:rPr lang="en-US" sz="2400" i="1">
                        <a:solidFill>
                          <a:schemeClr val="tx1"/>
                        </a:solidFill>
                        <a:latin typeface="Cambria Math" panose="02040503050406030204" pitchFamily="18" charset="0"/>
                        <a:ea typeface="Cambria Math"/>
                      </a:rPr>
                      <m:t>=</m:t>
                    </m:r>
                    <m:r>
                      <a:rPr lang="it-IT" sz="2400" i="1">
                        <a:solidFill>
                          <a:schemeClr val="tx1"/>
                        </a:solidFill>
                        <a:latin typeface="Cambria Math" panose="02040503050406030204" pitchFamily="18" charset="0"/>
                        <a:ea typeface="Cambria Math"/>
                      </a:rPr>
                      <m:t>(</m:t>
                    </m:r>
                    <m:r>
                      <a:rPr lang="en-US" sz="2400" i="1">
                        <a:solidFill>
                          <a:schemeClr val="tx1"/>
                        </a:solidFill>
                        <a:latin typeface="Cambria Math" panose="02040503050406030204" pitchFamily="18" charset="0"/>
                        <a:ea typeface="Cambria Math"/>
                      </a:rPr>
                      <m:t>𝑎</m:t>
                    </m:r>
                    <m:r>
                      <a:rPr lang="en-US" sz="2400" i="1">
                        <a:solidFill>
                          <a:schemeClr val="tx1"/>
                        </a:solidFill>
                        <a:latin typeface="Cambria Math" panose="02040503050406030204" pitchFamily="18" charset="0"/>
                        <a:ea typeface="Cambria Math"/>
                      </a:rPr>
                      <m:t>+</m:t>
                    </m:r>
                    <m:r>
                      <a:rPr lang="en-US" sz="2400" i="1">
                        <a:solidFill>
                          <a:schemeClr val="tx1"/>
                        </a:solidFill>
                        <a:latin typeface="Cambria Math" panose="02040503050406030204" pitchFamily="18" charset="0"/>
                        <a:ea typeface="Cambria Math"/>
                      </a:rPr>
                      <m:t>𝑏𝐸</m:t>
                    </m:r>
                    <m:r>
                      <a:rPr lang="it-IT" sz="2400" i="1">
                        <a:solidFill>
                          <a:schemeClr val="tx1"/>
                        </a:solidFill>
                        <a:latin typeface="Cambria Math" panose="02040503050406030204" pitchFamily="18" charset="0"/>
                        <a:ea typeface="Cambria Math"/>
                      </a:rPr>
                      <m:t>)</m:t>
                    </m:r>
                  </m:oMath>
                </a14:m>
                <a:r>
                  <a:rPr lang="en-US" sz="2400" dirty="0">
                    <a:solidFill>
                      <a:schemeClr val="tx1"/>
                    </a:solidFill>
                    <a:ea typeface="Cambria Math"/>
                  </a:rPr>
                  <a:t>, </a:t>
                </a:r>
                <a:r>
                  <a:rPr lang="en-US" sz="2000" dirty="0">
                    <a:solidFill>
                      <a:schemeClr val="tx1"/>
                    </a:solidFill>
                    <a:ea typeface="Cambria Math"/>
                  </a:rPr>
                  <a:t>with a=2 MeV g</a:t>
                </a:r>
                <a:r>
                  <a:rPr lang="en-US" sz="2000" baseline="30000" dirty="0">
                    <a:solidFill>
                      <a:schemeClr val="tx1"/>
                    </a:solidFill>
                    <a:ea typeface="Cambria Math"/>
                  </a:rPr>
                  <a:t>-1</a:t>
                </a:r>
                <a:r>
                  <a:rPr lang="en-US" sz="2000" dirty="0">
                    <a:solidFill>
                      <a:schemeClr val="tx1"/>
                    </a:solidFill>
                    <a:ea typeface="Cambria Math"/>
                  </a:rPr>
                  <a:t> cm</a:t>
                </a:r>
                <a:r>
                  <a:rPr lang="en-US" sz="2000" baseline="30000" dirty="0">
                    <a:solidFill>
                      <a:schemeClr val="tx1"/>
                    </a:solidFill>
                    <a:ea typeface="Cambria Math"/>
                  </a:rPr>
                  <a:t>-2</a:t>
                </a:r>
                <a:r>
                  <a:rPr lang="en-US" sz="2000" dirty="0">
                    <a:solidFill>
                      <a:schemeClr val="tx1"/>
                    </a:solidFill>
                    <a:ea typeface="Cambria Math"/>
                  </a:rPr>
                  <a:t> and b=4x10</a:t>
                </a:r>
                <a:r>
                  <a:rPr lang="en-US" sz="2000" baseline="30000" dirty="0">
                    <a:solidFill>
                      <a:schemeClr val="tx1"/>
                    </a:solidFill>
                    <a:ea typeface="Cambria Math"/>
                  </a:rPr>
                  <a:t>-6</a:t>
                </a:r>
                <a:r>
                  <a:rPr lang="en-US" sz="2000" dirty="0">
                    <a:solidFill>
                      <a:schemeClr val="tx1"/>
                    </a:solidFill>
                    <a:ea typeface="Cambria Math"/>
                  </a:rPr>
                  <a:t> g</a:t>
                </a:r>
                <a:r>
                  <a:rPr lang="en-US" sz="2000" baseline="30000" dirty="0">
                    <a:solidFill>
                      <a:schemeClr val="tx1"/>
                    </a:solidFill>
                    <a:ea typeface="Cambria Math"/>
                  </a:rPr>
                  <a:t>-1</a:t>
                </a:r>
                <a:r>
                  <a:rPr lang="en-US" sz="2000" dirty="0">
                    <a:solidFill>
                      <a:schemeClr val="tx1"/>
                    </a:solidFill>
                    <a:ea typeface="Cambria Math"/>
                  </a:rPr>
                  <a:t> cm</a:t>
                </a:r>
                <a:r>
                  <a:rPr lang="en-US" sz="2000" baseline="30000" dirty="0">
                    <a:solidFill>
                      <a:schemeClr val="tx1"/>
                    </a:solidFill>
                    <a:ea typeface="Cambria Math"/>
                  </a:rPr>
                  <a:t>-2</a:t>
                </a:r>
                <a:r>
                  <a:rPr lang="en-US" sz="2000" dirty="0">
                    <a:solidFill>
                      <a:schemeClr val="tx1"/>
                    </a:solidFill>
                    <a:ea typeface="Cambria Math"/>
                  </a:rPr>
                  <a:t>. </a:t>
                </a:r>
              </a:p>
              <a:p>
                <a:pPr marL="285750" indent="-285750">
                  <a:spcAft>
                    <a:spcPts val="600"/>
                  </a:spcAft>
                  <a:buFont typeface="Arial" panose="020B0604020202020204" pitchFamily="34" charset="0"/>
                  <a:buChar char="•"/>
                </a:pPr>
                <a:r>
                  <a:rPr lang="en-US" sz="2000" dirty="0">
                    <a:solidFill>
                      <a:schemeClr val="tx1"/>
                    </a:solidFill>
                    <a:ea typeface="Cambria Math"/>
                  </a:rPr>
                  <a:t>Determine the muon range at high energy  (E&gt;0.5 </a:t>
                </a:r>
                <a:r>
                  <a:rPr lang="en-US" sz="2000" dirty="0" err="1">
                    <a:solidFill>
                      <a:schemeClr val="tx1"/>
                    </a:solidFill>
                    <a:ea typeface="Cambria Math"/>
                  </a:rPr>
                  <a:t>TeV</a:t>
                </a:r>
                <a:r>
                  <a:rPr lang="en-US" sz="2000" dirty="0">
                    <a:solidFill>
                      <a:schemeClr val="tx1"/>
                    </a:solidFill>
                    <a:ea typeface="Cambria Math"/>
                  </a:rPr>
                  <a:t>).</a:t>
                </a:r>
              </a:p>
            </p:txBody>
          </p:sp>
        </mc:Choice>
        <mc:Fallback xmlns="">
          <p:sp>
            <p:nvSpPr>
              <p:cNvPr id="4" name="Rettangolo 3"/>
              <p:cNvSpPr>
                <a:spLocks noRot="1" noChangeAspect="1" noMove="1" noResize="1" noEditPoints="1" noAdjustHandles="1" noChangeArrowheads="1" noChangeShapeType="1" noTextEdit="1"/>
              </p:cNvSpPr>
              <p:nvPr/>
            </p:nvSpPr>
            <p:spPr>
              <a:xfrm>
                <a:off x="450957" y="1098870"/>
                <a:ext cx="11454551" cy="1393715"/>
              </a:xfrm>
              <a:prstGeom prst="rect">
                <a:avLst/>
              </a:prstGeom>
              <a:blipFill rotWithShape="0">
                <a:blip r:embed="rId7"/>
                <a:stretch>
                  <a:fillRect l="-479" t="-2183" b="-6550"/>
                </a:stretch>
              </a:blipFill>
            </p:spPr>
            <p:txBody>
              <a:bodyPr/>
              <a:lstStyle/>
              <a:p>
                <a:r>
                  <a:rPr lang="en-US">
                    <a:noFill/>
                  </a:rPr>
                  <a:t> </a:t>
                </a:r>
              </a:p>
            </p:txBody>
          </p:sp>
        </mc:Fallback>
      </mc:AlternateContent>
      <p:sp>
        <p:nvSpPr>
          <p:cNvPr id="8" name="CasellaDiTesto 7"/>
          <p:cNvSpPr txBox="1"/>
          <p:nvPr/>
        </p:nvSpPr>
        <p:spPr>
          <a:xfrm>
            <a:off x="1285095" y="2842155"/>
            <a:ext cx="3203777" cy="1000274"/>
          </a:xfrm>
          <a:prstGeom prst="rect">
            <a:avLst/>
          </a:prstGeom>
          <a:noFill/>
        </p:spPr>
        <p:txBody>
          <a:bodyPr wrap="square" rtlCol="0">
            <a:spAutoFit/>
          </a:bodyPr>
          <a:lstStyle/>
          <a:p>
            <a:pPr>
              <a:spcBef>
                <a:spcPts val="600"/>
              </a:spcBef>
            </a:pPr>
            <a:r>
              <a:rPr lang="it-IT" b="1" dirty="0" err="1">
                <a:latin typeface="+mj-lt"/>
              </a:rPr>
              <a:t>Muon</a:t>
            </a:r>
            <a:r>
              <a:rPr lang="it-IT" b="1" dirty="0">
                <a:latin typeface="+mj-lt"/>
              </a:rPr>
              <a:t> </a:t>
            </a:r>
            <a:r>
              <a:rPr lang="it-IT" b="1" dirty="0" err="1">
                <a:latin typeface="+mj-lt"/>
              </a:rPr>
              <a:t>range</a:t>
            </a:r>
            <a:r>
              <a:rPr lang="it-IT" b="1" dirty="0">
                <a:latin typeface="+mj-lt"/>
              </a:rPr>
              <a:t> </a:t>
            </a:r>
            <a:r>
              <a:rPr lang="it-IT" dirty="0">
                <a:latin typeface="+mj-lt"/>
              </a:rPr>
              <a:t>(</a:t>
            </a:r>
            <a:r>
              <a:rPr lang="it-IT" dirty="0" err="1">
                <a:latin typeface="+mj-lt"/>
              </a:rPr>
              <a:t>km.w.e</a:t>
            </a:r>
            <a:r>
              <a:rPr lang="it-IT" dirty="0">
                <a:latin typeface="+mj-lt"/>
              </a:rPr>
              <a:t>.) vs. </a:t>
            </a:r>
            <a:r>
              <a:rPr lang="it-IT" dirty="0" err="1">
                <a:latin typeface="+mj-lt"/>
              </a:rPr>
              <a:t>initial</a:t>
            </a:r>
            <a:r>
              <a:rPr lang="it-IT" dirty="0">
                <a:latin typeface="+mj-lt"/>
              </a:rPr>
              <a:t> </a:t>
            </a:r>
            <a:r>
              <a:rPr lang="it-IT" dirty="0" err="1">
                <a:latin typeface="+mj-lt"/>
              </a:rPr>
              <a:t>energy</a:t>
            </a:r>
            <a:r>
              <a:rPr lang="it-IT" dirty="0">
                <a:latin typeface="+mj-lt"/>
              </a:rPr>
              <a:t> </a:t>
            </a:r>
            <a:r>
              <a:rPr lang="it-IT" dirty="0" err="1">
                <a:latin typeface="+mj-lt"/>
              </a:rPr>
              <a:t>E</a:t>
            </a:r>
            <a:r>
              <a:rPr lang="it-IT" baseline="-25000" dirty="0" err="1">
                <a:latin typeface="Symbol" panose="05050102010706020507" pitchFamily="18" charset="2"/>
              </a:rPr>
              <a:t>m</a:t>
            </a:r>
            <a:r>
              <a:rPr lang="it-IT" dirty="0">
                <a:latin typeface="+mj-lt"/>
              </a:rPr>
              <a:t> for </a:t>
            </a:r>
            <a:r>
              <a:rPr lang="it-IT" dirty="0" err="1">
                <a:solidFill>
                  <a:srgbClr val="FF0000"/>
                </a:solidFill>
              </a:rPr>
              <a:t>E</a:t>
            </a:r>
            <a:r>
              <a:rPr lang="it-IT" baseline="30000" dirty="0" err="1">
                <a:solidFill>
                  <a:srgbClr val="FF0000"/>
                </a:solidFill>
                <a:latin typeface="Symbol" panose="05050102010706020507" pitchFamily="18" charset="2"/>
              </a:rPr>
              <a:t>m</a:t>
            </a:r>
            <a:r>
              <a:rPr lang="it-IT" baseline="-25000" dirty="0" err="1">
                <a:solidFill>
                  <a:srgbClr val="FF0000"/>
                </a:solidFill>
              </a:rPr>
              <a:t>thr</a:t>
            </a:r>
            <a:r>
              <a:rPr lang="it-IT" dirty="0">
                <a:solidFill>
                  <a:srgbClr val="FF0000"/>
                </a:solidFill>
                <a:latin typeface="+mj-lt"/>
              </a:rPr>
              <a:t> =1 </a:t>
            </a:r>
            <a:r>
              <a:rPr lang="it-IT" dirty="0" err="1">
                <a:solidFill>
                  <a:srgbClr val="FF0000"/>
                </a:solidFill>
                <a:latin typeface="+mj-lt"/>
              </a:rPr>
              <a:t>TeV</a:t>
            </a:r>
            <a:endParaRPr lang="it-IT" dirty="0">
              <a:solidFill>
                <a:srgbClr val="FF0000"/>
              </a:solidFill>
              <a:latin typeface="+mj-lt"/>
            </a:endParaRPr>
          </a:p>
          <a:p>
            <a:pPr marL="342900" indent="-342900">
              <a:spcBef>
                <a:spcPts val="600"/>
              </a:spcBef>
              <a:buFont typeface="Arial" panose="020B0604020202020204" pitchFamily="34" charset="0"/>
              <a:buChar char="•"/>
            </a:pPr>
            <a:endParaRPr lang="en-US" dirty="0">
              <a:latin typeface="+mj-lt"/>
            </a:endParaRPr>
          </a:p>
        </p:txBody>
      </p:sp>
      <p:sp>
        <p:nvSpPr>
          <p:cNvPr id="2" name="Figura a mano libera 1"/>
          <p:cNvSpPr/>
          <p:nvPr/>
        </p:nvSpPr>
        <p:spPr>
          <a:xfrm>
            <a:off x="1252025" y="3404382"/>
            <a:ext cx="4360984" cy="2208627"/>
          </a:xfrm>
          <a:custGeom>
            <a:avLst/>
            <a:gdLst>
              <a:gd name="connsiteX0" fmla="*/ 0 w 4360984"/>
              <a:gd name="connsiteY0" fmla="*/ 2208627 h 2208627"/>
              <a:gd name="connsiteX1" fmla="*/ 900332 w 4360984"/>
              <a:gd name="connsiteY1" fmla="*/ 1716258 h 2208627"/>
              <a:gd name="connsiteX2" fmla="*/ 2222695 w 4360984"/>
              <a:gd name="connsiteY2" fmla="*/ 1041009 h 2208627"/>
              <a:gd name="connsiteX3" fmla="*/ 3587261 w 4360984"/>
              <a:gd name="connsiteY3" fmla="*/ 351692 h 2208627"/>
              <a:gd name="connsiteX4" fmla="*/ 4360984 w 4360984"/>
              <a:gd name="connsiteY4" fmla="*/ 0 h 2208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984" h="2208627">
                <a:moveTo>
                  <a:pt x="0" y="2208627"/>
                </a:moveTo>
                <a:cubicBezTo>
                  <a:pt x="264941" y="2059744"/>
                  <a:pt x="529883" y="1910861"/>
                  <a:pt x="900332" y="1716258"/>
                </a:cubicBezTo>
                <a:cubicBezTo>
                  <a:pt x="1270781" y="1521655"/>
                  <a:pt x="2222695" y="1041009"/>
                  <a:pt x="2222695" y="1041009"/>
                </a:cubicBezTo>
                <a:lnTo>
                  <a:pt x="3587261" y="351692"/>
                </a:lnTo>
                <a:cubicBezTo>
                  <a:pt x="3943642" y="178191"/>
                  <a:pt x="4152313" y="89095"/>
                  <a:pt x="4360984" y="0"/>
                </a:cubicBezTo>
              </a:path>
            </a:pathLst>
          </a:custGeom>
          <a:noFill/>
          <a:ln w="57150">
            <a:solidFill>
              <a:srgbClr val="FF0000"/>
            </a:solidFill>
          </a:ln>
        </p:spPr>
        <p:txBody>
          <a:bodyPr rtlCol="0" anchor="ctr"/>
          <a:lstStyle/>
          <a:p>
            <a:pPr algn="ctr"/>
            <a:endParaRPr lang="en-US"/>
          </a:p>
        </p:txBody>
      </p:sp>
      <p:pic>
        <p:nvPicPr>
          <p:cNvPr id="10" name="Immagine 9">
            <a:hlinkClick r:id="rId8" action="ppaction://hlinksldjump"/>
          </p:cNvPr>
          <p:cNvPicPr>
            <a:picLocks noChangeAspect="1"/>
          </p:cNvPicPr>
          <p:nvPr/>
        </p:nvPicPr>
        <p:blipFill rotWithShape="1">
          <a:blip r:embed="rId9"/>
          <a:srcRect l="605" t="2675" r="23915" b="49067"/>
          <a:stretch/>
        </p:blipFill>
        <p:spPr>
          <a:xfrm>
            <a:off x="10893036" y="56874"/>
            <a:ext cx="1175658" cy="626946"/>
          </a:xfrm>
          <a:prstGeom prst="rect">
            <a:avLst/>
          </a:prstGeom>
        </p:spPr>
      </p:pic>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23</a:t>
            </a:fld>
            <a:endParaRPr lang="it-IT"/>
          </a:p>
        </p:txBody>
      </p:sp>
      <p:sp>
        <p:nvSpPr>
          <p:cNvPr id="3" name="Indietro o precedente 24">
            <a:hlinkClick r:id="" action="ppaction://hlinkshowjump?jump=lastslideviewed" highlightClick="1"/>
            <a:extLst>
              <a:ext uri="{FF2B5EF4-FFF2-40B4-BE49-F238E27FC236}">
                <a16:creationId xmlns:a16="http://schemas.microsoft.com/office/drawing/2014/main" id="{F6DA2E3C-6456-934A-C973-7A20D08C1768}"/>
              </a:ext>
            </a:extLst>
          </p:cNvPr>
          <p:cNvSpPr/>
          <p:nvPr/>
        </p:nvSpPr>
        <p:spPr>
          <a:xfrm>
            <a:off x="10208687" y="218700"/>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01681550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3600" dirty="0"/>
              <a:t>5</a:t>
            </a:r>
            <a:r>
              <a:rPr lang="en-US" sz="3600" dirty="0">
                <a:latin typeface="Symbol" panose="05050102010706020507" pitchFamily="18" charset="2"/>
              </a:rPr>
              <a:t>. n</a:t>
            </a:r>
            <a:r>
              <a:rPr lang="en-US" sz="3600" dirty="0"/>
              <a:t> absorption in the Earth</a:t>
            </a:r>
            <a:endParaRPr lang="en-GB" sz="3600" dirty="0"/>
          </a:p>
        </p:txBody>
      </p:sp>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24895" y="102691"/>
            <a:ext cx="2565589" cy="2854821"/>
          </a:xfrm>
          <a:prstGeom prst="rect">
            <a:avLst/>
          </a:prstGeom>
        </p:spPr>
      </p:pic>
      <p:pic>
        <p:nvPicPr>
          <p:cNvPr id="4" name="Immagine 3"/>
          <p:cNvPicPr>
            <a:picLocks noChangeAspect="1"/>
          </p:cNvPicPr>
          <p:nvPr/>
        </p:nvPicPr>
        <p:blipFill rotWithShape="1">
          <a:blip r:embed="rId3"/>
          <a:srcRect l="1476" t="8219"/>
          <a:stretch/>
        </p:blipFill>
        <p:spPr>
          <a:xfrm>
            <a:off x="7214829" y="2957512"/>
            <a:ext cx="4690680" cy="3654367"/>
          </a:xfrm>
          <a:prstGeom prst="rect">
            <a:avLst/>
          </a:prstGeom>
        </p:spPr>
      </p:pic>
      <mc:AlternateContent xmlns:mc="http://schemas.openxmlformats.org/markup-compatibility/2006" xmlns:a14="http://schemas.microsoft.com/office/drawing/2010/main">
        <mc:Choice Requires="a14">
          <p:sp>
            <p:nvSpPr>
              <p:cNvPr id="8" name="Rettangolo 7"/>
              <p:cNvSpPr/>
              <p:nvPr/>
            </p:nvSpPr>
            <p:spPr>
              <a:xfrm>
                <a:off x="452609" y="959983"/>
                <a:ext cx="6269734" cy="5260351"/>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The interaction length (Chapter 3) is:</a:t>
                </a:r>
              </a:p>
              <a:p>
                <a:pPr>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𝜆</m:t>
                      </m:r>
                      <m:r>
                        <a:rPr lang="it-IT" sz="2000" i="1">
                          <a:latin typeface="Cambria Math" panose="02040503050406030204" pitchFamily="18" charset="0"/>
                          <a:ea typeface="Cambria Math" panose="02040503050406030204" pitchFamily="18" charset="0"/>
                        </a:rPr>
                        <m:t>=</m:t>
                      </m:r>
                      <m:f>
                        <m:fPr>
                          <m:ctrlPr>
                            <a:rPr lang="it-IT" sz="2000" i="1">
                              <a:latin typeface="Cambria Math" panose="02040503050406030204" pitchFamily="18" charset="0"/>
                              <a:ea typeface="Cambria Math" panose="02040503050406030204" pitchFamily="18" charset="0"/>
                            </a:rPr>
                          </m:ctrlPr>
                        </m:fPr>
                        <m:num>
                          <m:r>
                            <a:rPr lang="it-IT" sz="2000" i="1">
                              <a:latin typeface="Cambria Math" panose="02040503050406030204" pitchFamily="18" charset="0"/>
                              <a:ea typeface="Cambria Math" panose="02040503050406030204" pitchFamily="18" charset="0"/>
                            </a:rPr>
                            <m:t>1</m:t>
                          </m:r>
                        </m:num>
                        <m:den>
                          <m:r>
                            <a:rPr lang="it-IT" sz="2000" i="1">
                              <a:latin typeface="Cambria Math" panose="02040503050406030204" pitchFamily="18" charset="0"/>
                              <a:ea typeface="Cambria Math" panose="02040503050406030204" pitchFamily="18" charset="0"/>
                            </a:rPr>
                            <m:t>𝑛</m:t>
                          </m:r>
                          <m:r>
                            <a:rPr lang="it-IT" sz="2000" i="1">
                              <a:latin typeface="Cambria Math" panose="02040503050406030204" pitchFamily="18" charset="0"/>
                              <a:ea typeface="Cambria Math" panose="02040503050406030204" pitchFamily="18" charset="0"/>
                            </a:rPr>
                            <m:t>𝜎</m:t>
                          </m:r>
                        </m:den>
                      </m:f>
                      <m:r>
                        <a:rPr lang="it-IT" sz="2000" i="1">
                          <a:latin typeface="Cambria Math" panose="02040503050406030204" pitchFamily="18" charset="0"/>
                          <a:ea typeface="Cambria Math" panose="02040503050406030204" pitchFamily="18" charset="0"/>
                        </a:rPr>
                        <m:t> [</m:t>
                      </m:r>
                      <m:r>
                        <a:rPr lang="it-IT" sz="2000" i="1">
                          <a:latin typeface="Cambria Math" panose="02040503050406030204" pitchFamily="18" charset="0"/>
                          <a:ea typeface="Cambria Math" panose="02040503050406030204" pitchFamily="18" charset="0"/>
                        </a:rPr>
                        <m:t>𝑐𝑚</m:t>
                      </m:r>
                      <m:r>
                        <a:rPr lang="it-IT" sz="2000" i="1">
                          <a:latin typeface="Cambria Math" panose="02040503050406030204" pitchFamily="18" charset="0"/>
                          <a:ea typeface="Cambria Math" panose="02040503050406030204" pitchFamily="18" charset="0"/>
                        </a:rPr>
                        <m:t>]</m:t>
                      </m:r>
                    </m:oMath>
                  </m:oMathPara>
                </a14:m>
                <a:endParaRPr lang="en-US" sz="2000" dirty="0"/>
              </a:p>
              <a:p>
                <a:pPr marL="285750" indent="-285750">
                  <a:spcAft>
                    <a:spcPts val="600"/>
                  </a:spcAft>
                  <a:buFont typeface="Arial" panose="020B0604020202020204" pitchFamily="34" charset="0"/>
                  <a:buChar char="•"/>
                </a:pPr>
                <a:r>
                  <a:rPr lang="en-US" sz="2000" i="1" dirty="0">
                    <a:latin typeface="Times New Roman" panose="02020603050405020304" pitchFamily="18" charset="0"/>
                    <a:cs typeface="Times New Roman" panose="02020603050405020304" pitchFamily="18" charset="0"/>
                  </a:rPr>
                  <a:t>n</a:t>
                </a:r>
                <a:r>
                  <a:rPr lang="en-US" sz="2000" dirty="0"/>
                  <a:t>=number density (nucleons) that depends on the mass M, density of the material</a:t>
                </a:r>
              </a:p>
              <a:p>
                <a:pPr>
                  <a:spcAft>
                    <a:spcPts val="600"/>
                  </a:spcAft>
                </a:pPr>
                <a14:m>
                  <m:oMathPara xmlns:m="http://schemas.openxmlformats.org/officeDocument/2006/math">
                    <m:oMathParaPr>
                      <m:jc m:val="centerGroup"/>
                    </m:oMathParaPr>
                    <m:oMath xmlns:m="http://schemas.openxmlformats.org/officeDocument/2006/math">
                      <m:r>
                        <a:rPr lang="it-IT" sz="2000" i="1">
                          <a:latin typeface="Cambria Math" panose="02040503050406030204" pitchFamily="18" charset="0"/>
                        </a:rPr>
                        <m:t>𝑛</m:t>
                      </m:r>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it-IT" sz="2000" i="1">
                                  <a:latin typeface="Cambria Math" panose="02040503050406030204" pitchFamily="18" charset="0"/>
                                </a:rPr>
                                <m:t>𝑁</m:t>
                              </m:r>
                            </m:e>
                            <m:sub>
                              <m:r>
                                <a:rPr lang="it-IT" sz="2000" i="1">
                                  <a:latin typeface="Cambria Math" panose="02040503050406030204" pitchFamily="18" charset="0"/>
                                </a:rPr>
                                <m:t>𝐴</m:t>
                              </m:r>
                            </m:sub>
                          </m:sSub>
                        </m:num>
                        <m:den>
                          <m:r>
                            <a:rPr lang="it-IT" sz="2000" i="1">
                              <a:latin typeface="Cambria Math" panose="02040503050406030204" pitchFamily="18" charset="0"/>
                            </a:rPr>
                            <m:t>𝑀</m:t>
                          </m:r>
                        </m:den>
                      </m:f>
                      <m:r>
                        <a:rPr lang="en-US" sz="2000" i="1">
                          <a:latin typeface="Cambria Math" panose="02040503050406030204" pitchFamily="18" charset="0"/>
                          <a:ea typeface="Cambria Math" panose="02040503050406030204" pitchFamily="18" charset="0"/>
                        </a:rPr>
                        <m:t>𝜌</m:t>
                      </m:r>
                      <m:r>
                        <a:rPr lang="it-IT" sz="2000" i="1">
                          <a:latin typeface="Cambria Math" panose="02040503050406030204" pitchFamily="18" charset="0"/>
                          <a:ea typeface="Cambria Math" panose="02040503050406030204" pitchFamily="18" charset="0"/>
                        </a:rPr>
                        <m:t>  [</m:t>
                      </m:r>
                      <m:sSup>
                        <m:sSupPr>
                          <m:ctrlPr>
                            <a:rPr lang="it-IT" sz="2000" i="1">
                              <a:latin typeface="Cambria Math" panose="02040503050406030204" pitchFamily="18" charset="0"/>
                              <a:ea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𝑐𝑚</m:t>
                          </m:r>
                        </m:e>
                        <m:sup>
                          <m:r>
                            <a:rPr lang="it-IT" sz="2000" i="1">
                              <a:latin typeface="Cambria Math" panose="02040503050406030204" pitchFamily="18" charset="0"/>
                              <a:ea typeface="Cambria Math" panose="02040503050406030204" pitchFamily="18" charset="0"/>
                            </a:rPr>
                            <m:t>−3</m:t>
                          </m:r>
                        </m:sup>
                      </m:sSup>
                      <m:r>
                        <a:rPr lang="it-IT" sz="2000" i="1">
                          <a:latin typeface="Cambria Math" panose="02040503050406030204" pitchFamily="18" charset="0"/>
                          <a:ea typeface="Cambria Math" panose="02040503050406030204" pitchFamily="18" charset="0"/>
                        </a:rPr>
                        <m:t>]</m:t>
                      </m:r>
                    </m:oMath>
                  </m:oMathPara>
                </a14:m>
                <a:endParaRPr lang="en-US" sz="2000" dirty="0"/>
              </a:p>
              <a:p>
                <a:pPr marL="285750" indent="-285750">
                  <a:spcAft>
                    <a:spcPts val="600"/>
                  </a:spcAft>
                  <a:buFont typeface="Arial" panose="020B0604020202020204" pitchFamily="34" charset="0"/>
                  <a:buChar char="•"/>
                </a:pPr>
                <a:r>
                  <a:rPr lang="en-US" sz="2000" dirty="0"/>
                  <a:t>Due to the interaction length, the surviving fraction of particles is:</a:t>
                </a:r>
              </a:p>
              <a:p>
                <a:pPr>
                  <a:spcAft>
                    <a:spcPts val="600"/>
                  </a:spcAft>
                </a:pPr>
                <a14:m>
                  <m:oMathPara xmlns:m="http://schemas.openxmlformats.org/officeDocument/2006/math">
                    <m:oMathParaPr>
                      <m:jc m:val="centerGroup"/>
                    </m:oMathParaPr>
                    <m:oMath xmlns:m="http://schemas.openxmlformats.org/officeDocument/2006/math">
                      <m:r>
                        <a:rPr lang="it-IT" sz="2000" i="1">
                          <a:latin typeface="Cambria Math" panose="02040503050406030204" pitchFamily="18" charset="0"/>
                        </a:rPr>
                        <m:t>𝑁</m:t>
                      </m:r>
                      <m:r>
                        <a:rPr lang="it-IT" sz="2000" i="1">
                          <a:latin typeface="Cambria Math" panose="02040503050406030204" pitchFamily="18" charset="0"/>
                        </a:rPr>
                        <m:t>(</m:t>
                      </m:r>
                      <m:r>
                        <a:rPr lang="it-IT" sz="2000" i="1">
                          <a:latin typeface="Cambria Math" panose="02040503050406030204" pitchFamily="18" charset="0"/>
                        </a:rPr>
                        <m:t>𝑥</m:t>
                      </m:r>
                      <m:r>
                        <a:rPr lang="it-IT" sz="2000" i="1">
                          <a:latin typeface="Cambria Math" panose="02040503050406030204" pitchFamily="18" charset="0"/>
                        </a:rPr>
                        <m:t>)=</m:t>
                      </m:r>
                      <m:sSub>
                        <m:sSubPr>
                          <m:ctrlPr>
                            <a:rPr lang="en-US" sz="2000" i="1">
                              <a:latin typeface="Cambria Math" panose="02040503050406030204" pitchFamily="18" charset="0"/>
                            </a:rPr>
                          </m:ctrlPr>
                        </m:sSubPr>
                        <m:e>
                          <m:r>
                            <a:rPr lang="it-IT" sz="2000" i="1">
                              <a:latin typeface="Cambria Math" panose="02040503050406030204" pitchFamily="18" charset="0"/>
                            </a:rPr>
                            <m:t>𝑁</m:t>
                          </m:r>
                        </m:e>
                        <m:sub>
                          <m:r>
                            <a:rPr lang="it-IT" sz="2000" i="1">
                              <a:latin typeface="Cambria Math" panose="02040503050406030204" pitchFamily="18" charset="0"/>
                            </a:rPr>
                            <m:t>𝑜</m:t>
                          </m:r>
                        </m:sub>
                      </m:sSub>
                      <m:sSup>
                        <m:sSupPr>
                          <m:ctrlPr>
                            <a:rPr lang="en-US" sz="2000" i="1">
                              <a:latin typeface="Cambria Math" panose="02040503050406030204" pitchFamily="18" charset="0"/>
                            </a:rPr>
                          </m:ctrlPr>
                        </m:sSupPr>
                        <m:e>
                          <m:r>
                            <a:rPr lang="it-IT" sz="2000" i="1">
                              <a:latin typeface="Cambria Math" panose="02040503050406030204" pitchFamily="18" charset="0"/>
                            </a:rPr>
                            <m:t>𝑒</m:t>
                          </m:r>
                        </m:e>
                        <m:sup>
                          <m:r>
                            <a:rPr lang="it-IT" sz="2000" i="1">
                              <a:latin typeface="Cambria Math" panose="02040503050406030204" pitchFamily="18" charset="0"/>
                            </a:rPr>
                            <m:t>−</m:t>
                          </m:r>
                          <m:r>
                            <a:rPr lang="it-IT" sz="2000" i="1">
                              <a:latin typeface="Cambria Math" panose="02040503050406030204" pitchFamily="18" charset="0"/>
                            </a:rPr>
                            <m:t>𝑥</m:t>
                          </m:r>
                          <m:r>
                            <a:rPr lang="it-IT" sz="2000" i="1">
                              <a:latin typeface="Cambria Math" panose="02040503050406030204" pitchFamily="18" charset="0"/>
                            </a:rPr>
                            <m:t>/</m:t>
                          </m:r>
                          <m:r>
                            <a:rPr lang="it-IT" sz="2000" i="1">
                              <a:latin typeface="Cambria Math" panose="02040503050406030204" pitchFamily="18" charset="0"/>
                              <a:ea typeface="Cambria Math" panose="02040503050406030204" pitchFamily="18" charset="0"/>
                            </a:rPr>
                            <m:t>𝜆</m:t>
                          </m:r>
                        </m:sup>
                      </m:sSup>
                    </m:oMath>
                  </m:oMathPara>
                </a14:m>
                <a:endParaRPr lang="en-US" sz="2000" dirty="0"/>
              </a:p>
              <a:p>
                <a:pPr marL="742950" lvl="1" indent="-285750">
                  <a:spcAft>
                    <a:spcPts val="600"/>
                  </a:spcAft>
                  <a:buFont typeface="Arial" panose="020B0604020202020204" pitchFamily="34" charset="0"/>
                  <a:buChar char="•"/>
                </a:pPr>
                <a:r>
                  <a:rPr lang="en-US" sz="2000" dirty="0">
                    <a:solidFill>
                      <a:schemeClr val="accent5">
                        <a:lumMod val="75000"/>
                      </a:schemeClr>
                    </a:solidFill>
                  </a:rPr>
                  <a:t>A </a:t>
                </a:r>
                <a:r>
                  <a:rPr lang="en-US" sz="2000" dirty="0">
                    <a:solidFill>
                      <a:schemeClr val="accent5">
                        <a:lumMod val="75000"/>
                      </a:schemeClr>
                    </a:solidFill>
                    <a:latin typeface="Symbol" panose="05050102010706020507" pitchFamily="18" charset="2"/>
                  </a:rPr>
                  <a:t>g</a:t>
                </a:r>
                <a:r>
                  <a:rPr lang="en-US" sz="2000" dirty="0">
                    <a:solidFill>
                      <a:schemeClr val="accent5">
                        <a:lumMod val="75000"/>
                      </a:schemeClr>
                    </a:solidFill>
                  </a:rPr>
                  <a:t>-ray of 1 </a:t>
                </a:r>
                <a:r>
                  <a:rPr lang="en-US" sz="2000" dirty="0" err="1">
                    <a:solidFill>
                      <a:schemeClr val="accent5">
                        <a:lumMod val="75000"/>
                      </a:schemeClr>
                    </a:solidFill>
                  </a:rPr>
                  <a:t>TeV</a:t>
                </a:r>
                <a:r>
                  <a:rPr lang="en-US" sz="2000" dirty="0">
                    <a:solidFill>
                      <a:schemeClr val="accent5">
                        <a:lumMod val="75000"/>
                      </a:schemeClr>
                    </a:solidFill>
                  </a:rPr>
                  <a:t> has an interaction length (in water) </a:t>
                </a:r>
                <a:r>
                  <a:rPr lang="en-US" sz="2000" dirty="0">
                    <a:solidFill>
                      <a:schemeClr val="accent5">
                        <a:lumMod val="75000"/>
                      </a:schemeClr>
                    </a:solidFill>
                    <a:latin typeface="Symbol" panose="05050102010706020507" pitchFamily="18" charset="2"/>
                  </a:rPr>
                  <a:t>l </a:t>
                </a:r>
                <a:r>
                  <a:rPr lang="en-US" sz="2000" dirty="0">
                    <a:solidFill>
                      <a:schemeClr val="accent5">
                        <a:lumMod val="75000"/>
                      </a:schemeClr>
                    </a:solidFill>
                  </a:rPr>
                  <a:t>= 42 m;</a:t>
                </a:r>
              </a:p>
              <a:p>
                <a:pPr marL="742950" lvl="1" indent="-285750">
                  <a:spcAft>
                    <a:spcPts val="600"/>
                  </a:spcAft>
                  <a:buFont typeface="Arial" panose="020B0604020202020204" pitchFamily="34" charset="0"/>
                  <a:buChar char="•"/>
                </a:pPr>
                <a:r>
                  <a:rPr lang="en-US" sz="2000" dirty="0">
                    <a:solidFill>
                      <a:schemeClr val="accent5">
                        <a:lumMod val="75000"/>
                      </a:schemeClr>
                    </a:solidFill>
                  </a:rPr>
                  <a:t>a </a:t>
                </a:r>
                <a:r>
                  <a:rPr lang="en-US" sz="2000" dirty="0">
                    <a:solidFill>
                      <a:schemeClr val="accent5">
                        <a:lumMod val="75000"/>
                      </a:schemeClr>
                    </a:solidFill>
                    <a:latin typeface="Symbol" panose="05050102010706020507" pitchFamily="18" charset="2"/>
                  </a:rPr>
                  <a:t>n</a:t>
                </a:r>
                <a:r>
                  <a:rPr lang="en-US" sz="2000" dirty="0">
                    <a:solidFill>
                      <a:schemeClr val="accent5">
                        <a:lumMod val="75000"/>
                      </a:schemeClr>
                    </a:solidFill>
                  </a:rPr>
                  <a:t> of 1 </a:t>
                </a:r>
                <a:r>
                  <a:rPr lang="en-US" sz="2000" dirty="0" err="1">
                    <a:solidFill>
                      <a:schemeClr val="accent5">
                        <a:lumMod val="75000"/>
                      </a:schemeClr>
                    </a:solidFill>
                  </a:rPr>
                  <a:t>TeV</a:t>
                </a:r>
                <a:r>
                  <a:rPr lang="en-US" sz="2000" dirty="0">
                    <a:solidFill>
                      <a:schemeClr val="accent5">
                        <a:lumMod val="75000"/>
                      </a:schemeClr>
                    </a:solidFill>
                  </a:rPr>
                  <a:t> has </a:t>
                </a:r>
                <a:r>
                  <a:rPr lang="en-US" sz="2000" dirty="0">
                    <a:solidFill>
                      <a:schemeClr val="accent5">
                        <a:lumMod val="75000"/>
                      </a:schemeClr>
                    </a:solidFill>
                    <a:latin typeface="Symbol" panose="05050102010706020507" pitchFamily="18" charset="2"/>
                  </a:rPr>
                  <a:t>l</a:t>
                </a:r>
                <a:r>
                  <a:rPr lang="en-US" sz="2000" dirty="0">
                    <a:solidFill>
                      <a:schemeClr val="accent5">
                        <a:lumMod val="75000"/>
                      </a:schemeClr>
                    </a:solidFill>
                    <a:latin typeface="Symbol" panose="05050102010706020507" pitchFamily="18" charset="2"/>
                    <a:sym typeface="Symbol" panose="05050102010706020507" pitchFamily="18" charset="2"/>
                  </a:rPr>
                  <a:t></a:t>
                </a:r>
                <a:r>
                  <a:rPr lang="en-US" sz="2000" dirty="0">
                    <a:solidFill>
                      <a:schemeClr val="accent5">
                        <a:lumMod val="75000"/>
                      </a:schemeClr>
                    </a:solidFill>
                  </a:rPr>
                  <a:t> 2x10</a:t>
                </a:r>
                <a:r>
                  <a:rPr lang="en-US" sz="2000" baseline="30000" dirty="0">
                    <a:solidFill>
                      <a:schemeClr val="accent5">
                        <a:lumMod val="75000"/>
                      </a:schemeClr>
                    </a:solidFill>
                  </a:rPr>
                  <a:t>9</a:t>
                </a:r>
                <a:r>
                  <a:rPr lang="en-US" sz="2000" dirty="0">
                    <a:solidFill>
                      <a:schemeClr val="accent5">
                        <a:lumMod val="75000"/>
                      </a:schemeClr>
                    </a:solidFill>
                  </a:rPr>
                  <a:t> m. </a:t>
                </a:r>
              </a:p>
              <a:p>
                <a:pPr marL="285750" indent="-285750">
                  <a:spcAft>
                    <a:spcPts val="600"/>
                  </a:spcAft>
                  <a:buFont typeface="Arial" panose="020B0604020202020204" pitchFamily="34" charset="0"/>
                  <a:buChar char="•"/>
                </a:pPr>
                <a:r>
                  <a:rPr lang="en-US" sz="2000" dirty="0"/>
                  <a:t>The increase of the </a:t>
                </a:r>
                <a:r>
                  <a:rPr lang="en-US" sz="2000" dirty="0" err="1">
                    <a:latin typeface="Symbol" panose="05050102010706020507" pitchFamily="18" charset="2"/>
                  </a:rPr>
                  <a:t>s</a:t>
                </a:r>
                <a:r>
                  <a:rPr lang="en-US" sz="2000" baseline="-25000" dirty="0" err="1">
                    <a:latin typeface="Symbol" panose="05050102010706020507" pitchFamily="18" charset="2"/>
                  </a:rPr>
                  <a:t>n</a:t>
                </a:r>
                <a:r>
                  <a:rPr lang="en-US" sz="2000" dirty="0"/>
                  <a:t> with energy is such that the Earth absorption becomes not negligible at </a:t>
                </a:r>
                <a:r>
                  <a:rPr lang="en-US" sz="2000" dirty="0" err="1"/>
                  <a:t>E</a:t>
                </a:r>
                <a:r>
                  <a:rPr lang="en-US" sz="2000" baseline="-25000" dirty="0" err="1">
                    <a:latin typeface="Symbol" panose="05050102010706020507" pitchFamily="18" charset="2"/>
                  </a:rPr>
                  <a:t>n</a:t>
                </a:r>
                <a:r>
                  <a:rPr lang="en-US" sz="2000" dirty="0"/>
                  <a:t> &gt; 100 </a:t>
                </a:r>
                <a:r>
                  <a:rPr lang="en-US" sz="2000" dirty="0" err="1"/>
                  <a:t>TeV</a:t>
                </a:r>
                <a:r>
                  <a:rPr lang="en-US" sz="2000" dirty="0"/>
                  <a:t>.</a:t>
                </a:r>
                <a:endParaRPr lang="en-GB" sz="2000" dirty="0"/>
              </a:p>
            </p:txBody>
          </p:sp>
        </mc:Choice>
        <mc:Fallback xmlns="">
          <p:sp>
            <p:nvSpPr>
              <p:cNvPr id="8" name="Rettangolo 7"/>
              <p:cNvSpPr>
                <a:spLocks noRot="1" noChangeAspect="1" noMove="1" noResize="1" noEditPoints="1" noAdjustHandles="1" noChangeArrowheads="1" noChangeShapeType="1" noTextEdit="1"/>
              </p:cNvSpPr>
              <p:nvPr/>
            </p:nvSpPr>
            <p:spPr>
              <a:xfrm>
                <a:off x="452609" y="959983"/>
                <a:ext cx="6269734" cy="5260351"/>
              </a:xfrm>
              <a:prstGeom prst="rect">
                <a:avLst/>
              </a:prstGeom>
              <a:blipFill rotWithShape="0">
                <a:blip r:embed="rId4"/>
                <a:stretch>
                  <a:fillRect l="-875" t="-579" r="-1846" b="-1159"/>
                </a:stretch>
              </a:blipFill>
            </p:spPr>
            <p:txBody>
              <a:bodyPr/>
              <a:lstStyle/>
              <a:p>
                <a:r>
                  <a:rPr lang="en-US">
                    <a:noFill/>
                  </a:rPr>
                  <a:t> </a:t>
                </a:r>
              </a:p>
            </p:txBody>
          </p:sp>
        </mc:Fallback>
      </mc:AlternateContent>
      <p:pic>
        <p:nvPicPr>
          <p:cNvPr id="9" name="Immagine 8">
            <a:hlinkClick r:id="rId5" action="ppaction://hlinksldjump"/>
          </p:cNvPr>
          <p:cNvPicPr>
            <a:picLocks noChangeAspect="1"/>
          </p:cNvPicPr>
          <p:nvPr/>
        </p:nvPicPr>
        <p:blipFill rotWithShape="1">
          <a:blip r:embed="rId6"/>
          <a:srcRect l="605" t="2675" r="23915" b="49067"/>
          <a:stretch/>
        </p:blipFill>
        <p:spPr>
          <a:xfrm>
            <a:off x="10893036" y="56874"/>
            <a:ext cx="1175658" cy="626946"/>
          </a:xfrm>
          <a:prstGeom prst="rect">
            <a:avLst/>
          </a:prstGeom>
        </p:spPr>
      </p:pic>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10" name="Segnaposto numero diapositiva 9"/>
          <p:cNvSpPr>
            <a:spLocks noGrp="1"/>
          </p:cNvSpPr>
          <p:nvPr>
            <p:ph type="sldNum" sz="quarter" idx="12"/>
          </p:nvPr>
        </p:nvSpPr>
        <p:spPr/>
        <p:txBody>
          <a:bodyPr/>
          <a:lstStyle/>
          <a:p>
            <a:fld id="{EF856C54-971D-4A64-8725-72F12A462872}" type="slidenum">
              <a:rPr lang="it-IT" smtClean="0"/>
              <a:t>24</a:t>
            </a:fld>
            <a:endParaRPr lang="it-IT"/>
          </a:p>
        </p:txBody>
      </p:sp>
      <p:sp>
        <p:nvSpPr>
          <p:cNvPr id="3" name="Indietro o precedente 24">
            <a:hlinkClick r:id="" action="ppaction://hlinkshowjump?jump=lastslideviewed" highlightClick="1"/>
            <a:extLst>
              <a:ext uri="{FF2B5EF4-FFF2-40B4-BE49-F238E27FC236}">
                <a16:creationId xmlns:a16="http://schemas.microsoft.com/office/drawing/2014/main" id="{2EC37315-9080-3BD0-E06E-A1E8FE60D997}"/>
              </a:ext>
            </a:extLst>
          </p:cNvPr>
          <p:cNvSpPr/>
          <p:nvPr/>
        </p:nvSpPr>
        <p:spPr>
          <a:xfrm>
            <a:off x="10208687" y="218700"/>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4247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noAutofit/>
              </a:bodyPr>
              <a:lstStyle/>
              <a:p>
                <a:r>
                  <a:rPr lang="it-IT" sz="3600" dirty="0">
                    <a:solidFill>
                      <a:srgbClr val="C00000"/>
                    </a:solidFill>
                  </a:rPr>
                  <a:t>6. Detector </a:t>
                </a:r>
                <a:r>
                  <a:rPr lang="it-IT" sz="3600" dirty="0" err="1">
                    <a:solidFill>
                      <a:srgbClr val="C00000"/>
                    </a:solidFill>
                  </a:rPr>
                  <a:t>effective</a:t>
                </a:r>
                <a:r>
                  <a:rPr lang="it-IT" sz="3600" dirty="0">
                    <a:solidFill>
                      <a:srgbClr val="C00000"/>
                    </a:solidFill>
                  </a:rPr>
                  <a:t> area, </a:t>
                </a:r>
                <a14:m>
                  <m:oMath xmlns:m="http://schemas.openxmlformats.org/officeDocument/2006/math">
                    <m:sSubSup>
                      <m:sSubSupPr>
                        <m:ctrlPr>
                          <a:rPr lang="en-GB" sz="3600" i="1" dirty="0">
                            <a:solidFill>
                              <a:srgbClr val="C00000"/>
                            </a:solidFill>
                            <a:latin typeface="Cambria Math" panose="02040503050406030204" pitchFamily="18" charset="0"/>
                            <a:ea typeface="Cambria Math" panose="02040503050406030204" pitchFamily="18" charset="0"/>
                          </a:rPr>
                        </m:ctrlPr>
                      </m:sSubSupPr>
                      <m:e>
                        <m:r>
                          <a:rPr lang="it-IT" sz="3600" b="0" i="1" dirty="0">
                            <a:solidFill>
                              <a:srgbClr val="C00000"/>
                            </a:solidFill>
                            <a:latin typeface="Cambria Math" panose="02040503050406030204" pitchFamily="18" charset="0"/>
                            <a:ea typeface="Cambria Math" panose="02040503050406030204" pitchFamily="18" charset="0"/>
                          </a:rPr>
                          <m:t>𝐴</m:t>
                        </m:r>
                      </m:e>
                      <m:sub>
                        <m:r>
                          <a:rPr lang="it-IT" sz="3600" b="0" i="1">
                            <a:solidFill>
                              <a:srgbClr val="C00000"/>
                            </a:solidFill>
                            <a:latin typeface="Cambria Math" panose="02040503050406030204" pitchFamily="18" charset="0"/>
                            <a:ea typeface="Cambria Math" panose="02040503050406030204" pitchFamily="18" charset="0"/>
                          </a:rPr>
                          <m:t>𝜈</m:t>
                        </m:r>
                      </m:sub>
                      <m:sup>
                        <m:r>
                          <a:rPr lang="it-IT" sz="3600" b="0" i="1" dirty="0">
                            <a:solidFill>
                              <a:srgbClr val="C00000"/>
                            </a:solidFill>
                            <a:latin typeface="Cambria Math" panose="02040503050406030204" pitchFamily="18" charset="0"/>
                            <a:ea typeface="Cambria Math" panose="02040503050406030204" pitchFamily="18" charset="0"/>
                          </a:rPr>
                          <m:t>𝑒𝑓𝑓</m:t>
                        </m:r>
                      </m:sup>
                    </m:sSubSup>
                    <m:r>
                      <a:rPr lang="it-IT" sz="3600" b="0" i="1" dirty="0">
                        <a:solidFill>
                          <a:srgbClr val="C00000"/>
                        </a:solidFill>
                        <a:latin typeface="Cambria Math" panose="02040503050406030204" pitchFamily="18" charset="0"/>
                        <a:ea typeface="Cambria Math" panose="02040503050406030204" pitchFamily="18" charset="0"/>
                      </a:rPr>
                      <m:t>(</m:t>
                    </m:r>
                    <m:r>
                      <a:rPr lang="it-IT" sz="3600" b="0" i="1" dirty="0">
                        <a:solidFill>
                          <a:srgbClr val="C00000"/>
                        </a:solidFill>
                        <a:latin typeface="Cambria Math" panose="02040503050406030204" pitchFamily="18" charset="0"/>
                        <a:ea typeface="Cambria Math" panose="02040503050406030204" pitchFamily="18" charset="0"/>
                      </a:rPr>
                      <m:t>𝐸</m:t>
                    </m:r>
                    <m:r>
                      <a:rPr lang="it-IT" sz="3600" b="0" i="1" dirty="0">
                        <a:solidFill>
                          <a:srgbClr val="C00000"/>
                        </a:solidFill>
                        <a:latin typeface="Cambria Math" panose="02040503050406030204" pitchFamily="18" charset="0"/>
                        <a:ea typeface="Cambria Math" panose="02040503050406030204" pitchFamily="18" charset="0"/>
                      </a:rPr>
                      <m:t>)</m:t>
                    </m:r>
                  </m:oMath>
                </a14:m>
                <a:endParaRPr lang="en-GB" sz="3600" dirty="0">
                  <a:solidFill>
                    <a:srgbClr val="C00000"/>
                  </a:solidFill>
                </a:endParaRPr>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a:blip r:embed="rId2"/>
                <a:stretch>
                  <a:fillRect l="-1797" t="-2439" b="-260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478302" y="1590156"/>
                <a:ext cx="11071273" cy="4487767"/>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The  </a:t>
                </a:r>
                <a14:m>
                  <m:oMath xmlns:m="http://schemas.openxmlformats.org/officeDocument/2006/math">
                    <m:sSubSup>
                      <m:sSubSupPr>
                        <m:ctrlPr>
                          <a:rPr lang="en-GB" sz="2000" b="1" i="1" dirty="0" smtClean="0">
                            <a:solidFill>
                              <a:srgbClr val="0070C0"/>
                            </a:solidFill>
                            <a:latin typeface="Cambria Math" panose="02040503050406030204" pitchFamily="18" charset="0"/>
                            <a:ea typeface="Cambria Math" panose="02040503050406030204" pitchFamily="18" charset="0"/>
                          </a:rPr>
                        </m:ctrlPr>
                      </m:sSubSupPr>
                      <m:e>
                        <m:r>
                          <a:rPr lang="it-IT" sz="2000" b="1" i="1" dirty="0">
                            <a:solidFill>
                              <a:srgbClr val="0070C0"/>
                            </a:solidFill>
                            <a:latin typeface="Cambria Math" panose="02040503050406030204" pitchFamily="18" charset="0"/>
                            <a:ea typeface="Cambria Math" panose="02040503050406030204" pitchFamily="18" charset="0"/>
                          </a:rPr>
                          <m:t>𝑨</m:t>
                        </m:r>
                      </m:e>
                      <m:sub>
                        <m:r>
                          <a:rPr lang="it-IT" sz="2000" b="1" i="1">
                            <a:solidFill>
                              <a:srgbClr val="0070C0"/>
                            </a:solidFill>
                            <a:latin typeface="Cambria Math" panose="02040503050406030204" pitchFamily="18" charset="0"/>
                            <a:ea typeface="Cambria Math" panose="02040503050406030204" pitchFamily="18" charset="0"/>
                          </a:rPr>
                          <m:t>𝝂</m:t>
                        </m:r>
                      </m:sub>
                      <m:sup>
                        <m:r>
                          <a:rPr lang="it-IT" sz="2000" b="1" i="1" dirty="0">
                            <a:solidFill>
                              <a:srgbClr val="0070C0"/>
                            </a:solidFill>
                            <a:latin typeface="Cambria Math" panose="02040503050406030204" pitchFamily="18" charset="0"/>
                            <a:ea typeface="Cambria Math" panose="02040503050406030204" pitchFamily="18" charset="0"/>
                          </a:rPr>
                          <m:t>𝒆𝒇𝒇</m:t>
                        </m:r>
                      </m:sup>
                    </m:sSubSup>
                    <m:d>
                      <m:dPr>
                        <m:ctrlPr>
                          <a:rPr lang="it-IT" sz="2000" b="1" i="1" dirty="0">
                            <a:solidFill>
                              <a:srgbClr val="0070C0"/>
                            </a:solidFill>
                            <a:latin typeface="Cambria Math" panose="02040503050406030204" pitchFamily="18" charset="0"/>
                            <a:ea typeface="Cambria Math" panose="02040503050406030204" pitchFamily="18" charset="0"/>
                          </a:rPr>
                        </m:ctrlPr>
                      </m:dPr>
                      <m:e>
                        <m:r>
                          <a:rPr lang="it-IT" sz="2000" b="1" i="1" dirty="0">
                            <a:solidFill>
                              <a:srgbClr val="0070C0"/>
                            </a:solidFill>
                            <a:latin typeface="Cambria Math" panose="02040503050406030204" pitchFamily="18" charset="0"/>
                            <a:ea typeface="Cambria Math" panose="02040503050406030204" pitchFamily="18" charset="0"/>
                          </a:rPr>
                          <m:t>𝑬</m:t>
                        </m:r>
                      </m:e>
                    </m:d>
                    <m:r>
                      <a:rPr lang="it-IT" sz="2000" b="0" i="0" dirty="0" smtClean="0">
                        <a:solidFill>
                          <a:srgbClr val="0070C0"/>
                        </a:solidFill>
                        <a:latin typeface="Cambria Math" panose="02040503050406030204" pitchFamily="18" charset="0"/>
                        <a:ea typeface="Cambria Math" panose="02040503050406030204" pitchFamily="18" charset="0"/>
                      </a:rPr>
                      <m:t> </m:t>
                    </m:r>
                  </m:oMath>
                </a14:m>
                <a:r>
                  <a:rPr lang="en-US" sz="2000" dirty="0"/>
                  <a:t>corresponds to the quantity that, convoluted with the neutrino flux, gives the event rate. </a:t>
                </a:r>
              </a:p>
              <a:p>
                <a:pPr marL="285750" indent="-285750">
                  <a:spcAft>
                    <a:spcPts val="600"/>
                  </a:spcAft>
                  <a:buFont typeface="Arial" panose="020B0604020202020204" pitchFamily="34" charset="0"/>
                  <a:buChar char="•"/>
                </a:pPr>
                <a:r>
                  <a:rPr lang="en-US" sz="2000" dirty="0"/>
                  <a:t>The </a:t>
                </a:r>
                <a14:m>
                  <m:oMath xmlns:m="http://schemas.openxmlformats.org/officeDocument/2006/math">
                    <m:sSubSup>
                      <m:sSubSupPr>
                        <m:ctrlPr>
                          <a:rPr lang="en-GB" sz="2000" b="1" i="1" dirty="0">
                            <a:solidFill>
                              <a:srgbClr val="0070C0"/>
                            </a:solidFill>
                            <a:latin typeface="Cambria Math" panose="02040503050406030204" pitchFamily="18" charset="0"/>
                            <a:ea typeface="Cambria Math" panose="02040503050406030204" pitchFamily="18" charset="0"/>
                          </a:rPr>
                        </m:ctrlPr>
                      </m:sSubSupPr>
                      <m:e>
                        <m:r>
                          <a:rPr lang="it-IT" sz="2000" b="1" i="1" dirty="0">
                            <a:solidFill>
                              <a:srgbClr val="0070C0"/>
                            </a:solidFill>
                            <a:latin typeface="Cambria Math" panose="02040503050406030204" pitchFamily="18" charset="0"/>
                            <a:ea typeface="Cambria Math" panose="02040503050406030204" pitchFamily="18" charset="0"/>
                          </a:rPr>
                          <m:t>𝑨</m:t>
                        </m:r>
                      </m:e>
                      <m:sub>
                        <m:r>
                          <a:rPr lang="it-IT" sz="2000" b="1" i="1">
                            <a:solidFill>
                              <a:srgbClr val="0070C0"/>
                            </a:solidFill>
                            <a:latin typeface="Cambria Math" panose="02040503050406030204" pitchFamily="18" charset="0"/>
                            <a:ea typeface="Cambria Math" panose="02040503050406030204" pitchFamily="18" charset="0"/>
                          </a:rPr>
                          <m:t>𝝂</m:t>
                        </m:r>
                      </m:sub>
                      <m:sup>
                        <m:r>
                          <a:rPr lang="it-IT" sz="2000" b="1" i="1" dirty="0">
                            <a:solidFill>
                              <a:srgbClr val="0070C0"/>
                            </a:solidFill>
                            <a:latin typeface="Cambria Math" panose="02040503050406030204" pitchFamily="18" charset="0"/>
                            <a:ea typeface="Cambria Math" panose="02040503050406030204" pitchFamily="18" charset="0"/>
                          </a:rPr>
                          <m:t>𝒆𝒇𝒇</m:t>
                        </m:r>
                      </m:sup>
                    </m:sSubSup>
                    <m:d>
                      <m:dPr>
                        <m:ctrlPr>
                          <a:rPr lang="it-IT" sz="2000" b="1" i="1" dirty="0">
                            <a:solidFill>
                              <a:srgbClr val="0070C0"/>
                            </a:solidFill>
                            <a:latin typeface="Cambria Math" panose="02040503050406030204" pitchFamily="18" charset="0"/>
                            <a:ea typeface="Cambria Math" panose="02040503050406030204" pitchFamily="18" charset="0"/>
                          </a:rPr>
                        </m:ctrlPr>
                      </m:dPr>
                      <m:e>
                        <m:r>
                          <a:rPr lang="it-IT" sz="2000" b="1" i="1" dirty="0">
                            <a:solidFill>
                              <a:srgbClr val="0070C0"/>
                            </a:solidFill>
                            <a:latin typeface="Cambria Math" panose="02040503050406030204" pitchFamily="18" charset="0"/>
                            <a:ea typeface="Cambria Math" panose="02040503050406030204" pitchFamily="18" charset="0"/>
                          </a:rPr>
                          <m:t>𝑬</m:t>
                        </m:r>
                      </m:e>
                    </m:d>
                  </m:oMath>
                </a14:m>
                <a:r>
                  <a:rPr lang="en-US" sz="2000" dirty="0"/>
                  <a:t>depends on the </a:t>
                </a:r>
                <a:r>
                  <a:rPr lang="en-US" sz="2000" b="1" dirty="0"/>
                  <a:t>neutrino flavor and interaction type</a:t>
                </a:r>
                <a:r>
                  <a:rPr lang="en-US" sz="2000" dirty="0"/>
                  <a:t>; on the neutrino </a:t>
                </a:r>
                <a:r>
                  <a:rPr lang="en-US" sz="2000" b="1" dirty="0"/>
                  <a:t>energy</a:t>
                </a:r>
                <a:r>
                  <a:rPr lang="en-US" sz="2000" dirty="0"/>
                  <a:t> and incoming </a:t>
                </a:r>
                <a:r>
                  <a:rPr lang="en-US" sz="2000" b="1" dirty="0"/>
                  <a:t>direction</a:t>
                </a:r>
                <a:r>
                  <a:rPr lang="en-US" sz="2000" dirty="0"/>
                  <a:t>; on the </a:t>
                </a:r>
                <a:r>
                  <a:rPr lang="en-US" sz="2000" b="1" dirty="0"/>
                  <a:t>status</a:t>
                </a:r>
                <a:r>
                  <a:rPr lang="en-US" sz="2000" dirty="0"/>
                  <a:t> of the detector; and on the </a:t>
                </a:r>
                <a:r>
                  <a:rPr lang="en-US" sz="2000" b="1" dirty="0"/>
                  <a:t>cuts</a:t>
                </a:r>
                <a:r>
                  <a:rPr lang="en-US" sz="2000" dirty="0"/>
                  <a:t> that each particular analysis uses for the suppression of the background. In this example, we consider the </a:t>
                </a:r>
                <a14:m>
                  <m:oMath xmlns:m="http://schemas.openxmlformats.org/officeDocument/2006/math">
                    <m:r>
                      <a:rPr lang="it-IT" sz="2000" b="1" i="1">
                        <a:latin typeface="Cambria Math" panose="02040503050406030204" pitchFamily="18" charset="0"/>
                        <a:ea typeface="Cambria Math" panose="02040503050406030204" pitchFamily="18" charset="0"/>
                      </a:rPr>
                      <m:t>𝝂</m:t>
                    </m:r>
                    <m:r>
                      <a:rPr lang="it-IT" sz="2000" b="1" i="1" baseline="-25000">
                        <a:latin typeface="Cambria Math" panose="02040503050406030204" pitchFamily="18" charset="0"/>
                        <a:ea typeface="Cambria Math" panose="02040503050406030204" pitchFamily="18" charset="0"/>
                      </a:rPr>
                      <m:t>𝝁</m:t>
                    </m:r>
                  </m:oMath>
                </a14:m>
                <a:r>
                  <a:rPr lang="en-US" sz="2000" baseline="-25000" dirty="0"/>
                  <a:t> </a:t>
                </a:r>
                <a:r>
                  <a:rPr lang="en-US" sz="2000" dirty="0"/>
                  <a:t>flavor.</a:t>
                </a:r>
                <a:endParaRPr lang="en-US" sz="2000" baseline="-25000" dirty="0"/>
              </a:p>
              <a:p>
                <a:pPr marL="285750" indent="-285750">
                  <a:spcAft>
                    <a:spcPts val="600"/>
                  </a:spcAft>
                  <a:buFont typeface="Arial" panose="020B0604020202020204" pitchFamily="34" charset="0"/>
                  <a:buChar char="•"/>
                </a:pPr>
                <a:r>
                  <a:rPr lang="en-US" sz="2000" dirty="0"/>
                  <a:t>A is the geometrical area of the detector (the surface of the instrumented volume)</a:t>
                </a:r>
              </a:p>
              <a:p>
                <a:pPr marL="285750" indent="-285750">
                  <a:spcAft>
                    <a:spcPts val="600"/>
                  </a:spcAft>
                  <a:buFont typeface="Arial" panose="020B0604020202020204" pitchFamily="34" charset="0"/>
                  <a:buChar char="•"/>
                </a:pPr>
                <a14:m>
                  <m:oMath xmlns:m="http://schemas.openxmlformats.org/officeDocument/2006/math">
                    <m:sSub>
                      <m:sSubPr>
                        <m:ctrlPr>
                          <a:rPr lang="it-IT" sz="2000" b="1" i="1">
                            <a:latin typeface="Cambria Math" panose="02040503050406030204" pitchFamily="18" charset="0"/>
                          </a:rPr>
                        </m:ctrlPr>
                      </m:sSubPr>
                      <m:e>
                        <m:r>
                          <a:rPr lang="it-IT" sz="2000" b="1" i="1">
                            <a:latin typeface="Cambria Math" panose="02040503050406030204" pitchFamily="18" charset="0"/>
                          </a:rPr>
                          <m:t>𝑷</m:t>
                        </m:r>
                      </m:e>
                      <m:sub>
                        <m:r>
                          <a:rPr lang="it-IT" sz="2000" b="1" i="1">
                            <a:latin typeface="Cambria Math" panose="02040503050406030204" pitchFamily="18" charset="0"/>
                            <a:ea typeface="Cambria Math" panose="02040503050406030204" pitchFamily="18" charset="0"/>
                          </a:rPr>
                          <m:t>𝝂</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𝝁</m:t>
                        </m:r>
                      </m:sub>
                    </m:sSub>
                  </m:oMath>
                </a14:m>
                <a:r>
                  <a:rPr lang="en-US" sz="2000" dirty="0"/>
                  <a:t> represents the probability that a neutrino with energy E</a:t>
                </a:r>
                <a:r>
                  <a:rPr lang="en-US" sz="2000" baseline="-25000" dirty="0">
                    <a:latin typeface="Symbol" panose="05050102010706020507" pitchFamily="18" charset="2"/>
                  </a:rPr>
                  <a:t> </a:t>
                </a:r>
                <a:r>
                  <a:rPr lang="en-US" sz="2000" dirty="0"/>
                  <a:t>produces a muon arriving 	         with a residual threshold energy </a:t>
                </a:r>
                <a:r>
                  <a:rPr lang="en-US" sz="2000" dirty="0" err="1"/>
                  <a:t>E</a:t>
                </a:r>
                <a:r>
                  <a:rPr lang="en-US" sz="2000" baseline="-25000" dirty="0" err="1">
                    <a:latin typeface="Symbol" panose="05050102010706020507" pitchFamily="18" charset="2"/>
                  </a:rPr>
                  <a:t>m</a:t>
                </a:r>
                <a:r>
                  <a:rPr lang="en-US" sz="2000" baseline="-25000" dirty="0">
                    <a:latin typeface="Symbol" panose="05050102010706020507" pitchFamily="18" charset="2"/>
                  </a:rPr>
                  <a:t> </a:t>
                </a:r>
                <a:r>
                  <a:rPr lang="en-US" sz="2000" dirty="0"/>
                  <a:t>at the detector.</a:t>
                </a:r>
              </a:p>
              <a:p>
                <a:pPr marL="285750" indent="-285750">
                  <a:spcAft>
                    <a:spcPts val="600"/>
                  </a:spcAft>
                  <a:buFont typeface="Arial" panose="020B0604020202020204" pitchFamily="34" charset="0"/>
                  <a:buChar char="•"/>
                </a:pPr>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𝝐</m:t>
                        </m:r>
                      </m:e>
                      <m:sub>
                        <m:r>
                          <a:rPr lang="it-IT" sz="2000" b="1" i="1">
                            <a:latin typeface="Cambria Math" panose="02040503050406030204" pitchFamily="18" charset="0"/>
                            <a:ea typeface="Cambria Math" panose="02040503050406030204" pitchFamily="18" charset="0"/>
                          </a:rPr>
                          <m:t>𝒅𝒆𝒕</m:t>
                        </m:r>
                      </m:sub>
                    </m:sSub>
                  </m:oMath>
                </a14:m>
                <a:r>
                  <a:rPr lang="en-US" sz="2000" dirty="0"/>
                  <a:t> is the detector efficiency (only determined through Monte Carlo)</a:t>
                </a:r>
              </a:p>
              <a:p>
                <a:pPr marL="285750" indent="-285750">
                  <a:spcAft>
                    <a:spcPts val="600"/>
                  </a:spcAft>
                  <a:buFont typeface="Arial" panose="020B0604020202020204" pitchFamily="34" charset="0"/>
                  <a:buChar char="•"/>
                </a:pPr>
                <a:r>
                  <a:rPr lang="en-US" sz="2000" dirty="0"/>
                  <a:t>The </a:t>
                </a:r>
                <a14:m>
                  <m:oMath xmlns:m="http://schemas.openxmlformats.org/officeDocument/2006/math">
                    <m:sSup>
                      <m:sSupPr>
                        <m:ctrlPr>
                          <a:rPr lang="it-IT" sz="2000" b="1" i="1">
                            <a:latin typeface="Cambria Math" panose="02040503050406030204" pitchFamily="18" charset="0"/>
                          </a:rPr>
                        </m:ctrlPr>
                      </m:sSupPr>
                      <m:e>
                        <m:r>
                          <a:rPr lang="it-IT" sz="2000" b="1" i="1">
                            <a:latin typeface="Cambria Math" panose="02040503050406030204" pitchFamily="18" charset="0"/>
                          </a:rPr>
                          <m:t>𝒆</m:t>
                        </m:r>
                      </m:e>
                      <m:sup>
                        <m:r>
                          <a:rPr lang="it-IT" sz="2000" b="1" i="1">
                            <a:latin typeface="Cambria Math" panose="02040503050406030204" pitchFamily="18" charset="0"/>
                          </a:rPr>
                          <m:t>−</m:t>
                        </m:r>
                        <m:r>
                          <a:rPr lang="it-IT" sz="2000" b="1" i="1">
                            <a:latin typeface="Cambria Math" panose="02040503050406030204" pitchFamily="18" charset="0"/>
                            <a:ea typeface="Cambria Math" panose="02040503050406030204" pitchFamily="18" charset="0"/>
                          </a:rPr>
                          <m:t>𝝈</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𝑬</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𝝆</m:t>
                        </m:r>
                        <m:r>
                          <a:rPr lang="it-IT" sz="2000" b="1" i="1">
                            <a:latin typeface="Cambria Math" panose="02040503050406030204" pitchFamily="18" charset="0"/>
                            <a:ea typeface="Cambria Math" panose="02040503050406030204" pitchFamily="18" charset="0"/>
                          </a:rPr>
                          <m:t>∙</m:t>
                        </m:r>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𝑵</m:t>
                            </m:r>
                          </m:e>
                          <m:sub>
                            <m:r>
                              <a:rPr lang="it-IT" sz="2000" b="1" i="1">
                                <a:latin typeface="Cambria Math" panose="02040503050406030204" pitchFamily="18" charset="0"/>
                                <a:ea typeface="Cambria Math" panose="02040503050406030204" pitchFamily="18" charset="0"/>
                              </a:rPr>
                              <m:t>𝑨</m:t>
                            </m:r>
                          </m:sub>
                        </m:sSub>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𝒁</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𝜽</m:t>
                        </m:r>
                        <m:r>
                          <a:rPr lang="it-IT" sz="2000" b="1" i="1">
                            <a:latin typeface="Cambria Math" panose="02040503050406030204" pitchFamily="18" charset="0"/>
                            <a:ea typeface="Cambria Math" panose="02040503050406030204" pitchFamily="18" charset="0"/>
                          </a:rPr>
                          <m:t>)</m:t>
                        </m:r>
                      </m:sup>
                    </m:sSup>
                  </m:oMath>
                </a14:m>
                <a:r>
                  <a:rPr lang="en-US" sz="2000" dirty="0"/>
                  <a:t> term takes in the account the Earth absorption; </a:t>
                </a:r>
              </a:p>
              <a:p>
                <a:pPr marL="285750" indent="-285750">
                  <a:spcAft>
                    <a:spcPts val="600"/>
                  </a:spcAft>
                  <a:buFont typeface="Arial" panose="020B0604020202020204" pitchFamily="34" charset="0"/>
                  <a:buChar char="•"/>
                </a:pPr>
                <a:r>
                  <a:rPr lang="en-US" sz="2000" dirty="0"/>
                  <a:t>In the following, we describe the ingredients necessary to construct, in a simplified analytic method </a:t>
                </a:r>
                <a:r>
                  <a:rPr lang="en-US" sz="2000" dirty="0" err="1"/>
                  <a:t>A</a:t>
                </a:r>
                <a:r>
                  <a:rPr lang="en-US" sz="2000" baseline="-25000" dirty="0" err="1"/>
                  <a:t>eff</a:t>
                </a:r>
                <a:r>
                  <a:rPr lang="en-US" sz="2000" dirty="0"/>
                  <a:t> for the </a:t>
                </a:r>
                <a:r>
                  <a:rPr lang="en-US" sz="2000" dirty="0">
                    <a:latin typeface="Symbol" panose="05050102010706020507" pitchFamily="18" charset="2"/>
                  </a:rPr>
                  <a:t>n</a:t>
                </a:r>
                <a:r>
                  <a:rPr lang="en-US" sz="2000" baseline="-25000" dirty="0">
                    <a:latin typeface="Symbol" panose="05050102010706020507" pitchFamily="18" charset="2"/>
                  </a:rPr>
                  <a:t>m</a:t>
                </a:r>
                <a:r>
                  <a:rPr lang="en-US" sz="2000" dirty="0"/>
                  <a:t> CC channel, assuming only dependence on energy </a:t>
                </a:r>
                <a:r>
                  <a:rPr lang="en-US" sz="2000" dirty="0" err="1"/>
                  <a:t>E</a:t>
                </a:r>
                <a:r>
                  <a:rPr lang="en-US" sz="2000" baseline="-25000" dirty="0" err="1">
                    <a:latin typeface="Symbol" panose="05050102010706020507" pitchFamily="18" charset="2"/>
                  </a:rPr>
                  <a:t>n</a:t>
                </a:r>
                <a:r>
                  <a:rPr lang="en-US" sz="2000" dirty="0"/>
                  <a:t> .</a:t>
                </a:r>
              </a:p>
              <a:p>
                <a:pPr marL="285750" indent="-285750">
                  <a:spcAft>
                    <a:spcPts val="600"/>
                  </a:spcAft>
                  <a:buFont typeface="Arial" panose="020B0604020202020204" pitchFamily="34" charset="0"/>
                  <a:buChar char="•"/>
                </a:pPr>
                <a:r>
                  <a:rPr lang="en-US" sz="2000" dirty="0"/>
                  <a:t>Only detailed and dedicated Monte Carlo simulations can determine </a:t>
                </a:r>
                <a:r>
                  <a:rPr lang="en-US" sz="2000" dirty="0" err="1"/>
                  <a:t>A</a:t>
                </a:r>
                <a:r>
                  <a:rPr lang="en-US" sz="2000" baseline="-25000" dirty="0" err="1"/>
                  <a:t>eff</a:t>
                </a:r>
                <a:endParaRPr lang="en-GB" sz="2000" dirty="0"/>
              </a:p>
            </p:txBody>
          </p:sp>
        </mc:Choice>
        <mc:Fallback xmlns="">
          <p:sp>
            <p:nvSpPr>
              <p:cNvPr id="5" name="Rettangolo 4"/>
              <p:cNvSpPr>
                <a:spLocks noRot="1" noChangeAspect="1" noMove="1" noResize="1" noEditPoints="1" noAdjustHandles="1" noChangeArrowheads="1" noChangeShapeType="1" noTextEdit="1"/>
              </p:cNvSpPr>
              <p:nvPr/>
            </p:nvSpPr>
            <p:spPr>
              <a:xfrm>
                <a:off x="478302" y="1590156"/>
                <a:ext cx="11071273" cy="4487767"/>
              </a:xfrm>
              <a:prstGeom prst="rect">
                <a:avLst/>
              </a:prstGeom>
              <a:blipFill rotWithShape="0">
                <a:blip r:embed="rId3"/>
                <a:stretch>
                  <a:fillRect l="-495" r="-991" b="-1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2636522" y="1048878"/>
                <a:ext cx="1502285" cy="521810"/>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Sup>
                        <m:sSubSupPr>
                          <m:ctrlPr>
                            <a:rPr lang="en-GB" sz="2400" b="1" i="1" dirty="0" smtClean="0">
                              <a:solidFill>
                                <a:srgbClr val="0070C0"/>
                              </a:solidFill>
                              <a:latin typeface="Cambria Math" panose="02040503050406030204" pitchFamily="18" charset="0"/>
                              <a:ea typeface="Cambria Math" panose="02040503050406030204" pitchFamily="18" charset="0"/>
                            </a:rPr>
                          </m:ctrlPr>
                        </m:sSubSupPr>
                        <m:e>
                          <m:r>
                            <a:rPr lang="it-IT" sz="2400" b="1" i="1" dirty="0">
                              <a:solidFill>
                                <a:srgbClr val="0070C0"/>
                              </a:solidFill>
                              <a:latin typeface="Cambria Math" panose="02040503050406030204" pitchFamily="18" charset="0"/>
                              <a:ea typeface="Cambria Math" panose="02040503050406030204" pitchFamily="18" charset="0"/>
                            </a:rPr>
                            <m:t>𝑨</m:t>
                          </m:r>
                        </m:e>
                        <m:sub>
                          <m:r>
                            <a:rPr lang="it-IT" sz="2400" b="1" i="1">
                              <a:solidFill>
                                <a:srgbClr val="0070C0"/>
                              </a:solidFill>
                              <a:latin typeface="Cambria Math" panose="02040503050406030204" pitchFamily="18" charset="0"/>
                              <a:ea typeface="Cambria Math" panose="02040503050406030204" pitchFamily="18" charset="0"/>
                            </a:rPr>
                            <m:t>𝝂</m:t>
                          </m:r>
                        </m:sub>
                        <m:sup>
                          <m:r>
                            <a:rPr lang="it-IT" sz="2400" b="1" i="1" dirty="0">
                              <a:solidFill>
                                <a:srgbClr val="0070C0"/>
                              </a:solidFill>
                              <a:latin typeface="Cambria Math" panose="02040503050406030204" pitchFamily="18" charset="0"/>
                              <a:ea typeface="Cambria Math" panose="02040503050406030204" pitchFamily="18" charset="0"/>
                            </a:rPr>
                            <m:t>𝒆𝒇𝒇</m:t>
                          </m:r>
                        </m:sup>
                      </m:sSubSup>
                      <m:r>
                        <a:rPr lang="it-IT" sz="2400" b="1" i="1" dirty="0">
                          <a:solidFill>
                            <a:srgbClr val="0070C0"/>
                          </a:solidFill>
                          <a:latin typeface="Cambria Math" panose="02040503050406030204" pitchFamily="18" charset="0"/>
                          <a:ea typeface="Cambria Math" panose="02040503050406030204" pitchFamily="18" charset="0"/>
                        </a:rPr>
                        <m:t>(</m:t>
                      </m:r>
                      <m:r>
                        <a:rPr lang="it-IT" sz="2400" b="1" i="1" dirty="0">
                          <a:solidFill>
                            <a:srgbClr val="0070C0"/>
                          </a:solidFill>
                          <a:latin typeface="Cambria Math" panose="02040503050406030204" pitchFamily="18" charset="0"/>
                          <a:ea typeface="Cambria Math" panose="02040503050406030204" pitchFamily="18" charset="0"/>
                        </a:rPr>
                        <m:t>𝑬</m:t>
                      </m:r>
                      <m:r>
                        <a:rPr lang="it-IT" sz="2400" b="1" i="1" dirty="0">
                          <a:solidFill>
                            <a:srgbClr val="0070C0"/>
                          </a:solidFill>
                          <a:latin typeface="Cambria Math" panose="02040503050406030204" pitchFamily="18" charset="0"/>
                          <a:ea typeface="Cambria Math" panose="02040503050406030204" pitchFamily="18" charset="0"/>
                        </a:rPr>
                        <m:t>)</m:t>
                      </m:r>
                      <m:r>
                        <a:rPr lang="it-IT" sz="2400" i="1">
                          <a:solidFill>
                            <a:srgbClr val="0070C0"/>
                          </a:solidFill>
                          <a:latin typeface="Cambria Math" panose="02040503050406030204" pitchFamily="18" charset="0"/>
                        </a:rPr>
                        <m:t>=</m:t>
                      </m:r>
                    </m:oMath>
                  </m:oMathPara>
                </a14:m>
                <a:endParaRPr lang="en-GB" sz="2400" b="1" dirty="0">
                  <a:solidFill>
                    <a:srgbClr val="00B050"/>
                  </a:solidFill>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2636522" y="1048878"/>
                <a:ext cx="1502285" cy="521810"/>
              </a:xfrm>
              <a:prstGeom prst="rect">
                <a:avLst/>
              </a:prstGeom>
              <a:blipFill rotWithShape="0">
                <a:blip r:embed="rId4"/>
                <a:stretch>
                  <a:fillRect/>
                </a:stretch>
              </a:blipFill>
              <a:ln w="28575">
                <a:noFill/>
              </a:ln>
            </p:spPr>
            <p:txBody>
              <a:bodyPr/>
              <a:lstStyle/>
              <a:p>
                <a:r>
                  <a:rPr lang="en-US">
                    <a:noFill/>
                  </a:rPr>
                  <a:t> </a:t>
                </a:r>
              </a:p>
            </p:txBody>
          </p:sp>
        </mc:Fallback>
      </mc:AlternateContent>
      <p:sp>
        <p:nvSpPr>
          <p:cNvPr id="10" name="Rettangolo 9"/>
          <p:cNvSpPr/>
          <p:nvPr/>
        </p:nvSpPr>
        <p:spPr>
          <a:xfrm>
            <a:off x="8112126" y="4634248"/>
            <a:ext cx="2138363" cy="369332"/>
          </a:xfrm>
          <a:prstGeom prst="rect">
            <a:avLst/>
          </a:prstGeom>
        </p:spPr>
        <p:txBody>
          <a:bodyPr wrap="square">
            <a:spAutoFit/>
          </a:bodyPr>
          <a:lstStyle/>
          <a:p>
            <a:endParaRPr lang="it-IT" b="1" dirty="0">
              <a:solidFill>
                <a:srgbClr val="00B050"/>
              </a:solidFill>
            </a:endParaRPr>
          </a:p>
        </p:txBody>
      </p:sp>
      <mc:AlternateContent xmlns:mc="http://schemas.openxmlformats.org/markup-compatibility/2006" xmlns:a14="http://schemas.microsoft.com/office/drawing/2010/main">
        <mc:Choice Requires="a14">
          <p:sp>
            <p:nvSpPr>
              <p:cNvPr id="14" name="CasellaDiTesto 13"/>
              <p:cNvSpPr txBox="1"/>
              <p:nvPr/>
            </p:nvSpPr>
            <p:spPr>
              <a:xfrm>
                <a:off x="4160521" y="1109087"/>
                <a:ext cx="533400" cy="446276"/>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it-IT" sz="2400" b="1" i="1">
                          <a:latin typeface="Cambria Math" panose="02040503050406030204" pitchFamily="18" charset="0"/>
                        </a:rPr>
                        <m:t>𝑨</m:t>
                      </m:r>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4" name="CasellaDiTesto 13"/>
              <p:cNvSpPr txBox="1">
                <a:spLocks noRot="1" noChangeAspect="1" noMove="1" noResize="1" noEditPoints="1" noAdjustHandles="1" noChangeArrowheads="1" noChangeShapeType="1" noTextEdit="1"/>
              </p:cNvSpPr>
              <p:nvPr/>
            </p:nvSpPr>
            <p:spPr>
              <a:xfrm>
                <a:off x="2636521" y="1109087"/>
                <a:ext cx="533400" cy="446276"/>
              </a:xfrm>
              <a:prstGeom prst="rect">
                <a:avLst/>
              </a:prstGeom>
              <a:blipFill rotWithShape="0">
                <a:blip r:embed="rId5"/>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llaDiTesto 14"/>
              <p:cNvSpPr txBox="1"/>
              <p:nvPr/>
            </p:nvSpPr>
            <p:spPr>
              <a:xfrm>
                <a:off x="4587240" y="1109088"/>
                <a:ext cx="2026920" cy="476221"/>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it-IT" sz="2400" b="1" i="1">
                              <a:latin typeface="Cambria Math" panose="02040503050406030204" pitchFamily="18" charset="0"/>
                            </a:rPr>
                          </m:ctrlPr>
                        </m:sSubPr>
                        <m:e>
                          <m:r>
                            <a:rPr lang="it-IT" sz="2400" b="1" i="1">
                              <a:latin typeface="Cambria Math" panose="02040503050406030204" pitchFamily="18" charset="0"/>
                            </a:rPr>
                            <m:t>𝑷</m:t>
                          </m:r>
                        </m:e>
                        <m:sub>
                          <m:r>
                            <a:rPr lang="it-IT" sz="2400" b="1" i="1">
                              <a:latin typeface="Cambria Math" panose="02040503050406030204" pitchFamily="18" charset="0"/>
                              <a:ea typeface="Cambria Math" panose="02040503050406030204" pitchFamily="18" charset="0"/>
                            </a:rPr>
                            <m:t>𝝂</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𝝁</m:t>
                          </m:r>
                        </m:sub>
                      </m:sSub>
                      <m:r>
                        <a:rPr lang="it-IT" sz="2400" b="1" i="1">
                          <a:latin typeface="Cambria Math" panose="02040503050406030204" pitchFamily="18" charset="0"/>
                        </a:rPr>
                        <m:t>(</m:t>
                      </m:r>
                      <m:r>
                        <a:rPr lang="it-IT" sz="2400" b="1" i="1">
                          <a:latin typeface="Cambria Math" panose="02040503050406030204" pitchFamily="18" charset="0"/>
                        </a:rPr>
                        <m:t>𝑬</m:t>
                      </m:r>
                      <m:r>
                        <a:rPr lang="it-IT" sz="2400" b="1" i="1">
                          <a:latin typeface="Cambria Math" panose="02040503050406030204" pitchFamily="18" charset="0"/>
                        </a:rPr>
                        <m:t>,</m:t>
                      </m:r>
                      <m:sSub>
                        <m:sSubPr>
                          <m:ctrlPr>
                            <a:rPr lang="it-IT" sz="2400" b="1" i="1">
                              <a:latin typeface="Cambria Math" panose="02040503050406030204" pitchFamily="18" charset="0"/>
                            </a:rPr>
                          </m:ctrlPr>
                        </m:sSubPr>
                        <m:e>
                          <m:r>
                            <a:rPr lang="it-IT" sz="2400" b="1" i="1">
                              <a:latin typeface="Cambria Math" panose="02040503050406030204" pitchFamily="18" charset="0"/>
                            </a:rPr>
                            <m:t>𝑬</m:t>
                          </m:r>
                        </m:e>
                        <m:sub>
                          <m:r>
                            <a:rPr lang="it-IT" sz="2400" b="1" i="1">
                              <a:latin typeface="Cambria Math" panose="02040503050406030204" pitchFamily="18" charset="0"/>
                              <a:ea typeface="Cambria Math" panose="02040503050406030204" pitchFamily="18" charset="0"/>
                            </a:rPr>
                            <m:t>𝝁</m:t>
                          </m:r>
                        </m:sub>
                      </m:sSub>
                      <m:r>
                        <a:rPr lang="it-IT" sz="2400" b="1" i="1">
                          <a:latin typeface="Cambria Math" panose="02040503050406030204" pitchFamily="18" charset="0"/>
                        </a:rPr>
                        <m:t>)</m:t>
                      </m:r>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5" name="CasellaDiTesto 14"/>
              <p:cNvSpPr txBox="1">
                <a:spLocks noRot="1" noChangeAspect="1" noMove="1" noResize="1" noEditPoints="1" noAdjustHandles="1" noChangeArrowheads="1" noChangeShapeType="1" noTextEdit="1"/>
              </p:cNvSpPr>
              <p:nvPr/>
            </p:nvSpPr>
            <p:spPr>
              <a:xfrm>
                <a:off x="3063240" y="1109087"/>
                <a:ext cx="2026920" cy="476221"/>
              </a:xfrm>
              <a:prstGeom prst="rect">
                <a:avLst/>
              </a:prstGeom>
              <a:blipFill rotWithShape="0">
                <a:blip r:embed="rId6"/>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llaDiTesto 15"/>
              <p:cNvSpPr txBox="1"/>
              <p:nvPr/>
            </p:nvSpPr>
            <p:spPr>
              <a:xfrm>
                <a:off x="6537961" y="1109087"/>
                <a:ext cx="746759" cy="446276"/>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it-IT" sz="2400" b="1" i="1">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𝝐</m:t>
                          </m:r>
                        </m:e>
                        <m:sub>
                          <m:r>
                            <a:rPr lang="it-IT" sz="2400" b="1" i="1">
                              <a:latin typeface="Cambria Math" panose="02040503050406030204" pitchFamily="18" charset="0"/>
                              <a:ea typeface="Cambria Math" panose="02040503050406030204" pitchFamily="18" charset="0"/>
                            </a:rPr>
                            <m:t>𝒅𝒆𝒕</m:t>
                          </m:r>
                        </m:sub>
                      </m:sSub>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6" name="CasellaDiTesto 15"/>
              <p:cNvSpPr txBox="1">
                <a:spLocks noRot="1" noChangeAspect="1" noMove="1" noResize="1" noEditPoints="1" noAdjustHandles="1" noChangeArrowheads="1" noChangeShapeType="1" noTextEdit="1"/>
              </p:cNvSpPr>
              <p:nvPr/>
            </p:nvSpPr>
            <p:spPr>
              <a:xfrm>
                <a:off x="5013960" y="1109087"/>
                <a:ext cx="746759" cy="446276"/>
              </a:xfrm>
              <a:prstGeom prst="rect">
                <a:avLst/>
              </a:prstGeom>
              <a:blipFill rotWithShape="0">
                <a:blip r:embed="rId7"/>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llaDiTesto 16"/>
              <p:cNvSpPr txBox="1"/>
              <p:nvPr/>
            </p:nvSpPr>
            <p:spPr>
              <a:xfrm>
                <a:off x="7284719" y="1109088"/>
                <a:ext cx="2026920" cy="461601"/>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left"/>
                    </m:oMathParaPr>
                    <m:oMath xmlns:m="http://schemas.openxmlformats.org/officeDocument/2006/math">
                      <m:sSup>
                        <m:sSupPr>
                          <m:ctrlPr>
                            <a:rPr lang="it-IT" sz="2400" b="1" i="1">
                              <a:latin typeface="Cambria Math" panose="02040503050406030204" pitchFamily="18" charset="0"/>
                            </a:rPr>
                          </m:ctrlPr>
                        </m:sSupPr>
                        <m:e>
                          <m:r>
                            <a:rPr lang="it-IT" sz="2400" b="1" i="1">
                              <a:latin typeface="Cambria Math" panose="02040503050406030204" pitchFamily="18" charset="0"/>
                            </a:rPr>
                            <m:t>𝒆</m:t>
                          </m:r>
                        </m:e>
                        <m:sup>
                          <m:r>
                            <a:rPr lang="it-IT" sz="2400" b="1" i="1">
                              <a:latin typeface="Cambria Math" panose="02040503050406030204" pitchFamily="18" charset="0"/>
                            </a:rPr>
                            <m:t>−</m:t>
                          </m:r>
                          <m:r>
                            <a:rPr lang="it-IT" sz="2400" b="1" i="1">
                              <a:latin typeface="Cambria Math" panose="02040503050406030204" pitchFamily="18" charset="0"/>
                              <a:ea typeface="Cambria Math" panose="02040503050406030204" pitchFamily="18" charset="0"/>
                            </a:rPr>
                            <m:t>𝝈</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𝑬</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𝝆</m:t>
                          </m:r>
                          <m:r>
                            <a:rPr lang="it-IT" sz="2400" b="1" i="1">
                              <a:latin typeface="Cambria Math" panose="02040503050406030204" pitchFamily="18" charset="0"/>
                              <a:ea typeface="Cambria Math" panose="02040503050406030204" pitchFamily="18" charset="0"/>
                            </a:rPr>
                            <m:t>∙</m:t>
                          </m:r>
                          <m:sSub>
                            <m:sSubPr>
                              <m:ctrlPr>
                                <a:rPr lang="it-IT" sz="2400" b="1" i="1">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𝑵</m:t>
                              </m:r>
                            </m:e>
                            <m:sub>
                              <m:r>
                                <a:rPr lang="it-IT" sz="2400" b="1" i="1">
                                  <a:latin typeface="Cambria Math" panose="02040503050406030204" pitchFamily="18" charset="0"/>
                                  <a:ea typeface="Cambria Math" panose="02040503050406030204" pitchFamily="18" charset="0"/>
                                </a:rPr>
                                <m:t>𝑨</m:t>
                              </m:r>
                            </m:sub>
                          </m:sSub>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𝒁</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𝜽</m:t>
                          </m:r>
                          <m:r>
                            <a:rPr lang="it-IT" sz="2400" b="1" i="1">
                              <a:latin typeface="Cambria Math" panose="02040503050406030204" pitchFamily="18" charset="0"/>
                              <a:ea typeface="Cambria Math" panose="02040503050406030204" pitchFamily="18" charset="0"/>
                            </a:rPr>
                            <m:t>)</m:t>
                          </m:r>
                        </m:sup>
                      </m:sSup>
                    </m:oMath>
                  </m:oMathPara>
                </a14:m>
                <a:endParaRPr lang="en-GB" sz="2400" b="1" dirty="0">
                  <a:solidFill>
                    <a:srgbClr val="00B050"/>
                  </a:solidFill>
                </a:endParaRPr>
              </a:p>
            </p:txBody>
          </p:sp>
        </mc:Choice>
        <mc:Fallback xmlns="">
          <p:sp>
            <p:nvSpPr>
              <p:cNvPr id="17" name="CasellaDiTesto 16"/>
              <p:cNvSpPr txBox="1">
                <a:spLocks noRot="1" noChangeAspect="1" noMove="1" noResize="1" noEditPoints="1" noAdjustHandles="1" noChangeArrowheads="1" noChangeShapeType="1" noTextEdit="1"/>
              </p:cNvSpPr>
              <p:nvPr/>
            </p:nvSpPr>
            <p:spPr>
              <a:xfrm>
                <a:off x="5760719" y="1109087"/>
                <a:ext cx="2026920" cy="461601"/>
              </a:xfrm>
              <a:prstGeom prst="rect">
                <a:avLst/>
              </a:prstGeom>
              <a:blipFill rotWithShape="0">
                <a:blip r:embed="rId8"/>
                <a:stretch>
                  <a:fillRect/>
                </a:stretch>
              </a:blipFill>
              <a:ln w="28575">
                <a:noFill/>
              </a:ln>
            </p:spPr>
            <p:txBody>
              <a:bodyPr/>
              <a:lstStyle/>
              <a:p>
                <a:r>
                  <a:rPr lang="en-US">
                    <a:noFill/>
                  </a:rPr>
                  <a:t> </a:t>
                </a:r>
              </a:p>
            </p:txBody>
          </p:sp>
        </mc:Fallback>
      </mc:AlternateContent>
      <p:sp>
        <p:nvSpPr>
          <p:cNvPr id="19" name="Avanti o successivo 18">
            <a:hlinkClick r:id="rId9" action="ppaction://hlinksldjump" highlightClick="1"/>
          </p:cNvPr>
          <p:cNvSpPr/>
          <p:nvPr/>
        </p:nvSpPr>
        <p:spPr>
          <a:xfrm>
            <a:off x="9953844" y="3872886"/>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0" name="Avanti o successivo 19">
            <a:hlinkClick r:id="rId10" action="ppaction://hlinksldjump" highlightClick="1"/>
          </p:cNvPr>
          <p:cNvSpPr/>
          <p:nvPr/>
        </p:nvSpPr>
        <p:spPr>
          <a:xfrm>
            <a:off x="9953844" y="3174272"/>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1" name="Avanti o successivo 20">
            <a:hlinkClick r:id="rId11" action="ppaction://hlinksldjump" highlightClick="1"/>
          </p:cNvPr>
          <p:cNvSpPr/>
          <p:nvPr/>
        </p:nvSpPr>
        <p:spPr>
          <a:xfrm>
            <a:off x="9961989" y="4610822"/>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8" name="Indietro o precedente 17">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25</a:t>
            </a:fld>
            <a:endParaRPr lang="it-IT"/>
          </a:p>
        </p:txBody>
      </p:sp>
      <p:sp>
        <p:nvSpPr>
          <p:cNvPr id="3" name="Avanti o successivo 19">
            <a:hlinkClick r:id="rId12" action="ppaction://hlinksldjump" highlightClick="1"/>
            <a:extLst>
              <a:ext uri="{FF2B5EF4-FFF2-40B4-BE49-F238E27FC236}">
                <a16:creationId xmlns:a16="http://schemas.microsoft.com/office/drawing/2014/main" id="{9CF8FE74-5C11-1C4A-2462-FEF66CF59E15}"/>
              </a:ext>
            </a:extLst>
          </p:cNvPr>
          <p:cNvSpPr/>
          <p:nvPr/>
        </p:nvSpPr>
        <p:spPr>
          <a:xfrm>
            <a:off x="11549575" y="1726472"/>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5415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37793"/>
          </a:xfrm>
        </p:spPr>
        <p:txBody>
          <a:bodyPr>
            <a:normAutofit/>
          </a:bodyPr>
          <a:lstStyle/>
          <a:p>
            <a:r>
              <a:rPr lang="it-IT" sz="3600" dirty="0" err="1">
                <a:solidFill>
                  <a:srgbClr val="00B0F0"/>
                </a:solidFill>
              </a:rPr>
              <a:t>Discussion</a:t>
            </a:r>
            <a:r>
              <a:rPr lang="it-IT" sz="3600" dirty="0">
                <a:solidFill>
                  <a:srgbClr val="00B0F0"/>
                </a:solidFill>
              </a:rPr>
              <a:t> </a:t>
            </a:r>
            <a:r>
              <a:rPr lang="it-IT" sz="3600" dirty="0" err="1">
                <a:solidFill>
                  <a:srgbClr val="00B0F0"/>
                </a:solidFill>
              </a:rPr>
              <a:t>about</a:t>
            </a:r>
            <a:r>
              <a:rPr lang="it-IT" sz="3600" dirty="0">
                <a:solidFill>
                  <a:srgbClr val="00B0F0"/>
                </a:solidFill>
              </a:rPr>
              <a:t>…</a:t>
            </a:r>
            <a:endParaRPr lang="it-IT" sz="3600" dirty="0">
              <a:solidFill>
                <a:srgbClr val="C00000"/>
              </a:solidFill>
            </a:endParaRPr>
          </a:p>
        </p:txBody>
      </p:sp>
      <p:sp>
        <p:nvSpPr>
          <p:cNvPr id="7" name="Fine 6">
            <a:hlinkClick r:id="rId3" action="ppaction://hlinksldjump" highlightClick="1"/>
          </p:cNvPr>
          <p:cNvSpPr/>
          <p:nvPr/>
        </p:nvSpPr>
        <p:spPr>
          <a:xfrm>
            <a:off x="5656988" y="4524234"/>
            <a:ext cx="981055"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hlinkClick r:id="rId3" action="ppaction://hlinksldjump"/>
              </a:rPr>
              <a:t>Answer</a:t>
            </a:r>
            <a:endParaRPr lang="it-IT" sz="2000" dirty="0"/>
          </a:p>
        </p:txBody>
      </p:sp>
      <p:sp>
        <p:nvSpPr>
          <p:cNvPr id="13" name="Segnaposto contenuto 12"/>
          <p:cNvSpPr>
            <a:spLocks noGrp="1"/>
          </p:cNvSpPr>
          <p:nvPr>
            <p:ph idx="1"/>
          </p:nvPr>
        </p:nvSpPr>
        <p:spPr>
          <a:xfrm>
            <a:off x="702392" y="2744743"/>
            <a:ext cx="5958472" cy="1959511"/>
          </a:xfrm>
          <a:prstGeom prst="rect">
            <a:avLst/>
          </a:prstGeom>
        </p:spPr>
        <p:txBody>
          <a:bodyPr wrap="square">
            <a:spAutoFit/>
          </a:bodyPr>
          <a:lstStyle/>
          <a:p>
            <a:pPr marL="285750" indent="-285750">
              <a:spcAft>
                <a:spcPts val="600"/>
              </a:spcAft>
              <a:buFont typeface="Arial" panose="020B0604020202020204" pitchFamily="34" charset="0"/>
              <a:buChar char="•"/>
            </a:pPr>
            <a:r>
              <a:rPr lang="it-IT" sz="2400" dirty="0">
                <a:ea typeface="Cambria Math"/>
              </a:rPr>
              <a:t>Compare the neutrino </a:t>
            </a:r>
            <a:r>
              <a:rPr lang="it-IT" sz="2400" dirty="0" err="1">
                <a:ea typeface="Cambria Math"/>
              </a:rPr>
              <a:t>effective</a:t>
            </a:r>
            <a:r>
              <a:rPr lang="it-IT" sz="2400" dirty="0">
                <a:ea typeface="Cambria Math"/>
              </a:rPr>
              <a:t> area with the </a:t>
            </a:r>
            <a:r>
              <a:rPr lang="it-IT" sz="2400" dirty="0" err="1">
                <a:ea typeface="Cambria Math"/>
              </a:rPr>
              <a:t>effective</a:t>
            </a:r>
            <a:r>
              <a:rPr lang="it-IT" sz="2400" dirty="0">
                <a:ea typeface="Cambria Math"/>
              </a:rPr>
              <a:t> area of the Fermi-LAT satellite for </a:t>
            </a:r>
            <a:r>
              <a:rPr lang="it-IT" sz="2400" dirty="0">
                <a:latin typeface="Symbol" panose="05050102010706020507" pitchFamily="18" charset="2"/>
                <a:ea typeface="Cambria Math"/>
              </a:rPr>
              <a:t>g</a:t>
            </a:r>
            <a:r>
              <a:rPr lang="it-IT" sz="2400" dirty="0">
                <a:ea typeface="Cambria Math"/>
              </a:rPr>
              <a:t>-</a:t>
            </a:r>
            <a:r>
              <a:rPr lang="it-IT" sz="2400" dirty="0" err="1">
                <a:ea typeface="Cambria Math"/>
              </a:rPr>
              <a:t>rays</a:t>
            </a:r>
            <a:r>
              <a:rPr lang="it-IT" sz="2400" dirty="0">
                <a:ea typeface="Cambria Math"/>
              </a:rPr>
              <a:t> </a:t>
            </a:r>
            <a:r>
              <a:rPr lang="it-IT" sz="2400" dirty="0" err="1">
                <a:ea typeface="Cambria Math"/>
              </a:rPr>
              <a:t>detection</a:t>
            </a:r>
            <a:r>
              <a:rPr lang="it-IT" sz="2400" dirty="0">
                <a:ea typeface="Cambria Math"/>
              </a:rPr>
              <a:t>.</a:t>
            </a:r>
          </a:p>
          <a:p>
            <a:pPr marL="285750" indent="-285750">
              <a:spcAft>
                <a:spcPts val="600"/>
              </a:spcAft>
              <a:buFont typeface="Arial" panose="020B0604020202020204" pitchFamily="34" charset="0"/>
              <a:buChar char="•"/>
            </a:pPr>
            <a:r>
              <a:rPr lang="it-IT" sz="2400" dirty="0" err="1">
                <a:ea typeface="Cambria Math"/>
              </a:rPr>
              <a:t>Discuss</a:t>
            </a:r>
            <a:r>
              <a:rPr lang="it-IT" sz="2400" dirty="0">
                <a:ea typeface="Cambria Math"/>
              </a:rPr>
              <a:t> the </a:t>
            </a:r>
            <a:r>
              <a:rPr lang="it-IT" sz="2400" dirty="0" err="1">
                <a:ea typeface="Cambria Math"/>
              </a:rPr>
              <a:t>relevant</a:t>
            </a:r>
            <a:r>
              <a:rPr lang="it-IT" sz="2400" dirty="0">
                <a:ea typeface="Cambria Math"/>
              </a:rPr>
              <a:t> </a:t>
            </a:r>
            <a:r>
              <a:rPr lang="it-IT" sz="2400" dirty="0" err="1">
                <a:ea typeface="Cambria Math"/>
              </a:rPr>
              <a:t>differences</a:t>
            </a:r>
            <a:r>
              <a:rPr lang="it-IT" sz="2400" dirty="0">
                <a:ea typeface="Cambria Math"/>
              </a:rPr>
              <a:t> w.r.t. neutrino </a:t>
            </a:r>
            <a:r>
              <a:rPr lang="it-IT" sz="2400" dirty="0" err="1">
                <a:ea typeface="Cambria Math"/>
              </a:rPr>
              <a:t>telescopes</a:t>
            </a:r>
            <a:endParaRPr lang="it-IT" sz="2400" dirty="0">
              <a:ea typeface="Cambria Math"/>
            </a:endParaRPr>
          </a:p>
        </p:txBody>
      </p:sp>
      <p:pic>
        <p:nvPicPr>
          <p:cNvPr id="14" name="Picture 2" descr="https://www.slac.stanford.edu/exp/glast/groups/canda/lat_Performance_files/gAeffEnergy_P8R2_SOURCE_V6fb_10MeV.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4503" y="1113455"/>
            <a:ext cx="4429773" cy="301046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961622" y="1113455"/>
            <a:ext cx="6096000" cy="1323439"/>
          </a:xfrm>
          <a:prstGeom prst="rect">
            <a:avLst/>
          </a:prstGeom>
        </p:spPr>
        <p:txBody>
          <a:bodyPr>
            <a:spAutoFit/>
          </a:bodyPr>
          <a:lstStyle/>
          <a:p>
            <a:r>
              <a:rPr lang="it-IT" sz="4000" dirty="0" err="1">
                <a:solidFill>
                  <a:srgbClr val="C00000"/>
                </a:solidFill>
                <a:latin typeface="Calibri Light" panose="020F0302020204030204"/>
                <a:ea typeface="+mj-ea"/>
                <a:cs typeface="+mj-cs"/>
              </a:rPr>
              <a:t>Comparison</a:t>
            </a:r>
            <a:r>
              <a:rPr lang="it-IT" sz="4000" dirty="0">
                <a:solidFill>
                  <a:srgbClr val="C00000"/>
                </a:solidFill>
                <a:latin typeface="Calibri Light" panose="020F0302020204030204"/>
                <a:ea typeface="+mj-ea"/>
                <a:cs typeface="+mj-cs"/>
              </a:rPr>
              <a:t> with Fermi-LAT </a:t>
            </a:r>
            <a:r>
              <a:rPr lang="it-IT" sz="4000" dirty="0">
                <a:latin typeface="Symbol" panose="05050102010706020507" pitchFamily="18" charset="2"/>
                <a:ea typeface="Cambria Math"/>
              </a:rPr>
              <a:t>g</a:t>
            </a:r>
            <a:r>
              <a:rPr lang="it-IT" sz="4000" dirty="0">
                <a:ea typeface="Cambria Math"/>
              </a:rPr>
              <a:t>-ray detector </a:t>
            </a:r>
            <a:r>
              <a:rPr lang="it-IT" sz="4000" dirty="0" err="1">
                <a:solidFill>
                  <a:srgbClr val="C00000"/>
                </a:solidFill>
                <a:latin typeface="Calibri Light" panose="020F0302020204030204"/>
                <a:ea typeface="+mj-ea"/>
                <a:cs typeface="+mj-cs"/>
              </a:rPr>
              <a:t>effective</a:t>
            </a:r>
            <a:r>
              <a:rPr lang="it-IT" sz="4000" dirty="0">
                <a:solidFill>
                  <a:srgbClr val="C00000"/>
                </a:solidFill>
                <a:latin typeface="Calibri Light" panose="020F0302020204030204"/>
                <a:ea typeface="+mj-ea"/>
                <a:cs typeface="+mj-cs"/>
              </a:rPr>
              <a:t> area</a:t>
            </a:r>
            <a:endParaRPr lang="en-US" dirty="0"/>
          </a:p>
        </p:txBody>
      </p:sp>
      <p:sp>
        <p:nvSpPr>
          <p:cNvPr id="10" name="Segnaposto piè di pagina 9"/>
          <p:cNvSpPr>
            <a:spLocks noGrp="1"/>
          </p:cNvSpPr>
          <p:nvPr>
            <p:ph type="ftr" sz="quarter" idx="11"/>
          </p:nvPr>
        </p:nvSpPr>
        <p:spPr/>
        <p:txBody>
          <a:bodyPr/>
          <a:lstStyle/>
          <a:p>
            <a:r>
              <a:rPr lang="fr-FR"/>
              <a:t>M. Spurio - Astroparticle Physics - 10</a:t>
            </a:r>
            <a:endParaRPr lang="it-IT"/>
          </a:p>
        </p:txBody>
      </p:sp>
      <p:sp>
        <p:nvSpPr>
          <p:cNvPr id="11" name="Segnaposto numero diapositiva 10"/>
          <p:cNvSpPr>
            <a:spLocks noGrp="1"/>
          </p:cNvSpPr>
          <p:nvPr>
            <p:ph type="sldNum" sz="quarter" idx="12"/>
          </p:nvPr>
        </p:nvSpPr>
        <p:spPr/>
        <p:txBody>
          <a:bodyPr/>
          <a:lstStyle/>
          <a:p>
            <a:fld id="{EF856C54-971D-4A64-8725-72F12A462872}" type="slidenum">
              <a:rPr lang="it-IT" smtClean="0"/>
              <a:t>26</a:t>
            </a:fld>
            <a:endParaRPr lang="it-IT"/>
          </a:p>
        </p:txBody>
      </p:sp>
      <p:sp>
        <p:nvSpPr>
          <p:cNvPr id="3" name="Indietro o precedente 24">
            <a:hlinkClick r:id="" action="ppaction://hlinkshowjump?jump=lastslideviewed" highlightClick="1"/>
            <a:extLst>
              <a:ext uri="{FF2B5EF4-FFF2-40B4-BE49-F238E27FC236}">
                <a16:creationId xmlns:a16="http://schemas.microsoft.com/office/drawing/2014/main" id="{BED09ADF-362D-4F28-EC94-C410AA2438E5}"/>
              </a:ext>
            </a:extLst>
          </p:cNvPr>
          <p:cNvSpPr/>
          <p:nvPr/>
        </p:nvSpPr>
        <p:spPr>
          <a:xfrm>
            <a:off x="10208687" y="218700"/>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150960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p:cNvSpPr txBox="1"/>
              <p:nvPr/>
            </p:nvSpPr>
            <p:spPr>
              <a:xfrm>
                <a:off x="401053" y="866470"/>
                <a:ext cx="11488425" cy="5114349"/>
              </a:xfrm>
              <a:prstGeom prst="rect">
                <a:avLst/>
              </a:prstGeom>
              <a:noFill/>
            </p:spPr>
            <p:txBody>
              <a:bodyPr wrap="square" rtlCol="0">
                <a:spAutoFit/>
              </a:bodyPr>
              <a:lstStyle/>
              <a:p>
                <a:pPr marL="285750" indent="-285750">
                  <a:spcAft>
                    <a:spcPts val="600"/>
                  </a:spcAft>
                  <a:buFont typeface="Arial" panose="020B0604020202020204" pitchFamily="34" charset="0"/>
                  <a:buChar char="•"/>
                </a:pPr>
                <a14:m>
                  <m:oMath xmlns:m="http://schemas.openxmlformats.org/officeDocument/2006/math">
                    <m:sSub>
                      <m:sSubPr>
                        <m:ctrlPr>
                          <a:rPr lang="it-IT" sz="2000" b="1" i="1" smtClean="0">
                            <a:latin typeface="Cambria Math" panose="02040503050406030204" pitchFamily="18" charset="0"/>
                          </a:rPr>
                        </m:ctrlPr>
                      </m:sSubPr>
                      <m:e>
                        <m:r>
                          <a:rPr lang="it-IT" sz="2000" b="1" i="1">
                            <a:latin typeface="Cambria Math" panose="02040503050406030204" pitchFamily="18" charset="0"/>
                          </a:rPr>
                          <m:t>𝑷</m:t>
                        </m:r>
                      </m:e>
                      <m:sub>
                        <m:r>
                          <a:rPr lang="it-IT" sz="2000" b="1" i="1">
                            <a:latin typeface="Cambria Math" panose="02040503050406030204" pitchFamily="18" charset="0"/>
                            <a:ea typeface="Cambria Math" panose="02040503050406030204" pitchFamily="18" charset="0"/>
                          </a:rPr>
                          <m:t>𝝂</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r>
                      <a:rPr lang="it-IT" sz="2000" b="1" i="1">
                        <a:latin typeface="Cambria Math" panose="02040503050406030204" pitchFamily="18" charset="0"/>
                      </a:rPr>
                      <m:t>𝑬</m:t>
                    </m:r>
                    <m:r>
                      <a:rPr lang="it-IT" sz="2000" b="1" i="1">
                        <a:latin typeface="Cambria Math" panose="02040503050406030204" pitchFamily="18" charset="0"/>
                      </a:rPr>
                      <m:t>,</m:t>
                    </m:r>
                    <m:sSub>
                      <m:sSubPr>
                        <m:ctrlPr>
                          <a:rPr lang="it-IT" sz="2000" b="1" i="1">
                            <a:latin typeface="Cambria Math" panose="02040503050406030204" pitchFamily="18" charset="0"/>
                          </a:rPr>
                        </m:ctrlPr>
                      </m:sSubPr>
                      <m:e>
                        <m:r>
                          <a:rPr lang="it-IT" sz="2000" b="1" i="1">
                            <a:latin typeface="Cambria Math" panose="02040503050406030204" pitchFamily="18" charset="0"/>
                          </a:rPr>
                          <m:t>𝑬</m:t>
                        </m:r>
                      </m:e>
                      <m:sub>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oMath>
                </a14:m>
                <a:r>
                  <a:rPr lang="en-US" sz="2000" dirty="0"/>
                  <a:t> = </a:t>
                </a:r>
                <a:r>
                  <a:rPr lang="it-IT" sz="2000" dirty="0" err="1"/>
                  <a:t>Probability</a:t>
                </a:r>
                <a:r>
                  <a:rPr lang="it-IT" sz="2000" dirty="0"/>
                  <a:t> </a:t>
                </a:r>
                <a:r>
                  <a:rPr lang="it-IT" sz="2000" dirty="0" err="1"/>
                  <a:t>that</a:t>
                </a:r>
                <a:r>
                  <a:rPr lang="it-IT" sz="2000" dirty="0"/>
                  <a:t> a </a:t>
                </a:r>
                <a:r>
                  <a:rPr lang="it-IT" sz="2000" dirty="0">
                    <a:latin typeface="Symbol" panose="05050102010706020507" pitchFamily="18" charset="2"/>
                  </a:rPr>
                  <a:t>n</a:t>
                </a:r>
                <a:r>
                  <a:rPr lang="it-IT" sz="2000" dirty="0"/>
                  <a:t> </a:t>
                </a:r>
                <a:r>
                  <a:rPr lang="it-IT" sz="2000" dirty="0" err="1"/>
                  <a:t>induces</a:t>
                </a:r>
                <a:r>
                  <a:rPr lang="it-IT" sz="2000" dirty="0"/>
                  <a:t> a </a:t>
                </a:r>
                <a:r>
                  <a:rPr lang="it-IT" sz="2000" dirty="0" err="1"/>
                  <a:t>muon</a:t>
                </a:r>
                <a:r>
                  <a:rPr lang="it-IT" sz="2000" dirty="0"/>
                  <a:t> </a:t>
                </a:r>
                <a:r>
                  <a:rPr lang="it-IT" sz="2000" dirty="0" err="1"/>
                  <a:t>reaching</a:t>
                </a:r>
                <a:r>
                  <a:rPr lang="it-IT" sz="2000" dirty="0"/>
                  <a:t> the detector:</a:t>
                </a:r>
              </a:p>
              <a:p>
                <a:pPr>
                  <a:spcAft>
                    <a:spcPts val="600"/>
                  </a:spcAft>
                </a:pPr>
                <a14:m>
                  <m:oMathPara xmlns:m="http://schemas.openxmlformats.org/officeDocument/2006/math">
                    <m:oMathParaPr>
                      <m:jc m:val="centerGroup"/>
                    </m:oMathParaPr>
                    <m:oMath xmlns:m="http://schemas.openxmlformats.org/officeDocument/2006/math">
                      <m:sSub>
                        <m:sSubPr>
                          <m:ctrlPr>
                            <a:rPr lang="it-IT" sz="2000" b="1" i="1">
                              <a:latin typeface="Cambria Math" panose="02040503050406030204" pitchFamily="18" charset="0"/>
                            </a:rPr>
                          </m:ctrlPr>
                        </m:sSubPr>
                        <m:e>
                          <m:r>
                            <a:rPr lang="it-IT" sz="2000" b="1" i="1">
                              <a:latin typeface="Cambria Math" panose="02040503050406030204" pitchFamily="18" charset="0"/>
                            </a:rPr>
                            <m:t>𝑷</m:t>
                          </m:r>
                        </m:e>
                        <m:sub>
                          <m:r>
                            <a:rPr lang="it-IT" sz="2000" b="1" i="1">
                              <a:latin typeface="Cambria Math" panose="02040503050406030204" pitchFamily="18" charset="0"/>
                              <a:ea typeface="Cambria Math" panose="02040503050406030204" pitchFamily="18" charset="0"/>
                            </a:rPr>
                            <m:t>𝝂</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r>
                        <a:rPr lang="it-IT" sz="2000" b="1" i="1">
                          <a:latin typeface="Cambria Math" panose="02040503050406030204" pitchFamily="18" charset="0"/>
                        </a:rPr>
                        <m:t>𝑬</m:t>
                      </m:r>
                      <m:r>
                        <a:rPr lang="it-IT" sz="2000" b="1" i="1">
                          <a:latin typeface="Cambria Math" panose="02040503050406030204" pitchFamily="18" charset="0"/>
                        </a:rPr>
                        <m:t>,</m:t>
                      </m:r>
                      <m:sSub>
                        <m:sSubPr>
                          <m:ctrlPr>
                            <a:rPr lang="it-IT" sz="2000" b="1" i="1">
                              <a:latin typeface="Cambria Math" panose="02040503050406030204" pitchFamily="18" charset="0"/>
                            </a:rPr>
                          </m:ctrlPr>
                        </m:sSubPr>
                        <m:e>
                          <m:r>
                            <a:rPr lang="it-IT" sz="2000" b="1" i="1">
                              <a:latin typeface="Cambria Math" panose="02040503050406030204" pitchFamily="18" charset="0"/>
                            </a:rPr>
                            <m:t>𝑬</m:t>
                          </m:r>
                        </m:e>
                        <m:sub>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r>
                        <a:rPr lang="it-IT" sz="2000" b="1" i="1">
                          <a:latin typeface="Cambria Math"/>
                        </a:rPr>
                        <m:t>=</m:t>
                      </m:r>
                      <m:sSub>
                        <m:sSubPr>
                          <m:ctrlPr>
                            <a:rPr lang="it-IT" sz="2000" b="1" i="1">
                              <a:latin typeface="Cambria Math" panose="02040503050406030204" pitchFamily="18" charset="0"/>
                              <a:ea typeface="Cambria Math"/>
                            </a:rPr>
                          </m:ctrlPr>
                        </m:sSubPr>
                        <m:e>
                          <m:r>
                            <a:rPr lang="it-IT" sz="2000" b="1" i="1">
                              <a:latin typeface="Cambria Math"/>
                              <a:ea typeface="Cambria Math"/>
                            </a:rPr>
                            <m:t>𝝈</m:t>
                          </m:r>
                        </m:e>
                        <m:sub>
                          <m:r>
                            <a:rPr lang="it-IT" sz="2000" b="1" i="1">
                              <a:latin typeface="Cambria Math"/>
                              <a:ea typeface="Cambria Math"/>
                            </a:rPr>
                            <m:t>𝝂𝝁</m:t>
                          </m:r>
                        </m:sub>
                      </m:sSub>
                      <m:d>
                        <m:dPr>
                          <m:ctrlPr>
                            <a:rPr lang="it-IT" sz="2000" b="1" i="1">
                              <a:latin typeface="Cambria Math" panose="02040503050406030204" pitchFamily="18" charset="0"/>
                              <a:ea typeface="Cambria Math"/>
                            </a:rPr>
                          </m:ctrlPr>
                        </m:dPr>
                        <m:e>
                          <m:sSup>
                            <m:sSupPr>
                              <m:ctrlPr>
                                <a:rPr lang="it-IT" sz="2000" b="1" i="1">
                                  <a:latin typeface="Cambria Math" panose="02040503050406030204" pitchFamily="18" charset="0"/>
                                  <a:ea typeface="Cambria Math"/>
                                </a:rPr>
                              </m:ctrlPr>
                            </m:sSupPr>
                            <m:e>
                              <m:r>
                                <a:rPr lang="it-IT" sz="2000" b="1" i="1">
                                  <a:latin typeface="Cambria Math"/>
                                  <a:ea typeface="Cambria Math"/>
                                </a:rPr>
                                <m:t>𝒄𝒎</m:t>
                              </m:r>
                            </m:e>
                            <m:sup>
                              <m:r>
                                <a:rPr lang="it-IT" sz="2000" b="1" i="1" smtClean="0">
                                  <a:latin typeface="Cambria Math" panose="02040503050406030204" pitchFamily="18" charset="0"/>
                                  <a:ea typeface="Cambria Math"/>
                                </a:rPr>
                                <m:t>𝟐</m:t>
                              </m:r>
                            </m:sup>
                          </m:sSup>
                        </m:e>
                      </m:d>
                      <m:r>
                        <a:rPr lang="it-IT" sz="2000" b="1" i="1">
                          <a:latin typeface="Cambria Math"/>
                          <a:ea typeface="Cambria Math"/>
                        </a:rPr>
                        <m:t>×</m:t>
                      </m:r>
                      <m:r>
                        <a:rPr lang="it-IT" sz="2000" b="1" i="1">
                          <a:latin typeface="Cambria Math" panose="02040503050406030204" pitchFamily="18" charset="0"/>
                          <a:ea typeface="Cambria Math"/>
                        </a:rPr>
                        <m:t>𝒏</m:t>
                      </m:r>
                      <m:r>
                        <a:rPr lang="it-IT" sz="2000" b="1" i="1">
                          <a:latin typeface="Cambria Math"/>
                          <a:ea typeface="Cambria Math"/>
                        </a:rPr>
                        <m:t> </m:t>
                      </m:r>
                      <m:d>
                        <m:dPr>
                          <m:ctrlPr>
                            <a:rPr lang="it-IT" sz="2000" b="1" i="1">
                              <a:latin typeface="Cambria Math" panose="02040503050406030204" pitchFamily="18" charset="0"/>
                              <a:ea typeface="Cambria Math"/>
                            </a:rPr>
                          </m:ctrlPr>
                        </m:dPr>
                        <m:e>
                          <m:sSup>
                            <m:sSupPr>
                              <m:ctrlPr>
                                <a:rPr lang="it-IT" sz="2000" b="1" i="1">
                                  <a:latin typeface="Cambria Math" panose="02040503050406030204" pitchFamily="18" charset="0"/>
                                  <a:ea typeface="Cambria Math"/>
                                </a:rPr>
                              </m:ctrlPr>
                            </m:sSupPr>
                            <m:e>
                              <m:r>
                                <a:rPr lang="it-IT" sz="2000" b="1" i="1">
                                  <a:latin typeface="Cambria Math"/>
                                  <a:ea typeface="Cambria Math"/>
                                </a:rPr>
                                <m:t>𝒄𝒎</m:t>
                              </m:r>
                            </m:e>
                            <m:sup>
                              <m:r>
                                <a:rPr lang="it-IT" sz="2000" b="1" i="1">
                                  <a:latin typeface="Cambria Math"/>
                                  <a:ea typeface="Cambria Math"/>
                                </a:rPr>
                                <m:t>−</m:t>
                              </m:r>
                              <m:r>
                                <a:rPr lang="it-IT" sz="2000" b="1" i="1">
                                  <a:latin typeface="Cambria Math"/>
                                  <a:ea typeface="Cambria Math"/>
                                </a:rPr>
                                <m:t>𝟑</m:t>
                              </m:r>
                            </m:sup>
                          </m:sSup>
                        </m:e>
                      </m:d>
                      <m:r>
                        <a:rPr lang="it-IT" sz="2000" b="1" i="1">
                          <a:latin typeface="Cambria Math"/>
                          <a:ea typeface="Cambria Math"/>
                        </a:rPr>
                        <m:t>×</m:t>
                      </m:r>
                      <m:r>
                        <a:rPr lang="it-IT" sz="2000" b="1" i="1">
                          <a:latin typeface="Cambria Math"/>
                          <a:ea typeface="Cambria Math"/>
                        </a:rPr>
                        <m:t>𝑹</m:t>
                      </m:r>
                      <m:r>
                        <a:rPr lang="it-IT" sz="2000" b="1" i="1">
                          <a:latin typeface="Cambria Math"/>
                          <a:ea typeface="Cambria Math"/>
                        </a:rPr>
                        <m:t> </m:t>
                      </m:r>
                      <m:d>
                        <m:dPr>
                          <m:ctrlPr>
                            <a:rPr lang="it-IT" sz="2000" b="1" i="1">
                              <a:latin typeface="Cambria Math" panose="02040503050406030204" pitchFamily="18" charset="0"/>
                              <a:ea typeface="Cambria Math"/>
                            </a:rPr>
                          </m:ctrlPr>
                        </m:dPr>
                        <m:e>
                          <m:r>
                            <a:rPr lang="it-IT" sz="2000" b="1" i="1">
                              <a:latin typeface="Cambria Math"/>
                              <a:ea typeface="Cambria Math"/>
                            </a:rPr>
                            <m:t>𝒄𝒎</m:t>
                          </m:r>
                        </m:e>
                      </m:d>
                    </m:oMath>
                  </m:oMathPara>
                </a14:m>
                <a:endParaRPr lang="it-IT" sz="2000" b="1" dirty="0"/>
              </a:p>
              <a:p>
                <a:pPr>
                  <a:spcAft>
                    <a:spcPts val="600"/>
                  </a:spcAft>
                </a:pPr>
                <a:r>
                  <a:rPr lang="it-IT" sz="2000" b="1" dirty="0">
                    <a:solidFill>
                      <a:srgbClr val="0070C0"/>
                    </a:solidFill>
                  </a:rPr>
                  <a:t>Neutrino cross </a:t>
                </a:r>
                <a:r>
                  <a:rPr lang="it-IT" sz="2000" b="1" dirty="0" err="1">
                    <a:solidFill>
                      <a:srgbClr val="0070C0"/>
                    </a:solidFill>
                  </a:rPr>
                  <a:t>section</a:t>
                </a:r>
                <a:endParaRPr lang="it-IT" sz="2000" b="1" dirty="0">
                  <a:solidFill>
                    <a:srgbClr val="0070C0"/>
                  </a:solidFill>
                </a:endParaRPr>
              </a:p>
              <a:p>
                <a:pPr marL="285750" indent="-285750">
                  <a:spcAft>
                    <a:spcPts val="600"/>
                  </a:spcAft>
                  <a:buFont typeface="Arial" panose="020B0604020202020204" pitchFamily="34" charset="0"/>
                  <a:buChar char="•"/>
                </a:pPr>
                <a:r>
                  <a:rPr lang="it-IT" sz="2000" dirty="0"/>
                  <a:t>The neutrino CC cross-</a:t>
                </a:r>
                <a:r>
                  <a:rPr lang="it-IT" sz="2000" dirty="0" err="1"/>
                  <a:t>section</a:t>
                </a:r>
                <a:r>
                  <a:rPr lang="it-IT" sz="2000" dirty="0"/>
                  <a:t> can be  </a:t>
                </a:r>
                <a:r>
                  <a:rPr lang="it-IT" sz="2000" dirty="0" err="1"/>
                  <a:t>parameterized</a:t>
                </a:r>
                <a:r>
                  <a:rPr lang="it-IT" sz="2000" dirty="0"/>
                  <a:t> </a:t>
                </a:r>
                <a:r>
                  <a:rPr lang="it-IT" sz="2000" dirty="0" err="1"/>
                  <a:t>as</a:t>
                </a:r>
                <a:endParaRPr lang="it-IT" sz="2000" dirty="0"/>
              </a:p>
              <a:p>
                <a:pPr>
                  <a:spcAft>
                    <a:spcPts val="600"/>
                  </a:spcAft>
                </a:pPr>
                <a14:m>
                  <m:oMathPara xmlns:m="http://schemas.openxmlformats.org/officeDocument/2006/math">
                    <m:oMathParaPr>
                      <m:jc m:val="centerGroup"/>
                    </m:oMathParaPr>
                    <m:oMath xmlns:m="http://schemas.openxmlformats.org/officeDocument/2006/math">
                      <m:sSup>
                        <m:sSupPr>
                          <m:ctrlPr>
                            <a:rPr lang="it-IT" sz="2000" i="1">
                              <a:latin typeface="Cambria Math" panose="02040503050406030204" pitchFamily="18" charset="0"/>
                            </a:rPr>
                          </m:ctrlPr>
                        </m:sSupPr>
                        <m:e>
                          <m:sSub>
                            <m:sSubPr>
                              <m:ctrlPr>
                                <a:rPr lang="it-IT" sz="2000" i="1">
                                  <a:latin typeface="Cambria Math" panose="02040503050406030204" pitchFamily="18" charset="0"/>
                                  <a:ea typeface="Cambria Math"/>
                                </a:rPr>
                              </m:ctrlPr>
                            </m:sSubPr>
                            <m:e>
                              <m:r>
                                <a:rPr lang="it-IT" sz="2000" i="1">
                                  <a:latin typeface="Cambria Math"/>
                                  <a:ea typeface="Cambria Math"/>
                                </a:rPr>
                                <m:t>𝜎</m:t>
                              </m:r>
                            </m:e>
                            <m:sub>
                              <m:r>
                                <a:rPr lang="it-IT" sz="2000" i="1">
                                  <a:latin typeface="Cambria Math"/>
                                  <a:ea typeface="Cambria Math"/>
                                </a:rPr>
                                <m:t>𝜈𝜇</m:t>
                              </m:r>
                            </m:sub>
                          </m:sSub>
                          <m:r>
                            <a:rPr lang="it-IT" sz="2000" i="1">
                              <a:latin typeface="Cambria Math"/>
                              <a:ea typeface="Cambria Math"/>
                            </a:rPr>
                            <m:t>≅</m:t>
                          </m:r>
                          <m:r>
                            <a:rPr lang="it-IT" sz="2000" i="1">
                              <a:latin typeface="Cambria Math"/>
                            </a:rPr>
                            <m:t>10</m:t>
                          </m:r>
                        </m:e>
                        <m:sup>
                          <m:r>
                            <a:rPr lang="it-IT" sz="2000" i="1">
                              <a:latin typeface="Cambria Math"/>
                            </a:rPr>
                            <m:t>−35</m:t>
                          </m:r>
                        </m:sup>
                      </m:sSup>
                      <m:d>
                        <m:dPr>
                          <m:ctrlPr>
                            <a:rPr lang="it-IT" sz="2000" i="1">
                              <a:latin typeface="Cambria Math" panose="02040503050406030204" pitchFamily="18" charset="0"/>
                            </a:rPr>
                          </m:ctrlPr>
                        </m:dPr>
                        <m:e>
                          <m:f>
                            <m:fPr>
                              <m:ctrlPr>
                                <a:rPr lang="it-IT" sz="2000" i="1">
                                  <a:latin typeface="Cambria Math" panose="02040503050406030204" pitchFamily="18" charset="0"/>
                                </a:rPr>
                              </m:ctrlPr>
                            </m:fPr>
                            <m:num>
                              <m:r>
                                <a:rPr lang="it-IT" sz="2000" i="1">
                                  <a:latin typeface="Cambria Math"/>
                                </a:rPr>
                                <m:t>𝐸</m:t>
                              </m:r>
                            </m:num>
                            <m:den>
                              <m:r>
                                <a:rPr lang="it-IT" sz="2000" i="1">
                                  <a:latin typeface="Cambria Math"/>
                                </a:rPr>
                                <m:t>𝑇𝑒𝑉</m:t>
                              </m:r>
                            </m:den>
                          </m:f>
                        </m:e>
                      </m:d>
                      <m:d>
                        <m:dPr>
                          <m:ctrlPr>
                            <a:rPr lang="it-IT" sz="2000" i="1">
                              <a:latin typeface="Cambria Math" panose="02040503050406030204" pitchFamily="18" charset="0"/>
                            </a:rPr>
                          </m:ctrlPr>
                        </m:dPr>
                        <m:e>
                          <m:sSup>
                            <m:sSupPr>
                              <m:ctrlPr>
                                <a:rPr lang="it-IT" sz="2000" i="1">
                                  <a:latin typeface="Cambria Math" panose="02040503050406030204" pitchFamily="18" charset="0"/>
                                </a:rPr>
                              </m:ctrlPr>
                            </m:sSupPr>
                            <m:e>
                              <m:r>
                                <a:rPr lang="it-IT" sz="2000" i="1">
                                  <a:latin typeface="Cambria Math"/>
                                </a:rPr>
                                <m:t>𝑐𝑚</m:t>
                              </m:r>
                            </m:e>
                            <m:sup>
                              <m:r>
                                <a:rPr lang="it-IT" sz="2000" i="1">
                                  <a:latin typeface="Cambria Math"/>
                                </a:rPr>
                                <m:t>2</m:t>
                              </m:r>
                            </m:sup>
                          </m:sSup>
                        </m:e>
                      </m:d>
                    </m:oMath>
                  </m:oMathPara>
                </a14:m>
                <a:endParaRPr lang="en-US" sz="2000" dirty="0"/>
              </a:p>
              <a:p>
                <a:pPr marL="285750" indent="-285750">
                  <a:spcAft>
                    <a:spcPts val="600"/>
                  </a:spcAft>
                  <a:buFont typeface="Arial" panose="020B0604020202020204" pitchFamily="34" charset="0"/>
                  <a:buChar char="•"/>
                </a:pPr>
                <a:r>
                  <a:rPr lang="en-US" sz="2000" dirty="0"/>
                  <a:t>Roughly, half of the neutrino energy is transferred </a:t>
                </a:r>
              </a:p>
              <a:p>
                <a:pPr>
                  <a:spcAft>
                    <a:spcPts val="600"/>
                  </a:spcAft>
                </a:pPr>
                <a:r>
                  <a:rPr lang="it-IT" sz="2000" b="1" dirty="0">
                    <a:solidFill>
                      <a:srgbClr val="0070C0"/>
                    </a:solidFill>
                  </a:rPr>
                  <a:t>Energy </a:t>
                </a:r>
                <a:r>
                  <a:rPr lang="it-IT" sz="2000" b="1" dirty="0" err="1">
                    <a:solidFill>
                      <a:srgbClr val="0070C0"/>
                    </a:solidFill>
                  </a:rPr>
                  <a:t>losses</a:t>
                </a:r>
                <a:r>
                  <a:rPr lang="it-IT" sz="2000" b="1" dirty="0">
                    <a:solidFill>
                      <a:srgbClr val="0070C0"/>
                    </a:solidFill>
                  </a:rPr>
                  <a:t> of </a:t>
                </a:r>
                <a:r>
                  <a:rPr lang="it-IT" sz="2000" b="1" dirty="0" err="1">
                    <a:solidFill>
                      <a:srgbClr val="0070C0"/>
                    </a:solidFill>
                  </a:rPr>
                  <a:t>secondary</a:t>
                </a:r>
                <a:r>
                  <a:rPr lang="it-IT" sz="2000" b="1" dirty="0">
                    <a:solidFill>
                      <a:srgbClr val="0070C0"/>
                    </a:solidFill>
                  </a:rPr>
                  <a:t> </a:t>
                </a:r>
                <a:r>
                  <a:rPr lang="it-IT" sz="2000" b="1" dirty="0" err="1">
                    <a:solidFill>
                      <a:srgbClr val="0070C0"/>
                    </a:solidFill>
                  </a:rPr>
                  <a:t>leptons</a:t>
                </a:r>
                <a:r>
                  <a:rPr lang="it-IT" sz="2000" b="1" dirty="0">
                    <a:solidFill>
                      <a:srgbClr val="0070C0"/>
                    </a:solidFill>
                  </a:rPr>
                  <a:t> (e/</a:t>
                </a:r>
                <a:r>
                  <a:rPr lang="it-IT" sz="2000" b="1" dirty="0" err="1">
                    <a:solidFill>
                      <a:srgbClr val="0070C0"/>
                    </a:solidFill>
                  </a:rPr>
                  <a:t>muon</a:t>
                </a:r>
                <a:r>
                  <a:rPr lang="it-IT" sz="2000" b="1" dirty="0">
                    <a:solidFill>
                      <a:srgbClr val="0070C0"/>
                    </a:solidFill>
                  </a:rPr>
                  <a:t>)</a:t>
                </a:r>
              </a:p>
              <a:p>
                <a:pPr marL="285750" indent="-285750">
                  <a:spcAft>
                    <a:spcPts val="600"/>
                  </a:spcAft>
                  <a:buFont typeface="Arial" panose="020B0604020202020204" pitchFamily="34" charset="0"/>
                  <a:buChar char="•"/>
                </a:pPr>
                <a:r>
                  <a:rPr lang="en-US" sz="2000" dirty="0"/>
                  <a:t>The muon range R depends on the muon energy,</a:t>
                </a:r>
              </a:p>
              <a:p>
                <a:pPr marL="285750" indent="-285750">
                  <a:spcAft>
                    <a:spcPts val="600"/>
                  </a:spcAft>
                  <a:buFont typeface="Arial" panose="020B0604020202020204" pitchFamily="34" charset="0"/>
                  <a:buChar char="•"/>
                </a:pPr>
                <a:r>
                  <a:rPr lang="en-US" sz="2000" dirty="0"/>
                  <a:t>In the high energy limit the muon range </a:t>
                </a:r>
                <a14:m>
                  <m:oMath xmlns:m="http://schemas.openxmlformats.org/officeDocument/2006/math">
                    <m:r>
                      <a:rPr lang="it-IT" sz="2000" i="1">
                        <a:latin typeface="Cambria Math"/>
                        <a:ea typeface="Cambria Math"/>
                      </a:rPr>
                      <m:t>𝑅</m:t>
                    </m:r>
                    <m:r>
                      <a:rPr lang="it-IT" sz="2000" i="1">
                        <a:latin typeface="Cambria Math" panose="02040503050406030204" pitchFamily="18" charset="0"/>
                        <a:ea typeface="Cambria Math"/>
                      </a:rPr>
                      <m:t>=</m:t>
                    </m:r>
                    <m:nary>
                      <m:naryPr>
                        <m:limLoc m:val="undOvr"/>
                        <m:subHide m:val="on"/>
                        <m:supHide m:val="on"/>
                        <m:ctrlPr>
                          <a:rPr lang="it-IT" sz="2000" i="1">
                            <a:latin typeface="Cambria Math" panose="02040503050406030204" pitchFamily="18" charset="0"/>
                            <a:ea typeface="Cambria Math"/>
                          </a:rPr>
                        </m:ctrlPr>
                      </m:naryPr>
                      <m:sub/>
                      <m:sup/>
                      <m:e>
                        <m:r>
                          <a:rPr lang="it-IT" sz="2000" i="1">
                            <a:latin typeface="Cambria Math" panose="02040503050406030204" pitchFamily="18" charset="0"/>
                            <a:ea typeface="Cambria Math"/>
                          </a:rPr>
                          <m:t>(</m:t>
                        </m:r>
                        <m:f>
                          <m:fPr>
                            <m:ctrlPr>
                              <a:rPr lang="it-IT" sz="2000" i="1">
                                <a:latin typeface="Cambria Math" panose="02040503050406030204" pitchFamily="18" charset="0"/>
                              </a:rPr>
                            </m:ctrlPr>
                          </m:fPr>
                          <m:num>
                            <m:r>
                              <a:rPr lang="it-IT" sz="2000" i="1">
                                <a:latin typeface="Cambria Math" panose="02040503050406030204" pitchFamily="18" charset="0"/>
                              </a:rPr>
                              <m:t>𝑑</m:t>
                            </m:r>
                            <m:r>
                              <a:rPr lang="it-IT" sz="2000" i="1">
                                <a:latin typeface="Cambria Math"/>
                              </a:rPr>
                              <m:t>𝐸</m:t>
                            </m:r>
                          </m:num>
                          <m:den>
                            <m:r>
                              <a:rPr lang="it-IT" sz="2000" i="1">
                                <a:latin typeface="Cambria Math" panose="02040503050406030204" pitchFamily="18" charset="0"/>
                              </a:rPr>
                              <m:t>𝑑𝑥</m:t>
                            </m:r>
                          </m:den>
                        </m:f>
                        <m:sSup>
                          <m:sSupPr>
                            <m:ctrlPr>
                              <a:rPr lang="it-IT" sz="2000" i="1">
                                <a:latin typeface="Cambria Math" panose="02040503050406030204" pitchFamily="18" charset="0"/>
                              </a:rPr>
                            </m:ctrlPr>
                          </m:sSupPr>
                          <m:e>
                            <m:r>
                              <a:rPr lang="it-IT" sz="2000" i="1">
                                <a:latin typeface="Cambria Math" panose="02040503050406030204" pitchFamily="18" charset="0"/>
                              </a:rPr>
                              <m:t>)</m:t>
                            </m:r>
                          </m:e>
                          <m:sup>
                            <m:r>
                              <a:rPr lang="it-IT" sz="2000" i="1">
                                <a:latin typeface="Cambria Math" panose="02040503050406030204" pitchFamily="18" charset="0"/>
                              </a:rPr>
                              <m:t>−1</m:t>
                            </m:r>
                          </m:sup>
                        </m:sSup>
                      </m:e>
                    </m:nary>
                    <m:r>
                      <a:rPr lang="it-IT" sz="2000" i="1">
                        <a:latin typeface="Cambria Math" panose="02040503050406030204" pitchFamily="18" charset="0"/>
                        <a:ea typeface="Cambria Math"/>
                      </a:rPr>
                      <m:t>𝑑𝑥</m:t>
                    </m:r>
                    <m:r>
                      <a:rPr lang="it-IT" sz="2000" i="1">
                        <a:latin typeface="Cambria Math"/>
                        <a:ea typeface="Cambria Math"/>
                      </a:rPr>
                      <m:t>≅</m:t>
                    </m:r>
                    <m:sSup>
                      <m:sSupPr>
                        <m:ctrlPr>
                          <a:rPr lang="it-IT" sz="2000" i="1">
                            <a:latin typeface="Cambria Math" panose="02040503050406030204" pitchFamily="18" charset="0"/>
                            <a:ea typeface="Cambria Math"/>
                          </a:rPr>
                        </m:ctrlPr>
                      </m:sSupPr>
                      <m:e>
                        <m:r>
                          <a:rPr lang="it-IT" sz="2000" i="1">
                            <a:latin typeface="Cambria Math"/>
                            <a:ea typeface="Cambria Math"/>
                          </a:rPr>
                          <m:t>10</m:t>
                        </m:r>
                      </m:e>
                      <m:sup>
                        <m:r>
                          <a:rPr lang="it-IT" sz="2000" i="1">
                            <a:latin typeface="Cambria Math"/>
                            <a:ea typeface="Cambria Math"/>
                          </a:rPr>
                          <m:t>6</m:t>
                        </m:r>
                      </m:sup>
                    </m:sSup>
                    <m:r>
                      <a:rPr lang="it-IT" sz="2000" i="1">
                        <a:latin typeface="Cambria Math"/>
                        <a:ea typeface="Cambria Math"/>
                      </a:rPr>
                      <m:t> </m:t>
                    </m:r>
                    <m:r>
                      <m:rPr>
                        <m:sty m:val="p"/>
                      </m:rPr>
                      <a:rPr lang="it-IT" sz="2000">
                        <a:latin typeface="Cambria Math"/>
                        <a:ea typeface="Cambria Math"/>
                      </a:rPr>
                      <m:t>cm</m:t>
                    </m:r>
                    <m:r>
                      <a:rPr lang="it-IT" sz="2000" i="1">
                        <a:latin typeface="Cambria Math" panose="02040503050406030204" pitchFamily="18" charset="0"/>
                        <a:ea typeface="Cambria Math"/>
                      </a:rPr>
                      <m:t>;</m:t>
                    </m:r>
                  </m:oMath>
                </a14:m>
                <a:r>
                  <a:rPr lang="it-IT" sz="2000" dirty="0">
                    <a:ea typeface="Cambria Math"/>
                  </a:rPr>
                  <a:t> </a:t>
                </a:r>
              </a:p>
              <a:p>
                <a:pPr>
                  <a:spcAft>
                    <a:spcPts val="600"/>
                  </a:spcAft>
                </a:pPr>
                <a:r>
                  <a:rPr lang="en-US" sz="2000" b="1" dirty="0" err="1">
                    <a:solidFill>
                      <a:srgbClr val="0070C0"/>
                    </a:solidFill>
                  </a:rPr>
                  <a:t>Propertis</a:t>
                </a:r>
                <a:r>
                  <a:rPr lang="en-US" sz="2000" b="1" dirty="0">
                    <a:solidFill>
                      <a:srgbClr val="0070C0"/>
                    </a:solidFill>
                  </a:rPr>
                  <a:t> of the material  </a:t>
                </a:r>
                <a:r>
                  <a:rPr lang="en-US" sz="2000" dirty="0"/>
                  <a:t>The target number density is </a:t>
                </a:r>
                <a14:m>
                  <m:oMath xmlns:m="http://schemas.openxmlformats.org/officeDocument/2006/math">
                    <m:r>
                      <a:rPr lang="it-IT" sz="2000" i="1">
                        <a:latin typeface="Cambria Math" panose="02040503050406030204" pitchFamily="18" charset="0"/>
                        <a:ea typeface="Cambria Math"/>
                      </a:rPr>
                      <m:t>𝑛</m:t>
                    </m:r>
                    <m:r>
                      <a:rPr lang="it-IT" sz="2000" i="1">
                        <a:latin typeface="Cambria Math"/>
                        <a:ea typeface="Cambria Math"/>
                      </a:rPr>
                      <m:t>≅</m:t>
                    </m:r>
                    <m:sSup>
                      <m:sSupPr>
                        <m:ctrlPr>
                          <a:rPr lang="it-IT" sz="2000" i="1">
                            <a:latin typeface="Cambria Math" panose="02040503050406030204" pitchFamily="18" charset="0"/>
                            <a:ea typeface="Cambria Math"/>
                          </a:rPr>
                        </m:ctrlPr>
                      </m:sSupPr>
                      <m:e>
                        <m:r>
                          <a:rPr lang="it-IT" sz="2000" i="1">
                            <a:latin typeface="Cambria Math"/>
                            <a:ea typeface="Cambria Math"/>
                          </a:rPr>
                          <m:t>10</m:t>
                        </m:r>
                      </m:e>
                      <m:sup>
                        <m:r>
                          <a:rPr lang="it-IT" sz="2000" i="1">
                            <a:latin typeface="Cambria Math"/>
                            <a:ea typeface="Cambria Math"/>
                          </a:rPr>
                          <m:t>23</m:t>
                        </m:r>
                      </m:sup>
                    </m:sSup>
                    <m:r>
                      <a:rPr lang="it-IT" sz="2000" i="1">
                        <a:latin typeface="Cambria Math"/>
                        <a:ea typeface="Cambria Math"/>
                      </a:rPr>
                      <m:t> </m:t>
                    </m:r>
                    <m:sSup>
                      <m:sSupPr>
                        <m:ctrlPr>
                          <a:rPr lang="it-IT" sz="2000" i="1">
                            <a:latin typeface="Cambria Math" panose="02040503050406030204" pitchFamily="18" charset="0"/>
                            <a:ea typeface="Cambria Math"/>
                          </a:rPr>
                        </m:ctrlPr>
                      </m:sSupPr>
                      <m:e>
                        <m:r>
                          <a:rPr lang="it-IT" sz="2000" i="1">
                            <a:latin typeface="Cambria Math"/>
                            <a:ea typeface="Cambria Math"/>
                          </a:rPr>
                          <m:t>𝑐𝑚</m:t>
                        </m:r>
                      </m:e>
                      <m:sup>
                        <m:r>
                          <a:rPr lang="it-IT" sz="2000" i="1">
                            <a:latin typeface="Cambria Math"/>
                            <a:ea typeface="Cambria Math"/>
                          </a:rPr>
                          <m:t>−3 </m:t>
                        </m:r>
                      </m:sup>
                    </m:sSup>
                    <m:r>
                      <a:rPr lang="it-IT" sz="2000" i="1">
                        <a:latin typeface="Cambria Math"/>
                        <a:ea typeface="Cambria Math"/>
                      </a:rPr>
                      <m:t>; </m:t>
                    </m:r>
                  </m:oMath>
                </a14:m>
                <a:endParaRPr lang="en-US" sz="2000" dirty="0"/>
              </a:p>
              <a:p>
                <a:pPr marL="285750" indent="-285750">
                  <a:spcAft>
                    <a:spcPts val="600"/>
                  </a:spcAft>
                  <a:buFont typeface="Arial" panose="020B0604020202020204" pitchFamily="34" charset="0"/>
                  <a:buChar char="•"/>
                </a:pPr>
                <a:r>
                  <a:rPr lang="it-IT" sz="2000" dirty="0" err="1">
                    <a:ea typeface="Cambria Math"/>
                  </a:rPr>
                  <a:t>Thus</a:t>
                </a:r>
                <a:r>
                  <a:rPr lang="it-IT" sz="2000" dirty="0">
                    <a:ea typeface="Cambria Math"/>
                  </a:rPr>
                  <a:t>, and estimate of the </a:t>
                </a:r>
                <a:r>
                  <a:rPr lang="it-IT" sz="2000" dirty="0" err="1">
                    <a:ea typeface="Cambria Math"/>
                  </a:rPr>
                  <a:t>probability</a:t>
                </a:r>
                <a:r>
                  <a:rPr lang="it-IT" sz="2000" dirty="0">
                    <a:ea typeface="Cambria Math"/>
                  </a:rPr>
                  <a:t> </a:t>
                </a:r>
                <a:r>
                  <a:rPr lang="it-IT" sz="2000" dirty="0" err="1">
                    <a:ea typeface="Cambria Math"/>
                  </a:rPr>
                  <a:t>is</a:t>
                </a:r>
                <a:r>
                  <a:rPr lang="it-IT" sz="2000" dirty="0">
                    <a:ea typeface="Cambria Math"/>
                  </a:rPr>
                  <a:t>:</a:t>
                </a:r>
              </a:p>
              <a:p>
                <a:pPr marL="285750" indent="-285750">
                  <a:spcAft>
                    <a:spcPts val="600"/>
                  </a:spcAft>
                  <a:buFont typeface="Arial" panose="020B0604020202020204" pitchFamily="34" charset="0"/>
                  <a:buChar char="•"/>
                </a:pPr>
                <a:endParaRPr lang="it-IT" sz="2000" dirty="0">
                  <a:ea typeface="Cambria Math"/>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401053" y="866470"/>
                <a:ext cx="11488425" cy="5114349"/>
              </a:xfrm>
              <a:prstGeom prst="rect">
                <a:avLst/>
              </a:prstGeom>
              <a:blipFill rotWithShape="0">
                <a:blip r:embed="rId2"/>
                <a:stretch>
                  <a:fillRect l="-584" t="-715"/>
                </a:stretch>
              </a:blipFill>
            </p:spPr>
            <p:txBody>
              <a:bodyPr/>
              <a:lstStyle/>
              <a:p>
                <a:r>
                  <a:rPr lang="en-US">
                    <a:noFill/>
                  </a:rPr>
                  <a:t> </a:t>
                </a:r>
              </a:p>
            </p:txBody>
          </p:sp>
        </mc:Fallback>
      </mc:AlternateContent>
      <p:sp>
        <p:nvSpPr>
          <p:cNvPr id="2" name="Titolo 1"/>
          <p:cNvSpPr>
            <a:spLocks noGrp="1"/>
          </p:cNvSpPr>
          <p:nvPr>
            <p:ph type="title"/>
          </p:nvPr>
        </p:nvSpPr>
        <p:spPr/>
        <p:txBody>
          <a:bodyPr>
            <a:normAutofit/>
          </a:bodyPr>
          <a:lstStyle/>
          <a:p>
            <a:r>
              <a:rPr lang="it-IT" sz="3600" dirty="0"/>
              <a:t>6. The </a:t>
            </a:r>
            <a:r>
              <a:rPr lang="en-US" sz="3200" dirty="0"/>
              <a:t>𝑷</a:t>
            </a:r>
            <a:r>
              <a:rPr lang="en-US" sz="3200" baseline="-25000" dirty="0"/>
              <a:t>𝝂→𝝁</a:t>
            </a:r>
            <a:r>
              <a:rPr lang="en-US" sz="3600" dirty="0"/>
              <a:t> </a:t>
            </a:r>
            <a:r>
              <a:rPr lang="it-IT" sz="3600" dirty="0" err="1"/>
              <a:t>term</a:t>
            </a:r>
            <a:r>
              <a:rPr lang="it-IT" sz="3600" dirty="0"/>
              <a:t> in the detector </a:t>
            </a:r>
            <a:r>
              <a:rPr lang="it-IT" sz="3600" dirty="0" err="1"/>
              <a:t>effective</a:t>
            </a:r>
            <a:r>
              <a:rPr lang="it-IT" sz="3600" dirty="0"/>
              <a:t> area</a:t>
            </a:r>
            <a:endParaRPr lang="en-GB" sz="3600" dirty="0"/>
          </a:p>
        </p:txBody>
      </p:sp>
      <p:sp>
        <p:nvSpPr>
          <p:cNvPr id="12" name="Avanti o successivo 11">
            <a:hlinkClick r:id="rId3" action="ppaction://hlinksldjump" highlightClick="1"/>
          </p:cNvPr>
          <p:cNvSpPr/>
          <p:nvPr/>
        </p:nvSpPr>
        <p:spPr>
          <a:xfrm>
            <a:off x="9995882" y="1793341"/>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4" name="Avanti o successivo 13">
            <a:hlinkClick r:id="rId4" action="ppaction://hlinksldjump" highlightClick="1"/>
          </p:cNvPr>
          <p:cNvSpPr/>
          <p:nvPr/>
        </p:nvSpPr>
        <p:spPr>
          <a:xfrm>
            <a:off x="9995882" y="3559760"/>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3" name="Rettangolo 2"/>
              <p:cNvSpPr/>
              <p:nvPr/>
            </p:nvSpPr>
            <p:spPr>
              <a:xfrm>
                <a:off x="2432593" y="5704333"/>
                <a:ext cx="7326814" cy="552972"/>
              </a:xfrm>
              <a:prstGeom prst="rect">
                <a:avLst/>
              </a:prstGeom>
            </p:spPr>
            <p:txBody>
              <a:bodyPr wrap="none">
                <a:spAutoFit/>
              </a:bodyPr>
              <a:lstStyle/>
              <a:p>
                <a14:m>
                  <m:oMath xmlns:m="http://schemas.openxmlformats.org/officeDocument/2006/math">
                    <m:sSub>
                      <m:sSubPr>
                        <m:ctrlPr>
                          <a:rPr lang="it-IT" sz="2000" b="1" i="1">
                            <a:latin typeface="Cambria Math" panose="02040503050406030204" pitchFamily="18" charset="0"/>
                          </a:rPr>
                        </m:ctrlPr>
                      </m:sSubPr>
                      <m:e>
                        <m:r>
                          <a:rPr lang="it-IT" sz="2000" b="1" i="1">
                            <a:latin typeface="Cambria Math" panose="02040503050406030204" pitchFamily="18" charset="0"/>
                          </a:rPr>
                          <m:t>𝑷</m:t>
                        </m:r>
                      </m:e>
                      <m:sub>
                        <m:r>
                          <a:rPr lang="it-IT" sz="2000" b="1" i="1">
                            <a:latin typeface="Cambria Math" panose="02040503050406030204" pitchFamily="18" charset="0"/>
                            <a:ea typeface="Cambria Math" panose="02040503050406030204" pitchFamily="18" charset="0"/>
                          </a:rPr>
                          <m:t>𝝂</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r>
                      <a:rPr lang="it-IT" sz="2000" b="1" i="1">
                        <a:latin typeface="Cambria Math" panose="02040503050406030204" pitchFamily="18" charset="0"/>
                      </a:rPr>
                      <m:t>𝑬</m:t>
                    </m:r>
                    <m:r>
                      <a:rPr lang="it-IT" sz="2000" b="1" i="1">
                        <a:latin typeface="Cambria Math" panose="02040503050406030204" pitchFamily="18" charset="0"/>
                      </a:rPr>
                      <m:t>,</m:t>
                    </m:r>
                    <m:sSub>
                      <m:sSubPr>
                        <m:ctrlPr>
                          <a:rPr lang="it-IT" sz="2000" b="1" i="1">
                            <a:latin typeface="Cambria Math" panose="02040503050406030204" pitchFamily="18" charset="0"/>
                          </a:rPr>
                        </m:ctrlPr>
                      </m:sSubPr>
                      <m:e>
                        <m:r>
                          <a:rPr lang="it-IT" sz="2000" b="1" i="1">
                            <a:latin typeface="Cambria Math" panose="02040503050406030204" pitchFamily="18" charset="0"/>
                          </a:rPr>
                          <m:t>𝑬</m:t>
                        </m:r>
                      </m:e>
                      <m:sub>
                        <m:r>
                          <a:rPr lang="it-IT" sz="2000" b="1" i="1">
                            <a:latin typeface="Cambria Math" panose="02040503050406030204" pitchFamily="18" charset="0"/>
                            <a:ea typeface="Cambria Math" panose="02040503050406030204" pitchFamily="18" charset="0"/>
                          </a:rPr>
                          <m:t>𝝁</m:t>
                        </m:r>
                      </m:sub>
                    </m:sSub>
                    <m:r>
                      <a:rPr lang="it-IT" sz="2000" b="1" i="1">
                        <a:latin typeface="Cambria Math" panose="02040503050406030204" pitchFamily="18" charset="0"/>
                      </a:rPr>
                      <m:t>)</m:t>
                    </m:r>
                    <m:r>
                      <a:rPr lang="it-IT" sz="2000" b="1" i="1">
                        <a:latin typeface="Cambria Math"/>
                      </a:rPr>
                      <m:t>=</m:t>
                    </m:r>
                    <m:sSup>
                      <m:sSupPr>
                        <m:ctrlPr>
                          <a:rPr lang="it-IT" sz="2000" i="1">
                            <a:latin typeface="Cambria Math" panose="02040503050406030204" pitchFamily="18" charset="0"/>
                          </a:rPr>
                        </m:ctrlPr>
                      </m:sSupPr>
                      <m:e>
                        <m:r>
                          <a:rPr lang="it-IT" sz="2000" i="1">
                            <a:latin typeface="Cambria Math"/>
                          </a:rPr>
                          <m:t>10</m:t>
                        </m:r>
                      </m:e>
                      <m:sup>
                        <m:r>
                          <a:rPr lang="it-IT" sz="2000" i="1">
                            <a:latin typeface="Cambria Math"/>
                          </a:rPr>
                          <m:t>−35</m:t>
                        </m:r>
                      </m:sup>
                    </m:sSup>
                    <m:d>
                      <m:dPr>
                        <m:ctrlPr>
                          <a:rPr lang="it-IT" sz="2000" i="1">
                            <a:latin typeface="Cambria Math" panose="02040503050406030204" pitchFamily="18" charset="0"/>
                          </a:rPr>
                        </m:ctrlPr>
                      </m:dPr>
                      <m:e>
                        <m:f>
                          <m:fPr>
                            <m:ctrlPr>
                              <a:rPr lang="it-IT" sz="2000" i="1">
                                <a:latin typeface="Cambria Math" panose="02040503050406030204" pitchFamily="18" charset="0"/>
                              </a:rPr>
                            </m:ctrlPr>
                          </m:fPr>
                          <m:num>
                            <m:r>
                              <a:rPr lang="it-IT" sz="2000" i="1">
                                <a:latin typeface="Cambria Math"/>
                              </a:rPr>
                              <m:t>𝐸</m:t>
                            </m:r>
                          </m:num>
                          <m:den>
                            <m:r>
                              <a:rPr lang="it-IT" sz="2000" i="1">
                                <a:latin typeface="Cambria Math"/>
                              </a:rPr>
                              <m:t>𝑇𝑒𝑉</m:t>
                            </m:r>
                          </m:den>
                        </m:f>
                      </m:e>
                    </m:d>
                    <m:r>
                      <a:rPr lang="it-IT" sz="2000" i="1">
                        <a:latin typeface="Cambria Math"/>
                        <a:ea typeface="Cambria Math"/>
                      </a:rPr>
                      <m:t>×</m:t>
                    </m:r>
                    <m:sSup>
                      <m:sSupPr>
                        <m:ctrlPr>
                          <a:rPr lang="it-IT" sz="2000" i="1">
                            <a:latin typeface="Cambria Math" panose="02040503050406030204" pitchFamily="18" charset="0"/>
                          </a:rPr>
                        </m:ctrlPr>
                      </m:sSupPr>
                      <m:e>
                        <m:r>
                          <a:rPr lang="it-IT" sz="2000" i="1">
                            <a:latin typeface="Cambria Math"/>
                          </a:rPr>
                          <m:t>10</m:t>
                        </m:r>
                      </m:e>
                      <m:sup>
                        <m:r>
                          <a:rPr lang="it-IT" sz="2000" i="1">
                            <a:latin typeface="Cambria Math" panose="02040503050406030204" pitchFamily="18" charset="0"/>
                          </a:rPr>
                          <m:t>23</m:t>
                        </m:r>
                      </m:sup>
                    </m:sSup>
                    <m:d>
                      <m:dPr>
                        <m:ctrlPr>
                          <a:rPr lang="it-IT" sz="2000" i="1">
                            <a:latin typeface="Cambria Math" panose="02040503050406030204" pitchFamily="18" charset="0"/>
                            <a:ea typeface="Cambria Math"/>
                          </a:rPr>
                        </m:ctrlPr>
                      </m:dPr>
                      <m:e>
                        <m:sSup>
                          <m:sSupPr>
                            <m:ctrlPr>
                              <a:rPr lang="it-IT" sz="2000" i="1">
                                <a:latin typeface="Cambria Math" panose="02040503050406030204" pitchFamily="18" charset="0"/>
                                <a:ea typeface="Cambria Math"/>
                              </a:rPr>
                            </m:ctrlPr>
                          </m:sSupPr>
                          <m:e>
                            <m:r>
                              <a:rPr lang="it-IT" sz="2000" i="1">
                                <a:latin typeface="Cambria Math"/>
                                <a:ea typeface="Cambria Math"/>
                              </a:rPr>
                              <m:t>𝑐𝑚</m:t>
                            </m:r>
                          </m:e>
                          <m:sup>
                            <m:r>
                              <a:rPr lang="it-IT" sz="2000" i="1">
                                <a:latin typeface="Cambria Math"/>
                                <a:ea typeface="Cambria Math"/>
                              </a:rPr>
                              <m:t>−3</m:t>
                            </m:r>
                          </m:sup>
                        </m:sSup>
                      </m:e>
                    </m:d>
                    <m:r>
                      <a:rPr lang="it-IT" sz="2000" i="1">
                        <a:latin typeface="Cambria Math"/>
                        <a:ea typeface="Cambria Math"/>
                      </a:rPr>
                      <m:t>×</m:t>
                    </m:r>
                    <m:sSup>
                      <m:sSupPr>
                        <m:ctrlPr>
                          <a:rPr lang="it-IT" sz="2000" i="1">
                            <a:latin typeface="Cambria Math" panose="02040503050406030204" pitchFamily="18" charset="0"/>
                            <a:ea typeface="Cambria Math"/>
                          </a:rPr>
                        </m:ctrlPr>
                      </m:sSupPr>
                      <m:e>
                        <m:r>
                          <a:rPr lang="it-IT" sz="2000" i="1">
                            <a:latin typeface="Cambria Math"/>
                            <a:ea typeface="Cambria Math"/>
                          </a:rPr>
                          <m:t>10</m:t>
                        </m:r>
                      </m:e>
                      <m:sup>
                        <m:r>
                          <a:rPr lang="it-IT" sz="2000" i="1">
                            <a:latin typeface="Cambria Math"/>
                            <a:ea typeface="Cambria Math"/>
                          </a:rPr>
                          <m:t>6</m:t>
                        </m:r>
                      </m:sup>
                    </m:sSup>
                    <m:d>
                      <m:dPr>
                        <m:ctrlPr>
                          <a:rPr lang="it-IT" sz="2000" i="1">
                            <a:latin typeface="Cambria Math" panose="02040503050406030204" pitchFamily="18" charset="0"/>
                            <a:ea typeface="Cambria Math"/>
                          </a:rPr>
                        </m:ctrlPr>
                      </m:dPr>
                      <m:e>
                        <m:r>
                          <a:rPr lang="it-IT" sz="2000" i="1">
                            <a:latin typeface="Cambria Math"/>
                            <a:ea typeface="Cambria Math"/>
                          </a:rPr>
                          <m:t>𝑐𝑚</m:t>
                        </m:r>
                      </m:e>
                    </m:d>
                  </m:oMath>
                </a14:m>
                <a:r>
                  <a:rPr lang="en-US" sz="2000" dirty="0"/>
                  <a:t>=</a:t>
                </a:r>
                <a14:m>
                  <m:oMath xmlns:m="http://schemas.openxmlformats.org/officeDocument/2006/math">
                    <m:sSup>
                      <m:sSupPr>
                        <m:ctrlPr>
                          <a:rPr lang="it-IT" sz="2000" i="1">
                            <a:latin typeface="Cambria Math" panose="02040503050406030204" pitchFamily="18" charset="0"/>
                          </a:rPr>
                        </m:ctrlPr>
                      </m:sSupPr>
                      <m:e>
                        <m:r>
                          <a:rPr lang="it-IT" sz="2000" i="1">
                            <a:latin typeface="Cambria Math"/>
                          </a:rPr>
                          <m:t>10</m:t>
                        </m:r>
                      </m:e>
                      <m:sup>
                        <m:r>
                          <a:rPr lang="it-IT" sz="2000" i="1">
                            <a:latin typeface="Cambria Math"/>
                          </a:rPr>
                          <m:t>−</m:t>
                        </m:r>
                        <m:r>
                          <a:rPr lang="it-IT" sz="2000" i="1">
                            <a:latin typeface="Cambria Math" panose="02040503050406030204" pitchFamily="18" charset="0"/>
                          </a:rPr>
                          <m:t>6</m:t>
                        </m:r>
                      </m:sup>
                    </m:sSup>
                    <m:d>
                      <m:dPr>
                        <m:ctrlPr>
                          <a:rPr lang="it-IT" sz="2000" i="1">
                            <a:latin typeface="Cambria Math" panose="02040503050406030204" pitchFamily="18" charset="0"/>
                          </a:rPr>
                        </m:ctrlPr>
                      </m:dPr>
                      <m:e>
                        <m:f>
                          <m:fPr>
                            <m:ctrlPr>
                              <a:rPr lang="it-IT" sz="2000" i="1">
                                <a:latin typeface="Cambria Math" panose="02040503050406030204" pitchFamily="18" charset="0"/>
                              </a:rPr>
                            </m:ctrlPr>
                          </m:fPr>
                          <m:num>
                            <m:r>
                              <a:rPr lang="it-IT" sz="2000" i="1">
                                <a:latin typeface="Cambria Math"/>
                              </a:rPr>
                              <m:t>𝐸</m:t>
                            </m:r>
                          </m:num>
                          <m:den>
                            <m:r>
                              <a:rPr lang="it-IT" sz="2000" i="1">
                                <a:latin typeface="Cambria Math"/>
                              </a:rPr>
                              <m:t>𝑇𝑒𝑉</m:t>
                            </m:r>
                          </m:den>
                        </m:f>
                      </m:e>
                    </m:d>
                  </m:oMath>
                </a14:m>
                <a:endParaRPr lang="en-US" sz="2000" dirty="0"/>
              </a:p>
            </p:txBody>
          </p:sp>
        </mc:Choice>
        <mc:Fallback xmlns="">
          <p:sp>
            <p:nvSpPr>
              <p:cNvPr id="3" name="Rettangolo 2"/>
              <p:cNvSpPr>
                <a:spLocks noRot="1" noChangeAspect="1" noMove="1" noResize="1" noEditPoints="1" noAdjustHandles="1" noChangeArrowheads="1" noChangeShapeType="1" noTextEdit="1"/>
              </p:cNvSpPr>
              <p:nvPr/>
            </p:nvSpPr>
            <p:spPr>
              <a:xfrm>
                <a:off x="2432593" y="5704333"/>
                <a:ext cx="7326814" cy="552972"/>
              </a:xfrm>
              <a:prstGeom prst="rect">
                <a:avLst/>
              </a:prstGeom>
              <a:blipFill rotWithShape="0">
                <a:blip r:embed="rId5"/>
                <a:stretch>
                  <a:fillRect b="-6667"/>
                </a:stretch>
              </a:blipFill>
            </p:spPr>
            <p:txBody>
              <a:bodyPr/>
              <a:lstStyle/>
              <a:p>
                <a:r>
                  <a:rPr lang="en-US">
                    <a:noFill/>
                  </a:rPr>
                  <a:t> </a:t>
                </a:r>
              </a:p>
            </p:txBody>
          </p:sp>
        </mc:Fallback>
      </mc:AlternateContent>
      <p:sp>
        <p:nvSpPr>
          <p:cNvPr id="10" name="Indietro o precedente 9">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27</a:t>
            </a:fld>
            <a:endParaRPr lang="it-IT"/>
          </a:p>
        </p:txBody>
      </p:sp>
    </p:spTree>
    <p:extLst>
      <p:ext uri="{BB962C8B-B14F-4D97-AF65-F5344CB8AC3E}">
        <p14:creationId xmlns:p14="http://schemas.microsoft.com/office/powerpoint/2010/main" val="1198659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838200" y="1"/>
                <a:ext cx="10515600" cy="717451"/>
              </a:xfrm>
            </p:spPr>
            <p:txBody>
              <a:bodyPr>
                <a:noAutofit/>
              </a:bodyPr>
              <a:lstStyle/>
              <a:p>
                <a:r>
                  <a:rPr lang="it-IT" sz="3600" dirty="0">
                    <a:solidFill>
                      <a:srgbClr val="C00000"/>
                    </a:solidFill>
                  </a:rPr>
                  <a:t>6. Detector </a:t>
                </a:r>
                <a:r>
                  <a:rPr lang="it-IT" sz="3600" dirty="0" err="1">
                    <a:solidFill>
                      <a:srgbClr val="C00000"/>
                    </a:solidFill>
                  </a:rPr>
                  <a:t>effective</a:t>
                </a:r>
                <a:r>
                  <a:rPr lang="it-IT" sz="3600" dirty="0">
                    <a:solidFill>
                      <a:srgbClr val="C00000"/>
                    </a:solidFill>
                  </a:rPr>
                  <a:t> area, </a:t>
                </a:r>
                <a14:m>
                  <m:oMath xmlns:m="http://schemas.openxmlformats.org/officeDocument/2006/math">
                    <m:sSubSup>
                      <m:sSubSupPr>
                        <m:ctrlPr>
                          <a:rPr lang="en-GB" sz="3600" i="1" dirty="0">
                            <a:solidFill>
                              <a:srgbClr val="C00000"/>
                            </a:solidFill>
                            <a:latin typeface="Cambria Math" panose="02040503050406030204" pitchFamily="18" charset="0"/>
                            <a:ea typeface="Cambria Math" panose="02040503050406030204" pitchFamily="18" charset="0"/>
                          </a:rPr>
                        </m:ctrlPr>
                      </m:sSubSupPr>
                      <m:e>
                        <m:r>
                          <a:rPr lang="it-IT" sz="3600" b="0" i="1" dirty="0">
                            <a:solidFill>
                              <a:srgbClr val="C00000"/>
                            </a:solidFill>
                            <a:latin typeface="Cambria Math" panose="02040503050406030204" pitchFamily="18" charset="0"/>
                            <a:ea typeface="Cambria Math" panose="02040503050406030204" pitchFamily="18" charset="0"/>
                          </a:rPr>
                          <m:t>𝐴</m:t>
                        </m:r>
                      </m:e>
                      <m:sub>
                        <m:r>
                          <a:rPr lang="it-IT" sz="3600" b="0" i="1">
                            <a:solidFill>
                              <a:srgbClr val="C00000"/>
                            </a:solidFill>
                            <a:latin typeface="Cambria Math" panose="02040503050406030204" pitchFamily="18" charset="0"/>
                            <a:ea typeface="Cambria Math" panose="02040503050406030204" pitchFamily="18" charset="0"/>
                          </a:rPr>
                          <m:t>𝜈</m:t>
                        </m:r>
                      </m:sub>
                      <m:sup>
                        <m:r>
                          <a:rPr lang="it-IT" sz="3600" b="0" i="1" dirty="0">
                            <a:solidFill>
                              <a:srgbClr val="C00000"/>
                            </a:solidFill>
                            <a:latin typeface="Cambria Math" panose="02040503050406030204" pitchFamily="18" charset="0"/>
                            <a:ea typeface="Cambria Math" panose="02040503050406030204" pitchFamily="18" charset="0"/>
                          </a:rPr>
                          <m:t>𝑒𝑓𝑓</m:t>
                        </m:r>
                      </m:sup>
                    </m:sSubSup>
                    <m:r>
                      <a:rPr lang="it-IT" sz="3600" b="0" i="1" dirty="0">
                        <a:solidFill>
                          <a:srgbClr val="C00000"/>
                        </a:solidFill>
                        <a:latin typeface="Cambria Math" panose="02040503050406030204" pitchFamily="18" charset="0"/>
                        <a:ea typeface="Cambria Math" panose="02040503050406030204" pitchFamily="18" charset="0"/>
                      </a:rPr>
                      <m:t>(</m:t>
                    </m:r>
                    <m:r>
                      <a:rPr lang="it-IT" sz="3600" b="0" i="1" dirty="0">
                        <a:solidFill>
                          <a:srgbClr val="C00000"/>
                        </a:solidFill>
                        <a:latin typeface="Cambria Math" panose="02040503050406030204" pitchFamily="18" charset="0"/>
                        <a:ea typeface="Cambria Math" panose="02040503050406030204" pitchFamily="18" charset="0"/>
                      </a:rPr>
                      <m:t>𝐸</m:t>
                    </m:r>
                    <m:r>
                      <a:rPr lang="it-IT" sz="3600" b="0" i="1" dirty="0">
                        <a:solidFill>
                          <a:srgbClr val="C00000"/>
                        </a:solidFill>
                        <a:latin typeface="Cambria Math" panose="02040503050406030204" pitchFamily="18" charset="0"/>
                        <a:ea typeface="Cambria Math" panose="02040503050406030204" pitchFamily="18" charset="0"/>
                      </a:rPr>
                      <m:t>)</m:t>
                    </m:r>
                  </m:oMath>
                </a14:m>
                <a:endParaRPr lang="en-GB" sz="3600" dirty="0">
                  <a:solidFill>
                    <a:srgbClr val="C00000"/>
                  </a:solidFill>
                </a:endParaRPr>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838200" y="1"/>
                <a:ext cx="10515600" cy="717451"/>
              </a:xfrm>
              <a:blipFill>
                <a:blip r:embed="rId2"/>
                <a:stretch>
                  <a:fillRect l="-1797" t="-5085" b="-29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489397" y="1590156"/>
                <a:ext cx="11406626" cy="4398961"/>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The  </a:t>
                </a:r>
                <a14:m>
                  <m:oMath xmlns:m="http://schemas.openxmlformats.org/officeDocument/2006/math">
                    <m:sSubSup>
                      <m:sSubSupPr>
                        <m:ctrlPr>
                          <a:rPr lang="en-GB" sz="2000" b="1" i="1" dirty="0">
                            <a:solidFill>
                              <a:srgbClr val="0070C0"/>
                            </a:solidFill>
                            <a:latin typeface="Cambria Math" panose="02040503050406030204" pitchFamily="18" charset="0"/>
                            <a:ea typeface="Cambria Math" panose="02040503050406030204" pitchFamily="18" charset="0"/>
                          </a:rPr>
                        </m:ctrlPr>
                      </m:sSubSupPr>
                      <m:e>
                        <m:r>
                          <a:rPr lang="it-IT" sz="2000" b="1" i="1" dirty="0">
                            <a:solidFill>
                              <a:srgbClr val="0070C0"/>
                            </a:solidFill>
                            <a:latin typeface="Cambria Math" panose="02040503050406030204" pitchFamily="18" charset="0"/>
                            <a:ea typeface="Cambria Math" panose="02040503050406030204" pitchFamily="18" charset="0"/>
                          </a:rPr>
                          <m:t>𝑨</m:t>
                        </m:r>
                      </m:e>
                      <m:sub>
                        <m:r>
                          <a:rPr lang="it-IT" sz="2000" b="1" i="1">
                            <a:solidFill>
                              <a:srgbClr val="0070C0"/>
                            </a:solidFill>
                            <a:latin typeface="Cambria Math" panose="02040503050406030204" pitchFamily="18" charset="0"/>
                            <a:ea typeface="Cambria Math" panose="02040503050406030204" pitchFamily="18" charset="0"/>
                          </a:rPr>
                          <m:t>𝝂</m:t>
                        </m:r>
                      </m:sub>
                      <m:sup>
                        <m:r>
                          <a:rPr lang="it-IT" sz="2000" b="1" i="1" dirty="0">
                            <a:solidFill>
                              <a:srgbClr val="0070C0"/>
                            </a:solidFill>
                            <a:latin typeface="Cambria Math" panose="02040503050406030204" pitchFamily="18" charset="0"/>
                            <a:ea typeface="Cambria Math" panose="02040503050406030204" pitchFamily="18" charset="0"/>
                          </a:rPr>
                          <m:t>𝒆𝒇𝒇</m:t>
                        </m:r>
                      </m:sup>
                    </m:sSubSup>
                    <m:d>
                      <m:dPr>
                        <m:ctrlPr>
                          <a:rPr lang="it-IT" sz="2000" b="1" i="1" dirty="0">
                            <a:solidFill>
                              <a:srgbClr val="0070C0"/>
                            </a:solidFill>
                            <a:latin typeface="Cambria Math" panose="02040503050406030204" pitchFamily="18" charset="0"/>
                            <a:ea typeface="Cambria Math" panose="02040503050406030204" pitchFamily="18" charset="0"/>
                          </a:rPr>
                        </m:ctrlPr>
                      </m:dPr>
                      <m:e>
                        <m:r>
                          <a:rPr lang="it-IT" sz="2000" b="1" i="1" dirty="0">
                            <a:solidFill>
                              <a:srgbClr val="0070C0"/>
                            </a:solidFill>
                            <a:latin typeface="Cambria Math" panose="02040503050406030204" pitchFamily="18" charset="0"/>
                            <a:ea typeface="Cambria Math" panose="02040503050406030204" pitchFamily="18" charset="0"/>
                          </a:rPr>
                          <m:t>𝑬</m:t>
                        </m:r>
                      </m:e>
                    </m:d>
                    <m:r>
                      <a:rPr lang="it-IT" sz="2000" dirty="0">
                        <a:solidFill>
                          <a:srgbClr val="0070C0"/>
                        </a:solidFill>
                        <a:latin typeface="Cambria Math" panose="02040503050406030204" pitchFamily="18" charset="0"/>
                        <a:ea typeface="Cambria Math" panose="02040503050406030204" pitchFamily="18" charset="0"/>
                      </a:rPr>
                      <m:t> </m:t>
                    </m:r>
                  </m:oMath>
                </a14:m>
                <a:r>
                  <a:rPr lang="en-US" sz="2000" dirty="0"/>
                  <a:t>corresponds to the quantity that, convoluted with the neutrino flux, gives the event rate. </a:t>
                </a:r>
              </a:p>
              <a:p>
                <a:pPr marL="285750" indent="-285750">
                  <a:spcAft>
                    <a:spcPts val="600"/>
                  </a:spcAft>
                  <a:buFont typeface="Arial" panose="020B0604020202020204" pitchFamily="34" charset="0"/>
                  <a:buChar char="•"/>
                </a:pPr>
                <a:r>
                  <a:rPr lang="it-IT" sz="2000" dirty="0">
                    <a:ea typeface="Cambria Math"/>
                  </a:rPr>
                  <a:t>In a detector with </a:t>
                </a:r>
                <a:r>
                  <a:rPr lang="it-IT" sz="2000" dirty="0" err="1">
                    <a:ea typeface="Cambria Math"/>
                  </a:rPr>
                  <a:t>projected</a:t>
                </a:r>
                <a:r>
                  <a:rPr lang="it-IT" sz="2000" dirty="0">
                    <a:ea typeface="Cambria Math"/>
                  </a:rPr>
                  <a:t> </a:t>
                </a:r>
                <a:r>
                  <a:rPr lang="it-IT" sz="2000" dirty="0" err="1">
                    <a:ea typeface="Cambria Math"/>
                  </a:rPr>
                  <a:t>surface</a:t>
                </a:r>
                <a:r>
                  <a:rPr lang="it-IT" sz="2000" dirty="0">
                    <a:ea typeface="Cambria Math"/>
                  </a:rPr>
                  <a:t>:	         </a:t>
                </a:r>
                <a14:m>
                  <m:oMath xmlns:m="http://schemas.openxmlformats.org/officeDocument/2006/math">
                    <m:r>
                      <a:rPr lang="it-IT" sz="2000" b="1" i="1">
                        <a:latin typeface="Cambria Math" panose="02040503050406030204" pitchFamily="18" charset="0"/>
                      </a:rPr>
                      <m:t>𝑨</m:t>
                    </m:r>
                    <m:r>
                      <a:rPr lang="it-IT" sz="2000" b="1" i="1">
                        <a:latin typeface="Cambria Math" panose="02040503050406030204" pitchFamily="18" charset="0"/>
                      </a:rPr>
                      <m:t> </m:t>
                    </m:r>
                  </m:oMath>
                </a14:m>
                <a:r>
                  <a:rPr lang="it-IT" sz="2000" dirty="0">
                    <a:ea typeface="Cambria Math"/>
                  </a:rPr>
                  <a:t>=1 km</a:t>
                </a:r>
                <a:r>
                  <a:rPr lang="it-IT" sz="2000" baseline="30000" dirty="0">
                    <a:ea typeface="Cambria Math"/>
                  </a:rPr>
                  <a:t>2</a:t>
                </a:r>
                <a:r>
                  <a:rPr lang="it-IT" sz="2000" dirty="0">
                    <a:ea typeface="Cambria Math"/>
                  </a:rPr>
                  <a:t>=10</a:t>
                </a:r>
                <a:r>
                  <a:rPr lang="it-IT" sz="2000" baseline="30000" dirty="0">
                    <a:ea typeface="Cambria Math"/>
                  </a:rPr>
                  <a:t>10</a:t>
                </a:r>
                <a:r>
                  <a:rPr lang="it-IT" sz="2000" dirty="0">
                    <a:ea typeface="Cambria Math"/>
                  </a:rPr>
                  <a:t> cm</a:t>
                </a:r>
                <a:r>
                  <a:rPr lang="it-IT" sz="2000" baseline="30000" dirty="0">
                    <a:ea typeface="Cambria Math"/>
                  </a:rPr>
                  <a:t>2</a:t>
                </a:r>
                <a:r>
                  <a:rPr lang="it-IT" sz="2000" dirty="0">
                    <a:ea typeface="Cambria Math"/>
                  </a:rPr>
                  <a:t>:</a:t>
                </a:r>
              </a:p>
              <a:p>
                <a:pPr marL="285750" indent="-285750">
                  <a:spcAft>
                    <a:spcPts val="600"/>
                  </a:spcAft>
                  <a:buFont typeface="Arial" panose="020B0604020202020204" pitchFamily="34" charset="0"/>
                  <a:buChar char="•"/>
                </a:pPr>
                <a:r>
                  <a:rPr lang="it-IT" sz="2000" dirty="0">
                    <a:ea typeface="Cambria Math"/>
                  </a:rPr>
                  <a:t>Under </a:t>
                </a:r>
                <a:r>
                  <a:rPr lang="it-IT" sz="2000" dirty="0" err="1">
                    <a:ea typeface="Cambria Math"/>
                  </a:rPr>
                  <a:t>very</a:t>
                </a:r>
                <a:r>
                  <a:rPr lang="it-IT" sz="2000" dirty="0">
                    <a:ea typeface="Cambria Math"/>
                  </a:rPr>
                  <a:t> </a:t>
                </a:r>
                <a:r>
                  <a:rPr lang="it-IT" sz="2000" dirty="0" err="1">
                    <a:ea typeface="Cambria Math"/>
                  </a:rPr>
                  <a:t>simple</a:t>
                </a:r>
                <a:r>
                  <a:rPr lang="it-IT" sz="2000" dirty="0">
                    <a:ea typeface="Cambria Math"/>
                  </a:rPr>
                  <a:t> </a:t>
                </a:r>
                <a:r>
                  <a:rPr lang="it-IT" sz="2000" dirty="0" err="1">
                    <a:ea typeface="Cambria Math"/>
                  </a:rPr>
                  <a:t>assumption</a:t>
                </a:r>
                <a:r>
                  <a:rPr lang="it-IT" sz="2000" dirty="0">
                    <a:ea typeface="Cambria Math"/>
                  </a:rPr>
                  <a:t> for </a:t>
                </a:r>
                <a14:m>
                  <m:oMath xmlns:m="http://schemas.openxmlformats.org/officeDocument/2006/math">
                    <m:r>
                      <a:rPr lang="it-IT" sz="2000" b="1" i="1">
                        <a:latin typeface="Cambria Math" panose="02040503050406030204" pitchFamily="18" charset="0"/>
                        <a:ea typeface="Cambria Math" panose="02040503050406030204" pitchFamily="18" charset="0"/>
                      </a:rPr>
                      <m:t>𝝂</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𝝁</m:t>
                    </m:r>
                  </m:oMath>
                </a14:m>
                <a:r>
                  <a:rPr lang="it-IT" sz="2000" dirty="0">
                    <a:ea typeface="Cambria Math"/>
                  </a:rPr>
                  <a:t>:   </a:t>
                </a:r>
                <a14:m>
                  <m:oMath xmlns:m="http://schemas.openxmlformats.org/officeDocument/2006/math">
                    <m:sSub>
                      <m:sSubPr>
                        <m:ctrlPr>
                          <a:rPr lang="en-US" sz="2000" b="1" i="1">
                            <a:latin typeface="Cambria Math" panose="02040503050406030204" pitchFamily="18" charset="0"/>
                          </a:rPr>
                        </m:ctrlPr>
                      </m:sSubPr>
                      <m:e>
                        <m:r>
                          <a:rPr lang="it-IT" sz="2000" b="1" i="1">
                            <a:latin typeface="Cambria Math" panose="02040503050406030204" pitchFamily="18" charset="0"/>
                          </a:rPr>
                          <m:t>      </m:t>
                        </m:r>
                        <m:r>
                          <a:rPr lang="it-IT" sz="2000" b="1" i="1">
                            <a:latin typeface="Cambria Math"/>
                          </a:rPr>
                          <m:t>𝑷</m:t>
                        </m:r>
                      </m:e>
                      <m:sub>
                        <m:r>
                          <a:rPr lang="en-US" sz="2000" b="1" i="1">
                            <a:latin typeface="Cambria Math"/>
                            <a:ea typeface="Cambria Math"/>
                          </a:rPr>
                          <m:t>𝝂</m:t>
                        </m:r>
                        <m:r>
                          <a:rPr lang="en-US" sz="2000" b="1" i="1">
                            <a:latin typeface="Cambria Math"/>
                            <a:ea typeface="Cambria Math"/>
                          </a:rPr>
                          <m:t>→</m:t>
                        </m:r>
                        <m:r>
                          <a:rPr lang="en-US" sz="2000" b="1" i="1">
                            <a:latin typeface="Cambria Math"/>
                            <a:ea typeface="Cambria Math"/>
                          </a:rPr>
                          <m:t>𝝁</m:t>
                        </m:r>
                      </m:sub>
                    </m:sSub>
                    <m:r>
                      <a:rPr lang="en-US" sz="2000" i="1">
                        <a:latin typeface="Cambria Math"/>
                        <a:ea typeface="Cambria Math"/>
                      </a:rPr>
                      <m:t>≅</m:t>
                    </m:r>
                    <m:sSup>
                      <m:sSupPr>
                        <m:ctrlPr>
                          <a:rPr lang="it-IT" sz="2000" i="1">
                            <a:latin typeface="Cambria Math" panose="02040503050406030204" pitchFamily="18" charset="0"/>
                          </a:rPr>
                        </m:ctrlPr>
                      </m:sSupPr>
                      <m:e>
                        <m:r>
                          <a:rPr lang="it-IT" sz="2000" i="1">
                            <a:latin typeface="Cambria Math"/>
                          </a:rPr>
                          <m:t>10</m:t>
                        </m:r>
                      </m:e>
                      <m:sup>
                        <m:r>
                          <a:rPr lang="it-IT" sz="2000" i="1">
                            <a:latin typeface="Cambria Math"/>
                          </a:rPr>
                          <m:t>−6</m:t>
                        </m:r>
                      </m:sup>
                    </m:sSup>
                    <m:r>
                      <a:rPr lang="it-IT" sz="2000" i="1">
                        <a:latin typeface="Cambria Math"/>
                      </a:rPr>
                      <m:t> </m:t>
                    </m:r>
                    <m:d>
                      <m:dPr>
                        <m:ctrlPr>
                          <a:rPr lang="it-IT" sz="2000" i="1">
                            <a:latin typeface="Cambria Math" panose="02040503050406030204" pitchFamily="18" charset="0"/>
                          </a:rPr>
                        </m:ctrlPr>
                      </m:dPr>
                      <m:e>
                        <m:f>
                          <m:fPr>
                            <m:ctrlPr>
                              <a:rPr lang="it-IT" sz="2000" i="1">
                                <a:latin typeface="Cambria Math" panose="02040503050406030204" pitchFamily="18" charset="0"/>
                              </a:rPr>
                            </m:ctrlPr>
                          </m:fPr>
                          <m:num>
                            <m:r>
                              <a:rPr lang="it-IT" sz="2000" i="1">
                                <a:latin typeface="Cambria Math"/>
                              </a:rPr>
                              <m:t>𝐸</m:t>
                            </m:r>
                          </m:num>
                          <m:den>
                            <m:r>
                              <a:rPr lang="it-IT" sz="2000" i="1">
                                <a:latin typeface="Cambria Math"/>
                              </a:rPr>
                              <m:t>𝑇𝑒𝑉</m:t>
                            </m:r>
                          </m:den>
                        </m:f>
                      </m:e>
                    </m:d>
                  </m:oMath>
                </a14:m>
                <a:r>
                  <a:rPr lang="en-US" sz="2000" dirty="0"/>
                  <a:t>      ;	 </a:t>
                </a:r>
              </a:p>
              <a:p>
                <a:pPr marL="285750" indent="-285750">
                  <a:spcAft>
                    <a:spcPts val="600"/>
                  </a:spcAft>
                  <a:buFont typeface="Arial" panose="020B0604020202020204" pitchFamily="34" charset="0"/>
                  <a:buChar char="•"/>
                </a:pPr>
                <a14:m>
                  <m:oMath xmlns:m="http://schemas.openxmlformats.org/officeDocument/2006/math">
                    <m:r>
                      <m:rPr>
                        <m:nor/>
                      </m:rPr>
                      <a:rPr lang="it-IT" sz="2000">
                        <a:latin typeface="Cambria Math" panose="02040503050406030204" pitchFamily="18" charset="0"/>
                        <a:ea typeface="Cambria Math" panose="02040503050406030204" pitchFamily="18" charset="0"/>
                      </a:rPr>
                      <m:t>F</m:t>
                    </m:r>
                    <m:r>
                      <m:rPr>
                        <m:nor/>
                      </m:rPr>
                      <a:rPr lang="it-IT" sz="2000" dirty="0">
                        <a:ea typeface="Cambria Math"/>
                      </a:rPr>
                      <m:t>or</m:t>
                    </m:r>
                    <m:r>
                      <m:rPr>
                        <m:nor/>
                      </m:rPr>
                      <a:rPr lang="it-IT" sz="2000" dirty="0">
                        <a:ea typeface="Cambria Math"/>
                      </a:rPr>
                      <m:t> </m:t>
                    </m:r>
                    <m:r>
                      <m:rPr>
                        <m:nor/>
                      </m:rPr>
                      <a:rPr lang="it-IT" sz="2000" dirty="0">
                        <a:ea typeface="Cambria Math"/>
                      </a:rPr>
                      <m:t>a</m:t>
                    </m:r>
                    <m:r>
                      <m:rPr>
                        <m:nor/>
                      </m:rPr>
                      <a:rPr lang="it-IT" sz="2000" dirty="0">
                        <a:ea typeface="Cambria Math"/>
                      </a:rPr>
                      <m:t> </m:t>
                    </m:r>
                    <m:r>
                      <m:rPr>
                        <m:nor/>
                      </m:rPr>
                      <a:rPr lang="it-IT" sz="2000" dirty="0">
                        <a:ea typeface="Cambria Math"/>
                      </a:rPr>
                      <m:t>perfect</m:t>
                    </m:r>
                    <m:r>
                      <m:rPr>
                        <m:nor/>
                      </m:rPr>
                      <a:rPr lang="it-IT" sz="2000" dirty="0">
                        <a:ea typeface="Cambria Math"/>
                      </a:rPr>
                      <m:t> </m:t>
                    </m:r>
                    <m:r>
                      <m:rPr>
                        <m:nor/>
                      </m:rPr>
                      <a:rPr lang="it-IT" sz="2000" dirty="0">
                        <a:ea typeface="Cambria Math"/>
                      </a:rPr>
                      <m:t>detector</m:t>
                    </m:r>
                  </m:oMath>
                </a14:m>
                <a:r>
                  <a:rPr lang="en-US" sz="2000" dirty="0"/>
                  <a:t>: 			         </a:t>
                </a:r>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𝝐</m:t>
                        </m:r>
                      </m:e>
                      <m:sub>
                        <m:r>
                          <a:rPr lang="it-IT" sz="2000" b="1" i="1">
                            <a:latin typeface="Cambria Math" panose="02040503050406030204" pitchFamily="18" charset="0"/>
                            <a:ea typeface="Cambria Math" panose="02040503050406030204" pitchFamily="18" charset="0"/>
                          </a:rPr>
                          <m:t>𝒅𝒆𝒕</m:t>
                        </m:r>
                      </m:sub>
                    </m:sSub>
                    <m:r>
                      <a:rPr lang="it-IT" sz="2000" i="1">
                        <a:latin typeface="Cambria Math" panose="02040503050406030204" pitchFamily="18" charset="0"/>
                        <a:ea typeface="Cambria Math" panose="02040503050406030204" pitchFamily="18" charset="0"/>
                      </a:rPr>
                      <m:t>=1</m:t>
                    </m:r>
                  </m:oMath>
                </a14:m>
                <a:endParaRPr lang="en-GB" sz="2000" dirty="0">
                  <a:solidFill>
                    <a:srgbClr val="00B050"/>
                  </a:solidFill>
                </a:endParaRPr>
              </a:p>
              <a:p>
                <a:pPr>
                  <a:spcAft>
                    <a:spcPts val="600"/>
                  </a:spcAft>
                </a:pPr>
                <a:r>
                  <a:rPr lang="it-IT" sz="2000" b="1" dirty="0" err="1">
                    <a:solidFill>
                      <a:srgbClr val="0070C0"/>
                    </a:solidFill>
                  </a:rPr>
                  <a:t>Effect</a:t>
                </a:r>
                <a:r>
                  <a:rPr lang="it-IT" sz="2000" b="1" dirty="0">
                    <a:solidFill>
                      <a:srgbClr val="0070C0"/>
                    </a:solidFill>
                  </a:rPr>
                  <a:t> of the Earth </a:t>
                </a:r>
                <a:r>
                  <a:rPr lang="it-IT" sz="2000" b="1" dirty="0" err="1">
                    <a:solidFill>
                      <a:srgbClr val="0070C0"/>
                    </a:solidFill>
                  </a:rPr>
                  <a:t>absorption</a:t>
                </a:r>
                <a:r>
                  <a:rPr lang="it-IT" sz="2000" b="1" dirty="0">
                    <a:solidFill>
                      <a:srgbClr val="0070C0"/>
                    </a:solidFill>
                  </a:rPr>
                  <a:t>  </a:t>
                </a:r>
              </a:p>
              <a:p>
                <a:pPr>
                  <a:spcAft>
                    <a:spcPts val="600"/>
                  </a:spcAft>
                </a:pPr>
                <a:r>
                  <a:rPr lang="it-IT" sz="2000" dirty="0" err="1">
                    <a:ea typeface="Cambria Math"/>
                  </a:rPr>
                  <a:t>Below</a:t>
                </a:r>
                <a:r>
                  <a:rPr lang="it-IT" sz="2000" dirty="0">
                    <a:ea typeface="Cambria Math"/>
                  </a:rPr>
                  <a:t> 100 </a:t>
                </a:r>
                <a:r>
                  <a:rPr lang="it-IT" sz="2000" dirty="0" err="1">
                    <a:ea typeface="Cambria Math"/>
                  </a:rPr>
                  <a:t>TeV</a:t>
                </a:r>
                <a:r>
                  <a:rPr lang="it-IT" sz="2000" dirty="0">
                    <a:ea typeface="Cambria Math"/>
                  </a:rPr>
                  <a:t>, the Earth </a:t>
                </a:r>
                <a:r>
                  <a:rPr lang="it-IT" sz="2000" dirty="0" err="1">
                    <a:ea typeface="Cambria Math"/>
                  </a:rPr>
                  <a:t>absorption</a:t>
                </a:r>
                <a:r>
                  <a:rPr lang="it-IT" sz="2000" dirty="0">
                    <a:ea typeface="Cambria Math"/>
                  </a:rPr>
                  <a:t> can be </a:t>
                </a:r>
                <a:r>
                  <a:rPr lang="it-IT" sz="2000" dirty="0" err="1">
                    <a:ea typeface="Cambria Math"/>
                  </a:rPr>
                  <a:t>neglected</a:t>
                </a:r>
                <a:r>
                  <a:rPr lang="it-IT" sz="2000" dirty="0">
                    <a:ea typeface="Cambria Math"/>
                  </a:rPr>
                  <a:t>:	</a:t>
                </a:r>
                <a14:m>
                  <m:oMath xmlns:m="http://schemas.openxmlformats.org/officeDocument/2006/math">
                    <m:sSup>
                      <m:sSupPr>
                        <m:ctrlPr>
                          <a:rPr lang="it-IT" sz="2000" b="1" i="1">
                            <a:latin typeface="Cambria Math" panose="02040503050406030204" pitchFamily="18" charset="0"/>
                          </a:rPr>
                        </m:ctrlPr>
                      </m:sSupPr>
                      <m:e>
                        <m:r>
                          <a:rPr lang="it-IT" sz="2000" b="1" i="1">
                            <a:latin typeface="Cambria Math" panose="02040503050406030204" pitchFamily="18" charset="0"/>
                          </a:rPr>
                          <m:t>𝒆</m:t>
                        </m:r>
                      </m:e>
                      <m:sup>
                        <m:r>
                          <a:rPr lang="it-IT" sz="2000" b="1" i="1">
                            <a:latin typeface="Cambria Math" panose="02040503050406030204" pitchFamily="18" charset="0"/>
                          </a:rPr>
                          <m:t>−</m:t>
                        </m:r>
                        <m:r>
                          <a:rPr lang="it-IT" sz="2000" b="1" i="1">
                            <a:latin typeface="Cambria Math" panose="02040503050406030204" pitchFamily="18" charset="0"/>
                            <a:ea typeface="Cambria Math" panose="02040503050406030204" pitchFamily="18" charset="0"/>
                          </a:rPr>
                          <m:t>𝝈</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𝑬</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𝝆</m:t>
                        </m:r>
                        <m:r>
                          <a:rPr lang="it-IT" sz="2000" b="1" i="1">
                            <a:latin typeface="Cambria Math" panose="02040503050406030204" pitchFamily="18" charset="0"/>
                            <a:ea typeface="Cambria Math" panose="02040503050406030204" pitchFamily="18" charset="0"/>
                          </a:rPr>
                          <m:t>∙</m:t>
                        </m:r>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𝑵</m:t>
                            </m:r>
                          </m:e>
                          <m:sub>
                            <m:r>
                              <a:rPr lang="it-IT" sz="2000" b="1" i="1">
                                <a:latin typeface="Cambria Math" panose="02040503050406030204" pitchFamily="18" charset="0"/>
                                <a:ea typeface="Cambria Math" panose="02040503050406030204" pitchFamily="18" charset="0"/>
                              </a:rPr>
                              <m:t>𝑨</m:t>
                            </m:r>
                          </m:sub>
                        </m:sSub>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𝒁</m:t>
                        </m:r>
                        <m:r>
                          <a:rPr lang="it-IT" sz="2000" b="1" i="1">
                            <a:latin typeface="Cambria Math" panose="02040503050406030204" pitchFamily="18" charset="0"/>
                            <a:ea typeface="Cambria Math" panose="02040503050406030204" pitchFamily="18" charset="0"/>
                          </a:rPr>
                          <m:t>(</m:t>
                        </m:r>
                        <m:r>
                          <a:rPr lang="it-IT" sz="2000" b="1" i="1">
                            <a:latin typeface="Cambria Math" panose="02040503050406030204" pitchFamily="18" charset="0"/>
                            <a:ea typeface="Cambria Math" panose="02040503050406030204" pitchFamily="18" charset="0"/>
                          </a:rPr>
                          <m:t>𝜽</m:t>
                        </m:r>
                        <m:r>
                          <a:rPr lang="it-IT" sz="2000" b="1" i="1">
                            <a:latin typeface="Cambria Math" panose="02040503050406030204" pitchFamily="18" charset="0"/>
                            <a:ea typeface="Cambria Math" panose="02040503050406030204" pitchFamily="18" charset="0"/>
                          </a:rPr>
                          <m:t>)</m:t>
                        </m:r>
                      </m:sup>
                    </m:sSup>
                    <m:r>
                      <a:rPr lang="it-IT" sz="2000" i="1">
                        <a:latin typeface="Cambria Math" panose="02040503050406030204" pitchFamily="18" charset="0"/>
                        <a:ea typeface="Cambria Math" panose="02040503050406030204" pitchFamily="18" charset="0"/>
                      </a:rPr>
                      <m:t>=1</m:t>
                    </m:r>
                  </m:oMath>
                </a14:m>
                <a:endParaRPr lang="it-IT" sz="2000" dirty="0">
                  <a:ea typeface="Cambria Math"/>
                </a:endParaRPr>
              </a:p>
              <a:p>
                <a:pPr marL="285750" indent="-285750">
                  <a:spcAft>
                    <a:spcPts val="600"/>
                  </a:spcAft>
                  <a:buFont typeface="Arial" panose="020B0604020202020204" pitchFamily="34" charset="0"/>
                  <a:buChar char="•"/>
                </a:pPr>
                <a:endParaRPr lang="it-IT" sz="2000" dirty="0">
                  <a:ea typeface="Cambria Math"/>
                </a:endParaRPr>
              </a:p>
              <a:p>
                <a:pPr marL="285750" indent="-285750">
                  <a:spcAft>
                    <a:spcPts val="600"/>
                  </a:spcAft>
                  <a:buFont typeface="Arial" panose="020B0604020202020204" pitchFamily="34" charset="0"/>
                  <a:buChar char="•"/>
                </a:pPr>
                <a:endParaRPr lang="it-IT" sz="2000" dirty="0">
                  <a:ea typeface="Cambria Math"/>
                </a:endParaRPr>
              </a:p>
              <a:p>
                <a:pPr marL="285750" indent="-285750">
                  <a:spcAft>
                    <a:spcPts val="600"/>
                  </a:spcAft>
                  <a:buFont typeface="Arial" panose="020B0604020202020204" pitchFamily="34" charset="0"/>
                  <a:buChar char="•"/>
                </a:pPr>
                <a:endParaRPr lang="it-IT" sz="2000" b="1" dirty="0">
                  <a:ea typeface="Cambria Math"/>
                </a:endParaRPr>
              </a:p>
              <a:p>
                <a:pPr marL="285750" indent="-285750">
                  <a:spcAft>
                    <a:spcPts val="600"/>
                  </a:spcAft>
                  <a:buFont typeface="Arial" panose="020B0604020202020204" pitchFamily="34" charset="0"/>
                  <a:buChar char="•"/>
                </a:pPr>
                <a:r>
                  <a:rPr lang="it-IT" sz="2000" b="1" dirty="0">
                    <a:ea typeface="Cambria Math"/>
                  </a:rPr>
                  <a:t>Under </a:t>
                </a:r>
                <a:r>
                  <a:rPr lang="it-IT" sz="2000" b="1" dirty="0" err="1">
                    <a:ea typeface="Cambria Math"/>
                  </a:rPr>
                  <a:t>our</a:t>
                </a:r>
                <a:r>
                  <a:rPr lang="it-IT" sz="2000" b="1" dirty="0">
                    <a:ea typeface="Cambria Math"/>
                  </a:rPr>
                  <a:t> </a:t>
                </a:r>
                <a:r>
                  <a:rPr lang="it-IT" sz="2000" b="1" dirty="0" err="1">
                    <a:ea typeface="Cambria Math"/>
                  </a:rPr>
                  <a:t>simple</a:t>
                </a:r>
                <a:r>
                  <a:rPr lang="it-IT" sz="2000" b="1" dirty="0">
                    <a:ea typeface="Cambria Math"/>
                  </a:rPr>
                  <a:t> </a:t>
                </a:r>
                <a:r>
                  <a:rPr lang="it-IT" sz="2000" b="1" dirty="0" err="1">
                    <a:ea typeface="Cambria Math"/>
                  </a:rPr>
                  <a:t>estimates</a:t>
                </a:r>
                <a:r>
                  <a:rPr lang="it-IT" sz="2000" b="1" dirty="0">
                    <a:ea typeface="Cambria Math"/>
                  </a:rPr>
                  <a:t>, the </a:t>
                </a:r>
                <a:r>
                  <a:rPr lang="it-IT" sz="2000" b="1" dirty="0" err="1">
                    <a:ea typeface="Cambria Math"/>
                  </a:rPr>
                  <a:t>effective</a:t>
                </a:r>
                <a:r>
                  <a:rPr lang="it-IT" sz="2000" b="1" dirty="0">
                    <a:ea typeface="Cambria Math"/>
                  </a:rPr>
                  <a:t> area of a neutrino </a:t>
                </a:r>
                <a:r>
                  <a:rPr lang="it-IT" sz="2000" b="1" dirty="0" err="1">
                    <a:ea typeface="Cambria Math"/>
                  </a:rPr>
                  <a:t>telescope</a:t>
                </a:r>
                <a:r>
                  <a:rPr lang="it-IT" sz="2000" b="1" dirty="0">
                    <a:ea typeface="Cambria Math"/>
                  </a:rPr>
                  <a:t> of 1 km</a:t>
                </a:r>
                <a:r>
                  <a:rPr lang="it-IT" sz="2000" b="1" baseline="30000" dirty="0">
                    <a:ea typeface="Cambria Math"/>
                  </a:rPr>
                  <a:t>2</a:t>
                </a:r>
                <a:r>
                  <a:rPr lang="it-IT" sz="2000" b="1" dirty="0">
                    <a:ea typeface="Cambria Math"/>
                  </a:rPr>
                  <a:t> area for </a:t>
                </a:r>
                <a:r>
                  <a:rPr lang="it-IT" sz="2000" b="1" dirty="0" err="1">
                    <a:ea typeface="Cambria Math"/>
                  </a:rPr>
                  <a:t>neutrinos</a:t>
                </a:r>
                <a:r>
                  <a:rPr lang="it-IT" sz="2000" b="1" dirty="0">
                    <a:ea typeface="Cambria Math"/>
                  </a:rPr>
                  <a:t> of 1 </a:t>
                </a:r>
                <a:r>
                  <a:rPr lang="it-IT" sz="2000" b="1" dirty="0" err="1">
                    <a:ea typeface="Cambria Math"/>
                  </a:rPr>
                  <a:t>TeV</a:t>
                </a:r>
                <a:r>
                  <a:rPr lang="it-IT" sz="2000" b="1" dirty="0">
                    <a:ea typeface="Cambria Math"/>
                  </a:rPr>
                  <a:t> </a:t>
                </a:r>
                <a:r>
                  <a:rPr lang="it-IT" sz="2000" b="1" dirty="0" err="1">
                    <a:ea typeface="Cambria Math"/>
                  </a:rPr>
                  <a:t>is</a:t>
                </a:r>
                <a:r>
                  <a:rPr lang="it-IT" sz="2000" b="1" dirty="0">
                    <a:ea typeface="Cambria Math"/>
                  </a:rPr>
                  <a:t> </a:t>
                </a:r>
                <a:r>
                  <a:rPr lang="it-IT" sz="2000" b="1" dirty="0">
                    <a:ea typeface="Cambria Math"/>
                    <a:sym typeface="Symbol" panose="05050102010706020507" pitchFamily="18" charset="2"/>
                  </a:rPr>
                  <a:t></a:t>
                </a:r>
                <a:r>
                  <a:rPr lang="it-IT" sz="2000" b="1" dirty="0">
                    <a:ea typeface="Cambria Math"/>
                  </a:rPr>
                  <a:t>1 m</a:t>
                </a:r>
                <a:r>
                  <a:rPr lang="it-IT" sz="2000" b="1" baseline="30000" dirty="0">
                    <a:ea typeface="Cambria Math"/>
                  </a:rPr>
                  <a:t>2</a:t>
                </a:r>
                <a:r>
                  <a:rPr lang="it-IT" sz="2000" b="1" dirty="0">
                    <a:ea typeface="Cambria Math"/>
                  </a:rPr>
                  <a:t>. </a:t>
                </a:r>
                <a:r>
                  <a:rPr lang="it-IT" sz="2000" b="1" dirty="0" err="1">
                    <a:ea typeface="Cambria Math"/>
                  </a:rPr>
                  <a:t>It</a:t>
                </a:r>
                <a:r>
                  <a:rPr lang="it-IT" sz="2000" b="1" dirty="0">
                    <a:ea typeface="Cambria Math"/>
                  </a:rPr>
                  <a:t> </a:t>
                </a:r>
                <a:r>
                  <a:rPr lang="it-IT" sz="2000" b="1" dirty="0" err="1">
                    <a:ea typeface="Cambria Math"/>
                  </a:rPr>
                  <a:t>increases</a:t>
                </a:r>
                <a:r>
                  <a:rPr lang="it-IT" sz="2000" b="1" dirty="0">
                    <a:ea typeface="Cambria Math"/>
                  </a:rPr>
                  <a:t> with </a:t>
                </a:r>
                <a:r>
                  <a:rPr lang="it-IT" sz="2000" b="1" dirty="0" err="1">
                    <a:ea typeface="Cambria Math"/>
                  </a:rPr>
                  <a:t>increasing</a:t>
                </a:r>
                <a:r>
                  <a:rPr lang="it-IT" sz="2000" b="1" dirty="0">
                    <a:ea typeface="Cambria Math"/>
                  </a:rPr>
                  <a:t> </a:t>
                </a:r>
                <a:r>
                  <a:rPr lang="it-IT" sz="2000" b="1" dirty="0" err="1">
                    <a:ea typeface="Cambria Math"/>
                  </a:rPr>
                  <a:t>energy</a:t>
                </a:r>
                <a:r>
                  <a:rPr lang="it-IT" sz="2000" b="1" dirty="0">
                    <a:ea typeface="Cambria Math"/>
                  </a:rPr>
                  <a:t> </a:t>
                </a:r>
              </a:p>
            </p:txBody>
          </p:sp>
        </mc:Choice>
        <mc:Fallback xmlns="">
          <p:sp>
            <p:nvSpPr>
              <p:cNvPr id="5" name="Rettangolo 4"/>
              <p:cNvSpPr>
                <a:spLocks noRot="1" noChangeAspect="1" noMove="1" noResize="1" noEditPoints="1" noAdjustHandles="1" noChangeArrowheads="1" noChangeShapeType="1" noTextEdit="1"/>
              </p:cNvSpPr>
              <p:nvPr/>
            </p:nvSpPr>
            <p:spPr>
              <a:xfrm>
                <a:off x="489397" y="1590156"/>
                <a:ext cx="11406626" cy="4398961"/>
              </a:xfrm>
              <a:prstGeom prst="rect">
                <a:avLst/>
              </a:prstGeom>
              <a:blipFill rotWithShape="0">
                <a:blip r:embed="rId3"/>
                <a:stretch>
                  <a:fillRect l="-534" b="-16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2636522" y="1048878"/>
                <a:ext cx="1502285" cy="521810"/>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Sup>
                        <m:sSubSupPr>
                          <m:ctrlPr>
                            <a:rPr lang="en-GB" sz="2400" b="1" i="1" dirty="0" smtClean="0">
                              <a:solidFill>
                                <a:srgbClr val="0070C0"/>
                              </a:solidFill>
                              <a:latin typeface="Cambria Math" panose="02040503050406030204" pitchFamily="18" charset="0"/>
                              <a:ea typeface="Cambria Math" panose="02040503050406030204" pitchFamily="18" charset="0"/>
                            </a:rPr>
                          </m:ctrlPr>
                        </m:sSubSupPr>
                        <m:e>
                          <m:r>
                            <a:rPr lang="it-IT" sz="2400" b="1" i="1" dirty="0">
                              <a:solidFill>
                                <a:srgbClr val="0070C0"/>
                              </a:solidFill>
                              <a:latin typeface="Cambria Math" panose="02040503050406030204" pitchFamily="18" charset="0"/>
                              <a:ea typeface="Cambria Math" panose="02040503050406030204" pitchFamily="18" charset="0"/>
                            </a:rPr>
                            <m:t>𝑨</m:t>
                          </m:r>
                        </m:e>
                        <m:sub>
                          <m:r>
                            <a:rPr lang="it-IT" sz="2400" b="1" i="1">
                              <a:solidFill>
                                <a:srgbClr val="0070C0"/>
                              </a:solidFill>
                              <a:latin typeface="Cambria Math" panose="02040503050406030204" pitchFamily="18" charset="0"/>
                              <a:ea typeface="Cambria Math" panose="02040503050406030204" pitchFamily="18" charset="0"/>
                            </a:rPr>
                            <m:t>𝝂</m:t>
                          </m:r>
                        </m:sub>
                        <m:sup>
                          <m:r>
                            <a:rPr lang="it-IT" sz="2400" b="1" i="1" dirty="0">
                              <a:solidFill>
                                <a:srgbClr val="0070C0"/>
                              </a:solidFill>
                              <a:latin typeface="Cambria Math" panose="02040503050406030204" pitchFamily="18" charset="0"/>
                              <a:ea typeface="Cambria Math" panose="02040503050406030204" pitchFamily="18" charset="0"/>
                            </a:rPr>
                            <m:t>𝒆𝒇𝒇</m:t>
                          </m:r>
                        </m:sup>
                      </m:sSubSup>
                      <m:r>
                        <a:rPr lang="it-IT" sz="2400" b="1" i="1" dirty="0">
                          <a:solidFill>
                            <a:srgbClr val="0070C0"/>
                          </a:solidFill>
                          <a:latin typeface="Cambria Math" panose="02040503050406030204" pitchFamily="18" charset="0"/>
                          <a:ea typeface="Cambria Math" panose="02040503050406030204" pitchFamily="18" charset="0"/>
                        </a:rPr>
                        <m:t>(</m:t>
                      </m:r>
                      <m:r>
                        <a:rPr lang="it-IT" sz="2400" b="1" i="1" dirty="0">
                          <a:solidFill>
                            <a:srgbClr val="0070C0"/>
                          </a:solidFill>
                          <a:latin typeface="Cambria Math" panose="02040503050406030204" pitchFamily="18" charset="0"/>
                          <a:ea typeface="Cambria Math" panose="02040503050406030204" pitchFamily="18" charset="0"/>
                        </a:rPr>
                        <m:t>𝑬</m:t>
                      </m:r>
                      <m:r>
                        <a:rPr lang="it-IT" sz="2400" b="1" i="1" dirty="0">
                          <a:solidFill>
                            <a:srgbClr val="0070C0"/>
                          </a:solidFill>
                          <a:latin typeface="Cambria Math" panose="02040503050406030204" pitchFamily="18" charset="0"/>
                          <a:ea typeface="Cambria Math" panose="02040503050406030204" pitchFamily="18" charset="0"/>
                        </a:rPr>
                        <m:t>)</m:t>
                      </m:r>
                      <m:r>
                        <a:rPr lang="it-IT" sz="2400" i="1">
                          <a:solidFill>
                            <a:srgbClr val="0070C0"/>
                          </a:solidFill>
                          <a:latin typeface="Cambria Math" panose="02040503050406030204" pitchFamily="18" charset="0"/>
                        </a:rPr>
                        <m:t>=</m:t>
                      </m:r>
                    </m:oMath>
                  </m:oMathPara>
                </a14:m>
                <a:endParaRPr lang="en-GB" sz="2400" b="1" dirty="0">
                  <a:solidFill>
                    <a:srgbClr val="00B050"/>
                  </a:solidFill>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2636522" y="1048878"/>
                <a:ext cx="1502285" cy="521810"/>
              </a:xfrm>
              <a:prstGeom prst="rect">
                <a:avLst/>
              </a:prstGeom>
              <a:blipFill rotWithShape="0">
                <a:blip r:embed="rId4"/>
                <a:stretch>
                  <a:fillRect/>
                </a:stretch>
              </a:blipFill>
              <a:ln w="28575">
                <a:noFill/>
              </a:ln>
            </p:spPr>
            <p:txBody>
              <a:bodyPr/>
              <a:lstStyle/>
              <a:p>
                <a:r>
                  <a:rPr lang="en-US">
                    <a:noFill/>
                  </a:rPr>
                  <a:t> </a:t>
                </a:r>
              </a:p>
            </p:txBody>
          </p:sp>
        </mc:Fallback>
      </mc:AlternateContent>
      <p:sp>
        <p:nvSpPr>
          <p:cNvPr id="10" name="Rettangolo 9"/>
          <p:cNvSpPr/>
          <p:nvPr/>
        </p:nvSpPr>
        <p:spPr>
          <a:xfrm>
            <a:off x="8112126" y="4634248"/>
            <a:ext cx="2138363" cy="369332"/>
          </a:xfrm>
          <a:prstGeom prst="rect">
            <a:avLst/>
          </a:prstGeom>
        </p:spPr>
        <p:txBody>
          <a:bodyPr wrap="square">
            <a:spAutoFit/>
          </a:bodyPr>
          <a:lstStyle/>
          <a:p>
            <a:endParaRPr lang="it-IT" b="1" dirty="0">
              <a:solidFill>
                <a:srgbClr val="00B050"/>
              </a:solidFill>
            </a:endParaRPr>
          </a:p>
        </p:txBody>
      </p:sp>
      <mc:AlternateContent xmlns:mc="http://schemas.openxmlformats.org/markup-compatibility/2006" xmlns:a14="http://schemas.microsoft.com/office/drawing/2010/main">
        <mc:Choice Requires="a14">
          <p:sp>
            <p:nvSpPr>
              <p:cNvPr id="14" name="CasellaDiTesto 13"/>
              <p:cNvSpPr txBox="1"/>
              <p:nvPr/>
            </p:nvSpPr>
            <p:spPr>
              <a:xfrm>
                <a:off x="4160521" y="1109087"/>
                <a:ext cx="533400" cy="446276"/>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it-IT" sz="2400" b="1" i="1">
                          <a:latin typeface="Cambria Math" panose="02040503050406030204" pitchFamily="18" charset="0"/>
                        </a:rPr>
                        <m:t>𝑨</m:t>
                      </m:r>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4" name="CasellaDiTesto 13"/>
              <p:cNvSpPr txBox="1">
                <a:spLocks noRot="1" noChangeAspect="1" noMove="1" noResize="1" noEditPoints="1" noAdjustHandles="1" noChangeArrowheads="1" noChangeShapeType="1" noTextEdit="1"/>
              </p:cNvSpPr>
              <p:nvPr/>
            </p:nvSpPr>
            <p:spPr>
              <a:xfrm>
                <a:off x="2636521" y="1109087"/>
                <a:ext cx="533400" cy="446276"/>
              </a:xfrm>
              <a:prstGeom prst="rect">
                <a:avLst/>
              </a:prstGeom>
              <a:blipFill rotWithShape="0">
                <a:blip r:embed="rId5"/>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llaDiTesto 14"/>
              <p:cNvSpPr txBox="1"/>
              <p:nvPr/>
            </p:nvSpPr>
            <p:spPr>
              <a:xfrm>
                <a:off x="4587240" y="1109088"/>
                <a:ext cx="2026920" cy="476221"/>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it-IT" sz="2400" b="1" i="1">
                              <a:latin typeface="Cambria Math" panose="02040503050406030204" pitchFamily="18" charset="0"/>
                            </a:rPr>
                          </m:ctrlPr>
                        </m:sSubPr>
                        <m:e>
                          <m:r>
                            <a:rPr lang="it-IT" sz="2400" b="1" i="1">
                              <a:latin typeface="Cambria Math" panose="02040503050406030204" pitchFamily="18" charset="0"/>
                            </a:rPr>
                            <m:t>𝑷</m:t>
                          </m:r>
                        </m:e>
                        <m:sub>
                          <m:r>
                            <a:rPr lang="it-IT" sz="2400" b="1" i="1">
                              <a:latin typeface="Cambria Math" panose="02040503050406030204" pitchFamily="18" charset="0"/>
                              <a:ea typeface="Cambria Math" panose="02040503050406030204" pitchFamily="18" charset="0"/>
                            </a:rPr>
                            <m:t>𝝂</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𝝁</m:t>
                          </m:r>
                        </m:sub>
                      </m:sSub>
                      <m:r>
                        <a:rPr lang="it-IT" sz="2400" b="1" i="1">
                          <a:latin typeface="Cambria Math" panose="02040503050406030204" pitchFamily="18" charset="0"/>
                        </a:rPr>
                        <m:t>(</m:t>
                      </m:r>
                      <m:r>
                        <a:rPr lang="it-IT" sz="2400" b="1" i="1">
                          <a:latin typeface="Cambria Math" panose="02040503050406030204" pitchFamily="18" charset="0"/>
                        </a:rPr>
                        <m:t>𝑬</m:t>
                      </m:r>
                      <m:r>
                        <a:rPr lang="it-IT" sz="2400" b="1" i="1">
                          <a:latin typeface="Cambria Math" panose="02040503050406030204" pitchFamily="18" charset="0"/>
                        </a:rPr>
                        <m:t>,</m:t>
                      </m:r>
                      <m:sSub>
                        <m:sSubPr>
                          <m:ctrlPr>
                            <a:rPr lang="it-IT" sz="2400" b="1" i="1">
                              <a:latin typeface="Cambria Math" panose="02040503050406030204" pitchFamily="18" charset="0"/>
                            </a:rPr>
                          </m:ctrlPr>
                        </m:sSubPr>
                        <m:e>
                          <m:r>
                            <a:rPr lang="it-IT" sz="2400" b="1" i="1">
                              <a:latin typeface="Cambria Math" panose="02040503050406030204" pitchFamily="18" charset="0"/>
                            </a:rPr>
                            <m:t>𝑬</m:t>
                          </m:r>
                        </m:e>
                        <m:sub>
                          <m:r>
                            <a:rPr lang="it-IT" sz="2400" b="1" i="1">
                              <a:latin typeface="Cambria Math" panose="02040503050406030204" pitchFamily="18" charset="0"/>
                              <a:ea typeface="Cambria Math" panose="02040503050406030204" pitchFamily="18" charset="0"/>
                            </a:rPr>
                            <m:t>𝝁</m:t>
                          </m:r>
                        </m:sub>
                      </m:sSub>
                      <m:r>
                        <a:rPr lang="it-IT" sz="2400" b="1" i="1">
                          <a:latin typeface="Cambria Math" panose="02040503050406030204" pitchFamily="18" charset="0"/>
                        </a:rPr>
                        <m:t>)</m:t>
                      </m:r>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5" name="CasellaDiTesto 14"/>
              <p:cNvSpPr txBox="1">
                <a:spLocks noRot="1" noChangeAspect="1" noMove="1" noResize="1" noEditPoints="1" noAdjustHandles="1" noChangeArrowheads="1" noChangeShapeType="1" noTextEdit="1"/>
              </p:cNvSpPr>
              <p:nvPr/>
            </p:nvSpPr>
            <p:spPr>
              <a:xfrm>
                <a:off x="3063240" y="1109087"/>
                <a:ext cx="2026920" cy="476221"/>
              </a:xfrm>
              <a:prstGeom prst="rect">
                <a:avLst/>
              </a:prstGeom>
              <a:blipFill rotWithShape="0">
                <a:blip r:embed="rId6"/>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llaDiTesto 15"/>
              <p:cNvSpPr txBox="1"/>
              <p:nvPr/>
            </p:nvSpPr>
            <p:spPr>
              <a:xfrm>
                <a:off x="6537961" y="1109087"/>
                <a:ext cx="746759" cy="446276"/>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it-IT" sz="2400" b="1" i="1">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𝝐</m:t>
                          </m:r>
                        </m:e>
                        <m:sub>
                          <m:r>
                            <a:rPr lang="it-IT" sz="2400" b="1" i="1">
                              <a:latin typeface="Cambria Math" panose="02040503050406030204" pitchFamily="18" charset="0"/>
                              <a:ea typeface="Cambria Math" panose="02040503050406030204" pitchFamily="18" charset="0"/>
                            </a:rPr>
                            <m:t>𝒅𝒆𝒕</m:t>
                          </m:r>
                        </m:sub>
                      </m:sSub>
                      <m:r>
                        <a:rPr lang="it-IT" sz="2400" b="1" i="1">
                          <a:latin typeface="Cambria Math" panose="02040503050406030204" pitchFamily="18" charset="0"/>
                          <a:ea typeface="Cambria Math" panose="02040503050406030204" pitchFamily="18" charset="0"/>
                        </a:rPr>
                        <m:t>∙</m:t>
                      </m:r>
                    </m:oMath>
                  </m:oMathPara>
                </a14:m>
                <a:endParaRPr lang="en-GB" sz="2400" b="1" dirty="0">
                  <a:solidFill>
                    <a:srgbClr val="00B050"/>
                  </a:solidFill>
                </a:endParaRPr>
              </a:p>
            </p:txBody>
          </p:sp>
        </mc:Choice>
        <mc:Fallback xmlns="">
          <p:sp>
            <p:nvSpPr>
              <p:cNvPr id="16" name="CasellaDiTesto 15"/>
              <p:cNvSpPr txBox="1">
                <a:spLocks noRot="1" noChangeAspect="1" noMove="1" noResize="1" noEditPoints="1" noAdjustHandles="1" noChangeArrowheads="1" noChangeShapeType="1" noTextEdit="1"/>
              </p:cNvSpPr>
              <p:nvPr/>
            </p:nvSpPr>
            <p:spPr>
              <a:xfrm>
                <a:off x="5013960" y="1109087"/>
                <a:ext cx="746759" cy="446276"/>
              </a:xfrm>
              <a:prstGeom prst="rect">
                <a:avLst/>
              </a:prstGeom>
              <a:blipFill rotWithShape="0">
                <a:blip r:embed="rId7"/>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llaDiTesto 16"/>
              <p:cNvSpPr txBox="1"/>
              <p:nvPr/>
            </p:nvSpPr>
            <p:spPr>
              <a:xfrm>
                <a:off x="7284719" y="1109088"/>
                <a:ext cx="2026920" cy="461601"/>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left"/>
                    </m:oMathParaPr>
                    <m:oMath xmlns:m="http://schemas.openxmlformats.org/officeDocument/2006/math">
                      <m:sSup>
                        <m:sSupPr>
                          <m:ctrlPr>
                            <a:rPr lang="it-IT" sz="2400" b="1" i="1">
                              <a:latin typeface="Cambria Math" panose="02040503050406030204" pitchFamily="18" charset="0"/>
                            </a:rPr>
                          </m:ctrlPr>
                        </m:sSupPr>
                        <m:e>
                          <m:r>
                            <a:rPr lang="it-IT" sz="2400" b="1" i="1">
                              <a:latin typeface="Cambria Math" panose="02040503050406030204" pitchFamily="18" charset="0"/>
                            </a:rPr>
                            <m:t>𝒆</m:t>
                          </m:r>
                        </m:e>
                        <m:sup>
                          <m:r>
                            <a:rPr lang="it-IT" sz="2400" b="1" i="1">
                              <a:latin typeface="Cambria Math" panose="02040503050406030204" pitchFamily="18" charset="0"/>
                            </a:rPr>
                            <m:t>−</m:t>
                          </m:r>
                          <m:r>
                            <a:rPr lang="it-IT" sz="2400" b="1" i="1">
                              <a:latin typeface="Cambria Math" panose="02040503050406030204" pitchFamily="18" charset="0"/>
                              <a:ea typeface="Cambria Math" panose="02040503050406030204" pitchFamily="18" charset="0"/>
                            </a:rPr>
                            <m:t>𝝈</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𝑬</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𝝆</m:t>
                          </m:r>
                          <m:r>
                            <a:rPr lang="it-IT" sz="2400" b="1" i="1">
                              <a:latin typeface="Cambria Math" panose="02040503050406030204" pitchFamily="18" charset="0"/>
                              <a:ea typeface="Cambria Math" panose="02040503050406030204" pitchFamily="18" charset="0"/>
                            </a:rPr>
                            <m:t>∙</m:t>
                          </m:r>
                          <m:sSub>
                            <m:sSubPr>
                              <m:ctrlPr>
                                <a:rPr lang="it-IT" sz="2400" b="1" i="1">
                                  <a:latin typeface="Cambria Math" panose="02040503050406030204" pitchFamily="18" charset="0"/>
                                  <a:ea typeface="Cambria Math" panose="02040503050406030204" pitchFamily="18" charset="0"/>
                                </a:rPr>
                              </m:ctrlPr>
                            </m:sSubPr>
                            <m:e>
                              <m:r>
                                <a:rPr lang="it-IT" sz="2400" b="1" i="1">
                                  <a:latin typeface="Cambria Math" panose="02040503050406030204" pitchFamily="18" charset="0"/>
                                  <a:ea typeface="Cambria Math" panose="02040503050406030204" pitchFamily="18" charset="0"/>
                                </a:rPr>
                                <m:t>𝑵</m:t>
                              </m:r>
                            </m:e>
                            <m:sub>
                              <m:r>
                                <a:rPr lang="it-IT" sz="2400" b="1" i="1">
                                  <a:latin typeface="Cambria Math" panose="02040503050406030204" pitchFamily="18" charset="0"/>
                                  <a:ea typeface="Cambria Math" panose="02040503050406030204" pitchFamily="18" charset="0"/>
                                </a:rPr>
                                <m:t>𝑨</m:t>
                              </m:r>
                            </m:sub>
                          </m:sSub>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𝒁</m:t>
                          </m:r>
                          <m:r>
                            <a:rPr lang="it-IT" sz="2400" b="1" i="1">
                              <a:latin typeface="Cambria Math" panose="02040503050406030204" pitchFamily="18" charset="0"/>
                              <a:ea typeface="Cambria Math" panose="02040503050406030204" pitchFamily="18" charset="0"/>
                            </a:rPr>
                            <m:t>(</m:t>
                          </m:r>
                          <m:r>
                            <a:rPr lang="it-IT" sz="2400" b="1" i="1">
                              <a:latin typeface="Cambria Math" panose="02040503050406030204" pitchFamily="18" charset="0"/>
                              <a:ea typeface="Cambria Math" panose="02040503050406030204" pitchFamily="18" charset="0"/>
                            </a:rPr>
                            <m:t>𝜽</m:t>
                          </m:r>
                          <m:r>
                            <a:rPr lang="it-IT" sz="2400" b="1" i="1">
                              <a:latin typeface="Cambria Math" panose="02040503050406030204" pitchFamily="18" charset="0"/>
                              <a:ea typeface="Cambria Math" panose="02040503050406030204" pitchFamily="18" charset="0"/>
                            </a:rPr>
                            <m:t>)</m:t>
                          </m:r>
                        </m:sup>
                      </m:sSup>
                    </m:oMath>
                  </m:oMathPara>
                </a14:m>
                <a:endParaRPr lang="en-GB" sz="2400" b="1" dirty="0">
                  <a:solidFill>
                    <a:srgbClr val="00B050"/>
                  </a:solidFill>
                </a:endParaRPr>
              </a:p>
            </p:txBody>
          </p:sp>
        </mc:Choice>
        <mc:Fallback xmlns="">
          <p:sp>
            <p:nvSpPr>
              <p:cNvPr id="17" name="CasellaDiTesto 16"/>
              <p:cNvSpPr txBox="1">
                <a:spLocks noRot="1" noChangeAspect="1" noMove="1" noResize="1" noEditPoints="1" noAdjustHandles="1" noChangeArrowheads="1" noChangeShapeType="1" noTextEdit="1"/>
              </p:cNvSpPr>
              <p:nvPr/>
            </p:nvSpPr>
            <p:spPr>
              <a:xfrm>
                <a:off x="5760719" y="1109087"/>
                <a:ext cx="2026920" cy="461601"/>
              </a:xfrm>
              <a:prstGeom prst="rect">
                <a:avLst/>
              </a:prstGeom>
              <a:blipFill rotWithShape="0">
                <a:blip r:embed="rId8"/>
                <a:stretch>
                  <a:fillRect/>
                </a:stretch>
              </a:blipFill>
              <a:ln w="28575">
                <a:noFill/>
              </a:ln>
            </p:spPr>
            <p:txBody>
              <a:bodyPr/>
              <a:lstStyle/>
              <a:p>
                <a:r>
                  <a:rPr lang="en-US">
                    <a:noFill/>
                  </a:rPr>
                  <a:t> </a:t>
                </a:r>
              </a:p>
            </p:txBody>
          </p:sp>
        </mc:Fallback>
      </mc:AlternateContent>
      <p:sp>
        <p:nvSpPr>
          <p:cNvPr id="20" name="Avanti o successivo 19">
            <a:hlinkClick r:id="rId9" action="ppaction://hlinksldjump" highlightClick="1"/>
          </p:cNvPr>
          <p:cNvSpPr/>
          <p:nvPr/>
        </p:nvSpPr>
        <p:spPr>
          <a:xfrm>
            <a:off x="11401509" y="1057783"/>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1" name="Avanti o successivo 20">
            <a:hlinkClick r:id="rId10" action="ppaction://hlinksldjump" highlightClick="1"/>
          </p:cNvPr>
          <p:cNvSpPr/>
          <p:nvPr/>
        </p:nvSpPr>
        <p:spPr>
          <a:xfrm>
            <a:off x="8887433" y="3339799"/>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22" name="CasellaDiTesto 21"/>
              <p:cNvSpPr txBox="1"/>
              <p:nvPr/>
            </p:nvSpPr>
            <p:spPr>
              <a:xfrm>
                <a:off x="2842128" y="4181161"/>
                <a:ext cx="5689827" cy="756000"/>
              </a:xfrm>
              <a:prstGeom prst="rect">
                <a:avLst/>
              </a:prstGeom>
              <a:noFill/>
              <a:ln w="28575">
                <a:solidFill>
                  <a:srgbClr val="FF0000"/>
                </a:solidFill>
              </a:ln>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sSubSup>
                            <m:sSubSupPr>
                              <m:ctrlPr>
                                <a:rPr lang="it-IT" i="1">
                                  <a:latin typeface="Cambria Math" panose="02040503050406030204" pitchFamily="18" charset="0"/>
                                </a:rPr>
                              </m:ctrlPr>
                            </m:sSubSupPr>
                            <m:e>
                              <m:r>
                                <a:rPr lang="it-IT" i="1">
                                  <a:latin typeface="Cambria Math" panose="02040503050406030204" pitchFamily="18" charset="0"/>
                                </a:rPr>
                                <m:t>𝐴</m:t>
                              </m:r>
                            </m:e>
                            <m:sub>
                              <m:r>
                                <a:rPr lang="it-IT" i="1">
                                  <a:latin typeface="Cambria Math" panose="02040503050406030204" pitchFamily="18" charset="0"/>
                                  <a:ea typeface="Cambria Math" panose="02040503050406030204" pitchFamily="18" charset="0"/>
                                </a:rPr>
                                <m:t>𝜈</m:t>
                              </m:r>
                            </m:sub>
                            <m:sup>
                              <m:r>
                                <a:rPr lang="it-IT" i="1">
                                  <a:latin typeface="Cambria Math" panose="02040503050406030204" pitchFamily="18" charset="0"/>
                                </a:rPr>
                                <m:t>𝑒𝑓𝑓</m:t>
                              </m:r>
                            </m:sup>
                          </m:sSubSup>
                          <m:r>
                            <a:rPr lang="it-IT" i="1">
                              <a:latin typeface="Cambria Math" panose="02040503050406030204" pitchFamily="18" charset="0"/>
                            </a:rPr>
                            <m:t>=</m:t>
                          </m:r>
                          <m:r>
                            <a:rPr lang="it-IT" i="1">
                              <a:latin typeface="Cambria Math" panose="02040503050406030204" pitchFamily="18" charset="0"/>
                            </a:rPr>
                            <m:t>𝐴</m:t>
                          </m:r>
                          <m:r>
                            <a:rPr lang="it-IT" i="1">
                              <a:latin typeface="Cambria Math" panose="02040503050406030204" pitchFamily="18" charset="0"/>
                              <a:ea typeface="Cambria Math" panose="02040503050406030204" pitchFamily="18" charset="0"/>
                            </a:rPr>
                            <m:t>∙</m:t>
                          </m:r>
                          <m:r>
                            <a:rPr lang="it-IT" i="1">
                              <a:latin typeface="Cambria Math"/>
                            </a:rPr>
                            <m:t>𝑃</m:t>
                          </m:r>
                        </m:e>
                        <m:sub>
                          <m:r>
                            <a:rPr lang="en-US" i="1">
                              <a:latin typeface="Cambria Math"/>
                              <a:ea typeface="Cambria Math"/>
                            </a:rPr>
                            <m:t>𝜈</m:t>
                          </m:r>
                          <m:r>
                            <a:rPr lang="en-US" i="1">
                              <a:latin typeface="Cambria Math"/>
                              <a:ea typeface="Cambria Math"/>
                            </a:rPr>
                            <m:t>→</m:t>
                          </m:r>
                          <m:r>
                            <a:rPr lang="en-US" i="1">
                              <a:latin typeface="Cambria Math"/>
                              <a:ea typeface="Cambria Math"/>
                            </a:rPr>
                            <m:t>𝜇</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r>
                        <a:rPr lang="en-US" i="1">
                          <a:latin typeface="Cambria Math"/>
                          <a:ea typeface="Cambria Math"/>
                        </a:rPr>
                        <m:t>≅</m:t>
                      </m:r>
                      <m:sSup>
                        <m:sSupPr>
                          <m:ctrlPr>
                            <a:rPr lang="it-IT" i="1">
                              <a:latin typeface="Cambria Math" panose="02040503050406030204" pitchFamily="18" charset="0"/>
                            </a:rPr>
                          </m:ctrlPr>
                        </m:sSupPr>
                        <m:e>
                          <m:r>
                            <a:rPr lang="it-IT" i="1">
                              <a:latin typeface="Cambria Math"/>
                            </a:rPr>
                            <m:t>10</m:t>
                          </m:r>
                        </m:e>
                        <m:sup>
                          <m:r>
                            <a:rPr lang="it-IT" i="1">
                              <a:latin typeface="Cambria Math" panose="02040503050406030204" pitchFamily="18" charset="0"/>
                            </a:rPr>
                            <m:t>4</m:t>
                          </m:r>
                        </m:sup>
                      </m:sSup>
                      <m:r>
                        <a:rPr lang="it-IT" i="1">
                          <a:latin typeface="Cambria Math"/>
                        </a:rPr>
                        <m:t> </m:t>
                      </m:r>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a:rPr>
                                <m:t>𝐸</m:t>
                              </m:r>
                            </m:num>
                            <m:den>
                              <m:r>
                                <m:rPr>
                                  <m:sty m:val="p"/>
                                </m:rPr>
                                <a:rPr lang="it-IT">
                                  <a:latin typeface="Cambria Math"/>
                                </a:rPr>
                                <m:t>TeV</m:t>
                              </m:r>
                            </m:den>
                          </m:f>
                        </m:e>
                      </m:d>
                      <m:r>
                        <a:rPr lang="it-IT">
                          <a:latin typeface="Cambria Math" panose="02040503050406030204" pitchFamily="18" charset="0"/>
                        </a:rPr>
                        <m:t> </m:t>
                      </m:r>
                      <m:d>
                        <m:dPr>
                          <m:begChr m:val="["/>
                          <m:endChr m:val="]"/>
                          <m:ctrlPr>
                            <a:rPr lang="it-IT" i="1">
                              <a:latin typeface="Cambria Math" panose="02040503050406030204" pitchFamily="18" charset="0"/>
                            </a:rPr>
                          </m:ctrlPr>
                        </m:dPr>
                        <m:e>
                          <m:sSup>
                            <m:sSupPr>
                              <m:ctrlPr>
                                <a:rPr lang="it-IT" i="1">
                                  <a:latin typeface="Cambria Math" panose="02040503050406030204" pitchFamily="18" charset="0"/>
                                </a:rPr>
                              </m:ctrlPr>
                            </m:sSupPr>
                            <m:e>
                              <m:r>
                                <m:rPr>
                                  <m:sty m:val="p"/>
                                </m:rPr>
                                <a:rPr lang="it-IT">
                                  <a:latin typeface="Cambria Math" panose="02040503050406030204" pitchFamily="18" charset="0"/>
                                </a:rPr>
                                <m:t>cm</m:t>
                              </m:r>
                            </m:e>
                            <m:sup>
                              <m:r>
                                <a:rPr lang="it-IT">
                                  <a:latin typeface="Cambria Math" panose="02040503050406030204" pitchFamily="18" charset="0"/>
                                </a:rPr>
                                <m:t>2</m:t>
                              </m:r>
                            </m:sup>
                          </m:sSup>
                        </m:e>
                      </m:d>
                      <m:r>
                        <a:rPr lang="it-IT" i="1">
                          <a:latin typeface="Cambria Math" panose="02040503050406030204" pitchFamily="18" charset="0"/>
                        </a:rPr>
                        <m:t>=1</m:t>
                      </m:r>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a:rPr>
                                <m:t>𝐸</m:t>
                              </m:r>
                            </m:num>
                            <m:den>
                              <m:r>
                                <m:rPr>
                                  <m:sty m:val="p"/>
                                </m:rPr>
                                <a:rPr lang="it-IT">
                                  <a:latin typeface="Cambria Math"/>
                                </a:rPr>
                                <m:t>TeV</m:t>
                              </m:r>
                            </m:den>
                          </m:f>
                        </m:e>
                      </m:d>
                      <m:d>
                        <m:dPr>
                          <m:begChr m:val="["/>
                          <m:endChr m:val="]"/>
                          <m:ctrlPr>
                            <a:rPr lang="it-IT" i="1">
                              <a:latin typeface="Cambria Math" panose="02040503050406030204" pitchFamily="18" charset="0"/>
                            </a:rPr>
                          </m:ctrlPr>
                        </m:dPr>
                        <m:e>
                          <m:sSup>
                            <m:sSupPr>
                              <m:ctrlPr>
                                <a:rPr lang="it-IT" i="1">
                                  <a:latin typeface="Cambria Math" panose="02040503050406030204" pitchFamily="18" charset="0"/>
                                </a:rPr>
                              </m:ctrlPr>
                            </m:sSupPr>
                            <m:e>
                              <m:r>
                                <m:rPr>
                                  <m:sty m:val="p"/>
                                </m:rPr>
                                <a:rPr lang="it-IT">
                                  <a:latin typeface="Cambria Math" panose="02040503050406030204" pitchFamily="18" charset="0"/>
                                </a:rPr>
                                <m:t>m</m:t>
                              </m:r>
                            </m:e>
                            <m:sup>
                              <m:r>
                                <a:rPr lang="it-IT">
                                  <a:latin typeface="Cambria Math" panose="02040503050406030204" pitchFamily="18" charset="0"/>
                                </a:rPr>
                                <m:t>2</m:t>
                              </m:r>
                            </m:sup>
                          </m:sSup>
                        </m:e>
                      </m:d>
                    </m:oMath>
                  </m:oMathPara>
                </a14:m>
                <a:endParaRPr lang="en-US" dirty="0"/>
              </a:p>
            </p:txBody>
          </p:sp>
        </mc:Choice>
        <mc:Fallback xmlns="">
          <p:sp>
            <p:nvSpPr>
              <p:cNvPr id="22" name="CasellaDiTesto 21"/>
              <p:cNvSpPr txBox="1">
                <a:spLocks noRot="1" noChangeAspect="1" noMove="1" noResize="1" noEditPoints="1" noAdjustHandles="1" noChangeArrowheads="1" noChangeShapeType="1" noTextEdit="1"/>
              </p:cNvSpPr>
              <p:nvPr/>
            </p:nvSpPr>
            <p:spPr>
              <a:xfrm>
                <a:off x="2842128" y="4181161"/>
                <a:ext cx="5689827" cy="756000"/>
              </a:xfrm>
              <a:prstGeom prst="rect">
                <a:avLst/>
              </a:prstGeom>
              <a:blipFill>
                <a:blip r:embed="rId11"/>
                <a:stretch>
                  <a:fillRect/>
                </a:stretch>
              </a:blipFill>
              <a:ln w="28575">
                <a:solidFill>
                  <a:srgbClr val="FF0000"/>
                </a:solidFill>
              </a:ln>
            </p:spPr>
            <p:txBody>
              <a:bodyPr/>
              <a:lstStyle/>
              <a:p>
                <a:r>
                  <a:rPr lang="it-IT">
                    <a:noFill/>
                  </a:rPr>
                  <a:t> </a:t>
                </a:r>
              </a:p>
            </p:txBody>
          </p:sp>
        </mc:Fallback>
      </mc:AlternateContent>
      <p:sp>
        <p:nvSpPr>
          <p:cNvPr id="24" name="Indietro o precedente 23">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28</a:t>
            </a:fld>
            <a:endParaRPr lang="it-IT"/>
          </a:p>
        </p:txBody>
      </p:sp>
    </p:spTree>
    <p:extLst>
      <p:ext uri="{BB962C8B-B14F-4D97-AF65-F5344CB8AC3E}">
        <p14:creationId xmlns:p14="http://schemas.microsoft.com/office/powerpoint/2010/main" val="104330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a:t> 6. </a:t>
            </a:r>
            <a:r>
              <a:rPr lang="it-IT" sz="3600" dirty="0" err="1"/>
              <a:t>Effective</a:t>
            </a:r>
            <a:r>
              <a:rPr lang="it-IT" sz="3600" dirty="0"/>
              <a:t> </a:t>
            </a:r>
            <a:r>
              <a:rPr lang="it-IT" sz="3600" dirty="0" err="1"/>
              <a:t>areas</a:t>
            </a:r>
            <a:r>
              <a:rPr lang="it-IT" sz="3600" dirty="0"/>
              <a:t> from «</a:t>
            </a:r>
            <a:r>
              <a:rPr lang="it-IT" sz="3600" dirty="0" err="1"/>
              <a:t>real</a:t>
            </a:r>
            <a:r>
              <a:rPr lang="it-IT" sz="3600" dirty="0"/>
              <a:t>» detectors</a:t>
            </a:r>
            <a:endParaRPr lang="en-GB" sz="3600" dirty="0"/>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0052" y="2366215"/>
            <a:ext cx="5688853" cy="4091299"/>
          </a:xfrm>
          <a:prstGeom prst="rect">
            <a:avLst/>
          </a:prstGeom>
        </p:spPr>
      </p:pic>
      <mc:AlternateContent xmlns:mc="http://schemas.openxmlformats.org/markup-compatibility/2006" xmlns:a14="http://schemas.microsoft.com/office/drawing/2010/main">
        <mc:Choice Requires="a14">
          <p:sp>
            <p:nvSpPr>
              <p:cNvPr id="5" name="Rettangolo 4"/>
              <p:cNvSpPr/>
              <p:nvPr/>
            </p:nvSpPr>
            <p:spPr>
              <a:xfrm>
                <a:off x="492372" y="987526"/>
                <a:ext cx="10988040" cy="1400383"/>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Neutrino effective area as a function of the true simulated neutrino energy obtained for the events selected by the </a:t>
                </a:r>
                <a:r>
                  <a:rPr lang="en-US" sz="2000" dirty="0" err="1"/>
                  <a:t>IceCube</a:t>
                </a:r>
                <a:r>
                  <a:rPr lang="en-US" sz="2000" dirty="0"/>
                  <a:t> and ANTARES detectors. </a:t>
                </a:r>
              </a:p>
              <a:p>
                <a:pPr marL="285750" indent="-285750">
                  <a:spcAft>
                    <a:spcPts val="600"/>
                  </a:spcAft>
                  <a:buFont typeface="Arial" panose="020B0604020202020204" pitchFamily="34" charset="0"/>
                  <a:buChar char="•"/>
                </a:pPr>
                <a:r>
                  <a:rPr lang="en-US" sz="2000" dirty="0"/>
                  <a:t>A full Monte Carlo simulation is necessary to describe the triggering, tracking and selection efficiencies of the </a:t>
                </a:r>
                <a:r>
                  <a:rPr lang="en-GB" sz="2000" dirty="0"/>
                  <a:t>two detectors (term </a:t>
                </a:r>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𝝐</m:t>
                        </m:r>
                      </m:e>
                      <m:sub>
                        <m:r>
                          <a:rPr lang="it-IT" sz="2000" b="1" i="1">
                            <a:latin typeface="Cambria Math" panose="02040503050406030204" pitchFamily="18" charset="0"/>
                            <a:ea typeface="Cambria Math" panose="02040503050406030204" pitchFamily="18" charset="0"/>
                          </a:rPr>
                          <m:t>𝒅𝒆𝒕</m:t>
                        </m:r>
                      </m:sub>
                    </m:sSub>
                  </m:oMath>
                </a14:m>
                <a:r>
                  <a:rPr lang="en-GB" sz="2000" dirty="0"/>
                  <a:t> in the effective area)</a:t>
                </a:r>
              </a:p>
            </p:txBody>
          </p:sp>
        </mc:Choice>
        <mc:Fallback xmlns="">
          <p:sp>
            <p:nvSpPr>
              <p:cNvPr id="5" name="Rettangolo 4"/>
              <p:cNvSpPr>
                <a:spLocks noRot="1" noChangeAspect="1" noMove="1" noResize="1" noEditPoints="1" noAdjustHandles="1" noChangeArrowheads="1" noChangeShapeType="1" noTextEdit="1"/>
              </p:cNvSpPr>
              <p:nvPr/>
            </p:nvSpPr>
            <p:spPr>
              <a:xfrm>
                <a:off x="492372" y="987526"/>
                <a:ext cx="10988040" cy="1400383"/>
              </a:xfrm>
              <a:prstGeom prst="rect">
                <a:avLst/>
              </a:prstGeom>
              <a:blipFill rotWithShape="0">
                <a:blip r:embed="rId3"/>
                <a:stretch>
                  <a:fillRect l="-499" t="-2609" b="-6957"/>
                </a:stretch>
              </a:blipFill>
            </p:spPr>
            <p:txBody>
              <a:bodyPr/>
              <a:lstStyle/>
              <a:p>
                <a:r>
                  <a:rPr lang="en-US">
                    <a:noFill/>
                  </a:rPr>
                  <a:t> </a:t>
                </a:r>
              </a:p>
            </p:txBody>
          </p:sp>
        </mc:Fallback>
      </mc:AlternateContent>
      <p:sp>
        <p:nvSpPr>
          <p:cNvPr id="6" name="Rettangolo 5"/>
          <p:cNvSpPr/>
          <p:nvPr/>
        </p:nvSpPr>
        <p:spPr>
          <a:xfrm>
            <a:off x="492372" y="2771875"/>
            <a:ext cx="3902612" cy="1631216"/>
          </a:xfrm>
          <a:prstGeom prst="rect">
            <a:avLst/>
          </a:prstGeom>
        </p:spPr>
        <p:txBody>
          <a:bodyPr wrap="square">
            <a:spAutoFit/>
          </a:bodyPr>
          <a:lstStyle/>
          <a:p>
            <a:pPr marL="285750" indent="-285750">
              <a:buFont typeface="Arial" panose="020B0604020202020204" pitchFamily="34" charset="0"/>
              <a:buChar char="•"/>
            </a:pPr>
            <a:r>
              <a:rPr lang="en-US" sz="2000" dirty="0"/>
              <a:t>The plots refer to the </a:t>
            </a:r>
            <a:r>
              <a:rPr lang="en-US" sz="2000" dirty="0">
                <a:latin typeface="Symbol" panose="05050102010706020507" pitchFamily="18" charset="2"/>
              </a:rPr>
              <a:t>n</a:t>
            </a:r>
            <a:r>
              <a:rPr lang="en-US" sz="2000" baseline="-25000" dirty="0">
                <a:latin typeface="Symbol" panose="05050102010706020507" pitchFamily="18" charset="2"/>
              </a:rPr>
              <a:t>m</a:t>
            </a:r>
            <a:r>
              <a:rPr lang="en-US" sz="2000" baseline="-25000" dirty="0"/>
              <a:t> </a:t>
            </a:r>
            <a:r>
              <a:rPr lang="en-US" sz="2000" dirty="0"/>
              <a:t>channel for </a:t>
            </a:r>
            <a:r>
              <a:rPr lang="en-US" sz="2000" dirty="0" err="1"/>
              <a:t>upgoing</a:t>
            </a:r>
            <a:r>
              <a:rPr lang="en-US" sz="2000" dirty="0"/>
              <a:t> particles, selected in order to have angular resolution &lt;1</a:t>
            </a:r>
            <a:r>
              <a:rPr lang="en-US" sz="2000" baseline="30000" dirty="0"/>
              <a:t>o</a:t>
            </a:r>
            <a:r>
              <a:rPr lang="en-US" sz="2000" dirty="0"/>
              <a:t> and small contamination of atmospheric muons</a:t>
            </a:r>
            <a:endParaRPr lang="en-GB" sz="2000" dirty="0"/>
          </a:p>
        </p:txBody>
      </p:sp>
      <p:sp>
        <p:nvSpPr>
          <p:cNvPr id="7" name="Indietro o precedente 6">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9" name="Segnaposto piè di pagina 8"/>
          <p:cNvSpPr>
            <a:spLocks noGrp="1"/>
          </p:cNvSpPr>
          <p:nvPr>
            <p:ph type="ftr" sz="quarter" idx="11"/>
          </p:nvPr>
        </p:nvSpPr>
        <p:spPr/>
        <p:txBody>
          <a:bodyPr/>
          <a:lstStyle/>
          <a:p>
            <a:r>
              <a:rPr lang="fr-FR"/>
              <a:t>M. Spurio - Astroparticle Physics - 10</a:t>
            </a:r>
            <a:endParaRPr lang="it-IT"/>
          </a:p>
        </p:txBody>
      </p:sp>
      <p:sp>
        <p:nvSpPr>
          <p:cNvPr id="10" name="Segnaposto numero diapositiva 9"/>
          <p:cNvSpPr>
            <a:spLocks noGrp="1"/>
          </p:cNvSpPr>
          <p:nvPr>
            <p:ph type="sldNum" sz="quarter" idx="12"/>
          </p:nvPr>
        </p:nvSpPr>
        <p:spPr/>
        <p:txBody>
          <a:bodyPr/>
          <a:lstStyle/>
          <a:p>
            <a:fld id="{EF856C54-971D-4A64-8725-72F12A462872}" type="slidenum">
              <a:rPr lang="it-IT" smtClean="0"/>
              <a:t>29</a:t>
            </a:fld>
            <a:endParaRPr lang="it-IT"/>
          </a:p>
        </p:txBody>
      </p:sp>
    </p:spTree>
    <p:extLst>
      <p:ext uri="{BB962C8B-B14F-4D97-AF65-F5344CB8AC3E}">
        <p14:creationId xmlns:p14="http://schemas.microsoft.com/office/powerpoint/2010/main" val="400882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6677" y="11354"/>
            <a:ext cx="10170942" cy="743176"/>
          </a:xfrm>
        </p:spPr>
        <p:txBody>
          <a:bodyPr>
            <a:noAutofit/>
          </a:bodyPr>
          <a:lstStyle/>
          <a:p>
            <a:r>
              <a:rPr lang="it-IT" sz="3600" b="1" dirty="0">
                <a:solidFill>
                  <a:srgbClr val="C00000"/>
                </a:solidFill>
              </a:rPr>
              <a:t>Prologo: </a:t>
            </a:r>
            <a:r>
              <a:rPr lang="it-IT" sz="3600" dirty="0">
                <a:solidFill>
                  <a:srgbClr val="C00000"/>
                </a:solidFill>
              </a:rPr>
              <a:t>Neutrinos from the </a:t>
            </a:r>
            <a:r>
              <a:rPr lang="it-IT" sz="3600" dirty="0" err="1">
                <a:solidFill>
                  <a:srgbClr val="C00000"/>
                </a:solidFill>
              </a:rPr>
              <a:t>Cosmos</a:t>
            </a:r>
            <a:endParaRPr lang="en-US" sz="3600" dirty="0">
              <a:solidFill>
                <a:srgbClr val="C00000"/>
              </a:solidFill>
            </a:endParaRP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3</a:t>
            </a:fld>
            <a:endParaRPr lang="it-IT"/>
          </a:p>
        </p:txBody>
      </p:sp>
      <p:sp>
        <p:nvSpPr>
          <p:cNvPr id="7" name="Segnaposto contenuto 2">
            <a:extLst>
              <a:ext uri="{FF2B5EF4-FFF2-40B4-BE49-F238E27FC236}">
                <a16:creationId xmlns:a16="http://schemas.microsoft.com/office/drawing/2014/main" id="{3542DE22-8FEE-F8C7-19E4-3FC3C7C9CF3A}"/>
              </a:ext>
            </a:extLst>
          </p:cNvPr>
          <p:cNvSpPr>
            <a:spLocks noGrp="1"/>
          </p:cNvSpPr>
          <p:nvPr>
            <p:ph idx="1"/>
          </p:nvPr>
        </p:nvSpPr>
        <p:spPr>
          <a:xfrm>
            <a:off x="8153400" y="1166018"/>
            <a:ext cx="3168352" cy="4525963"/>
          </a:xfrm>
        </p:spPr>
        <p:txBody>
          <a:bodyPr>
            <a:noAutofit/>
          </a:bodyPr>
          <a:lstStyle/>
          <a:p>
            <a:pPr marL="0" indent="0">
              <a:buNone/>
            </a:pPr>
            <a:r>
              <a:rPr lang="en-US" sz="2000" dirty="0">
                <a:latin typeface="+mj-lt"/>
              </a:rPr>
              <a:t>Flux of neutrinos at the surface of the Earth. </a:t>
            </a:r>
          </a:p>
          <a:p>
            <a:pPr marL="0" indent="0">
              <a:buNone/>
            </a:pPr>
            <a:r>
              <a:rPr lang="en-US" sz="2000" dirty="0">
                <a:latin typeface="+mj-lt"/>
              </a:rPr>
              <a:t>Arrow indicate the energy threshold for CC production of the charged lepton</a:t>
            </a:r>
          </a:p>
          <a:p>
            <a:r>
              <a:rPr lang="en-US" sz="2000" b="1" dirty="0">
                <a:solidFill>
                  <a:schemeClr val="bg2">
                    <a:lumMod val="75000"/>
                  </a:schemeClr>
                </a:solidFill>
                <a:latin typeface="+mj-lt"/>
              </a:rPr>
              <a:t>Big Bang neutrinos</a:t>
            </a:r>
          </a:p>
          <a:p>
            <a:r>
              <a:rPr lang="en-US" sz="2000" b="1" dirty="0">
                <a:solidFill>
                  <a:schemeClr val="bg2">
                    <a:lumMod val="75000"/>
                  </a:schemeClr>
                </a:solidFill>
                <a:latin typeface="+mj-lt"/>
              </a:rPr>
              <a:t>Neutrinos from the Sun</a:t>
            </a:r>
          </a:p>
          <a:p>
            <a:r>
              <a:rPr lang="en-US" sz="2000" b="1" dirty="0">
                <a:solidFill>
                  <a:schemeClr val="bg2">
                    <a:lumMod val="75000"/>
                  </a:schemeClr>
                </a:solidFill>
                <a:latin typeface="+mj-lt"/>
              </a:rPr>
              <a:t>Neutrinos from </a:t>
            </a:r>
            <a:r>
              <a:rPr lang="en-US" sz="2000" b="1" dirty="0" err="1">
                <a:solidFill>
                  <a:schemeClr val="bg2">
                    <a:lumMod val="75000"/>
                  </a:schemeClr>
                </a:solidFill>
                <a:latin typeface="+mj-lt"/>
              </a:rPr>
              <a:t>SNe</a:t>
            </a:r>
            <a:endParaRPr lang="en-US" sz="2000" b="1" dirty="0">
              <a:solidFill>
                <a:schemeClr val="bg2">
                  <a:lumMod val="75000"/>
                </a:schemeClr>
              </a:solidFill>
              <a:latin typeface="+mj-lt"/>
            </a:endParaRPr>
          </a:p>
          <a:p>
            <a:r>
              <a:rPr lang="en-US" sz="2000" b="1" dirty="0">
                <a:solidFill>
                  <a:schemeClr val="bg2">
                    <a:lumMod val="75000"/>
                  </a:schemeClr>
                </a:solidFill>
                <a:latin typeface="+mj-lt"/>
              </a:rPr>
              <a:t>Atmospheric neutrinos</a:t>
            </a:r>
          </a:p>
          <a:p>
            <a:r>
              <a:rPr lang="en-US" sz="2000" b="1" dirty="0">
                <a:solidFill>
                  <a:srgbClr val="D60093"/>
                </a:solidFill>
                <a:latin typeface="+mj-lt"/>
              </a:rPr>
              <a:t>High-energy cosmic neutrinos</a:t>
            </a:r>
          </a:p>
        </p:txBody>
      </p:sp>
      <p:pic>
        <p:nvPicPr>
          <p:cNvPr id="10" name="Picture 2">
            <a:extLst>
              <a:ext uri="{FF2B5EF4-FFF2-40B4-BE49-F238E27FC236}">
                <a16:creationId xmlns:a16="http://schemas.microsoft.com/office/drawing/2014/main" id="{18967881-ED84-E5BD-AEA1-0F7AF7CCD8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1710" y="973363"/>
            <a:ext cx="5760740" cy="538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Figura a mano libera 6">
            <a:extLst>
              <a:ext uri="{FF2B5EF4-FFF2-40B4-BE49-F238E27FC236}">
                <a16:creationId xmlns:a16="http://schemas.microsoft.com/office/drawing/2014/main" id="{C5F92248-5091-E6E0-3204-C61B1B356831}"/>
              </a:ext>
            </a:extLst>
          </p:cNvPr>
          <p:cNvSpPr/>
          <p:nvPr/>
        </p:nvSpPr>
        <p:spPr>
          <a:xfrm>
            <a:off x="5824462" y="4551634"/>
            <a:ext cx="1168866" cy="1262377"/>
          </a:xfrm>
          <a:custGeom>
            <a:avLst/>
            <a:gdLst>
              <a:gd name="connsiteX0" fmla="*/ 888127 w 1168866"/>
              <a:gd name="connsiteY0" fmla="*/ 1240200 h 1262377"/>
              <a:gd name="connsiteX1" fmla="*/ 751649 w 1168866"/>
              <a:gd name="connsiteY1" fmla="*/ 1049131 h 1262377"/>
              <a:gd name="connsiteX2" fmla="*/ 478694 w 1168866"/>
              <a:gd name="connsiteY2" fmla="*/ 762528 h 1262377"/>
              <a:gd name="connsiteX3" fmla="*/ 219386 w 1168866"/>
              <a:gd name="connsiteY3" fmla="*/ 530516 h 1262377"/>
              <a:gd name="connsiteX4" fmla="*/ 14670 w 1168866"/>
              <a:gd name="connsiteY4" fmla="*/ 366743 h 1262377"/>
              <a:gd name="connsiteX5" fmla="*/ 14670 w 1168866"/>
              <a:gd name="connsiteY5" fmla="*/ 339447 h 1262377"/>
              <a:gd name="connsiteX6" fmla="*/ 1022 w 1168866"/>
              <a:gd name="connsiteY6" fmla="*/ 25549 h 1262377"/>
              <a:gd name="connsiteX7" fmla="*/ 41965 w 1168866"/>
              <a:gd name="connsiteY7" fmla="*/ 52844 h 1262377"/>
              <a:gd name="connsiteX8" fmla="*/ 342216 w 1168866"/>
              <a:gd name="connsiteY8" fmla="*/ 325800 h 1262377"/>
              <a:gd name="connsiteX9" fmla="*/ 683410 w 1168866"/>
              <a:gd name="connsiteY9" fmla="*/ 666994 h 1262377"/>
              <a:gd name="connsiteX10" fmla="*/ 1120139 w 1168866"/>
              <a:gd name="connsiteY10" fmla="*/ 1199256 h 1262377"/>
              <a:gd name="connsiteX11" fmla="*/ 1133786 w 1168866"/>
              <a:gd name="connsiteY11" fmla="*/ 1253847 h 1262377"/>
              <a:gd name="connsiteX12" fmla="*/ 888127 w 1168866"/>
              <a:gd name="connsiteY12" fmla="*/ 1240200 h 126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866" h="1262377">
                <a:moveTo>
                  <a:pt x="888127" y="1240200"/>
                </a:moveTo>
                <a:cubicBezTo>
                  <a:pt x="824438" y="1206081"/>
                  <a:pt x="819888" y="1128743"/>
                  <a:pt x="751649" y="1049131"/>
                </a:cubicBezTo>
                <a:cubicBezTo>
                  <a:pt x="683410" y="969519"/>
                  <a:pt x="567404" y="848964"/>
                  <a:pt x="478694" y="762528"/>
                </a:cubicBezTo>
                <a:cubicBezTo>
                  <a:pt x="389984" y="676092"/>
                  <a:pt x="296723" y="596480"/>
                  <a:pt x="219386" y="530516"/>
                </a:cubicBezTo>
                <a:cubicBezTo>
                  <a:pt x="142049" y="464552"/>
                  <a:pt x="48789" y="398588"/>
                  <a:pt x="14670" y="366743"/>
                </a:cubicBezTo>
                <a:cubicBezTo>
                  <a:pt x="-19449" y="334898"/>
                  <a:pt x="16945" y="396312"/>
                  <a:pt x="14670" y="339447"/>
                </a:cubicBezTo>
                <a:cubicBezTo>
                  <a:pt x="12395" y="282582"/>
                  <a:pt x="-3527" y="73316"/>
                  <a:pt x="1022" y="25549"/>
                </a:cubicBezTo>
                <a:cubicBezTo>
                  <a:pt x="5571" y="-22218"/>
                  <a:pt x="-14901" y="2802"/>
                  <a:pt x="41965" y="52844"/>
                </a:cubicBezTo>
                <a:cubicBezTo>
                  <a:pt x="98831" y="102886"/>
                  <a:pt x="235309" y="223442"/>
                  <a:pt x="342216" y="325800"/>
                </a:cubicBezTo>
                <a:cubicBezTo>
                  <a:pt x="449123" y="428158"/>
                  <a:pt x="553756" y="521418"/>
                  <a:pt x="683410" y="666994"/>
                </a:cubicBezTo>
                <a:cubicBezTo>
                  <a:pt x="813064" y="812570"/>
                  <a:pt x="1045076" y="1101447"/>
                  <a:pt x="1120139" y="1199256"/>
                </a:cubicBezTo>
                <a:cubicBezTo>
                  <a:pt x="1195202" y="1297065"/>
                  <a:pt x="1170180" y="1247023"/>
                  <a:pt x="1133786" y="1253847"/>
                </a:cubicBezTo>
                <a:cubicBezTo>
                  <a:pt x="1097392" y="1260671"/>
                  <a:pt x="951816" y="1274319"/>
                  <a:pt x="888127" y="1240200"/>
                </a:cubicBezTo>
                <a:close/>
              </a:path>
            </a:pathLst>
          </a:cu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1987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8627" y="1"/>
            <a:ext cx="10515600" cy="749299"/>
          </a:xfrm>
        </p:spPr>
        <p:txBody>
          <a:bodyPr>
            <a:normAutofit/>
          </a:bodyPr>
          <a:lstStyle/>
          <a:p>
            <a:r>
              <a:rPr lang="en-GB" sz="3600" dirty="0"/>
              <a:t>6. Number of expected events in a </a:t>
            </a:r>
            <a:r>
              <a:rPr lang="en-GB" sz="3600" dirty="0">
                <a:latin typeface="Symbol" panose="05050102010706020507" pitchFamily="18" charset="2"/>
              </a:rPr>
              <a:t>n </a:t>
            </a:r>
            <a:r>
              <a:rPr lang="en-GB" sz="3600" dirty="0"/>
              <a:t>telescope</a:t>
            </a:r>
          </a:p>
        </p:txBody>
      </p:sp>
      <mc:AlternateContent xmlns:mc="http://schemas.openxmlformats.org/markup-compatibility/2006" xmlns:a14="http://schemas.microsoft.com/office/drawing/2010/main">
        <mc:Choice Requires="a14">
          <p:sp>
            <p:nvSpPr>
              <p:cNvPr id="8" name="Rettangolo 7"/>
              <p:cNvSpPr/>
              <p:nvPr/>
            </p:nvSpPr>
            <p:spPr>
              <a:xfrm>
                <a:off x="493086" y="1637368"/>
                <a:ext cx="9101080" cy="1830822"/>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Let us merge all the above information to have the event rate </a:t>
                </a:r>
                <a:r>
                  <a:rPr lang="en-US" sz="2000" dirty="0" err="1"/>
                  <a:t>N</a:t>
                </a:r>
                <a:r>
                  <a:rPr lang="en-US" sz="2000" baseline="-25000" dirty="0" err="1">
                    <a:latin typeface="Symbol" panose="05050102010706020507" pitchFamily="18" charset="2"/>
                  </a:rPr>
                  <a:t>n</a:t>
                </a:r>
                <a:r>
                  <a:rPr lang="en-US" sz="2000" dirty="0"/>
                  <a:t>/T;</a:t>
                </a:r>
              </a:p>
              <a:p>
                <a:pPr marL="285750" indent="-285750">
                  <a:spcAft>
                    <a:spcPts val="600"/>
                  </a:spcAft>
                  <a:buFont typeface="Arial" panose="020B0604020202020204" pitchFamily="34" charset="0"/>
                  <a:buChar char="•"/>
                </a:pPr>
                <a:r>
                  <a:rPr lang="en-US" sz="2000" dirty="0"/>
                  <a:t>The  cosmic signal is provided by the neutrino flux from the galactic source is </a:t>
                </a:r>
              </a:p>
              <a:p>
                <a:pPr>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it-IT"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Φ</m:t>
                          </m:r>
                        </m:num>
                        <m:den>
                          <m:r>
                            <a:rPr lang="it-IT" sz="2000" i="1">
                              <a:latin typeface="Cambria Math" panose="02040503050406030204" pitchFamily="18" charset="0"/>
                            </a:rPr>
                            <m:t>𝑑𝐸</m:t>
                          </m:r>
                        </m:den>
                      </m:f>
                      <m:r>
                        <a:rPr lang="en-US" sz="2000" i="1">
                          <a:latin typeface="Cambria Math" panose="02040503050406030204" pitchFamily="18" charset="0"/>
                        </a:rPr>
                        <m:t>=</m:t>
                      </m:r>
                      <m:sSup>
                        <m:sSupPr>
                          <m:ctrlPr>
                            <a:rPr lang="en-US" sz="2000" i="1">
                              <a:latin typeface="Cambria Math" panose="02040503050406030204" pitchFamily="18" charset="0"/>
                            </a:rPr>
                          </m:ctrlPr>
                        </m:sSupPr>
                        <m:e>
                          <m:r>
                            <a:rPr lang="it-IT" sz="2000" i="1">
                              <a:latin typeface="Cambria Math" panose="02040503050406030204" pitchFamily="18" charset="0"/>
                            </a:rPr>
                            <m:t>10</m:t>
                          </m:r>
                        </m:e>
                        <m:sup>
                          <m:r>
                            <a:rPr lang="it-IT" sz="2000" i="1">
                              <a:latin typeface="Cambria Math" panose="02040503050406030204" pitchFamily="18" charset="0"/>
                            </a:rPr>
                            <m:t>−11</m:t>
                          </m:r>
                        </m:sup>
                      </m:sSup>
                      <m:r>
                        <a:rPr lang="it-IT" sz="2000" i="1">
                          <a:latin typeface="Cambria Math" panose="02040503050406030204" pitchFamily="18" charset="0"/>
                        </a:rPr>
                        <m:t> /</m:t>
                      </m:r>
                      <m:sSup>
                        <m:sSupPr>
                          <m:ctrlPr>
                            <a:rPr lang="it-IT" sz="2000" i="1">
                              <a:latin typeface="Cambria Math" panose="02040503050406030204" pitchFamily="18" charset="0"/>
                              <a:ea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𝐸</m:t>
                          </m:r>
                        </m:e>
                        <m:sup>
                          <m:r>
                            <a:rPr lang="it-IT" sz="2000" i="1">
                              <a:latin typeface="Cambria Math" panose="02040503050406030204" pitchFamily="18" charset="0"/>
                              <a:ea typeface="Cambria Math" panose="02040503050406030204" pitchFamily="18" charset="0"/>
                            </a:rPr>
                            <m:t>2</m:t>
                          </m:r>
                        </m:sup>
                      </m:sSup>
                      <m:r>
                        <a:rPr lang="it-IT" sz="2000" i="1">
                          <a:latin typeface="Cambria Math" panose="02040503050406030204" pitchFamily="18" charset="0"/>
                          <a:ea typeface="Cambria Math" panose="02040503050406030204" pitchFamily="18" charset="0"/>
                        </a:rPr>
                        <m:t> </m:t>
                      </m:r>
                      <m:r>
                        <a:rPr lang="it-IT" sz="2000" i="1">
                          <a:latin typeface="Cambria Math" panose="02040503050406030204" pitchFamily="18" charset="0"/>
                        </a:rPr>
                        <m:t>  </m:t>
                      </m:r>
                      <m:d>
                        <m:dPr>
                          <m:begChr m:val="["/>
                          <m:endChr m:val="]"/>
                          <m:ctrlPr>
                            <a:rPr lang="it-IT" sz="2000" i="1">
                              <a:latin typeface="Cambria Math" panose="02040503050406030204" pitchFamily="18" charset="0"/>
                            </a:rPr>
                          </m:ctrlPr>
                        </m:dPr>
                        <m:e>
                          <m:sSup>
                            <m:sSupPr>
                              <m:ctrlPr>
                                <a:rPr lang="it-IT" sz="2000" i="1">
                                  <a:latin typeface="Cambria Math" panose="02040503050406030204" pitchFamily="18" charset="0"/>
                                </a:rPr>
                              </m:ctrlPr>
                            </m:sSupPr>
                            <m:e>
                              <m:r>
                                <m:rPr>
                                  <m:sty m:val="p"/>
                                </m:rPr>
                                <a:rPr lang="it-IT" sz="2000">
                                  <a:latin typeface="Cambria Math" panose="02040503050406030204" pitchFamily="18" charset="0"/>
                                </a:rPr>
                                <m:t>TeV</m:t>
                              </m:r>
                            </m:e>
                            <m:sup>
                              <m:r>
                                <a:rPr lang="it-IT" sz="2000">
                                  <a:latin typeface="Cambria Math" panose="02040503050406030204" pitchFamily="18" charset="0"/>
                                </a:rPr>
                                <m:t>−1</m:t>
                              </m:r>
                            </m:sup>
                          </m:sSup>
                          <m:sSup>
                            <m:sSupPr>
                              <m:ctrlPr>
                                <a:rPr lang="it-IT" sz="2000" i="1">
                                  <a:latin typeface="Cambria Math" panose="02040503050406030204" pitchFamily="18" charset="0"/>
                                </a:rPr>
                              </m:ctrlPr>
                            </m:sSupPr>
                            <m:e>
                              <m:r>
                                <m:rPr>
                                  <m:sty m:val="p"/>
                                </m:rPr>
                                <a:rPr lang="it-IT" sz="2000">
                                  <a:latin typeface="Cambria Math" panose="02040503050406030204" pitchFamily="18" charset="0"/>
                                </a:rPr>
                                <m:t>cm</m:t>
                              </m:r>
                            </m:e>
                            <m:sup>
                              <m:r>
                                <a:rPr lang="it-IT" sz="2000">
                                  <a:latin typeface="Cambria Math" panose="02040503050406030204" pitchFamily="18" charset="0"/>
                                </a:rPr>
                                <m:t>−2</m:t>
                              </m:r>
                            </m:sup>
                          </m:sSup>
                          <m:sSup>
                            <m:sSupPr>
                              <m:ctrlPr>
                                <a:rPr lang="it-IT" sz="2000" i="1">
                                  <a:latin typeface="Cambria Math" panose="02040503050406030204" pitchFamily="18" charset="0"/>
                                </a:rPr>
                              </m:ctrlPr>
                            </m:sSupPr>
                            <m:e>
                              <m:r>
                                <m:rPr>
                                  <m:sty m:val="p"/>
                                </m:rPr>
                                <a:rPr lang="it-IT" sz="2000">
                                  <a:latin typeface="Cambria Math" panose="02040503050406030204" pitchFamily="18" charset="0"/>
                                </a:rPr>
                                <m:t>s</m:t>
                              </m:r>
                            </m:e>
                            <m:sup>
                              <m:r>
                                <a:rPr lang="it-IT" sz="2000">
                                  <a:latin typeface="Cambria Math" panose="02040503050406030204" pitchFamily="18" charset="0"/>
                                </a:rPr>
                                <m:t>−1</m:t>
                              </m:r>
                            </m:sup>
                          </m:sSup>
                        </m:e>
                      </m:d>
                    </m:oMath>
                  </m:oMathPara>
                </a14:m>
                <a:endParaRPr lang="en-US" sz="2000" dirty="0"/>
              </a:p>
              <a:p>
                <a:pPr marL="285750" indent="-285750">
                  <a:spcAft>
                    <a:spcPts val="600"/>
                  </a:spcAft>
                  <a:buFont typeface="Arial" panose="020B0604020202020204" pitchFamily="34" charset="0"/>
                  <a:buChar char="•"/>
                </a:pPr>
                <a:r>
                  <a:rPr lang="en-US" sz="2000" dirty="0"/>
                  <a:t>The effective area is of the order of </a:t>
                </a:r>
                <a:r>
                  <a:rPr lang="it-IT" sz="2000" b="1" dirty="0">
                    <a:ea typeface="Cambria Math"/>
                    <a:sym typeface="Symbol" panose="05050102010706020507" pitchFamily="18" charset="2"/>
                  </a:rPr>
                  <a:t></a:t>
                </a:r>
                <a:r>
                  <a:rPr lang="it-IT" sz="2000" b="1" dirty="0">
                    <a:ea typeface="Cambria Math"/>
                  </a:rPr>
                  <a:t>1 m</a:t>
                </a:r>
                <a:r>
                  <a:rPr lang="it-IT" sz="2000" b="1" baseline="30000" dirty="0">
                    <a:ea typeface="Cambria Math"/>
                  </a:rPr>
                  <a:t>2</a:t>
                </a:r>
                <a:r>
                  <a:rPr lang="it-IT" sz="2000" b="1" dirty="0">
                    <a:ea typeface="Cambria Math"/>
                  </a:rPr>
                  <a:t> </a:t>
                </a:r>
                <a:r>
                  <a:rPr lang="en-US" sz="2000" dirty="0"/>
                  <a:t>at 1 </a:t>
                </a:r>
                <a:r>
                  <a:rPr lang="en-US" sz="2000" dirty="0" err="1"/>
                  <a:t>TeV</a:t>
                </a:r>
                <a:r>
                  <a:rPr lang="en-US" sz="2000" dirty="0"/>
                  <a:t> and increases with energy</a:t>
                </a:r>
                <a:endParaRPr lang="en-GB" sz="2000" dirty="0"/>
              </a:p>
            </p:txBody>
          </p:sp>
        </mc:Choice>
        <mc:Fallback xmlns="">
          <p:sp>
            <p:nvSpPr>
              <p:cNvPr id="8" name="Rettangolo 7"/>
              <p:cNvSpPr>
                <a:spLocks noRot="1" noChangeAspect="1" noMove="1" noResize="1" noEditPoints="1" noAdjustHandles="1" noChangeArrowheads="1" noChangeShapeType="1" noTextEdit="1"/>
              </p:cNvSpPr>
              <p:nvPr/>
            </p:nvSpPr>
            <p:spPr>
              <a:xfrm>
                <a:off x="493086" y="1637368"/>
                <a:ext cx="9101080" cy="1830822"/>
              </a:xfrm>
              <a:prstGeom prst="rect">
                <a:avLst/>
              </a:prstGeom>
              <a:blipFill rotWithShape="0">
                <a:blip r:embed="rId3"/>
                <a:stretch>
                  <a:fillRect l="-603" t="-2000" b="-5333"/>
                </a:stretch>
              </a:blipFill>
            </p:spPr>
            <p:txBody>
              <a:bodyPr/>
              <a:lstStyle/>
              <a:p>
                <a:r>
                  <a:rPr lang="en-US">
                    <a:noFill/>
                  </a:rPr>
                  <a:t> </a:t>
                </a:r>
              </a:p>
            </p:txBody>
          </p:sp>
        </mc:Fallback>
      </mc:AlternateContent>
      <p:graphicFrame>
        <p:nvGraphicFramePr>
          <p:cNvPr id="9" name="Object 25"/>
          <p:cNvGraphicFramePr>
            <a:graphicFrameLocks noChangeAspect="1"/>
          </p:cNvGraphicFramePr>
          <p:nvPr>
            <p:extLst>
              <p:ext uri="{D42A27DB-BD31-4B8C-83A1-F6EECF244321}">
                <p14:modId xmlns:p14="http://schemas.microsoft.com/office/powerpoint/2010/main" val="4176202534"/>
              </p:ext>
            </p:extLst>
          </p:nvPr>
        </p:nvGraphicFramePr>
        <p:xfrm>
          <a:off x="9329048" y="3429000"/>
          <a:ext cx="2653414" cy="3070533"/>
        </p:xfrm>
        <a:graphic>
          <a:graphicData uri="http://schemas.openxmlformats.org/presentationml/2006/ole">
            <mc:AlternateContent xmlns:mc="http://schemas.openxmlformats.org/markup-compatibility/2006">
              <mc:Choice xmlns:v="urn:schemas-microsoft-com:vml" Requires="v">
                <p:oleObj name="Document" r:id="rId4" imgW="5638800" imgH="6257544" progId="Word.Document.8">
                  <p:embed/>
                </p:oleObj>
              </mc:Choice>
              <mc:Fallback>
                <p:oleObj name="Document" r:id="rId4" imgW="5638800" imgH="625754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048" y="3429000"/>
                        <a:ext cx="2653414" cy="307053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Rettangolo 9"/>
              <p:cNvSpPr/>
              <p:nvPr/>
            </p:nvSpPr>
            <p:spPr>
              <a:xfrm>
                <a:off x="493086" y="3632028"/>
                <a:ext cx="9101079" cy="2552174"/>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000" dirty="0"/>
                  <a:t>Integrating the event rate formula between 1 </a:t>
                </a:r>
                <a:r>
                  <a:rPr lang="en-US" sz="2000" dirty="0" err="1"/>
                  <a:t>TeV</a:t>
                </a:r>
                <a:r>
                  <a:rPr lang="en-US" sz="2000" dirty="0"/>
                  <a:t> and 100 </a:t>
                </a:r>
                <a:r>
                  <a:rPr lang="en-US" sz="2000" dirty="0" err="1"/>
                  <a:t>TeV</a:t>
                </a:r>
                <a:r>
                  <a:rPr lang="en-US" sz="2000" dirty="0"/>
                  <a:t>, we obtain</a:t>
                </a:r>
              </a:p>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it-IT" sz="2000" i="1">
                              <a:latin typeface="Cambria Math" panose="02040503050406030204" pitchFamily="18" charset="0"/>
                            </a:rPr>
                            <m:t>𝑁</m:t>
                          </m:r>
                        </m:e>
                        <m:sub>
                          <m:r>
                            <a:rPr lang="en-GB" sz="2000" i="1">
                              <a:latin typeface="Cambria Math" panose="02040503050406030204" pitchFamily="18" charset="0"/>
                              <a:ea typeface="Cambria Math" panose="02040503050406030204" pitchFamily="18" charset="0"/>
                            </a:rPr>
                            <m:t>𝜈</m:t>
                          </m:r>
                        </m:sub>
                      </m:sSub>
                      <m:r>
                        <a:rPr lang="en-GB" sz="2000" i="1">
                          <a:latin typeface="Cambria Math" panose="02040503050406030204" pitchFamily="18" charset="0"/>
                        </a:rPr>
                        <m:t>=</m:t>
                      </m:r>
                      <m:r>
                        <a:rPr lang="it-IT" sz="2000" i="1">
                          <a:latin typeface="Cambria Math" panose="02040503050406030204" pitchFamily="18" charset="0"/>
                        </a:rPr>
                        <m:t>𝑇</m:t>
                      </m:r>
                      <m:nary>
                        <m:naryPr>
                          <m:ctrlPr>
                            <a:rPr lang="it-IT" sz="2000" i="1">
                              <a:latin typeface="Cambria Math" panose="02040503050406030204" pitchFamily="18" charset="0"/>
                            </a:rPr>
                          </m:ctrlPr>
                        </m:naryPr>
                        <m:sub>
                          <m:r>
                            <m:rPr>
                              <m:brk m:alnAt="23"/>
                            </m:rPr>
                            <a:rPr lang="it-IT" sz="2000" i="1">
                              <a:latin typeface="Cambria Math" panose="02040503050406030204" pitchFamily="18" charset="0"/>
                            </a:rPr>
                            <m:t>1</m:t>
                          </m:r>
                        </m:sub>
                        <m:sup>
                          <m:r>
                            <a:rPr lang="it-IT" sz="2000" i="1">
                              <a:latin typeface="Cambria Math" panose="02040503050406030204" pitchFamily="18" charset="0"/>
                            </a:rPr>
                            <m:t>100</m:t>
                          </m:r>
                        </m:sup>
                        <m:e>
                          <m:f>
                            <m:fPr>
                              <m:ctrlPr>
                                <a:rPr lang="it-IT" sz="2000" i="1">
                                  <a:latin typeface="Cambria Math" panose="02040503050406030204" pitchFamily="18" charset="0"/>
                                </a:rPr>
                              </m:ctrlPr>
                            </m:fPr>
                            <m:num>
                              <m:sSup>
                                <m:sSupPr>
                                  <m:ctrlPr>
                                    <a:rPr lang="it-IT" sz="2000" i="1">
                                      <a:latin typeface="Cambria Math" panose="02040503050406030204" pitchFamily="18" charset="0"/>
                                    </a:rPr>
                                  </m:ctrlPr>
                                </m:sSupPr>
                                <m:e>
                                  <m:r>
                                    <a:rPr lang="it-IT" sz="2000" i="1">
                                      <a:latin typeface="Cambria Math" panose="02040503050406030204" pitchFamily="18" charset="0"/>
                                    </a:rPr>
                                    <m:t>10</m:t>
                                  </m:r>
                                </m:e>
                                <m:sup>
                                  <m:r>
                                    <a:rPr lang="it-IT" sz="2000" i="1">
                                      <a:latin typeface="Cambria Math" panose="02040503050406030204" pitchFamily="18" charset="0"/>
                                    </a:rPr>
                                    <m:t>−11</m:t>
                                  </m:r>
                                </m:sup>
                              </m:sSup>
                            </m:num>
                            <m:den>
                              <m:sSup>
                                <m:sSupPr>
                                  <m:ctrlPr>
                                    <a:rPr lang="it-IT" sz="2000" i="1">
                                      <a:latin typeface="Cambria Math" panose="02040503050406030204" pitchFamily="18" charset="0"/>
                                    </a:rPr>
                                  </m:ctrlPr>
                                </m:sSupPr>
                                <m:e>
                                  <m:r>
                                    <a:rPr lang="it-IT" sz="2000" i="1">
                                      <a:latin typeface="Cambria Math" panose="02040503050406030204" pitchFamily="18" charset="0"/>
                                    </a:rPr>
                                    <m:t>𝐸</m:t>
                                  </m:r>
                                </m:e>
                                <m:sup>
                                  <m:r>
                                    <a:rPr lang="it-IT" sz="2000" i="1">
                                      <a:latin typeface="Cambria Math" panose="02040503050406030204" pitchFamily="18" charset="0"/>
                                    </a:rPr>
                                    <m:t>2</m:t>
                                  </m:r>
                                </m:sup>
                              </m:sSup>
                            </m:den>
                          </m:f>
                        </m:e>
                      </m:nary>
                      <m:sSup>
                        <m:sSupPr>
                          <m:ctrlPr>
                            <a:rPr lang="it-IT" sz="2000" i="1">
                              <a:latin typeface="Cambria Math" panose="02040503050406030204" pitchFamily="18" charset="0"/>
                              <a:ea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∙10</m:t>
                          </m:r>
                        </m:e>
                        <m:sup>
                          <m:r>
                            <a:rPr lang="it-IT" sz="2000" i="1">
                              <a:latin typeface="Cambria Math" panose="02040503050406030204" pitchFamily="18" charset="0"/>
                              <a:ea typeface="Cambria Math" panose="02040503050406030204" pitchFamily="18" charset="0"/>
                            </a:rPr>
                            <m:t>4</m:t>
                          </m:r>
                        </m:sup>
                      </m:sSup>
                      <m:r>
                        <a:rPr lang="it-IT" sz="2000" i="1">
                          <a:latin typeface="Cambria Math" panose="02040503050406030204" pitchFamily="18" charset="0"/>
                          <a:ea typeface="Cambria Math" panose="02040503050406030204" pitchFamily="18" charset="0"/>
                        </a:rPr>
                        <m:t> </m:t>
                      </m:r>
                      <m:r>
                        <a:rPr lang="it-IT" sz="2000" i="1">
                          <a:latin typeface="Cambria Math" panose="02040503050406030204" pitchFamily="18" charset="0"/>
                          <a:ea typeface="Cambria Math" panose="02040503050406030204" pitchFamily="18" charset="0"/>
                        </a:rPr>
                        <m:t>𝐸</m:t>
                      </m:r>
                      <m:r>
                        <a:rPr lang="it-IT" sz="2000" i="1">
                          <a:latin typeface="Cambria Math" panose="02040503050406030204" pitchFamily="18" charset="0"/>
                          <a:ea typeface="Cambria Math" panose="02040503050406030204" pitchFamily="18" charset="0"/>
                        </a:rPr>
                        <m:t> ∙</m:t>
                      </m:r>
                      <m:r>
                        <a:rPr lang="it-IT" sz="2000" i="1">
                          <a:latin typeface="Cambria Math" panose="02040503050406030204" pitchFamily="18" charset="0"/>
                          <a:ea typeface="Cambria Math" panose="02040503050406030204" pitchFamily="18" charset="0"/>
                        </a:rPr>
                        <m:t>𝑑𝐸</m:t>
                      </m:r>
                      <m:r>
                        <a:rPr lang="it-IT" sz="2000" i="1">
                          <a:latin typeface="Cambria Math" panose="02040503050406030204" pitchFamily="18" charset="0"/>
                          <a:ea typeface="Cambria Math" panose="02040503050406030204" pitchFamily="18" charset="0"/>
                        </a:rPr>
                        <m:t>=</m:t>
                      </m:r>
                      <m:sSup>
                        <m:sSupPr>
                          <m:ctrlPr>
                            <a:rPr lang="it-IT" sz="2000" i="1">
                              <a:latin typeface="Cambria Math" panose="02040503050406030204" pitchFamily="18" charset="0"/>
                              <a:ea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𝑇</m:t>
                          </m:r>
                          <m:r>
                            <a:rPr lang="it-IT" sz="2000" i="1">
                              <a:latin typeface="Cambria Math" panose="02040503050406030204" pitchFamily="18" charset="0"/>
                              <a:ea typeface="Cambria Math" panose="02040503050406030204" pitchFamily="18" charset="0"/>
                            </a:rPr>
                            <m:t>∙10</m:t>
                          </m:r>
                        </m:e>
                        <m:sup>
                          <m:r>
                            <a:rPr lang="it-IT" sz="2000" i="1">
                              <a:latin typeface="Cambria Math" panose="02040503050406030204" pitchFamily="18" charset="0"/>
                              <a:ea typeface="Cambria Math" panose="02040503050406030204" pitchFamily="18" charset="0"/>
                            </a:rPr>
                            <m:t>−7</m:t>
                          </m:r>
                        </m:sup>
                      </m:sSup>
                      <m:r>
                        <m:rPr>
                          <m:sty m:val="p"/>
                        </m:rPr>
                        <a:rPr lang="it-IT" sz="2000">
                          <a:latin typeface="Cambria Math" panose="02040503050406030204" pitchFamily="18" charset="0"/>
                          <a:ea typeface="Cambria Math" panose="02040503050406030204" pitchFamily="18" charset="0"/>
                        </a:rPr>
                        <m:t>ln</m:t>
                      </m:r>
                      <m:r>
                        <a:rPr lang="it-IT" sz="2000" i="1">
                          <a:latin typeface="Cambria Math" panose="02040503050406030204" pitchFamily="18" charset="0"/>
                          <a:ea typeface="Cambria Math" panose="02040503050406030204" pitchFamily="18" charset="0"/>
                        </a:rPr>
                        <m:t>(100)</m:t>
                      </m:r>
                    </m:oMath>
                  </m:oMathPara>
                </a14:m>
                <a:endParaRPr lang="it-IT" sz="2000" dirty="0">
                  <a:ea typeface="Cambria Math" panose="02040503050406030204" pitchFamily="18" charset="0"/>
                </a:endParaRPr>
              </a:p>
              <a:p>
                <a:pPr marL="285750" indent="-285750">
                  <a:spcBef>
                    <a:spcPts val="600"/>
                  </a:spcBef>
                  <a:spcAft>
                    <a:spcPts val="600"/>
                  </a:spcAft>
                  <a:buFont typeface="Arial" panose="020B0604020202020204" pitchFamily="34" charset="0"/>
                  <a:buChar char="•"/>
                </a:pPr>
                <a:r>
                  <a:rPr lang="en-US" sz="2000" dirty="0"/>
                  <a:t>For </a:t>
                </a:r>
                <a:r>
                  <a:rPr lang="en-US" sz="2000" i="1" dirty="0"/>
                  <a:t>T</a:t>
                </a:r>
                <a:r>
                  <a:rPr lang="en-US" sz="2000" dirty="0"/>
                  <a:t>=1y=3 10</a:t>
                </a:r>
                <a:r>
                  <a:rPr lang="en-US" sz="2000" baseline="30000" dirty="0"/>
                  <a:t>7</a:t>
                </a:r>
                <a:r>
                  <a:rPr lang="en-US" sz="2000" dirty="0"/>
                  <a:t> s, this corresponds </a:t>
                </a:r>
                <a:r>
                  <a:rPr lang="en-US" sz="2000" b="1" dirty="0"/>
                  <a:t>to  </a:t>
                </a:r>
                <a14:m>
                  <m:oMath xmlns:m="http://schemas.openxmlformats.org/officeDocument/2006/math">
                    <m:sSub>
                      <m:sSubPr>
                        <m:ctrlPr>
                          <a:rPr lang="en-GB" sz="2000" b="1" i="1">
                            <a:solidFill>
                              <a:srgbClr val="FF0000"/>
                            </a:solidFill>
                            <a:latin typeface="Cambria Math" panose="02040503050406030204" pitchFamily="18" charset="0"/>
                          </a:rPr>
                        </m:ctrlPr>
                      </m:sSubPr>
                      <m:e>
                        <m:r>
                          <a:rPr lang="it-IT" sz="2000" b="1" i="1">
                            <a:solidFill>
                              <a:srgbClr val="FF0000"/>
                            </a:solidFill>
                            <a:latin typeface="Cambria Math" panose="02040503050406030204" pitchFamily="18" charset="0"/>
                          </a:rPr>
                          <m:t>𝑵</m:t>
                        </m:r>
                      </m:e>
                      <m:sub>
                        <m:r>
                          <a:rPr lang="en-GB" sz="2000" b="1" i="1">
                            <a:solidFill>
                              <a:srgbClr val="FF0000"/>
                            </a:solidFill>
                            <a:latin typeface="Cambria Math" panose="02040503050406030204" pitchFamily="18" charset="0"/>
                            <a:ea typeface="Cambria Math" panose="02040503050406030204" pitchFamily="18" charset="0"/>
                          </a:rPr>
                          <m:t>𝝂</m:t>
                        </m:r>
                      </m:sub>
                    </m:sSub>
                    <m:r>
                      <a:rPr lang="it-IT" sz="2000" b="1" i="1" smtClean="0">
                        <a:solidFill>
                          <a:srgbClr val="FF0000"/>
                        </a:solidFill>
                        <a:latin typeface="Cambria Math" panose="02040503050406030204" pitchFamily="18" charset="0"/>
                        <a:ea typeface="Cambria Math" panose="02040503050406030204" pitchFamily="18" charset="0"/>
                      </a:rPr>
                      <m:t>(&gt;</m:t>
                    </m:r>
                    <m:r>
                      <a:rPr lang="it-IT" sz="2000" b="1" i="1" smtClean="0">
                        <a:solidFill>
                          <a:srgbClr val="FF0000"/>
                        </a:solidFill>
                        <a:latin typeface="Cambria Math" panose="02040503050406030204" pitchFamily="18" charset="0"/>
                        <a:ea typeface="Cambria Math" panose="02040503050406030204" pitchFamily="18" charset="0"/>
                      </a:rPr>
                      <m:t>𝟏</m:t>
                    </m:r>
                    <m:r>
                      <a:rPr lang="it-IT" sz="2000" b="1" i="1" smtClean="0">
                        <a:solidFill>
                          <a:srgbClr val="FF0000"/>
                        </a:solidFill>
                        <a:latin typeface="Cambria Math" panose="02040503050406030204" pitchFamily="18" charset="0"/>
                        <a:ea typeface="Cambria Math" panose="02040503050406030204" pitchFamily="18" charset="0"/>
                      </a:rPr>
                      <m:t> </m:t>
                    </m:r>
                    <m:r>
                      <a:rPr lang="it-IT" sz="2000" b="1" i="1" smtClean="0">
                        <a:solidFill>
                          <a:srgbClr val="FF0000"/>
                        </a:solidFill>
                        <a:latin typeface="Cambria Math" panose="02040503050406030204" pitchFamily="18" charset="0"/>
                        <a:ea typeface="Cambria Math" panose="02040503050406030204" pitchFamily="18" charset="0"/>
                      </a:rPr>
                      <m:t>𝑻𝒆𝑽</m:t>
                    </m:r>
                    <m:r>
                      <a:rPr lang="it-IT" sz="2000" b="1" i="1" smtClean="0">
                        <a:solidFill>
                          <a:srgbClr val="FF0000"/>
                        </a:solidFill>
                        <a:latin typeface="Cambria Math" panose="02040503050406030204" pitchFamily="18" charset="0"/>
                        <a:ea typeface="Cambria Math" panose="02040503050406030204" pitchFamily="18" charset="0"/>
                      </a:rPr>
                      <m:t>)=</m:t>
                    </m:r>
                    <m:r>
                      <m:rPr>
                        <m:nor/>
                      </m:rPr>
                      <a:rPr lang="en-US" sz="2000" b="1" dirty="0">
                        <a:solidFill>
                          <a:srgbClr val="FF0000"/>
                        </a:solidFill>
                      </a:rPr>
                      <m:t> </m:t>
                    </m:r>
                    <m:r>
                      <m:rPr>
                        <m:nor/>
                      </m:rPr>
                      <a:rPr lang="it-IT" sz="2000" b="1" i="0" dirty="0" smtClean="0">
                        <a:solidFill>
                          <a:srgbClr val="FF0000"/>
                        </a:solidFill>
                      </a:rPr>
                      <m:t>few</m:t>
                    </m:r>
                    <m:r>
                      <m:rPr>
                        <m:nor/>
                      </m:rPr>
                      <a:rPr lang="it-IT" sz="2000" b="1" i="0" dirty="0" smtClean="0">
                        <a:solidFill>
                          <a:srgbClr val="FF0000"/>
                        </a:solidFill>
                      </a:rPr>
                      <m:t> </m:t>
                    </m:r>
                    <m:r>
                      <m:rPr>
                        <m:nor/>
                      </m:rPr>
                      <a:rPr lang="en-US" sz="2000" b="1" dirty="0">
                        <a:solidFill>
                          <a:srgbClr val="FF0000"/>
                        </a:solidFill>
                      </a:rPr>
                      <m:t>event</m:t>
                    </m:r>
                    <m:r>
                      <m:rPr>
                        <m:nor/>
                      </m:rPr>
                      <a:rPr lang="en-US" sz="2000" b="1" dirty="0">
                        <a:solidFill>
                          <a:srgbClr val="FF0000"/>
                        </a:solidFill>
                      </a:rPr>
                      <m:t>/</m:t>
                    </m:r>
                    <m:r>
                      <m:rPr>
                        <m:nor/>
                      </m:rPr>
                      <a:rPr lang="en-US" sz="2000" b="1" dirty="0">
                        <a:solidFill>
                          <a:srgbClr val="FF0000"/>
                        </a:solidFill>
                      </a:rPr>
                      <m:t>y</m:t>
                    </m:r>
                    <m:r>
                      <m:rPr>
                        <m:nor/>
                      </m:rPr>
                      <a:rPr lang="en-US" sz="2000" b="1" dirty="0">
                        <a:solidFill>
                          <a:srgbClr val="FF0000"/>
                        </a:solidFill>
                      </a:rPr>
                      <m:t> </m:t>
                    </m:r>
                  </m:oMath>
                </a14:m>
                <a:r>
                  <a:rPr lang="en-US" sz="2000" b="1" dirty="0"/>
                  <a:t> </a:t>
                </a:r>
              </a:p>
              <a:p>
                <a:pPr>
                  <a:spcBef>
                    <a:spcPts val="600"/>
                  </a:spcBef>
                  <a:spcAft>
                    <a:spcPts val="600"/>
                  </a:spcAft>
                </a:pPr>
                <a:r>
                  <a:rPr lang="en-US" sz="2000" dirty="0"/>
                  <a:t>(depends on the value of detector efficiency </a:t>
                </a:r>
                <a14:m>
                  <m:oMath xmlns:m="http://schemas.openxmlformats.org/officeDocument/2006/math">
                    <m:sSub>
                      <m:sSubPr>
                        <m:ctrlPr>
                          <a:rPr lang="it-IT" sz="2000" b="1" i="1">
                            <a:latin typeface="Cambria Math" panose="02040503050406030204" pitchFamily="18" charset="0"/>
                            <a:ea typeface="Cambria Math" panose="02040503050406030204" pitchFamily="18" charset="0"/>
                          </a:rPr>
                        </m:ctrlPr>
                      </m:sSubPr>
                      <m:e>
                        <m:r>
                          <a:rPr lang="it-IT" sz="2000" b="1" i="1">
                            <a:latin typeface="Cambria Math" panose="02040503050406030204" pitchFamily="18" charset="0"/>
                            <a:ea typeface="Cambria Math" panose="02040503050406030204" pitchFamily="18" charset="0"/>
                          </a:rPr>
                          <m:t>𝝐</m:t>
                        </m:r>
                      </m:e>
                      <m:sub>
                        <m:r>
                          <a:rPr lang="it-IT" sz="2000" b="1" i="1">
                            <a:latin typeface="Cambria Math" panose="02040503050406030204" pitchFamily="18" charset="0"/>
                            <a:ea typeface="Cambria Math" panose="02040503050406030204" pitchFamily="18" charset="0"/>
                          </a:rPr>
                          <m:t>𝒅𝒆𝒕</m:t>
                        </m:r>
                      </m:sub>
                    </m:sSub>
                  </m:oMath>
                </a14:m>
                <a:r>
                  <a:rPr lang="en-US" sz="2000" dirty="0"/>
                  <a:t>).</a:t>
                </a:r>
              </a:p>
              <a:p>
                <a:pPr marL="342900" indent="-342900">
                  <a:spcBef>
                    <a:spcPts val="600"/>
                  </a:spcBef>
                  <a:spcAft>
                    <a:spcPts val="600"/>
                  </a:spcAft>
                  <a:buFont typeface="Arial" panose="020B0604020202020204" pitchFamily="34" charset="0"/>
                  <a:buChar char="•"/>
                </a:pPr>
                <a:r>
                  <a:rPr lang="en-US" sz="2000" dirty="0"/>
                  <a:t>Background events are not negligible</a:t>
                </a:r>
              </a:p>
            </p:txBody>
          </p:sp>
        </mc:Choice>
        <mc:Fallback xmlns="">
          <p:sp>
            <p:nvSpPr>
              <p:cNvPr id="10" name="Rettangolo 9"/>
              <p:cNvSpPr>
                <a:spLocks noRot="1" noChangeAspect="1" noMove="1" noResize="1" noEditPoints="1" noAdjustHandles="1" noChangeArrowheads="1" noChangeShapeType="1" noTextEdit="1"/>
              </p:cNvSpPr>
              <p:nvPr/>
            </p:nvSpPr>
            <p:spPr>
              <a:xfrm>
                <a:off x="493086" y="3632028"/>
                <a:ext cx="9101079" cy="2552174"/>
              </a:xfrm>
              <a:prstGeom prst="rect">
                <a:avLst/>
              </a:prstGeom>
              <a:blipFill>
                <a:blip r:embed="rId6"/>
                <a:stretch>
                  <a:fillRect l="-737" t="-1435" b="-358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p:cNvSpPr txBox="1"/>
              <p:nvPr/>
            </p:nvSpPr>
            <p:spPr>
              <a:xfrm>
                <a:off x="3327442" y="904209"/>
                <a:ext cx="4954145" cy="884281"/>
              </a:xfrm>
              <a:prstGeom prst="rect">
                <a:avLst/>
              </a:prstGeom>
              <a:noFill/>
              <a:ln w="28575">
                <a:noFill/>
              </a:ln>
            </p:spPr>
            <p:txBody>
              <a:bodyPr wrap="squar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f>
                        <m:fPr>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it-IT" sz="2000" i="1">
                                  <a:latin typeface="Cambria Math" panose="02040503050406030204" pitchFamily="18" charset="0"/>
                                </a:rPr>
                                <m:t>𝑁</m:t>
                              </m:r>
                            </m:e>
                            <m:sub>
                              <m:r>
                                <a:rPr lang="it-IT" sz="2000" i="1">
                                  <a:latin typeface="Cambria Math" panose="02040503050406030204" pitchFamily="18" charset="0"/>
                                  <a:ea typeface="Cambria Math" panose="02040503050406030204" pitchFamily="18" charset="0"/>
                                </a:rPr>
                                <m:t>𝜈</m:t>
                              </m:r>
                            </m:sub>
                          </m:sSub>
                        </m:num>
                        <m:den>
                          <m:r>
                            <a:rPr lang="it-IT" sz="2000" i="1">
                              <a:latin typeface="Cambria Math" panose="02040503050406030204" pitchFamily="18" charset="0"/>
                            </a:rPr>
                            <m:t>𝑇</m:t>
                          </m:r>
                        </m:den>
                      </m:f>
                      <m:r>
                        <a:rPr lang="it-IT" sz="2000" i="1">
                          <a:latin typeface="Cambria Math" panose="02040503050406030204" pitchFamily="18" charset="0"/>
                        </a:rPr>
                        <m:t>=</m:t>
                      </m:r>
                      <m:nary>
                        <m:naryPr>
                          <m:limLoc m:val="undOvr"/>
                          <m:subHide m:val="on"/>
                          <m:supHide m:val="on"/>
                          <m:ctrlPr>
                            <a:rPr lang="it-IT" sz="2000" i="1">
                              <a:latin typeface="Cambria Math" panose="02040503050406030204" pitchFamily="18" charset="0"/>
                            </a:rPr>
                          </m:ctrlPr>
                        </m:naryPr>
                        <m:sub/>
                        <m:sup/>
                        <m:e>
                          <m:r>
                            <a:rPr lang="it-IT" sz="2000" i="1">
                              <a:latin typeface="Cambria Math" panose="02040503050406030204" pitchFamily="18" charset="0"/>
                            </a:rPr>
                            <m:t>𝑑𝐸</m:t>
                          </m:r>
                          <m:r>
                            <a:rPr lang="it-IT" sz="2000" i="1">
                              <a:latin typeface="Cambria Math" panose="02040503050406030204" pitchFamily="18" charset="0"/>
                              <a:ea typeface="Cambria Math" panose="02040503050406030204" pitchFamily="18" charset="0"/>
                            </a:rPr>
                            <m:t>∙</m:t>
                          </m:r>
                        </m:e>
                      </m:nary>
                      <m:f>
                        <m:fPr>
                          <m:ctrlPr>
                            <a:rPr lang="en-GB" sz="2000" b="1" i="1">
                              <a:solidFill>
                                <a:srgbClr val="FF0000"/>
                              </a:solidFill>
                              <a:latin typeface="Cambria Math" panose="02040503050406030204" pitchFamily="18" charset="0"/>
                            </a:rPr>
                          </m:ctrlPr>
                        </m:fPr>
                        <m:num>
                          <m:r>
                            <a:rPr lang="it-IT" sz="2000" b="1" i="1">
                              <a:solidFill>
                                <a:srgbClr val="FF0000"/>
                              </a:solidFill>
                              <a:latin typeface="Cambria Math" panose="02040503050406030204" pitchFamily="18" charset="0"/>
                            </a:rPr>
                            <m:t>𝒅</m:t>
                          </m:r>
                          <m:sSub>
                            <m:sSubPr>
                              <m:ctrlPr>
                                <a:rPr lang="it-IT" sz="2000" b="1" i="1">
                                  <a:solidFill>
                                    <a:srgbClr val="FF0000"/>
                                  </a:solidFill>
                                  <a:latin typeface="Cambria Math" panose="02040503050406030204" pitchFamily="18" charset="0"/>
                                </a:rPr>
                              </m:ctrlPr>
                            </m:sSubPr>
                            <m:e>
                              <m:r>
                                <a:rPr lang="el-GR" sz="2000" b="1" i="1">
                                  <a:solidFill>
                                    <a:srgbClr val="FF0000"/>
                                  </a:solidFill>
                                  <a:latin typeface="Cambria Math" panose="02040503050406030204" pitchFamily="18" charset="0"/>
                                  <a:ea typeface="Cambria Math" panose="02040503050406030204" pitchFamily="18" charset="0"/>
                                </a:rPr>
                                <m:t>𝜱</m:t>
                              </m:r>
                            </m:e>
                            <m:sub>
                              <m:r>
                                <a:rPr lang="it-IT" sz="2000" b="1" i="1">
                                  <a:solidFill>
                                    <a:srgbClr val="FF0000"/>
                                  </a:solidFill>
                                  <a:latin typeface="Cambria Math" panose="02040503050406030204" pitchFamily="18" charset="0"/>
                                  <a:ea typeface="Cambria Math" panose="02040503050406030204" pitchFamily="18" charset="0"/>
                                </a:rPr>
                                <m:t>𝝂</m:t>
                              </m:r>
                            </m:sub>
                          </m:sSub>
                        </m:num>
                        <m:den>
                          <m:r>
                            <a:rPr lang="it-IT" sz="2000" b="1" i="1">
                              <a:solidFill>
                                <a:srgbClr val="FF0000"/>
                              </a:solidFill>
                              <a:latin typeface="Cambria Math" panose="02040503050406030204" pitchFamily="18" charset="0"/>
                            </a:rPr>
                            <m:t>𝒅𝑬</m:t>
                          </m:r>
                        </m:den>
                      </m:f>
                      <m:r>
                        <a:rPr lang="en-GB" sz="2000" dirty="0">
                          <a:latin typeface="Cambria Math" panose="02040503050406030204" pitchFamily="18" charset="0"/>
                          <a:ea typeface="Cambria Math" panose="02040503050406030204" pitchFamily="18" charset="0"/>
                        </a:rPr>
                        <m:t>∙</m:t>
                      </m:r>
                      <m:sSubSup>
                        <m:sSubSupPr>
                          <m:ctrlPr>
                            <a:rPr lang="en-GB" sz="2000" b="1" i="1" dirty="0">
                              <a:solidFill>
                                <a:srgbClr val="00B050"/>
                              </a:solidFill>
                              <a:latin typeface="Cambria Math" panose="02040503050406030204" pitchFamily="18" charset="0"/>
                              <a:ea typeface="Cambria Math" panose="02040503050406030204" pitchFamily="18" charset="0"/>
                            </a:rPr>
                          </m:ctrlPr>
                        </m:sSubSupPr>
                        <m:e>
                          <m:r>
                            <a:rPr lang="it-IT" sz="2000" b="1" i="1" dirty="0">
                              <a:solidFill>
                                <a:srgbClr val="00B050"/>
                              </a:solidFill>
                              <a:latin typeface="Cambria Math" panose="02040503050406030204" pitchFamily="18" charset="0"/>
                              <a:ea typeface="Cambria Math" panose="02040503050406030204" pitchFamily="18" charset="0"/>
                            </a:rPr>
                            <m:t>𝑨</m:t>
                          </m:r>
                        </m:e>
                        <m:sub>
                          <m:r>
                            <a:rPr lang="it-IT" sz="2000" b="1" i="1">
                              <a:solidFill>
                                <a:srgbClr val="00B050"/>
                              </a:solidFill>
                              <a:latin typeface="Cambria Math" panose="02040503050406030204" pitchFamily="18" charset="0"/>
                              <a:ea typeface="Cambria Math" panose="02040503050406030204" pitchFamily="18" charset="0"/>
                            </a:rPr>
                            <m:t>𝝂</m:t>
                          </m:r>
                        </m:sub>
                        <m:sup>
                          <m:r>
                            <a:rPr lang="it-IT" sz="2000" b="1" i="1" dirty="0">
                              <a:solidFill>
                                <a:srgbClr val="00B050"/>
                              </a:solidFill>
                              <a:latin typeface="Cambria Math" panose="02040503050406030204" pitchFamily="18" charset="0"/>
                              <a:ea typeface="Cambria Math" panose="02040503050406030204" pitchFamily="18" charset="0"/>
                            </a:rPr>
                            <m:t>𝒆𝒇𝒇</m:t>
                          </m:r>
                        </m:sup>
                      </m:sSubSup>
                      <m:r>
                        <a:rPr lang="it-IT" sz="2000" b="1" i="1" dirty="0">
                          <a:solidFill>
                            <a:srgbClr val="00B050"/>
                          </a:solidFill>
                          <a:latin typeface="Cambria Math" panose="02040503050406030204" pitchFamily="18" charset="0"/>
                          <a:ea typeface="Cambria Math" panose="02040503050406030204" pitchFamily="18" charset="0"/>
                        </a:rPr>
                        <m:t>(</m:t>
                      </m:r>
                      <m:r>
                        <a:rPr lang="it-IT" sz="2000" b="1" i="1" dirty="0">
                          <a:solidFill>
                            <a:srgbClr val="00B050"/>
                          </a:solidFill>
                          <a:latin typeface="Cambria Math" panose="02040503050406030204" pitchFamily="18" charset="0"/>
                          <a:ea typeface="Cambria Math" panose="02040503050406030204" pitchFamily="18" charset="0"/>
                        </a:rPr>
                        <m:t>𝑬</m:t>
                      </m:r>
                      <m:r>
                        <a:rPr lang="it-IT" sz="2000" b="1" i="1" dirty="0">
                          <a:solidFill>
                            <a:srgbClr val="00B050"/>
                          </a:solidFill>
                          <a:latin typeface="Cambria Math" panose="02040503050406030204" pitchFamily="18" charset="0"/>
                          <a:ea typeface="Cambria Math" panose="02040503050406030204" pitchFamily="18" charset="0"/>
                        </a:rPr>
                        <m:t>)</m:t>
                      </m:r>
                    </m:oMath>
                  </m:oMathPara>
                </a14:m>
                <a:endParaRPr lang="en-GB" sz="2000" b="1" dirty="0">
                  <a:solidFill>
                    <a:srgbClr val="00B050"/>
                  </a:solidFill>
                </a:endParaRPr>
              </a:p>
            </p:txBody>
          </p:sp>
        </mc:Choice>
        <mc:Fallback xmlns="">
          <p:sp>
            <p:nvSpPr>
              <p:cNvPr id="11" name="CasellaDiTesto 10"/>
              <p:cNvSpPr txBox="1">
                <a:spLocks noRot="1" noChangeAspect="1" noMove="1" noResize="1" noEditPoints="1" noAdjustHandles="1" noChangeArrowheads="1" noChangeShapeType="1" noTextEdit="1"/>
              </p:cNvSpPr>
              <p:nvPr/>
            </p:nvSpPr>
            <p:spPr>
              <a:xfrm>
                <a:off x="1803441" y="904208"/>
                <a:ext cx="4954145" cy="884281"/>
              </a:xfrm>
              <a:prstGeom prst="rect">
                <a:avLst/>
              </a:prstGeom>
              <a:blipFill rotWithShape="0">
                <a:blip r:embed="rId7"/>
                <a:stretch>
                  <a:fillRect/>
                </a:stretch>
              </a:blipFill>
              <a:ln w="28575">
                <a:noFill/>
              </a:ln>
            </p:spPr>
            <p:txBody>
              <a:bodyPr/>
              <a:lstStyle/>
              <a:p>
                <a:r>
                  <a:rPr lang="en-US">
                    <a:noFill/>
                  </a:rPr>
                  <a:t> </a:t>
                </a:r>
              </a:p>
            </p:txBody>
          </p:sp>
        </mc:Fallback>
      </mc:AlternateContent>
      <p:sp>
        <p:nvSpPr>
          <p:cNvPr id="3" name="Rettangolo 2"/>
          <p:cNvSpPr/>
          <p:nvPr/>
        </p:nvSpPr>
        <p:spPr>
          <a:xfrm>
            <a:off x="4700890" y="4849541"/>
            <a:ext cx="3727494" cy="369332"/>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3" name="Indietro o precedente 12">
            <a:hlinkClick r:id="" action="ppaction://hlinkshowjump?jump=lastslideviewed" highlightClick="1"/>
          </p:cNvPr>
          <p:cNvSpPr/>
          <p:nvPr/>
        </p:nvSpPr>
        <p:spPr>
          <a:xfrm>
            <a:off x="10403755" y="281030"/>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4" name="Avanti o successivo 13">
            <a:hlinkClick r:id="rId8" action="ppaction://hlinksldjump" highlightClick="1"/>
          </p:cNvPr>
          <p:cNvSpPr/>
          <p:nvPr/>
        </p:nvSpPr>
        <p:spPr>
          <a:xfrm>
            <a:off x="9859999" y="2616587"/>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30</a:t>
            </a:fld>
            <a:endParaRPr lang="it-IT"/>
          </a:p>
        </p:txBody>
      </p:sp>
      <p:pic>
        <p:nvPicPr>
          <p:cNvPr id="4" name="Immagine 3">
            <a:hlinkClick r:id="rId9" action="ppaction://hlinksldjump"/>
          </p:cNvPr>
          <p:cNvPicPr>
            <a:picLocks noChangeAspect="1"/>
          </p:cNvPicPr>
          <p:nvPr/>
        </p:nvPicPr>
        <p:blipFill rotWithShape="1">
          <a:blip r:embed="rId10"/>
          <a:srcRect l="605" t="2675" r="23915" b="49067"/>
          <a:stretch/>
        </p:blipFill>
        <p:spPr>
          <a:xfrm>
            <a:off x="10950081" y="38499"/>
            <a:ext cx="1175658" cy="626946"/>
          </a:xfrm>
          <a:prstGeom prst="rect">
            <a:avLst/>
          </a:prstGeom>
        </p:spPr>
      </p:pic>
      <p:sp>
        <p:nvSpPr>
          <p:cNvPr id="12" name="Avanti o successivo 20">
            <a:hlinkClick r:id="rId11" action="ppaction://hlinksldjump" highlightClick="1"/>
            <a:extLst>
              <a:ext uri="{FF2B5EF4-FFF2-40B4-BE49-F238E27FC236}">
                <a16:creationId xmlns:a16="http://schemas.microsoft.com/office/drawing/2014/main" id="{6416BC6B-652D-6878-FE79-2AEF87EBC7CD}"/>
              </a:ext>
            </a:extLst>
          </p:cNvPr>
          <p:cNvSpPr/>
          <p:nvPr/>
        </p:nvSpPr>
        <p:spPr>
          <a:xfrm>
            <a:off x="6026427" y="5827791"/>
            <a:ext cx="504000" cy="252000"/>
          </a:xfrm>
          <a:prstGeom prst="actionButtonForwardNext">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459059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dirty="0"/>
              <a:t>7. Cherenkov light emission</a:t>
            </a:r>
          </a:p>
        </p:txBody>
      </p:sp>
      <mc:AlternateContent xmlns:mc="http://schemas.openxmlformats.org/markup-compatibility/2006" xmlns:a14="http://schemas.microsoft.com/office/drawing/2010/main">
        <mc:Choice Requires="a14">
          <p:sp>
            <p:nvSpPr>
              <p:cNvPr id="4" name="Rettangolo 3"/>
              <p:cNvSpPr/>
              <p:nvPr/>
            </p:nvSpPr>
            <p:spPr>
              <a:xfrm>
                <a:off x="478302" y="915866"/>
                <a:ext cx="11394830" cy="2874377"/>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dirty="0"/>
                  <a:t>The detection principle of operating NT is based on the collection of the optical photons produced by the Cherenkov effect of relativistic particles. </a:t>
                </a:r>
              </a:p>
              <a:p>
                <a:pPr marL="285750" indent="-285750">
                  <a:spcBef>
                    <a:spcPts val="600"/>
                  </a:spcBef>
                  <a:buFont typeface="Arial" panose="020B0604020202020204" pitchFamily="34" charset="0"/>
                  <a:buChar char="•"/>
                </a:pPr>
                <a:r>
                  <a:rPr lang="en-US" sz="2000" dirty="0"/>
                  <a:t>The light is measured by a three-dimensional array of photomultiplier tubes </a:t>
                </a:r>
                <a:r>
                  <a:rPr lang="en-US" sz="2000" b="1" dirty="0"/>
                  <a:t>(PMTs)</a:t>
                </a:r>
                <a:r>
                  <a:rPr lang="en-US" sz="2000" dirty="0"/>
                  <a:t>. The information provided by the </a:t>
                </a:r>
                <a:r>
                  <a:rPr lang="en-US" sz="2000" b="1" dirty="0"/>
                  <a:t>number of photons </a:t>
                </a:r>
                <a:r>
                  <a:rPr lang="en-US" sz="2000" dirty="0"/>
                  <a:t>detected and their </a:t>
                </a:r>
                <a:r>
                  <a:rPr lang="en-US" sz="2000" b="1" dirty="0"/>
                  <a:t>arrival times </a:t>
                </a:r>
                <a:r>
                  <a:rPr lang="en-US" sz="2000" dirty="0"/>
                  <a:t>are used to infer the neutrino </a:t>
                </a:r>
                <a:r>
                  <a:rPr lang="en-GB" sz="2000" dirty="0"/>
                  <a:t>flavour, direction and energy.</a:t>
                </a:r>
              </a:p>
              <a:p>
                <a:pPr marL="285750" indent="-285750">
                  <a:spcBef>
                    <a:spcPts val="600"/>
                  </a:spcBef>
                  <a:buFont typeface="Arial" panose="020B0604020202020204" pitchFamily="34" charset="0"/>
                  <a:buChar char="•"/>
                </a:pPr>
                <a:r>
                  <a:rPr lang="en-US" sz="2000" dirty="0"/>
                  <a:t>Cherenkov radiation is emitted by charged particles crossing an insulator medium with speed exceeding that of light in the medium. The coherent radiation is emitted along a cone with a characteristic angle </a:t>
                </a:r>
                <a:r>
                  <a:rPr lang="en-US" sz="2000" dirty="0" err="1">
                    <a:latin typeface="Symbol" panose="05050102010706020507" pitchFamily="18" charset="2"/>
                  </a:rPr>
                  <a:t>q</a:t>
                </a:r>
                <a:r>
                  <a:rPr lang="en-US" sz="2000" baseline="-25000" dirty="0" err="1"/>
                  <a:t>C</a:t>
                </a:r>
                <a:r>
                  <a:rPr lang="en-US" sz="2000" dirty="0"/>
                  <a:t> such that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it-IT" sz="2000" i="1">
                            <a:latin typeface="Cambria Math" panose="02040503050406030204" pitchFamily="18" charset="0"/>
                          </a:rPr>
                          <m:t>𝐶</m:t>
                        </m:r>
                      </m:sub>
                    </m:sSub>
                    <m:r>
                      <a:rPr lang="en-US" sz="2000" i="1">
                        <a:latin typeface="Cambria Math" panose="02040503050406030204" pitchFamily="18" charset="0"/>
                      </a:rPr>
                      <m:t>=</m:t>
                    </m:r>
                    <m:f>
                      <m:fPr>
                        <m:ctrlPr>
                          <a:rPr lang="en-US" sz="2000" i="1">
                            <a:latin typeface="Cambria Math" panose="02040503050406030204" pitchFamily="18" charset="0"/>
                          </a:rPr>
                        </m:ctrlPr>
                      </m:fPr>
                      <m:num>
                        <m:r>
                          <a:rPr lang="it-IT" sz="2000" i="1">
                            <a:latin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𝛽</m:t>
                        </m:r>
                        <m:r>
                          <a:rPr lang="en-US" sz="2000" i="1">
                            <a:latin typeface="Cambria Math" panose="02040503050406030204" pitchFamily="18" charset="0"/>
                            <a:ea typeface="Cambria Math" panose="02040503050406030204" pitchFamily="18" charset="0"/>
                          </a:rPr>
                          <m:t>∙</m:t>
                        </m:r>
                        <m:r>
                          <a:rPr lang="it-IT" sz="2000" i="1">
                            <a:latin typeface="Cambria Math" panose="02040503050406030204" pitchFamily="18" charset="0"/>
                            <a:ea typeface="Cambria Math" panose="02040503050406030204" pitchFamily="18" charset="0"/>
                          </a:rPr>
                          <m:t>𝑛</m:t>
                        </m:r>
                      </m:den>
                    </m:f>
                    <m:r>
                      <a:rPr lang="it-IT" sz="2000">
                        <a:latin typeface="Cambria Math" panose="02040503050406030204" pitchFamily="18" charset="0"/>
                      </a:rPr>
                      <m:t> </m:t>
                    </m:r>
                  </m:oMath>
                </a14:m>
                <a:r>
                  <a:rPr lang="en-US" sz="2000" dirty="0"/>
                  <a:t>, where n is the refracting index of the medium and </a:t>
                </a:r>
                <a:r>
                  <a:rPr lang="en-US" sz="2000" dirty="0">
                    <a:latin typeface="Symbol" panose="05050102010706020507" pitchFamily="18" charset="2"/>
                  </a:rPr>
                  <a:t>b</a:t>
                </a:r>
                <a:r>
                  <a:rPr lang="en-US" sz="2000" dirty="0"/>
                  <a:t> is the particle speed in units of c. </a:t>
                </a:r>
              </a:p>
            </p:txBody>
          </p:sp>
        </mc:Choice>
        <mc:Fallback xmlns="">
          <p:sp>
            <p:nvSpPr>
              <p:cNvPr id="4" name="Rettangolo 3"/>
              <p:cNvSpPr>
                <a:spLocks noRot="1" noChangeAspect="1" noMove="1" noResize="1" noEditPoints="1" noAdjustHandles="1" noChangeArrowheads="1" noChangeShapeType="1" noTextEdit="1"/>
              </p:cNvSpPr>
              <p:nvPr/>
            </p:nvSpPr>
            <p:spPr>
              <a:xfrm>
                <a:off x="478302" y="915866"/>
                <a:ext cx="11394830" cy="2874377"/>
              </a:xfrm>
              <a:prstGeom prst="rect">
                <a:avLst/>
              </a:prstGeom>
              <a:blipFill rotWithShape="0">
                <a:blip r:embed="rId2"/>
                <a:stretch>
                  <a:fillRect l="-481" t="-1059" r="-963" b="-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478302" y="3887413"/>
                <a:ext cx="6555543" cy="1708160"/>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For relativistic particles (</a:t>
                </a:r>
                <a:r>
                  <a:rPr lang="en-US" sz="2000" dirty="0">
                    <a:latin typeface="Symbol" panose="05050102010706020507" pitchFamily="18" charset="2"/>
                  </a:rPr>
                  <a:t>b</a:t>
                </a:r>
                <a:r>
                  <a:rPr lang="en-US" sz="2000" dirty="0">
                    <a:sym typeface="Symbol" panose="05050102010706020507" pitchFamily="18" charset="2"/>
                  </a:rPr>
                  <a:t></a:t>
                </a:r>
                <a:r>
                  <a:rPr lang="en-US" sz="2000" dirty="0"/>
                  <a:t>1) in seawater (n=1.364), the Cherenkov angle is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it-IT" sz="2000" i="1">
                            <a:latin typeface="Cambria Math" panose="02040503050406030204" pitchFamily="18" charset="0"/>
                          </a:rPr>
                          <m:t>𝐶</m:t>
                        </m:r>
                      </m:sub>
                    </m:sSub>
                    <m:r>
                      <a:rPr lang="en-US" sz="2000" i="1">
                        <a:latin typeface="Cambria Math" panose="02040503050406030204" pitchFamily="18" charset="0"/>
                      </a:rPr>
                      <m:t>=</m:t>
                    </m:r>
                    <m:sSup>
                      <m:sSupPr>
                        <m:ctrlPr>
                          <a:rPr lang="en-US" sz="2000" i="1">
                            <a:latin typeface="Cambria Math" panose="02040503050406030204" pitchFamily="18" charset="0"/>
                          </a:rPr>
                        </m:ctrlPr>
                      </m:sSupPr>
                      <m:e>
                        <m:r>
                          <a:rPr lang="it-IT" sz="2000" i="1">
                            <a:latin typeface="Cambria Math" panose="02040503050406030204" pitchFamily="18" charset="0"/>
                          </a:rPr>
                          <m:t>43</m:t>
                        </m:r>
                      </m:e>
                      <m:sup>
                        <m:r>
                          <a:rPr lang="it-IT" sz="2000" i="1">
                            <a:latin typeface="Cambria Math" panose="02040503050406030204" pitchFamily="18" charset="0"/>
                          </a:rPr>
                          <m:t>𝑜</m:t>
                        </m:r>
                      </m:sup>
                    </m:sSup>
                  </m:oMath>
                </a14:m>
                <a:endParaRPr lang="en-US" sz="2000" dirty="0"/>
              </a:p>
              <a:p>
                <a:pPr marL="285750" indent="-285750">
                  <a:spcAft>
                    <a:spcPts val="600"/>
                  </a:spcAft>
                  <a:buFont typeface="Arial" panose="020B0604020202020204" pitchFamily="34" charset="0"/>
                  <a:buChar char="•"/>
                </a:pPr>
                <a:r>
                  <a:rPr lang="en-US" sz="2000" dirty="0"/>
                  <a:t>The number of Cherenkov photons, per unit wavelength interval, d</a:t>
                </a:r>
                <a:r>
                  <a:rPr lang="en-US" sz="2000" dirty="0">
                    <a:latin typeface="Symbol" panose="05050102010706020507" pitchFamily="18" charset="2"/>
                  </a:rPr>
                  <a:t>l</a:t>
                </a:r>
                <a:r>
                  <a:rPr lang="en-US" sz="2000" dirty="0"/>
                  <a:t>, and unit distance travelled, dx, by a charged particle of charge e is given by the </a:t>
                </a:r>
                <a:r>
                  <a:rPr lang="en-GB" sz="2000" dirty="0"/>
                  <a:t>Frank-Tamm formula: </a:t>
                </a:r>
              </a:p>
            </p:txBody>
          </p:sp>
        </mc:Choice>
        <mc:Fallback xmlns="">
          <p:sp>
            <p:nvSpPr>
              <p:cNvPr id="5" name="Rettangolo 4"/>
              <p:cNvSpPr>
                <a:spLocks noRot="1" noChangeAspect="1" noMove="1" noResize="1" noEditPoints="1" noAdjustHandles="1" noChangeArrowheads="1" noChangeShapeType="1" noTextEdit="1"/>
              </p:cNvSpPr>
              <p:nvPr/>
            </p:nvSpPr>
            <p:spPr>
              <a:xfrm>
                <a:off x="478302" y="3887413"/>
                <a:ext cx="6555543" cy="1708160"/>
              </a:xfrm>
              <a:prstGeom prst="rect">
                <a:avLst/>
              </a:prstGeom>
              <a:blipFill rotWithShape="0">
                <a:blip r:embed="rId3"/>
                <a:stretch>
                  <a:fillRect l="-836" t="-2857" b="-5714"/>
                </a:stretch>
              </a:blipFill>
            </p:spPr>
            <p:txBody>
              <a:bodyPr/>
              <a:lstStyle/>
              <a:p>
                <a:r>
                  <a:rPr lang="en-US">
                    <a:noFill/>
                  </a:rPr>
                  <a:t> </a:t>
                </a:r>
              </a:p>
            </p:txBody>
          </p:sp>
        </mc:Fallback>
      </mc:AlternateContent>
      <p:pic>
        <p:nvPicPr>
          <p:cNvPr id="12" name="Immagine 11"/>
          <p:cNvPicPr>
            <a:picLocks noChangeAspect="1"/>
          </p:cNvPicPr>
          <p:nvPr/>
        </p:nvPicPr>
        <p:blipFill>
          <a:blip r:embed="rId4"/>
          <a:stretch>
            <a:fillRect/>
          </a:stretch>
        </p:blipFill>
        <p:spPr>
          <a:xfrm>
            <a:off x="2461567" y="5595573"/>
            <a:ext cx="3135977" cy="797824"/>
          </a:xfrm>
          <a:prstGeom prst="rect">
            <a:avLst/>
          </a:prstGeom>
        </p:spPr>
      </p:pic>
      <p:pic>
        <p:nvPicPr>
          <p:cNvPr id="10242" name="Picture 2" descr="Immagine correlat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3153" y="3698732"/>
            <a:ext cx="3716779" cy="2694665"/>
          </a:xfrm>
          <a:prstGeom prst="rect">
            <a:avLst/>
          </a:prstGeom>
          <a:noFill/>
          <a:extLst>
            <a:ext uri="{909E8E84-426E-40DD-AFC4-6F175D3DCCD1}">
              <a14:hiddenFill xmlns:a14="http://schemas.microsoft.com/office/drawing/2010/main">
                <a:solidFill>
                  <a:srgbClr val="FFFFFF"/>
                </a:solidFill>
              </a14:hiddenFill>
            </a:ext>
          </a:extLst>
        </p:spPr>
      </p:pic>
      <p:sp>
        <p:nvSpPr>
          <p:cNvPr id="7" name="Indietro o precedente 6">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8" name="Segnaposto piè di pagina 7"/>
          <p:cNvSpPr>
            <a:spLocks noGrp="1"/>
          </p:cNvSpPr>
          <p:nvPr>
            <p:ph type="ftr" sz="quarter" idx="11"/>
          </p:nvPr>
        </p:nvSpPr>
        <p:spPr/>
        <p:txBody>
          <a:bodyPr/>
          <a:lstStyle/>
          <a:p>
            <a:r>
              <a:rPr lang="fr-FR"/>
              <a:t>M. Spurio - Astroparticle Physics - 10</a:t>
            </a:r>
            <a:endParaRPr lang="it-IT"/>
          </a:p>
        </p:txBody>
      </p:sp>
      <p:sp>
        <p:nvSpPr>
          <p:cNvPr id="9" name="Segnaposto numero diapositiva 8"/>
          <p:cNvSpPr>
            <a:spLocks noGrp="1"/>
          </p:cNvSpPr>
          <p:nvPr>
            <p:ph type="sldNum" sz="quarter" idx="12"/>
          </p:nvPr>
        </p:nvSpPr>
        <p:spPr/>
        <p:txBody>
          <a:bodyPr/>
          <a:lstStyle/>
          <a:p>
            <a:fld id="{EF856C54-971D-4A64-8725-72F12A462872}" type="slidenum">
              <a:rPr lang="it-IT" smtClean="0"/>
              <a:t>31</a:t>
            </a:fld>
            <a:endParaRPr lang="it-IT"/>
          </a:p>
        </p:txBody>
      </p:sp>
    </p:spTree>
    <p:extLst>
      <p:ext uri="{BB962C8B-B14F-4D97-AF65-F5344CB8AC3E}">
        <p14:creationId xmlns:p14="http://schemas.microsoft.com/office/powerpoint/2010/main" val="768080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a:solidFill>
                  <a:srgbClr val="00B0F0"/>
                </a:solidFill>
              </a:rPr>
              <a:t>Discussion</a:t>
            </a:r>
            <a:r>
              <a:rPr lang="it-IT" sz="3600" dirty="0">
                <a:solidFill>
                  <a:srgbClr val="00B0F0"/>
                </a:solidFill>
              </a:rPr>
              <a:t> </a:t>
            </a:r>
            <a:r>
              <a:rPr lang="it-IT" sz="3600" dirty="0" err="1">
                <a:solidFill>
                  <a:srgbClr val="00B0F0"/>
                </a:solidFill>
              </a:rPr>
              <a:t>about</a:t>
            </a:r>
            <a:r>
              <a:rPr lang="it-IT" sz="3600" dirty="0">
                <a:solidFill>
                  <a:srgbClr val="00B0F0"/>
                </a:solidFill>
              </a:rPr>
              <a:t>…</a:t>
            </a:r>
            <a:endParaRPr lang="en-GB" sz="3600" dirty="0">
              <a:solidFill>
                <a:schemeClr val="accent5">
                  <a:lumMod val="75000"/>
                </a:schemeClr>
              </a:solidFill>
            </a:endParaRPr>
          </a:p>
        </p:txBody>
      </p:sp>
      <p:sp>
        <p:nvSpPr>
          <p:cNvPr id="5" name="Rettangolo 4"/>
          <p:cNvSpPr/>
          <p:nvPr/>
        </p:nvSpPr>
        <p:spPr>
          <a:xfrm>
            <a:off x="556528" y="2205986"/>
            <a:ext cx="7180384" cy="2015936"/>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The number of Cherenkov photons, per unit wavelength interval, d</a:t>
            </a:r>
            <a:r>
              <a:rPr lang="en-US" sz="2000" dirty="0">
                <a:latin typeface="Symbol" panose="05050102010706020507" pitchFamily="18" charset="2"/>
              </a:rPr>
              <a:t>l</a:t>
            </a:r>
            <a:r>
              <a:rPr lang="en-US" sz="2000" dirty="0"/>
              <a:t>, and unit distance travelled, dx, by a charged particle of charge e is given by the </a:t>
            </a:r>
            <a:r>
              <a:rPr lang="en-GB" sz="2000" dirty="0"/>
              <a:t>Frank-Tamm formula: </a:t>
            </a:r>
          </a:p>
          <a:p>
            <a:pPr marL="285750" indent="-285750">
              <a:spcAft>
                <a:spcPts val="600"/>
              </a:spcAft>
              <a:buFont typeface="Arial" panose="020B0604020202020204" pitchFamily="34" charset="0"/>
              <a:buChar char="•"/>
            </a:pPr>
            <a:r>
              <a:rPr lang="it-IT" sz="2000" dirty="0"/>
              <a:t>Compute the Cherenkov angle and the </a:t>
            </a:r>
            <a:r>
              <a:rPr lang="it-IT" sz="2000" dirty="0" err="1"/>
              <a:t>number</a:t>
            </a:r>
            <a:r>
              <a:rPr lang="it-IT" sz="2000" dirty="0"/>
              <a:t> </a:t>
            </a:r>
            <a:r>
              <a:rPr lang="it-IT" sz="2000" i="1" dirty="0"/>
              <a:t>N</a:t>
            </a:r>
            <a:r>
              <a:rPr lang="it-IT" sz="2000" i="1" baseline="-25000" dirty="0"/>
              <a:t>C</a:t>
            </a:r>
            <a:r>
              <a:rPr lang="it-IT" sz="2000" dirty="0"/>
              <a:t> of Cherenkov </a:t>
            </a:r>
            <a:r>
              <a:rPr lang="it-IT" sz="2000" dirty="0" err="1"/>
              <a:t>photons</a:t>
            </a:r>
            <a:r>
              <a:rPr lang="it-IT" sz="2000" dirty="0"/>
              <a:t> in water (n=1.364) in the </a:t>
            </a:r>
            <a:r>
              <a:rPr lang="it-IT" sz="2000" dirty="0" err="1"/>
              <a:t>range</a:t>
            </a:r>
            <a:r>
              <a:rPr lang="it-IT" sz="2000" dirty="0"/>
              <a:t> 300-600 nm for a </a:t>
            </a:r>
            <a:r>
              <a:rPr lang="it-IT" sz="2000" dirty="0">
                <a:latin typeface="Symbol" panose="05050102010706020507" pitchFamily="18" charset="2"/>
              </a:rPr>
              <a:t>b</a:t>
            </a:r>
            <a:r>
              <a:rPr lang="it-IT" sz="2000" dirty="0"/>
              <a:t>=1, Z=1 </a:t>
            </a:r>
            <a:r>
              <a:rPr lang="it-IT" sz="2000" dirty="0" err="1"/>
              <a:t>particle</a:t>
            </a:r>
            <a:r>
              <a:rPr lang="it-IT" sz="2000" dirty="0"/>
              <a:t>.</a:t>
            </a:r>
          </a:p>
        </p:txBody>
      </p:sp>
      <p:pic>
        <p:nvPicPr>
          <p:cNvPr id="7"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36912" y="2069827"/>
            <a:ext cx="4094163" cy="4373562"/>
          </a:xfrm>
          <a:prstGeom prst="rect">
            <a:avLst/>
          </a:prstGeom>
          <a:noFill/>
          <a:ln w="25400" algn="ctr">
            <a:noFill/>
            <a:miter lim="800000"/>
            <a:headEnd/>
            <a:tailEnd/>
          </a:ln>
          <a:effectLst/>
        </p:spPr>
      </p:pic>
      <p:sp>
        <p:nvSpPr>
          <p:cNvPr id="3" name="Rettangolo 2"/>
          <p:cNvSpPr/>
          <p:nvPr/>
        </p:nvSpPr>
        <p:spPr>
          <a:xfrm>
            <a:off x="889716" y="4358088"/>
            <a:ext cx="3914790" cy="400110"/>
          </a:xfrm>
          <a:prstGeom prst="rect">
            <a:avLst/>
          </a:prstGeom>
        </p:spPr>
        <p:txBody>
          <a:bodyPr wrap="none">
            <a:spAutoFit/>
          </a:bodyPr>
          <a:lstStyle/>
          <a:p>
            <a:pPr>
              <a:spcBef>
                <a:spcPts val="600"/>
              </a:spcBef>
              <a:spcAft>
                <a:spcPct val="25000"/>
              </a:spcAft>
              <a:buFontTx/>
              <a:buChar char="•"/>
            </a:pPr>
            <a:r>
              <a:rPr lang="it-IT" sz="2000" b="1" dirty="0">
                <a:solidFill>
                  <a:srgbClr val="FF0000"/>
                </a:solidFill>
              </a:rPr>
              <a:t> </a:t>
            </a:r>
            <a:r>
              <a:rPr lang="it-IT" sz="2000" b="1" dirty="0" err="1">
                <a:solidFill>
                  <a:srgbClr val="FF0000"/>
                </a:solidFill>
              </a:rPr>
              <a:t>Answer</a:t>
            </a:r>
            <a:r>
              <a:rPr lang="it-IT" sz="2000" dirty="0">
                <a:solidFill>
                  <a:srgbClr val="FF0000"/>
                </a:solidFill>
              </a:rPr>
              <a:t>:        </a:t>
            </a:r>
            <a:r>
              <a:rPr lang="it-IT" sz="2000" dirty="0">
                <a:solidFill>
                  <a:srgbClr val="FF0000"/>
                </a:solidFill>
                <a:latin typeface="Symbol" panose="05050102010706020507" pitchFamily="18" charset="2"/>
              </a:rPr>
              <a:t>q</a:t>
            </a:r>
            <a:r>
              <a:rPr lang="it-IT" sz="2000" dirty="0">
                <a:solidFill>
                  <a:srgbClr val="FF0000"/>
                </a:solidFill>
              </a:rPr>
              <a:t>=42° ;  </a:t>
            </a:r>
            <a:r>
              <a:rPr lang="it-IT" sz="2000" i="1" dirty="0">
                <a:solidFill>
                  <a:srgbClr val="FF0000"/>
                </a:solidFill>
              </a:rPr>
              <a:t>N</a:t>
            </a:r>
            <a:r>
              <a:rPr lang="it-IT" sz="2000" i="1" baseline="-25000" dirty="0">
                <a:solidFill>
                  <a:srgbClr val="FF0000"/>
                </a:solidFill>
              </a:rPr>
              <a:t>C</a:t>
            </a:r>
            <a:r>
              <a:rPr lang="it-IT" sz="2000" dirty="0">
                <a:solidFill>
                  <a:srgbClr val="FF0000"/>
                </a:solidFill>
              </a:rPr>
              <a:t> = 300/ cm</a:t>
            </a:r>
            <a:endParaRPr lang="en-US" sz="2000" dirty="0">
              <a:solidFill>
                <a:srgbClr val="FF0000"/>
              </a:solidFill>
            </a:endParaRPr>
          </a:p>
        </p:txBody>
      </p:sp>
      <p:pic>
        <p:nvPicPr>
          <p:cNvPr id="9" name="Picture 2" descr="\boxed{ \frac{ d^{2}N }{dxd\lambda} = \frac{ 4 \pi^{2} e^{2} }{ h c \lambda^{2} } \left( 1 - \frac{ c^{2} }{ v^{2} n_{\lambda}^{2} } \right) } \; \;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098" t="5128" r="14382" b="7298"/>
          <a:stretch/>
        </p:blipFill>
        <p:spPr bwMode="auto">
          <a:xfrm>
            <a:off x="8234847" y="1198243"/>
            <a:ext cx="3379965" cy="77907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 name="Immagine 9">
            <a:hlinkClick r:id="rId4" action="ppaction://hlinksldjump"/>
          </p:cNvPr>
          <p:cNvPicPr>
            <a:picLocks noChangeAspect="1"/>
          </p:cNvPicPr>
          <p:nvPr/>
        </p:nvPicPr>
        <p:blipFill rotWithShape="1">
          <a:blip r:embed="rId5"/>
          <a:srcRect l="605" t="2675" r="23915" b="49067"/>
          <a:stretch/>
        </p:blipFill>
        <p:spPr>
          <a:xfrm>
            <a:off x="10893036" y="56874"/>
            <a:ext cx="1175658" cy="626946"/>
          </a:xfrm>
          <a:prstGeom prst="rect">
            <a:avLst/>
          </a:prstGeom>
        </p:spPr>
      </p:pic>
      <p:sp>
        <p:nvSpPr>
          <p:cNvPr id="6" name="Rettangolo 5"/>
          <p:cNvSpPr/>
          <p:nvPr/>
        </p:nvSpPr>
        <p:spPr>
          <a:xfrm>
            <a:off x="902594" y="1198243"/>
            <a:ext cx="5310941" cy="707886"/>
          </a:xfrm>
          <a:prstGeom prst="rect">
            <a:avLst/>
          </a:prstGeom>
        </p:spPr>
        <p:txBody>
          <a:bodyPr wrap="none">
            <a:spAutoFit/>
          </a:bodyPr>
          <a:lstStyle/>
          <a:p>
            <a:r>
              <a:rPr lang="en-GB" sz="4000" dirty="0">
                <a:solidFill>
                  <a:srgbClr val="C00000"/>
                </a:solidFill>
                <a:latin typeface="Calibri Light" panose="020F0302020204030204"/>
                <a:ea typeface="+mj-ea"/>
                <a:cs typeface="+mj-cs"/>
              </a:rPr>
              <a:t>Cherenkov light emission</a:t>
            </a:r>
            <a:endParaRPr lang="en-US" dirty="0">
              <a:solidFill>
                <a:srgbClr val="C00000"/>
              </a:solidFill>
            </a:endParaRPr>
          </a:p>
        </p:txBody>
      </p:sp>
      <p:sp>
        <p:nvSpPr>
          <p:cNvPr id="12" name="Indietro o precedente 11">
            <a:hlinkClick r:id="rId4" action="ppaction://hlinksldjump"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3" name="Segnaposto piè di pagina 12"/>
          <p:cNvSpPr>
            <a:spLocks noGrp="1"/>
          </p:cNvSpPr>
          <p:nvPr>
            <p:ph type="ftr" sz="quarter" idx="11"/>
          </p:nvPr>
        </p:nvSpPr>
        <p:spPr/>
        <p:txBody>
          <a:bodyPr/>
          <a:lstStyle/>
          <a:p>
            <a:r>
              <a:rPr lang="fr-FR"/>
              <a:t>M. Spurio - Astroparticle Physics - 10</a:t>
            </a:r>
            <a:endParaRPr lang="it-IT"/>
          </a:p>
        </p:txBody>
      </p:sp>
      <p:sp>
        <p:nvSpPr>
          <p:cNvPr id="15" name="Segnaposto numero diapositiva 14"/>
          <p:cNvSpPr>
            <a:spLocks noGrp="1"/>
          </p:cNvSpPr>
          <p:nvPr>
            <p:ph type="sldNum" sz="quarter" idx="12"/>
          </p:nvPr>
        </p:nvSpPr>
        <p:spPr/>
        <p:txBody>
          <a:bodyPr/>
          <a:lstStyle/>
          <a:p>
            <a:fld id="{EF856C54-971D-4A64-8725-72F12A462872}" type="slidenum">
              <a:rPr lang="it-IT" smtClean="0"/>
              <a:t>32</a:t>
            </a:fld>
            <a:endParaRPr lang="it-IT"/>
          </a:p>
        </p:txBody>
      </p:sp>
    </p:spTree>
    <p:extLst>
      <p:ext uri="{BB962C8B-B14F-4D97-AF65-F5344CB8AC3E}">
        <p14:creationId xmlns:p14="http://schemas.microsoft.com/office/powerpoint/2010/main" val="157828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isultati immagini per neutri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1884" y="5630183"/>
            <a:ext cx="428904" cy="416577"/>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a:bodyPr>
          <a:lstStyle/>
          <a:p>
            <a:r>
              <a:rPr lang="en-GB" sz="3600" dirty="0"/>
              <a:t>8. Properties of the medium</a:t>
            </a:r>
            <a:endParaRPr lang="it-IT" sz="3600" dirty="0"/>
          </a:p>
        </p:txBody>
      </p:sp>
      <p:pic>
        <p:nvPicPr>
          <p:cNvPr id="7" name="Picture 6" descr="ani_gold"/>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06046" y="869718"/>
            <a:ext cx="4287526" cy="5204511"/>
          </a:xfrm>
          <a:prstGeom prst="rect">
            <a:avLst/>
          </a:prstGeom>
          <a:noFill/>
        </p:spPr>
      </p:pic>
      <p:cxnSp>
        <p:nvCxnSpPr>
          <p:cNvPr id="5" name="Connettore 2 4"/>
          <p:cNvCxnSpPr/>
          <p:nvPr/>
        </p:nvCxnSpPr>
        <p:spPr>
          <a:xfrm flipV="1">
            <a:off x="5128886" y="5284440"/>
            <a:ext cx="2500494" cy="152806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Immagine 11"/>
          <p:cNvPicPr>
            <a:picLocks noChangeAspect="1"/>
          </p:cNvPicPr>
          <p:nvPr/>
        </p:nvPicPr>
        <p:blipFill>
          <a:blip r:embed="rId4">
            <a:extLst>
              <a:ext uri="{28A0092B-C50C-407E-A947-70E740481C1C}">
                <a14:useLocalDpi xmlns:a14="http://schemas.microsoft.com/office/drawing/2010/main"/>
              </a:ext>
            </a:extLst>
          </a:blip>
          <a:stretch>
            <a:fillRect/>
          </a:stretch>
        </p:blipFill>
        <p:spPr>
          <a:xfrm rot="3769351">
            <a:off x="4021112" y="5536152"/>
            <a:ext cx="1352550" cy="2552700"/>
          </a:xfrm>
          <a:prstGeom prst="rect">
            <a:avLst/>
          </a:prstGeom>
        </p:spPr>
      </p:pic>
      <p:sp>
        <p:nvSpPr>
          <p:cNvPr id="17" name="Rettangolo 16"/>
          <p:cNvSpPr/>
          <p:nvPr/>
        </p:nvSpPr>
        <p:spPr>
          <a:xfrm>
            <a:off x="697880" y="976929"/>
            <a:ext cx="6424137" cy="5016758"/>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b="1" dirty="0">
                <a:solidFill>
                  <a:prstClr val="black"/>
                </a:solidFill>
              </a:rPr>
              <a:t>Event Reconstruction </a:t>
            </a:r>
            <a:r>
              <a:rPr lang="en-US" sz="2000" dirty="0">
                <a:solidFill>
                  <a:prstClr val="black"/>
                </a:solidFill>
              </a:rPr>
              <a:t>based on time-space correlations of fired PMTs (hits) in the PMTs</a:t>
            </a:r>
          </a:p>
          <a:p>
            <a:pPr marL="285750" indent="-285750">
              <a:spcAft>
                <a:spcPts val="600"/>
              </a:spcAft>
              <a:buFont typeface="Arial" panose="020B0604020202020204" pitchFamily="34" charset="0"/>
              <a:buChar char="•"/>
            </a:pPr>
            <a:r>
              <a:rPr lang="en-US" sz="2000" dirty="0"/>
              <a:t>Water/ice are transparent only for 300 nm&lt;</a:t>
            </a:r>
            <a:r>
              <a:rPr lang="en-US" sz="2000" dirty="0">
                <a:latin typeface="Symbol" panose="05050102010706020507" pitchFamily="18" charset="2"/>
              </a:rPr>
              <a:t>l&lt;</a:t>
            </a:r>
            <a:r>
              <a:rPr lang="en-US" sz="2000" dirty="0"/>
              <a:t> 600 nm.</a:t>
            </a:r>
          </a:p>
          <a:p>
            <a:pPr marL="285750" indent="-285750">
              <a:spcAft>
                <a:spcPts val="600"/>
              </a:spcAft>
              <a:buFont typeface="Arial" panose="020B0604020202020204" pitchFamily="34" charset="0"/>
              <a:buChar char="•"/>
            </a:pPr>
            <a:r>
              <a:rPr lang="en-US" sz="2000" dirty="0"/>
              <a:t>The effects of the medium (water or ice) on propagation are </a:t>
            </a:r>
            <a:r>
              <a:rPr lang="en-US" sz="2000" b="1" u="sng" dirty="0"/>
              <a:t>absorption</a:t>
            </a:r>
            <a:r>
              <a:rPr lang="en-US" sz="2000" dirty="0"/>
              <a:t> and </a:t>
            </a:r>
            <a:r>
              <a:rPr lang="en-US" sz="2000" b="1" u="sng" dirty="0"/>
              <a:t>scattering</a:t>
            </a:r>
            <a:r>
              <a:rPr lang="en-US" sz="2000" dirty="0"/>
              <a:t> of photons. These affect the reconstruction capabilities of the telescope.</a:t>
            </a:r>
          </a:p>
          <a:p>
            <a:pPr marL="285750" indent="-285750">
              <a:spcAft>
                <a:spcPts val="600"/>
              </a:spcAft>
              <a:buFont typeface="Arial" panose="020B0604020202020204" pitchFamily="34" charset="0"/>
              <a:buChar char="•"/>
            </a:pPr>
            <a:r>
              <a:rPr lang="en-US" sz="2000" dirty="0"/>
              <a:t>The </a:t>
            </a:r>
            <a:r>
              <a:rPr lang="en-US" sz="2000" b="1" u="sng" dirty="0"/>
              <a:t>absorption</a:t>
            </a:r>
            <a:r>
              <a:rPr lang="en-US" sz="2000" dirty="0"/>
              <a:t> length is </a:t>
            </a:r>
            <a:r>
              <a:rPr lang="en-US" sz="2000" dirty="0">
                <a:sym typeface="Symbol" panose="05050102010706020507" pitchFamily="18" charset="2"/>
              </a:rPr>
              <a:t></a:t>
            </a:r>
            <a:r>
              <a:rPr lang="en-US" sz="2000" dirty="0"/>
              <a:t>100 m for deep polar ice in the blue-UV region; it is </a:t>
            </a:r>
            <a:r>
              <a:rPr lang="en-US" sz="2000" dirty="0">
                <a:sym typeface="Symbol" panose="05050102010706020507" pitchFamily="18" charset="2"/>
              </a:rPr>
              <a:t> </a:t>
            </a:r>
            <a:r>
              <a:rPr lang="en-US" sz="2000" dirty="0"/>
              <a:t>70m for seawater.</a:t>
            </a:r>
          </a:p>
          <a:p>
            <a:pPr marL="285750" indent="-285750">
              <a:spcAft>
                <a:spcPts val="600"/>
              </a:spcAft>
              <a:buFont typeface="Arial" panose="020B0604020202020204" pitchFamily="34" charset="0"/>
              <a:buChar char="•"/>
            </a:pPr>
            <a:r>
              <a:rPr lang="en-US" sz="2000" b="1" u="sng" dirty="0"/>
              <a:t>Scattering</a:t>
            </a:r>
            <a:r>
              <a:rPr lang="en-US" sz="2000" dirty="0"/>
              <a:t> is large in polar ice (due to impurities)</a:t>
            </a:r>
          </a:p>
          <a:p>
            <a:pPr marL="285750" indent="-285750">
              <a:spcAft>
                <a:spcPts val="600"/>
              </a:spcAft>
              <a:buFont typeface="Arial" panose="020B0604020202020204" pitchFamily="34" charset="0"/>
              <a:buChar char="•"/>
            </a:pPr>
            <a:r>
              <a:rPr lang="en-US" sz="2000" b="1" dirty="0">
                <a:solidFill>
                  <a:prstClr val="black"/>
                </a:solidFill>
              </a:rPr>
              <a:t>Tracks</a:t>
            </a:r>
            <a:r>
              <a:rPr lang="en-US" sz="2000" b="1" dirty="0">
                <a:solidFill>
                  <a:prstClr val="black"/>
                </a:solidFill>
                <a:latin typeface="Calibri Light" panose="020F0302020204030204"/>
              </a:rPr>
              <a:t> (</a:t>
            </a:r>
            <a:r>
              <a:rPr lang="en-US" sz="2000" b="1" dirty="0">
                <a:solidFill>
                  <a:prstClr val="black"/>
                </a:solidFill>
              </a:rPr>
              <a:t>CC </a:t>
            </a:r>
            <a:r>
              <a:rPr lang="en-US" sz="2000" b="1" dirty="0">
                <a:solidFill>
                  <a:prstClr val="black"/>
                </a:solidFill>
                <a:latin typeface="Symbol" panose="05050102010706020507" pitchFamily="18" charset="2"/>
              </a:rPr>
              <a:t>n</a:t>
            </a:r>
            <a:r>
              <a:rPr lang="en-US" sz="2000" b="1" baseline="-25000" dirty="0">
                <a:solidFill>
                  <a:prstClr val="black"/>
                </a:solidFill>
                <a:latin typeface="Symbol" panose="05050102010706020507" pitchFamily="18" charset="2"/>
              </a:rPr>
              <a:t>m</a:t>
            </a:r>
            <a:r>
              <a:rPr lang="en-US" sz="2000" b="1" dirty="0">
                <a:solidFill>
                  <a:prstClr val="black"/>
                </a:solidFill>
                <a:latin typeface="Calibri Light" panose="020F0302020204030204"/>
              </a:rPr>
              <a:t>):</a:t>
            </a:r>
            <a:r>
              <a:rPr lang="en-US" sz="2000" dirty="0">
                <a:solidFill>
                  <a:prstClr val="black"/>
                </a:solidFill>
                <a:latin typeface="Calibri Light" panose="020F0302020204030204"/>
              </a:rPr>
              <a:t> </a:t>
            </a:r>
            <a:r>
              <a:rPr lang="en-US" sz="2000" dirty="0">
                <a:solidFill>
                  <a:prstClr val="black"/>
                </a:solidFill>
              </a:rPr>
              <a:t>Long pattern in the detector</a:t>
            </a:r>
          </a:p>
          <a:p>
            <a:pPr marL="285750" indent="-285750">
              <a:spcAft>
                <a:spcPts val="600"/>
              </a:spcAft>
              <a:buFont typeface="Arial" panose="020B0604020202020204" pitchFamily="34" charset="0"/>
              <a:buChar char="•"/>
            </a:pPr>
            <a:r>
              <a:rPr lang="en-US" sz="2000" b="1" dirty="0">
                <a:solidFill>
                  <a:prstClr val="black"/>
                </a:solidFill>
              </a:rPr>
              <a:t>Showers (CC </a:t>
            </a:r>
            <a:r>
              <a:rPr lang="en-US" sz="2000" b="1" dirty="0">
                <a:solidFill>
                  <a:prstClr val="black"/>
                </a:solidFill>
                <a:latin typeface="Symbol" panose="05050102010706020507" pitchFamily="18" charset="2"/>
              </a:rPr>
              <a:t>n</a:t>
            </a:r>
            <a:r>
              <a:rPr lang="en-US" sz="2000" b="1" baseline="-25000" dirty="0">
                <a:solidFill>
                  <a:prstClr val="black"/>
                </a:solidFill>
                <a:latin typeface="Calibri Light" panose="020F0302020204030204"/>
              </a:rPr>
              <a:t>e</a:t>
            </a:r>
            <a:r>
              <a:rPr lang="en-US" sz="2000" b="1" dirty="0">
                <a:solidFill>
                  <a:prstClr val="black"/>
                </a:solidFill>
              </a:rPr>
              <a:t>+ NC): </a:t>
            </a:r>
            <a:r>
              <a:rPr lang="en-US" sz="2000" dirty="0">
                <a:solidFill>
                  <a:prstClr val="black"/>
                </a:solidFill>
              </a:rPr>
              <a:t>Short pattern (point like)</a:t>
            </a:r>
          </a:p>
          <a:p>
            <a:pPr marL="285750" indent="-285750">
              <a:spcAft>
                <a:spcPts val="600"/>
              </a:spcAft>
              <a:buFont typeface="Arial" panose="020B0604020202020204" pitchFamily="34" charset="0"/>
              <a:buChar char="•"/>
            </a:pPr>
            <a:r>
              <a:rPr lang="en-US" sz="2000" b="1" dirty="0">
                <a:solidFill>
                  <a:prstClr val="black"/>
                </a:solidFill>
              </a:rPr>
              <a:t>Direction </a:t>
            </a:r>
            <a:r>
              <a:rPr lang="en-US" sz="2000" dirty="0"/>
              <a:t>reconstructed from time-space correlation between </a:t>
            </a:r>
            <a:r>
              <a:rPr lang="en-US" sz="2000" b="1" i="1" dirty="0"/>
              <a:t>hits</a:t>
            </a:r>
            <a:r>
              <a:rPr lang="en-US" sz="2000" dirty="0"/>
              <a:t> produced by Cherenkov photons </a:t>
            </a:r>
          </a:p>
          <a:p>
            <a:pPr marL="285750" indent="-285750">
              <a:spcAft>
                <a:spcPts val="600"/>
              </a:spcAft>
              <a:buFont typeface="Arial" panose="020B0604020202020204" pitchFamily="34" charset="0"/>
              <a:buChar char="•"/>
            </a:pPr>
            <a:r>
              <a:rPr lang="en-US" sz="2000" b="1" dirty="0"/>
              <a:t>Energy </a:t>
            </a:r>
            <a:r>
              <a:rPr lang="en-US" sz="2000" dirty="0"/>
              <a:t>reconstructed</a:t>
            </a:r>
            <a:r>
              <a:rPr lang="en-US" sz="2000" b="1" dirty="0"/>
              <a:t> </a:t>
            </a:r>
            <a:r>
              <a:rPr lang="en-US" sz="2000" dirty="0"/>
              <a:t>from </a:t>
            </a:r>
            <a:r>
              <a:rPr lang="en-US" sz="2000" b="1" i="1" dirty="0"/>
              <a:t>hits</a:t>
            </a:r>
            <a:r>
              <a:rPr lang="en-US" sz="2000" dirty="0"/>
              <a:t> amplitudes</a:t>
            </a:r>
          </a:p>
        </p:txBody>
      </p:sp>
      <p:sp>
        <p:nvSpPr>
          <p:cNvPr id="20" name="Esplosione 2 19"/>
          <p:cNvSpPr/>
          <p:nvPr/>
        </p:nvSpPr>
        <p:spPr>
          <a:xfrm>
            <a:off x="7590227" y="5043734"/>
            <a:ext cx="338991" cy="389294"/>
          </a:xfrm>
          <a:prstGeom prst="irregularSeal2">
            <a:avLst/>
          </a:prstGeom>
          <a:solidFill>
            <a:srgbClr val="FFFF00"/>
          </a:solidFill>
          <a:ln>
            <a:solidFill>
              <a:srgbClr val="FFFF00"/>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Indietro o precedente 9">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33</a:t>
            </a:fld>
            <a:endParaRPr lang="it-IT"/>
          </a:p>
        </p:txBody>
      </p:sp>
    </p:spTree>
    <p:extLst>
      <p:ext uri="{BB962C8B-B14F-4D97-AF65-F5344CB8AC3E}">
        <p14:creationId xmlns:p14="http://schemas.microsoft.com/office/powerpoint/2010/main" val="3233892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48567" y="806173"/>
            <a:ext cx="3275490" cy="3052860"/>
          </a:xfrm>
          <a:prstGeom prst="rect">
            <a:avLst/>
          </a:prstGeom>
          <a:noFill/>
          <a:ln w="9525">
            <a:noFill/>
            <a:miter lim="800000"/>
            <a:headEnd/>
            <a:tailEnd/>
          </a:ln>
          <a:effectLst/>
        </p:spPr>
      </p:pic>
      <p:sp>
        <p:nvSpPr>
          <p:cNvPr id="2" name="Titolo 1"/>
          <p:cNvSpPr>
            <a:spLocks noGrp="1"/>
          </p:cNvSpPr>
          <p:nvPr>
            <p:ph type="title"/>
          </p:nvPr>
        </p:nvSpPr>
        <p:spPr/>
        <p:txBody>
          <a:bodyPr>
            <a:normAutofit/>
          </a:bodyPr>
          <a:lstStyle/>
          <a:p>
            <a:r>
              <a:rPr lang="en-GB" sz="3600" dirty="0"/>
              <a:t>8. Water/Ice properties</a:t>
            </a:r>
          </a:p>
        </p:txBody>
      </p:sp>
      <p:sp>
        <p:nvSpPr>
          <p:cNvPr id="7" name="Rettangolo 6"/>
          <p:cNvSpPr/>
          <p:nvPr/>
        </p:nvSpPr>
        <p:spPr>
          <a:xfrm>
            <a:off x="478301" y="1125083"/>
            <a:ext cx="7610621" cy="1015663"/>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b="1" dirty="0"/>
              <a:t>Scattering</a:t>
            </a:r>
            <a:r>
              <a:rPr lang="en-US" sz="2000" dirty="0"/>
              <a:t> changes the direction of the Cherenkov photons, and consequently delays their arrival time on the PMTs; this degrades the measurement of the direction of the incoming neutrino. </a:t>
            </a:r>
          </a:p>
        </p:txBody>
      </p:sp>
      <p:sp>
        <p:nvSpPr>
          <p:cNvPr id="9" name="Rettangolo 8"/>
          <p:cNvSpPr/>
          <p:nvPr/>
        </p:nvSpPr>
        <p:spPr>
          <a:xfrm>
            <a:off x="478301" y="2148153"/>
            <a:ext cx="7610621" cy="4708981"/>
          </a:xfrm>
          <a:prstGeom prst="rect">
            <a:avLst/>
          </a:prstGeom>
        </p:spPr>
        <p:txBody>
          <a:bodyPr wrap="square">
            <a:spAutoFit/>
          </a:bodyPr>
          <a:lstStyle/>
          <a:p>
            <a:pPr>
              <a:spcAft>
                <a:spcPts val="600"/>
              </a:spcAft>
            </a:pPr>
            <a:r>
              <a:rPr lang="en-US" sz="2000" dirty="0">
                <a:solidFill>
                  <a:srgbClr val="000000"/>
                </a:solidFill>
              </a:rPr>
              <a:t>Some characteristic of </a:t>
            </a:r>
            <a:r>
              <a:rPr lang="en-US" sz="2000" b="1" dirty="0">
                <a:solidFill>
                  <a:srgbClr val="0A0181"/>
                </a:solidFill>
              </a:rPr>
              <a:t>water</a:t>
            </a:r>
            <a:r>
              <a:rPr lang="en-US" sz="2000" dirty="0">
                <a:solidFill>
                  <a:srgbClr val="000000"/>
                </a:solidFill>
              </a:rPr>
              <a:t>:</a:t>
            </a:r>
          </a:p>
          <a:p>
            <a:pPr marL="285750" indent="-285750">
              <a:spcAft>
                <a:spcPts val="600"/>
              </a:spcAft>
              <a:buFont typeface="Arial" panose="020B0604020202020204" pitchFamily="34" charset="0"/>
              <a:buChar char="•"/>
            </a:pPr>
            <a:r>
              <a:rPr lang="en-US" sz="2000" dirty="0"/>
              <a:t>the position of strings must be monitored due to sea currents</a:t>
            </a:r>
          </a:p>
          <a:p>
            <a:pPr marL="285750" indent="-285750">
              <a:spcAft>
                <a:spcPts val="600"/>
              </a:spcAft>
              <a:buFont typeface="Arial" panose="020B0604020202020204" pitchFamily="34" charset="0"/>
              <a:buChar char="•"/>
            </a:pPr>
            <a:r>
              <a:rPr lang="en-US" sz="2000" dirty="0"/>
              <a:t>there is bioluminescence and (in seawater) </a:t>
            </a:r>
            <a:r>
              <a:rPr lang="en-US" sz="2000" baseline="30000" dirty="0"/>
              <a:t>40</a:t>
            </a:r>
            <a:r>
              <a:rPr lang="en-US" sz="2000" dirty="0"/>
              <a:t>K.</a:t>
            </a:r>
          </a:p>
          <a:p>
            <a:pPr marL="285750" indent="-285750">
              <a:spcAft>
                <a:spcPts val="600"/>
              </a:spcAft>
              <a:buFont typeface="Arial" panose="020B0604020202020204" pitchFamily="34" charset="0"/>
              <a:buChar char="•"/>
            </a:pPr>
            <a:r>
              <a:rPr lang="en-US" sz="2000" dirty="0"/>
              <a:t>has a smaller value of the absorption length w.r.t. ice, which is more transparent. The same instrumented volume of ice corresponds to a larger effective volume with respect to seawater. </a:t>
            </a:r>
          </a:p>
          <a:p>
            <a:pPr>
              <a:spcAft>
                <a:spcPts val="600"/>
              </a:spcAft>
            </a:pPr>
            <a:r>
              <a:rPr lang="en-US" sz="2000" dirty="0">
                <a:solidFill>
                  <a:srgbClr val="000000"/>
                </a:solidFill>
              </a:rPr>
              <a:t>Some characteristic of </a:t>
            </a:r>
            <a:r>
              <a:rPr lang="en-US" sz="2000" b="1" dirty="0">
                <a:solidFill>
                  <a:schemeClr val="bg1">
                    <a:lumMod val="65000"/>
                  </a:schemeClr>
                </a:solidFill>
              </a:rPr>
              <a:t>ice</a:t>
            </a:r>
            <a:r>
              <a:rPr lang="en-US" sz="2000" dirty="0">
                <a:solidFill>
                  <a:srgbClr val="000000"/>
                </a:solidFill>
              </a:rPr>
              <a:t>:</a:t>
            </a:r>
          </a:p>
          <a:p>
            <a:pPr marL="342900" indent="-342900">
              <a:spcAft>
                <a:spcPts val="600"/>
              </a:spcAft>
              <a:buFont typeface="Arial" panose="020B0604020202020204" pitchFamily="34" charset="0"/>
              <a:buChar char="•"/>
            </a:pPr>
            <a:r>
              <a:rPr lang="en-US" sz="2000" dirty="0"/>
              <a:t>No positioning, no bioluminescence and (almost) no </a:t>
            </a:r>
            <a:r>
              <a:rPr lang="en-US" sz="2000" dirty="0" err="1"/>
              <a:t>radioacitity</a:t>
            </a:r>
            <a:endParaRPr lang="en-US" sz="2000" dirty="0"/>
          </a:p>
          <a:p>
            <a:pPr marL="342900" indent="-342900">
              <a:spcAft>
                <a:spcPts val="600"/>
              </a:spcAft>
              <a:buFont typeface="Arial" panose="020B0604020202020204" pitchFamily="34" charset="0"/>
              <a:buChar char="•"/>
            </a:pPr>
            <a:r>
              <a:rPr lang="en-US" sz="2000" dirty="0"/>
              <a:t>smaller scattering length: this is a cause of a larger degradation of the angular resolution of detected events in ice w.r.t. water.</a:t>
            </a:r>
          </a:p>
          <a:p>
            <a:pPr marL="285750" indent="-285750">
              <a:spcAft>
                <a:spcPts val="600"/>
              </a:spcAft>
              <a:buFont typeface="Arial" panose="020B0604020202020204" pitchFamily="34" charset="0"/>
              <a:buChar char="•"/>
            </a:pPr>
            <a:r>
              <a:rPr lang="en-US" sz="2000" dirty="0"/>
              <a:t>there are air/dust bubbles that scatter light, degrading the angular resolution of the direction</a:t>
            </a:r>
          </a:p>
          <a:p>
            <a:pPr marL="285750" indent="-285750">
              <a:spcAft>
                <a:spcPts val="600"/>
              </a:spcAft>
              <a:buFont typeface="Arial" panose="020B0604020202020204" pitchFamily="34" charset="0"/>
              <a:buChar char="•"/>
            </a:pPr>
            <a:endParaRPr lang="en-GB" sz="2000" dirty="0"/>
          </a:p>
        </p:txBody>
      </p:sp>
      <p:pic>
        <p:nvPicPr>
          <p:cNvPr id="12" name="Immagine 11"/>
          <p:cNvPicPr>
            <a:picLocks noChangeAspect="1"/>
          </p:cNvPicPr>
          <p:nvPr/>
        </p:nvPicPr>
        <p:blipFill rotWithShape="1">
          <a:blip r:embed="rId3" cstate="print">
            <a:extLst>
              <a:ext uri="{28A0092B-C50C-407E-A947-70E740481C1C}">
                <a14:useLocalDpi xmlns:a14="http://schemas.microsoft.com/office/drawing/2010/main" val="0"/>
              </a:ext>
            </a:extLst>
          </a:blip>
          <a:srcRect r="51762"/>
          <a:stretch/>
        </p:blipFill>
        <p:spPr>
          <a:xfrm>
            <a:off x="8322698" y="3798000"/>
            <a:ext cx="3601359" cy="3060000"/>
          </a:xfrm>
          <a:prstGeom prst="rect">
            <a:avLst/>
          </a:prstGeom>
        </p:spPr>
      </p:pic>
      <p:sp>
        <p:nvSpPr>
          <p:cNvPr id="13" name="Indietro o precedente 12">
            <a:hlinkClick r:id="rId4" action="ppaction://hlinksldjump"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34</a:t>
            </a:fld>
            <a:endParaRPr lang="it-IT"/>
          </a:p>
        </p:txBody>
      </p:sp>
    </p:spTree>
    <p:extLst>
      <p:ext uri="{BB962C8B-B14F-4D97-AF65-F5344CB8AC3E}">
        <p14:creationId xmlns:p14="http://schemas.microsoft.com/office/powerpoint/2010/main" val="384624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sz="3600" dirty="0"/>
              <a:t>8. Water </a:t>
            </a:r>
            <a:r>
              <a:rPr lang="it-IT" sz="3600" dirty="0" err="1"/>
              <a:t>properties</a:t>
            </a:r>
            <a:endParaRPr lang="it-IT" sz="3600" dirty="0"/>
          </a:p>
        </p:txBody>
      </p:sp>
      <p:sp>
        <p:nvSpPr>
          <p:cNvPr id="3" name="Segnaposto contenuto 2"/>
          <p:cNvSpPr>
            <a:spLocks noGrp="1"/>
          </p:cNvSpPr>
          <p:nvPr>
            <p:ph idx="1"/>
          </p:nvPr>
        </p:nvSpPr>
        <p:spPr>
          <a:xfrm>
            <a:off x="838200" y="1021257"/>
            <a:ext cx="9477103" cy="1047430"/>
          </a:xfrm>
        </p:spPr>
        <p:txBody>
          <a:bodyPr>
            <a:normAutofit/>
          </a:bodyPr>
          <a:lstStyle/>
          <a:p>
            <a:pPr>
              <a:spcBef>
                <a:spcPts val="0"/>
              </a:spcBef>
              <a:spcAft>
                <a:spcPts val="600"/>
              </a:spcAft>
            </a:pPr>
            <a:r>
              <a:rPr lang="en-US" sz="2000" dirty="0"/>
              <a:t>The water is an homogeneous medium</a:t>
            </a:r>
          </a:p>
          <a:p>
            <a:pPr>
              <a:spcBef>
                <a:spcPts val="0"/>
              </a:spcBef>
              <a:spcAft>
                <a:spcPts val="600"/>
              </a:spcAft>
            </a:pPr>
            <a:r>
              <a:rPr lang="en-US" sz="2000" dirty="0"/>
              <a:t>The medium properties changes with location (+ seasonal, depth )</a:t>
            </a:r>
          </a:p>
          <a:p>
            <a:pPr>
              <a:spcBef>
                <a:spcPts val="0"/>
              </a:spcBef>
              <a:spcAft>
                <a:spcPts val="600"/>
              </a:spcAft>
            </a:pPr>
            <a:endParaRPr lang="it-IT" sz="2000" dirty="0"/>
          </a:p>
        </p:txBody>
      </p:sp>
      <p:sp>
        <p:nvSpPr>
          <p:cNvPr id="12" name="Rettangolo 11"/>
          <p:cNvSpPr/>
          <p:nvPr/>
        </p:nvSpPr>
        <p:spPr>
          <a:xfrm>
            <a:off x="4318121" y="4179170"/>
            <a:ext cx="4231992" cy="307777"/>
          </a:xfrm>
          <a:prstGeom prst="rect">
            <a:avLst/>
          </a:prstGeom>
        </p:spPr>
        <p:txBody>
          <a:bodyPr wrap="none">
            <a:spAutoFit/>
          </a:bodyPr>
          <a:lstStyle/>
          <a:p>
            <a:r>
              <a:rPr lang="en-US" sz="1400" dirty="0">
                <a:cs typeface="Times" panose="02020603050405020304" pitchFamily="18" charset="0"/>
              </a:rPr>
              <a:t>G. Riccobene et al. </a:t>
            </a:r>
            <a:r>
              <a:rPr lang="fr-FR" sz="1400" dirty="0" err="1">
                <a:cs typeface="Times" panose="02020603050405020304" pitchFamily="18" charset="0"/>
              </a:rPr>
              <a:t>Astroparticle</a:t>
            </a:r>
            <a:r>
              <a:rPr lang="fr-FR" sz="1400" dirty="0">
                <a:cs typeface="Times" panose="02020603050405020304" pitchFamily="18" charset="0"/>
              </a:rPr>
              <a:t> </a:t>
            </a:r>
            <a:r>
              <a:rPr lang="fr-FR" sz="1400" dirty="0" err="1">
                <a:cs typeface="Times" panose="02020603050405020304" pitchFamily="18" charset="0"/>
              </a:rPr>
              <a:t>Physics</a:t>
            </a:r>
            <a:r>
              <a:rPr lang="fr-FR" sz="1400" dirty="0">
                <a:cs typeface="Times" panose="02020603050405020304" pitchFamily="18" charset="0"/>
              </a:rPr>
              <a:t> 27 (2007) 1–9</a:t>
            </a:r>
            <a:r>
              <a:rPr lang="en-US" sz="1400" dirty="0">
                <a:cs typeface="Times" panose="02020603050405020304" pitchFamily="18" charset="0"/>
                <a:sym typeface="Symbol" panose="05050102010706020507" pitchFamily="18" charset="2"/>
              </a:rPr>
              <a:t> </a:t>
            </a:r>
            <a:endParaRPr lang="it-IT" sz="1400" dirty="0">
              <a:cs typeface="Times" panose="02020603050405020304" pitchFamily="18" charset="0"/>
            </a:endParaRPr>
          </a:p>
        </p:txBody>
      </p:sp>
      <p:pic>
        <p:nvPicPr>
          <p:cNvPr id="14" name="Picture 3" descr="frame2007052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2861" y="1749505"/>
            <a:ext cx="6172200" cy="2338388"/>
          </a:xfrm>
          <a:prstGeom prst="rect">
            <a:avLst/>
          </a:prstGeom>
          <a:noFill/>
        </p:spPr>
      </p:pic>
      <p:pic>
        <p:nvPicPr>
          <p:cNvPr id="15" name="Picture 4" descr="meduse2"/>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1603" y="4778075"/>
            <a:ext cx="1150937" cy="817563"/>
          </a:xfrm>
          <a:prstGeom prst="rect">
            <a:avLst/>
          </a:prstGeom>
          <a:noFill/>
        </p:spPr>
      </p:pic>
      <p:grpSp>
        <p:nvGrpSpPr>
          <p:cNvPr id="16" name="Group 5"/>
          <p:cNvGrpSpPr>
            <a:grpSpLocks/>
          </p:cNvGrpSpPr>
          <p:nvPr/>
        </p:nvGrpSpPr>
        <p:grpSpPr bwMode="auto">
          <a:xfrm>
            <a:off x="1210092" y="3161444"/>
            <a:ext cx="7513638" cy="523874"/>
            <a:chOff x="480" y="1637"/>
            <a:chExt cx="4733" cy="330"/>
          </a:xfrm>
        </p:grpSpPr>
        <p:sp>
          <p:nvSpPr>
            <p:cNvPr id="17" name="Line 6"/>
            <p:cNvSpPr>
              <a:spLocks noChangeShapeType="1"/>
            </p:cNvSpPr>
            <p:nvPr/>
          </p:nvSpPr>
          <p:spPr bwMode="auto">
            <a:xfrm>
              <a:off x="480" y="1824"/>
              <a:ext cx="3840" cy="0"/>
            </a:xfrm>
            <a:prstGeom prst="line">
              <a:avLst/>
            </a:prstGeom>
            <a:noFill/>
            <a:ln w="28575">
              <a:solidFill>
                <a:srgbClr val="FF0000"/>
              </a:solidFill>
              <a:round/>
              <a:headEnd/>
              <a:tailEnd/>
            </a:ln>
            <a:effectLst/>
          </p:spPr>
          <p:txBody>
            <a:bodyPr>
              <a:spAutoFit/>
            </a:bodyPr>
            <a:lstStyle/>
            <a:p>
              <a:endParaRPr lang="it-IT">
                <a:latin typeface="+mj-lt"/>
              </a:endParaRPr>
            </a:p>
          </p:txBody>
        </p:sp>
        <p:sp>
          <p:nvSpPr>
            <p:cNvPr id="18" name="Text Box 7"/>
            <p:cNvSpPr txBox="1">
              <a:spLocks noChangeArrowheads="1"/>
            </p:cNvSpPr>
            <p:nvPr/>
          </p:nvSpPr>
          <p:spPr bwMode="auto">
            <a:xfrm>
              <a:off x="4358" y="1637"/>
              <a:ext cx="855" cy="330"/>
            </a:xfrm>
            <a:prstGeom prst="rect">
              <a:avLst/>
            </a:prstGeom>
            <a:noFill/>
            <a:ln w="9525" algn="ctr">
              <a:noFill/>
              <a:miter lim="800000"/>
              <a:headEnd/>
              <a:tailEnd/>
            </a:ln>
            <a:effectLst/>
          </p:spPr>
          <p:txBody>
            <a:bodyPr wrap="none">
              <a:spAutoFit/>
            </a:bodyPr>
            <a:lstStyle/>
            <a:p>
              <a:pPr eaLnBrk="1" hangingPunct="1">
                <a:spcBef>
                  <a:spcPct val="50000"/>
                </a:spcBef>
              </a:pPr>
              <a:r>
                <a:rPr lang="en-US" sz="2800" b="1">
                  <a:solidFill>
                    <a:srgbClr val="FF0000"/>
                  </a:solidFill>
                  <a:latin typeface="+mj-lt"/>
                </a:rPr>
                <a:t>baseline</a:t>
              </a:r>
            </a:p>
          </p:txBody>
        </p:sp>
      </p:grpSp>
      <p:grpSp>
        <p:nvGrpSpPr>
          <p:cNvPr id="19" name="Group 8"/>
          <p:cNvGrpSpPr>
            <a:grpSpLocks/>
          </p:cNvGrpSpPr>
          <p:nvPr/>
        </p:nvGrpSpPr>
        <p:grpSpPr bwMode="auto">
          <a:xfrm>
            <a:off x="4515267" y="2191483"/>
            <a:ext cx="3944938" cy="1066800"/>
            <a:chOff x="2544" y="1008"/>
            <a:chExt cx="2485" cy="672"/>
          </a:xfrm>
        </p:grpSpPr>
        <p:sp>
          <p:nvSpPr>
            <p:cNvPr id="20" name="Line 9"/>
            <p:cNvSpPr>
              <a:spLocks noChangeShapeType="1"/>
            </p:cNvSpPr>
            <p:nvPr/>
          </p:nvSpPr>
          <p:spPr bwMode="auto">
            <a:xfrm flipV="1">
              <a:off x="2544" y="1200"/>
              <a:ext cx="1776" cy="480"/>
            </a:xfrm>
            <a:prstGeom prst="line">
              <a:avLst/>
            </a:prstGeom>
            <a:noFill/>
            <a:ln w="28575">
              <a:solidFill>
                <a:schemeClr val="hlink"/>
              </a:solidFill>
              <a:round/>
              <a:headEnd type="triangle" w="med" len="med"/>
              <a:tailEnd/>
            </a:ln>
            <a:effectLst/>
          </p:spPr>
          <p:txBody>
            <a:bodyPr>
              <a:spAutoFit/>
            </a:bodyPr>
            <a:lstStyle/>
            <a:p>
              <a:endParaRPr lang="it-IT">
                <a:latin typeface="+mj-lt"/>
              </a:endParaRPr>
            </a:p>
          </p:txBody>
        </p:sp>
        <p:sp>
          <p:nvSpPr>
            <p:cNvPr id="21" name="Text Box 10"/>
            <p:cNvSpPr txBox="1">
              <a:spLocks noChangeArrowheads="1"/>
            </p:cNvSpPr>
            <p:nvPr/>
          </p:nvSpPr>
          <p:spPr bwMode="auto">
            <a:xfrm>
              <a:off x="4368" y="1008"/>
              <a:ext cx="661" cy="330"/>
            </a:xfrm>
            <a:prstGeom prst="rect">
              <a:avLst/>
            </a:prstGeom>
            <a:noFill/>
            <a:ln w="9525" algn="ctr">
              <a:noFill/>
              <a:miter lim="800000"/>
              <a:headEnd/>
              <a:tailEnd/>
            </a:ln>
            <a:effectLst/>
          </p:spPr>
          <p:txBody>
            <a:bodyPr wrap="none">
              <a:spAutoFit/>
            </a:bodyPr>
            <a:lstStyle/>
            <a:p>
              <a:pPr eaLnBrk="1" hangingPunct="1">
                <a:spcBef>
                  <a:spcPct val="50000"/>
                </a:spcBef>
              </a:pPr>
              <a:r>
                <a:rPr lang="en-US" sz="2800" b="1">
                  <a:solidFill>
                    <a:schemeClr val="hlink"/>
                  </a:solidFill>
                  <a:latin typeface="+mj-lt"/>
                </a:rPr>
                <a:t>bursts</a:t>
              </a:r>
            </a:p>
          </p:txBody>
        </p:sp>
      </p:grpSp>
      <p:sp>
        <p:nvSpPr>
          <p:cNvPr id="22" name="Text Box 11"/>
          <p:cNvSpPr txBox="1">
            <a:spLocks noChangeArrowheads="1"/>
          </p:cNvSpPr>
          <p:nvPr/>
        </p:nvSpPr>
        <p:spPr bwMode="auto">
          <a:xfrm>
            <a:off x="676692" y="4824483"/>
            <a:ext cx="4859338" cy="523220"/>
          </a:xfrm>
          <a:prstGeom prst="rect">
            <a:avLst/>
          </a:prstGeom>
          <a:noFill/>
          <a:ln w="9525" algn="ctr">
            <a:noFill/>
            <a:miter lim="800000"/>
            <a:headEnd/>
            <a:tailEnd/>
          </a:ln>
          <a:effectLst/>
        </p:spPr>
        <p:txBody>
          <a:bodyPr>
            <a:spAutoFit/>
          </a:bodyPr>
          <a:lstStyle/>
          <a:p>
            <a:pPr eaLnBrk="1" hangingPunct="1">
              <a:spcBef>
                <a:spcPct val="50000"/>
              </a:spcBef>
            </a:pPr>
            <a:r>
              <a:rPr lang="en-US" sz="2800" b="1" dirty="0">
                <a:latin typeface="+mj-lt"/>
              </a:rPr>
              <a:t>Bioluminescence</a:t>
            </a:r>
            <a:r>
              <a:rPr lang="en-US" sz="2800" dirty="0">
                <a:latin typeface="+mj-lt"/>
              </a:rPr>
              <a:t> </a:t>
            </a:r>
            <a:r>
              <a:rPr lang="en-US" sz="2800" b="1" dirty="0">
                <a:latin typeface="+mj-lt"/>
              </a:rPr>
              <a:t>bursts:</a:t>
            </a:r>
          </a:p>
        </p:txBody>
      </p:sp>
      <p:sp>
        <p:nvSpPr>
          <p:cNvPr id="23" name="Text Box 12"/>
          <p:cNvSpPr txBox="1">
            <a:spLocks noChangeArrowheads="1"/>
          </p:cNvSpPr>
          <p:nvPr/>
        </p:nvSpPr>
        <p:spPr bwMode="auto">
          <a:xfrm>
            <a:off x="698918" y="5323273"/>
            <a:ext cx="7052380" cy="1220847"/>
          </a:xfrm>
          <a:prstGeom prst="rect">
            <a:avLst/>
          </a:prstGeom>
          <a:noFill/>
          <a:ln w="9525" algn="ctr">
            <a:noFill/>
            <a:miter lim="800000"/>
            <a:headEnd/>
            <a:tailEnd/>
          </a:ln>
          <a:effectLst/>
        </p:spPr>
        <p:txBody>
          <a:bodyPr wrap="square">
            <a:spAutoFit/>
          </a:bodyPr>
          <a:lstStyle/>
          <a:p>
            <a:pPr>
              <a:lnSpc>
                <a:spcPts val="2000"/>
              </a:lnSpc>
            </a:pPr>
            <a:r>
              <a:rPr lang="en-US" sz="2000" dirty="0"/>
              <a:t>Animal species which emit light by flashes, spontaneous or stimulated around the detector.</a:t>
            </a:r>
            <a:r>
              <a:rPr lang="en-US" dirty="0"/>
              <a:t>  </a:t>
            </a:r>
          </a:p>
          <a:p>
            <a:pPr marL="342900" indent="-342900">
              <a:buFont typeface="Arial" panose="020B0604020202020204" pitchFamily="34" charset="0"/>
              <a:buChar char="•"/>
            </a:pPr>
            <a:r>
              <a:rPr lang="en-US" sz="2000" dirty="0"/>
              <a:t>Periodical</a:t>
            </a:r>
          </a:p>
          <a:p>
            <a:pPr marL="342900" indent="-342900">
              <a:buFont typeface="Arial" panose="020B0604020202020204" pitchFamily="34" charset="0"/>
              <a:buChar char="•"/>
            </a:pPr>
            <a:r>
              <a:rPr lang="en-US" sz="2000" dirty="0"/>
              <a:t>Correlated with water speed</a:t>
            </a:r>
          </a:p>
        </p:txBody>
      </p:sp>
      <p:pic>
        <p:nvPicPr>
          <p:cNvPr id="24" name="Picture 13" descr="MILOM_BioCurrent_profi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6012" y="1369952"/>
            <a:ext cx="3124204" cy="2988080"/>
          </a:xfrm>
          <a:prstGeom prst="rect">
            <a:avLst/>
          </a:prstGeom>
          <a:noFill/>
          <a:ln w="9525">
            <a:noFill/>
            <a:miter lim="800000"/>
            <a:headEnd/>
            <a:tailEnd/>
          </a:ln>
        </p:spPr>
      </p:pic>
      <p:sp>
        <p:nvSpPr>
          <p:cNvPr id="25" name="Text Box 14"/>
          <p:cNvSpPr txBox="1">
            <a:spLocks noChangeArrowheads="1"/>
          </p:cNvSpPr>
          <p:nvPr/>
        </p:nvSpPr>
        <p:spPr bwMode="auto">
          <a:xfrm>
            <a:off x="698917" y="4031076"/>
            <a:ext cx="1457450" cy="523220"/>
          </a:xfrm>
          <a:prstGeom prst="rect">
            <a:avLst/>
          </a:prstGeom>
          <a:noFill/>
          <a:ln w="9525" algn="ctr">
            <a:noFill/>
            <a:miter lim="800000"/>
            <a:headEnd/>
            <a:tailEnd/>
          </a:ln>
          <a:effectLst/>
        </p:spPr>
        <p:txBody>
          <a:bodyPr wrap="none">
            <a:spAutoFit/>
          </a:bodyPr>
          <a:lstStyle/>
          <a:p>
            <a:pPr eaLnBrk="1" hangingPunct="1">
              <a:spcBef>
                <a:spcPct val="50000"/>
              </a:spcBef>
            </a:pPr>
            <a:r>
              <a:rPr lang="en-US" sz="2800" b="1" dirty="0">
                <a:latin typeface="+mj-lt"/>
              </a:rPr>
              <a:t>Baseline:</a:t>
            </a:r>
          </a:p>
        </p:txBody>
      </p:sp>
      <p:sp>
        <p:nvSpPr>
          <p:cNvPr id="26" name="Text Box 15"/>
          <p:cNvSpPr txBox="1">
            <a:spLocks noChangeArrowheads="1"/>
          </p:cNvSpPr>
          <p:nvPr/>
        </p:nvSpPr>
        <p:spPr bwMode="auto">
          <a:xfrm>
            <a:off x="625022" y="4423563"/>
            <a:ext cx="4321175" cy="396875"/>
          </a:xfrm>
          <a:prstGeom prst="rect">
            <a:avLst/>
          </a:prstGeom>
          <a:noFill/>
          <a:ln w="9525" algn="ctr">
            <a:noFill/>
            <a:miter lim="800000"/>
            <a:headEnd/>
            <a:tailEnd/>
          </a:ln>
          <a:effectLst/>
        </p:spPr>
        <p:txBody>
          <a:bodyPr>
            <a:spAutoFit/>
          </a:bodyPr>
          <a:lstStyle/>
          <a:p>
            <a:pPr eaLnBrk="1" hangingPunct="1">
              <a:spcBef>
                <a:spcPct val="50000"/>
              </a:spcBef>
            </a:pPr>
            <a:r>
              <a:rPr lang="en-US" sz="2000" baseline="30000" dirty="0"/>
              <a:t>40</a:t>
            </a:r>
            <a:r>
              <a:rPr lang="en-US" sz="2000" dirty="0"/>
              <a:t>K decays + bacteria luminescence</a:t>
            </a:r>
          </a:p>
        </p:txBody>
      </p:sp>
      <p:pic>
        <p:nvPicPr>
          <p:cNvPr id="28" name="Picture 17"/>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5901" y="5911405"/>
            <a:ext cx="1368425" cy="800100"/>
          </a:xfrm>
          <a:prstGeom prst="rect">
            <a:avLst/>
          </a:prstGeom>
          <a:noFill/>
          <a:ln w="0" algn="in">
            <a:noFill/>
            <a:miter lim="800000"/>
            <a:headEnd/>
            <a:tailEnd/>
          </a:ln>
          <a:effectLst/>
        </p:spPr>
      </p:pic>
      <p:sp>
        <p:nvSpPr>
          <p:cNvPr id="29" name="Indietro o precedente 28">
            <a:hlinkClick r:id="rId6" action="ppaction://hlinksldjump" highlightClick="1"/>
          </p:cNvPr>
          <p:cNvSpPr/>
          <p:nvPr/>
        </p:nvSpPr>
        <p:spPr>
          <a:xfrm>
            <a:off x="9052540" y="7094124"/>
            <a:ext cx="432000" cy="288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ndietro o precedente 29">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35</a:t>
            </a:fld>
            <a:endParaRPr lang="it-IT"/>
          </a:p>
        </p:txBody>
      </p:sp>
    </p:spTree>
    <p:extLst>
      <p:ext uri="{BB962C8B-B14F-4D97-AF65-F5344CB8AC3E}">
        <p14:creationId xmlns:p14="http://schemas.microsoft.com/office/powerpoint/2010/main" val="3527838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9 Imagen" descr="positioing.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8949410" y="867570"/>
            <a:ext cx="3222172"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normAutofit/>
          </a:bodyPr>
          <a:lstStyle/>
          <a:p>
            <a:r>
              <a:rPr lang="it-IT" sz="3600" dirty="0"/>
              <a:t>8. Detector </a:t>
            </a:r>
            <a:r>
              <a:rPr lang="it-IT" sz="3600" dirty="0" err="1"/>
              <a:t>positioning</a:t>
            </a:r>
            <a:r>
              <a:rPr lang="it-IT" sz="3600" dirty="0"/>
              <a:t> in water</a:t>
            </a:r>
          </a:p>
        </p:txBody>
      </p:sp>
      <p:sp>
        <p:nvSpPr>
          <p:cNvPr id="3" name="Segnaposto contenuto 2"/>
          <p:cNvSpPr>
            <a:spLocks noGrp="1"/>
          </p:cNvSpPr>
          <p:nvPr>
            <p:ph idx="1"/>
          </p:nvPr>
        </p:nvSpPr>
        <p:spPr>
          <a:xfrm>
            <a:off x="578862" y="932151"/>
            <a:ext cx="7349948" cy="2173221"/>
          </a:xfrm>
        </p:spPr>
        <p:txBody>
          <a:bodyPr>
            <a:noAutofit/>
          </a:bodyPr>
          <a:lstStyle/>
          <a:p>
            <a:pPr>
              <a:lnSpc>
                <a:spcPct val="80000"/>
              </a:lnSpc>
              <a:buFontTx/>
              <a:buChar char="•"/>
            </a:pPr>
            <a:r>
              <a:rPr lang="en-US" altLang="en-US" sz="2000" dirty="0"/>
              <a:t> </a:t>
            </a:r>
            <a:r>
              <a:rPr lang="en-US" altLang="en-US" sz="2000" dirty="0" err="1">
                <a:latin typeface="Symbol" panose="05050102010706020507" pitchFamily="18" charset="2"/>
              </a:rPr>
              <a:t>D</a:t>
            </a:r>
            <a:r>
              <a:rPr lang="en-US" altLang="en-US" sz="2000" dirty="0" err="1"/>
              <a:t>r</a:t>
            </a:r>
            <a:r>
              <a:rPr lang="en-US" altLang="en-US" sz="2000" dirty="0"/>
              <a:t>&lt;10 cm accuracy on individual OM position</a:t>
            </a:r>
          </a:p>
          <a:p>
            <a:pPr>
              <a:lnSpc>
                <a:spcPct val="80000"/>
              </a:lnSpc>
              <a:buFontTx/>
              <a:buChar char="•"/>
            </a:pPr>
            <a:r>
              <a:rPr lang="en-US" altLang="en-US" sz="2000" dirty="0"/>
              <a:t>Acoustic system monitoring the OM position vs. time</a:t>
            </a:r>
          </a:p>
          <a:p>
            <a:pPr>
              <a:lnSpc>
                <a:spcPct val="80000"/>
              </a:lnSpc>
              <a:buFontTx/>
              <a:buChar char="•"/>
            </a:pPr>
            <a:r>
              <a:rPr lang="en-US" altLang="en-US" sz="2000" dirty="0"/>
              <a:t>Additional devices provide independent sound velocity measurements </a:t>
            </a:r>
          </a:p>
          <a:p>
            <a:pPr>
              <a:lnSpc>
                <a:spcPct val="80000"/>
              </a:lnSpc>
              <a:buFontTx/>
              <a:buChar char="•"/>
            </a:pPr>
            <a:r>
              <a:rPr lang="en-US" altLang="en-US" sz="2000" dirty="0"/>
              <a:t>Figures: ANTARES Data</a:t>
            </a:r>
          </a:p>
          <a:p>
            <a:pPr>
              <a:lnSpc>
                <a:spcPct val="80000"/>
              </a:lnSpc>
              <a:buFontTx/>
              <a:buChar char="•"/>
            </a:pPr>
            <a:r>
              <a:rPr lang="en-US" altLang="en-US" sz="2000" b="1" dirty="0"/>
              <a:t>Exercise</a:t>
            </a:r>
            <a:r>
              <a:rPr lang="en-US" altLang="en-US" sz="2000" dirty="0"/>
              <a:t>: guess why the request of </a:t>
            </a:r>
            <a:r>
              <a:rPr lang="en-US" altLang="en-US" sz="2000" dirty="0" err="1">
                <a:latin typeface="Symbol" panose="05050102010706020507" pitchFamily="18" charset="2"/>
              </a:rPr>
              <a:t>D</a:t>
            </a:r>
            <a:r>
              <a:rPr lang="en-US" altLang="en-US" sz="2000" dirty="0" err="1"/>
              <a:t>r</a:t>
            </a:r>
            <a:r>
              <a:rPr lang="en-US" altLang="en-US" sz="2000" dirty="0"/>
              <a:t>&lt;10 cm</a:t>
            </a:r>
          </a:p>
          <a:p>
            <a:endParaRPr lang="it-IT" sz="1800" dirty="0"/>
          </a:p>
        </p:txBody>
      </p:sp>
      <p:sp>
        <p:nvSpPr>
          <p:cNvPr id="7" name="Segnaposto numero diapositiva 3"/>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a:lstStyle>
          <a:p>
            <a:fld id="{A9C58A96-4EFA-4065-956A-030B2B5A4CB9}" type="slidenum">
              <a:rPr lang="it-IT" altLang="en-US"/>
              <a:pPr/>
              <a:t>36</a:t>
            </a:fld>
            <a:endParaRPr lang="it-IT" altLang="en-US"/>
          </a:p>
        </p:txBody>
      </p:sp>
      <p:pic>
        <p:nvPicPr>
          <p:cNvPr id="11"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2566" y="2989483"/>
            <a:ext cx="550227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33011" y="3105372"/>
            <a:ext cx="5795962"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dietro o precedente 8">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36</a:t>
            </a:fld>
            <a:endParaRPr lang="it-IT"/>
          </a:p>
        </p:txBody>
      </p:sp>
    </p:spTree>
    <p:extLst>
      <p:ext uri="{BB962C8B-B14F-4D97-AF65-F5344CB8AC3E}">
        <p14:creationId xmlns:p14="http://schemas.microsoft.com/office/powerpoint/2010/main" val="18011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r="51762"/>
          <a:stretch/>
        </p:blipFill>
        <p:spPr>
          <a:xfrm>
            <a:off x="7961948" y="3699524"/>
            <a:ext cx="3601359" cy="3060000"/>
          </a:xfrm>
          <a:prstGeom prst="rect">
            <a:avLst/>
          </a:prstGeom>
        </p:spPr>
      </p:pic>
      <p:sp>
        <p:nvSpPr>
          <p:cNvPr id="2" name="Titolo 1"/>
          <p:cNvSpPr>
            <a:spLocks noGrp="1"/>
          </p:cNvSpPr>
          <p:nvPr>
            <p:ph type="title"/>
          </p:nvPr>
        </p:nvSpPr>
        <p:spPr/>
        <p:txBody>
          <a:bodyPr>
            <a:normAutofit/>
          </a:bodyPr>
          <a:lstStyle/>
          <a:p>
            <a:pPr algn="l"/>
            <a:r>
              <a:rPr lang="it-IT" sz="3600" dirty="0"/>
              <a:t>8. </a:t>
            </a:r>
            <a:r>
              <a:rPr lang="it-IT" sz="3600" dirty="0" err="1"/>
              <a:t>Ice</a:t>
            </a:r>
            <a:r>
              <a:rPr lang="it-IT" sz="3600" dirty="0"/>
              <a:t> </a:t>
            </a:r>
            <a:r>
              <a:rPr lang="it-IT" sz="3600" dirty="0" err="1"/>
              <a:t>properties</a:t>
            </a:r>
            <a:endParaRPr lang="it-IT" sz="3600" dirty="0"/>
          </a:p>
        </p:txBody>
      </p:sp>
      <p:sp>
        <p:nvSpPr>
          <p:cNvPr id="3" name="Segnaposto contenuto 2"/>
          <p:cNvSpPr>
            <a:spLocks noGrp="1"/>
          </p:cNvSpPr>
          <p:nvPr>
            <p:ph idx="1"/>
          </p:nvPr>
        </p:nvSpPr>
        <p:spPr>
          <a:xfrm>
            <a:off x="478303" y="1124745"/>
            <a:ext cx="6879100" cy="5001419"/>
          </a:xfrm>
        </p:spPr>
        <p:txBody>
          <a:bodyPr>
            <a:normAutofit/>
          </a:bodyPr>
          <a:lstStyle/>
          <a:p>
            <a:r>
              <a:rPr lang="en-US" sz="2000" dirty="0"/>
              <a:t>South Pole Ice= sedimentation of the snow in the last 10</a:t>
            </a:r>
            <a:r>
              <a:rPr lang="en-US" sz="2000" baseline="30000" dirty="0"/>
              <a:t>5</a:t>
            </a:r>
            <a:r>
              <a:rPr lang="en-US" sz="2000" dirty="0"/>
              <a:t> y </a:t>
            </a:r>
          </a:p>
          <a:p>
            <a:r>
              <a:rPr lang="en-US" sz="2000" dirty="0"/>
              <a:t>Absorption/scattering depend on depth</a:t>
            </a:r>
          </a:p>
          <a:p>
            <a:r>
              <a:rPr lang="en-US" sz="2000" dirty="0"/>
              <a:t>Only region below 1500 m can be used</a:t>
            </a:r>
          </a:p>
        </p:txBody>
      </p:sp>
      <p:pic>
        <p:nvPicPr>
          <p:cNvPr id="385026" name="Picture 2" descr="IceCube Dete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5206" y="2715973"/>
            <a:ext cx="3600400" cy="341019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48173" t="2670" b="3456"/>
          <a:stretch/>
        </p:blipFill>
        <p:spPr>
          <a:xfrm>
            <a:off x="7874699" y="936826"/>
            <a:ext cx="3866424" cy="2870371"/>
          </a:xfrm>
          <a:prstGeom prst="rect">
            <a:avLst/>
          </a:prstGeom>
        </p:spPr>
      </p:pic>
      <p:sp>
        <p:nvSpPr>
          <p:cNvPr id="7" name="Rettangolo 6"/>
          <p:cNvSpPr/>
          <p:nvPr/>
        </p:nvSpPr>
        <p:spPr>
          <a:xfrm>
            <a:off x="5373877" y="4721692"/>
            <a:ext cx="2238033" cy="1015663"/>
          </a:xfrm>
          <a:prstGeom prst="rect">
            <a:avLst/>
          </a:prstGeom>
        </p:spPr>
        <p:txBody>
          <a:bodyPr wrap="square">
            <a:spAutoFit/>
          </a:bodyPr>
          <a:lstStyle/>
          <a:p>
            <a:r>
              <a:rPr lang="it-IT" sz="1200" dirty="0"/>
              <a:t>M. </a:t>
            </a:r>
            <a:r>
              <a:rPr lang="it-IT" sz="1200" dirty="0" err="1"/>
              <a:t>Ackermann</a:t>
            </a:r>
            <a:r>
              <a:rPr lang="it-IT" sz="1200" dirty="0"/>
              <a:t> (IceCube </a:t>
            </a:r>
            <a:r>
              <a:rPr lang="it-IT" sz="1200" dirty="0" err="1"/>
              <a:t>Coll</a:t>
            </a:r>
            <a:r>
              <a:rPr lang="it-IT" sz="1200" dirty="0"/>
              <a:t>.) </a:t>
            </a:r>
            <a:r>
              <a:rPr lang="en-US" sz="1200" dirty="0"/>
              <a:t>JOURNAL OF GEOPHYSICAL RESEARCH, VOL. 111, D13203, doi:10.1029/2005JD006687, 2006</a:t>
            </a:r>
            <a:endParaRPr lang="it-IT" sz="1200" dirty="0"/>
          </a:p>
        </p:txBody>
      </p:sp>
      <p:pic>
        <p:nvPicPr>
          <p:cNvPr id="9" name="Immagine 8">
            <a:hlinkClick r:id="rId4" action="ppaction://hlinksldjump"/>
          </p:cNvPr>
          <p:cNvPicPr>
            <a:picLocks noChangeAspect="1"/>
          </p:cNvPicPr>
          <p:nvPr/>
        </p:nvPicPr>
        <p:blipFill rotWithShape="1">
          <a:blip r:embed="rId5"/>
          <a:srcRect l="605" t="2675" r="23915" b="49067"/>
          <a:stretch/>
        </p:blipFill>
        <p:spPr>
          <a:xfrm>
            <a:off x="10893036" y="56874"/>
            <a:ext cx="1175658" cy="626946"/>
          </a:xfrm>
          <a:prstGeom prst="rect">
            <a:avLst/>
          </a:prstGeom>
        </p:spPr>
      </p:pic>
      <p:sp>
        <p:nvSpPr>
          <p:cNvPr id="11" name="Indietro o precedente 10">
            <a:hlinkClick r:id="" action="ppaction://hlinkshowjump?jump=lastslideviewed"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0" name="Segnaposto piè di pagina 9"/>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37</a:t>
            </a:fld>
            <a:endParaRPr lang="it-IT"/>
          </a:p>
        </p:txBody>
      </p:sp>
    </p:spTree>
    <p:extLst>
      <p:ext uri="{BB962C8B-B14F-4D97-AF65-F5344CB8AC3E}">
        <p14:creationId xmlns:p14="http://schemas.microsoft.com/office/powerpoint/2010/main" val="1652747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941553" y="1253596"/>
            <a:ext cx="2563837" cy="707886"/>
          </a:xfrm>
          <a:prstGeom prst="rect">
            <a:avLst/>
          </a:prstGeom>
        </p:spPr>
        <p:txBody>
          <a:bodyPr wrap="square">
            <a:spAutoFit/>
          </a:bodyPr>
          <a:lstStyle/>
          <a:p>
            <a:pPr marL="342900" indent="-342900">
              <a:spcBef>
                <a:spcPct val="20000"/>
              </a:spcBef>
              <a:buFont typeface="Arial" panose="020B0604020202020204" pitchFamily="34" charset="0"/>
              <a:buChar char="•"/>
            </a:pPr>
            <a:r>
              <a:rPr lang="en-US" sz="2000" dirty="0">
                <a:solidFill>
                  <a:prstClr val="black"/>
                </a:solidFill>
                <a:latin typeface="Calibri"/>
              </a:rPr>
              <a:t>ANTARES/IC/Baikal option:  1 PMT/OM</a:t>
            </a:r>
          </a:p>
        </p:txBody>
      </p:sp>
      <p:sp>
        <p:nvSpPr>
          <p:cNvPr id="2" name="Titolo 1"/>
          <p:cNvSpPr>
            <a:spLocks noGrp="1"/>
          </p:cNvSpPr>
          <p:nvPr>
            <p:ph type="title"/>
          </p:nvPr>
        </p:nvSpPr>
        <p:spPr/>
        <p:txBody>
          <a:bodyPr>
            <a:normAutofit/>
          </a:bodyPr>
          <a:lstStyle/>
          <a:p>
            <a:r>
              <a:rPr lang="it-IT" sz="3600" dirty="0"/>
              <a:t>9. «Optical </a:t>
            </a:r>
            <a:r>
              <a:rPr lang="it-IT" sz="3600" dirty="0" err="1"/>
              <a:t>modules</a:t>
            </a:r>
            <a:r>
              <a:rPr lang="it-IT" sz="3600" dirty="0"/>
              <a:t>» </a:t>
            </a:r>
            <a:r>
              <a:rPr lang="it-IT" sz="3600" dirty="0" err="1"/>
              <a:t>containing</a:t>
            </a:r>
            <a:r>
              <a:rPr lang="it-IT" sz="3600" dirty="0"/>
              <a:t> PMT(s)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0506" y="829618"/>
            <a:ext cx="3690664" cy="2395688"/>
          </a:xfrm>
          <a:prstGeom prst="rect">
            <a:avLst/>
          </a:prstGeom>
          <a:noFill/>
          <a:ln w="9525">
            <a:noFill/>
            <a:miter lim="800000"/>
            <a:headEnd/>
            <a:tailEnd/>
          </a:ln>
          <a:effec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8762" y="3870997"/>
            <a:ext cx="4464496" cy="2445712"/>
          </a:xfrm>
          <a:prstGeom prst="rect">
            <a:avLst/>
          </a:prstGeom>
          <a:noFill/>
          <a:ln w="9525">
            <a:noFill/>
            <a:miter lim="800000"/>
            <a:headEnd/>
            <a:tailEnd/>
          </a:ln>
          <a:effectLst/>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30" y="916657"/>
            <a:ext cx="2574544" cy="2909152"/>
          </a:xfrm>
          <a:prstGeom prst="rect">
            <a:avLst/>
          </a:prstGeom>
        </p:spPr>
      </p:pic>
      <p:sp>
        <p:nvSpPr>
          <p:cNvPr id="13" name="Rettangolo 12"/>
          <p:cNvSpPr/>
          <p:nvPr/>
        </p:nvSpPr>
        <p:spPr>
          <a:xfrm>
            <a:off x="6505391" y="3923433"/>
            <a:ext cx="4439274" cy="2246769"/>
          </a:xfrm>
          <a:prstGeom prst="rect">
            <a:avLst/>
          </a:prstGeom>
        </p:spPr>
        <p:txBody>
          <a:bodyPr wrap="square">
            <a:spAutoFit/>
          </a:bodyPr>
          <a:lstStyle/>
          <a:p>
            <a:pPr marL="342900" indent="-342900">
              <a:buFont typeface="Arial" panose="020B0604020202020204" pitchFamily="34" charset="0"/>
              <a:buChar char="•"/>
            </a:pPr>
            <a:r>
              <a:rPr lang="it-IT" sz="2000" dirty="0">
                <a:latin typeface="+mj-lt"/>
              </a:rPr>
              <a:t>The KM3NeT (IC-</a:t>
            </a:r>
            <a:r>
              <a:rPr lang="it-IT" sz="2000" dirty="0" err="1">
                <a:latin typeface="+mj-lt"/>
              </a:rPr>
              <a:t>Gen</a:t>
            </a:r>
            <a:r>
              <a:rPr lang="it-IT" sz="2000" dirty="0">
                <a:latin typeface="+mj-lt"/>
              </a:rPr>
              <a:t> 2?) option: multi-(small) </a:t>
            </a:r>
            <a:r>
              <a:rPr lang="it-IT" sz="2000" dirty="0" err="1">
                <a:latin typeface="+mj-lt"/>
              </a:rPr>
              <a:t>PMTs</a:t>
            </a:r>
            <a:r>
              <a:rPr lang="it-IT" sz="2000" dirty="0">
                <a:latin typeface="+mj-lt"/>
              </a:rPr>
              <a:t> </a:t>
            </a:r>
          </a:p>
          <a:p>
            <a:pPr marL="342900" indent="-342900">
              <a:buFont typeface="Arial" panose="020B0604020202020204" pitchFamily="34" charset="0"/>
              <a:buChar char="•"/>
            </a:pPr>
            <a:r>
              <a:rPr lang="it-IT" sz="2000" dirty="0">
                <a:latin typeface="Calibri" panose="020F0502020204030204" pitchFamily="34" charset="0"/>
              </a:rPr>
              <a:t>31 x 3” </a:t>
            </a:r>
            <a:r>
              <a:rPr lang="it-IT" sz="2000" dirty="0" err="1">
                <a:latin typeface="Calibri" panose="020F0502020204030204" pitchFamily="34" charset="0"/>
              </a:rPr>
              <a:t>PMTs</a:t>
            </a:r>
            <a:r>
              <a:rPr lang="it-IT" sz="2000" dirty="0">
                <a:latin typeface="Calibri" panose="020F0502020204030204" pitchFamily="34" charset="0"/>
              </a:rPr>
              <a:t> in </a:t>
            </a:r>
            <a:r>
              <a:rPr lang="it-IT" sz="2000" dirty="0" err="1">
                <a:latin typeface="Calibri" panose="020F0502020204030204" pitchFamily="34" charset="0"/>
              </a:rPr>
              <a:t>one</a:t>
            </a:r>
            <a:r>
              <a:rPr lang="it-IT" sz="2000" dirty="0">
                <a:latin typeface="Calibri" panose="020F0502020204030204" pitchFamily="34" charset="0"/>
              </a:rPr>
              <a:t> OM</a:t>
            </a:r>
          </a:p>
          <a:p>
            <a:pPr marL="800100" lvl="1" indent="-342900">
              <a:buFont typeface="Arial" panose="020B0604020202020204" pitchFamily="34" charset="0"/>
              <a:buChar char="•"/>
            </a:pPr>
            <a:r>
              <a:rPr lang="it-IT" sz="2000" dirty="0" err="1">
                <a:latin typeface="Calibri" panose="020F0502020204030204" pitchFamily="34" charset="0"/>
              </a:rPr>
              <a:t>Uniform</a:t>
            </a:r>
            <a:r>
              <a:rPr lang="it-IT" sz="2000" dirty="0">
                <a:latin typeface="Calibri" panose="020F0502020204030204" pitchFamily="34" charset="0"/>
              </a:rPr>
              <a:t> </a:t>
            </a:r>
            <a:r>
              <a:rPr lang="it-IT" sz="2000" dirty="0" err="1">
                <a:latin typeface="Calibri" panose="020F0502020204030204" pitchFamily="34" charset="0"/>
              </a:rPr>
              <a:t>angular</a:t>
            </a:r>
            <a:r>
              <a:rPr lang="it-IT" sz="2000" dirty="0">
                <a:latin typeface="Calibri" panose="020F0502020204030204" pitchFamily="34" charset="0"/>
              </a:rPr>
              <a:t> </a:t>
            </a:r>
            <a:r>
              <a:rPr lang="it-IT" sz="2000" dirty="0" err="1">
                <a:latin typeface="Calibri" panose="020F0502020204030204" pitchFamily="34" charset="0"/>
              </a:rPr>
              <a:t>coverage</a:t>
            </a:r>
            <a:endParaRPr lang="it-IT" sz="2000" dirty="0">
              <a:latin typeface="Calibri" panose="020F0502020204030204" pitchFamily="34" charset="0"/>
            </a:endParaRPr>
          </a:p>
          <a:p>
            <a:pPr marL="800100" lvl="1" indent="-342900">
              <a:buFont typeface="Arial" panose="020B0604020202020204" pitchFamily="34" charset="0"/>
              <a:buChar char="•"/>
            </a:pPr>
            <a:r>
              <a:rPr lang="it-IT" sz="2000" dirty="0" err="1">
                <a:latin typeface="Calibri" panose="020F0502020204030204" pitchFamily="34" charset="0"/>
              </a:rPr>
              <a:t>Directional</a:t>
            </a:r>
            <a:r>
              <a:rPr lang="it-IT" sz="2000" dirty="0">
                <a:latin typeface="Calibri" panose="020F0502020204030204" pitchFamily="34" charset="0"/>
              </a:rPr>
              <a:t> information</a:t>
            </a:r>
          </a:p>
          <a:p>
            <a:pPr marL="800100" lvl="1" indent="-342900">
              <a:buFont typeface="Arial" panose="020B0604020202020204" pitchFamily="34" charset="0"/>
              <a:buChar char="•"/>
            </a:pPr>
            <a:r>
              <a:rPr lang="it-IT" sz="2000" dirty="0">
                <a:latin typeface="Calibri" panose="020F0502020204030204" pitchFamily="34" charset="0"/>
              </a:rPr>
              <a:t>Digital </a:t>
            </a:r>
            <a:r>
              <a:rPr lang="it-IT" sz="2000" dirty="0" err="1">
                <a:latin typeface="Calibri" panose="020F0502020204030204" pitchFamily="34" charset="0"/>
              </a:rPr>
              <a:t>photon</a:t>
            </a:r>
            <a:r>
              <a:rPr lang="it-IT" sz="2000" dirty="0">
                <a:latin typeface="Calibri" panose="020F0502020204030204" pitchFamily="34" charset="0"/>
              </a:rPr>
              <a:t> </a:t>
            </a:r>
            <a:r>
              <a:rPr lang="it-IT" sz="2000" dirty="0" err="1">
                <a:latin typeface="Calibri" panose="020F0502020204030204" pitchFamily="34" charset="0"/>
              </a:rPr>
              <a:t>counting</a:t>
            </a:r>
            <a:endParaRPr lang="it-IT" sz="2000" dirty="0">
              <a:latin typeface="Calibri" panose="020F0502020204030204" pitchFamily="34" charset="0"/>
            </a:endParaRPr>
          </a:p>
          <a:p>
            <a:pPr marL="800100" lvl="1" indent="-342900">
              <a:buFont typeface="Arial" panose="020B0604020202020204" pitchFamily="34" charset="0"/>
              <a:buChar char="•"/>
            </a:pPr>
            <a:r>
              <a:rPr lang="it-IT" sz="2000" dirty="0" err="1">
                <a:latin typeface="Calibri" panose="020F0502020204030204" pitchFamily="34" charset="0"/>
              </a:rPr>
              <a:t>Reduced</a:t>
            </a:r>
            <a:r>
              <a:rPr lang="it-IT" sz="2000" dirty="0">
                <a:latin typeface="Calibri" panose="020F0502020204030204" pitchFamily="34" charset="0"/>
              </a:rPr>
              <a:t> </a:t>
            </a:r>
            <a:r>
              <a:rPr lang="it-IT" sz="2000" dirty="0" err="1">
                <a:latin typeface="Calibri" panose="020F0502020204030204" pitchFamily="34" charset="0"/>
              </a:rPr>
              <a:t>ageing</a:t>
            </a:r>
            <a:endParaRPr lang="it-IT" sz="2000" dirty="0"/>
          </a:p>
        </p:txBody>
      </p:sp>
      <p:sp>
        <p:nvSpPr>
          <p:cNvPr id="15" name="Segnaposto contenuto 2"/>
          <p:cNvSpPr txBox="1">
            <a:spLocks/>
          </p:cNvSpPr>
          <p:nvPr/>
        </p:nvSpPr>
        <p:spPr>
          <a:xfrm>
            <a:off x="680506" y="3470510"/>
            <a:ext cx="4176464" cy="61404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prstClr val="black"/>
                </a:solidFill>
              </a:rPr>
              <a:t>Typical OM efficiency </a:t>
            </a:r>
            <a:r>
              <a:rPr lang="en-US" sz="2000" dirty="0">
                <a:solidFill>
                  <a:prstClr val="black"/>
                </a:solidFill>
                <a:latin typeface="Symbol" panose="05050102010706020507" pitchFamily="18" charset="2"/>
              </a:rPr>
              <a:t>g</a:t>
            </a:r>
            <a:r>
              <a:rPr lang="en-US" sz="2000" dirty="0">
                <a:solidFill>
                  <a:prstClr val="black"/>
                </a:solidFill>
                <a:sym typeface="Wingdings" panose="05000000000000000000" pitchFamily="2" charset="2"/>
              </a:rPr>
              <a:t> </a:t>
            </a:r>
            <a:r>
              <a:rPr lang="en-US" sz="2000" dirty="0" err="1">
                <a:solidFill>
                  <a:prstClr val="black"/>
                </a:solidFill>
                <a:sym typeface="Wingdings" panose="05000000000000000000" pitchFamily="2" charset="2"/>
              </a:rPr>
              <a:t>p.e.</a:t>
            </a:r>
            <a:r>
              <a:rPr lang="en-US" sz="2000" dirty="0">
                <a:solidFill>
                  <a:prstClr val="black"/>
                </a:solidFill>
                <a:sym typeface="Wingdings" panose="05000000000000000000" pitchFamily="2" charset="2"/>
              </a:rPr>
              <a:t> </a:t>
            </a:r>
            <a:r>
              <a:rPr lang="en-US" sz="2000" dirty="0">
                <a:solidFill>
                  <a:prstClr val="black"/>
                </a:solidFill>
              </a:rPr>
              <a:t>: 20%</a:t>
            </a:r>
          </a:p>
          <a:p>
            <a:endParaRPr lang="en-US" sz="2000" dirty="0">
              <a:solidFill>
                <a:prstClr val="black"/>
              </a:solidFill>
            </a:endParaRPr>
          </a:p>
        </p:txBody>
      </p:sp>
      <p:sp>
        <p:nvSpPr>
          <p:cNvPr id="11" name="Indietro o precedente 10">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38</a:t>
            </a:fld>
            <a:endParaRPr lang="it-IT"/>
          </a:p>
        </p:txBody>
      </p:sp>
    </p:spTree>
    <p:extLst>
      <p:ext uri="{BB962C8B-B14F-4D97-AF65-F5344CB8AC3E}">
        <p14:creationId xmlns:p14="http://schemas.microsoft.com/office/powerpoint/2010/main" val="1288313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5" y="2522944"/>
            <a:ext cx="2783875" cy="3816424"/>
          </a:xfrm>
          <a:prstGeom prst="rect">
            <a:avLst/>
          </a:prstGeom>
        </p:spPr>
      </p:pic>
      <p:sp>
        <p:nvSpPr>
          <p:cNvPr id="145410" name="Rectangle 2"/>
          <p:cNvSpPr>
            <a:spLocks noGrp="1" noChangeArrowheads="1"/>
          </p:cNvSpPr>
          <p:nvPr>
            <p:ph type="title"/>
          </p:nvPr>
        </p:nvSpPr>
        <p:spPr>
          <a:xfrm>
            <a:off x="869430" y="30111"/>
            <a:ext cx="9265170" cy="715477"/>
          </a:xfrm>
        </p:spPr>
        <p:txBody>
          <a:bodyPr>
            <a:normAutofit/>
          </a:bodyPr>
          <a:lstStyle/>
          <a:p>
            <a:r>
              <a:rPr lang="it-IT" sz="3600" dirty="0" err="1">
                <a:solidFill>
                  <a:srgbClr val="00B0F0"/>
                </a:solidFill>
              </a:rPr>
              <a:t>Discussion</a:t>
            </a:r>
            <a:r>
              <a:rPr lang="it-IT" sz="3600" dirty="0">
                <a:solidFill>
                  <a:srgbClr val="00B0F0"/>
                </a:solidFill>
              </a:rPr>
              <a:t> </a:t>
            </a:r>
            <a:r>
              <a:rPr lang="it-IT" sz="3600" dirty="0" err="1">
                <a:solidFill>
                  <a:srgbClr val="00B0F0"/>
                </a:solidFill>
              </a:rPr>
              <a:t>about</a:t>
            </a:r>
            <a:r>
              <a:rPr lang="it-IT" sz="3600" dirty="0">
                <a:solidFill>
                  <a:srgbClr val="00B0F0"/>
                </a:solidFill>
              </a:rPr>
              <a:t>…</a:t>
            </a:r>
            <a:endParaRPr lang="en-US" sz="3600" dirty="0"/>
          </a:p>
        </p:txBody>
      </p:sp>
      <p:sp>
        <p:nvSpPr>
          <p:cNvPr id="145492" name="Text Box 84"/>
          <p:cNvSpPr txBox="1">
            <a:spLocks noChangeArrowheads="1"/>
          </p:cNvSpPr>
          <p:nvPr/>
        </p:nvSpPr>
        <p:spPr bwMode="auto">
          <a:xfrm>
            <a:off x="473702" y="1585409"/>
            <a:ext cx="8940753" cy="1477328"/>
          </a:xfrm>
          <a:prstGeom prst="rect">
            <a:avLst/>
          </a:prstGeom>
          <a:noFill/>
          <a:ln w="9525" algn="ctr">
            <a:noFill/>
            <a:miter lim="800000"/>
            <a:headEnd/>
            <a:tailEnd/>
          </a:ln>
          <a:effectLst/>
        </p:spPr>
        <p:txBody>
          <a:bodyPr wrap="square">
            <a:spAutoFit/>
          </a:bodyPr>
          <a:lstStyle/>
          <a:p>
            <a:pPr marL="342900" indent="-342900">
              <a:spcAft>
                <a:spcPts val="600"/>
              </a:spcAft>
              <a:buFont typeface="Arial" panose="020B0604020202020204" pitchFamily="34" charset="0"/>
              <a:buChar char="•"/>
            </a:pPr>
            <a:r>
              <a:rPr lang="en-US" sz="2000" dirty="0"/>
              <a:t>The scale-dimension for a HE neutrino detector must be &gt;1 km</a:t>
            </a:r>
            <a:r>
              <a:rPr lang="en-US" sz="2000" baseline="30000" dirty="0"/>
              <a:t>3</a:t>
            </a:r>
            <a:r>
              <a:rPr lang="en-US" sz="2000" dirty="0"/>
              <a:t> (1 </a:t>
            </a:r>
            <a:r>
              <a:rPr lang="en-US" sz="2000" dirty="0" err="1"/>
              <a:t>Gton</a:t>
            </a:r>
            <a:r>
              <a:rPr lang="en-US" sz="2000" dirty="0"/>
              <a:t> mass). </a:t>
            </a:r>
          </a:p>
          <a:p>
            <a:pPr marL="342900" indent="-342900">
              <a:spcAft>
                <a:spcPts val="600"/>
              </a:spcAft>
              <a:buFont typeface="Arial" panose="020B0604020202020204" pitchFamily="34" charset="0"/>
              <a:buChar char="•"/>
            </a:pPr>
            <a:r>
              <a:rPr lang="en-US" sz="2000" dirty="0"/>
              <a:t>However, after the neutrino interaction, you must detect the Cherenkov photons through optical sensors (PMTs) inside pressure-resistant optical modules (OMs). </a:t>
            </a:r>
          </a:p>
          <a:p>
            <a:pPr marL="342900" indent="-342900">
              <a:spcAft>
                <a:spcPts val="600"/>
              </a:spcAft>
              <a:buFont typeface="Arial" panose="020B0604020202020204" pitchFamily="34" charset="0"/>
              <a:buChar char="•"/>
            </a:pPr>
            <a:r>
              <a:rPr lang="en-US" sz="2000" b="1" dirty="0"/>
              <a:t>The number of OMs is the major impact factor on the cost of the detector. </a:t>
            </a:r>
          </a:p>
        </p:txBody>
      </p:sp>
      <p:sp>
        <p:nvSpPr>
          <p:cNvPr id="5" name="Fine 4">
            <a:hlinkClick r:id="" action="ppaction://noaction" highlightClick="1"/>
          </p:cNvPr>
          <p:cNvSpPr/>
          <p:nvPr/>
        </p:nvSpPr>
        <p:spPr>
          <a:xfrm>
            <a:off x="7469418" y="5962581"/>
            <a:ext cx="990240"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hlinkClick r:id="rId4" action="ppaction://hlinksldjump"/>
              </a:rPr>
              <a:t>Answer</a:t>
            </a:r>
            <a:endParaRPr lang="it-IT" sz="2000" dirty="0"/>
          </a:p>
        </p:txBody>
      </p:sp>
      <p:sp>
        <p:nvSpPr>
          <p:cNvPr id="4" name="Rettangolo 3"/>
          <p:cNvSpPr/>
          <p:nvPr/>
        </p:nvSpPr>
        <p:spPr>
          <a:xfrm>
            <a:off x="599422" y="3201075"/>
            <a:ext cx="6471024" cy="3170099"/>
          </a:xfrm>
          <a:prstGeom prst="rect">
            <a:avLst/>
          </a:prstGeom>
        </p:spPr>
        <p:txBody>
          <a:bodyPr wrap="square">
            <a:spAutoFit/>
          </a:bodyPr>
          <a:lstStyle/>
          <a:p>
            <a:pPr lvl="0"/>
            <a:r>
              <a:rPr lang="en-US" sz="2000" dirty="0">
                <a:solidFill>
                  <a:prstClr val="black"/>
                </a:solidFill>
                <a:latin typeface="Calibri"/>
              </a:rPr>
              <a:t>Assuming:</a:t>
            </a:r>
          </a:p>
          <a:p>
            <a:pPr marL="800100" lvl="1" indent="-342900">
              <a:buFont typeface="Arial" panose="020B0604020202020204" pitchFamily="34" charset="0"/>
              <a:buChar char="•"/>
            </a:pPr>
            <a:r>
              <a:rPr lang="en-US" sz="2000" dirty="0">
                <a:solidFill>
                  <a:prstClr val="black"/>
                </a:solidFill>
                <a:latin typeface="Calibri"/>
              </a:rPr>
              <a:t>the passage of a muon with track </a:t>
            </a:r>
            <a:r>
              <a:rPr lang="en-US" sz="2000" dirty="0">
                <a:solidFill>
                  <a:prstClr val="black"/>
                </a:solidFill>
              </a:rPr>
              <a:t>L</a:t>
            </a:r>
            <a:r>
              <a:rPr lang="en-US" sz="2000" baseline="-25000" dirty="0">
                <a:solidFill>
                  <a:prstClr val="black"/>
                </a:solidFill>
                <a:latin typeface="Symbol" pitchFamily="18" charset="2"/>
              </a:rPr>
              <a:t>m</a:t>
            </a:r>
            <a:r>
              <a:rPr lang="en-US" sz="2000" dirty="0">
                <a:solidFill>
                  <a:prstClr val="black"/>
                </a:solidFill>
                <a:latin typeface="Calibri"/>
              </a:rPr>
              <a:t>=1 km</a:t>
            </a:r>
          </a:p>
          <a:p>
            <a:pPr marL="800100" lvl="1" indent="-342900">
              <a:buFont typeface="Arial" panose="020B0604020202020204" pitchFamily="34" charset="0"/>
              <a:buChar char="•"/>
            </a:pPr>
            <a:r>
              <a:rPr lang="it-IT" sz="2000" dirty="0">
                <a:solidFill>
                  <a:prstClr val="black"/>
                </a:solidFill>
                <a:latin typeface="Calibri"/>
              </a:rPr>
              <a:t>to </a:t>
            </a:r>
            <a:r>
              <a:rPr lang="it-IT" sz="2000" dirty="0" err="1">
                <a:solidFill>
                  <a:prstClr val="black"/>
                </a:solidFill>
                <a:latin typeface="Calibri"/>
              </a:rPr>
              <a:t>have</a:t>
            </a:r>
            <a:r>
              <a:rPr lang="it-IT" sz="2000" dirty="0">
                <a:solidFill>
                  <a:prstClr val="black"/>
                </a:solidFill>
                <a:latin typeface="Calibri"/>
              </a:rPr>
              <a:t> a 10ʺ </a:t>
            </a:r>
            <a:r>
              <a:rPr lang="it-IT" sz="2000" dirty="0" err="1">
                <a:solidFill>
                  <a:prstClr val="black"/>
                </a:solidFill>
                <a:latin typeface="Calibri"/>
              </a:rPr>
              <a:t>PMTs</a:t>
            </a:r>
            <a:r>
              <a:rPr lang="it-IT" sz="2000" dirty="0">
                <a:solidFill>
                  <a:prstClr val="black"/>
                </a:solidFill>
                <a:latin typeface="Calibri"/>
              </a:rPr>
              <a:t> in </a:t>
            </a:r>
            <a:r>
              <a:rPr lang="it-IT" sz="2000" dirty="0" err="1">
                <a:solidFill>
                  <a:prstClr val="black"/>
                </a:solidFill>
                <a:latin typeface="Calibri"/>
              </a:rPr>
              <a:t>one</a:t>
            </a:r>
            <a:r>
              <a:rPr lang="it-IT" sz="2000" dirty="0">
                <a:solidFill>
                  <a:prstClr val="black"/>
                </a:solidFill>
                <a:latin typeface="Calibri"/>
              </a:rPr>
              <a:t> OM (</a:t>
            </a:r>
            <a:r>
              <a:rPr lang="it-IT" sz="2000" dirty="0" err="1">
                <a:solidFill>
                  <a:prstClr val="black"/>
                </a:solidFill>
                <a:latin typeface="Calibri"/>
              </a:rPr>
              <a:t>as</a:t>
            </a:r>
            <a:r>
              <a:rPr lang="it-IT" sz="2000" dirty="0">
                <a:solidFill>
                  <a:prstClr val="black"/>
                </a:solidFill>
                <a:latin typeface="Calibri"/>
              </a:rPr>
              <a:t> IceCube/ANTARES)</a:t>
            </a:r>
          </a:p>
          <a:p>
            <a:pPr marL="800100" lvl="1" indent="-342900">
              <a:buFont typeface="Arial" panose="020B0604020202020204" pitchFamily="34" charset="0"/>
              <a:buChar char="•"/>
            </a:pPr>
            <a:r>
              <a:rPr lang="en-US" sz="2000" dirty="0">
                <a:solidFill>
                  <a:prstClr val="black"/>
                </a:solidFill>
                <a:latin typeface="Calibri"/>
              </a:rPr>
              <a:t>that N</a:t>
            </a:r>
            <a:r>
              <a:rPr lang="en-US" sz="2000" baseline="-25000" dirty="0">
                <a:solidFill>
                  <a:prstClr val="black"/>
                </a:solidFill>
                <a:latin typeface="Calibri"/>
              </a:rPr>
              <a:t>p.e.</a:t>
            </a:r>
            <a:r>
              <a:rPr lang="en-US" sz="2000" dirty="0">
                <a:solidFill>
                  <a:prstClr val="black"/>
                </a:solidFill>
                <a:latin typeface="Calibri"/>
                <a:sym typeface="Symbol" panose="05050102010706020507" pitchFamily="18" charset="2"/>
              </a:rPr>
              <a:t></a:t>
            </a:r>
            <a:r>
              <a:rPr lang="en-US" sz="2000" dirty="0">
                <a:solidFill>
                  <a:prstClr val="black"/>
                </a:solidFill>
                <a:latin typeface="Calibri"/>
              </a:rPr>
              <a:t>100 </a:t>
            </a:r>
            <a:r>
              <a:rPr lang="en-US" sz="2000" dirty="0" err="1">
                <a:solidFill>
                  <a:prstClr val="black"/>
                </a:solidFill>
                <a:latin typeface="Calibri"/>
              </a:rPr>
              <a:t>p.e.</a:t>
            </a:r>
            <a:r>
              <a:rPr lang="en-US" sz="2000" dirty="0">
                <a:solidFill>
                  <a:prstClr val="black"/>
                </a:solidFill>
                <a:latin typeface="Calibri"/>
              </a:rPr>
              <a:t> are necessary for track reconstruction</a:t>
            </a:r>
          </a:p>
          <a:p>
            <a:pPr marL="457200" indent="-457200">
              <a:buFont typeface="+mj-lt"/>
              <a:buAutoNum type="arabicPeriod"/>
            </a:pPr>
            <a:r>
              <a:rPr lang="en-US" sz="2000" dirty="0">
                <a:solidFill>
                  <a:prstClr val="black"/>
                </a:solidFill>
                <a:latin typeface="Calibri"/>
              </a:rPr>
              <a:t>Evaluate how many </a:t>
            </a:r>
            <a:r>
              <a:rPr lang="en-US" sz="2000" b="1" dirty="0">
                <a:solidFill>
                  <a:prstClr val="black"/>
                </a:solidFill>
                <a:latin typeface="Calibri"/>
              </a:rPr>
              <a:t>OMs </a:t>
            </a:r>
            <a:r>
              <a:rPr lang="en-US" sz="2000" dirty="0">
                <a:solidFill>
                  <a:prstClr val="black"/>
                </a:solidFill>
                <a:latin typeface="Calibri"/>
              </a:rPr>
              <a:t>are needed in 1 km</a:t>
            </a:r>
            <a:r>
              <a:rPr lang="en-US" sz="2000" baseline="30000" dirty="0">
                <a:solidFill>
                  <a:prstClr val="black"/>
                </a:solidFill>
                <a:latin typeface="Calibri"/>
              </a:rPr>
              <a:t>3</a:t>
            </a:r>
            <a:r>
              <a:rPr lang="en-US" sz="2000" dirty="0">
                <a:solidFill>
                  <a:prstClr val="black"/>
                </a:solidFill>
                <a:latin typeface="Calibri"/>
              </a:rPr>
              <a:t> detector volume in order to detect N</a:t>
            </a:r>
            <a:r>
              <a:rPr lang="en-US" sz="2000" baseline="-25000" dirty="0">
                <a:solidFill>
                  <a:prstClr val="black"/>
                </a:solidFill>
                <a:latin typeface="Calibri"/>
              </a:rPr>
              <a:t>pe</a:t>
            </a:r>
            <a:r>
              <a:rPr lang="en-US" sz="2000" dirty="0">
                <a:solidFill>
                  <a:prstClr val="black"/>
                </a:solidFill>
                <a:latin typeface="Calibri"/>
              </a:rPr>
              <a:t>~100 </a:t>
            </a:r>
            <a:r>
              <a:rPr lang="en-US" sz="2000" dirty="0" err="1">
                <a:solidFill>
                  <a:prstClr val="black"/>
                </a:solidFill>
                <a:latin typeface="Calibri"/>
              </a:rPr>
              <a:t>p.e.</a:t>
            </a:r>
            <a:r>
              <a:rPr lang="en-US" sz="2000" dirty="0">
                <a:solidFill>
                  <a:prstClr val="black"/>
                </a:solidFill>
                <a:latin typeface="Calibri"/>
              </a:rPr>
              <a:t> </a:t>
            </a:r>
          </a:p>
          <a:p>
            <a:pPr marL="457200" indent="-457200">
              <a:buFont typeface="+mj-lt"/>
              <a:buAutoNum type="arabicPeriod"/>
            </a:pPr>
            <a:r>
              <a:rPr lang="en-US" sz="2000" dirty="0">
                <a:solidFill>
                  <a:prstClr val="black"/>
                </a:solidFill>
                <a:latin typeface="Calibri"/>
              </a:rPr>
              <a:t>Discuss the KM3NeT case (small PMTs) </a:t>
            </a:r>
          </a:p>
          <a:p>
            <a:pPr lvl="0"/>
            <a:endParaRPr lang="en-US" sz="2000" dirty="0">
              <a:solidFill>
                <a:prstClr val="black"/>
              </a:solidFill>
              <a:latin typeface="Calibri"/>
            </a:endParaRPr>
          </a:p>
          <a:p>
            <a:pPr lvl="0"/>
            <a:r>
              <a:rPr lang="en-US" sz="2000" dirty="0">
                <a:solidFill>
                  <a:prstClr val="black"/>
                </a:solidFill>
                <a:latin typeface="Calibri"/>
              </a:rPr>
              <a:t>The 100p.e. will be collected by (order) of 10-20 OMs</a:t>
            </a:r>
          </a:p>
        </p:txBody>
      </p:sp>
      <p:pic>
        <p:nvPicPr>
          <p:cNvPr id="8" name="Immagine 7">
            <a:hlinkClick r:id="rId5" action="ppaction://hlinksldjump"/>
          </p:cNvPr>
          <p:cNvPicPr>
            <a:picLocks noChangeAspect="1"/>
          </p:cNvPicPr>
          <p:nvPr/>
        </p:nvPicPr>
        <p:blipFill rotWithShape="1">
          <a:blip r:embed="rId6"/>
          <a:srcRect l="605" t="2675" r="23915" b="49067"/>
          <a:stretch/>
        </p:blipFill>
        <p:spPr>
          <a:xfrm>
            <a:off x="10893036" y="56874"/>
            <a:ext cx="1175658" cy="626946"/>
          </a:xfrm>
          <a:prstGeom prst="rect">
            <a:avLst/>
          </a:prstGeom>
        </p:spPr>
      </p:pic>
      <p:sp>
        <p:nvSpPr>
          <p:cNvPr id="6" name="Rettangolo 5"/>
          <p:cNvSpPr/>
          <p:nvPr/>
        </p:nvSpPr>
        <p:spPr>
          <a:xfrm>
            <a:off x="759655" y="877523"/>
            <a:ext cx="5402184" cy="707886"/>
          </a:xfrm>
          <a:prstGeom prst="rect">
            <a:avLst/>
          </a:prstGeom>
        </p:spPr>
        <p:txBody>
          <a:bodyPr wrap="none">
            <a:spAutoFit/>
          </a:bodyPr>
          <a:lstStyle/>
          <a:p>
            <a:r>
              <a:rPr lang="en-US" sz="4000" dirty="0">
                <a:solidFill>
                  <a:srgbClr val="C00000"/>
                </a:solidFill>
                <a:latin typeface="Calibri Light" panose="020F0302020204030204"/>
                <a:ea typeface="+mj-ea"/>
                <a:cs typeface="+mj-cs"/>
              </a:rPr>
              <a:t>How many light sensors? </a:t>
            </a:r>
            <a:endParaRPr lang="en-US" dirty="0"/>
          </a:p>
        </p:txBody>
      </p:sp>
      <p:sp>
        <p:nvSpPr>
          <p:cNvPr id="11" name="Indietro o precedente 10">
            <a:hlinkClick r:id="rId5" action="ppaction://hlinksldjump"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9" name="Segnaposto piè di pagina 8"/>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39</a:t>
            </a:fld>
            <a:endParaRPr lang="it-IT"/>
          </a:p>
        </p:txBody>
      </p:sp>
    </p:spTree>
    <p:extLst>
      <p:ext uri="{BB962C8B-B14F-4D97-AF65-F5344CB8AC3E}">
        <p14:creationId xmlns:p14="http://schemas.microsoft.com/office/powerpoint/2010/main" val="471969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rrowheads="1"/>
          </p:cNvSpPr>
          <p:nvPr>
            <p:ph type="title"/>
          </p:nvPr>
        </p:nvSpPr>
        <p:spPr>
          <a:xfrm>
            <a:off x="831273" y="-27384"/>
            <a:ext cx="9379527" cy="783035"/>
          </a:xfrm>
        </p:spPr>
        <p:txBody>
          <a:bodyPr>
            <a:normAutofit/>
          </a:bodyPr>
          <a:lstStyle/>
          <a:p>
            <a:r>
              <a:rPr lang="en-US" sz="3600" dirty="0">
                <a:solidFill>
                  <a:srgbClr val="C00000"/>
                </a:solidFill>
              </a:rPr>
              <a:t>Why HE Neutrino Astronomy?</a:t>
            </a:r>
          </a:p>
        </p:txBody>
      </p:sp>
      <p:sp>
        <p:nvSpPr>
          <p:cNvPr id="216067" name="Rectangle 3"/>
          <p:cNvSpPr>
            <a:spLocks noGrp="1" noChangeArrowheads="1"/>
          </p:cNvSpPr>
          <p:nvPr>
            <p:ph idx="1"/>
          </p:nvPr>
        </p:nvSpPr>
        <p:spPr>
          <a:xfrm>
            <a:off x="652145" y="1848929"/>
            <a:ext cx="6585815" cy="2970221"/>
          </a:xfrm>
        </p:spPr>
        <p:txBody>
          <a:bodyPr>
            <a:normAutofit/>
          </a:bodyPr>
          <a:lstStyle/>
          <a:p>
            <a:r>
              <a:rPr lang="en-US" sz="2000" u="sng" dirty="0"/>
              <a:t>Advantages</a:t>
            </a:r>
            <a:r>
              <a:rPr lang="en-US" sz="2000" dirty="0"/>
              <a:t>:</a:t>
            </a:r>
          </a:p>
          <a:p>
            <a:pPr lvl="1"/>
            <a:r>
              <a:rPr lang="en-US" sz="1800" dirty="0"/>
              <a:t>Photons: interact with </a:t>
            </a:r>
            <a:r>
              <a:rPr lang="en-US" sz="1800" dirty="0">
                <a:solidFill>
                  <a:srgbClr val="FF0000"/>
                </a:solidFill>
              </a:rPr>
              <a:t>CMB </a:t>
            </a:r>
            <a:r>
              <a:rPr lang="en-US" sz="1800" dirty="0">
                <a:sym typeface="Symbol" pitchFamily="18" charset="2"/>
              </a:rPr>
              <a:t>(r~10 </a:t>
            </a:r>
            <a:r>
              <a:rPr lang="en-US" sz="1800" dirty="0" err="1">
                <a:sym typeface="Symbol" pitchFamily="18" charset="2"/>
              </a:rPr>
              <a:t>kpc</a:t>
            </a:r>
            <a:r>
              <a:rPr lang="en-US" sz="1800" dirty="0">
                <a:sym typeface="Symbol" pitchFamily="18" charset="2"/>
              </a:rPr>
              <a:t> @100 </a:t>
            </a:r>
            <a:r>
              <a:rPr lang="en-US" sz="1800" dirty="0" err="1">
                <a:sym typeface="Symbol" pitchFamily="18" charset="2"/>
              </a:rPr>
              <a:t>TeV</a:t>
            </a:r>
            <a:r>
              <a:rPr lang="en-US" sz="1800" dirty="0">
                <a:sym typeface="Symbol" pitchFamily="18" charset="2"/>
              </a:rPr>
              <a:t>) and other radiation fields and matter</a:t>
            </a:r>
          </a:p>
          <a:p>
            <a:pPr lvl="1"/>
            <a:r>
              <a:rPr lang="en-US" sz="1800" dirty="0">
                <a:sym typeface="Symbol" pitchFamily="18" charset="2"/>
              </a:rPr>
              <a:t>Protons: interact with </a:t>
            </a:r>
            <a:r>
              <a:rPr lang="en-US" sz="1800" dirty="0">
                <a:solidFill>
                  <a:srgbClr val="FF0000"/>
                </a:solidFill>
                <a:sym typeface="Symbol" pitchFamily="18" charset="2"/>
              </a:rPr>
              <a:t>CMB </a:t>
            </a:r>
            <a:r>
              <a:rPr lang="en-US" sz="1800" dirty="0">
                <a:sym typeface="Symbol" pitchFamily="18" charset="2"/>
              </a:rPr>
              <a:t>(r~10 Mpc@10</a:t>
            </a:r>
            <a:r>
              <a:rPr lang="en-GB" sz="1800" baseline="30000" dirty="0">
                <a:sym typeface="Symbol" pitchFamily="18" charset="2"/>
              </a:rPr>
              <a:t>11</a:t>
            </a:r>
            <a:r>
              <a:rPr lang="en-GB" sz="1800" dirty="0">
                <a:sym typeface="Symbol" pitchFamily="18" charset="2"/>
              </a:rPr>
              <a:t> </a:t>
            </a:r>
            <a:r>
              <a:rPr lang="en-US" sz="1800" dirty="0">
                <a:sym typeface="Symbol" pitchFamily="18" charset="2"/>
              </a:rPr>
              <a:t>GeV) and deflected by </a:t>
            </a:r>
            <a:r>
              <a:rPr lang="en-US" sz="1800" dirty="0">
                <a:solidFill>
                  <a:srgbClr val="FF0000"/>
                </a:solidFill>
                <a:sym typeface="Symbol" pitchFamily="18" charset="2"/>
              </a:rPr>
              <a:t>magnetic fields  </a:t>
            </a:r>
            <a:r>
              <a:rPr lang="en-US" sz="1800" dirty="0">
                <a:sym typeface="Symbol" pitchFamily="18" charset="2"/>
              </a:rPr>
              <a:t>(&gt;3</a:t>
            </a:r>
            <a:r>
              <a:rPr lang="en-US" sz="1800" baseline="30000" dirty="0">
                <a:sym typeface="Symbol" pitchFamily="18" charset="2"/>
              </a:rPr>
              <a:t>o</a:t>
            </a:r>
            <a:r>
              <a:rPr lang="en-US" sz="1800" dirty="0">
                <a:sym typeface="Symbol" pitchFamily="18" charset="2"/>
              </a:rPr>
              <a:t>, </a:t>
            </a:r>
            <a:r>
              <a:rPr lang="en-GB" sz="1800" dirty="0">
                <a:sym typeface="Symbol" pitchFamily="18" charset="2"/>
              </a:rPr>
              <a:t>E&lt;5·10</a:t>
            </a:r>
            <a:r>
              <a:rPr lang="en-GB" sz="1800" baseline="30000" dirty="0">
                <a:sym typeface="Symbol" pitchFamily="18" charset="2"/>
              </a:rPr>
              <a:t>10</a:t>
            </a:r>
            <a:r>
              <a:rPr lang="en-GB" sz="1800" dirty="0">
                <a:sym typeface="Symbol" pitchFamily="18" charset="2"/>
              </a:rPr>
              <a:t> </a:t>
            </a:r>
            <a:r>
              <a:rPr lang="en-GB" sz="1800" dirty="0" err="1">
                <a:sym typeface="Symbol" pitchFamily="18" charset="2"/>
              </a:rPr>
              <a:t>GeV</a:t>
            </a:r>
            <a:r>
              <a:rPr lang="en-US" sz="1800" dirty="0">
                <a:sym typeface="Symbol" pitchFamily="18" charset="2"/>
              </a:rPr>
              <a:t>)</a:t>
            </a:r>
          </a:p>
          <a:p>
            <a:pPr lvl="1"/>
            <a:r>
              <a:rPr lang="en-US" sz="1800" dirty="0">
                <a:sym typeface="Symbol" pitchFamily="18" charset="2"/>
              </a:rPr>
              <a:t>Neutrons: are </a:t>
            </a:r>
            <a:r>
              <a:rPr lang="en-US" sz="1800" dirty="0">
                <a:solidFill>
                  <a:srgbClr val="FF0000"/>
                </a:solidFill>
                <a:sym typeface="Symbol" pitchFamily="18" charset="2"/>
              </a:rPr>
              <a:t>not stable</a:t>
            </a:r>
            <a:endParaRPr lang="en-US" sz="1800" dirty="0">
              <a:sym typeface="Symbol" pitchFamily="18" charset="2"/>
            </a:endParaRPr>
          </a:p>
          <a:p>
            <a:r>
              <a:rPr lang="en-US" sz="2000" u="sng" dirty="0">
                <a:sym typeface="Symbol" pitchFamily="18" charset="2"/>
              </a:rPr>
              <a:t>Drawback</a:t>
            </a:r>
            <a:r>
              <a:rPr lang="en-US" sz="2000" dirty="0">
                <a:sym typeface="Symbol" pitchFamily="18" charset="2"/>
              </a:rPr>
              <a:t>: </a:t>
            </a:r>
            <a:r>
              <a:rPr lang="en-US" sz="2000" dirty="0">
                <a:solidFill>
                  <a:srgbClr val="FF0000"/>
                </a:solidFill>
                <a:sym typeface="Symbol" pitchFamily="18" charset="2"/>
              </a:rPr>
              <a:t>large </a:t>
            </a:r>
            <a:r>
              <a:rPr lang="en-US" sz="2000" dirty="0">
                <a:sym typeface="Symbol" pitchFamily="18" charset="2"/>
              </a:rPr>
              <a:t>detectors (~</a:t>
            </a:r>
            <a:r>
              <a:rPr lang="en-US" sz="2000" dirty="0" err="1">
                <a:sym typeface="Symbol" pitchFamily="18" charset="2"/>
              </a:rPr>
              <a:t>GTon</a:t>
            </a:r>
            <a:r>
              <a:rPr lang="en-US" sz="2000" dirty="0">
                <a:sym typeface="Symbol" pitchFamily="18" charset="2"/>
              </a:rPr>
              <a:t>) are needed.</a:t>
            </a:r>
          </a:p>
        </p:txBody>
      </p:sp>
      <p:pic>
        <p:nvPicPr>
          <p:cNvPr id="216068" name="Picture 4" descr="gzk_effe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1414" y="1089026"/>
            <a:ext cx="4399542" cy="5313258"/>
          </a:xfrm>
          <a:prstGeom prst="rect">
            <a:avLst/>
          </a:prstGeom>
          <a:noFill/>
        </p:spPr>
      </p:pic>
      <p:sp>
        <p:nvSpPr>
          <p:cNvPr id="216069" name="Rectangle 5"/>
          <p:cNvSpPr>
            <a:spLocks noChangeArrowheads="1"/>
          </p:cNvSpPr>
          <p:nvPr/>
        </p:nvSpPr>
        <p:spPr bwMode="auto">
          <a:xfrm>
            <a:off x="399011" y="1086165"/>
            <a:ext cx="6952703" cy="9906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r>
              <a:rPr lang="en-US" b="1" dirty="0">
                <a:latin typeface="+mj-lt"/>
              </a:rPr>
              <a:t>Astronomy with neutrinos is a quite recent and very promising experimental field.</a:t>
            </a:r>
          </a:p>
        </p:txBody>
      </p:sp>
      <p:pic>
        <p:nvPicPr>
          <p:cNvPr id="216071" name="Picture 7" descr="Sin título-1 cop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4535" y="4423040"/>
            <a:ext cx="7083425" cy="1525587"/>
          </a:xfrm>
          <a:prstGeom prst="rect">
            <a:avLst/>
          </a:prstGeom>
          <a:noFill/>
        </p:spPr>
      </p:pic>
      <p:pic>
        <p:nvPicPr>
          <p:cNvPr id="216072" name="Picture 8" descr="g3_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610" y="4499240"/>
            <a:ext cx="1697037" cy="1373187"/>
          </a:xfrm>
          <a:prstGeom prst="rect">
            <a:avLst/>
          </a:prstGeom>
          <a:noFill/>
        </p:spPr>
      </p:pic>
      <p:pic>
        <p:nvPicPr>
          <p:cNvPr id="216073" name="Picture 9" descr="CAIF0XM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25097" y="4769114"/>
            <a:ext cx="1033463" cy="812800"/>
          </a:xfrm>
          <a:prstGeom prst="rect">
            <a:avLst/>
          </a:prstGeom>
          <a:noFill/>
        </p:spPr>
      </p:pic>
      <p:sp>
        <p:nvSpPr>
          <p:cNvPr id="216074" name="Line 10"/>
          <p:cNvSpPr>
            <a:spLocks noChangeShapeType="1"/>
          </p:cNvSpPr>
          <p:nvPr/>
        </p:nvSpPr>
        <p:spPr bwMode="auto">
          <a:xfrm flipV="1">
            <a:off x="1334047" y="4859601"/>
            <a:ext cx="2835275" cy="0"/>
          </a:xfrm>
          <a:prstGeom prst="line">
            <a:avLst/>
          </a:prstGeom>
          <a:noFill/>
          <a:ln w="28575">
            <a:solidFill>
              <a:schemeClr val="accent2"/>
            </a:solidFill>
            <a:round/>
            <a:headEnd/>
            <a:tailEnd type="stealth" w="lg" len="lg"/>
          </a:ln>
          <a:effectLst/>
        </p:spPr>
        <p:txBody>
          <a:bodyPr>
            <a:spAutoFit/>
          </a:bodyPr>
          <a:lstStyle/>
          <a:p>
            <a:endParaRPr lang="it-IT"/>
          </a:p>
        </p:txBody>
      </p:sp>
      <p:sp>
        <p:nvSpPr>
          <p:cNvPr id="216075" name="Line 11"/>
          <p:cNvSpPr>
            <a:spLocks noChangeShapeType="1"/>
          </p:cNvSpPr>
          <p:nvPr/>
        </p:nvSpPr>
        <p:spPr bwMode="auto">
          <a:xfrm flipV="1">
            <a:off x="1378496" y="5259651"/>
            <a:ext cx="4681538" cy="0"/>
          </a:xfrm>
          <a:prstGeom prst="line">
            <a:avLst/>
          </a:prstGeom>
          <a:noFill/>
          <a:ln w="28575">
            <a:solidFill>
              <a:schemeClr val="accent1"/>
            </a:solidFill>
            <a:prstDash val="lgDash"/>
            <a:round/>
            <a:headEnd/>
            <a:tailEnd type="stealth" w="lg" len="lg"/>
          </a:ln>
          <a:effectLst/>
        </p:spPr>
        <p:txBody>
          <a:bodyPr>
            <a:spAutoFit/>
          </a:bodyPr>
          <a:lstStyle/>
          <a:p>
            <a:endParaRPr lang="it-IT"/>
          </a:p>
        </p:txBody>
      </p:sp>
      <p:sp>
        <p:nvSpPr>
          <p:cNvPr id="216076" name="Freeform 12"/>
          <p:cNvSpPr>
            <a:spLocks/>
          </p:cNvSpPr>
          <p:nvPr/>
        </p:nvSpPr>
        <p:spPr bwMode="auto">
          <a:xfrm rot="10800000">
            <a:off x="1335635" y="5364704"/>
            <a:ext cx="4949825" cy="369332"/>
          </a:xfrm>
          <a:custGeom>
            <a:avLst/>
            <a:gdLst/>
            <a:ahLst/>
            <a:cxnLst>
              <a:cxn ang="0">
                <a:pos x="0" y="468"/>
              </a:cxn>
              <a:cxn ang="0">
                <a:pos x="510" y="14"/>
              </a:cxn>
              <a:cxn ang="0">
                <a:pos x="1588" y="553"/>
              </a:cxn>
              <a:cxn ang="0">
                <a:pos x="2126" y="411"/>
              </a:cxn>
              <a:cxn ang="0">
                <a:pos x="2665" y="581"/>
              </a:cxn>
              <a:cxn ang="0">
                <a:pos x="3260" y="383"/>
              </a:cxn>
              <a:cxn ang="0">
                <a:pos x="3374" y="326"/>
              </a:cxn>
              <a:cxn ang="0">
                <a:pos x="3544" y="241"/>
              </a:cxn>
            </a:cxnLst>
            <a:rect l="0" t="0" r="r" b="b"/>
            <a:pathLst>
              <a:path w="3544" h="619">
                <a:moveTo>
                  <a:pt x="0" y="468"/>
                </a:moveTo>
                <a:cubicBezTo>
                  <a:pt x="122" y="234"/>
                  <a:pt x="245" y="0"/>
                  <a:pt x="510" y="14"/>
                </a:cubicBezTo>
                <a:cubicBezTo>
                  <a:pt x="775" y="28"/>
                  <a:pt x="1319" y="487"/>
                  <a:pt x="1588" y="553"/>
                </a:cubicBezTo>
                <a:cubicBezTo>
                  <a:pt x="1857" y="619"/>
                  <a:pt x="1947" y="406"/>
                  <a:pt x="2126" y="411"/>
                </a:cubicBezTo>
                <a:cubicBezTo>
                  <a:pt x="2305" y="416"/>
                  <a:pt x="2476" y="586"/>
                  <a:pt x="2665" y="581"/>
                </a:cubicBezTo>
                <a:cubicBezTo>
                  <a:pt x="2854" y="576"/>
                  <a:pt x="3142" y="426"/>
                  <a:pt x="3260" y="383"/>
                </a:cubicBezTo>
                <a:cubicBezTo>
                  <a:pt x="3378" y="340"/>
                  <a:pt x="3327" y="350"/>
                  <a:pt x="3374" y="326"/>
                </a:cubicBezTo>
                <a:cubicBezTo>
                  <a:pt x="3421" y="302"/>
                  <a:pt x="3482" y="271"/>
                  <a:pt x="3544" y="241"/>
                </a:cubicBezTo>
              </a:path>
            </a:pathLst>
          </a:custGeom>
          <a:noFill/>
          <a:ln w="19050" cap="flat" cmpd="sng">
            <a:solidFill>
              <a:srgbClr val="FF9900"/>
            </a:solidFill>
            <a:prstDash val="solid"/>
            <a:round/>
            <a:headEnd type="stealth" w="lg" len="lg"/>
            <a:tailEnd type="none" w="med" len="med"/>
          </a:ln>
          <a:effectLst/>
        </p:spPr>
        <p:txBody>
          <a:bodyPr>
            <a:spAutoFit/>
          </a:bodyPr>
          <a:lstStyle/>
          <a:p>
            <a:endParaRPr lang="it-IT"/>
          </a:p>
        </p:txBody>
      </p:sp>
      <p:sp>
        <p:nvSpPr>
          <p:cNvPr id="216077" name="Line 13"/>
          <p:cNvSpPr>
            <a:spLocks noChangeShapeType="1"/>
          </p:cNvSpPr>
          <p:nvPr/>
        </p:nvSpPr>
        <p:spPr bwMode="auto">
          <a:xfrm>
            <a:off x="1378496" y="5038989"/>
            <a:ext cx="946150" cy="0"/>
          </a:xfrm>
          <a:prstGeom prst="line">
            <a:avLst/>
          </a:prstGeom>
          <a:noFill/>
          <a:ln w="19050">
            <a:solidFill>
              <a:srgbClr val="FF5050"/>
            </a:solidFill>
            <a:round/>
            <a:headEnd/>
            <a:tailEnd type="stealth" w="lg" len="lg"/>
          </a:ln>
          <a:effectLst/>
        </p:spPr>
        <p:txBody>
          <a:bodyPr>
            <a:spAutoFit/>
          </a:bodyPr>
          <a:lstStyle/>
          <a:p>
            <a:endParaRPr lang="it-IT"/>
          </a:p>
        </p:txBody>
      </p:sp>
      <p:sp>
        <p:nvSpPr>
          <p:cNvPr id="216078" name="Oval 14"/>
          <p:cNvSpPr>
            <a:spLocks noChangeArrowheads="1"/>
          </p:cNvSpPr>
          <p:nvPr/>
        </p:nvSpPr>
        <p:spPr bwMode="auto">
          <a:xfrm>
            <a:off x="1284171" y="5546913"/>
            <a:ext cx="72000" cy="72000"/>
          </a:xfrm>
          <a:prstGeom prst="ellipse">
            <a:avLst/>
          </a:prstGeom>
          <a:solidFill>
            <a:srgbClr val="FF9900"/>
          </a:solidFill>
          <a:ln w="9525" algn="ctr">
            <a:noFill/>
            <a:round/>
            <a:headEnd/>
            <a:tailEnd/>
          </a:ln>
          <a:effectLst/>
        </p:spPr>
        <p:txBody>
          <a:bodyPr wrap="none" anchor="ctr">
            <a:spAutoFit/>
          </a:bodyPr>
          <a:lstStyle/>
          <a:p>
            <a:endParaRPr lang="it-IT"/>
          </a:p>
        </p:txBody>
      </p:sp>
      <p:sp>
        <p:nvSpPr>
          <p:cNvPr id="216079" name="Text Box 15"/>
          <p:cNvSpPr txBox="1">
            <a:spLocks noChangeArrowheads="1"/>
          </p:cNvSpPr>
          <p:nvPr/>
        </p:nvSpPr>
        <p:spPr bwMode="auto">
          <a:xfrm>
            <a:off x="2369097" y="5439039"/>
            <a:ext cx="322263" cy="336550"/>
          </a:xfrm>
          <a:prstGeom prst="rect">
            <a:avLst/>
          </a:prstGeom>
          <a:noFill/>
          <a:ln w="9525" algn="ctr">
            <a:noFill/>
            <a:miter lim="800000"/>
            <a:headEnd/>
            <a:tailEnd/>
          </a:ln>
          <a:effectLst/>
        </p:spPr>
        <p:txBody>
          <a:bodyPr wrap="none">
            <a:spAutoFit/>
          </a:bodyPr>
          <a:lstStyle/>
          <a:p>
            <a:pPr algn="ctr"/>
            <a:r>
              <a:rPr lang="en-US" sz="1600" b="1">
                <a:solidFill>
                  <a:srgbClr val="FF9900"/>
                </a:solidFill>
                <a:latin typeface="Century Gothic" pitchFamily="34" charset="0"/>
              </a:rPr>
              <a:t>p</a:t>
            </a:r>
          </a:p>
        </p:txBody>
      </p:sp>
      <p:sp>
        <p:nvSpPr>
          <p:cNvPr id="216080" name="Text Box 16"/>
          <p:cNvSpPr txBox="1">
            <a:spLocks noChangeArrowheads="1"/>
          </p:cNvSpPr>
          <p:nvPr/>
        </p:nvSpPr>
        <p:spPr bwMode="auto">
          <a:xfrm>
            <a:off x="5113884" y="4854839"/>
            <a:ext cx="303212" cy="366712"/>
          </a:xfrm>
          <a:prstGeom prst="rect">
            <a:avLst/>
          </a:prstGeom>
          <a:noFill/>
          <a:ln w="9525" algn="ctr">
            <a:noFill/>
            <a:miter lim="800000"/>
            <a:headEnd/>
            <a:tailEnd/>
          </a:ln>
          <a:effectLst/>
        </p:spPr>
        <p:txBody>
          <a:bodyPr wrap="none">
            <a:spAutoFit/>
          </a:bodyPr>
          <a:lstStyle/>
          <a:p>
            <a:pPr algn="ctr"/>
            <a:r>
              <a:rPr lang="en-US" b="1">
                <a:solidFill>
                  <a:schemeClr val="accent1"/>
                </a:solidFill>
                <a:latin typeface="Century Gothic" pitchFamily="34" charset="0"/>
                <a:sym typeface="Symbol" pitchFamily="18" charset="2"/>
              </a:rPr>
              <a:t></a:t>
            </a:r>
          </a:p>
        </p:txBody>
      </p:sp>
      <p:sp>
        <p:nvSpPr>
          <p:cNvPr id="216081" name="Text Box 17"/>
          <p:cNvSpPr txBox="1">
            <a:spLocks noChangeArrowheads="1"/>
          </p:cNvSpPr>
          <p:nvPr/>
        </p:nvSpPr>
        <p:spPr bwMode="auto">
          <a:xfrm>
            <a:off x="2286547" y="4854839"/>
            <a:ext cx="307975" cy="336550"/>
          </a:xfrm>
          <a:prstGeom prst="rect">
            <a:avLst/>
          </a:prstGeom>
          <a:noFill/>
          <a:ln w="9525" algn="ctr">
            <a:noFill/>
            <a:miter lim="800000"/>
            <a:headEnd/>
            <a:tailEnd/>
          </a:ln>
          <a:effectLst/>
        </p:spPr>
        <p:txBody>
          <a:bodyPr wrap="none">
            <a:spAutoFit/>
          </a:bodyPr>
          <a:lstStyle/>
          <a:p>
            <a:pPr algn="ctr"/>
            <a:r>
              <a:rPr lang="en-US" sz="1600" b="1">
                <a:solidFill>
                  <a:srgbClr val="FF0000"/>
                </a:solidFill>
                <a:latin typeface="Century Gothic" pitchFamily="34" charset="0"/>
              </a:rPr>
              <a:t>n</a:t>
            </a:r>
          </a:p>
        </p:txBody>
      </p:sp>
      <p:sp>
        <p:nvSpPr>
          <p:cNvPr id="216082" name="Text Box 18"/>
          <p:cNvSpPr txBox="1">
            <a:spLocks noChangeArrowheads="1"/>
          </p:cNvSpPr>
          <p:nvPr/>
        </p:nvSpPr>
        <p:spPr bwMode="auto">
          <a:xfrm>
            <a:off x="2677072" y="4450027"/>
            <a:ext cx="277813" cy="366713"/>
          </a:xfrm>
          <a:prstGeom prst="rect">
            <a:avLst/>
          </a:prstGeom>
          <a:noFill/>
          <a:ln w="9525" algn="ctr">
            <a:noFill/>
            <a:miter lim="800000"/>
            <a:headEnd/>
            <a:tailEnd/>
          </a:ln>
          <a:effectLst/>
        </p:spPr>
        <p:txBody>
          <a:bodyPr wrap="none">
            <a:spAutoFit/>
          </a:bodyPr>
          <a:lstStyle/>
          <a:p>
            <a:pPr algn="ctr"/>
            <a:r>
              <a:rPr lang="en-US" b="1">
                <a:solidFill>
                  <a:schemeClr val="accent2"/>
                </a:solidFill>
                <a:latin typeface="Century Gothic" pitchFamily="34" charset="0"/>
                <a:sym typeface="Symbol" pitchFamily="18" charset="2"/>
              </a:rPr>
              <a:t></a:t>
            </a:r>
          </a:p>
        </p:txBody>
      </p:sp>
      <p:sp>
        <p:nvSpPr>
          <p:cNvPr id="216083" name="Text Box 19"/>
          <p:cNvSpPr txBox="1">
            <a:spLocks noChangeArrowheads="1"/>
          </p:cNvSpPr>
          <p:nvPr/>
        </p:nvSpPr>
        <p:spPr bwMode="auto">
          <a:xfrm>
            <a:off x="7533382" y="811527"/>
            <a:ext cx="4315605" cy="338554"/>
          </a:xfrm>
          <a:prstGeom prst="rect">
            <a:avLst/>
          </a:prstGeom>
          <a:noFill/>
          <a:ln w="9525" algn="ctr">
            <a:noFill/>
            <a:miter lim="800000"/>
            <a:headEnd/>
            <a:tailEnd/>
          </a:ln>
          <a:effectLst/>
        </p:spPr>
        <p:txBody>
          <a:bodyPr wrap="none">
            <a:spAutoFit/>
          </a:bodyPr>
          <a:lstStyle/>
          <a:p>
            <a:pPr algn="ctr"/>
            <a:r>
              <a:rPr lang="en-US" sz="1600" b="1" dirty="0">
                <a:solidFill>
                  <a:srgbClr val="990099"/>
                </a:solidFill>
                <a:latin typeface="Century Gothic" pitchFamily="34" charset="0"/>
              </a:rPr>
              <a:t>Photon</a:t>
            </a:r>
            <a:r>
              <a:rPr lang="en-US" sz="1600" dirty="0">
                <a:latin typeface="Century Gothic" pitchFamily="34" charset="0"/>
              </a:rPr>
              <a:t> and </a:t>
            </a:r>
            <a:r>
              <a:rPr lang="en-US" sz="1600" b="1" dirty="0">
                <a:solidFill>
                  <a:srgbClr val="FF6600"/>
                </a:solidFill>
                <a:latin typeface="Century Gothic" pitchFamily="34" charset="0"/>
              </a:rPr>
              <a:t>proton</a:t>
            </a:r>
            <a:r>
              <a:rPr lang="en-US" sz="1600" dirty="0">
                <a:latin typeface="Century Gothic" pitchFamily="34" charset="0"/>
              </a:rPr>
              <a:t> mean free range path</a:t>
            </a:r>
          </a:p>
        </p:txBody>
      </p:sp>
      <p:sp>
        <p:nvSpPr>
          <p:cNvPr id="4" name="Segnaposto piè di pagina 3"/>
          <p:cNvSpPr>
            <a:spLocks noGrp="1"/>
          </p:cNvSpPr>
          <p:nvPr>
            <p:ph type="ftr" sz="quarter" idx="11"/>
          </p:nvPr>
        </p:nvSpPr>
        <p:spPr/>
        <p:txBody>
          <a:bodyPr/>
          <a:lstStyle/>
          <a:p>
            <a:r>
              <a:rPr lang="fr-FR"/>
              <a:t>M. Spurio - Astroparticle Physics - 10</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a:t>
            </a:fld>
            <a:endParaRPr lang="it-IT"/>
          </a:p>
        </p:txBody>
      </p:sp>
    </p:spTree>
    <p:extLst>
      <p:ext uri="{BB962C8B-B14F-4D97-AF65-F5344CB8AC3E}">
        <p14:creationId xmlns:p14="http://schemas.microsoft.com/office/powerpoint/2010/main" val="1561553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60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0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6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067">
                                            <p:txEl>
                                              <p:pRg st="1" end="1"/>
                                            </p:txEl>
                                          </p:spTgt>
                                        </p:tgtEl>
                                        <p:attrNameLst>
                                          <p:attrName>style.visibility</p:attrName>
                                        </p:attrNameLst>
                                      </p:cBhvr>
                                      <p:to>
                                        <p:strVal val="visible"/>
                                      </p:to>
                                    </p:set>
                                  </p:childTnLst>
                                </p:cTn>
                              </p:par>
                              <p:par>
                                <p:cTn id="15" presetID="17" presetClass="entr" presetSubtype="8" fill="hold" grpId="0" nodeType="withEffect">
                                  <p:stCondLst>
                                    <p:cond delay="0"/>
                                  </p:stCondLst>
                                  <p:childTnLst>
                                    <p:set>
                                      <p:cBhvr>
                                        <p:cTn id="16" dur="1" fill="hold">
                                          <p:stCondLst>
                                            <p:cond delay="0"/>
                                          </p:stCondLst>
                                        </p:cTn>
                                        <p:tgtEl>
                                          <p:spTgt spid="216074"/>
                                        </p:tgtEl>
                                        <p:attrNameLst>
                                          <p:attrName>style.visibility</p:attrName>
                                        </p:attrNameLst>
                                      </p:cBhvr>
                                      <p:to>
                                        <p:strVal val="visible"/>
                                      </p:to>
                                    </p:set>
                                    <p:anim calcmode="lin" valueType="num">
                                      <p:cBhvr>
                                        <p:cTn id="17" dur="1000" fill="hold"/>
                                        <p:tgtEl>
                                          <p:spTgt spid="216074"/>
                                        </p:tgtEl>
                                        <p:attrNameLst>
                                          <p:attrName>ppt_x</p:attrName>
                                        </p:attrNameLst>
                                      </p:cBhvr>
                                      <p:tavLst>
                                        <p:tav tm="0">
                                          <p:val>
                                            <p:strVal val="#ppt_x-#ppt_w/2"/>
                                          </p:val>
                                        </p:tav>
                                        <p:tav tm="100000">
                                          <p:val>
                                            <p:strVal val="#ppt_x"/>
                                          </p:val>
                                        </p:tav>
                                      </p:tavLst>
                                    </p:anim>
                                    <p:anim calcmode="lin" valueType="num">
                                      <p:cBhvr>
                                        <p:cTn id="18" dur="1000" fill="hold"/>
                                        <p:tgtEl>
                                          <p:spTgt spid="216074"/>
                                        </p:tgtEl>
                                        <p:attrNameLst>
                                          <p:attrName>ppt_y</p:attrName>
                                        </p:attrNameLst>
                                      </p:cBhvr>
                                      <p:tavLst>
                                        <p:tav tm="0">
                                          <p:val>
                                            <p:strVal val="#ppt_y"/>
                                          </p:val>
                                        </p:tav>
                                        <p:tav tm="100000">
                                          <p:val>
                                            <p:strVal val="#ppt_y"/>
                                          </p:val>
                                        </p:tav>
                                      </p:tavLst>
                                    </p:anim>
                                    <p:anim calcmode="lin" valueType="num">
                                      <p:cBhvr>
                                        <p:cTn id="19" dur="1000" fill="hold"/>
                                        <p:tgtEl>
                                          <p:spTgt spid="216074"/>
                                        </p:tgtEl>
                                        <p:attrNameLst>
                                          <p:attrName>ppt_w</p:attrName>
                                        </p:attrNameLst>
                                      </p:cBhvr>
                                      <p:tavLst>
                                        <p:tav tm="0">
                                          <p:val>
                                            <p:fltVal val="0"/>
                                          </p:val>
                                        </p:tav>
                                        <p:tav tm="100000">
                                          <p:val>
                                            <p:strVal val="#ppt_w"/>
                                          </p:val>
                                        </p:tav>
                                      </p:tavLst>
                                    </p:anim>
                                    <p:anim calcmode="lin" valueType="num">
                                      <p:cBhvr>
                                        <p:cTn id="20" dur="1000" fill="hold"/>
                                        <p:tgtEl>
                                          <p:spTgt spid="216074"/>
                                        </p:tgtEl>
                                        <p:attrNameLst>
                                          <p:attrName>ppt_h</p:attrName>
                                        </p:attrNameLst>
                                      </p:cBhvr>
                                      <p:tavLst>
                                        <p:tav tm="0">
                                          <p:val>
                                            <p:strVal val="#ppt_h"/>
                                          </p:val>
                                        </p:tav>
                                        <p:tav tm="100000">
                                          <p:val>
                                            <p:strVal val="#ppt_h"/>
                                          </p:val>
                                        </p:tav>
                                      </p:tavLst>
                                    </p:anim>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1608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6067">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6078"/>
                                        </p:tgtEl>
                                        <p:attrNameLst>
                                          <p:attrName>style.visibility</p:attrName>
                                        </p:attrNameLst>
                                      </p:cBhvr>
                                      <p:to>
                                        <p:strVal val="visible"/>
                                      </p:to>
                                    </p:set>
                                  </p:childTnLst>
                                </p:cTn>
                              </p:par>
                              <p:par>
                                <p:cTn id="30" presetID="0" presetClass="path" presetSubtype="0" accel="50000" decel="50000" fill="hold" grpId="1" nodeType="withEffect">
                                  <p:stCondLst>
                                    <p:cond delay="0"/>
                                  </p:stCondLst>
                                  <p:childTnLst>
                                    <p:animMotion origin="layout" path="M 2.5E-6 -2.22222E-6 C 0.01523 -0.00416 0.06458 -0.02338 0.09153 -0.02592 C 0.11862 -0.02824 0.1444 -0.01528 0.16211 -0.01504 C 0.17982 -0.01481 0.1845 -0.02407 0.19804 -0.02407 C 0.21146 -0.02407 0.21797 -0.02315 0.2431 -0.01597 C 0.26784 -0.00879 0.32278 0.01713 0.3487 0.01806 C 0.37461 0.01898 0.38802 -0.00486 0.39844 -0.01111 " pathEditMode="relative" rAng="0" ptsTypes="AAAAAAA">
                                      <p:cBhvr>
                                        <p:cTn id="31" dur="3000" fill="hold"/>
                                        <p:tgtEl>
                                          <p:spTgt spid="216078"/>
                                        </p:tgtEl>
                                        <p:attrNameLst>
                                          <p:attrName>ppt_x</p:attrName>
                                          <p:attrName>ppt_y</p:attrName>
                                        </p:attrNameLst>
                                      </p:cBhvr>
                                      <p:rCtr x="19922" y="-417"/>
                                    </p:animMotion>
                                  </p:childTnLst>
                                </p:cTn>
                              </p:par>
                            </p:childTnLst>
                          </p:cTn>
                        </p:par>
                        <p:par>
                          <p:cTn id="32" fill="hold">
                            <p:stCondLst>
                              <p:cond delay="3000"/>
                            </p:stCondLst>
                            <p:childTnLst>
                              <p:par>
                                <p:cTn id="33" presetID="1" presetClass="exit" presetSubtype="0" fill="hold" grpId="2" nodeType="afterEffect">
                                  <p:stCondLst>
                                    <p:cond delay="0"/>
                                  </p:stCondLst>
                                  <p:childTnLst>
                                    <p:set>
                                      <p:cBhvr>
                                        <p:cTn id="34" dur="1" fill="hold">
                                          <p:stCondLst>
                                            <p:cond delay="0"/>
                                          </p:stCondLst>
                                        </p:cTn>
                                        <p:tgtEl>
                                          <p:spTgt spid="21607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6076"/>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21607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6067">
                                            <p:txEl>
                                              <p:pRg st="3" end="3"/>
                                            </p:txEl>
                                          </p:spTgt>
                                        </p:tgtEl>
                                        <p:attrNameLst>
                                          <p:attrName>style.visibility</p:attrName>
                                        </p:attrNameLst>
                                      </p:cBhvr>
                                      <p:to>
                                        <p:strVal val="visible"/>
                                      </p:to>
                                    </p:set>
                                  </p:childTnLst>
                                </p:cTn>
                              </p:par>
                              <p:par>
                                <p:cTn id="44" presetID="17" presetClass="entr" presetSubtype="8" fill="hold" grpId="0" nodeType="withEffect">
                                  <p:stCondLst>
                                    <p:cond delay="0"/>
                                  </p:stCondLst>
                                  <p:childTnLst>
                                    <p:set>
                                      <p:cBhvr>
                                        <p:cTn id="45" dur="1" fill="hold">
                                          <p:stCondLst>
                                            <p:cond delay="0"/>
                                          </p:stCondLst>
                                        </p:cTn>
                                        <p:tgtEl>
                                          <p:spTgt spid="216077"/>
                                        </p:tgtEl>
                                        <p:attrNameLst>
                                          <p:attrName>style.visibility</p:attrName>
                                        </p:attrNameLst>
                                      </p:cBhvr>
                                      <p:to>
                                        <p:strVal val="visible"/>
                                      </p:to>
                                    </p:set>
                                    <p:anim calcmode="lin" valueType="num">
                                      <p:cBhvr>
                                        <p:cTn id="46" dur="500" fill="hold"/>
                                        <p:tgtEl>
                                          <p:spTgt spid="216077"/>
                                        </p:tgtEl>
                                        <p:attrNameLst>
                                          <p:attrName>ppt_x</p:attrName>
                                        </p:attrNameLst>
                                      </p:cBhvr>
                                      <p:tavLst>
                                        <p:tav tm="0">
                                          <p:val>
                                            <p:strVal val="#ppt_x-#ppt_w/2"/>
                                          </p:val>
                                        </p:tav>
                                        <p:tav tm="100000">
                                          <p:val>
                                            <p:strVal val="#ppt_x"/>
                                          </p:val>
                                        </p:tav>
                                      </p:tavLst>
                                    </p:anim>
                                    <p:anim calcmode="lin" valueType="num">
                                      <p:cBhvr>
                                        <p:cTn id="47" dur="500" fill="hold"/>
                                        <p:tgtEl>
                                          <p:spTgt spid="216077"/>
                                        </p:tgtEl>
                                        <p:attrNameLst>
                                          <p:attrName>ppt_y</p:attrName>
                                        </p:attrNameLst>
                                      </p:cBhvr>
                                      <p:tavLst>
                                        <p:tav tm="0">
                                          <p:val>
                                            <p:strVal val="#ppt_y"/>
                                          </p:val>
                                        </p:tav>
                                        <p:tav tm="100000">
                                          <p:val>
                                            <p:strVal val="#ppt_y"/>
                                          </p:val>
                                        </p:tav>
                                      </p:tavLst>
                                    </p:anim>
                                    <p:anim calcmode="lin" valueType="num">
                                      <p:cBhvr>
                                        <p:cTn id="48" dur="500" fill="hold"/>
                                        <p:tgtEl>
                                          <p:spTgt spid="216077"/>
                                        </p:tgtEl>
                                        <p:attrNameLst>
                                          <p:attrName>ppt_w</p:attrName>
                                        </p:attrNameLst>
                                      </p:cBhvr>
                                      <p:tavLst>
                                        <p:tav tm="0">
                                          <p:val>
                                            <p:fltVal val="0"/>
                                          </p:val>
                                        </p:tav>
                                        <p:tav tm="100000">
                                          <p:val>
                                            <p:strVal val="#ppt_w"/>
                                          </p:val>
                                        </p:tav>
                                      </p:tavLst>
                                    </p:anim>
                                    <p:anim calcmode="lin" valueType="num">
                                      <p:cBhvr>
                                        <p:cTn id="49" dur="500" fill="hold"/>
                                        <p:tgtEl>
                                          <p:spTgt spid="216077"/>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160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216075"/>
                                        </p:tgtEl>
                                        <p:attrNameLst>
                                          <p:attrName>style.visibility</p:attrName>
                                        </p:attrNameLst>
                                      </p:cBhvr>
                                      <p:to>
                                        <p:strVal val="visible"/>
                                      </p:to>
                                    </p:set>
                                    <p:anim calcmode="lin" valueType="num">
                                      <p:cBhvr>
                                        <p:cTn id="57" dur="1000" fill="hold"/>
                                        <p:tgtEl>
                                          <p:spTgt spid="216075"/>
                                        </p:tgtEl>
                                        <p:attrNameLst>
                                          <p:attrName>ppt_x</p:attrName>
                                        </p:attrNameLst>
                                      </p:cBhvr>
                                      <p:tavLst>
                                        <p:tav tm="0">
                                          <p:val>
                                            <p:strVal val="#ppt_x-#ppt_w/2"/>
                                          </p:val>
                                        </p:tav>
                                        <p:tav tm="100000">
                                          <p:val>
                                            <p:strVal val="#ppt_x"/>
                                          </p:val>
                                        </p:tav>
                                      </p:tavLst>
                                    </p:anim>
                                    <p:anim calcmode="lin" valueType="num">
                                      <p:cBhvr>
                                        <p:cTn id="58" dur="1000" fill="hold"/>
                                        <p:tgtEl>
                                          <p:spTgt spid="216075"/>
                                        </p:tgtEl>
                                        <p:attrNameLst>
                                          <p:attrName>ppt_y</p:attrName>
                                        </p:attrNameLst>
                                      </p:cBhvr>
                                      <p:tavLst>
                                        <p:tav tm="0">
                                          <p:val>
                                            <p:strVal val="#ppt_y"/>
                                          </p:val>
                                        </p:tav>
                                        <p:tav tm="100000">
                                          <p:val>
                                            <p:strVal val="#ppt_y"/>
                                          </p:val>
                                        </p:tav>
                                      </p:tavLst>
                                    </p:anim>
                                    <p:anim calcmode="lin" valueType="num">
                                      <p:cBhvr>
                                        <p:cTn id="59" dur="1000" fill="hold"/>
                                        <p:tgtEl>
                                          <p:spTgt spid="216075"/>
                                        </p:tgtEl>
                                        <p:attrNameLst>
                                          <p:attrName>ppt_w</p:attrName>
                                        </p:attrNameLst>
                                      </p:cBhvr>
                                      <p:tavLst>
                                        <p:tav tm="0">
                                          <p:val>
                                            <p:fltVal val="0"/>
                                          </p:val>
                                        </p:tav>
                                        <p:tav tm="100000">
                                          <p:val>
                                            <p:strVal val="#ppt_w"/>
                                          </p:val>
                                        </p:tav>
                                      </p:tavLst>
                                    </p:anim>
                                    <p:anim calcmode="lin" valueType="num">
                                      <p:cBhvr>
                                        <p:cTn id="60" dur="1000" fill="hold"/>
                                        <p:tgtEl>
                                          <p:spTgt spid="216075"/>
                                        </p:tgtEl>
                                        <p:attrNameLst>
                                          <p:attrName>ppt_h</p:attrName>
                                        </p:attrNameLst>
                                      </p:cBhvr>
                                      <p:tavLst>
                                        <p:tav tm="0">
                                          <p:val>
                                            <p:strVal val="#ppt_h"/>
                                          </p:val>
                                        </p:tav>
                                        <p:tav tm="100000">
                                          <p:val>
                                            <p:strVal val="#ppt_h"/>
                                          </p:val>
                                        </p:tav>
                                      </p:tavLst>
                                    </p:anim>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21608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6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4" grpId="0" animBg="1"/>
      <p:bldP spid="216075" grpId="0" animBg="1"/>
      <p:bldP spid="216076" grpId="0" animBg="1"/>
      <p:bldP spid="216077" grpId="0" animBg="1"/>
      <p:bldP spid="216078" grpId="0" animBg="1"/>
      <p:bldP spid="216078" grpId="1" animBg="1"/>
      <p:bldP spid="216078" grpId="2" animBg="1"/>
      <p:bldP spid="216079" grpId="0"/>
      <p:bldP spid="216080" grpId="0"/>
      <p:bldP spid="216081" grpId="0"/>
      <p:bldP spid="21608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695" y="1349599"/>
            <a:ext cx="2708604" cy="2228712"/>
          </a:xfrm>
          <a:prstGeom prst="rect">
            <a:avLst/>
          </a:prstGeom>
        </p:spPr>
      </p:pic>
      <p:pic>
        <p:nvPicPr>
          <p:cNvPr id="26" name="Picture 3" descr="antares-pub"/>
          <p:cNvPicPr>
            <a:picLocks noChangeArrowheads="1"/>
          </p:cNvPicPr>
          <p:nvPr/>
        </p:nvPicPr>
        <p:blipFill>
          <a:blip r:embed="rId4" cstate="email">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112424" y="821809"/>
            <a:ext cx="1810299" cy="1377088"/>
          </a:xfrm>
          <a:prstGeom prst="rect">
            <a:avLst/>
          </a:prstGeom>
          <a:noFill/>
          <a:ln w="9525">
            <a:noFill/>
            <a:miter lim="800000"/>
            <a:headEnd/>
            <a:tailEnd/>
          </a:ln>
        </p:spPr>
      </p:pic>
      <p:pic>
        <p:nvPicPr>
          <p:cNvPr id="25" name="Immagin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927" y="-86913"/>
            <a:ext cx="1422826" cy="1950557"/>
          </a:xfrm>
          <a:prstGeom prst="rect">
            <a:avLst/>
          </a:prstGeom>
        </p:spPr>
      </p:pic>
      <p:sp>
        <p:nvSpPr>
          <p:cNvPr id="2" name="Titolo 1"/>
          <p:cNvSpPr>
            <a:spLocks noGrp="1"/>
          </p:cNvSpPr>
          <p:nvPr>
            <p:ph type="title"/>
          </p:nvPr>
        </p:nvSpPr>
        <p:spPr/>
        <p:txBody>
          <a:bodyPr>
            <a:normAutofit/>
          </a:bodyPr>
          <a:lstStyle/>
          <a:p>
            <a:r>
              <a:rPr lang="it-IT" sz="3600" dirty="0"/>
              <a:t>10. Neutrino </a:t>
            </a:r>
            <a:r>
              <a:rPr lang="it-IT" sz="3600" dirty="0" err="1"/>
              <a:t>telescopes</a:t>
            </a:r>
            <a:r>
              <a:rPr lang="it-IT" sz="3600" dirty="0"/>
              <a:t>. </a:t>
            </a:r>
            <a:r>
              <a:rPr lang="it-IT" sz="3600" dirty="0" err="1"/>
              <a:t>Where</a:t>
            </a:r>
            <a:r>
              <a:rPr lang="it-IT" sz="3600" dirty="0"/>
              <a:t> …</a:t>
            </a:r>
          </a:p>
        </p:txBody>
      </p:sp>
      <p:pic>
        <p:nvPicPr>
          <p:cNvPr id="6" name="Picture 26"/>
          <p:cNvPicPr>
            <a:picLocks noChangeAspect="1" noChangeArrowheads="1"/>
          </p:cNvPicPr>
          <p:nvPr/>
        </p:nvPicPr>
        <p:blipFill>
          <a:blip r:embed="rId7" cstate="print">
            <a:lum bright="50000"/>
            <a:grayscl/>
            <a:extLst>
              <a:ext uri="{28A0092B-C50C-407E-A947-70E740481C1C}">
                <a14:useLocalDpi xmlns:a14="http://schemas.microsoft.com/office/drawing/2010/main"/>
              </a:ext>
            </a:extLst>
          </a:blip>
          <a:srcRect/>
          <a:stretch>
            <a:fillRect/>
          </a:stretch>
        </p:blipFill>
        <p:spPr bwMode="auto">
          <a:xfrm>
            <a:off x="2743200" y="1379961"/>
            <a:ext cx="7939088" cy="5011737"/>
          </a:xfrm>
          <a:prstGeom prst="rect">
            <a:avLst/>
          </a:prstGeom>
          <a:noFill/>
          <a:ln w="9525">
            <a:noFill/>
            <a:miter lim="800000"/>
            <a:headEnd/>
            <a:tailEnd/>
          </a:ln>
        </p:spPr>
      </p:pic>
      <p:sp>
        <p:nvSpPr>
          <p:cNvPr id="7" name="Oval 28"/>
          <p:cNvSpPr>
            <a:spLocks noChangeArrowheads="1"/>
          </p:cNvSpPr>
          <p:nvPr/>
        </p:nvSpPr>
        <p:spPr bwMode="auto">
          <a:xfrm>
            <a:off x="8758239" y="2056235"/>
            <a:ext cx="71437" cy="76200"/>
          </a:xfrm>
          <a:prstGeom prst="ellipse">
            <a:avLst/>
          </a:prstGeom>
          <a:solidFill>
            <a:srgbClr val="0080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9" name="Oval 30"/>
          <p:cNvSpPr>
            <a:spLocks noChangeArrowheads="1"/>
          </p:cNvSpPr>
          <p:nvPr/>
        </p:nvSpPr>
        <p:spPr bwMode="auto">
          <a:xfrm>
            <a:off x="6718300" y="6247235"/>
            <a:ext cx="71438" cy="76200"/>
          </a:xfrm>
          <a:prstGeom prst="ellipse">
            <a:avLst/>
          </a:prstGeom>
          <a:solidFill>
            <a:srgbClr val="F96307"/>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10" name="Oval 32"/>
          <p:cNvSpPr>
            <a:spLocks noChangeArrowheads="1"/>
          </p:cNvSpPr>
          <p:nvPr/>
        </p:nvSpPr>
        <p:spPr bwMode="auto">
          <a:xfrm>
            <a:off x="6859588" y="2513435"/>
            <a:ext cx="69850" cy="76200"/>
          </a:xfrm>
          <a:prstGeom prst="ellipse">
            <a:avLst/>
          </a:prstGeom>
          <a:solidFill>
            <a:srgbClr val="FFFF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11" name="Rectangle 33"/>
          <p:cNvSpPr>
            <a:spLocks noChangeArrowheads="1"/>
          </p:cNvSpPr>
          <p:nvPr/>
        </p:nvSpPr>
        <p:spPr bwMode="auto">
          <a:xfrm>
            <a:off x="6465735" y="5939783"/>
            <a:ext cx="1183337" cy="400110"/>
          </a:xfrm>
          <a:prstGeom prst="rect">
            <a:avLst/>
          </a:prstGeom>
          <a:noFill/>
          <a:ln w="9525">
            <a:noFill/>
            <a:miter lim="800000"/>
            <a:headEnd/>
            <a:tailEnd/>
          </a:ln>
          <a:effectLst/>
        </p:spPr>
        <p:txBody>
          <a:bodyPr wrap="none">
            <a:spAutoFit/>
          </a:bodyPr>
          <a:lstStyle/>
          <a:p>
            <a:r>
              <a:rPr lang="en-GB" sz="2000" b="1" dirty="0">
                <a:solidFill>
                  <a:srgbClr val="FF9900"/>
                </a:solidFill>
                <a:latin typeface="Arial" charset="0"/>
                <a:cs typeface="Arial" charset="0"/>
              </a:rPr>
              <a:t>IceCube</a:t>
            </a:r>
          </a:p>
        </p:txBody>
      </p:sp>
      <p:sp>
        <p:nvSpPr>
          <p:cNvPr id="12" name="Oval 35"/>
          <p:cNvSpPr>
            <a:spLocks noChangeArrowheads="1"/>
          </p:cNvSpPr>
          <p:nvPr/>
        </p:nvSpPr>
        <p:spPr bwMode="auto">
          <a:xfrm>
            <a:off x="7042646" y="2720008"/>
            <a:ext cx="69850" cy="76200"/>
          </a:xfrm>
          <a:prstGeom prst="ellipse">
            <a:avLst/>
          </a:prstGeom>
          <a:solidFill>
            <a:srgbClr val="FFFF00"/>
          </a:solidFill>
          <a:ln w="9525">
            <a:solidFill>
              <a:schemeClr val="tx1"/>
            </a:solidFill>
            <a:round/>
            <a:headEnd/>
            <a:tailEnd/>
          </a:ln>
          <a:effectLst/>
        </p:spPr>
        <p:txBody>
          <a:bodyPr wrap="none" anchor="ctr"/>
          <a:lstStyle/>
          <a:p>
            <a:pPr algn="ctr" eaLnBrk="1" hangingPunct="1"/>
            <a:endParaRPr lang="en-GB">
              <a:solidFill>
                <a:srgbClr val="FF9900"/>
              </a:solidFill>
              <a:latin typeface="Arial" charset="0"/>
              <a:cs typeface="Arial" charset="0"/>
            </a:endParaRPr>
          </a:p>
        </p:txBody>
      </p:sp>
      <p:sp>
        <p:nvSpPr>
          <p:cNvPr id="13" name="Text Box 36"/>
          <p:cNvSpPr txBox="1">
            <a:spLocks noChangeArrowheads="1"/>
          </p:cNvSpPr>
          <p:nvPr/>
        </p:nvSpPr>
        <p:spPr bwMode="auto">
          <a:xfrm>
            <a:off x="8395446" y="2153072"/>
            <a:ext cx="684803" cy="369332"/>
          </a:xfrm>
          <a:prstGeom prst="rect">
            <a:avLst/>
          </a:prstGeom>
          <a:noFill/>
          <a:ln w="9525">
            <a:noFill/>
            <a:miter lim="800000"/>
            <a:headEnd/>
            <a:tailEnd/>
          </a:ln>
          <a:effectLst/>
        </p:spPr>
        <p:txBody>
          <a:bodyPr wrap="none">
            <a:spAutoFit/>
          </a:bodyPr>
          <a:lstStyle/>
          <a:p>
            <a:pPr eaLnBrk="1" hangingPunct="1"/>
            <a:r>
              <a:rPr lang="it-IT" b="1" dirty="0">
                <a:solidFill>
                  <a:srgbClr val="FF9900"/>
                </a:solidFill>
                <a:latin typeface="Arial" charset="0"/>
                <a:cs typeface="Arial" charset="0"/>
              </a:rPr>
              <a:t>GVD</a:t>
            </a:r>
            <a:endParaRPr lang="en-GB" b="1" dirty="0">
              <a:solidFill>
                <a:srgbClr val="FF9900"/>
              </a:solidFill>
              <a:latin typeface="Arial" charset="0"/>
              <a:cs typeface="Arial" charset="0"/>
            </a:endParaRPr>
          </a:p>
        </p:txBody>
      </p:sp>
      <p:sp>
        <p:nvSpPr>
          <p:cNvPr id="18" name="Text Box 43"/>
          <p:cNvSpPr txBox="1">
            <a:spLocks noChangeArrowheads="1"/>
          </p:cNvSpPr>
          <p:nvPr/>
        </p:nvSpPr>
        <p:spPr bwMode="auto">
          <a:xfrm>
            <a:off x="3094806" y="741465"/>
            <a:ext cx="1851789" cy="646331"/>
          </a:xfrm>
          <a:prstGeom prst="rect">
            <a:avLst/>
          </a:prstGeom>
          <a:noFill/>
          <a:ln w="9525">
            <a:noFill/>
            <a:miter lim="800000"/>
            <a:headEnd/>
            <a:tailEnd/>
          </a:ln>
          <a:effectLst/>
        </p:spPr>
        <p:txBody>
          <a:bodyPr wrap="none">
            <a:spAutoFit/>
          </a:bodyPr>
          <a:lstStyle/>
          <a:p>
            <a:pPr eaLnBrk="1" hangingPunct="1"/>
            <a:r>
              <a:rPr lang="it-IT" b="1" dirty="0">
                <a:solidFill>
                  <a:srgbClr val="FF9900"/>
                </a:solidFill>
                <a:latin typeface="Arial" charset="0"/>
                <a:cs typeface="Arial" charset="0"/>
              </a:rPr>
              <a:t>ANTARES</a:t>
            </a:r>
          </a:p>
          <a:p>
            <a:pPr eaLnBrk="1" hangingPunct="1"/>
            <a:r>
              <a:rPr lang="it-IT" b="1" dirty="0">
                <a:solidFill>
                  <a:srgbClr val="FF9900"/>
                </a:solidFill>
                <a:latin typeface="Arial" charset="0"/>
                <a:cs typeface="Arial" charset="0"/>
              </a:rPr>
              <a:t>KM3NeT/ORCA</a:t>
            </a:r>
            <a:endParaRPr lang="en-GB" b="1" dirty="0">
              <a:solidFill>
                <a:srgbClr val="FF9900"/>
              </a:solidFill>
              <a:latin typeface="Arial" charset="0"/>
              <a:cs typeface="Arial" charset="0"/>
            </a:endParaRPr>
          </a:p>
        </p:txBody>
      </p:sp>
      <p:sp>
        <p:nvSpPr>
          <p:cNvPr id="19" name="Text Box 44"/>
          <p:cNvSpPr txBox="1">
            <a:spLocks noChangeArrowheads="1"/>
          </p:cNvSpPr>
          <p:nvPr/>
        </p:nvSpPr>
        <p:spPr bwMode="auto">
          <a:xfrm>
            <a:off x="8413031" y="893596"/>
            <a:ext cx="2026517" cy="400110"/>
          </a:xfrm>
          <a:prstGeom prst="rect">
            <a:avLst/>
          </a:prstGeom>
          <a:noFill/>
          <a:ln w="9525">
            <a:noFill/>
            <a:miter lim="800000"/>
            <a:headEnd/>
            <a:tailEnd/>
          </a:ln>
          <a:effectLst/>
        </p:spPr>
        <p:txBody>
          <a:bodyPr wrap="none">
            <a:spAutoFit/>
          </a:bodyPr>
          <a:lstStyle/>
          <a:p>
            <a:pPr eaLnBrk="1" hangingPunct="1"/>
            <a:r>
              <a:rPr lang="it-IT" sz="2000" b="1" dirty="0">
                <a:solidFill>
                  <a:srgbClr val="FF9900"/>
                </a:solidFill>
                <a:latin typeface="Arial" charset="0"/>
                <a:cs typeface="Arial" charset="0"/>
              </a:rPr>
              <a:t>KM3NeT/ARCA</a:t>
            </a:r>
            <a:endParaRPr lang="en-GB" sz="2000" b="1" dirty="0">
              <a:solidFill>
                <a:srgbClr val="FF9900"/>
              </a:solidFill>
              <a:latin typeface="Arial" charset="0"/>
              <a:cs typeface="Arial" charset="0"/>
            </a:endParaRPr>
          </a:p>
        </p:txBody>
      </p:sp>
      <p:sp>
        <p:nvSpPr>
          <p:cNvPr id="21" name="Line 48"/>
          <p:cNvSpPr>
            <a:spLocks noChangeShapeType="1"/>
          </p:cNvSpPr>
          <p:nvPr/>
        </p:nvSpPr>
        <p:spPr bwMode="auto">
          <a:xfrm>
            <a:off x="4922723" y="1848718"/>
            <a:ext cx="1936865" cy="673687"/>
          </a:xfrm>
          <a:prstGeom prst="line">
            <a:avLst/>
          </a:prstGeom>
          <a:noFill/>
          <a:ln w="9525">
            <a:solidFill>
              <a:schemeClr val="tx1"/>
            </a:solidFill>
            <a:round/>
            <a:headEnd/>
            <a:tailEnd type="triangle" w="med" len="med"/>
          </a:ln>
          <a:effectLst/>
        </p:spPr>
        <p:txBody>
          <a:bodyPr wrap="square">
            <a:spAutoFit/>
          </a:bodyPr>
          <a:lstStyle/>
          <a:p>
            <a:endParaRPr lang="it-IT"/>
          </a:p>
        </p:txBody>
      </p:sp>
      <p:sp>
        <p:nvSpPr>
          <p:cNvPr id="22" name="Line 49"/>
          <p:cNvSpPr>
            <a:spLocks noChangeShapeType="1"/>
          </p:cNvSpPr>
          <p:nvPr/>
        </p:nvSpPr>
        <p:spPr bwMode="auto">
          <a:xfrm flipH="1">
            <a:off x="7093037" y="1438002"/>
            <a:ext cx="2046742" cy="1282007"/>
          </a:xfrm>
          <a:prstGeom prst="line">
            <a:avLst/>
          </a:prstGeom>
          <a:noFill/>
          <a:ln w="9525">
            <a:solidFill>
              <a:schemeClr val="tx1"/>
            </a:solidFill>
            <a:round/>
            <a:headEnd/>
            <a:tailEnd type="triangle" w="med" len="med"/>
          </a:ln>
          <a:effectLst/>
        </p:spPr>
        <p:txBody>
          <a:bodyPr wrap="square">
            <a:spAutoFit/>
          </a:bodyPr>
          <a:lstStyle/>
          <a:p>
            <a:endParaRPr lang="it-IT"/>
          </a:p>
        </p:txBody>
      </p:sp>
      <p:pic>
        <p:nvPicPr>
          <p:cNvPr id="27"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b="-6704"/>
          <a:stretch/>
        </p:blipFill>
        <p:spPr bwMode="auto">
          <a:xfrm>
            <a:off x="9841343" y="4526056"/>
            <a:ext cx="2274094" cy="188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Line 49"/>
          <p:cNvSpPr>
            <a:spLocks noChangeShapeType="1"/>
          </p:cNvSpPr>
          <p:nvPr/>
        </p:nvSpPr>
        <p:spPr bwMode="auto">
          <a:xfrm flipH="1">
            <a:off x="6789737" y="5478861"/>
            <a:ext cx="3361839" cy="826582"/>
          </a:xfrm>
          <a:prstGeom prst="line">
            <a:avLst/>
          </a:prstGeom>
          <a:noFill/>
          <a:ln w="9525">
            <a:solidFill>
              <a:schemeClr val="tx1"/>
            </a:solidFill>
            <a:round/>
            <a:headEnd/>
            <a:tailEnd type="triangle" w="med" len="med"/>
          </a:ln>
          <a:effectLst/>
        </p:spPr>
        <p:txBody>
          <a:bodyPr wrap="square">
            <a:spAutoFit/>
          </a:bodyPr>
          <a:lstStyle/>
          <a:p>
            <a:endParaRPr lang="it-IT"/>
          </a:p>
        </p:txBody>
      </p:sp>
      <p:pic>
        <p:nvPicPr>
          <p:cNvPr id="1026" name="Picture 2" descr="Risultati immagini per gvd baika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233411" y="1328156"/>
            <a:ext cx="1629481" cy="1767427"/>
          </a:xfrm>
          <a:prstGeom prst="rect">
            <a:avLst/>
          </a:prstGeom>
          <a:noFill/>
          <a:extLst>
            <a:ext uri="{909E8E84-426E-40DD-AFC4-6F175D3DCCD1}">
              <a14:hiddenFill xmlns:a14="http://schemas.microsoft.com/office/drawing/2010/main">
                <a:solidFill>
                  <a:srgbClr val="FFFFFF"/>
                </a:solidFill>
              </a14:hiddenFill>
            </a:ext>
          </a:extLst>
        </p:spPr>
      </p:pic>
      <p:sp>
        <p:nvSpPr>
          <p:cNvPr id="29" name="Line 49"/>
          <p:cNvSpPr>
            <a:spLocks noChangeShapeType="1"/>
          </p:cNvSpPr>
          <p:nvPr/>
        </p:nvSpPr>
        <p:spPr bwMode="auto">
          <a:xfrm flipH="1" flipV="1">
            <a:off x="8907268" y="2065679"/>
            <a:ext cx="1401287" cy="66756"/>
          </a:xfrm>
          <a:prstGeom prst="line">
            <a:avLst/>
          </a:prstGeom>
          <a:noFill/>
          <a:ln w="9525">
            <a:solidFill>
              <a:schemeClr val="tx1"/>
            </a:solidFill>
            <a:round/>
            <a:headEnd/>
            <a:tailEnd type="triangle" w="med" len="med"/>
          </a:ln>
          <a:effectLst/>
        </p:spPr>
        <p:txBody>
          <a:bodyPr wrap="square">
            <a:spAutoFit/>
          </a:bodyPr>
          <a:lstStyle/>
          <a:p>
            <a:endParaRPr lang="it-IT"/>
          </a:p>
        </p:txBody>
      </p:sp>
      <p:pic>
        <p:nvPicPr>
          <p:cNvPr id="14" name="Picture 2" descr="https://www.globalneutrinonetwork.org/common/GNN_Web.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552950" y="4138813"/>
            <a:ext cx="38100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1632" y="3911126"/>
            <a:ext cx="2694203" cy="2228712"/>
          </a:xfrm>
          <a:prstGeom prst="rect">
            <a:avLst/>
          </a:prstGeom>
        </p:spPr>
      </p:pic>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40</a:t>
            </a:fld>
            <a:endParaRPr lang="it-IT"/>
          </a:p>
        </p:txBody>
      </p:sp>
    </p:spTree>
    <p:extLst>
      <p:ext uri="{BB962C8B-B14F-4D97-AF65-F5344CB8AC3E}">
        <p14:creationId xmlns:p14="http://schemas.microsoft.com/office/powerpoint/2010/main" val="118709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rrowheads="1"/>
          </p:cNvSpPr>
          <p:nvPr>
            <p:ph type="title"/>
          </p:nvPr>
        </p:nvSpPr>
        <p:spPr>
          <a:xfrm>
            <a:off x="801858" y="0"/>
            <a:ext cx="9408942" cy="745588"/>
          </a:xfrm>
        </p:spPr>
        <p:txBody>
          <a:bodyPr>
            <a:normAutofit/>
          </a:bodyPr>
          <a:lstStyle/>
          <a:p>
            <a:r>
              <a:rPr lang="it-IT" sz="3600" dirty="0" err="1"/>
              <a:t>Difference</a:t>
            </a:r>
            <a:r>
              <a:rPr lang="it-IT" sz="3600" dirty="0"/>
              <a:t> </a:t>
            </a:r>
            <a:r>
              <a:rPr lang="it-IT" sz="3600" dirty="0" err="1"/>
              <a:t>between</a:t>
            </a:r>
            <a:r>
              <a:rPr lang="it-IT" sz="3600" dirty="0"/>
              <a:t> </a:t>
            </a:r>
            <a:r>
              <a:rPr lang="it-IT" sz="3600" dirty="0" err="1"/>
              <a:t>ice</a:t>
            </a:r>
            <a:r>
              <a:rPr lang="it-IT" sz="3600" dirty="0"/>
              <a:t>…</a:t>
            </a:r>
          </a:p>
        </p:txBody>
      </p:sp>
      <p:pic>
        <p:nvPicPr>
          <p:cNvPr id="305155" name="Picture 3" descr="46e-OM_inho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1858" y="3425983"/>
            <a:ext cx="4491037" cy="2994025"/>
          </a:xfrm>
          <a:prstGeom prst="rect">
            <a:avLst/>
          </a:prstGeom>
          <a:noFill/>
        </p:spPr>
      </p:pic>
      <p:pic>
        <p:nvPicPr>
          <p:cNvPr id="305156" name="Picture 4" descr="46b-amanda_deploy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0444" y="1086703"/>
            <a:ext cx="3429506" cy="5157217"/>
          </a:xfrm>
          <a:prstGeom prst="rect">
            <a:avLst/>
          </a:prstGeom>
          <a:noFill/>
        </p:spPr>
      </p:pic>
      <p:pic>
        <p:nvPicPr>
          <p:cNvPr id="390146" name="Picture 2" descr="https://upload.wikimedia.org/wikipedia/commons/8/8b/Geographic_Southpol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51585" y="1086703"/>
            <a:ext cx="3312368" cy="219996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71975" y="1226020"/>
            <a:ext cx="3448050" cy="990600"/>
          </a:xfrm>
          <a:prstGeom prst="rect">
            <a:avLst/>
          </a:prstGeom>
        </p:spPr>
      </p:pic>
      <p:sp>
        <p:nvSpPr>
          <p:cNvPr id="4" name="Segnaposto piè di pagina 3"/>
          <p:cNvSpPr>
            <a:spLocks noGrp="1"/>
          </p:cNvSpPr>
          <p:nvPr>
            <p:ph type="ftr" sz="quarter" idx="11"/>
          </p:nvPr>
        </p:nvSpPr>
        <p:spPr/>
        <p:txBody>
          <a:bodyPr/>
          <a:lstStyle/>
          <a:p>
            <a:r>
              <a:rPr lang="fr-FR"/>
              <a:t>M. Spurio - Astroparticle Physics - 10</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41</a:t>
            </a:fld>
            <a:endParaRPr lang="it-IT"/>
          </a:p>
        </p:txBody>
      </p:sp>
    </p:spTree>
    <p:extLst>
      <p:ext uri="{BB962C8B-B14F-4D97-AF65-F5344CB8AC3E}">
        <p14:creationId xmlns:p14="http://schemas.microsoft.com/office/powerpoint/2010/main" val="342827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a:xfrm>
            <a:off x="844062" y="0"/>
            <a:ext cx="9006698" cy="786093"/>
          </a:xfrm>
        </p:spPr>
        <p:txBody>
          <a:bodyPr>
            <a:noAutofit/>
          </a:bodyPr>
          <a:lstStyle/>
          <a:p>
            <a:pPr algn="l"/>
            <a:r>
              <a:rPr lang="it-IT" sz="3600" dirty="0"/>
              <a:t>… and </a:t>
            </a:r>
            <a:r>
              <a:rPr lang="it-IT" sz="3600" dirty="0" err="1"/>
              <a:t>Mediterranean</a:t>
            </a:r>
            <a:r>
              <a:rPr lang="it-IT" sz="3600" dirty="0"/>
              <a:t> water</a:t>
            </a:r>
          </a:p>
        </p:txBody>
      </p:sp>
      <p:pic>
        <p:nvPicPr>
          <p:cNvPr id="306179" name="Picture 3" descr="0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30926" y="4040189"/>
            <a:ext cx="3781499" cy="2348551"/>
          </a:xfrm>
          <a:prstGeom prst="rect">
            <a:avLst/>
          </a:prstGeom>
          <a:noFill/>
          <a:ln w="9525">
            <a:noFill/>
            <a:miter lim="800000"/>
            <a:headEnd/>
            <a:tailEnd/>
          </a:ln>
        </p:spPr>
      </p:pic>
      <p:pic>
        <p:nvPicPr>
          <p:cNvPr id="306180" name="Picture 4" descr="gallery5_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53210" y="4669556"/>
            <a:ext cx="2049086" cy="1393262"/>
          </a:xfrm>
          <a:prstGeom prst="rect">
            <a:avLst/>
          </a:prstGeom>
          <a:noFill/>
        </p:spPr>
      </p:pic>
      <p:pic>
        <p:nvPicPr>
          <p:cNvPr id="306181" name="Picture 5" descr="sicilia_il_mar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40575" y="1486503"/>
            <a:ext cx="3168650" cy="2112962"/>
          </a:xfrm>
          <a:prstGeom prst="rect">
            <a:avLst/>
          </a:prstGeom>
          <a:noFill/>
        </p:spPr>
      </p:pic>
      <p:pic>
        <p:nvPicPr>
          <p:cNvPr id="306182" name="Picture 6" descr="delf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09225" y="981046"/>
            <a:ext cx="3406349" cy="2554762"/>
          </a:xfrm>
          <a:prstGeom prst="rect">
            <a:avLst/>
          </a:prstGeom>
          <a:noFill/>
        </p:spPr>
      </p:pic>
      <p:pic>
        <p:nvPicPr>
          <p:cNvPr id="386052" name="Picture 4" descr="Risultati immagini per villa pacha la seyne sur me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63552" y="3753445"/>
            <a:ext cx="3517250" cy="2626947"/>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2310" y="784626"/>
            <a:ext cx="6323236" cy="2947601"/>
          </a:xfrm>
          <a:prstGeom prst="rect">
            <a:avLst/>
          </a:prstGeom>
        </p:spPr>
      </p:pic>
      <p:sp>
        <p:nvSpPr>
          <p:cNvPr id="4" name="Segnaposto piè di pagina 3"/>
          <p:cNvSpPr>
            <a:spLocks noGrp="1"/>
          </p:cNvSpPr>
          <p:nvPr>
            <p:ph type="ftr" sz="quarter" idx="11"/>
          </p:nvPr>
        </p:nvSpPr>
        <p:spPr/>
        <p:txBody>
          <a:bodyPr/>
          <a:lstStyle/>
          <a:p>
            <a:r>
              <a:rPr lang="fr-FR"/>
              <a:t>M. Spurio - Astroparticle Physics - 10</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42</a:t>
            </a:fld>
            <a:endParaRPr lang="it-IT"/>
          </a:p>
        </p:txBody>
      </p:sp>
    </p:spTree>
    <p:extLst>
      <p:ext uri="{BB962C8B-B14F-4D97-AF65-F5344CB8AC3E}">
        <p14:creationId xmlns:p14="http://schemas.microsoft.com/office/powerpoint/2010/main" val="1758864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4062" y="-1"/>
            <a:ext cx="9366738" cy="773723"/>
          </a:xfrm>
        </p:spPr>
        <p:txBody>
          <a:bodyPr>
            <a:normAutofit/>
          </a:bodyPr>
          <a:lstStyle/>
          <a:p>
            <a:r>
              <a:rPr lang="it-IT" sz="3600" dirty="0" err="1"/>
              <a:t>IceCube</a:t>
            </a:r>
            <a:r>
              <a:rPr lang="it-IT" sz="3600" dirty="0"/>
              <a:t> @South Pole</a:t>
            </a:r>
            <a:endParaRPr lang="en-US" sz="3600" dirty="0"/>
          </a:p>
        </p:txBody>
      </p:sp>
      <p:pic>
        <p:nvPicPr>
          <p:cNvPr id="5"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019" t="6283" r="4070" b="-6283"/>
          <a:stretch/>
        </p:blipFill>
        <p:spPr bwMode="auto">
          <a:xfrm>
            <a:off x="3175819" y="921668"/>
            <a:ext cx="7167717" cy="59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43</a:t>
            </a:fld>
            <a:endParaRPr lang="it-IT"/>
          </a:p>
        </p:txBody>
      </p:sp>
    </p:spTree>
    <p:extLst>
      <p:ext uri="{BB962C8B-B14F-4D97-AF65-F5344CB8AC3E}">
        <p14:creationId xmlns:p14="http://schemas.microsoft.com/office/powerpoint/2010/main" val="2880180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a:xfrm>
            <a:off x="1395882" y="112248"/>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it-IT" dirty="0" err="1">
                <a:solidFill>
                  <a:srgbClr val="44546A"/>
                </a:solidFill>
              </a:rPr>
              <a:t>Details</a:t>
            </a:r>
            <a:r>
              <a:rPr lang="it-IT" dirty="0">
                <a:solidFill>
                  <a:srgbClr val="44546A"/>
                </a:solidFill>
              </a:rPr>
              <a:t>: </a:t>
            </a:r>
            <a:r>
              <a:rPr lang="it-IT" dirty="0" err="1">
                <a:solidFill>
                  <a:srgbClr val="44546A"/>
                </a:solidFill>
              </a:rPr>
              <a:t>see</a:t>
            </a:r>
            <a:r>
              <a:rPr lang="it-IT" dirty="0">
                <a:solidFill>
                  <a:srgbClr val="44546A"/>
                </a:solidFill>
              </a:rPr>
              <a:t> </a:t>
            </a:r>
            <a:r>
              <a:rPr lang="it-IT" dirty="0" err="1">
                <a:solidFill>
                  <a:srgbClr val="44546A"/>
                </a:solidFill>
              </a:rPr>
              <a:t>arXiv</a:t>
            </a:r>
            <a:r>
              <a:rPr lang="it-IT" dirty="0">
                <a:solidFill>
                  <a:srgbClr val="44546A"/>
                </a:solidFill>
              </a:rPr>
              <a:t> 1409.4552</a:t>
            </a:r>
            <a:endParaRPr lang="en-US" dirty="0">
              <a:solidFill>
                <a:srgbClr val="44546A"/>
              </a:solidFill>
            </a:endParaRPr>
          </a:p>
        </p:txBody>
      </p:sp>
      <p:pic>
        <p:nvPicPr>
          <p:cNvPr id="8" name="Picture 3" descr="antares-pub"/>
          <p:cNvPicPr>
            <a:picLocks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74269" y="8244"/>
            <a:ext cx="9205913" cy="6849756"/>
          </a:xfrm>
          <a:prstGeom prst="rect">
            <a:avLst/>
          </a:prstGeom>
          <a:noFill/>
          <a:ln w="9525">
            <a:noFill/>
            <a:miter lim="800000"/>
            <a:headEnd/>
            <a:tailEnd/>
          </a:ln>
        </p:spPr>
      </p:pic>
      <p:grpSp>
        <p:nvGrpSpPr>
          <p:cNvPr id="10" name="Group 20"/>
          <p:cNvGrpSpPr>
            <a:grpSpLocks/>
          </p:cNvGrpSpPr>
          <p:nvPr/>
        </p:nvGrpSpPr>
        <p:grpSpPr bwMode="auto">
          <a:xfrm>
            <a:off x="1907732" y="5705474"/>
            <a:ext cx="1289050" cy="628650"/>
            <a:chOff x="521" y="3702"/>
            <a:chExt cx="812" cy="396"/>
          </a:xfrm>
        </p:grpSpPr>
        <p:sp>
          <p:nvSpPr>
            <p:cNvPr id="11" name="Line 6"/>
            <p:cNvSpPr>
              <a:spLocks noChangeShapeType="1"/>
            </p:cNvSpPr>
            <p:nvPr/>
          </p:nvSpPr>
          <p:spPr bwMode="auto">
            <a:xfrm>
              <a:off x="567" y="3702"/>
              <a:ext cx="766" cy="161"/>
            </a:xfrm>
            <a:prstGeom prst="line">
              <a:avLst/>
            </a:prstGeom>
            <a:noFill/>
            <a:ln w="12700">
              <a:solidFill>
                <a:schemeClr val="bg1"/>
              </a:solidFill>
              <a:round/>
              <a:headEnd type="triangle" w="med" len="med"/>
              <a:tailEnd type="triangle" w="med" len="med"/>
            </a:ln>
          </p:spPr>
          <p:txBody>
            <a:bodyPr wrap="none" anchor="ctr"/>
            <a:lstStyle/>
            <a:p>
              <a:endParaRPr lang="fr-FR">
                <a:solidFill>
                  <a:prstClr val="black"/>
                </a:solidFill>
                <a:latin typeface="Calibri" panose="020F0502020204030204"/>
              </a:endParaRPr>
            </a:p>
          </p:txBody>
        </p:sp>
        <p:sp>
          <p:nvSpPr>
            <p:cNvPr id="12" name="Text Box 7"/>
            <p:cNvSpPr txBox="1">
              <a:spLocks noChangeArrowheads="1"/>
            </p:cNvSpPr>
            <p:nvPr/>
          </p:nvSpPr>
          <p:spPr bwMode="auto">
            <a:xfrm>
              <a:off x="521" y="3838"/>
              <a:ext cx="466" cy="260"/>
            </a:xfrm>
            <a:prstGeom prst="rect">
              <a:avLst/>
            </a:prstGeom>
            <a:noFill/>
            <a:ln w="9525">
              <a:noFill/>
              <a:miter lim="800000"/>
              <a:headEnd/>
              <a:tailEnd/>
            </a:ln>
            <a:effectLst/>
          </p:spPr>
          <p:txBody>
            <a:bodyPr wrap="none">
              <a:spAutoFit/>
            </a:bodyPr>
            <a:lstStyle/>
            <a:p>
              <a:pPr algn="ctr">
                <a:defRPr/>
              </a:pPr>
              <a:r>
                <a:rPr lang="en-US" altLang="fr-FR" sz="2100" b="1" dirty="0">
                  <a:solidFill>
                    <a:prstClr val="white"/>
                  </a:solidFill>
                  <a:effectLst>
                    <a:outerShdw blurRad="38100" dist="38100" dir="2700000" algn="tl">
                      <a:srgbClr val="000000"/>
                    </a:outerShdw>
                  </a:effectLst>
                  <a:latin typeface="Calibri" panose="020F0502020204030204"/>
                </a:rPr>
                <a:t>70 m</a:t>
              </a:r>
            </a:p>
          </p:txBody>
        </p:sp>
      </p:grpSp>
      <p:grpSp>
        <p:nvGrpSpPr>
          <p:cNvPr id="13" name="Group 18"/>
          <p:cNvGrpSpPr>
            <a:grpSpLocks/>
          </p:cNvGrpSpPr>
          <p:nvPr/>
        </p:nvGrpSpPr>
        <p:grpSpPr bwMode="auto">
          <a:xfrm>
            <a:off x="7308404" y="1425578"/>
            <a:ext cx="1055687" cy="4522788"/>
            <a:chOff x="4014" y="1162"/>
            <a:chExt cx="665" cy="2540"/>
          </a:xfrm>
        </p:grpSpPr>
        <p:sp>
          <p:nvSpPr>
            <p:cNvPr id="14" name="Text Box 9"/>
            <p:cNvSpPr txBox="1">
              <a:spLocks noChangeArrowheads="1"/>
            </p:cNvSpPr>
            <p:nvPr/>
          </p:nvSpPr>
          <p:spPr bwMode="auto">
            <a:xfrm>
              <a:off x="4128" y="2207"/>
              <a:ext cx="551" cy="233"/>
            </a:xfrm>
            <a:prstGeom prst="rect">
              <a:avLst/>
            </a:prstGeom>
            <a:noFill/>
            <a:ln w="9525">
              <a:noFill/>
              <a:miter lim="800000"/>
              <a:headEnd/>
              <a:tailEnd/>
            </a:ln>
            <a:effectLst/>
          </p:spPr>
          <p:txBody>
            <a:bodyPr wrap="none">
              <a:spAutoFit/>
            </a:bodyPr>
            <a:lstStyle/>
            <a:p>
              <a:pPr>
                <a:defRPr/>
              </a:pPr>
              <a:r>
                <a:rPr lang="fr-FR" altLang="fr-FR" sz="2100" b="1" dirty="0">
                  <a:solidFill>
                    <a:prstClr val="white"/>
                  </a:solidFill>
                  <a:effectLst>
                    <a:outerShdw blurRad="38100" dist="38100" dir="2700000" algn="tl">
                      <a:srgbClr val="000000"/>
                    </a:outerShdw>
                  </a:effectLst>
                  <a:latin typeface="Calibri" panose="020F0502020204030204"/>
                </a:rPr>
                <a:t>4</a:t>
              </a:r>
              <a:r>
                <a:rPr lang="en-US" altLang="fr-FR" sz="2100" b="1" dirty="0">
                  <a:solidFill>
                    <a:prstClr val="white"/>
                  </a:solidFill>
                  <a:effectLst>
                    <a:outerShdw blurRad="38100" dist="38100" dir="2700000" algn="tl">
                      <a:srgbClr val="000000"/>
                    </a:outerShdw>
                  </a:effectLst>
                  <a:latin typeface="Calibri" panose="020F0502020204030204"/>
                </a:rPr>
                <a:t>50 m</a:t>
              </a:r>
            </a:p>
          </p:txBody>
        </p:sp>
        <p:sp>
          <p:nvSpPr>
            <p:cNvPr id="15" name="Line 10"/>
            <p:cNvSpPr>
              <a:spLocks noChangeShapeType="1"/>
            </p:cNvSpPr>
            <p:nvPr/>
          </p:nvSpPr>
          <p:spPr bwMode="auto">
            <a:xfrm flipH="1" flipV="1">
              <a:off x="4014" y="1162"/>
              <a:ext cx="136" cy="2540"/>
            </a:xfrm>
            <a:prstGeom prst="line">
              <a:avLst/>
            </a:prstGeom>
            <a:noFill/>
            <a:ln w="12700">
              <a:solidFill>
                <a:schemeClr val="bg1"/>
              </a:solidFill>
              <a:round/>
              <a:headEnd type="triangle" w="med" len="med"/>
              <a:tailEnd type="triangle" w="med" len="med"/>
            </a:ln>
          </p:spPr>
          <p:txBody>
            <a:bodyPr wrap="none" anchor="ctr"/>
            <a:lstStyle/>
            <a:p>
              <a:endParaRPr lang="fr-FR">
                <a:solidFill>
                  <a:prstClr val="black"/>
                </a:solidFill>
                <a:latin typeface="Calibri" panose="020F0502020204030204"/>
              </a:endParaRPr>
            </a:p>
          </p:txBody>
        </p:sp>
      </p:grpSp>
      <p:sp>
        <p:nvSpPr>
          <p:cNvPr id="16" name="Text Box 11"/>
          <p:cNvSpPr txBox="1">
            <a:spLocks noChangeArrowheads="1"/>
          </p:cNvSpPr>
          <p:nvPr/>
        </p:nvSpPr>
        <p:spPr bwMode="auto">
          <a:xfrm>
            <a:off x="8895907" y="5084767"/>
            <a:ext cx="1122362" cy="615846"/>
          </a:xfrm>
          <a:prstGeom prst="rect">
            <a:avLst/>
          </a:prstGeom>
          <a:noFill/>
          <a:ln w="9525">
            <a:noFill/>
            <a:miter lim="800000"/>
            <a:headEnd/>
            <a:tailEnd/>
          </a:ln>
          <a:effectLst/>
        </p:spPr>
        <p:txBody>
          <a:bodyPr wrap="none" lIns="91410" tIns="45706" rIns="91410" bIns="45706">
            <a:spAutoFit/>
          </a:bodyPr>
          <a:lstStyle/>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Junction</a:t>
            </a:r>
          </a:p>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Box</a:t>
            </a:r>
          </a:p>
        </p:txBody>
      </p:sp>
      <p:sp>
        <p:nvSpPr>
          <p:cNvPr id="17" name="Text Box 12"/>
          <p:cNvSpPr txBox="1">
            <a:spLocks noChangeArrowheads="1"/>
          </p:cNvSpPr>
          <p:nvPr/>
        </p:nvSpPr>
        <p:spPr bwMode="auto">
          <a:xfrm>
            <a:off x="7254399" y="6165850"/>
            <a:ext cx="1884430" cy="415470"/>
          </a:xfrm>
          <a:prstGeom prst="rect">
            <a:avLst/>
          </a:prstGeom>
          <a:noFill/>
          <a:ln w="9525">
            <a:noFill/>
            <a:miter lim="800000"/>
            <a:headEnd/>
            <a:tailEnd/>
          </a:ln>
          <a:effectLst/>
        </p:spPr>
        <p:txBody>
          <a:bodyPr wrap="none" lIns="91410" tIns="45706" rIns="91410" bIns="45706">
            <a:spAutoFit/>
          </a:bodyPr>
          <a:lstStyle/>
          <a:p>
            <a:pPr algn="ctr">
              <a:defRPr/>
            </a:pPr>
            <a:r>
              <a:rPr lang="en-US" altLang="fr-FR" sz="2100" b="1" dirty="0">
                <a:solidFill>
                  <a:srgbClr val="FFFF00"/>
                </a:solidFill>
                <a:effectLst>
                  <a:outerShdw blurRad="38100" dist="38100" dir="2700000" algn="tl">
                    <a:srgbClr val="000000"/>
                  </a:outerShdw>
                </a:effectLst>
                <a:latin typeface="Calibri" panose="020F0502020204030204"/>
              </a:rPr>
              <a:t>Interlink cables</a:t>
            </a:r>
          </a:p>
        </p:txBody>
      </p:sp>
      <p:sp>
        <p:nvSpPr>
          <p:cNvPr id="18" name="Text Box 13"/>
          <p:cNvSpPr txBox="1">
            <a:spLocks noChangeArrowheads="1"/>
          </p:cNvSpPr>
          <p:nvPr/>
        </p:nvSpPr>
        <p:spPr bwMode="auto">
          <a:xfrm>
            <a:off x="8910507" y="2997203"/>
            <a:ext cx="1163014" cy="615846"/>
          </a:xfrm>
          <a:prstGeom prst="rect">
            <a:avLst/>
          </a:prstGeom>
          <a:noFill/>
          <a:ln w="9525">
            <a:noFill/>
            <a:miter lim="800000"/>
            <a:headEnd/>
            <a:tailEnd/>
          </a:ln>
          <a:effectLst/>
        </p:spPr>
        <p:txBody>
          <a:bodyPr wrap="none" lIns="91410" tIns="45706" rIns="91410" bIns="45706">
            <a:spAutoFit/>
          </a:bodyPr>
          <a:lstStyle/>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40 km to</a:t>
            </a:r>
          </a:p>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shore</a:t>
            </a:r>
          </a:p>
        </p:txBody>
      </p:sp>
      <p:grpSp>
        <p:nvGrpSpPr>
          <p:cNvPr id="19" name="Group 19"/>
          <p:cNvGrpSpPr>
            <a:grpSpLocks/>
          </p:cNvGrpSpPr>
          <p:nvPr/>
        </p:nvGrpSpPr>
        <p:grpSpPr bwMode="auto">
          <a:xfrm>
            <a:off x="1085408" y="112249"/>
            <a:ext cx="1087437" cy="6129805"/>
            <a:chOff x="113" y="572"/>
            <a:chExt cx="685" cy="3550"/>
          </a:xfrm>
        </p:grpSpPr>
        <p:sp>
          <p:nvSpPr>
            <p:cNvPr id="20" name="Line 5"/>
            <p:cNvSpPr>
              <a:spLocks noChangeShapeType="1"/>
            </p:cNvSpPr>
            <p:nvPr/>
          </p:nvSpPr>
          <p:spPr bwMode="auto">
            <a:xfrm flipH="1">
              <a:off x="113" y="572"/>
              <a:ext cx="0" cy="3550"/>
            </a:xfrm>
            <a:prstGeom prst="line">
              <a:avLst/>
            </a:prstGeom>
            <a:noFill/>
            <a:ln w="9525">
              <a:solidFill>
                <a:schemeClr val="bg1"/>
              </a:solidFill>
              <a:round/>
              <a:headEnd type="triangle" w="med" len="med"/>
              <a:tailEnd type="triangle" w="med" len="med"/>
            </a:ln>
          </p:spPr>
          <p:txBody>
            <a:bodyPr/>
            <a:lstStyle/>
            <a:p>
              <a:endParaRPr lang="fr-FR">
                <a:ln w="38100">
                  <a:solidFill>
                    <a:prstClr val="black"/>
                  </a:solidFill>
                </a:ln>
                <a:solidFill>
                  <a:prstClr val="black"/>
                </a:solidFill>
                <a:latin typeface="Calibri" panose="020F0502020204030204"/>
              </a:endParaRPr>
            </a:p>
          </p:txBody>
        </p:sp>
        <p:sp>
          <p:nvSpPr>
            <p:cNvPr id="21" name="Text Box 14"/>
            <p:cNvSpPr txBox="1">
              <a:spLocks noChangeArrowheads="1"/>
            </p:cNvSpPr>
            <p:nvPr/>
          </p:nvSpPr>
          <p:spPr bwMode="auto">
            <a:xfrm>
              <a:off x="269" y="754"/>
              <a:ext cx="529" cy="214"/>
            </a:xfrm>
            <a:prstGeom prst="rect">
              <a:avLst/>
            </a:prstGeom>
            <a:noFill/>
            <a:ln w="9525">
              <a:noFill/>
              <a:miter lim="800000"/>
              <a:headEnd/>
              <a:tailEnd/>
            </a:ln>
            <a:effectLst/>
          </p:spPr>
          <p:txBody>
            <a:bodyPr wrap="none">
              <a:spAutoFit/>
            </a:bodyPr>
            <a:lstStyle/>
            <a:p>
              <a:pPr algn="ctr">
                <a:defRPr/>
              </a:pPr>
              <a:r>
                <a:rPr lang="en-US" altLang="fr-FR" b="1" dirty="0">
                  <a:solidFill>
                    <a:prstClr val="white"/>
                  </a:solidFill>
                  <a:effectLst>
                    <a:outerShdw blurRad="38100" dist="38100" dir="2700000" algn="tl">
                      <a:srgbClr val="000000"/>
                    </a:outerShdw>
                  </a:effectLst>
                  <a:latin typeface="Calibri" panose="020F0502020204030204"/>
                </a:rPr>
                <a:t>2500m</a:t>
              </a:r>
            </a:p>
          </p:txBody>
        </p:sp>
      </p:grpSp>
      <p:sp>
        <p:nvSpPr>
          <p:cNvPr id="22" name="Text Box 15"/>
          <p:cNvSpPr txBox="1">
            <a:spLocks noChangeArrowheads="1"/>
          </p:cNvSpPr>
          <p:nvPr/>
        </p:nvSpPr>
        <p:spPr bwMode="auto">
          <a:xfrm>
            <a:off x="7108371" y="788003"/>
            <a:ext cx="2990345" cy="1477299"/>
          </a:xfrm>
          <a:prstGeom prst="rect">
            <a:avLst/>
          </a:prstGeom>
          <a:noFill/>
          <a:ln w="28575">
            <a:noFill/>
            <a:miter lim="800000"/>
            <a:headEnd/>
            <a:tailEnd/>
          </a:ln>
        </p:spPr>
        <p:txBody>
          <a:bodyPr wrap="square" lIns="91410" tIns="45706" rIns="91410" bIns="45706">
            <a:spAutoFit/>
          </a:bodyPr>
          <a:lstStyle/>
          <a:p>
            <a:pPr>
              <a:buFontTx/>
              <a:buChar char="•"/>
            </a:pPr>
            <a:r>
              <a:rPr lang="it-IT" altLang="fr-FR" dirty="0">
                <a:solidFill>
                  <a:srgbClr val="FFFF00"/>
                </a:solidFill>
                <a:latin typeface="Calibri" panose="020F0502020204030204"/>
              </a:rPr>
              <a:t>Running from 2007 to 2022</a:t>
            </a:r>
            <a:endParaRPr lang="en-US" altLang="fr-FR" dirty="0">
              <a:solidFill>
                <a:srgbClr val="FFFF00"/>
              </a:solidFill>
              <a:latin typeface="Calibri" panose="020F0502020204030204"/>
            </a:endParaRPr>
          </a:p>
          <a:p>
            <a:pPr>
              <a:buFontTx/>
              <a:buChar char="•"/>
            </a:pPr>
            <a:r>
              <a:rPr lang="en-US" altLang="fr-FR" dirty="0">
                <a:solidFill>
                  <a:srgbClr val="FFFF00"/>
                </a:solidFill>
                <a:latin typeface="Calibri" panose="020F0502020204030204"/>
              </a:rPr>
              <a:t>885 10” PMTs </a:t>
            </a:r>
          </a:p>
          <a:p>
            <a:pPr>
              <a:buFontTx/>
              <a:buChar char="•"/>
            </a:pPr>
            <a:r>
              <a:rPr lang="en-US" altLang="fr-FR" dirty="0">
                <a:solidFill>
                  <a:srgbClr val="FFFF00"/>
                </a:solidFill>
                <a:latin typeface="Calibri" panose="020F0502020204030204"/>
              </a:rPr>
              <a:t> </a:t>
            </a:r>
            <a:r>
              <a:rPr lang="en-GB" altLang="fr-FR" dirty="0">
                <a:solidFill>
                  <a:srgbClr val="FFFF00"/>
                </a:solidFill>
                <a:latin typeface="Calibri" panose="020F0502020204030204"/>
              </a:rPr>
              <a:t>12</a:t>
            </a:r>
            <a:r>
              <a:rPr lang="en-US" altLang="fr-FR" dirty="0">
                <a:solidFill>
                  <a:srgbClr val="FFFF00"/>
                </a:solidFill>
                <a:latin typeface="Calibri" panose="020F0502020204030204"/>
              </a:rPr>
              <a:t> lines</a:t>
            </a:r>
          </a:p>
          <a:p>
            <a:pPr>
              <a:buFontTx/>
              <a:buChar char="•"/>
            </a:pPr>
            <a:r>
              <a:rPr lang="en-US" altLang="fr-FR" dirty="0">
                <a:solidFill>
                  <a:srgbClr val="FFFF00"/>
                </a:solidFill>
                <a:latin typeface="Calibri" panose="020F0502020204030204"/>
              </a:rPr>
              <a:t> 25 </a:t>
            </a:r>
            <a:r>
              <a:rPr lang="en-US" altLang="fr-FR" dirty="0" err="1">
                <a:solidFill>
                  <a:srgbClr val="FFFF00"/>
                </a:solidFill>
                <a:latin typeface="Calibri" panose="020F0502020204030204"/>
              </a:rPr>
              <a:t>storeys</a:t>
            </a:r>
            <a:r>
              <a:rPr lang="en-US" altLang="fr-FR" dirty="0">
                <a:solidFill>
                  <a:srgbClr val="FFFF00"/>
                </a:solidFill>
                <a:latin typeface="Calibri" panose="020F0502020204030204"/>
              </a:rPr>
              <a:t>/line</a:t>
            </a:r>
          </a:p>
          <a:p>
            <a:pPr>
              <a:buFontTx/>
              <a:buChar char="•"/>
            </a:pPr>
            <a:r>
              <a:rPr lang="en-US" altLang="fr-FR" dirty="0">
                <a:solidFill>
                  <a:srgbClr val="FFFF00"/>
                </a:solidFill>
                <a:latin typeface="Calibri" panose="020F0502020204030204"/>
              </a:rPr>
              <a:t> 3 PMTs / storey</a:t>
            </a:r>
          </a:p>
        </p:txBody>
      </p:sp>
      <p:grpSp>
        <p:nvGrpSpPr>
          <p:cNvPr id="28" name="Gruppo 27"/>
          <p:cNvGrpSpPr/>
          <p:nvPr/>
        </p:nvGrpSpPr>
        <p:grpSpPr>
          <a:xfrm>
            <a:off x="2731" y="-21005"/>
            <a:ext cx="4173657" cy="3476697"/>
            <a:chOff x="341193" y="696036"/>
            <a:chExt cx="4173657" cy="3476697"/>
          </a:xfrm>
        </p:grpSpPr>
        <p:pic>
          <p:nvPicPr>
            <p:cNvPr id="29" name="Immagine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1193" y="696036"/>
              <a:ext cx="4173657" cy="3476697"/>
            </a:xfrm>
            <a:prstGeom prst="rect">
              <a:avLst/>
            </a:prstGeom>
          </p:spPr>
        </p:pic>
        <p:sp>
          <p:nvSpPr>
            <p:cNvPr id="30" name="Ovale 29"/>
            <p:cNvSpPr/>
            <p:nvPr/>
          </p:nvSpPr>
          <p:spPr>
            <a:xfrm>
              <a:off x="1015340" y="1779796"/>
              <a:ext cx="45719" cy="45719"/>
            </a:xfrm>
            <a:prstGeom prst="ellipse">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B050"/>
                </a:solidFill>
              </a:endParaRPr>
            </a:p>
          </p:txBody>
        </p:sp>
        <p:sp>
          <p:nvSpPr>
            <p:cNvPr id="31" name="Ovale 30"/>
            <p:cNvSpPr/>
            <p:nvPr/>
          </p:nvSpPr>
          <p:spPr>
            <a:xfrm>
              <a:off x="3380343" y="3962017"/>
              <a:ext cx="45719" cy="45719"/>
            </a:xfrm>
            <a:prstGeom prst="ellipse">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B050"/>
                </a:solidFill>
              </a:endParaRPr>
            </a:p>
          </p:txBody>
        </p:sp>
        <p:sp>
          <p:nvSpPr>
            <p:cNvPr id="32" name="CasellaDiTesto 31"/>
            <p:cNvSpPr txBox="1"/>
            <p:nvPr/>
          </p:nvSpPr>
          <p:spPr>
            <a:xfrm>
              <a:off x="601338" y="1854764"/>
              <a:ext cx="985110" cy="338554"/>
            </a:xfrm>
            <a:prstGeom prst="rect">
              <a:avLst/>
            </a:prstGeom>
            <a:noFill/>
          </p:spPr>
          <p:txBody>
            <a:bodyPr wrap="square" rtlCol="0">
              <a:spAutoFit/>
            </a:bodyPr>
            <a:lstStyle/>
            <a:p>
              <a:r>
                <a:rPr lang="it-IT" sz="1600" b="1" dirty="0">
                  <a:solidFill>
                    <a:srgbClr val="FFFF00"/>
                  </a:solidFill>
                  <a:latin typeface="Calibri" panose="020F0502020204030204"/>
                </a:rPr>
                <a:t>ANTARES</a:t>
              </a:r>
              <a:endParaRPr lang="en-US" b="1" dirty="0">
                <a:solidFill>
                  <a:srgbClr val="FFFF00"/>
                </a:solidFill>
                <a:latin typeface="Calibri" panose="020F0502020204030204"/>
              </a:endParaRPr>
            </a:p>
          </p:txBody>
        </p:sp>
        <p:sp>
          <p:nvSpPr>
            <p:cNvPr id="33" name="CasellaDiTesto 32"/>
            <p:cNvSpPr txBox="1"/>
            <p:nvPr/>
          </p:nvSpPr>
          <p:spPr>
            <a:xfrm>
              <a:off x="2974143" y="3429670"/>
              <a:ext cx="903837" cy="338554"/>
            </a:xfrm>
            <a:prstGeom prst="rect">
              <a:avLst/>
            </a:prstGeom>
            <a:noFill/>
          </p:spPr>
          <p:txBody>
            <a:bodyPr wrap="none" rtlCol="0">
              <a:spAutoFit/>
            </a:bodyPr>
            <a:lstStyle/>
            <a:p>
              <a:r>
                <a:rPr lang="it-IT" sz="1600" b="1" dirty="0">
                  <a:solidFill>
                    <a:srgbClr val="FFFF00"/>
                  </a:solidFill>
                  <a:latin typeface="Calibri" panose="020F0502020204030204"/>
                </a:rPr>
                <a:t>Km3NeT</a:t>
              </a:r>
              <a:endParaRPr lang="en-US" b="1" dirty="0">
                <a:solidFill>
                  <a:srgbClr val="FFFF00"/>
                </a:solidFill>
                <a:latin typeface="Calibri" panose="020F0502020204030204"/>
              </a:endParaRPr>
            </a:p>
          </p:txBody>
        </p:sp>
      </p:grpSp>
      <p:sp>
        <p:nvSpPr>
          <p:cNvPr id="3" name="Rettangolo 2"/>
          <p:cNvSpPr/>
          <p:nvPr/>
        </p:nvSpPr>
        <p:spPr>
          <a:xfrm>
            <a:off x="7254400" y="-21005"/>
            <a:ext cx="2743123" cy="923330"/>
          </a:xfrm>
          <a:prstGeom prst="rect">
            <a:avLst/>
          </a:prstGeom>
          <a:noFill/>
        </p:spPr>
        <p:txBody>
          <a:bodyPr wrap="none" lIns="91440" tIns="45720" rIns="91440" bIns="45720">
            <a:spAutoFit/>
          </a:bodyPr>
          <a:lstStyle/>
          <a:p>
            <a:pPr algn="ctr"/>
            <a:r>
              <a:rPr lang="it-IT" sz="5400" dirty="0">
                <a:ln w="0">
                  <a:solidFill>
                    <a:srgbClr val="5B9BD5">
                      <a:lumMod val="20000"/>
                      <a:lumOff val="80000"/>
                    </a:srgbClr>
                  </a:solidFill>
                </a:ln>
                <a:gradFill>
                  <a:gsLst>
                    <a:gs pos="0">
                      <a:srgbClr val="4472C4">
                        <a:lumMod val="50000"/>
                      </a:srgbClr>
                    </a:gs>
                    <a:gs pos="50000">
                      <a:srgbClr val="4472C4"/>
                    </a:gs>
                    <a:gs pos="100000">
                      <a:srgbClr val="4472C4">
                        <a:lumMod val="60000"/>
                        <a:lumOff val="40000"/>
                      </a:srgbClr>
                    </a:gs>
                  </a:gsLst>
                  <a:lin ang="5400000"/>
                </a:gradFill>
                <a:effectLst>
                  <a:reflection blurRad="6350" stA="55000" endA="300" endPos="45500" dir="5400000" sy="-100000" algn="bl" rotWithShape="0"/>
                </a:effectLst>
                <a:latin typeface="Calibri" panose="020F0502020204030204"/>
              </a:rPr>
              <a:t>ANTARES</a:t>
            </a:r>
          </a:p>
        </p:txBody>
      </p:sp>
      <p:sp>
        <p:nvSpPr>
          <p:cNvPr id="27" name="Text Box 13"/>
          <p:cNvSpPr txBox="1">
            <a:spLocks noChangeArrowheads="1"/>
          </p:cNvSpPr>
          <p:nvPr/>
        </p:nvSpPr>
        <p:spPr bwMode="auto">
          <a:xfrm>
            <a:off x="11172381" y="2997203"/>
            <a:ext cx="1163014" cy="615846"/>
          </a:xfrm>
          <a:prstGeom prst="rect">
            <a:avLst/>
          </a:prstGeom>
          <a:noFill/>
          <a:ln w="9525">
            <a:noFill/>
            <a:miter lim="800000"/>
            <a:headEnd/>
            <a:tailEnd/>
          </a:ln>
          <a:effectLst/>
        </p:spPr>
        <p:txBody>
          <a:bodyPr wrap="none" lIns="91410" tIns="45706" rIns="91410" bIns="45706">
            <a:spAutoFit/>
          </a:bodyPr>
          <a:lstStyle/>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40 km to</a:t>
            </a:r>
          </a:p>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shore</a:t>
            </a:r>
          </a:p>
        </p:txBody>
      </p:sp>
      <p:pic>
        <p:nvPicPr>
          <p:cNvPr id="3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82932" y="25164"/>
            <a:ext cx="2046785" cy="383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ttangolo 34"/>
          <p:cNvSpPr/>
          <p:nvPr/>
        </p:nvSpPr>
        <p:spPr>
          <a:xfrm>
            <a:off x="6254570" y="3941068"/>
            <a:ext cx="539602" cy="7158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B050"/>
              </a:solidFill>
            </a:endParaRPr>
          </a:p>
        </p:txBody>
      </p:sp>
      <p:cxnSp>
        <p:nvCxnSpPr>
          <p:cNvPr id="36" name="Connettore 1 35"/>
          <p:cNvCxnSpPr/>
          <p:nvPr/>
        </p:nvCxnSpPr>
        <p:spPr>
          <a:xfrm flipV="1">
            <a:off x="6225923" y="24464"/>
            <a:ext cx="3825612" cy="3918034"/>
          </a:xfrm>
          <a:prstGeom prst="line">
            <a:avLst/>
          </a:prstGeom>
          <a:ln w="28575">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V="1">
            <a:off x="6763296" y="112248"/>
            <a:ext cx="5388192" cy="3806453"/>
          </a:xfrm>
          <a:prstGeom prst="line">
            <a:avLst/>
          </a:prstGeom>
          <a:ln w="28575">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flipV="1">
            <a:off x="6271578" y="3917004"/>
            <a:ext cx="3808604" cy="715800"/>
          </a:xfrm>
          <a:prstGeom prst="line">
            <a:avLst/>
          </a:prstGeom>
          <a:ln w="28575">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V="1">
            <a:off x="6717788" y="3901954"/>
            <a:ext cx="5411929" cy="762744"/>
          </a:xfrm>
          <a:prstGeom prst="line">
            <a:avLst/>
          </a:prstGeom>
          <a:ln w="28575">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44</a:t>
            </a:fld>
            <a:endParaRPr lang="it-IT"/>
          </a:p>
        </p:txBody>
      </p:sp>
    </p:spTree>
    <p:extLst>
      <p:ext uri="{BB962C8B-B14F-4D97-AF65-F5344CB8AC3E}">
        <p14:creationId xmlns:p14="http://schemas.microsoft.com/office/powerpoint/2010/main" val="259596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ntares-pub"/>
          <p:cNvPicPr>
            <a:picLocks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462087" y="8244"/>
            <a:ext cx="9205913" cy="6849756"/>
          </a:xfrm>
          <a:prstGeom prst="rect">
            <a:avLst/>
          </a:prstGeom>
          <a:noFill/>
          <a:ln w="9525">
            <a:noFill/>
            <a:miter lim="800000"/>
            <a:headEnd/>
            <a:tailEnd/>
          </a:ln>
        </p:spPr>
      </p:pic>
      <p:grpSp>
        <p:nvGrpSpPr>
          <p:cNvPr id="10" name="Group 20"/>
          <p:cNvGrpSpPr>
            <a:grpSpLocks/>
          </p:cNvGrpSpPr>
          <p:nvPr/>
        </p:nvGrpSpPr>
        <p:grpSpPr bwMode="auto">
          <a:xfrm>
            <a:off x="2495550" y="5705474"/>
            <a:ext cx="1289050" cy="628650"/>
            <a:chOff x="521" y="3702"/>
            <a:chExt cx="812" cy="396"/>
          </a:xfrm>
        </p:grpSpPr>
        <p:sp>
          <p:nvSpPr>
            <p:cNvPr id="11" name="Line 6"/>
            <p:cNvSpPr>
              <a:spLocks noChangeShapeType="1"/>
            </p:cNvSpPr>
            <p:nvPr/>
          </p:nvSpPr>
          <p:spPr bwMode="auto">
            <a:xfrm>
              <a:off x="567" y="3702"/>
              <a:ext cx="766" cy="161"/>
            </a:xfrm>
            <a:prstGeom prst="line">
              <a:avLst/>
            </a:prstGeom>
            <a:noFill/>
            <a:ln w="12700">
              <a:solidFill>
                <a:schemeClr val="bg1"/>
              </a:solidFill>
              <a:round/>
              <a:headEnd type="triangle" w="med" len="med"/>
              <a:tailEnd type="triangle" w="med" len="med"/>
            </a:ln>
          </p:spPr>
          <p:txBody>
            <a:bodyPr wrap="none" anchor="ctr"/>
            <a:lstStyle/>
            <a:p>
              <a:endParaRPr lang="fr-FR">
                <a:solidFill>
                  <a:prstClr val="black"/>
                </a:solidFill>
                <a:latin typeface="Calibri" panose="020F0502020204030204"/>
              </a:endParaRPr>
            </a:p>
          </p:txBody>
        </p:sp>
        <p:sp>
          <p:nvSpPr>
            <p:cNvPr id="12" name="Text Box 7"/>
            <p:cNvSpPr txBox="1">
              <a:spLocks noChangeArrowheads="1"/>
            </p:cNvSpPr>
            <p:nvPr/>
          </p:nvSpPr>
          <p:spPr bwMode="auto">
            <a:xfrm>
              <a:off x="521" y="3838"/>
              <a:ext cx="466" cy="260"/>
            </a:xfrm>
            <a:prstGeom prst="rect">
              <a:avLst/>
            </a:prstGeom>
            <a:noFill/>
            <a:ln w="9525">
              <a:noFill/>
              <a:miter lim="800000"/>
              <a:headEnd/>
              <a:tailEnd/>
            </a:ln>
            <a:effectLst/>
          </p:spPr>
          <p:txBody>
            <a:bodyPr wrap="none">
              <a:spAutoFit/>
            </a:bodyPr>
            <a:lstStyle/>
            <a:p>
              <a:pPr algn="ctr">
                <a:defRPr/>
              </a:pPr>
              <a:r>
                <a:rPr lang="en-US" altLang="fr-FR" sz="2100" b="1" dirty="0">
                  <a:solidFill>
                    <a:prstClr val="white"/>
                  </a:solidFill>
                  <a:effectLst>
                    <a:outerShdw blurRad="38100" dist="38100" dir="2700000" algn="tl">
                      <a:srgbClr val="000000"/>
                    </a:outerShdw>
                  </a:effectLst>
                  <a:latin typeface="Calibri" panose="020F0502020204030204"/>
                </a:rPr>
                <a:t>70 m</a:t>
              </a:r>
            </a:p>
          </p:txBody>
        </p:sp>
      </p:grpSp>
      <p:grpSp>
        <p:nvGrpSpPr>
          <p:cNvPr id="13" name="Group 18"/>
          <p:cNvGrpSpPr>
            <a:grpSpLocks/>
          </p:cNvGrpSpPr>
          <p:nvPr/>
        </p:nvGrpSpPr>
        <p:grpSpPr bwMode="auto">
          <a:xfrm>
            <a:off x="7896222" y="1425578"/>
            <a:ext cx="1055687" cy="4522788"/>
            <a:chOff x="4014" y="1162"/>
            <a:chExt cx="665" cy="2540"/>
          </a:xfrm>
        </p:grpSpPr>
        <p:sp>
          <p:nvSpPr>
            <p:cNvPr id="14" name="Text Box 9"/>
            <p:cNvSpPr txBox="1">
              <a:spLocks noChangeArrowheads="1"/>
            </p:cNvSpPr>
            <p:nvPr/>
          </p:nvSpPr>
          <p:spPr bwMode="auto">
            <a:xfrm>
              <a:off x="4128" y="2207"/>
              <a:ext cx="551" cy="233"/>
            </a:xfrm>
            <a:prstGeom prst="rect">
              <a:avLst/>
            </a:prstGeom>
            <a:noFill/>
            <a:ln w="9525">
              <a:noFill/>
              <a:miter lim="800000"/>
              <a:headEnd/>
              <a:tailEnd/>
            </a:ln>
            <a:effectLst/>
          </p:spPr>
          <p:txBody>
            <a:bodyPr wrap="none">
              <a:spAutoFit/>
            </a:bodyPr>
            <a:lstStyle/>
            <a:p>
              <a:pPr>
                <a:defRPr/>
              </a:pPr>
              <a:r>
                <a:rPr lang="fr-FR" altLang="fr-FR" sz="2100" b="1" dirty="0">
                  <a:solidFill>
                    <a:prstClr val="white"/>
                  </a:solidFill>
                  <a:effectLst>
                    <a:outerShdw blurRad="38100" dist="38100" dir="2700000" algn="tl">
                      <a:srgbClr val="000000"/>
                    </a:outerShdw>
                  </a:effectLst>
                  <a:latin typeface="Calibri" panose="020F0502020204030204"/>
                </a:rPr>
                <a:t>4</a:t>
              </a:r>
              <a:r>
                <a:rPr lang="en-US" altLang="fr-FR" sz="2100" b="1" dirty="0">
                  <a:solidFill>
                    <a:prstClr val="white"/>
                  </a:solidFill>
                  <a:effectLst>
                    <a:outerShdw blurRad="38100" dist="38100" dir="2700000" algn="tl">
                      <a:srgbClr val="000000"/>
                    </a:outerShdw>
                  </a:effectLst>
                  <a:latin typeface="Calibri" panose="020F0502020204030204"/>
                </a:rPr>
                <a:t>50 m</a:t>
              </a:r>
            </a:p>
          </p:txBody>
        </p:sp>
        <p:sp>
          <p:nvSpPr>
            <p:cNvPr id="15" name="Line 10"/>
            <p:cNvSpPr>
              <a:spLocks noChangeShapeType="1"/>
            </p:cNvSpPr>
            <p:nvPr/>
          </p:nvSpPr>
          <p:spPr bwMode="auto">
            <a:xfrm flipH="1" flipV="1">
              <a:off x="4014" y="1162"/>
              <a:ext cx="136" cy="2540"/>
            </a:xfrm>
            <a:prstGeom prst="line">
              <a:avLst/>
            </a:prstGeom>
            <a:noFill/>
            <a:ln w="12700">
              <a:solidFill>
                <a:schemeClr val="bg1"/>
              </a:solidFill>
              <a:round/>
              <a:headEnd type="triangle" w="med" len="med"/>
              <a:tailEnd type="triangle" w="med" len="med"/>
            </a:ln>
          </p:spPr>
          <p:txBody>
            <a:bodyPr wrap="none" anchor="ctr"/>
            <a:lstStyle/>
            <a:p>
              <a:endParaRPr lang="fr-FR">
                <a:solidFill>
                  <a:prstClr val="black"/>
                </a:solidFill>
                <a:latin typeface="Calibri" panose="020F0502020204030204"/>
              </a:endParaRPr>
            </a:p>
          </p:txBody>
        </p:sp>
      </p:grpSp>
      <p:sp>
        <p:nvSpPr>
          <p:cNvPr id="16" name="Text Box 11"/>
          <p:cNvSpPr txBox="1">
            <a:spLocks noChangeArrowheads="1"/>
          </p:cNvSpPr>
          <p:nvPr/>
        </p:nvSpPr>
        <p:spPr bwMode="auto">
          <a:xfrm>
            <a:off x="9483725" y="5084767"/>
            <a:ext cx="1122362" cy="615846"/>
          </a:xfrm>
          <a:prstGeom prst="rect">
            <a:avLst/>
          </a:prstGeom>
          <a:noFill/>
          <a:ln w="9525">
            <a:noFill/>
            <a:miter lim="800000"/>
            <a:headEnd/>
            <a:tailEnd/>
          </a:ln>
          <a:effectLst/>
        </p:spPr>
        <p:txBody>
          <a:bodyPr wrap="none" lIns="91410" tIns="45706" rIns="91410" bIns="45706">
            <a:spAutoFit/>
          </a:bodyPr>
          <a:lstStyle/>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Junction</a:t>
            </a:r>
          </a:p>
          <a:p>
            <a:pPr algn="ctr">
              <a:lnSpc>
                <a:spcPct val="80000"/>
              </a:lnSpc>
              <a:defRPr/>
            </a:pPr>
            <a:r>
              <a:rPr lang="en-US" altLang="fr-FR" sz="2100" b="1" dirty="0">
                <a:solidFill>
                  <a:srgbClr val="FFFF00"/>
                </a:solidFill>
                <a:effectLst>
                  <a:outerShdw blurRad="38100" dist="38100" dir="2700000" algn="tl">
                    <a:srgbClr val="000000"/>
                  </a:outerShdw>
                </a:effectLst>
                <a:latin typeface="Calibri" panose="020F0502020204030204"/>
              </a:rPr>
              <a:t>Box</a:t>
            </a:r>
          </a:p>
        </p:txBody>
      </p:sp>
      <p:sp>
        <p:nvSpPr>
          <p:cNvPr id="17" name="Text Box 12"/>
          <p:cNvSpPr txBox="1">
            <a:spLocks noChangeArrowheads="1"/>
          </p:cNvSpPr>
          <p:nvPr/>
        </p:nvSpPr>
        <p:spPr bwMode="auto">
          <a:xfrm>
            <a:off x="7842217" y="6165850"/>
            <a:ext cx="1884430" cy="415470"/>
          </a:xfrm>
          <a:prstGeom prst="rect">
            <a:avLst/>
          </a:prstGeom>
          <a:noFill/>
          <a:ln w="9525">
            <a:noFill/>
            <a:miter lim="800000"/>
            <a:headEnd/>
            <a:tailEnd/>
          </a:ln>
          <a:effectLst/>
        </p:spPr>
        <p:txBody>
          <a:bodyPr wrap="none" lIns="91410" tIns="45706" rIns="91410" bIns="45706">
            <a:spAutoFit/>
          </a:bodyPr>
          <a:lstStyle/>
          <a:p>
            <a:pPr algn="ctr">
              <a:defRPr/>
            </a:pPr>
            <a:r>
              <a:rPr lang="en-US" altLang="fr-FR" sz="2100" b="1" dirty="0">
                <a:solidFill>
                  <a:srgbClr val="FFFF00"/>
                </a:solidFill>
                <a:effectLst>
                  <a:outerShdw blurRad="38100" dist="38100" dir="2700000" algn="tl">
                    <a:srgbClr val="000000"/>
                  </a:outerShdw>
                </a:effectLst>
                <a:latin typeface="Calibri" panose="020F0502020204030204"/>
              </a:rPr>
              <a:t>Interlink cables</a:t>
            </a:r>
          </a:p>
        </p:txBody>
      </p:sp>
      <p:grpSp>
        <p:nvGrpSpPr>
          <p:cNvPr id="19" name="Group 19"/>
          <p:cNvGrpSpPr>
            <a:grpSpLocks/>
          </p:cNvGrpSpPr>
          <p:nvPr/>
        </p:nvGrpSpPr>
        <p:grpSpPr bwMode="auto">
          <a:xfrm>
            <a:off x="1673226" y="112249"/>
            <a:ext cx="1087437" cy="6129805"/>
            <a:chOff x="113" y="572"/>
            <a:chExt cx="685" cy="3550"/>
          </a:xfrm>
        </p:grpSpPr>
        <p:sp>
          <p:nvSpPr>
            <p:cNvPr id="20" name="Line 5"/>
            <p:cNvSpPr>
              <a:spLocks noChangeShapeType="1"/>
            </p:cNvSpPr>
            <p:nvPr/>
          </p:nvSpPr>
          <p:spPr bwMode="auto">
            <a:xfrm flipH="1">
              <a:off x="113" y="572"/>
              <a:ext cx="0" cy="3550"/>
            </a:xfrm>
            <a:prstGeom prst="line">
              <a:avLst/>
            </a:prstGeom>
            <a:noFill/>
            <a:ln w="9525">
              <a:solidFill>
                <a:schemeClr val="bg1"/>
              </a:solidFill>
              <a:round/>
              <a:headEnd type="triangle" w="med" len="med"/>
              <a:tailEnd type="triangle" w="med" len="med"/>
            </a:ln>
          </p:spPr>
          <p:txBody>
            <a:bodyPr/>
            <a:lstStyle/>
            <a:p>
              <a:endParaRPr lang="fr-FR">
                <a:ln w="38100">
                  <a:solidFill>
                    <a:prstClr val="black"/>
                  </a:solidFill>
                </a:ln>
                <a:solidFill>
                  <a:prstClr val="black"/>
                </a:solidFill>
                <a:latin typeface="Calibri" panose="020F0502020204030204"/>
              </a:endParaRPr>
            </a:p>
          </p:txBody>
        </p:sp>
        <p:sp>
          <p:nvSpPr>
            <p:cNvPr id="21" name="Text Box 14"/>
            <p:cNvSpPr txBox="1">
              <a:spLocks noChangeArrowheads="1"/>
            </p:cNvSpPr>
            <p:nvPr/>
          </p:nvSpPr>
          <p:spPr bwMode="auto">
            <a:xfrm>
              <a:off x="269" y="754"/>
              <a:ext cx="529" cy="214"/>
            </a:xfrm>
            <a:prstGeom prst="rect">
              <a:avLst/>
            </a:prstGeom>
            <a:noFill/>
            <a:ln w="9525">
              <a:noFill/>
              <a:miter lim="800000"/>
              <a:headEnd/>
              <a:tailEnd/>
            </a:ln>
            <a:effectLst/>
          </p:spPr>
          <p:txBody>
            <a:bodyPr wrap="none">
              <a:spAutoFit/>
            </a:bodyPr>
            <a:lstStyle/>
            <a:p>
              <a:pPr algn="ctr">
                <a:defRPr/>
              </a:pPr>
              <a:r>
                <a:rPr lang="en-US" altLang="fr-FR" b="1" dirty="0">
                  <a:solidFill>
                    <a:prstClr val="white"/>
                  </a:solidFill>
                  <a:effectLst>
                    <a:outerShdw blurRad="38100" dist="38100" dir="2700000" algn="tl">
                      <a:srgbClr val="000000"/>
                    </a:outerShdw>
                  </a:effectLst>
                  <a:latin typeface="Calibri" panose="020F0502020204030204"/>
                </a:rPr>
                <a:t>2500m</a:t>
              </a:r>
            </a:p>
          </p:txBody>
        </p:sp>
      </p:grpSp>
      <p:pic>
        <p:nvPicPr>
          <p:cNvPr id="25" name="Picture 3" descr="Antares_022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1504"/>
            <a:ext cx="4467566" cy="3564370"/>
          </a:xfrm>
          <a:prstGeom prst="rect">
            <a:avLst/>
          </a:prstGeom>
          <a:noFill/>
        </p:spPr>
      </p:pic>
      <p:pic>
        <p:nvPicPr>
          <p:cNvPr id="27" name="Picture 4" descr="Antares_036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27838" y="0"/>
            <a:ext cx="5364162" cy="3576638"/>
          </a:xfrm>
          <a:prstGeom prst="rect">
            <a:avLst/>
          </a:prstGeom>
          <a:noFill/>
        </p:spPr>
      </p:pic>
      <p:pic>
        <p:nvPicPr>
          <p:cNvPr id="29" name="Picture 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922" y="3455988"/>
            <a:ext cx="4535488" cy="3402012"/>
          </a:xfrm>
          <a:prstGeom prst="rect">
            <a:avLst/>
          </a:prstGeom>
          <a:noFill/>
          <a:ln w="9525">
            <a:noFill/>
            <a:miter lim="800000"/>
            <a:headEnd/>
            <a:tailEnd/>
          </a:ln>
          <a:effectLst/>
        </p:spPr>
      </p:pic>
      <p:pic>
        <p:nvPicPr>
          <p:cNvPr id="30" name="Picture 6" descr="ConnexionL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35900" y="3493774"/>
            <a:ext cx="4356100" cy="3384550"/>
          </a:xfrm>
          <a:prstGeom prst="rect">
            <a:avLst/>
          </a:prstGeom>
          <a:noFill/>
        </p:spPr>
      </p:pic>
      <p:sp>
        <p:nvSpPr>
          <p:cNvPr id="4" name="Segnaposto piè di pagina 3"/>
          <p:cNvSpPr>
            <a:spLocks noGrp="1"/>
          </p:cNvSpPr>
          <p:nvPr>
            <p:ph type="ftr" sz="quarter" idx="11"/>
          </p:nvPr>
        </p:nvSpPr>
        <p:spPr/>
        <p:txBody>
          <a:bodyPr/>
          <a:lstStyle/>
          <a:p>
            <a:r>
              <a:rPr lang="fr-FR"/>
              <a:t>M. Spurio - Astroparticle Physics - 10</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45</a:t>
            </a:fld>
            <a:endParaRPr lang="it-IT"/>
          </a:p>
        </p:txBody>
      </p:sp>
    </p:spTree>
    <p:extLst>
      <p:ext uri="{BB962C8B-B14F-4D97-AF65-F5344CB8AC3E}">
        <p14:creationId xmlns:p14="http://schemas.microsoft.com/office/powerpoint/2010/main" val="104932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1+#ppt_w/2"/>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0-#ppt_w/2"/>
                                          </p:val>
                                        </p:tav>
                                        <p:tav tm="100000">
                                          <p:val>
                                            <p:strVal val="#ppt_x"/>
                                          </p:val>
                                        </p:tav>
                                      </p:tavLst>
                                    </p:anim>
                                    <p:anim calcmode="lin" valueType="num">
                                      <p:cBhvr additive="base">
                                        <p:cTn id="26"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KM3NeT: ARCA/ORCA</a:t>
            </a:r>
          </a:p>
        </p:txBody>
      </p:sp>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225" y="1086018"/>
            <a:ext cx="4248472" cy="5420265"/>
          </a:xfrm>
          <a:prstGeom prst="rect">
            <a:avLst/>
          </a:prstGeom>
        </p:spPr>
      </p:pic>
      <p:pic>
        <p:nvPicPr>
          <p:cNvPr id="8" name="Immagine 7"/>
          <p:cNvPicPr>
            <a:picLocks noChangeAspect="1"/>
          </p:cNvPicPr>
          <p:nvPr/>
        </p:nvPicPr>
        <p:blipFill>
          <a:blip r:embed="rId3"/>
          <a:stretch>
            <a:fillRect/>
          </a:stretch>
        </p:blipFill>
        <p:spPr>
          <a:xfrm>
            <a:off x="8885243" y="2424768"/>
            <a:ext cx="2964397" cy="2742761"/>
          </a:xfrm>
          <a:prstGeom prst="rect">
            <a:avLst/>
          </a:prstGeom>
        </p:spPr>
      </p:pic>
      <p:pic>
        <p:nvPicPr>
          <p:cNvPr id="9" name="Immagine 8"/>
          <p:cNvPicPr>
            <a:picLocks noChangeAspect="1"/>
          </p:cNvPicPr>
          <p:nvPr/>
        </p:nvPicPr>
        <p:blipFill>
          <a:blip r:embed="rId4"/>
          <a:stretch>
            <a:fillRect/>
          </a:stretch>
        </p:blipFill>
        <p:spPr>
          <a:xfrm>
            <a:off x="4826617" y="1865626"/>
            <a:ext cx="3810706" cy="3861047"/>
          </a:xfrm>
          <a:prstGeom prst="rect">
            <a:avLst/>
          </a:prstGeom>
        </p:spPr>
      </p:pic>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46</a:t>
            </a:fld>
            <a:endParaRPr lang="it-IT"/>
          </a:p>
        </p:txBody>
      </p:sp>
    </p:spTree>
    <p:extLst>
      <p:ext uri="{BB962C8B-B14F-4D97-AF65-F5344CB8AC3E}">
        <p14:creationId xmlns:p14="http://schemas.microsoft.com/office/powerpoint/2010/main" val="3960092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t>KM3NeT technology </a:t>
            </a:r>
          </a:p>
        </p:txBody>
      </p:sp>
      <p:pic>
        <p:nvPicPr>
          <p:cNvPr id="7" name="Tijdelijke aanduiding voor inhoud 5">
            <a:extLst>
              <a:ext uri="{FF2B5EF4-FFF2-40B4-BE49-F238E27FC236}">
                <a16:creationId xmlns:a16="http://schemas.microsoft.com/office/drawing/2014/main" id="{C95A7003-CF4A-4262-B6D2-74A8335C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328" y="862749"/>
            <a:ext cx="9185253" cy="5138001"/>
          </a:xfrm>
          <a:prstGeom prst="rect">
            <a:avLst/>
          </a:prstGeom>
        </p:spPr>
      </p:pic>
      <p:grpSp>
        <p:nvGrpSpPr>
          <p:cNvPr id="9" name="Gruppo 8"/>
          <p:cNvGrpSpPr/>
          <p:nvPr/>
        </p:nvGrpSpPr>
        <p:grpSpPr>
          <a:xfrm>
            <a:off x="2805788" y="2471470"/>
            <a:ext cx="2126136" cy="2950536"/>
            <a:chOff x="-100119" y="1811045"/>
            <a:chExt cx="2834848" cy="3934048"/>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19" y="1811045"/>
              <a:ext cx="2834848" cy="254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4">
              <a:extLst>
                <a:ext uri="{FF2B5EF4-FFF2-40B4-BE49-F238E27FC236}">
                  <a16:creationId xmlns:a16="http://schemas.microsoft.com/office/drawing/2014/main" id="{210E2340-4F0E-46D1-AA13-45D8054FE066}"/>
                </a:ext>
              </a:extLst>
            </p:cNvPr>
            <p:cNvSpPr txBox="1"/>
            <p:nvPr/>
          </p:nvSpPr>
          <p:spPr>
            <a:xfrm>
              <a:off x="-9176" y="4486769"/>
              <a:ext cx="2472967" cy="1258324"/>
            </a:xfrm>
            <a:prstGeom prst="rect">
              <a:avLst/>
            </a:prstGeom>
            <a:solidFill>
              <a:srgbClr val="FFFFFF">
                <a:alpha val="50196"/>
              </a:srgbClr>
            </a:solidFill>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34289" rIns="34289"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spcBef>
                  <a:spcPts val="225"/>
                </a:spcBef>
                <a:buSzPct val="100000"/>
                <a:defRPr sz="1600"/>
              </a:pPr>
              <a:r>
                <a:rPr lang="en-US" sz="1200" b="1" dirty="0"/>
                <a:t>Digital Optical Module (DOM)</a:t>
              </a:r>
            </a:p>
            <a:p>
              <a:pPr marL="202406" indent="-202406">
                <a:spcBef>
                  <a:spcPts val="225"/>
                </a:spcBef>
                <a:buSzPct val="100000"/>
                <a:buFont typeface="Arial"/>
                <a:buChar char="‒"/>
                <a:defRPr sz="1600"/>
              </a:pPr>
              <a:r>
                <a:rPr lang="en-US" sz="1200" b="1" dirty="0"/>
                <a:t>Multi-PMT : </a:t>
              </a:r>
              <a:r>
                <a:rPr sz="1200" b="1" dirty="0"/>
                <a:t>31 x 3” PMTs</a:t>
              </a:r>
            </a:p>
            <a:p>
              <a:pPr marL="202406" indent="-202406" defTabSz="685800">
                <a:spcBef>
                  <a:spcPts val="225"/>
                </a:spcBef>
                <a:buSzPct val="100000"/>
                <a:buFont typeface="Arial"/>
                <a:buChar char="‒"/>
                <a:defRPr sz="1600"/>
              </a:pPr>
              <a:r>
                <a:rPr sz="1200" b="1" dirty="0"/>
                <a:t>Gbit/s on optical fiber</a:t>
              </a:r>
              <a:endParaRPr lang="en-US" sz="1200" b="1" dirty="0"/>
            </a:p>
            <a:p>
              <a:pPr marL="202406" indent="-202406" defTabSz="685800">
                <a:spcBef>
                  <a:spcPts val="225"/>
                </a:spcBef>
                <a:buSzPct val="100000"/>
                <a:buFont typeface="Arial"/>
                <a:buChar char="‒"/>
                <a:defRPr sz="1600"/>
              </a:pPr>
              <a:r>
                <a:rPr lang="nl-NL" sz="1200" b="1" dirty="0"/>
                <a:t>Positioning &amp; timing</a:t>
              </a:r>
              <a:endParaRPr sz="1200" b="1" dirty="0"/>
            </a:p>
          </p:txBody>
        </p:sp>
      </p:grpSp>
      <p:sp>
        <p:nvSpPr>
          <p:cNvPr id="12" name="Content Placeholder 4">
            <a:extLst>
              <a:ext uri="{FF2B5EF4-FFF2-40B4-BE49-F238E27FC236}">
                <a16:creationId xmlns:a16="http://schemas.microsoft.com/office/drawing/2014/main" id="{586B39B9-9FAF-4B23-BBFD-8FC649596524}"/>
              </a:ext>
            </a:extLst>
          </p:cNvPr>
          <p:cNvSpPr txBox="1"/>
          <p:nvPr/>
        </p:nvSpPr>
        <p:spPr>
          <a:xfrm>
            <a:off x="7015577" y="4313907"/>
            <a:ext cx="2081119" cy="864001"/>
          </a:xfrm>
          <a:prstGeom prst="rect">
            <a:avLst/>
          </a:prstGeom>
          <a:solidFill>
            <a:srgbClr val="FFFFFF">
              <a:alpha val="50196"/>
            </a:srgbClr>
          </a:solidFill>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34289" rIns="34289"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202406" indent="-202406">
              <a:lnSpc>
                <a:spcPct val="90000"/>
              </a:lnSpc>
              <a:spcBef>
                <a:spcPts val="225"/>
              </a:spcBef>
              <a:buSzPct val="100000"/>
              <a:buFont typeface="Arial"/>
              <a:buChar char="‒"/>
              <a:defRPr sz="1500"/>
            </a:pPr>
            <a:r>
              <a:rPr sz="1125" b="1" dirty="0"/>
              <a:t>Rapid deployment</a:t>
            </a:r>
          </a:p>
          <a:p>
            <a:pPr marL="202406" indent="-202406">
              <a:lnSpc>
                <a:spcPct val="90000"/>
              </a:lnSpc>
              <a:spcBef>
                <a:spcPts val="225"/>
              </a:spcBef>
              <a:buSzPct val="100000"/>
              <a:buFont typeface="Arial"/>
              <a:buChar char="‒"/>
              <a:defRPr sz="1500"/>
            </a:pPr>
            <a:r>
              <a:rPr sz="1125" b="1" dirty="0"/>
              <a:t>Multiple strings/sea campaign</a:t>
            </a:r>
          </a:p>
          <a:p>
            <a:pPr marL="202406" indent="-202406">
              <a:lnSpc>
                <a:spcPct val="90000"/>
              </a:lnSpc>
              <a:spcBef>
                <a:spcPts val="225"/>
              </a:spcBef>
              <a:buSzPct val="100000"/>
              <a:buFont typeface="Arial"/>
              <a:buChar char="‒"/>
              <a:defRPr sz="1500"/>
            </a:pPr>
            <a:r>
              <a:rPr sz="1125" b="1" dirty="0"/>
              <a:t>Autonomous/ROV unfurling</a:t>
            </a:r>
          </a:p>
          <a:p>
            <a:pPr marL="202406" indent="-202406" defTabSz="685800">
              <a:lnSpc>
                <a:spcPct val="90000"/>
              </a:lnSpc>
              <a:spcBef>
                <a:spcPts val="225"/>
              </a:spcBef>
              <a:buSzPct val="100000"/>
              <a:buFont typeface="Arial"/>
              <a:buChar char="‒"/>
              <a:defRPr sz="1500"/>
            </a:pPr>
            <a:r>
              <a:rPr sz="1125" b="1" dirty="0"/>
              <a:t>Reusable</a:t>
            </a:r>
          </a:p>
        </p:txBody>
      </p:sp>
      <p:pic>
        <p:nvPicPr>
          <p:cNvPr id="13" name="Picture 28" descr="Picture 28">
            <a:extLst>
              <a:ext uri="{FF2B5EF4-FFF2-40B4-BE49-F238E27FC236}">
                <a16:creationId xmlns:a16="http://schemas.microsoft.com/office/drawing/2014/main" id="{7F1C142A-ECFF-492D-BA6E-E349CBC04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4252" y="2579092"/>
            <a:ext cx="2142991" cy="1607243"/>
          </a:xfrm>
          <a:prstGeom prst="rect">
            <a:avLst/>
          </a:prstGeom>
          <a:ln w="12700">
            <a:miter lim="400000"/>
          </a:ln>
        </p:spPr>
      </p:pic>
      <p:grpSp>
        <p:nvGrpSpPr>
          <p:cNvPr id="14" name="Gruppo 13"/>
          <p:cNvGrpSpPr/>
          <p:nvPr/>
        </p:nvGrpSpPr>
        <p:grpSpPr>
          <a:xfrm>
            <a:off x="5010927" y="2331215"/>
            <a:ext cx="1778468" cy="3200692"/>
            <a:chOff x="4670629" y="1965286"/>
            <a:chExt cx="2371290" cy="4267590"/>
          </a:xfrm>
        </p:grpSpPr>
        <p:sp>
          <p:nvSpPr>
            <p:cNvPr id="15" name="Straight Connector 10">
              <a:extLst>
                <a:ext uri="{FF2B5EF4-FFF2-40B4-BE49-F238E27FC236}">
                  <a16:creationId xmlns:a16="http://schemas.microsoft.com/office/drawing/2014/main" id="{CB76F1DC-07A7-4AC2-AF08-4EBD2B241474}"/>
                </a:ext>
              </a:extLst>
            </p:cNvPr>
            <p:cNvSpPr/>
            <p:nvPr/>
          </p:nvSpPr>
          <p:spPr>
            <a:xfrm flipV="1">
              <a:off x="4670630" y="3367284"/>
              <a:ext cx="475439" cy="989347"/>
            </a:xfrm>
            <a:prstGeom prst="line">
              <a:avLst/>
            </a:prstGeom>
            <a:ln w="25400">
              <a:solidFill>
                <a:srgbClr val="808080"/>
              </a:solidFill>
            </a:ln>
          </p:spPr>
          <p:txBody>
            <a:bodyPr lIns="34289" rIns="3428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sz="1350"/>
            </a:p>
          </p:txBody>
        </p:sp>
        <p:sp>
          <p:nvSpPr>
            <p:cNvPr id="16" name="Straight Connector 11">
              <a:extLst>
                <a:ext uri="{FF2B5EF4-FFF2-40B4-BE49-F238E27FC236}">
                  <a16:creationId xmlns:a16="http://schemas.microsoft.com/office/drawing/2014/main" id="{8B0B68FA-8784-4C23-AC3F-4223301F72E5}"/>
                </a:ext>
              </a:extLst>
            </p:cNvPr>
            <p:cNvSpPr/>
            <p:nvPr/>
          </p:nvSpPr>
          <p:spPr>
            <a:xfrm>
              <a:off x="4670629" y="2494959"/>
              <a:ext cx="464210" cy="773548"/>
            </a:xfrm>
            <a:prstGeom prst="line">
              <a:avLst/>
            </a:prstGeom>
            <a:ln w="25400">
              <a:solidFill>
                <a:srgbClr val="808080"/>
              </a:solidFill>
            </a:ln>
          </p:spPr>
          <p:txBody>
            <a:bodyPr lIns="34289" rIns="3428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sz="1350"/>
            </a:p>
          </p:txBody>
        </p:sp>
        <p:grpSp>
          <p:nvGrpSpPr>
            <p:cNvPr id="17" name="Groep 29">
              <a:extLst>
                <a:ext uri="{FF2B5EF4-FFF2-40B4-BE49-F238E27FC236}">
                  <a16:creationId xmlns:a16="http://schemas.microsoft.com/office/drawing/2014/main" id="{91BC060D-FAD2-400E-9885-C1A2CFDA37AC}"/>
                </a:ext>
              </a:extLst>
            </p:cNvPr>
            <p:cNvGrpSpPr/>
            <p:nvPr/>
          </p:nvGrpSpPr>
          <p:grpSpPr>
            <a:xfrm>
              <a:off x="5704685" y="1965286"/>
              <a:ext cx="1037113" cy="3096343"/>
              <a:chOff x="3936025" y="843558"/>
              <a:chExt cx="1037113" cy="3096343"/>
            </a:xfrm>
          </p:grpSpPr>
          <p:sp>
            <p:nvSpPr>
              <p:cNvPr id="19" name="Rechthoek 7">
                <a:extLst>
                  <a:ext uri="{FF2B5EF4-FFF2-40B4-BE49-F238E27FC236}">
                    <a16:creationId xmlns:a16="http://schemas.microsoft.com/office/drawing/2014/main" id="{AEC23C45-42B5-4C51-9B60-20B9407EEBF0}"/>
                  </a:ext>
                </a:extLst>
              </p:cNvPr>
              <p:cNvSpPr/>
              <p:nvPr/>
            </p:nvSpPr>
            <p:spPr>
              <a:xfrm>
                <a:off x="3936025" y="843558"/>
                <a:ext cx="538706" cy="3096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8">
                <a:extLst>
                  <a:ext uri="{FF2B5EF4-FFF2-40B4-BE49-F238E27FC236}">
                    <a16:creationId xmlns:a16="http://schemas.microsoft.com/office/drawing/2014/main" id="{3DE5F257-DD64-4B57-904E-809FA9ACF6C5}"/>
                  </a:ext>
                </a:extLst>
              </p:cNvPr>
              <p:cNvSpPr txBox="1"/>
              <p:nvPr/>
            </p:nvSpPr>
            <p:spPr>
              <a:xfrm rot="5400000">
                <a:off x="3915799" y="2273793"/>
                <a:ext cx="1714570" cy="400109"/>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none" lIns="34289" rIns="342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latin typeface="Arial"/>
                    <a:ea typeface="Arial"/>
                    <a:cs typeface="Arial"/>
                    <a:sym typeface="Arial"/>
                  </a:defRPr>
                </a:pPr>
                <a:r>
                  <a:rPr sz="1350" dirty="0"/>
                  <a:t>~ 700 or 200  m</a:t>
                </a:r>
              </a:p>
            </p:txBody>
          </p:sp>
          <p:sp>
            <p:nvSpPr>
              <p:cNvPr id="21" name="Straight Connector 6">
                <a:extLst>
                  <a:ext uri="{FF2B5EF4-FFF2-40B4-BE49-F238E27FC236}">
                    <a16:creationId xmlns:a16="http://schemas.microsoft.com/office/drawing/2014/main" id="{3FAFEBBC-7E7F-4D8D-B315-238D456BA83D}"/>
                  </a:ext>
                </a:extLst>
              </p:cNvPr>
              <p:cNvSpPr/>
              <p:nvPr/>
            </p:nvSpPr>
            <p:spPr>
              <a:xfrm flipH="1">
                <a:off x="4585451" y="1051034"/>
                <a:ext cx="1" cy="855856"/>
              </a:xfrm>
              <a:prstGeom prst="line">
                <a:avLst/>
              </a:prstGeom>
              <a:noFill/>
              <a:ln w="9525" cap="flat">
                <a:solidFill>
                  <a:srgbClr val="000000"/>
                </a:solidFill>
                <a:prstDash val="solid"/>
                <a:round/>
                <a:headEnd type="triangle" w="med" len="med"/>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sz="1350"/>
              </a:p>
            </p:txBody>
          </p:sp>
          <p:sp>
            <p:nvSpPr>
              <p:cNvPr id="22" name="Straight Connector 7">
                <a:extLst>
                  <a:ext uri="{FF2B5EF4-FFF2-40B4-BE49-F238E27FC236}">
                    <a16:creationId xmlns:a16="http://schemas.microsoft.com/office/drawing/2014/main" id="{C1E2F6EE-8C6A-406C-96BB-73DC30399DB1}"/>
                  </a:ext>
                </a:extLst>
              </p:cNvPr>
              <p:cNvSpPr/>
              <p:nvPr/>
            </p:nvSpPr>
            <p:spPr>
              <a:xfrm flipH="1">
                <a:off x="4580068" y="2820900"/>
                <a:ext cx="1" cy="855856"/>
              </a:xfrm>
              <a:prstGeom prst="line">
                <a:avLst/>
              </a:prstGeom>
              <a:noFill/>
              <a:ln w="9525" cap="flat">
                <a:solidFill>
                  <a:srgbClr val="000000"/>
                </a:solidFill>
                <a:prstDash val="solid"/>
                <a:round/>
                <a:tailEnd type="triangle" w="med" len="med"/>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sz="1350"/>
              </a:p>
            </p:txBody>
          </p:sp>
          <p:pic>
            <p:nvPicPr>
              <p:cNvPr id="23" name="Picture 19" descr="Picture 19">
                <a:extLst>
                  <a:ext uri="{FF2B5EF4-FFF2-40B4-BE49-F238E27FC236}">
                    <a16:creationId xmlns:a16="http://schemas.microsoft.com/office/drawing/2014/main" id="{7FE9D470-AE81-497F-9EF6-D255F361D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5877" y="2862920"/>
                <a:ext cx="475435" cy="987526"/>
              </a:xfrm>
              <a:prstGeom prst="rect">
                <a:avLst/>
              </a:prstGeom>
              <a:ln w="12700" cap="flat">
                <a:noFill/>
                <a:miter lim="400000"/>
              </a:ln>
              <a:effectLst/>
            </p:spPr>
          </p:pic>
          <p:pic>
            <p:nvPicPr>
              <p:cNvPr id="24" name="Picture 20" descr="Picture 20">
                <a:extLst>
                  <a:ext uri="{FF2B5EF4-FFF2-40B4-BE49-F238E27FC236}">
                    <a16:creationId xmlns:a16="http://schemas.microsoft.com/office/drawing/2014/main" id="{7A374B79-0E06-47A6-B505-AED354E199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0889" y="871377"/>
                <a:ext cx="428907" cy="1991542"/>
              </a:xfrm>
              <a:prstGeom prst="rect">
                <a:avLst/>
              </a:prstGeom>
              <a:ln w="12700" cap="flat">
                <a:noFill/>
                <a:miter lim="400000"/>
              </a:ln>
              <a:effectLst/>
            </p:spPr>
          </p:pic>
        </p:grpSp>
        <p:sp>
          <p:nvSpPr>
            <p:cNvPr id="18" name="Content Placeholder 4">
              <a:extLst>
                <a:ext uri="{FF2B5EF4-FFF2-40B4-BE49-F238E27FC236}">
                  <a16:creationId xmlns:a16="http://schemas.microsoft.com/office/drawing/2014/main" id="{89FC3437-0B58-4F42-B721-295FFF458C64}"/>
                </a:ext>
              </a:extLst>
            </p:cNvPr>
            <p:cNvSpPr txBox="1"/>
            <p:nvPr/>
          </p:nvSpPr>
          <p:spPr>
            <a:xfrm>
              <a:off x="5119705" y="5148277"/>
              <a:ext cx="1922214" cy="1084599"/>
            </a:xfrm>
            <a:prstGeom prst="rect">
              <a:avLst/>
            </a:prstGeom>
            <a:solidFill>
              <a:srgbClr val="FFFFFF">
                <a:alpha val="50196"/>
              </a:srgbClr>
            </a:solidFill>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34289" rIns="34289"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spcBef>
                  <a:spcPts val="225"/>
                </a:spcBef>
                <a:buSzPct val="100000"/>
                <a:defRPr sz="1600"/>
              </a:pPr>
              <a:r>
                <a:rPr lang="en-US" sz="1200" b="1" dirty="0"/>
                <a:t>Detection Unit (DU)</a:t>
              </a:r>
            </a:p>
            <a:p>
              <a:pPr marL="202406" indent="-202406">
                <a:spcBef>
                  <a:spcPts val="225"/>
                </a:spcBef>
                <a:buSzPct val="100000"/>
                <a:buFont typeface="Arial"/>
                <a:buChar char="‒"/>
                <a:defRPr sz="1600"/>
              </a:pPr>
              <a:r>
                <a:rPr lang="en-US" sz="1200" b="1" dirty="0"/>
                <a:t>18 DOMs</a:t>
              </a:r>
            </a:p>
            <a:p>
              <a:pPr marL="202406" indent="-202406" defTabSz="685800">
                <a:spcBef>
                  <a:spcPts val="225"/>
                </a:spcBef>
                <a:buSzPct val="100000"/>
                <a:buFont typeface="Arial"/>
                <a:buChar char="‒"/>
                <a:defRPr sz="1600"/>
              </a:pPr>
              <a:r>
                <a:rPr lang="en-US" sz="1200" b="1" dirty="0"/>
                <a:t>Low-drag design</a:t>
              </a:r>
            </a:p>
          </p:txBody>
        </p:sp>
      </p:grpSp>
      <p:sp>
        <p:nvSpPr>
          <p:cNvPr id="26" name="Rettangolo 25"/>
          <p:cNvSpPr/>
          <p:nvPr/>
        </p:nvSpPr>
        <p:spPr>
          <a:xfrm>
            <a:off x="935019" y="6012948"/>
            <a:ext cx="5489486" cy="369332"/>
          </a:xfrm>
          <a:prstGeom prst="rect">
            <a:avLst/>
          </a:prstGeom>
        </p:spPr>
        <p:txBody>
          <a:bodyPr wrap="square">
            <a:spAutoFit/>
          </a:bodyPr>
          <a:lstStyle/>
          <a:p>
            <a:r>
              <a:rPr lang="en-US" dirty="0">
                <a:solidFill>
                  <a:schemeClr val="bg1"/>
                </a:solidFill>
                <a:hlinkClick r:id="rId7"/>
              </a:rPr>
              <a:t>https://www.youtube.com/watch?v=tzxHlLgAahE</a:t>
            </a:r>
            <a:r>
              <a:rPr lang="en-US" dirty="0">
                <a:solidFill>
                  <a:schemeClr val="bg1"/>
                </a:solidFill>
              </a:rPr>
              <a:t> </a:t>
            </a:r>
          </a:p>
        </p:txBody>
      </p:sp>
      <p:sp>
        <p:nvSpPr>
          <p:cNvPr id="27" name="Rettangolo 26"/>
          <p:cNvSpPr/>
          <p:nvPr/>
        </p:nvSpPr>
        <p:spPr>
          <a:xfrm>
            <a:off x="6168775" y="6003274"/>
            <a:ext cx="5532431" cy="369332"/>
          </a:xfrm>
          <a:prstGeom prst="rect">
            <a:avLst/>
          </a:prstGeom>
        </p:spPr>
        <p:txBody>
          <a:bodyPr wrap="square">
            <a:spAutoFit/>
          </a:bodyPr>
          <a:lstStyle/>
          <a:p>
            <a:r>
              <a:rPr lang="en-US" dirty="0">
                <a:hlinkClick r:id="rId8"/>
              </a:rPr>
              <a:t>https://www.youtube.com/watch?v=omlFkdCkbYk&amp;t=3s</a:t>
            </a:r>
            <a:r>
              <a:rPr lang="en-US" dirty="0"/>
              <a:t> </a:t>
            </a:r>
          </a:p>
        </p:txBody>
      </p:sp>
      <p:pic>
        <p:nvPicPr>
          <p:cNvPr id="25" name="Immagine 24">
            <a:hlinkClick r:id="rId9" action="ppaction://hlinksldjump"/>
          </p:cNvPr>
          <p:cNvPicPr>
            <a:picLocks noChangeAspect="1"/>
          </p:cNvPicPr>
          <p:nvPr/>
        </p:nvPicPr>
        <p:blipFill rotWithShape="1">
          <a:blip r:embed="rId10"/>
          <a:srcRect l="605" t="2675" r="23915" b="49067"/>
          <a:stretch/>
        </p:blipFill>
        <p:spPr>
          <a:xfrm>
            <a:off x="10893036" y="56874"/>
            <a:ext cx="1175658" cy="626946"/>
          </a:xfrm>
          <a:prstGeom prst="rect">
            <a:avLst/>
          </a:prstGeom>
        </p:spPr>
      </p:pic>
      <p:sp>
        <p:nvSpPr>
          <p:cNvPr id="29" name="Indietro o precedente 28">
            <a:hlinkClick r:id="rId9" action="ppaction://hlinksldjump" highlightClick="1"/>
          </p:cNvPr>
          <p:cNvSpPr/>
          <p:nvPr/>
        </p:nvSpPr>
        <p:spPr>
          <a:xfrm>
            <a:off x="10346433"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47</a:t>
            </a:fld>
            <a:endParaRPr lang="it-IT"/>
          </a:p>
        </p:txBody>
      </p:sp>
    </p:spTree>
    <p:extLst>
      <p:ext uri="{BB962C8B-B14F-4D97-AF65-F5344CB8AC3E}">
        <p14:creationId xmlns:p14="http://schemas.microsoft.com/office/powerpoint/2010/main" val="16039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1"/>
            <a:ext cx="11353800" cy="749299"/>
          </a:xfrm>
        </p:spPr>
        <p:txBody>
          <a:bodyPr>
            <a:normAutofit/>
          </a:bodyPr>
          <a:lstStyle/>
          <a:p>
            <a:r>
              <a:rPr lang="en-US" b="1" dirty="0"/>
              <a:t>Part II</a:t>
            </a:r>
            <a:r>
              <a:rPr lang="en-US" dirty="0"/>
              <a:t>: NT and multimessenger astrophysics</a:t>
            </a:r>
          </a:p>
        </p:txBody>
      </p:sp>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44157" y="876553"/>
            <a:ext cx="7781687" cy="504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p:cNvPicPr>
            <a:picLocks noChangeAspect="1"/>
          </p:cNvPicPr>
          <p:nvPr/>
        </p:nvPicPr>
        <p:blipFill>
          <a:blip r:embed="rId3"/>
          <a:stretch>
            <a:fillRect/>
          </a:stretch>
        </p:blipFill>
        <p:spPr>
          <a:xfrm>
            <a:off x="332552" y="968795"/>
            <a:ext cx="3811605" cy="4467726"/>
          </a:xfrm>
          <a:prstGeom prst="rect">
            <a:avLst/>
          </a:prstGeom>
        </p:spPr>
      </p:pic>
      <p:pic>
        <p:nvPicPr>
          <p:cNvPr id="5" name="Immagine 4"/>
          <p:cNvPicPr>
            <a:picLocks noChangeAspect="1"/>
          </p:cNvPicPr>
          <p:nvPr/>
        </p:nvPicPr>
        <p:blipFill>
          <a:blip r:embed="rId4"/>
          <a:stretch>
            <a:fillRect/>
          </a:stretch>
        </p:blipFill>
        <p:spPr>
          <a:xfrm>
            <a:off x="4242631" y="3002848"/>
            <a:ext cx="3010704" cy="3158197"/>
          </a:xfrm>
          <a:prstGeom prst="rect">
            <a:avLst/>
          </a:prstGeom>
        </p:spPr>
      </p:pic>
      <p:sp>
        <p:nvSpPr>
          <p:cNvPr id="8" name="Segnaposto piè di pagina 7"/>
          <p:cNvSpPr>
            <a:spLocks noGrp="1"/>
          </p:cNvSpPr>
          <p:nvPr>
            <p:ph type="ftr" sz="quarter" idx="11"/>
          </p:nvPr>
        </p:nvSpPr>
        <p:spPr/>
        <p:txBody>
          <a:bodyPr/>
          <a:lstStyle/>
          <a:p>
            <a:r>
              <a:rPr lang="fr-FR"/>
              <a:t>M. Spurio - Astroparticle Physics - 10</a:t>
            </a:r>
            <a:endParaRPr lang="it-IT"/>
          </a:p>
        </p:txBody>
      </p:sp>
      <p:sp>
        <p:nvSpPr>
          <p:cNvPr id="9" name="Segnaposto numero diapositiva 8"/>
          <p:cNvSpPr>
            <a:spLocks noGrp="1"/>
          </p:cNvSpPr>
          <p:nvPr>
            <p:ph type="sldNum" sz="quarter" idx="12"/>
          </p:nvPr>
        </p:nvSpPr>
        <p:spPr/>
        <p:txBody>
          <a:bodyPr/>
          <a:lstStyle/>
          <a:p>
            <a:fld id="{EF856C54-971D-4A64-8725-72F12A462872}" type="slidenum">
              <a:rPr lang="it-IT" smtClean="0"/>
              <a:t>48</a:t>
            </a:fld>
            <a:endParaRPr lang="it-IT"/>
          </a:p>
        </p:txBody>
      </p:sp>
      <p:pic>
        <p:nvPicPr>
          <p:cNvPr id="2" name="Immagine 1" descr="Immagine che contiene testo, poster, libro, schermata&#10;&#10;Il contenuto generato dall'IA potrebbe non essere corretto.">
            <a:extLst>
              <a:ext uri="{FF2B5EF4-FFF2-40B4-BE49-F238E27FC236}">
                <a16:creationId xmlns:a16="http://schemas.microsoft.com/office/drawing/2014/main" id="{B4A2DDC0-48A5-92E0-BF63-35F679B28B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8988" y="2186838"/>
            <a:ext cx="3408083" cy="4534637"/>
          </a:xfrm>
          <a:prstGeom prst="rect">
            <a:avLst/>
          </a:prstGeom>
        </p:spPr>
      </p:pic>
    </p:spTree>
    <p:extLst>
      <p:ext uri="{BB962C8B-B14F-4D97-AF65-F5344CB8AC3E}">
        <p14:creationId xmlns:p14="http://schemas.microsoft.com/office/powerpoint/2010/main" val="1041932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0624" y="3931386"/>
            <a:ext cx="3143250" cy="3193256"/>
          </a:xfrm>
          <a:prstGeom prst="rect">
            <a:avLst/>
          </a:prstGeom>
        </p:spPr>
      </p:pic>
      <p:grpSp>
        <p:nvGrpSpPr>
          <p:cNvPr id="13" name="Gruppo 12"/>
          <p:cNvGrpSpPr/>
          <p:nvPr/>
        </p:nvGrpSpPr>
        <p:grpSpPr>
          <a:xfrm>
            <a:off x="6056879" y="813412"/>
            <a:ext cx="5445309" cy="1802139"/>
            <a:chOff x="5942248" y="1466855"/>
            <a:chExt cx="4725752" cy="1802139"/>
          </a:xfrm>
        </p:grpSpPr>
        <p:pic>
          <p:nvPicPr>
            <p:cNvPr id="3" name="Immagine 2"/>
            <p:cNvPicPr>
              <a:picLocks noChangeAspect="1"/>
            </p:cNvPicPr>
            <p:nvPr/>
          </p:nvPicPr>
          <p:blipFill rotWithShape="1">
            <a:blip r:embed="rId4"/>
            <a:srcRect t="9923"/>
            <a:stretch/>
          </p:blipFill>
          <p:spPr>
            <a:xfrm>
              <a:off x="5942248" y="1466855"/>
              <a:ext cx="4725752" cy="1802139"/>
            </a:xfrm>
            <a:prstGeom prst="rect">
              <a:avLst/>
            </a:prstGeom>
          </p:spPr>
        </p:pic>
        <p:cxnSp>
          <p:nvCxnSpPr>
            <p:cNvPr id="8" name="Connettore 2 7"/>
            <p:cNvCxnSpPr/>
            <p:nvPr/>
          </p:nvCxnSpPr>
          <p:spPr>
            <a:xfrm flipH="1">
              <a:off x="7193925" y="1899194"/>
              <a:ext cx="2627290" cy="1197736"/>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ttangolo 9"/>
                <p:cNvSpPr/>
                <p:nvPr/>
              </p:nvSpPr>
              <p:spPr>
                <a:xfrm>
                  <a:off x="8045270" y="2142679"/>
                  <a:ext cx="493148"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000" i="1">
                            <a:solidFill>
                              <a:srgbClr val="C00000"/>
                            </a:solidFill>
                            <a:latin typeface="Cambria Math" panose="02040503050406030204" pitchFamily="18" charset="0"/>
                            <a:ea typeface="Cambria Math" panose="02040503050406030204" pitchFamily="18" charset="0"/>
                          </a:rPr>
                          <m:t>𝜇</m:t>
                        </m:r>
                      </m:oMath>
                    </m:oMathPara>
                  </a14:m>
                  <a:endParaRPr lang="en-US" sz="1500" dirty="0">
                    <a:solidFill>
                      <a:srgbClr val="C00000"/>
                    </a:solidFill>
                  </a:endParaRPr>
                </a:p>
              </p:txBody>
            </p:sp>
          </mc:Choice>
          <mc:Fallback xmlns="">
            <p:sp>
              <p:nvSpPr>
                <p:cNvPr id="10" name="Rettangolo 9"/>
                <p:cNvSpPr>
                  <a:spLocks noRot="1" noChangeAspect="1" noMove="1" noResize="1" noEditPoints="1" noAdjustHandles="1" noChangeArrowheads="1" noChangeShapeType="1" noTextEdit="1"/>
                </p:cNvSpPr>
                <p:nvPr/>
              </p:nvSpPr>
              <p:spPr>
                <a:xfrm>
                  <a:off x="8695026" y="1713905"/>
                  <a:ext cx="594393" cy="707886"/>
                </a:xfrm>
                <a:prstGeom prst="rect">
                  <a:avLst/>
                </a:prstGeom>
                <a:blipFill rotWithShape="0">
                  <a:blip r:embed="rId7"/>
                  <a:stretch>
                    <a:fillRect/>
                  </a:stretch>
                </a:blipFill>
              </p:spPr>
              <p:txBody>
                <a:bodyPr/>
                <a:lstStyle/>
                <a:p>
                  <a:r>
                    <a:rPr lang="en-US">
                      <a:noFill/>
                    </a:rPr>
                    <a:t> </a:t>
                  </a:r>
                </a:p>
              </p:txBody>
            </p:sp>
          </mc:Fallback>
        </mc:AlternateContent>
      </p:grpSp>
      <p:sp>
        <p:nvSpPr>
          <p:cNvPr id="19" name="Ovale 18"/>
          <p:cNvSpPr>
            <a:spLocks/>
          </p:cNvSpPr>
          <p:nvPr/>
        </p:nvSpPr>
        <p:spPr>
          <a:xfrm>
            <a:off x="3656905" y="1339896"/>
            <a:ext cx="5904000" cy="4968000"/>
          </a:xfrm>
          <a:prstGeom prst="ellipse">
            <a:avLst/>
          </a:prstGeom>
          <a:ln>
            <a:solidFill>
              <a:schemeClr val="accent1"/>
            </a:solidFill>
          </a:ln>
        </p:spPr>
        <p:txBody>
          <a:bodyPr wrap="square" rtlCol="0" anchor="ctr">
            <a:spAutoFit/>
          </a:bodyPr>
          <a:lstStyle/>
          <a:p>
            <a:pPr marL="342900" indent="-342900" algn="ctr">
              <a:buFont typeface="Arial" panose="020B0604020202020204" pitchFamily="34" charset="0"/>
              <a:buChar char="•"/>
            </a:pPr>
            <a:endParaRPr lang="en-US" sz="2400" dirty="0"/>
          </a:p>
        </p:txBody>
      </p:sp>
      <p:sp>
        <p:nvSpPr>
          <p:cNvPr id="12" name="Rettangolo 11"/>
          <p:cNvSpPr/>
          <p:nvPr/>
        </p:nvSpPr>
        <p:spPr>
          <a:xfrm>
            <a:off x="8159902" y="3265856"/>
            <a:ext cx="3677257" cy="2262158"/>
          </a:xfrm>
          <a:prstGeom prst="rect">
            <a:avLst/>
          </a:prstGeom>
          <a:solidFill>
            <a:schemeClr val="bg1"/>
          </a:solidFill>
        </p:spPr>
        <p:txBody>
          <a:bodyPr wrap="square">
            <a:spAutoFit/>
          </a:bodyPr>
          <a:lstStyle/>
          <a:p>
            <a:pPr>
              <a:spcAft>
                <a:spcPts val="600"/>
              </a:spcAft>
            </a:pPr>
            <a:r>
              <a:rPr lang="en-US" b="1" dirty="0"/>
              <a:t>In a </a:t>
            </a:r>
            <a:r>
              <a:rPr lang="en-US" b="1" dirty="0">
                <a:sym typeface="Symbol" panose="05050102010706020507" pitchFamily="18" charset="2"/>
              </a:rPr>
              <a:t></a:t>
            </a:r>
            <a:r>
              <a:rPr lang="en-US" b="1" dirty="0"/>
              <a:t>1 km</a:t>
            </a:r>
            <a:r>
              <a:rPr lang="en-US" b="1" baseline="30000" dirty="0"/>
              <a:t>3</a:t>
            </a:r>
            <a:r>
              <a:rPr lang="en-US" b="1" dirty="0"/>
              <a:t> detector</a:t>
            </a:r>
          </a:p>
          <a:p>
            <a:pPr marL="216694" indent="-216694">
              <a:spcAft>
                <a:spcPts val="600"/>
              </a:spcAft>
              <a:buFontTx/>
              <a:buChar char="•"/>
            </a:pPr>
            <a:r>
              <a:rPr lang="en-US" b="1" dirty="0">
                <a:solidFill>
                  <a:srgbClr val="C00000"/>
                </a:solidFill>
              </a:rPr>
              <a:t>Atmospheric muons:  </a:t>
            </a:r>
            <a:r>
              <a:rPr lang="en-US" b="1" dirty="0">
                <a:solidFill>
                  <a:srgbClr val="C00000"/>
                </a:solidFill>
                <a:sym typeface="Symbol" panose="05050102010706020507" pitchFamily="18" charset="2"/>
              </a:rPr>
              <a:t></a:t>
            </a:r>
            <a:r>
              <a:rPr lang="en-US" b="1" dirty="0">
                <a:solidFill>
                  <a:srgbClr val="C00000"/>
                </a:solidFill>
              </a:rPr>
              <a:t>10</a:t>
            </a:r>
            <a:r>
              <a:rPr lang="en-US" b="1" baseline="30000" dirty="0">
                <a:solidFill>
                  <a:srgbClr val="C00000"/>
                </a:solidFill>
              </a:rPr>
              <a:t>10-11</a:t>
            </a:r>
            <a:r>
              <a:rPr lang="en-US" b="1" dirty="0">
                <a:solidFill>
                  <a:srgbClr val="C00000"/>
                </a:solidFill>
              </a:rPr>
              <a:t>/y,  </a:t>
            </a:r>
            <a:r>
              <a:rPr lang="en-US" dirty="0">
                <a:solidFill>
                  <a:srgbClr val="C00000"/>
                </a:solidFill>
              </a:rPr>
              <a:t>i.e., 1 kHz</a:t>
            </a:r>
          </a:p>
          <a:p>
            <a:pPr marL="216694" indent="-216694">
              <a:spcAft>
                <a:spcPts val="600"/>
              </a:spcAft>
              <a:buFontTx/>
              <a:buChar char="•"/>
            </a:pPr>
            <a:r>
              <a:rPr lang="en-US" b="1" dirty="0">
                <a:solidFill>
                  <a:srgbClr val="00B050"/>
                </a:solidFill>
              </a:rPr>
              <a:t>Atmospheric</a:t>
            </a:r>
            <a:r>
              <a:rPr lang="en-US" b="1" dirty="0">
                <a:solidFill>
                  <a:srgbClr val="00B050"/>
                </a:solidFill>
                <a:latin typeface="Symbol" panose="05050102010706020507" pitchFamily="18" charset="2"/>
              </a:rPr>
              <a:t> n</a:t>
            </a:r>
            <a:r>
              <a:rPr lang="en-US" b="1" dirty="0">
                <a:solidFill>
                  <a:srgbClr val="00B050"/>
                </a:solidFill>
                <a:latin typeface="Symbol" panose="05050102010706020507" pitchFamily="18" charset="2"/>
                <a:sym typeface="Wingdings" panose="05000000000000000000" pitchFamily="2" charset="2"/>
              </a:rPr>
              <a:t> m</a:t>
            </a:r>
            <a:r>
              <a:rPr lang="en-US" b="1" dirty="0">
                <a:solidFill>
                  <a:srgbClr val="00B050"/>
                </a:solidFill>
              </a:rPr>
              <a:t>:  </a:t>
            </a:r>
            <a:r>
              <a:rPr lang="en-US" b="1" dirty="0">
                <a:solidFill>
                  <a:srgbClr val="00B050"/>
                </a:solidFill>
                <a:sym typeface="Symbol" panose="05050102010706020507" pitchFamily="18" charset="2"/>
              </a:rPr>
              <a:t></a:t>
            </a:r>
            <a:r>
              <a:rPr lang="en-US" b="1" dirty="0">
                <a:solidFill>
                  <a:srgbClr val="00B050"/>
                </a:solidFill>
              </a:rPr>
              <a:t>10</a:t>
            </a:r>
            <a:r>
              <a:rPr lang="en-US" b="1" baseline="30000" dirty="0">
                <a:solidFill>
                  <a:srgbClr val="00B050"/>
                </a:solidFill>
              </a:rPr>
              <a:t>5</a:t>
            </a:r>
            <a:r>
              <a:rPr lang="en-US" b="1" dirty="0">
                <a:solidFill>
                  <a:srgbClr val="00B050"/>
                </a:solidFill>
              </a:rPr>
              <a:t>/y,       </a:t>
            </a:r>
            <a:r>
              <a:rPr lang="en-US" dirty="0">
                <a:solidFill>
                  <a:srgbClr val="00B050"/>
                </a:solidFill>
              </a:rPr>
              <a:t>i.e., 1 in 5 min (</a:t>
            </a:r>
            <a:r>
              <a:rPr lang="en-US" dirty="0" err="1">
                <a:solidFill>
                  <a:srgbClr val="00B050"/>
                </a:solidFill>
              </a:rPr>
              <a:t>upgoing</a:t>
            </a:r>
            <a:r>
              <a:rPr lang="en-US" dirty="0">
                <a:solidFill>
                  <a:srgbClr val="00B050"/>
                </a:solidFill>
              </a:rPr>
              <a:t>)</a:t>
            </a:r>
          </a:p>
          <a:p>
            <a:pPr marL="216694" indent="-216694">
              <a:spcAft>
                <a:spcPts val="600"/>
              </a:spcAft>
              <a:buFontTx/>
              <a:buChar char="•"/>
            </a:pPr>
            <a:r>
              <a:rPr lang="en-US" b="1" dirty="0">
                <a:solidFill>
                  <a:srgbClr val="CC3399"/>
                </a:solidFill>
              </a:rPr>
              <a:t>Cosmic </a:t>
            </a:r>
            <a:r>
              <a:rPr lang="en-US" b="1" dirty="0">
                <a:solidFill>
                  <a:srgbClr val="CC3399"/>
                </a:solidFill>
                <a:latin typeface="Symbol" panose="05050102010706020507" pitchFamily="18" charset="2"/>
              </a:rPr>
              <a:t>n</a:t>
            </a:r>
            <a:r>
              <a:rPr lang="en-US" b="1" dirty="0">
                <a:solidFill>
                  <a:srgbClr val="CC3399"/>
                </a:solidFill>
                <a:latin typeface="Symbol" panose="05050102010706020507" pitchFamily="18" charset="2"/>
                <a:sym typeface="Wingdings" panose="05000000000000000000" pitchFamily="2" charset="2"/>
              </a:rPr>
              <a:t> m</a:t>
            </a:r>
            <a:r>
              <a:rPr lang="en-US" b="1" dirty="0">
                <a:solidFill>
                  <a:srgbClr val="CC3399"/>
                </a:solidFill>
                <a:sym typeface="Wingdings" panose="05000000000000000000" pitchFamily="2" charset="2"/>
              </a:rPr>
              <a:t> , e, </a:t>
            </a:r>
            <a:r>
              <a:rPr lang="en-US" b="1" dirty="0">
                <a:solidFill>
                  <a:srgbClr val="CC3399"/>
                </a:solidFill>
                <a:latin typeface="Symbol" panose="05050102010706020507" pitchFamily="18" charset="2"/>
                <a:sym typeface="Wingdings" panose="05000000000000000000" pitchFamily="2" charset="2"/>
              </a:rPr>
              <a:t>t</a:t>
            </a:r>
            <a:r>
              <a:rPr lang="en-US" b="1" dirty="0">
                <a:solidFill>
                  <a:srgbClr val="CC3399"/>
                </a:solidFill>
              </a:rPr>
              <a:t>:  </a:t>
            </a:r>
            <a:r>
              <a:rPr lang="en-US" b="1" dirty="0">
                <a:solidFill>
                  <a:srgbClr val="CC3399"/>
                </a:solidFill>
                <a:sym typeface="Symbol" panose="05050102010706020507" pitchFamily="18" charset="2"/>
              </a:rPr>
              <a:t></a:t>
            </a:r>
            <a:r>
              <a:rPr lang="en-US" b="1" dirty="0">
                <a:solidFill>
                  <a:srgbClr val="CC3399"/>
                </a:solidFill>
              </a:rPr>
              <a:t>100/y,</a:t>
            </a:r>
            <a:r>
              <a:rPr lang="en-US" dirty="0">
                <a:solidFill>
                  <a:srgbClr val="CC3399"/>
                </a:solidFill>
              </a:rPr>
              <a:t> mostly hidden in the background</a:t>
            </a:r>
            <a:endParaRPr lang="en-US" sz="1500" dirty="0">
              <a:solidFill>
                <a:srgbClr val="CC3399"/>
              </a:solidFill>
            </a:endParaRPr>
          </a:p>
        </p:txBody>
      </p:sp>
      <p:sp>
        <p:nvSpPr>
          <p:cNvPr id="22" name="Rettangolo 21"/>
          <p:cNvSpPr/>
          <p:nvPr/>
        </p:nvSpPr>
        <p:spPr>
          <a:xfrm>
            <a:off x="260451" y="813412"/>
            <a:ext cx="5750183" cy="5586412"/>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en-US" sz="2400" dirty="0"/>
          </a:p>
        </p:txBody>
      </p:sp>
      <p:pic>
        <p:nvPicPr>
          <p:cNvPr id="4" name="Segnaposto contenuto 3"/>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345817" y="1466855"/>
            <a:ext cx="4433552" cy="4021128"/>
          </a:xfrm>
        </p:spPr>
      </p:pic>
      <mc:AlternateContent xmlns:mc="http://schemas.openxmlformats.org/markup-compatibility/2006" xmlns:a14="http://schemas.microsoft.com/office/drawing/2010/main">
        <mc:Choice Requires="a14">
          <p:sp>
            <p:nvSpPr>
              <p:cNvPr id="15" name="CasellaDiTesto 14"/>
              <p:cNvSpPr txBox="1"/>
              <p:nvPr/>
            </p:nvSpPr>
            <p:spPr>
              <a:xfrm>
                <a:off x="2885725" y="2539565"/>
                <a:ext cx="346416" cy="448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00" i="1">
                              <a:solidFill>
                                <a:srgbClr val="0000FF"/>
                              </a:solidFill>
                              <a:latin typeface="Cambria Math" panose="02040503050406030204" pitchFamily="18" charset="0"/>
                            </a:rPr>
                          </m:ctrlPr>
                        </m:sSubPr>
                        <m:e>
                          <m:r>
                            <a:rPr lang="en-US" sz="2700" i="1">
                              <a:solidFill>
                                <a:srgbClr val="0000FF"/>
                              </a:solidFill>
                              <a:latin typeface="Cambria Math" panose="02040503050406030204" pitchFamily="18" charset="0"/>
                              <a:ea typeface="Cambria Math" panose="02040503050406030204" pitchFamily="18" charset="0"/>
                            </a:rPr>
                            <m:t>𝜈</m:t>
                          </m:r>
                        </m:e>
                        <m:sub>
                          <m:r>
                            <a:rPr lang="en-US" sz="2700" i="1">
                              <a:solidFill>
                                <a:srgbClr val="0000FF"/>
                              </a:solidFill>
                              <a:latin typeface="Cambria Math" panose="02040503050406030204" pitchFamily="18" charset="0"/>
                              <a:ea typeface="Cambria Math" panose="02040503050406030204" pitchFamily="18" charset="0"/>
                            </a:rPr>
                            <m:t>𝜇</m:t>
                          </m:r>
                        </m:sub>
                      </m:sSub>
                    </m:oMath>
                  </m:oMathPara>
                </a14:m>
                <a:endParaRPr lang="en-US" sz="2700" dirty="0">
                  <a:solidFill>
                    <a:srgbClr val="0000FF"/>
                  </a:solidFill>
                </a:endParaRPr>
              </a:p>
            </p:txBody>
          </p:sp>
        </mc:Choice>
        <mc:Fallback xmlns="">
          <p:sp>
            <p:nvSpPr>
              <p:cNvPr id="15" name="CasellaDiTesto 14"/>
              <p:cNvSpPr txBox="1">
                <a:spLocks noRot="1" noChangeAspect="1" noMove="1" noResize="1" noEditPoints="1" noAdjustHandles="1" noChangeArrowheads="1" noChangeShapeType="1" noTextEdit="1"/>
              </p:cNvSpPr>
              <p:nvPr/>
            </p:nvSpPr>
            <p:spPr>
              <a:xfrm>
                <a:off x="2885725" y="2539565"/>
                <a:ext cx="346416" cy="44890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sellaDiTesto 13"/>
              <p:cNvSpPr txBox="1"/>
              <p:nvPr/>
            </p:nvSpPr>
            <p:spPr>
              <a:xfrm>
                <a:off x="2129338" y="3058107"/>
                <a:ext cx="400559" cy="4154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00" i="1">
                              <a:solidFill>
                                <a:srgbClr val="FF0000"/>
                              </a:solidFill>
                              <a:latin typeface="Cambria Math" panose="02040503050406030204" pitchFamily="18" charset="0"/>
                            </a:rPr>
                          </m:ctrlPr>
                        </m:sSubPr>
                        <m:e>
                          <m:r>
                            <a:rPr lang="en-US" sz="2700" i="1">
                              <a:solidFill>
                                <a:srgbClr val="FF0000"/>
                              </a:solidFill>
                              <a:latin typeface="Cambria Math" panose="02040503050406030204" pitchFamily="18" charset="0"/>
                              <a:ea typeface="Cambria Math" panose="02040503050406030204" pitchFamily="18" charset="0"/>
                            </a:rPr>
                            <m:t>𝜈</m:t>
                          </m:r>
                        </m:e>
                        <m:sub>
                          <m:r>
                            <a:rPr lang="it-IT" sz="2700" i="1">
                              <a:solidFill>
                                <a:srgbClr val="FF0000"/>
                              </a:solidFill>
                              <a:latin typeface="Cambria Math" panose="02040503050406030204" pitchFamily="18" charset="0"/>
                            </a:rPr>
                            <m:t>𝑒</m:t>
                          </m:r>
                        </m:sub>
                      </m:sSub>
                    </m:oMath>
                  </m:oMathPara>
                </a14:m>
                <a:endParaRPr lang="en-US" sz="2700" dirty="0">
                  <a:solidFill>
                    <a:srgbClr val="FF0000"/>
                  </a:solidFill>
                </a:endParaRPr>
              </a:p>
            </p:txBody>
          </p:sp>
        </mc:Choice>
        <mc:Fallback xmlns="">
          <p:sp>
            <p:nvSpPr>
              <p:cNvPr id="14" name="CasellaDiTesto 13"/>
              <p:cNvSpPr txBox="1">
                <a:spLocks noRot="1" noChangeAspect="1" noMove="1" noResize="1" noEditPoints="1" noAdjustHandles="1" noChangeArrowheads="1" noChangeShapeType="1" noTextEdit="1"/>
              </p:cNvSpPr>
              <p:nvPr/>
            </p:nvSpPr>
            <p:spPr>
              <a:xfrm>
                <a:off x="2129338" y="3058107"/>
                <a:ext cx="400559" cy="415498"/>
              </a:xfrm>
              <a:prstGeom prst="rect">
                <a:avLst/>
              </a:prstGeom>
              <a:blipFill>
                <a:blip r:embed="rId10"/>
                <a:stretch>
                  <a:fillRect/>
                </a:stretch>
              </a:blipFill>
            </p:spPr>
            <p:txBody>
              <a:bodyPr/>
              <a:lstStyle/>
              <a:p>
                <a:r>
                  <a:rPr lang="en-US">
                    <a:noFill/>
                  </a:rPr>
                  <a:t> </a:t>
                </a:r>
              </a:p>
            </p:txBody>
          </p:sp>
        </mc:Fallback>
      </mc:AlternateContent>
      <p:sp>
        <p:nvSpPr>
          <p:cNvPr id="7" name="Rettangolo 6"/>
          <p:cNvSpPr/>
          <p:nvPr/>
        </p:nvSpPr>
        <p:spPr>
          <a:xfrm>
            <a:off x="1021503" y="1189855"/>
            <a:ext cx="1459054" cy="300082"/>
          </a:xfrm>
          <a:prstGeom prst="rect">
            <a:avLst/>
          </a:prstGeom>
        </p:spPr>
        <p:txBody>
          <a:bodyPr wrap="none">
            <a:spAutoFit/>
          </a:bodyPr>
          <a:lstStyle/>
          <a:p>
            <a:r>
              <a:rPr lang="en-US" sz="1350" dirty="0"/>
              <a:t>arXiv:2101.12170 </a:t>
            </a:r>
          </a:p>
        </p:txBody>
      </p:sp>
      <p:cxnSp>
        <p:nvCxnSpPr>
          <p:cNvPr id="25" name="Connettore 2 24"/>
          <p:cNvCxnSpPr/>
          <p:nvPr/>
        </p:nvCxnSpPr>
        <p:spPr>
          <a:xfrm flipV="1">
            <a:off x="6559992" y="2404035"/>
            <a:ext cx="500834" cy="3039119"/>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Indietro o precedente 25">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1" name="Segnaposto piè di pagina 10"/>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16" name="Segnaposto numero diapositiva 15"/>
          <p:cNvSpPr>
            <a:spLocks noGrp="1"/>
          </p:cNvSpPr>
          <p:nvPr>
            <p:ph type="sldNum" sz="quarter" idx="12"/>
          </p:nvPr>
        </p:nvSpPr>
        <p:spPr/>
        <p:txBody>
          <a:bodyPr/>
          <a:lstStyle/>
          <a:p>
            <a:fld id="{EF856C54-971D-4A64-8725-72F12A462872}" type="slidenum">
              <a:rPr lang="it-IT" smtClean="0"/>
              <a:t>49</a:t>
            </a:fld>
            <a:endParaRPr lang="it-IT"/>
          </a:p>
        </p:txBody>
      </p:sp>
      <p:cxnSp>
        <p:nvCxnSpPr>
          <p:cNvPr id="5" name="Connettore 1 6">
            <a:extLst>
              <a:ext uri="{FF2B5EF4-FFF2-40B4-BE49-F238E27FC236}">
                <a16:creationId xmlns:a16="http://schemas.microsoft.com/office/drawing/2014/main" id="{03FC9108-9C37-A05E-7F98-749DE796214A}"/>
              </a:ext>
            </a:extLst>
          </p:cNvPr>
          <p:cNvCxnSpPr>
            <a:cxnSpLocks/>
          </p:cNvCxnSpPr>
          <p:nvPr/>
        </p:nvCxnSpPr>
        <p:spPr>
          <a:xfrm>
            <a:off x="2430785" y="2615551"/>
            <a:ext cx="2231526" cy="2283827"/>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1 6">
            <a:extLst>
              <a:ext uri="{FF2B5EF4-FFF2-40B4-BE49-F238E27FC236}">
                <a16:creationId xmlns:a16="http://schemas.microsoft.com/office/drawing/2014/main" id="{F51CC691-EB1B-4DAB-C9B3-C30A21D5BC9C}"/>
              </a:ext>
            </a:extLst>
          </p:cNvPr>
          <p:cNvCxnSpPr>
            <a:cxnSpLocks/>
          </p:cNvCxnSpPr>
          <p:nvPr/>
        </p:nvCxnSpPr>
        <p:spPr>
          <a:xfrm>
            <a:off x="2256773" y="2817134"/>
            <a:ext cx="2231526" cy="22838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itolo 1">
            <a:extLst>
              <a:ext uri="{FF2B5EF4-FFF2-40B4-BE49-F238E27FC236}">
                <a16:creationId xmlns:a16="http://schemas.microsoft.com/office/drawing/2014/main" id="{A5F65B63-62E3-E5F2-9439-4513549FFF3B}"/>
              </a:ext>
            </a:extLst>
          </p:cNvPr>
          <p:cNvSpPr>
            <a:spLocks noGrp="1"/>
          </p:cNvSpPr>
          <p:nvPr>
            <p:ph type="title"/>
          </p:nvPr>
        </p:nvSpPr>
        <p:spPr>
          <a:xfrm>
            <a:off x="858838" y="0"/>
            <a:ext cx="10160000" cy="746125"/>
          </a:xfrm>
        </p:spPr>
        <p:txBody>
          <a:bodyPr>
            <a:normAutofit/>
          </a:bodyPr>
          <a:lstStyle/>
          <a:p>
            <a:r>
              <a:rPr lang="en-US" sz="3600" dirty="0"/>
              <a:t>Excess of events over the atmospheric </a:t>
            </a:r>
            <a:r>
              <a:rPr lang="en-US" sz="3600" dirty="0">
                <a:latin typeface="Symbol" panose="05050102010706020507" pitchFamily="18" charset="2"/>
              </a:rPr>
              <a:t>n</a:t>
            </a:r>
            <a:r>
              <a:rPr lang="en-US" sz="3600" dirty="0"/>
              <a:t> flux</a:t>
            </a:r>
          </a:p>
        </p:txBody>
      </p:sp>
      <p:grpSp>
        <p:nvGrpSpPr>
          <p:cNvPr id="29" name="Gruppo 28"/>
          <p:cNvGrpSpPr/>
          <p:nvPr/>
        </p:nvGrpSpPr>
        <p:grpSpPr>
          <a:xfrm>
            <a:off x="2430785" y="3715845"/>
            <a:ext cx="3263849" cy="622454"/>
            <a:chOff x="2430785" y="3715845"/>
            <a:chExt cx="3263849" cy="622454"/>
          </a:xfrm>
        </p:grpSpPr>
        <p:cxnSp>
          <p:nvCxnSpPr>
            <p:cNvPr id="30" name="Connettore 1 16"/>
            <p:cNvCxnSpPr/>
            <p:nvPr/>
          </p:nvCxnSpPr>
          <p:spPr>
            <a:xfrm>
              <a:off x="2430785" y="3897093"/>
              <a:ext cx="3263849" cy="441206"/>
            </a:xfrm>
            <a:prstGeom prst="line">
              <a:avLst/>
            </a:prstGeom>
            <a:ln w="76200">
              <a:solidFill>
                <a:srgbClr val="CC3399"/>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3914361" y="3715845"/>
              <a:ext cx="1681871" cy="415498"/>
            </a:xfrm>
            <a:prstGeom prst="rect">
              <a:avLst/>
            </a:prstGeom>
            <a:noFill/>
          </p:spPr>
          <p:txBody>
            <a:bodyPr wrap="none" rtlCol="0">
              <a:spAutoFit/>
            </a:bodyPr>
            <a:lstStyle/>
            <a:p>
              <a:r>
                <a:rPr lang="en-US" sz="2100" b="1" dirty="0">
                  <a:solidFill>
                    <a:srgbClr val="CC3399"/>
                  </a:solidFill>
                </a:rPr>
                <a:t>Cosmic signal</a:t>
              </a:r>
            </a:p>
          </p:txBody>
        </p:sp>
      </p:grpSp>
    </p:spTree>
    <p:extLst>
      <p:ext uri="{BB962C8B-B14F-4D97-AF65-F5344CB8AC3E}">
        <p14:creationId xmlns:p14="http://schemas.microsoft.com/office/powerpoint/2010/main" val="158803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37793"/>
          </a:xfrm>
        </p:spPr>
        <p:txBody>
          <a:bodyPr>
            <a:normAutofit/>
          </a:bodyPr>
          <a:lstStyle/>
          <a:p>
            <a:pPr algn="l"/>
            <a:r>
              <a:rPr lang="it-IT" sz="3600" dirty="0" err="1">
                <a:solidFill>
                  <a:srgbClr val="00B0F0"/>
                </a:solidFill>
              </a:rPr>
              <a:t>Discussion</a:t>
            </a:r>
            <a:r>
              <a:rPr lang="it-IT" sz="3600" dirty="0">
                <a:solidFill>
                  <a:srgbClr val="00B0F0"/>
                </a:solidFill>
              </a:rPr>
              <a:t> </a:t>
            </a:r>
            <a:r>
              <a:rPr lang="it-IT" sz="3600" dirty="0" err="1">
                <a:solidFill>
                  <a:srgbClr val="00B0F0"/>
                </a:solidFill>
              </a:rPr>
              <a:t>about</a:t>
            </a:r>
            <a:r>
              <a:rPr lang="it-IT" sz="3600" dirty="0">
                <a:solidFill>
                  <a:srgbClr val="00B0F0"/>
                </a:solidFill>
              </a:rPr>
              <a:t>…</a:t>
            </a:r>
          </a:p>
        </p:txBody>
      </p:sp>
      <p:sp>
        <p:nvSpPr>
          <p:cNvPr id="3" name="Segnaposto contenuto 2"/>
          <p:cNvSpPr>
            <a:spLocks noGrp="1"/>
          </p:cNvSpPr>
          <p:nvPr>
            <p:ph idx="1"/>
          </p:nvPr>
        </p:nvSpPr>
        <p:spPr>
          <a:xfrm>
            <a:off x="651162" y="1409652"/>
            <a:ext cx="6797388" cy="3156646"/>
          </a:xfrm>
        </p:spPr>
        <p:txBody>
          <a:bodyPr>
            <a:noAutofit/>
          </a:bodyPr>
          <a:lstStyle/>
          <a:p>
            <a:pPr marL="0" indent="0">
              <a:spcBef>
                <a:spcPts val="0"/>
              </a:spcBef>
              <a:buNone/>
            </a:pPr>
            <a:r>
              <a:rPr lang="en-GB" sz="2000" dirty="0"/>
              <a:t>In the previous slide, it is mentioned that the mean free path of a </a:t>
            </a:r>
            <a:r>
              <a:rPr lang="en-US" sz="2000" dirty="0"/>
              <a:t>~</a:t>
            </a:r>
            <a:r>
              <a:rPr lang="en-GB" sz="2000" dirty="0"/>
              <a:t>100 </a:t>
            </a:r>
            <a:r>
              <a:rPr lang="en-GB" sz="2000" dirty="0" err="1"/>
              <a:t>TeV</a:t>
            </a:r>
            <a:r>
              <a:rPr lang="en-GB" sz="2000" dirty="0"/>
              <a:t>  photon is </a:t>
            </a:r>
            <a:r>
              <a:rPr lang="en-GB" sz="2000" dirty="0">
                <a:sym typeface="Symbol" panose="05050102010706020507" pitchFamily="18" charset="2"/>
              </a:rPr>
              <a:t>about 10 </a:t>
            </a:r>
            <a:r>
              <a:rPr lang="en-GB" sz="2000" dirty="0" err="1">
                <a:sym typeface="Symbol" panose="05050102010706020507" pitchFamily="18" charset="2"/>
              </a:rPr>
              <a:t>kpc</a:t>
            </a:r>
            <a:r>
              <a:rPr lang="en-GB" sz="2000" dirty="0">
                <a:sym typeface="Symbol" panose="05050102010706020507" pitchFamily="18" charset="2"/>
              </a:rPr>
              <a:t>.</a:t>
            </a:r>
          </a:p>
          <a:p>
            <a:pPr marL="914400" lvl="1" indent="-457200">
              <a:spcBef>
                <a:spcPts val="0"/>
              </a:spcBef>
              <a:buFont typeface="+mj-lt"/>
              <a:buAutoNum type="arabicPeriod"/>
            </a:pPr>
            <a:r>
              <a:rPr lang="en-GB" sz="2000" dirty="0">
                <a:sym typeface="Symbol" panose="05050102010706020507" pitchFamily="18" charset="2"/>
              </a:rPr>
              <a:t>Determine which is the process that attenuates the 100 </a:t>
            </a:r>
            <a:r>
              <a:rPr lang="en-GB" sz="2000" dirty="0" err="1">
                <a:sym typeface="Symbol" panose="05050102010706020507" pitchFamily="18" charset="2"/>
              </a:rPr>
              <a:t>TeV</a:t>
            </a:r>
            <a:r>
              <a:rPr lang="en-GB" sz="2000" dirty="0">
                <a:sym typeface="Symbol" panose="05050102010706020507" pitchFamily="18" charset="2"/>
              </a:rPr>
              <a:t> photon </a:t>
            </a:r>
          </a:p>
          <a:p>
            <a:pPr marL="914400" lvl="1" indent="-457200">
              <a:spcBef>
                <a:spcPts val="0"/>
              </a:spcBef>
              <a:buFont typeface="+mj-lt"/>
              <a:buAutoNum type="arabicPeriod"/>
            </a:pPr>
            <a:r>
              <a:rPr lang="en-GB" sz="2000" dirty="0">
                <a:sym typeface="Symbol" panose="05050102010706020507" pitchFamily="18" charset="2"/>
              </a:rPr>
              <a:t>Estimate the resonant energy</a:t>
            </a:r>
          </a:p>
          <a:p>
            <a:pPr marL="914400" lvl="1" indent="-457200">
              <a:spcBef>
                <a:spcPts val="0"/>
              </a:spcBef>
              <a:buFont typeface="+mj-lt"/>
              <a:buAutoNum type="arabicPeriod"/>
            </a:pPr>
            <a:r>
              <a:rPr lang="en-GB" sz="2000" dirty="0">
                <a:sym typeface="Symbol" panose="05050102010706020507" pitchFamily="18" charset="2"/>
              </a:rPr>
              <a:t>Draw the Feynman diagram of the process</a:t>
            </a:r>
          </a:p>
          <a:p>
            <a:pPr marL="914400" lvl="1" indent="-457200">
              <a:spcBef>
                <a:spcPts val="0"/>
              </a:spcBef>
              <a:buFont typeface="+mj-lt"/>
              <a:buAutoNum type="arabicPeriod"/>
            </a:pPr>
            <a:r>
              <a:rPr lang="en-GB" sz="2000" dirty="0">
                <a:sym typeface="Symbol" panose="05050102010706020507" pitchFamily="18" charset="2"/>
              </a:rPr>
              <a:t>Verify that the mean free path corresponds to 10 </a:t>
            </a:r>
            <a:r>
              <a:rPr lang="en-GB" sz="2000" dirty="0" err="1">
                <a:sym typeface="Symbol" panose="05050102010706020507" pitchFamily="18" charset="2"/>
              </a:rPr>
              <a:t>kpc</a:t>
            </a:r>
            <a:endParaRPr lang="en-GB" sz="2000" dirty="0"/>
          </a:p>
        </p:txBody>
      </p:sp>
      <p:pic>
        <p:nvPicPr>
          <p:cNvPr id="6" name="Picture 4" descr="gzk_effe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7214" y="918665"/>
            <a:ext cx="4228083" cy="5106189"/>
          </a:xfrm>
          <a:prstGeom prst="rect">
            <a:avLst/>
          </a:prstGeom>
          <a:noFill/>
        </p:spPr>
      </p:pic>
      <p:sp>
        <p:nvSpPr>
          <p:cNvPr id="7" name="Fine 6">
            <a:hlinkClick r:id="rId4" action="ppaction://hlinksldjump" highlightClick="1"/>
          </p:cNvPr>
          <p:cNvSpPr/>
          <p:nvPr/>
        </p:nvSpPr>
        <p:spPr>
          <a:xfrm>
            <a:off x="6296045" y="3776473"/>
            <a:ext cx="981055"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hlinkClick r:id="rId5" action="ppaction://hlinksldjump"/>
              </a:rPr>
              <a:t>Answer</a:t>
            </a:r>
            <a:endParaRPr lang="it-IT" sz="2000" dirty="0"/>
          </a:p>
        </p:txBody>
      </p:sp>
      <p:sp>
        <p:nvSpPr>
          <p:cNvPr id="8" name="Rettangolo 7"/>
          <p:cNvSpPr/>
          <p:nvPr/>
        </p:nvSpPr>
        <p:spPr>
          <a:xfrm>
            <a:off x="886507" y="4398911"/>
            <a:ext cx="2783647" cy="615553"/>
          </a:xfrm>
          <a:prstGeom prst="rect">
            <a:avLst/>
          </a:prstGeom>
        </p:spPr>
        <p:txBody>
          <a:bodyPr wrap="none">
            <a:spAutoFit/>
          </a:bodyPr>
          <a:lstStyle/>
          <a:p>
            <a:r>
              <a:rPr lang="it-IT" sz="3400" dirty="0" err="1">
                <a:solidFill>
                  <a:srgbClr val="C00000"/>
                </a:solidFill>
                <a:latin typeface="Calibri"/>
                <a:ea typeface="+mj-ea"/>
                <a:cs typeface="+mj-cs"/>
              </a:rPr>
              <a:t>Neutron</a:t>
            </a:r>
            <a:r>
              <a:rPr lang="it-IT" sz="3400" dirty="0">
                <a:solidFill>
                  <a:srgbClr val="C00000"/>
                </a:solidFill>
                <a:latin typeface="Calibri"/>
                <a:ea typeface="+mj-ea"/>
                <a:cs typeface="+mj-cs"/>
              </a:rPr>
              <a:t> </a:t>
            </a:r>
            <a:r>
              <a:rPr lang="it-IT" sz="3400" dirty="0" err="1">
                <a:solidFill>
                  <a:srgbClr val="C00000"/>
                </a:solidFill>
                <a:latin typeface="Calibri"/>
                <a:ea typeface="+mj-ea"/>
                <a:cs typeface="+mj-cs"/>
              </a:rPr>
              <a:t>decay</a:t>
            </a:r>
            <a:endParaRPr lang="it-IT" sz="3400" dirty="0">
              <a:solidFill>
                <a:srgbClr val="C00000"/>
              </a:solidFill>
            </a:endParaRPr>
          </a:p>
        </p:txBody>
      </p:sp>
      <p:sp>
        <p:nvSpPr>
          <p:cNvPr id="10" name="Rettangolo 9"/>
          <p:cNvSpPr/>
          <p:nvPr/>
        </p:nvSpPr>
        <p:spPr>
          <a:xfrm>
            <a:off x="886507" y="5052194"/>
            <a:ext cx="6291002" cy="1015663"/>
          </a:xfrm>
          <a:prstGeom prst="rect">
            <a:avLst/>
          </a:prstGeom>
        </p:spPr>
        <p:txBody>
          <a:bodyPr wrap="square">
            <a:spAutoFit/>
          </a:bodyPr>
          <a:lstStyle/>
          <a:p>
            <a:pPr marL="457200" indent="-457200">
              <a:buFont typeface="+mj-lt"/>
              <a:buAutoNum type="arabicPeriod"/>
            </a:pPr>
            <a:r>
              <a:rPr lang="en-US" sz="2000" dirty="0">
                <a:solidFill>
                  <a:prstClr val="black"/>
                </a:solidFill>
                <a:latin typeface="Calibri"/>
                <a:sym typeface="Symbol" pitchFamily="18" charset="2"/>
              </a:rPr>
              <a:t>Evaluate the path length needed (on average) for the decay of a </a:t>
            </a:r>
            <a:r>
              <a:rPr kumimoji="1" lang="it-IT" sz="2000" dirty="0">
                <a:solidFill>
                  <a:prstClr val="black"/>
                </a:solidFill>
                <a:latin typeface="Calibri"/>
                <a:sym typeface="Symbol" pitchFamily="18" charset="2"/>
              </a:rPr>
              <a:t>10</a:t>
            </a:r>
            <a:r>
              <a:rPr kumimoji="1" lang="it-IT" sz="2000" baseline="30000" dirty="0">
                <a:solidFill>
                  <a:prstClr val="black"/>
                </a:solidFill>
                <a:latin typeface="Calibri"/>
                <a:sym typeface="Symbol" pitchFamily="18" charset="2"/>
              </a:rPr>
              <a:t>9</a:t>
            </a:r>
            <a:r>
              <a:rPr kumimoji="1" lang="it-IT" sz="2000" dirty="0">
                <a:solidFill>
                  <a:prstClr val="black"/>
                </a:solidFill>
                <a:latin typeface="Calibri"/>
                <a:sym typeface="Symbol" pitchFamily="18" charset="2"/>
              </a:rPr>
              <a:t> </a:t>
            </a:r>
            <a:r>
              <a:rPr kumimoji="1" lang="it-IT" sz="2000" dirty="0" err="1">
                <a:solidFill>
                  <a:prstClr val="black"/>
                </a:solidFill>
                <a:latin typeface="Calibri"/>
                <a:sym typeface="Symbol" pitchFamily="18" charset="2"/>
              </a:rPr>
              <a:t>GeV</a:t>
            </a:r>
            <a:r>
              <a:rPr lang="en-US" sz="2000" dirty="0">
                <a:solidFill>
                  <a:prstClr val="black"/>
                </a:solidFill>
                <a:latin typeface="Calibri"/>
                <a:sym typeface="Symbol" pitchFamily="18" charset="2"/>
              </a:rPr>
              <a:t> neutron. </a:t>
            </a:r>
          </a:p>
          <a:p>
            <a:pPr marL="457200" indent="-457200">
              <a:buFont typeface="+mj-lt"/>
              <a:buAutoNum type="arabicPeriod"/>
            </a:pPr>
            <a:r>
              <a:rPr lang="en-US" sz="2000" dirty="0">
                <a:solidFill>
                  <a:prstClr val="black"/>
                </a:solidFill>
                <a:latin typeface="Calibri"/>
                <a:sym typeface="Symbol" pitchFamily="18" charset="2"/>
              </a:rPr>
              <a:t>Express the distance in pc</a:t>
            </a:r>
            <a:endParaRPr lang="it-IT" dirty="0"/>
          </a:p>
        </p:txBody>
      </p:sp>
      <p:sp>
        <p:nvSpPr>
          <p:cNvPr id="9" name="Fine 8">
            <a:hlinkClick r:id="rId6" action="ppaction://hlinksldjump" highlightClick="1"/>
          </p:cNvPr>
          <p:cNvSpPr/>
          <p:nvPr/>
        </p:nvSpPr>
        <p:spPr>
          <a:xfrm>
            <a:off x="6296045" y="5664814"/>
            <a:ext cx="981055"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t>Answer</a:t>
            </a:r>
            <a:endParaRPr lang="it-IT" sz="2000" dirty="0"/>
          </a:p>
        </p:txBody>
      </p:sp>
      <p:sp>
        <p:nvSpPr>
          <p:cNvPr id="11" name="Rettangolo 10"/>
          <p:cNvSpPr/>
          <p:nvPr/>
        </p:nvSpPr>
        <p:spPr>
          <a:xfrm>
            <a:off x="838200" y="827946"/>
            <a:ext cx="6493252" cy="615553"/>
          </a:xfrm>
          <a:prstGeom prst="rect">
            <a:avLst/>
          </a:prstGeom>
        </p:spPr>
        <p:txBody>
          <a:bodyPr wrap="none">
            <a:spAutoFit/>
          </a:bodyPr>
          <a:lstStyle/>
          <a:p>
            <a:r>
              <a:rPr lang="it-IT" sz="3400" dirty="0" err="1">
                <a:solidFill>
                  <a:srgbClr val="C00000"/>
                </a:solidFill>
                <a:latin typeface="Calibri"/>
                <a:ea typeface="+mj-ea"/>
                <a:cs typeface="+mj-cs"/>
              </a:rPr>
              <a:t>Attenuation</a:t>
            </a:r>
            <a:r>
              <a:rPr lang="it-IT" sz="3400" dirty="0">
                <a:solidFill>
                  <a:srgbClr val="C00000"/>
                </a:solidFill>
                <a:latin typeface="Calibri"/>
                <a:ea typeface="+mj-ea"/>
                <a:cs typeface="+mj-cs"/>
              </a:rPr>
              <a:t> of 100 </a:t>
            </a:r>
            <a:r>
              <a:rPr lang="it-IT" sz="3400" dirty="0" err="1">
                <a:solidFill>
                  <a:srgbClr val="C00000"/>
                </a:solidFill>
                <a:latin typeface="Calibri"/>
                <a:ea typeface="+mj-ea"/>
                <a:cs typeface="+mj-cs"/>
              </a:rPr>
              <a:t>TeV</a:t>
            </a:r>
            <a:r>
              <a:rPr lang="it-IT" sz="3400" dirty="0">
                <a:solidFill>
                  <a:srgbClr val="C00000"/>
                </a:solidFill>
                <a:latin typeface="Calibri"/>
                <a:ea typeface="+mj-ea"/>
                <a:cs typeface="+mj-cs"/>
              </a:rPr>
              <a:t> gamma-</a:t>
            </a:r>
            <a:r>
              <a:rPr lang="it-IT" sz="3400" dirty="0" err="1">
                <a:solidFill>
                  <a:srgbClr val="C00000"/>
                </a:solidFill>
                <a:latin typeface="Calibri"/>
                <a:ea typeface="+mj-ea"/>
                <a:cs typeface="+mj-cs"/>
              </a:rPr>
              <a:t>rays</a:t>
            </a:r>
            <a:endParaRPr lang="it-IT" sz="3400" dirty="0">
              <a:solidFill>
                <a:srgbClr val="C00000"/>
              </a:solidFill>
            </a:endParaRPr>
          </a:p>
        </p:txBody>
      </p:sp>
      <p:sp>
        <p:nvSpPr>
          <p:cNvPr id="12" name="Segnaposto piè di pagina 11"/>
          <p:cNvSpPr>
            <a:spLocks noGrp="1"/>
          </p:cNvSpPr>
          <p:nvPr>
            <p:ph type="ftr" sz="quarter" idx="11"/>
          </p:nvPr>
        </p:nvSpPr>
        <p:spPr/>
        <p:txBody>
          <a:bodyPr/>
          <a:lstStyle/>
          <a:p>
            <a:r>
              <a:rPr lang="fr-FR"/>
              <a:t>M. Spurio - Astroparticle Physics - 10</a:t>
            </a:r>
            <a:endParaRPr lang="it-IT"/>
          </a:p>
        </p:txBody>
      </p:sp>
      <p:sp>
        <p:nvSpPr>
          <p:cNvPr id="13" name="Segnaposto numero diapositiva 12"/>
          <p:cNvSpPr>
            <a:spLocks noGrp="1"/>
          </p:cNvSpPr>
          <p:nvPr>
            <p:ph type="sldNum" sz="quarter" idx="12"/>
          </p:nvPr>
        </p:nvSpPr>
        <p:spPr/>
        <p:txBody>
          <a:bodyPr/>
          <a:lstStyle/>
          <a:p>
            <a:fld id="{EF856C54-971D-4A64-8725-72F12A462872}" type="slidenum">
              <a:rPr lang="it-IT" smtClean="0"/>
              <a:t>5</a:t>
            </a:fld>
            <a:endParaRPr lang="it-IT"/>
          </a:p>
        </p:txBody>
      </p:sp>
    </p:spTree>
    <p:extLst>
      <p:ext uri="{BB962C8B-B14F-4D97-AF65-F5344CB8AC3E}">
        <p14:creationId xmlns:p14="http://schemas.microsoft.com/office/powerpoint/2010/main" val="29917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BFE5F128-C8B1-50F9-3A78-940332EAC3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4480" y="1225993"/>
            <a:ext cx="5023920" cy="4640982"/>
          </a:xfrm>
          <a:prstGeom prst="rect">
            <a:avLst/>
          </a:prstGeom>
        </p:spPr>
      </p:pic>
      <p:sp>
        <p:nvSpPr>
          <p:cNvPr id="2" name="Titolo 1"/>
          <p:cNvSpPr>
            <a:spLocks noGrp="1"/>
          </p:cNvSpPr>
          <p:nvPr>
            <p:ph type="title"/>
          </p:nvPr>
        </p:nvSpPr>
        <p:spPr>
          <a:xfrm>
            <a:off x="811369" y="0"/>
            <a:ext cx="9605111" cy="736618"/>
          </a:xfrm>
        </p:spPr>
        <p:txBody>
          <a:bodyPr>
            <a:normAutofit/>
          </a:bodyPr>
          <a:lstStyle/>
          <a:p>
            <a:r>
              <a:rPr lang="it-IT" sz="3600" dirty="0"/>
              <a:t>I-</a:t>
            </a:r>
            <a:r>
              <a:rPr lang="it-IT" sz="3600" dirty="0" err="1"/>
              <a:t>IceCube</a:t>
            </a:r>
            <a:r>
              <a:rPr lang="it-IT" sz="3600" dirty="0"/>
              <a:t> High Energy </a:t>
            </a:r>
            <a:r>
              <a:rPr lang="it-IT" sz="3600" dirty="0" err="1"/>
              <a:t>Starting</a:t>
            </a:r>
            <a:r>
              <a:rPr lang="it-IT" sz="3600" dirty="0"/>
              <a:t> Events</a:t>
            </a:r>
            <a:endParaRPr lang="en-US" sz="3600" dirty="0"/>
          </a:p>
        </p:txBody>
      </p:sp>
      <p:sp>
        <p:nvSpPr>
          <p:cNvPr id="8" name="CasellaDiTesto 7"/>
          <p:cNvSpPr txBox="1"/>
          <p:nvPr/>
        </p:nvSpPr>
        <p:spPr>
          <a:xfrm>
            <a:off x="499473" y="942339"/>
            <a:ext cx="8747163" cy="1092607"/>
          </a:xfrm>
          <a:prstGeom prst="rect">
            <a:avLst/>
          </a:prstGeom>
          <a:noFill/>
        </p:spPr>
        <p:txBody>
          <a:bodyPr wrap="square" rtlCol="0">
            <a:spAutoFit/>
          </a:bodyPr>
          <a:lstStyle/>
          <a:p>
            <a:pPr marL="342900" indent="-342900">
              <a:spcAft>
                <a:spcPts val="300"/>
              </a:spcAft>
              <a:buFont typeface="Arial" panose="020B0604020202020204" pitchFamily="34" charset="0"/>
              <a:buChar char="•"/>
              <a:defRPr/>
            </a:pPr>
            <a:r>
              <a:rPr lang="en-US" sz="2000" dirty="0">
                <a:solidFill>
                  <a:prstClr val="black"/>
                </a:solidFill>
              </a:rPr>
              <a:t>Mostly </a:t>
            </a:r>
            <a:r>
              <a:rPr lang="en-US" sz="2000" b="1" dirty="0">
                <a:solidFill>
                  <a:prstClr val="black"/>
                </a:solidFill>
              </a:rPr>
              <a:t>cascades</a:t>
            </a:r>
            <a:r>
              <a:rPr lang="en-US" sz="2000" dirty="0">
                <a:solidFill>
                  <a:prstClr val="black"/>
                </a:solidFill>
              </a:rPr>
              <a:t> with poor angular resolution (&gt;10°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2000" dirty="0">
                <a:solidFill>
                  <a:prstClr val="black"/>
                </a:solidFill>
                <a:latin typeface="Calibri" panose="020F0502020204030204"/>
              </a:rPr>
              <a:t>Selection criteria favor events from </a:t>
            </a:r>
            <a:r>
              <a:rPr lang="en-US" sz="2000" b="1" dirty="0">
                <a:solidFill>
                  <a:prstClr val="black"/>
                </a:solidFill>
                <a:latin typeface="Calibri" panose="020F0502020204030204"/>
              </a:rPr>
              <a:t>Southern sky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Excess of events (&gt;60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TeV</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w.r.t.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atmospheric background. </a:t>
            </a:r>
          </a:p>
        </p:txBody>
      </p:sp>
      <p:pic>
        <p:nvPicPr>
          <p:cNvPr id="15" name="Immagine 14">
            <a:extLst>
              <a:ext uri="{FF2B5EF4-FFF2-40B4-BE49-F238E27FC236}">
                <a16:creationId xmlns:a16="http://schemas.microsoft.com/office/drawing/2014/main" id="{4E402CCE-653A-ECF2-AD98-6DF2D5FE0FC7}"/>
              </a:ext>
            </a:extLst>
          </p:cNvPr>
          <p:cNvPicPr>
            <a:picLocks noChangeAspect="1"/>
          </p:cNvPicPr>
          <p:nvPr/>
        </p:nvPicPr>
        <p:blipFill rotWithShape="1">
          <a:blip r:embed="rId3"/>
          <a:srcRect r="51250"/>
          <a:stretch/>
        </p:blipFill>
        <p:spPr>
          <a:xfrm>
            <a:off x="1038323" y="2316169"/>
            <a:ext cx="4919279" cy="3441551"/>
          </a:xfrm>
          <a:prstGeom prst="rect">
            <a:avLst/>
          </a:prstGeom>
        </p:spPr>
      </p:pic>
      <p:sp>
        <p:nvSpPr>
          <p:cNvPr id="18" name="Rectangle 2">
            <a:extLst>
              <a:ext uri="{FF2B5EF4-FFF2-40B4-BE49-F238E27FC236}">
                <a16:creationId xmlns:a16="http://schemas.microsoft.com/office/drawing/2014/main" id="{29CEE376-4259-12C0-7AD6-4911EF9100DA}"/>
              </a:ext>
            </a:extLst>
          </p:cNvPr>
          <p:cNvSpPr/>
          <p:nvPr/>
        </p:nvSpPr>
        <p:spPr>
          <a:xfrm>
            <a:off x="8813316" y="209259"/>
            <a:ext cx="3206327"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rPr>
              <a:t> PRD 104 (2021), 022002</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1841B627-A22E-BAEE-043E-869D800BC860}"/>
                  </a:ext>
                </a:extLst>
              </p:cNvPr>
              <p:cNvSpPr txBox="1"/>
              <p:nvPr/>
            </p:nvSpPr>
            <p:spPr>
              <a:xfrm>
                <a:off x="8164920" y="4247460"/>
                <a:ext cx="2831489" cy="8184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𝜱</m:t>
                          </m:r>
                        </m:e>
                        <m:sub>
                          <m:r>
                            <a:rPr kumimoji="0" lang="it-IT" sz="20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𝝂</m:t>
                          </m:r>
                        </m:sub>
                      </m:sSub>
                      <m:r>
                        <a:rPr kumimoji="0" lang="it-IT" sz="2000" b="1"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it-IT" sz="20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𝜱</m:t>
                          </m:r>
                        </m:e>
                        <m:sub>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𝒂𝒔𝒕𝒓𝒐</m:t>
                          </m:r>
                        </m:sub>
                      </m:sSub>
                      <m:sSup>
                        <m:sSupPr>
                          <m:ctrlPr>
                            <a:rPr kumimoji="0" lang="it-IT" sz="20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d>
                            <m:dPr>
                              <m:ctrlP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f>
                                <m:fPr>
                                  <m:ctrlP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𝑬</m:t>
                                  </m:r>
                                </m:num>
                                <m:den>
                                  <m:sSub>
                                    <m:sSubPr>
                                      <m:ctrlP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𝑬</m:t>
                                      </m:r>
                                    </m:e>
                                    <m:sub>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𝟎</m:t>
                                      </m:r>
                                    </m:sub>
                                  </m:sSub>
                                </m:den>
                              </m:f>
                            </m:e>
                          </m:d>
                        </m:e>
                        <m:sup>
                          <m:r>
                            <a:rPr kumimoji="0" lang="it-IT" sz="20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it-IT"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𝜸</m:t>
                          </m:r>
                        </m:sup>
                      </m:sSup>
                    </m:oMath>
                  </m:oMathPara>
                </a14:m>
                <a:endParaRPr lang="en-US" dirty="0"/>
              </a:p>
            </p:txBody>
          </p:sp>
        </mc:Choice>
        <mc:Fallback xmlns="">
          <p:sp>
            <p:nvSpPr>
              <p:cNvPr id="19" name="CasellaDiTesto 18">
                <a:extLst>
                  <a:ext uri="{FF2B5EF4-FFF2-40B4-BE49-F238E27FC236}">
                    <a16:creationId xmlns:a16="http://schemas.microsoft.com/office/drawing/2014/main" id="{1841B627-A22E-BAEE-043E-869D800BC860}"/>
                  </a:ext>
                </a:extLst>
              </p:cNvPr>
              <p:cNvSpPr txBox="1">
                <a:spLocks noRot="1" noChangeAspect="1" noMove="1" noResize="1" noEditPoints="1" noAdjustHandles="1" noChangeArrowheads="1" noChangeShapeType="1" noTextEdit="1"/>
              </p:cNvSpPr>
              <p:nvPr/>
            </p:nvSpPr>
            <p:spPr>
              <a:xfrm>
                <a:off x="8164920" y="4247460"/>
                <a:ext cx="2831489" cy="818429"/>
              </a:xfrm>
              <a:prstGeom prst="rect">
                <a:avLst/>
              </a:prstGeom>
              <a:blipFill>
                <a:blip r:embed="rId4"/>
                <a:stretch>
                  <a:fillRect/>
                </a:stretch>
              </a:blipFill>
            </p:spPr>
            <p:txBody>
              <a:bodyPr/>
              <a:lstStyle/>
              <a:p>
                <a:r>
                  <a:rPr lang="en-US">
                    <a:noFill/>
                  </a:rPr>
                  <a:t> </a:t>
                </a:r>
              </a:p>
            </p:txBody>
          </p:sp>
        </mc:Fallback>
      </mc:AlternateContent>
      <p:sp>
        <p:nvSpPr>
          <p:cNvPr id="20" name="Callout: linea piegata 19">
            <a:extLst>
              <a:ext uri="{FF2B5EF4-FFF2-40B4-BE49-F238E27FC236}">
                <a16:creationId xmlns:a16="http://schemas.microsoft.com/office/drawing/2014/main" id="{B0D43770-67D6-EB44-AB97-389B625B5DBC}"/>
              </a:ext>
            </a:extLst>
          </p:cNvPr>
          <p:cNvSpPr/>
          <p:nvPr/>
        </p:nvSpPr>
        <p:spPr>
          <a:xfrm>
            <a:off x="10364489" y="4234466"/>
            <a:ext cx="405997" cy="422209"/>
          </a:xfrm>
          <a:prstGeom prst="borderCallout2">
            <a:avLst>
              <a:gd name="adj1" fmla="val 102441"/>
              <a:gd name="adj2" fmla="val 43281"/>
              <a:gd name="adj3" fmla="val 276653"/>
              <a:gd name="adj4" fmla="val 152304"/>
              <a:gd name="adj5" fmla="val 320411"/>
              <a:gd name="adj6" fmla="val -36450"/>
            </a:avLst>
          </a:prstGeom>
          <a:noFill/>
          <a:ln w="28575">
            <a:solidFill>
              <a:srgbClr val="0000FF"/>
            </a:solidFill>
            <a:headEnd type="none" w="med" len="med"/>
            <a:tailEnd type="arrow" w="med" len="med"/>
          </a:ln>
        </p:spPr>
        <p:txBody>
          <a:bodyPr rtlCol="0" anchor="ctr"/>
          <a:lstStyle/>
          <a:p>
            <a:pPr algn="ctr"/>
            <a:endParaRPr lang="en-US"/>
          </a:p>
        </p:txBody>
      </p:sp>
      <p:sp>
        <p:nvSpPr>
          <p:cNvPr id="21" name="Callout: linea piegata 20">
            <a:extLst>
              <a:ext uri="{FF2B5EF4-FFF2-40B4-BE49-F238E27FC236}">
                <a16:creationId xmlns:a16="http://schemas.microsoft.com/office/drawing/2014/main" id="{9BFDB177-493F-548C-6692-0BE5CAEBF628}"/>
              </a:ext>
            </a:extLst>
          </p:cNvPr>
          <p:cNvSpPr/>
          <p:nvPr/>
        </p:nvSpPr>
        <p:spPr>
          <a:xfrm>
            <a:off x="9098746" y="4505320"/>
            <a:ext cx="755523" cy="428476"/>
          </a:xfrm>
          <a:prstGeom prst="borderCallout2">
            <a:avLst>
              <a:gd name="adj1" fmla="val 96253"/>
              <a:gd name="adj2" fmla="val 167"/>
              <a:gd name="adj3" fmla="val 152422"/>
              <a:gd name="adj4" fmla="val -102655"/>
              <a:gd name="adj5" fmla="val 82709"/>
              <a:gd name="adj6" fmla="val -188955"/>
            </a:avLst>
          </a:prstGeom>
          <a:noFill/>
          <a:ln w="28575">
            <a:solidFill>
              <a:srgbClr val="0000FF"/>
            </a:solidFill>
            <a:headEnd type="none" w="med" len="med"/>
            <a:tailEnd type="arrow" w="med" len="med"/>
          </a:ln>
        </p:spPr>
        <p:txBody>
          <a:bodyPr rtlCol="0" anchor="ctr"/>
          <a:lstStyle/>
          <a:p>
            <a:pPr algn="ctr"/>
            <a:endParaRPr lang="en-US"/>
          </a:p>
        </p:txBody>
      </p:sp>
      <p:sp>
        <p:nvSpPr>
          <p:cNvPr id="4" name="CasellaDiTesto 3">
            <a:extLst>
              <a:ext uri="{FF2B5EF4-FFF2-40B4-BE49-F238E27FC236}">
                <a16:creationId xmlns:a16="http://schemas.microsoft.com/office/drawing/2014/main" id="{71BAAF3C-CE4B-FD5A-1155-9AC6DE988669}"/>
              </a:ext>
            </a:extLst>
          </p:cNvPr>
          <p:cNvSpPr txBox="1"/>
          <p:nvPr/>
        </p:nvSpPr>
        <p:spPr>
          <a:xfrm>
            <a:off x="8027285" y="3542230"/>
            <a:ext cx="1972121" cy="830997"/>
          </a:xfrm>
          <a:prstGeom prst="rect">
            <a:avLst/>
          </a:prstGeom>
          <a:noFill/>
        </p:spPr>
        <p:txBody>
          <a:bodyPr wrap="square">
            <a:spAutoFit/>
          </a:bodyPr>
          <a:lstStyle/>
          <a:p>
            <a:r>
              <a:rPr lang="en-US" sz="2400" dirty="0">
                <a:solidFill>
                  <a:srgbClr val="FF0000"/>
                </a:solidFill>
              </a:rPr>
              <a:t>Single Power Law (SPL)</a:t>
            </a:r>
          </a:p>
        </p:txBody>
      </p:sp>
      <p:sp>
        <p:nvSpPr>
          <p:cNvPr id="5" name="CasellaDiTesto 4">
            <a:extLst>
              <a:ext uri="{FF2B5EF4-FFF2-40B4-BE49-F238E27FC236}">
                <a16:creationId xmlns:a16="http://schemas.microsoft.com/office/drawing/2014/main" id="{3FB1BE49-A448-A626-9074-11F8998058C6}"/>
              </a:ext>
            </a:extLst>
          </p:cNvPr>
          <p:cNvSpPr txBox="1"/>
          <p:nvPr/>
        </p:nvSpPr>
        <p:spPr>
          <a:xfrm>
            <a:off x="200968" y="5611925"/>
            <a:ext cx="11455120" cy="78483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dirty="0">
                <a:highlight>
                  <a:srgbClr val="FFFF00"/>
                </a:highlight>
              </a:rPr>
              <a:t>The astrophysical origin deduced mainly from their high energies</a:t>
            </a:r>
          </a:p>
          <a:p>
            <a:pPr marL="285750" indent="-285750">
              <a:spcAft>
                <a:spcPts val="600"/>
              </a:spcAft>
              <a:buFont typeface="Arial" panose="020B0604020202020204" pitchFamily="34" charset="0"/>
              <a:buChar char="•"/>
            </a:pPr>
            <a:r>
              <a:rPr lang="en-US" sz="2000" dirty="0">
                <a:highlight>
                  <a:srgbClr val="FFFF00"/>
                </a:highlight>
              </a:rPr>
              <a:t>A </a:t>
            </a:r>
            <a:r>
              <a:rPr lang="en-US" sz="2000" b="1" dirty="0">
                <a:highlight>
                  <a:srgbClr val="FFFF00"/>
                </a:highlight>
              </a:rPr>
              <a:t>Single Power Law </a:t>
            </a:r>
            <a:r>
              <a:rPr lang="en-US" sz="2000" dirty="0">
                <a:highlight>
                  <a:srgbClr val="FFFF00"/>
                </a:highlight>
              </a:rPr>
              <a:t>assumed to fit the entire energy range, due to the limited statistics</a:t>
            </a:r>
            <a:r>
              <a:rPr lang="en-US" sz="2000" dirty="0"/>
              <a:t>.</a:t>
            </a:r>
          </a:p>
        </p:txBody>
      </p:sp>
      <p:sp>
        <p:nvSpPr>
          <p:cNvPr id="3" name="Segnaposto piè di pagina 2">
            <a:extLst>
              <a:ext uri="{FF2B5EF4-FFF2-40B4-BE49-F238E27FC236}">
                <a16:creationId xmlns:a16="http://schemas.microsoft.com/office/drawing/2014/main" id="{B35C12A9-3C70-0B47-EA1F-12CDEC04BDA3}"/>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dirty="0"/>
          </a:p>
        </p:txBody>
      </p:sp>
      <p:sp>
        <p:nvSpPr>
          <p:cNvPr id="6" name="Segnaposto numero diapositiva 5">
            <a:extLst>
              <a:ext uri="{FF2B5EF4-FFF2-40B4-BE49-F238E27FC236}">
                <a16:creationId xmlns:a16="http://schemas.microsoft.com/office/drawing/2014/main" id="{E7A3449C-9B98-2109-D9B0-134F19D91217}"/>
              </a:ext>
            </a:extLst>
          </p:cNvPr>
          <p:cNvSpPr>
            <a:spLocks noGrp="1"/>
          </p:cNvSpPr>
          <p:nvPr>
            <p:ph type="sldNum" sz="quarter" idx="12"/>
          </p:nvPr>
        </p:nvSpPr>
        <p:spPr/>
        <p:txBody>
          <a:bodyPr/>
          <a:lstStyle/>
          <a:p>
            <a:fld id="{EF856C54-971D-4A64-8725-72F12A462872}" type="slidenum">
              <a:rPr lang="it-IT" smtClean="0"/>
              <a:t>50</a:t>
            </a:fld>
            <a:endParaRPr lang="it-IT"/>
          </a:p>
        </p:txBody>
      </p:sp>
    </p:spTree>
    <p:extLst>
      <p:ext uri="{BB962C8B-B14F-4D97-AF65-F5344CB8AC3E}">
        <p14:creationId xmlns:p14="http://schemas.microsoft.com/office/powerpoint/2010/main" val="13795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625" autoRev="1" fill="remove"/>
                                        <p:tgtEl>
                                          <p:spTgt spid="5"/>
                                        </p:tgtEl>
                                        <p:attrNameLst>
                                          <p:attrName>style.color</p:attrName>
                                        </p:attrNameLst>
                                      </p:cBhvr>
                                      <p:to>
                                        <a:schemeClr val="bg1"/>
                                      </p:to>
                                    </p:animClr>
                                    <p:animClr clrSpc="rgb" dir="cw">
                                      <p:cBhvr>
                                        <p:cTn id="7" dur="625" autoRev="1" fill="remove"/>
                                        <p:tgtEl>
                                          <p:spTgt spid="5"/>
                                        </p:tgtEl>
                                        <p:attrNameLst>
                                          <p:attrName>fillcolor</p:attrName>
                                        </p:attrNameLst>
                                      </p:cBhvr>
                                      <p:to>
                                        <a:schemeClr val="bg1"/>
                                      </p:to>
                                    </p:animClr>
                                    <p:set>
                                      <p:cBhvr>
                                        <p:cTn id="8" dur="625" autoRev="1" fill="remove"/>
                                        <p:tgtEl>
                                          <p:spTgt spid="5"/>
                                        </p:tgtEl>
                                        <p:attrNameLst>
                                          <p:attrName>fill.type</p:attrName>
                                        </p:attrNameLst>
                                      </p:cBhvr>
                                      <p:to>
                                        <p:strVal val="solid"/>
                                      </p:to>
                                    </p:set>
                                    <p:set>
                                      <p:cBhvr>
                                        <p:cTn id="9" dur="625" autoRev="1" fill="remove"/>
                                        <p:tgtEl>
                                          <p:spTgt spid="5"/>
                                        </p:tgtEl>
                                        <p:attrNameLst>
                                          <p:attrName>fill.on</p:attrName>
                                        </p:attrNameLst>
                                      </p:cBhvr>
                                      <p:to>
                                        <p:strVal val="true"/>
                                      </p:to>
                                    </p:se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369" y="0"/>
            <a:ext cx="9605111" cy="736618"/>
          </a:xfrm>
        </p:spPr>
        <p:txBody>
          <a:bodyPr>
            <a:normAutofit/>
          </a:bodyPr>
          <a:lstStyle/>
          <a:p>
            <a:r>
              <a:rPr lang="it-IT" sz="3600" dirty="0"/>
              <a:t>II-</a:t>
            </a:r>
            <a:r>
              <a:rPr lang="it-IT" sz="3600" dirty="0" err="1"/>
              <a:t>Upward</a:t>
            </a:r>
            <a:r>
              <a:rPr lang="it-IT" sz="3600" dirty="0"/>
              <a:t> </a:t>
            </a:r>
            <a:r>
              <a:rPr lang="it-IT" sz="3600" dirty="0" err="1"/>
              <a:t>throughgoing</a:t>
            </a:r>
            <a:r>
              <a:rPr lang="it-IT" sz="3600" dirty="0"/>
              <a:t> tracks</a:t>
            </a:r>
            <a:endParaRPr lang="en-US" sz="3600" dirty="0"/>
          </a:p>
        </p:txBody>
      </p:sp>
      <p:sp>
        <p:nvSpPr>
          <p:cNvPr id="8" name="CasellaDiTesto 7"/>
          <p:cNvSpPr txBox="1"/>
          <p:nvPr/>
        </p:nvSpPr>
        <p:spPr>
          <a:xfrm>
            <a:off x="499474" y="942339"/>
            <a:ext cx="6300719" cy="1631216"/>
          </a:xfrm>
          <a:prstGeom prst="rect">
            <a:avLst/>
          </a:prstGeom>
          <a:noFill/>
        </p:spPr>
        <p:txBody>
          <a:bodyPr wrap="square" rtlCol="0">
            <a:spAutoFit/>
          </a:bodyPr>
          <a:lstStyle/>
          <a:p>
            <a:pPr marL="228600" lvl="0" indent="-228600">
              <a:lnSpc>
                <a:spcPct val="90000"/>
              </a:lnSpc>
              <a:spcAft>
                <a:spcPts val="600"/>
              </a:spcAft>
              <a:buFont typeface="Arial" panose="020B0604020202020204" pitchFamily="34" charset="0"/>
              <a:buChar char="•"/>
              <a:defRPr/>
            </a:pPr>
            <a:r>
              <a:rPr lang="en-GB" sz="2000" dirty="0">
                <a:solidFill>
                  <a:prstClr val="black"/>
                </a:solidFill>
                <a:latin typeface="Calibri" panose="020F0502020204030204"/>
              </a:rPr>
              <a:t>U</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pgoing</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000" dirty="0">
                <a:solidFill>
                  <a:prstClr val="black"/>
                </a:solidFill>
                <a:latin typeface="Calibri" panose="020F0502020204030204"/>
              </a:rPr>
              <a:t>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racks by </a:t>
            </a:r>
            <a:r>
              <a:rPr kumimoji="0" lang="en-GB" sz="20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n</a:t>
            </a:r>
            <a:r>
              <a:rPr kumimoji="0" lang="en-GB" sz="2000" b="1"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m</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interactions, 9.5 y of data</a:t>
            </a:r>
            <a:r>
              <a:rPr lang="en-GB" sz="2000" dirty="0">
                <a:solidFill>
                  <a:prstClr val="black"/>
                </a:solidFill>
                <a:sym typeface="Wingdings" panose="05000000000000000000" pitchFamily="2" charset="2"/>
              </a:rPr>
              <a:t>  </a:t>
            </a:r>
            <a:r>
              <a:rPr lang="en-GB" sz="2000" b="1" dirty="0">
                <a:solidFill>
                  <a:prstClr val="black"/>
                </a:solidFill>
                <a:sym typeface="Wingdings" panose="05000000000000000000" pitchFamily="2" charset="2"/>
              </a:rPr>
              <a:t>Northern sky</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Relatively poor (good) energy (direction) estimate</a:t>
            </a:r>
          </a:p>
          <a:p>
            <a:pPr marL="228600" lvl="0" indent="-228600">
              <a:lnSpc>
                <a:spcPct val="90000"/>
              </a:lnSpc>
              <a:spcAft>
                <a:spcPts val="600"/>
              </a:spcAft>
              <a:buFont typeface="Arial" panose="020B0604020202020204" pitchFamily="34" charset="0"/>
              <a:buChar char="•"/>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Excess (E&gt;100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TeV</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over </a:t>
            </a:r>
            <a:r>
              <a:rPr lang="en-GB" sz="2000" dirty="0">
                <a:solidFill>
                  <a:prstClr val="black"/>
                </a:solidFill>
              </a:rPr>
              <a:t>the expected distribution for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events using an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unfolding method</a:t>
            </a:r>
          </a:p>
        </p:txBody>
      </p:sp>
      <p:sp>
        <p:nvSpPr>
          <p:cNvPr id="18" name="Rectangle 2">
            <a:extLst>
              <a:ext uri="{FF2B5EF4-FFF2-40B4-BE49-F238E27FC236}">
                <a16:creationId xmlns:a16="http://schemas.microsoft.com/office/drawing/2014/main" id="{29CEE376-4259-12C0-7AD6-4911EF9100DA}"/>
              </a:ext>
            </a:extLst>
          </p:cNvPr>
          <p:cNvSpPr/>
          <p:nvPr/>
        </p:nvSpPr>
        <p:spPr>
          <a:xfrm>
            <a:off x="8813316" y="209259"/>
            <a:ext cx="2678682"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rPr>
              <a:t> </a:t>
            </a:r>
            <a:r>
              <a:rPr lang="fr-FR" sz="1400" dirty="0" err="1">
                <a:solidFill>
                  <a:srgbClr val="444444"/>
                </a:solidFill>
                <a:latin typeface="Helvetica Neue" panose="02000503000000020004" pitchFamily="2" charset="0"/>
                <a:ea typeface="ＭＳ Ｐゴシック" charset="0"/>
              </a:rPr>
              <a:t>ApJ</a:t>
            </a:r>
            <a:r>
              <a:rPr lang="fr-FR" sz="1400" dirty="0">
                <a:solidFill>
                  <a:srgbClr val="444444"/>
                </a:solidFill>
                <a:latin typeface="Helvetica Neue" panose="02000503000000020004" pitchFamily="2" charset="0"/>
                <a:ea typeface="ＭＳ Ｐゴシック" charset="0"/>
              </a:rPr>
              <a:t> 928 50 (2022)</a:t>
            </a:r>
          </a:p>
        </p:txBody>
      </p:sp>
      <p:pic>
        <p:nvPicPr>
          <p:cNvPr id="26" name="Immagine 25">
            <a:extLst>
              <a:ext uri="{FF2B5EF4-FFF2-40B4-BE49-F238E27FC236}">
                <a16:creationId xmlns:a16="http://schemas.microsoft.com/office/drawing/2014/main" id="{882FD04B-D53B-D7E4-18F0-0BF91AB8F0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4480" y="1229451"/>
            <a:ext cx="5023920" cy="4640982"/>
          </a:xfrm>
          <a:prstGeom prst="rect">
            <a:avLst/>
          </a:prstGeom>
        </p:spPr>
      </p:pic>
      <p:pic>
        <p:nvPicPr>
          <p:cNvPr id="9" name="Immagine 8">
            <a:extLst>
              <a:ext uri="{FF2B5EF4-FFF2-40B4-BE49-F238E27FC236}">
                <a16:creationId xmlns:a16="http://schemas.microsoft.com/office/drawing/2014/main" id="{FE67AC6A-06ED-E42F-3678-D98B13777F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0833" y="2548127"/>
            <a:ext cx="3568178" cy="3788684"/>
          </a:xfrm>
          <a:prstGeom prst="rect">
            <a:avLst/>
          </a:prstGeom>
        </p:spPr>
      </p:pic>
      <p:sp>
        <p:nvSpPr>
          <p:cNvPr id="3" name="Segnaposto piè di pagina 2">
            <a:extLst>
              <a:ext uri="{FF2B5EF4-FFF2-40B4-BE49-F238E27FC236}">
                <a16:creationId xmlns:a16="http://schemas.microsoft.com/office/drawing/2014/main" id="{74039CFB-A37B-036D-7A22-130E582CBAFD}"/>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4" name="Segnaposto numero diapositiva 3">
            <a:extLst>
              <a:ext uri="{FF2B5EF4-FFF2-40B4-BE49-F238E27FC236}">
                <a16:creationId xmlns:a16="http://schemas.microsoft.com/office/drawing/2014/main" id="{9951400B-1FDC-DABF-378A-B5FF336E0235}"/>
              </a:ext>
            </a:extLst>
          </p:cNvPr>
          <p:cNvSpPr>
            <a:spLocks noGrp="1"/>
          </p:cNvSpPr>
          <p:nvPr>
            <p:ph type="sldNum" sz="quarter" idx="12"/>
          </p:nvPr>
        </p:nvSpPr>
        <p:spPr/>
        <p:txBody>
          <a:bodyPr/>
          <a:lstStyle/>
          <a:p>
            <a:fld id="{EF856C54-971D-4A64-8725-72F12A462872}" type="slidenum">
              <a:rPr lang="it-IT" smtClean="0"/>
              <a:t>51</a:t>
            </a:fld>
            <a:endParaRPr lang="it-IT"/>
          </a:p>
        </p:txBody>
      </p:sp>
    </p:spTree>
    <p:extLst>
      <p:ext uri="{BB962C8B-B14F-4D97-AF65-F5344CB8AC3E}">
        <p14:creationId xmlns:p14="http://schemas.microsoft.com/office/powerpoint/2010/main" val="3289486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369" y="0"/>
            <a:ext cx="9605111" cy="736618"/>
          </a:xfrm>
        </p:spPr>
        <p:txBody>
          <a:bodyPr>
            <a:normAutofit/>
          </a:bodyPr>
          <a:lstStyle/>
          <a:p>
            <a:r>
              <a:rPr lang="it-IT" sz="3600" dirty="0"/>
              <a:t>III-</a:t>
            </a:r>
            <a:r>
              <a:rPr lang="it-IT" sz="3600" dirty="0" err="1"/>
              <a:t>Cascades</a:t>
            </a:r>
            <a:r>
              <a:rPr lang="it-IT" sz="3600" dirty="0"/>
              <a:t>: </a:t>
            </a:r>
            <a:r>
              <a:rPr kumimoji="0" lang="en-GB" sz="3600" b="0" i="0" u="none" strike="noStrike" kern="1200" cap="none" spc="0" normalizeH="0" baseline="0" noProof="0" dirty="0">
                <a:ln>
                  <a:noFill/>
                </a:ln>
                <a:effectLst/>
                <a:uLnTx/>
                <a:uFillTx/>
                <a:latin typeface="Symbol" panose="05050102010706020507" pitchFamily="18" charset="2"/>
                <a:ea typeface="+mn-ea"/>
                <a:cs typeface="+mn-cs"/>
              </a:rPr>
              <a:t>n</a:t>
            </a:r>
            <a:r>
              <a:rPr kumimoji="0" lang="en-GB" sz="3600" b="0" i="0" u="none" strike="noStrike" kern="1200" cap="none" spc="0" normalizeH="0" baseline="-25000" noProof="0" dirty="0">
                <a:ln>
                  <a:noFill/>
                </a:ln>
                <a:effectLst/>
                <a:uLnTx/>
                <a:uFillTx/>
                <a:latin typeface="Calibri" panose="020F0502020204030204"/>
                <a:ea typeface="+mn-ea"/>
                <a:cs typeface="+mn-cs"/>
              </a:rPr>
              <a:t>e</a:t>
            </a:r>
            <a:r>
              <a:rPr kumimoji="0" lang="en-GB" sz="3600" b="0" i="0" u="none" strike="noStrike" kern="1200" cap="none" spc="0" normalizeH="0" baseline="0" noProof="0" dirty="0">
                <a:ln>
                  <a:noFill/>
                </a:ln>
                <a:effectLst/>
                <a:uLnTx/>
                <a:uFillTx/>
                <a:latin typeface="Calibri" panose="020F0502020204030204"/>
                <a:ea typeface="+mn-ea"/>
                <a:cs typeface="+mn-cs"/>
              </a:rPr>
              <a:t> </a:t>
            </a:r>
            <a:r>
              <a:rPr kumimoji="0" lang="en-GB" sz="3600" b="0" i="0" u="none" strike="noStrike" kern="1200" cap="none" spc="0" normalizeH="0" baseline="0" noProof="0" dirty="0" err="1">
                <a:ln>
                  <a:noFill/>
                </a:ln>
                <a:effectLst/>
                <a:uLnTx/>
                <a:uFillTx/>
                <a:latin typeface="Symbol" panose="05050102010706020507" pitchFamily="18" charset="2"/>
                <a:ea typeface="+mn-ea"/>
                <a:cs typeface="+mn-cs"/>
              </a:rPr>
              <a:t>n</a:t>
            </a:r>
            <a:r>
              <a:rPr kumimoji="0" lang="en-GB" sz="3600" b="0" i="0" u="none" strike="noStrike" kern="1200" cap="none" spc="0" normalizeH="0" baseline="-25000" noProof="0" dirty="0" err="1">
                <a:ln>
                  <a:noFill/>
                </a:ln>
                <a:effectLst/>
                <a:uLnTx/>
                <a:uFillTx/>
                <a:latin typeface="Symbol" panose="05050102010706020507" pitchFamily="18" charset="2"/>
                <a:ea typeface="+mn-ea"/>
                <a:cs typeface="+mn-cs"/>
              </a:rPr>
              <a:t>t</a:t>
            </a:r>
            <a:r>
              <a:rPr kumimoji="0" lang="en-GB" sz="3600" b="0" i="0" u="none" strike="noStrike" kern="1200" cap="none" spc="0" normalizeH="0" baseline="-25000" noProof="0" dirty="0">
                <a:ln>
                  <a:noFill/>
                </a:ln>
                <a:effectLst/>
                <a:uLnTx/>
                <a:uFillTx/>
                <a:latin typeface="Symbol" panose="05050102010706020507" pitchFamily="18" charset="2"/>
                <a:ea typeface="+mn-ea"/>
                <a:cs typeface="+mn-cs"/>
              </a:rPr>
              <a:t> </a:t>
            </a:r>
            <a:r>
              <a:rPr lang="en-GB" sz="3600" dirty="0">
                <a:ea typeface="+mn-ea"/>
                <a:cs typeface="+mn-cs"/>
              </a:rPr>
              <a:t>CC+NC i</a:t>
            </a:r>
            <a:r>
              <a:rPr kumimoji="0" lang="en-GB" sz="3600" b="0" i="0" u="none" strike="noStrike" kern="1200" cap="none" spc="0" normalizeH="0" baseline="0" noProof="0" dirty="0" err="1">
                <a:ln>
                  <a:noFill/>
                </a:ln>
                <a:effectLst/>
                <a:uLnTx/>
                <a:uFillTx/>
                <a:ea typeface="+mn-ea"/>
                <a:cs typeface="+mn-cs"/>
              </a:rPr>
              <a:t>nteractions</a:t>
            </a:r>
            <a:endParaRPr lang="en-US" sz="3600" dirty="0"/>
          </a:p>
        </p:txBody>
      </p:sp>
      <p:sp>
        <p:nvSpPr>
          <p:cNvPr id="8" name="CasellaDiTesto 7"/>
          <p:cNvSpPr txBox="1"/>
          <p:nvPr/>
        </p:nvSpPr>
        <p:spPr>
          <a:xfrm>
            <a:off x="499474" y="942339"/>
            <a:ext cx="6300719" cy="143116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Showers produced by </a:t>
            </a:r>
            <a:r>
              <a:rPr kumimoji="0" lang="en-GB" sz="20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n</a:t>
            </a:r>
            <a:r>
              <a:rPr kumimoji="0" lang="en-GB" sz="2000" b="1" i="0" u="none" strike="noStrike" kern="1200" cap="none" spc="0" normalizeH="0" baseline="-25000" noProof="0" dirty="0">
                <a:ln>
                  <a:noFill/>
                </a:ln>
                <a:solidFill>
                  <a:prstClr val="black"/>
                </a:solidFill>
                <a:effectLst/>
                <a:uLnTx/>
                <a:uFillTx/>
                <a:latin typeface="Calibri" panose="020F0502020204030204"/>
                <a:ea typeface="+mn-ea"/>
                <a:cs typeface="+mn-cs"/>
              </a:rPr>
              <a:t>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000" b="1"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n</a:t>
            </a:r>
            <a:r>
              <a:rPr kumimoji="0" lang="en-GB" sz="2000" b="1" i="0" u="none" strike="noStrike" kern="1200" cap="none" spc="0" normalizeH="0" baseline="-25000" noProof="0" dirty="0" err="1">
                <a:ln>
                  <a:noFill/>
                </a:ln>
                <a:solidFill>
                  <a:prstClr val="black"/>
                </a:solidFill>
                <a:effectLst/>
                <a:uLnTx/>
                <a:uFillTx/>
                <a:latin typeface="Symbol" panose="05050102010706020507" pitchFamily="18" charset="2"/>
                <a:ea typeface="+mn-ea"/>
                <a:cs typeface="+mn-cs"/>
              </a:rPr>
              <a:t>t</a:t>
            </a:r>
            <a:r>
              <a:rPr kumimoji="0" lang="en-GB" sz="2000" b="1"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interactions, 6.0 y of data</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Relatively poor (good) direction (energy) estimate</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MR9"/>
                <a:ea typeface="+mn-ea"/>
                <a:cs typeface="+mn-cs"/>
              </a:rPr>
              <a:t>Energy range from </a:t>
            </a:r>
            <a:r>
              <a:rPr kumimoji="0" lang="en-US" sz="2000" b="1" i="0" u="none" strike="noStrike" kern="1200" cap="none" spc="0" normalizeH="0" baseline="0" noProof="0" dirty="0">
                <a:ln>
                  <a:noFill/>
                </a:ln>
                <a:solidFill>
                  <a:prstClr val="black"/>
                </a:solidFill>
                <a:effectLst/>
                <a:uLnTx/>
                <a:uFillTx/>
                <a:latin typeface="CMR9"/>
                <a:ea typeface="+mn-ea"/>
                <a:cs typeface="+mn-cs"/>
              </a:rPr>
              <a:t>16 </a:t>
            </a:r>
            <a:r>
              <a:rPr kumimoji="0" lang="en-US" sz="2000" b="1" i="0" u="none" strike="noStrike" kern="1200" cap="none" spc="0" normalizeH="0" baseline="0" noProof="0" dirty="0" err="1">
                <a:ln>
                  <a:noFill/>
                </a:ln>
                <a:solidFill>
                  <a:prstClr val="black"/>
                </a:solidFill>
                <a:effectLst/>
                <a:uLnTx/>
                <a:uFillTx/>
                <a:latin typeface="CMR9"/>
                <a:ea typeface="+mn-ea"/>
                <a:cs typeface="+mn-cs"/>
              </a:rPr>
              <a:t>TeV</a:t>
            </a:r>
            <a:r>
              <a:rPr kumimoji="0" lang="en-US" sz="2000" b="1" i="0" u="none" strike="noStrike" kern="1200" cap="none" spc="0" normalizeH="0" baseline="0" noProof="0" dirty="0">
                <a:ln>
                  <a:noFill/>
                </a:ln>
                <a:solidFill>
                  <a:prstClr val="black"/>
                </a:solidFill>
                <a:effectLst/>
                <a:uLnTx/>
                <a:uFillTx/>
                <a:latin typeface="CMR9"/>
                <a:ea typeface="+mn-ea"/>
                <a:cs typeface="+mn-cs"/>
              </a:rPr>
              <a:t> to 2</a:t>
            </a:r>
            <a:r>
              <a:rPr kumimoji="0" lang="en-US" sz="2000" b="1" i="0" u="none" strike="noStrike" kern="1200" cap="none" spc="0" normalizeH="0" baseline="0" noProof="0" dirty="0">
                <a:ln>
                  <a:noFill/>
                </a:ln>
                <a:solidFill>
                  <a:prstClr val="black"/>
                </a:solidFill>
                <a:effectLst/>
                <a:uLnTx/>
                <a:uFillTx/>
                <a:latin typeface="CMMI9"/>
                <a:ea typeface="+mn-ea"/>
                <a:cs typeface="+mn-cs"/>
              </a:rPr>
              <a:t>.</a:t>
            </a:r>
            <a:r>
              <a:rPr kumimoji="0" lang="en-US" sz="2000" b="1" i="0" u="none" strike="noStrike" kern="1200" cap="none" spc="0" normalizeH="0" baseline="0" noProof="0" dirty="0">
                <a:ln>
                  <a:noFill/>
                </a:ln>
                <a:solidFill>
                  <a:prstClr val="black"/>
                </a:solidFill>
                <a:effectLst/>
                <a:uLnTx/>
                <a:uFillTx/>
                <a:latin typeface="CMR9"/>
                <a:ea typeface="+mn-ea"/>
                <a:cs typeface="+mn-cs"/>
              </a:rPr>
              <a:t>6 </a:t>
            </a:r>
            <a:r>
              <a:rPr kumimoji="0" lang="en-US" sz="2000" b="1" i="0" u="none" strike="noStrike" kern="1200" cap="none" spc="0" normalizeH="0" baseline="0" noProof="0" dirty="0" err="1">
                <a:ln>
                  <a:noFill/>
                </a:ln>
                <a:solidFill>
                  <a:prstClr val="black"/>
                </a:solidFill>
                <a:effectLst/>
                <a:uLnTx/>
                <a:uFillTx/>
                <a:latin typeface="CMR9"/>
                <a:ea typeface="+mn-ea"/>
                <a:cs typeface="+mn-cs"/>
              </a:rPr>
              <a:t>PeV</a:t>
            </a:r>
            <a:r>
              <a:rPr kumimoji="0" lang="en-US" sz="2000" b="1" i="0" u="none" strike="noStrike" kern="1200" cap="none" spc="0" normalizeH="0" baseline="0" noProof="0" dirty="0">
                <a:ln>
                  <a:noFill/>
                </a:ln>
                <a:solidFill>
                  <a:prstClr val="black"/>
                </a:solidFill>
                <a:effectLst/>
                <a:uLnTx/>
                <a:uFillTx/>
                <a:latin typeface="CMR9"/>
                <a:ea typeface="+mn-ea"/>
                <a:cs typeface="+mn-cs"/>
              </a:rPr>
              <a:t>, all-sky</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Boosted Decision Tree based rejection of muons</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29CEE376-4259-12C0-7AD6-4911EF9100DA}"/>
              </a:ext>
            </a:extLst>
          </p:cNvPr>
          <p:cNvSpPr/>
          <p:nvPr/>
        </p:nvSpPr>
        <p:spPr>
          <a:xfrm>
            <a:off x="8813316" y="209259"/>
            <a:ext cx="3212226"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rPr>
              <a:t> PRL. 125, 121104 (2020)</a:t>
            </a:r>
          </a:p>
        </p:txBody>
      </p:sp>
      <p:pic>
        <p:nvPicPr>
          <p:cNvPr id="10" name="Immagine 9">
            <a:extLst>
              <a:ext uri="{FF2B5EF4-FFF2-40B4-BE49-F238E27FC236}">
                <a16:creationId xmlns:a16="http://schemas.microsoft.com/office/drawing/2014/main" id="{BB982116-98B7-E7B9-6CBE-8423401AF6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63" b="65"/>
          <a:stretch/>
        </p:blipFill>
        <p:spPr>
          <a:xfrm>
            <a:off x="1033915" y="2579221"/>
            <a:ext cx="5062085" cy="3121289"/>
          </a:xfrm>
          <a:prstGeom prst="rect">
            <a:avLst/>
          </a:prstGeom>
        </p:spPr>
      </p:pic>
      <p:pic>
        <p:nvPicPr>
          <p:cNvPr id="13" name="Immagine 12">
            <a:extLst>
              <a:ext uri="{FF2B5EF4-FFF2-40B4-BE49-F238E27FC236}">
                <a16:creationId xmlns:a16="http://schemas.microsoft.com/office/drawing/2014/main" id="{159E42E4-03B5-2B34-FC7F-46CA2B099A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9882" y="1222535"/>
            <a:ext cx="5023920" cy="4640982"/>
          </a:xfrm>
          <a:prstGeom prst="rect">
            <a:avLst/>
          </a:prstGeom>
        </p:spPr>
      </p:pic>
      <p:sp>
        <p:nvSpPr>
          <p:cNvPr id="3" name="Segnaposto piè di pagina 2">
            <a:extLst>
              <a:ext uri="{FF2B5EF4-FFF2-40B4-BE49-F238E27FC236}">
                <a16:creationId xmlns:a16="http://schemas.microsoft.com/office/drawing/2014/main" id="{2BB484F4-AD08-837E-7A6D-544AFFAA7060}"/>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4" name="Segnaposto numero diapositiva 3">
            <a:extLst>
              <a:ext uri="{FF2B5EF4-FFF2-40B4-BE49-F238E27FC236}">
                <a16:creationId xmlns:a16="http://schemas.microsoft.com/office/drawing/2014/main" id="{47024B5C-F186-C59C-3666-7DD492C0AF1F}"/>
              </a:ext>
            </a:extLst>
          </p:cNvPr>
          <p:cNvSpPr>
            <a:spLocks noGrp="1"/>
          </p:cNvSpPr>
          <p:nvPr>
            <p:ph type="sldNum" sz="quarter" idx="12"/>
          </p:nvPr>
        </p:nvSpPr>
        <p:spPr/>
        <p:txBody>
          <a:bodyPr/>
          <a:lstStyle/>
          <a:p>
            <a:fld id="{EF856C54-971D-4A64-8725-72F12A462872}" type="slidenum">
              <a:rPr lang="it-IT" smtClean="0"/>
              <a:t>52</a:t>
            </a:fld>
            <a:endParaRPr lang="it-IT"/>
          </a:p>
        </p:txBody>
      </p:sp>
    </p:spTree>
    <p:extLst>
      <p:ext uri="{BB962C8B-B14F-4D97-AF65-F5344CB8AC3E}">
        <p14:creationId xmlns:p14="http://schemas.microsoft.com/office/powerpoint/2010/main" val="1370087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59E42E4-03B5-2B34-FC7F-46CA2B099A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9882" y="1222535"/>
            <a:ext cx="5023920" cy="4640982"/>
          </a:xfrm>
          <a:prstGeom prst="rect">
            <a:avLst/>
          </a:prstGeom>
        </p:spPr>
      </p:pic>
      <p:sp>
        <p:nvSpPr>
          <p:cNvPr id="2" name="Titolo 1"/>
          <p:cNvSpPr>
            <a:spLocks noGrp="1"/>
          </p:cNvSpPr>
          <p:nvPr>
            <p:ph type="title"/>
          </p:nvPr>
        </p:nvSpPr>
        <p:spPr>
          <a:xfrm>
            <a:off x="811369" y="0"/>
            <a:ext cx="9605111" cy="736618"/>
          </a:xfrm>
        </p:spPr>
        <p:txBody>
          <a:bodyPr>
            <a:normAutofit/>
          </a:bodyPr>
          <a:lstStyle/>
          <a:p>
            <a:r>
              <a:rPr lang="en-US" sz="3600" dirty="0"/>
              <a:t>IV-Enhanced Starting Track Events (ESTES)</a:t>
            </a:r>
          </a:p>
        </p:txBody>
      </p:sp>
      <p:sp>
        <p:nvSpPr>
          <p:cNvPr id="8" name="CasellaDiTesto 7"/>
          <p:cNvSpPr txBox="1"/>
          <p:nvPr/>
        </p:nvSpPr>
        <p:spPr>
          <a:xfrm>
            <a:off x="527466" y="1087997"/>
            <a:ext cx="6300719" cy="1077218"/>
          </a:xfrm>
          <a:prstGeom prst="rect">
            <a:avLst/>
          </a:prstGeom>
          <a:noFill/>
        </p:spPr>
        <p:txBody>
          <a:bodyPr wrap="square" rtlCol="0">
            <a:spAutoFit/>
          </a:bodyPr>
          <a:lstStyle/>
          <a:p>
            <a:pPr marL="228600" lvl="0" indent="-228600">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Selection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starting tracks (</a:t>
            </a:r>
            <a:r>
              <a:rPr lang="en-GB" sz="2000" b="1" dirty="0">
                <a:solidFill>
                  <a:prstClr val="black"/>
                </a:solidFill>
                <a:latin typeface="Symbol" panose="05050102010706020507" pitchFamily="18" charset="2"/>
              </a:rPr>
              <a:t>n</a:t>
            </a:r>
            <a:r>
              <a:rPr lang="en-GB" sz="2000" b="1" baseline="-25000" dirty="0">
                <a:solidFill>
                  <a:prstClr val="black"/>
                </a:solidFill>
                <a:latin typeface="Symbol" panose="05050102010706020507" pitchFamily="18" charset="2"/>
              </a:rPr>
              <a:t>m</a:t>
            </a:r>
            <a:r>
              <a:rPr lang="en-US" sz="2000" b="1" dirty="0">
                <a:solidFill>
                  <a:prstClr val="black"/>
                </a:solidFill>
              </a:rPr>
              <a:t> CC) </a:t>
            </a:r>
            <a:r>
              <a:rPr lang="en-US" sz="2000" dirty="0">
                <a:solidFill>
                  <a:prstClr val="black"/>
                </a:solidFill>
              </a:rPr>
              <a:t>based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 a BDT,.</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MR9"/>
                <a:ea typeface="+mn-ea"/>
                <a:cs typeface="+mn-cs"/>
              </a:rPr>
              <a:t>Energy range from 3 to 500 TeV</a:t>
            </a:r>
            <a:endParaRPr kumimoji="0" lang="en-US" sz="2000" b="1" i="0" u="none" strike="noStrike" kern="1200" cap="none" spc="0" normalizeH="0" baseline="0" noProof="0" dirty="0">
              <a:ln>
                <a:noFill/>
              </a:ln>
              <a:solidFill>
                <a:prstClr val="black"/>
              </a:solidFill>
              <a:effectLst/>
              <a:uLnTx/>
              <a:uFillTx/>
              <a:latin typeface="CMR9"/>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CMR9"/>
              </a:rPr>
              <a:t>SPL slightly different from North and South sky</a:t>
            </a:r>
            <a:endParaRPr kumimoji="0" lang="en-US" sz="2000" i="0" u="none" strike="noStrike" kern="1200" cap="none" spc="0" normalizeH="0" baseline="0" noProof="0" dirty="0">
              <a:ln>
                <a:noFill/>
              </a:ln>
              <a:solidFill>
                <a:prstClr val="black"/>
              </a:solidFill>
              <a:effectLst/>
              <a:uLnTx/>
              <a:uFillTx/>
              <a:latin typeface="CMR9"/>
              <a:ea typeface="+mn-ea"/>
              <a:cs typeface="+mn-cs"/>
            </a:endParaRPr>
          </a:p>
        </p:txBody>
      </p:sp>
      <p:sp>
        <p:nvSpPr>
          <p:cNvPr id="18" name="Rectangle 2">
            <a:extLst>
              <a:ext uri="{FF2B5EF4-FFF2-40B4-BE49-F238E27FC236}">
                <a16:creationId xmlns:a16="http://schemas.microsoft.com/office/drawing/2014/main" id="{29CEE376-4259-12C0-7AD6-4911EF9100DA}"/>
              </a:ext>
            </a:extLst>
          </p:cNvPr>
          <p:cNvSpPr/>
          <p:nvPr/>
        </p:nvSpPr>
        <p:spPr>
          <a:xfrm>
            <a:off x="9283243" y="209259"/>
            <a:ext cx="2669320"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 </a:t>
            </a:r>
            <a:r>
              <a:rPr lang="fr-FR" sz="1400" dirty="0">
                <a:solidFill>
                  <a:srgbClr val="444444"/>
                </a:solidFill>
                <a:latin typeface="Helvetica Neue" panose="02000503000000020004" pitchFamily="2" charset="0"/>
                <a:ea typeface="ＭＳ Ｐゴシック" charset="0"/>
              </a:rPr>
              <a:t>arXiv:2402.18026</a:t>
            </a:r>
          </a:p>
        </p:txBody>
      </p:sp>
      <p:pic>
        <p:nvPicPr>
          <p:cNvPr id="4" name="Immagine 3">
            <a:extLst>
              <a:ext uri="{FF2B5EF4-FFF2-40B4-BE49-F238E27FC236}">
                <a16:creationId xmlns:a16="http://schemas.microsoft.com/office/drawing/2014/main" id="{264762C8-C4D2-720E-9DCA-BDFA55F78F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359" y="2516594"/>
            <a:ext cx="4761565" cy="3593339"/>
          </a:xfrm>
          <a:prstGeom prst="rect">
            <a:avLst/>
          </a:prstGeom>
        </p:spPr>
      </p:pic>
      <p:grpSp>
        <p:nvGrpSpPr>
          <p:cNvPr id="33" name="Gruppo 32">
            <a:extLst>
              <a:ext uri="{FF2B5EF4-FFF2-40B4-BE49-F238E27FC236}">
                <a16:creationId xmlns:a16="http://schemas.microsoft.com/office/drawing/2014/main" id="{D0485113-440D-13A1-5BC0-38B4DADE7C60}"/>
              </a:ext>
            </a:extLst>
          </p:cNvPr>
          <p:cNvGrpSpPr/>
          <p:nvPr/>
        </p:nvGrpSpPr>
        <p:grpSpPr>
          <a:xfrm>
            <a:off x="8321276" y="3229416"/>
            <a:ext cx="3130084" cy="1334604"/>
            <a:chOff x="8321276" y="3229416"/>
            <a:chExt cx="3130084" cy="1334604"/>
          </a:xfrm>
        </p:grpSpPr>
        <p:sp>
          <p:nvSpPr>
            <p:cNvPr id="20" name="Figura a mano libera: forma 19">
              <a:extLst>
                <a:ext uri="{FF2B5EF4-FFF2-40B4-BE49-F238E27FC236}">
                  <a16:creationId xmlns:a16="http://schemas.microsoft.com/office/drawing/2014/main" id="{B0A88EBD-0B6C-ED68-F31C-2E1AA9638461}"/>
                </a:ext>
              </a:extLst>
            </p:cNvPr>
            <p:cNvSpPr/>
            <p:nvPr/>
          </p:nvSpPr>
          <p:spPr>
            <a:xfrm>
              <a:off x="9009657" y="3229416"/>
              <a:ext cx="1069204" cy="885902"/>
            </a:xfrm>
            <a:custGeom>
              <a:avLst/>
              <a:gdLst>
                <a:gd name="connsiteX0" fmla="*/ 246103 w 1069204"/>
                <a:gd name="connsiteY0" fmla="*/ 1464 h 885902"/>
                <a:gd name="connsiteX1" fmla="*/ 93703 w 1069204"/>
                <a:gd name="connsiteY1" fmla="*/ 67504 h 885902"/>
                <a:gd name="connsiteX2" fmla="*/ 12423 w 1069204"/>
                <a:gd name="connsiteY2" fmla="*/ 240224 h 885902"/>
                <a:gd name="connsiteX3" fmla="*/ 17503 w 1069204"/>
                <a:gd name="connsiteY3" fmla="*/ 504384 h 885902"/>
                <a:gd name="connsiteX4" fmla="*/ 174983 w 1069204"/>
                <a:gd name="connsiteY4" fmla="*/ 687264 h 885902"/>
                <a:gd name="connsiteX5" fmla="*/ 413743 w 1069204"/>
                <a:gd name="connsiteY5" fmla="*/ 834584 h 885902"/>
                <a:gd name="connsiteX6" fmla="*/ 723623 w 1069204"/>
                <a:gd name="connsiteY6" fmla="*/ 885384 h 885902"/>
                <a:gd name="connsiteX7" fmla="*/ 926823 w 1069204"/>
                <a:gd name="connsiteY7" fmla="*/ 854904 h 885902"/>
                <a:gd name="connsiteX8" fmla="*/ 1033503 w 1069204"/>
                <a:gd name="connsiteY8" fmla="*/ 763464 h 885902"/>
                <a:gd name="connsiteX9" fmla="*/ 1069063 w 1069204"/>
                <a:gd name="connsiteY9" fmla="*/ 661864 h 885902"/>
                <a:gd name="connsiteX10" fmla="*/ 1023343 w 1069204"/>
                <a:gd name="connsiteY10" fmla="*/ 499304 h 885902"/>
                <a:gd name="connsiteX11" fmla="*/ 855703 w 1069204"/>
                <a:gd name="connsiteY11" fmla="*/ 275784 h 885902"/>
                <a:gd name="connsiteX12" fmla="*/ 571223 w 1069204"/>
                <a:gd name="connsiteY12" fmla="*/ 57344 h 885902"/>
                <a:gd name="connsiteX13" fmla="*/ 327383 w 1069204"/>
                <a:gd name="connsiteY13" fmla="*/ 1464 h 885902"/>
                <a:gd name="connsiteX14" fmla="*/ 200383 w 1069204"/>
                <a:gd name="connsiteY14" fmla="*/ 21784 h 8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204" h="885902">
                  <a:moveTo>
                    <a:pt x="246103" y="1464"/>
                  </a:moveTo>
                  <a:cubicBezTo>
                    <a:pt x="189376" y="14587"/>
                    <a:pt x="132650" y="27711"/>
                    <a:pt x="93703" y="67504"/>
                  </a:cubicBezTo>
                  <a:cubicBezTo>
                    <a:pt x="54756" y="107297"/>
                    <a:pt x="25123" y="167411"/>
                    <a:pt x="12423" y="240224"/>
                  </a:cubicBezTo>
                  <a:cubicBezTo>
                    <a:pt x="-277" y="313037"/>
                    <a:pt x="-9590" y="429877"/>
                    <a:pt x="17503" y="504384"/>
                  </a:cubicBezTo>
                  <a:cubicBezTo>
                    <a:pt x="44596" y="578891"/>
                    <a:pt x="108943" y="632231"/>
                    <a:pt x="174983" y="687264"/>
                  </a:cubicBezTo>
                  <a:cubicBezTo>
                    <a:pt x="241023" y="742297"/>
                    <a:pt x="322303" y="801564"/>
                    <a:pt x="413743" y="834584"/>
                  </a:cubicBezTo>
                  <a:cubicBezTo>
                    <a:pt x="505183" y="867604"/>
                    <a:pt x="638110" y="881997"/>
                    <a:pt x="723623" y="885384"/>
                  </a:cubicBezTo>
                  <a:cubicBezTo>
                    <a:pt x="809136" y="888771"/>
                    <a:pt x="875176" y="875224"/>
                    <a:pt x="926823" y="854904"/>
                  </a:cubicBezTo>
                  <a:cubicBezTo>
                    <a:pt x="978470" y="834584"/>
                    <a:pt x="1009796" y="795637"/>
                    <a:pt x="1033503" y="763464"/>
                  </a:cubicBezTo>
                  <a:cubicBezTo>
                    <a:pt x="1057210" y="731291"/>
                    <a:pt x="1070756" y="705891"/>
                    <a:pt x="1069063" y="661864"/>
                  </a:cubicBezTo>
                  <a:cubicBezTo>
                    <a:pt x="1067370" y="617837"/>
                    <a:pt x="1058903" y="563651"/>
                    <a:pt x="1023343" y="499304"/>
                  </a:cubicBezTo>
                  <a:cubicBezTo>
                    <a:pt x="987783" y="434957"/>
                    <a:pt x="931056" y="349444"/>
                    <a:pt x="855703" y="275784"/>
                  </a:cubicBezTo>
                  <a:cubicBezTo>
                    <a:pt x="780350" y="202124"/>
                    <a:pt x="659276" y="103064"/>
                    <a:pt x="571223" y="57344"/>
                  </a:cubicBezTo>
                  <a:cubicBezTo>
                    <a:pt x="483170" y="11624"/>
                    <a:pt x="389190" y="7391"/>
                    <a:pt x="327383" y="1464"/>
                  </a:cubicBezTo>
                  <a:cubicBezTo>
                    <a:pt x="265576" y="-4463"/>
                    <a:pt x="232979" y="8660"/>
                    <a:pt x="200383" y="21784"/>
                  </a:cubicBezTo>
                </a:path>
              </a:pathLst>
            </a:custGeom>
            <a:noFill/>
            <a:ln w="38100">
              <a:solidFill>
                <a:schemeClr val="tx1"/>
              </a:solidFill>
              <a:prstDash val="sysDash"/>
            </a:ln>
          </p:spPr>
          <p:txBody>
            <a:bodyPr rtlCol="0" anchor="ctr"/>
            <a:lstStyle/>
            <a:p>
              <a:pPr algn="ctr"/>
              <a:endParaRPr lang="en-US">
                <a:ln>
                  <a:solidFill>
                    <a:srgbClr val="FF0000"/>
                  </a:solidFill>
                </a:ln>
              </a:endParaRPr>
            </a:p>
          </p:txBody>
        </p:sp>
        <p:sp>
          <p:nvSpPr>
            <p:cNvPr id="25" name="Stella a 5 punte 24">
              <a:extLst>
                <a:ext uri="{FF2B5EF4-FFF2-40B4-BE49-F238E27FC236}">
                  <a16:creationId xmlns:a16="http://schemas.microsoft.com/office/drawing/2014/main" id="{8BFC4886-D59D-7B7C-C196-352EDCA8B2F3}"/>
                </a:ext>
              </a:extLst>
            </p:cNvPr>
            <p:cNvSpPr/>
            <p:nvPr/>
          </p:nvSpPr>
          <p:spPr>
            <a:xfrm>
              <a:off x="9472259" y="3578869"/>
              <a:ext cx="144000" cy="144000"/>
            </a:xfrm>
            <a:prstGeom prst="star5">
              <a:avLst/>
            </a:prstGeom>
            <a:solidFill>
              <a:schemeClr val="tx1"/>
            </a:solidFill>
            <a:ln w="12700">
              <a:solidFill>
                <a:schemeClr val="tx1"/>
              </a:solidFill>
            </a:ln>
          </p:spPr>
          <p:txBody>
            <a:bodyPr rtlCol="0" anchor="ctr"/>
            <a:lstStyle/>
            <a:p>
              <a:pPr algn="ctr"/>
              <a:endParaRPr lang="en-US"/>
            </a:p>
          </p:txBody>
        </p:sp>
        <p:sp>
          <p:nvSpPr>
            <p:cNvPr id="26" name="Stella a 5 punte 25">
              <a:extLst>
                <a:ext uri="{FF2B5EF4-FFF2-40B4-BE49-F238E27FC236}">
                  <a16:creationId xmlns:a16="http://schemas.microsoft.com/office/drawing/2014/main" id="{D98EE9C5-F3A4-5EA1-4B43-FC811A6840F3}"/>
                </a:ext>
              </a:extLst>
            </p:cNvPr>
            <p:cNvSpPr/>
            <p:nvPr/>
          </p:nvSpPr>
          <p:spPr>
            <a:xfrm>
              <a:off x="8713257" y="4173604"/>
              <a:ext cx="144000" cy="144000"/>
            </a:xfrm>
            <a:prstGeom prst="star5">
              <a:avLst/>
            </a:prstGeom>
            <a:solidFill>
              <a:srgbClr val="FF0000"/>
            </a:solidFill>
            <a:ln w="12700">
              <a:solidFill>
                <a:schemeClr val="tx1"/>
              </a:solidFill>
            </a:ln>
          </p:spPr>
          <p:txBody>
            <a:bodyPr rtlCol="0" anchor="ctr"/>
            <a:lstStyle/>
            <a:p>
              <a:pPr algn="ctr"/>
              <a:endParaRPr lang="en-US"/>
            </a:p>
          </p:txBody>
        </p:sp>
        <p:sp>
          <p:nvSpPr>
            <p:cNvPr id="29" name="Stella a 5 punte 28">
              <a:extLst>
                <a:ext uri="{FF2B5EF4-FFF2-40B4-BE49-F238E27FC236}">
                  <a16:creationId xmlns:a16="http://schemas.microsoft.com/office/drawing/2014/main" id="{1FA44626-8B84-8789-ECDC-F479D7BB4764}"/>
                </a:ext>
              </a:extLst>
            </p:cNvPr>
            <p:cNvSpPr/>
            <p:nvPr/>
          </p:nvSpPr>
          <p:spPr>
            <a:xfrm>
              <a:off x="9768511" y="3762633"/>
              <a:ext cx="144000" cy="144000"/>
            </a:xfrm>
            <a:prstGeom prst="star5">
              <a:avLst/>
            </a:prstGeom>
            <a:solidFill>
              <a:srgbClr val="0606BA"/>
            </a:solidFill>
            <a:ln w="12700">
              <a:solidFill>
                <a:schemeClr val="tx1"/>
              </a:solidFill>
            </a:ln>
          </p:spPr>
          <p:txBody>
            <a:bodyPr rtlCol="0" anchor="ctr"/>
            <a:lstStyle/>
            <a:p>
              <a:pPr algn="ctr"/>
              <a:endParaRPr lang="en-US"/>
            </a:p>
          </p:txBody>
        </p:sp>
        <p:sp>
          <p:nvSpPr>
            <p:cNvPr id="30" name="CasellaDiTesto 29">
              <a:extLst>
                <a:ext uri="{FF2B5EF4-FFF2-40B4-BE49-F238E27FC236}">
                  <a16:creationId xmlns:a16="http://schemas.microsoft.com/office/drawing/2014/main" id="{45941963-49F1-65A6-DBA4-E0742FBF3628}"/>
                </a:ext>
              </a:extLst>
            </p:cNvPr>
            <p:cNvSpPr txBox="1"/>
            <p:nvPr/>
          </p:nvSpPr>
          <p:spPr>
            <a:xfrm>
              <a:off x="9283243" y="3326076"/>
              <a:ext cx="1591235" cy="276999"/>
            </a:xfrm>
            <a:prstGeom prst="rect">
              <a:avLst/>
            </a:prstGeom>
            <a:noFill/>
          </p:spPr>
          <p:txBody>
            <a:bodyPr wrap="square" rtlCol="0">
              <a:spAutoFit/>
            </a:bodyPr>
            <a:lstStyle/>
            <a:p>
              <a:r>
                <a:rPr lang="en-US" sz="1200" b="1" dirty="0"/>
                <a:t>ESTES (4</a:t>
              </a:r>
              <a:r>
                <a:rPr lang="en-US" sz="1200" b="1" dirty="0">
                  <a:latin typeface="Symbol" panose="05050102010706020507" pitchFamily="18" charset="2"/>
                </a:rPr>
                <a:t>p</a:t>
              </a:r>
              <a:r>
                <a:rPr lang="en-US" sz="1200" b="1" dirty="0"/>
                <a:t>)</a:t>
              </a:r>
            </a:p>
          </p:txBody>
        </p:sp>
        <p:sp>
          <p:nvSpPr>
            <p:cNvPr id="31" name="CasellaDiTesto 30">
              <a:extLst>
                <a:ext uri="{FF2B5EF4-FFF2-40B4-BE49-F238E27FC236}">
                  <a16:creationId xmlns:a16="http://schemas.microsoft.com/office/drawing/2014/main" id="{2242CF98-4CD9-CDBF-0987-12F1F2F27C03}"/>
                </a:ext>
              </a:extLst>
            </p:cNvPr>
            <p:cNvSpPr txBox="1"/>
            <p:nvPr/>
          </p:nvSpPr>
          <p:spPr>
            <a:xfrm>
              <a:off x="9860125" y="3684467"/>
              <a:ext cx="1591235" cy="276999"/>
            </a:xfrm>
            <a:prstGeom prst="rect">
              <a:avLst/>
            </a:prstGeom>
            <a:noFill/>
          </p:spPr>
          <p:txBody>
            <a:bodyPr wrap="square" rtlCol="0">
              <a:spAutoFit/>
            </a:bodyPr>
            <a:lstStyle/>
            <a:p>
              <a:r>
                <a:rPr lang="en-US" sz="1200" b="1" dirty="0">
                  <a:solidFill>
                    <a:srgbClr val="0606BA"/>
                  </a:solidFill>
                </a:rPr>
                <a:t>ESTES (South sky)</a:t>
              </a:r>
            </a:p>
          </p:txBody>
        </p:sp>
        <p:sp>
          <p:nvSpPr>
            <p:cNvPr id="32" name="CasellaDiTesto 31">
              <a:extLst>
                <a:ext uri="{FF2B5EF4-FFF2-40B4-BE49-F238E27FC236}">
                  <a16:creationId xmlns:a16="http://schemas.microsoft.com/office/drawing/2014/main" id="{2236189E-0928-5C03-BC28-114760B49A89}"/>
                </a:ext>
              </a:extLst>
            </p:cNvPr>
            <p:cNvSpPr txBox="1"/>
            <p:nvPr/>
          </p:nvSpPr>
          <p:spPr>
            <a:xfrm>
              <a:off x="8321276" y="4287021"/>
              <a:ext cx="1591235" cy="276999"/>
            </a:xfrm>
            <a:prstGeom prst="rect">
              <a:avLst/>
            </a:prstGeom>
            <a:noFill/>
          </p:spPr>
          <p:txBody>
            <a:bodyPr wrap="square" rtlCol="0">
              <a:spAutoFit/>
            </a:bodyPr>
            <a:lstStyle/>
            <a:p>
              <a:r>
                <a:rPr lang="en-US" sz="1200" b="1" dirty="0">
                  <a:solidFill>
                    <a:srgbClr val="FF0000"/>
                  </a:solidFill>
                </a:rPr>
                <a:t>ESTES (North sky)</a:t>
              </a:r>
            </a:p>
          </p:txBody>
        </p:sp>
      </p:grpSp>
      <p:sp>
        <p:nvSpPr>
          <p:cNvPr id="3" name="Segnaposto piè di pagina 2">
            <a:extLst>
              <a:ext uri="{FF2B5EF4-FFF2-40B4-BE49-F238E27FC236}">
                <a16:creationId xmlns:a16="http://schemas.microsoft.com/office/drawing/2014/main" id="{6D5D0983-DC64-6DA4-5CF2-A0511A5A8DEE}"/>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0F02197E-059A-55AE-59F7-DBF7A4705718}"/>
              </a:ext>
            </a:extLst>
          </p:cNvPr>
          <p:cNvSpPr>
            <a:spLocks noGrp="1"/>
          </p:cNvSpPr>
          <p:nvPr>
            <p:ph type="sldNum" sz="quarter" idx="12"/>
          </p:nvPr>
        </p:nvSpPr>
        <p:spPr/>
        <p:txBody>
          <a:bodyPr/>
          <a:lstStyle/>
          <a:p>
            <a:fld id="{EF856C54-971D-4A64-8725-72F12A462872}" type="slidenum">
              <a:rPr lang="it-IT" smtClean="0"/>
              <a:t>53</a:t>
            </a:fld>
            <a:endParaRPr lang="it-IT"/>
          </a:p>
        </p:txBody>
      </p:sp>
    </p:spTree>
    <p:extLst>
      <p:ext uri="{BB962C8B-B14F-4D97-AF65-F5344CB8AC3E}">
        <p14:creationId xmlns:p14="http://schemas.microsoft.com/office/powerpoint/2010/main" val="2981138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59E42E4-03B5-2B34-FC7F-46CA2B099A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9882" y="1222535"/>
            <a:ext cx="5023920" cy="4640982"/>
          </a:xfrm>
          <a:prstGeom prst="rect">
            <a:avLst/>
          </a:prstGeom>
        </p:spPr>
      </p:pic>
      <p:sp>
        <p:nvSpPr>
          <p:cNvPr id="2" name="Titolo 1"/>
          <p:cNvSpPr>
            <a:spLocks noGrp="1"/>
          </p:cNvSpPr>
          <p:nvPr>
            <p:ph type="title"/>
          </p:nvPr>
        </p:nvSpPr>
        <p:spPr>
          <a:xfrm>
            <a:off x="811369" y="0"/>
            <a:ext cx="9605111" cy="736618"/>
          </a:xfrm>
        </p:spPr>
        <p:txBody>
          <a:bodyPr>
            <a:normAutofit/>
          </a:bodyPr>
          <a:lstStyle/>
          <a:p>
            <a:r>
              <a:rPr lang="en-US" sz="3600" dirty="0"/>
              <a:t>Baikal-GVD cascades</a:t>
            </a:r>
          </a:p>
        </p:txBody>
      </p:sp>
      <p:sp>
        <p:nvSpPr>
          <p:cNvPr id="8" name="CasellaDiTesto 7"/>
          <p:cNvSpPr txBox="1"/>
          <p:nvPr/>
        </p:nvSpPr>
        <p:spPr>
          <a:xfrm>
            <a:off x="499474" y="942339"/>
            <a:ext cx="6300719" cy="135421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Selection of </a:t>
            </a:r>
            <a:r>
              <a:rPr kumimoji="0" lang="en-US" sz="2000" b="1" i="0" u="none" strike="noStrike" kern="1200" cap="none" spc="0" normalizeH="0" baseline="0" noProof="0" dirty="0">
                <a:ln>
                  <a:noFill/>
                </a:ln>
                <a:solidFill>
                  <a:prstClr val="black"/>
                </a:solidFill>
                <a:effectLst/>
                <a:uLnTx/>
                <a:uFillTx/>
                <a:ea typeface="+mn-ea"/>
                <a:cs typeface="+mn-cs"/>
              </a:rPr>
              <a:t>cascades, </a:t>
            </a:r>
            <a:r>
              <a:rPr kumimoji="0" lang="en-US" sz="2000" b="0" i="0" u="none" strike="noStrike" kern="1200" cap="none" spc="0" normalizeH="0" baseline="0" noProof="0" dirty="0">
                <a:ln>
                  <a:noFill/>
                </a:ln>
                <a:solidFill>
                  <a:prstClr val="black"/>
                </a:solidFill>
                <a:effectLst/>
                <a:uLnTx/>
                <a:uFillTx/>
                <a:ea typeface="+mn-ea"/>
                <a:cs typeface="+mn-cs"/>
              </a:rPr>
              <a:t>events from all sky</a:t>
            </a:r>
            <a:endParaRPr kumimoji="0" lang="en-GB" sz="2000" b="0" i="0" u="none" strike="noStrike" kern="1200" cap="none" spc="0" normalizeH="0" baseline="0" noProof="0" dirty="0">
              <a:ln>
                <a:noFill/>
              </a:ln>
              <a:solidFill>
                <a:prstClr val="black"/>
              </a:solidFill>
              <a:effectLst/>
              <a:uLnTx/>
              <a:uFillTx/>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black"/>
                </a:solidFill>
              </a:rPr>
              <a:t>To remove the background of atmospheric muons, upgoing events selected (mostly South sky)</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black"/>
                </a:solidFill>
              </a:rPr>
              <a:t>Excess </a:t>
            </a:r>
            <a:r>
              <a:rPr lang="en-US" sz="2000" dirty="0" err="1">
                <a:solidFill>
                  <a:prstClr val="black"/>
                </a:solidFill>
              </a:rPr>
              <a:t>w.r.t.</a:t>
            </a:r>
            <a:r>
              <a:rPr lang="en-US" sz="2000" dirty="0">
                <a:solidFill>
                  <a:prstClr val="black"/>
                </a:solidFill>
              </a:rPr>
              <a:t> atmospheric </a:t>
            </a:r>
            <a:r>
              <a:rPr lang="en-US" sz="2000" dirty="0">
                <a:solidFill>
                  <a:prstClr val="black"/>
                </a:solidFill>
                <a:latin typeface="Symbol" panose="05050102010706020507" pitchFamily="18" charset="2"/>
              </a:rPr>
              <a:t>n</a:t>
            </a:r>
            <a:r>
              <a:rPr lang="en-US" sz="2000" dirty="0">
                <a:solidFill>
                  <a:prstClr val="black"/>
                </a:solidFill>
                <a:latin typeface="CMR9"/>
              </a:rPr>
              <a:t>’s  </a:t>
            </a:r>
            <a:r>
              <a:rPr kumimoji="0" lang="en-US" sz="2000" b="1" i="0" u="none" strike="noStrike" kern="1200" cap="none" spc="0" normalizeH="0" baseline="0" noProof="0" dirty="0">
                <a:ln>
                  <a:noFill/>
                </a:ln>
                <a:solidFill>
                  <a:prstClr val="black"/>
                </a:solidFill>
                <a:effectLst/>
                <a:uLnTx/>
                <a:uFillTx/>
                <a:ea typeface="+mn-ea"/>
                <a:cs typeface="+mn-cs"/>
              </a:rPr>
              <a:t>&gt; 15 </a:t>
            </a:r>
            <a:r>
              <a:rPr kumimoji="0" lang="en-US" sz="2000" b="1" i="0" u="none" strike="noStrike" kern="1200" cap="none" spc="0" normalizeH="0" baseline="0" noProof="0" dirty="0" err="1">
                <a:ln>
                  <a:noFill/>
                </a:ln>
                <a:solidFill>
                  <a:prstClr val="black"/>
                </a:solidFill>
                <a:effectLst/>
                <a:uLnTx/>
                <a:uFillTx/>
                <a:ea typeface="+mn-ea"/>
                <a:cs typeface="+mn-cs"/>
              </a:rPr>
              <a:t>TeV</a:t>
            </a:r>
            <a:endParaRPr kumimoji="0" lang="en-US" sz="2000" i="0" u="none" strike="noStrike" kern="1200" cap="none" spc="0" normalizeH="0" baseline="0" noProof="0" dirty="0">
              <a:ln>
                <a:noFill/>
              </a:ln>
              <a:solidFill>
                <a:prstClr val="black"/>
              </a:solidFill>
              <a:effectLst/>
              <a:uLnTx/>
              <a:uFillTx/>
              <a:ea typeface="+mn-ea"/>
              <a:cs typeface="+mn-cs"/>
            </a:endParaRPr>
          </a:p>
        </p:txBody>
      </p:sp>
      <p:sp>
        <p:nvSpPr>
          <p:cNvPr id="18" name="Rectangle 2">
            <a:extLst>
              <a:ext uri="{FF2B5EF4-FFF2-40B4-BE49-F238E27FC236}">
                <a16:creationId xmlns:a16="http://schemas.microsoft.com/office/drawing/2014/main" id="{29CEE376-4259-12C0-7AD6-4911EF9100DA}"/>
              </a:ext>
            </a:extLst>
          </p:cNvPr>
          <p:cNvSpPr/>
          <p:nvPr/>
        </p:nvSpPr>
        <p:spPr>
          <a:xfrm>
            <a:off x="8813316" y="209259"/>
            <a:ext cx="3350486"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GVD</a:t>
            </a:r>
            <a:r>
              <a:rPr lang="fr-FR" sz="1400" dirty="0">
                <a:solidFill>
                  <a:srgbClr val="444444"/>
                </a:solidFill>
                <a:latin typeface="Helvetica Neue" panose="02000503000000020004" pitchFamily="2" charset="0"/>
                <a:ea typeface="ＭＳ Ｐゴシック" charset="0"/>
                <a:sym typeface="Wingdings" pitchFamily="-1" charset="2"/>
              </a:rPr>
              <a:t>: </a:t>
            </a:r>
            <a:r>
              <a:rPr lang="fr-FR" sz="1400" dirty="0">
                <a:solidFill>
                  <a:srgbClr val="444444"/>
                </a:solidFill>
                <a:latin typeface="Helvetica Neue" panose="02000503000000020004" pitchFamily="2" charset="0"/>
                <a:ea typeface="ＭＳ Ｐゴシック" charset="0"/>
              </a:rPr>
              <a:t>PRD 107 (2023) 042005</a:t>
            </a:r>
          </a:p>
        </p:txBody>
      </p:sp>
      <p:grpSp>
        <p:nvGrpSpPr>
          <p:cNvPr id="33" name="Gruppo 32">
            <a:extLst>
              <a:ext uri="{FF2B5EF4-FFF2-40B4-BE49-F238E27FC236}">
                <a16:creationId xmlns:a16="http://schemas.microsoft.com/office/drawing/2014/main" id="{D0485113-440D-13A1-5BC0-38B4DADE7C60}"/>
              </a:ext>
            </a:extLst>
          </p:cNvPr>
          <p:cNvGrpSpPr/>
          <p:nvPr/>
        </p:nvGrpSpPr>
        <p:grpSpPr>
          <a:xfrm>
            <a:off x="8321276" y="3229416"/>
            <a:ext cx="3130084" cy="1334604"/>
            <a:chOff x="8321276" y="3229416"/>
            <a:chExt cx="3130084" cy="1334604"/>
          </a:xfrm>
        </p:grpSpPr>
        <p:sp>
          <p:nvSpPr>
            <p:cNvPr id="20" name="Figura a mano libera: forma 19">
              <a:extLst>
                <a:ext uri="{FF2B5EF4-FFF2-40B4-BE49-F238E27FC236}">
                  <a16:creationId xmlns:a16="http://schemas.microsoft.com/office/drawing/2014/main" id="{B0A88EBD-0B6C-ED68-F31C-2E1AA9638461}"/>
                </a:ext>
              </a:extLst>
            </p:cNvPr>
            <p:cNvSpPr/>
            <p:nvPr/>
          </p:nvSpPr>
          <p:spPr>
            <a:xfrm>
              <a:off x="9009657" y="3229416"/>
              <a:ext cx="1069204" cy="885902"/>
            </a:xfrm>
            <a:custGeom>
              <a:avLst/>
              <a:gdLst>
                <a:gd name="connsiteX0" fmla="*/ 246103 w 1069204"/>
                <a:gd name="connsiteY0" fmla="*/ 1464 h 885902"/>
                <a:gd name="connsiteX1" fmla="*/ 93703 w 1069204"/>
                <a:gd name="connsiteY1" fmla="*/ 67504 h 885902"/>
                <a:gd name="connsiteX2" fmla="*/ 12423 w 1069204"/>
                <a:gd name="connsiteY2" fmla="*/ 240224 h 885902"/>
                <a:gd name="connsiteX3" fmla="*/ 17503 w 1069204"/>
                <a:gd name="connsiteY3" fmla="*/ 504384 h 885902"/>
                <a:gd name="connsiteX4" fmla="*/ 174983 w 1069204"/>
                <a:gd name="connsiteY4" fmla="*/ 687264 h 885902"/>
                <a:gd name="connsiteX5" fmla="*/ 413743 w 1069204"/>
                <a:gd name="connsiteY5" fmla="*/ 834584 h 885902"/>
                <a:gd name="connsiteX6" fmla="*/ 723623 w 1069204"/>
                <a:gd name="connsiteY6" fmla="*/ 885384 h 885902"/>
                <a:gd name="connsiteX7" fmla="*/ 926823 w 1069204"/>
                <a:gd name="connsiteY7" fmla="*/ 854904 h 885902"/>
                <a:gd name="connsiteX8" fmla="*/ 1033503 w 1069204"/>
                <a:gd name="connsiteY8" fmla="*/ 763464 h 885902"/>
                <a:gd name="connsiteX9" fmla="*/ 1069063 w 1069204"/>
                <a:gd name="connsiteY9" fmla="*/ 661864 h 885902"/>
                <a:gd name="connsiteX10" fmla="*/ 1023343 w 1069204"/>
                <a:gd name="connsiteY10" fmla="*/ 499304 h 885902"/>
                <a:gd name="connsiteX11" fmla="*/ 855703 w 1069204"/>
                <a:gd name="connsiteY11" fmla="*/ 275784 h 885902"/>
                <a:gd name="connsiteX12" fmla="*/ 571223 w 1069204"/>
                <a:gd name="connsiteY12" fmla="*/ 57344 h 885902"/>
                <a:gd name="connsiteX13" fmla="*/ 327383 w 1069204"/>
                <a:gd name="connsiteY13" fmla="*/ 1464 h 885902"/>
                <a:gd name="connsiteX14" fmla="*/ 200383 w 1069204"/>
                <a:gd name="connsiteY14" fmla="*/ 21784 h 88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204" h="885902">
                  <a:moveTo>
                    <a:pt x="246103" y="1464"/>
                  </a:moveTo>
                  <a:cubicBezTo>
                    <a:pt x="189376" y="14587"/>
                    <a:pt x="132650" y="27711"/>
                    <a:pt x="93703" y="67504"/>
                  </a:cubicBezTo>
                  <a:cubicBezTo>
                    <a:pt x="54756" y="107297"/>
                    <a:pt x="25123" y="167411"/>
                    <a:pt x="12423" y="240224"/>
                  </a:cubicBezTo>
                  <a:cubicBezTo>
                    <a:pt x="-277" y="313037"/>
                    <a:pt x="-9590" y="429877"/>
                    <a:pt x="17503" y="504384"/>
                  </a:cubicBezTo>
                  <a:cubicBezTo>
                    <a:pt x="44596" y="578891"/>
                    <a:pt x="108943" y="632231"/>
                    <a:pt x="174983" y="687264"/>
                  </a:cubicBezTo>
                  <a:cubicBezTo>
                    <a:pt x="241023" y="742297"/>
                    <a:pt x="322303" y="801564"/>
                    <a:pt x="413743" y="834584"/>
                  </a:cubicBezTo>
                  <a:cubicBezTo>
                    <a:pt x="505183" y="867604"/>
                    <a:pt x="638110" y="881997"/>
                    <a:pt x="723623" y="885384"/>
                  </a:cubicBezTo>
                  <a:cubicBezTo>
                    <a:pt x="809136" y="888771"/>
                    <a:pt x="875176" y="875224"/>
                    <a:pt x="926823" y="854904"/>
                  </a:cubicBezTo>
                  <a:cubicBezTo>
                    <a:pt x="978470" y="834584"/>
                    <a:pt x="1009796" y="795637"/>
                    <a:pt x="1033503" y="763464"/>
                  </a:cubicBezTo>
                  <a:cubicBezTo>
                    <a:pt x="1057210" y="731291"/>
                    <a:pt x="1070756" y="705891"/>
                    <a:pt x="1069063" y="661864"/>
                  </a:cubicBezTo>
                  <a:cubicBezTo>
                    <a:pt x="1067370" y="617837"/>
                    <a:pt x="1058903" y="563651"/>
                    <a:pt x="1023343" y="499304"/>
                  </a:cubicBezTo>
                  <a:cubicBezTo>
                    <a:pt x="987783" y="434957"/>
                    <a:pt x="931056" y="349444"/>
                    <a:pt x="855703" y="275784"/>
                  </a:cubicBezTo>
                  <a:cubicBezTo>
                    <a:pt x="780350" y="202124"/>
                    <a:pt x="659276" y="103064"/>
                    <a:pt x="571223" y="57344"/>
                  </a:cubicBezTo>
                  <a:cubicBezTo>
                    <a:pt x="483170" y="11624"/>
                    <a:pt x="389190" y="7391"/>
                    <a:pt x="327383" y="1464"/>
                  </a:cubicBezTo>
                  <a:cubicBezTo>
                    <a:pt x="265576" y="-4463"/>
                    <a:pt x="232979" y="8660"/>
                    <a:pt x="200383" y="21784"/>
                  </a:cubicBezTo>
                </a:path>
              </a:pathLst>
            </a:custGeom>
            <a:noFill/>
            <a:ln w="38100">
              <a:solidFill>
                <a:schemeClr val="tx1"/>
              </a:solidFill>
              <a:prstDash val="sysDash"/>
            </a:ln>
          </p:spPr>
          <p:txBody>
            <a:bodyPr rtlCol="0" anchor="ctr"/>
            <a:lstStyle/>
            <a:p>
              <a:pPr algn="ctr"/>
              <a:endParaRPr lang="en-US">
                <a:ln>
                  <a:solidFill>
                    <a:srgbClr val="FF0000"/>
                  </a:solidFill>
                </a:ln>
              </a:endParaRPr>
            </a:p>
          </p:txBody>
        </p:sp>
        <p:sp>
          <p:nvSpPr>
            <p:cNvPr id="25" name="Stella a 5 punte 24">
              <a:extLst>
                <a:ext uri="{FF2B5EF4-FFF2-40B4-BE49-F238E27FC236}">
                  <a16:creationId xmlns:a16="http://schemas.microsoft.com/office/drawing/2014/main" id="{8BFC4886-D59D-7B7C-C196-352EDCA8B2F3}"/>
                </a:ext>
              </a:extLst>
            </p:cNvPr>
            <p:cNvSpPr/>
            <p:nvPr/>
          </p:nvSpPr>
          <p:spPr>
            <a:xfrm>
              <a:off x="9472259" y="3578869"/>
              <a:ext cx="144000" cy="144000"/>
            </a:xfrm>
            <a:prstGeom prst="star5">
              <a:avLst/>
            </a:prstGeom>
            <a:solidFill>
              <a:schemeClr val="tx1"/>
            </a:solidFill>
            <a:ln w="12700">
              <a:solidFill>
                <a:schemeClr val="tx1"/>
              </a:solidFill>
            </a:ln>
          </p:spPr>
          <p:txBody>
            <a:bodyPr rtlCol="0" anchor="ctr"/>
            <a:lstStyle/>
            <a:p>
              <a:pPr algn="ctr"/>
              <a:endParaRPr lang="en-US"/>
            </a:p>
          </p:txBody>
        </p:sp>
        <p:sp>
          <p:nvSpPr>
            <p:cNvPr id="26" name="Stella a 5 punte 25">
              <a:extLst>
                <a:ext uri="{FF2B5EF4-FFF2-40B4-BE49-F238E27FC236}">
                  <a16:creationId xmlns:a16="http://schemas.microsoft.com/office/drawing/2014/main" id="{D98EE9C5-F3A4-5EA1-4B43-FC811A6840F3}"/>
                </a:ext>
              </a:extLst>
            </p:cNvPr>
            <p:cNvSpPr/>
            <p:nvPr/>
          </p:nvSpPr>
          <p:spPr>
            <a:xfrm>
              <a:off x="8713257" y="4173604"/>
              <a:ext cx="144000" cy="144000"/>
            </a:xfrm>
            <a:prstGeom prst="star5">
              <a:avLst/>
            </a:prstGeom>
            <a:solidFill>
              <a:srgbClr val="FF0000"/>
            </a:solidFill>
            <a:ln w="12700">
              <a:solidFill>
                <a:schemeClr val="tx1"/>
              </a:solidFill>
            </a:ln>
          </p:spPr>
          <p:txBody>
            <a:bodyPr rtlCol="0" anchor="ctr"/>
            <a:lstStyle/>
            <a:p>
              <a:pPr algn="ctr"/>
              <a:endParaRPr lang="en-US"/>
            </a:p>
          </p:txBody>
        </p:sp>
        <p:sp>
          <p:nvSpPr>
            <p:cNvPr id="29" name="Stella a 5 punte 28">
              <a:extLst>
                <a:ext uri="{FF2B5EF4-FFF2-40B4-BE49-F238E27FC236}">
                  <a16:creationId xmlns:a16="http://schemas.microsoft.com/office/drawing/2014/main" id="{1FA44626-8B84-8789-ECDC-F479D7BB4764}"/>
                </a:ext>
              </a:extLst>
            </p:cNvPr>
            <p:cNvSpPr/>
            <p:nvPr/>
          </p:nvSpPr>
          <p:spPr>
            <a:xfrm>
              <a:off x="9768511" y="3762633"/>
              <a:ext cx="144000" cy="144000"/>
            </a:xfrm>
            <a:prstGeom prst="star5">
              <a:avLst/>
            </a:prstGeom>
            <a:solidFill>
              <a:srgbClr val="0606BA"/>
            </a:solidFill>
            <a:ln w="12700">
              <a:solidFill>
                <a:schemeClr val="tx1"/>
              </a:solidFill>
            </a:ln>
          </p:spPr>
          <p:txBody>
            <a:bodyPr rtlCol="0" anchor="ctr"/>
            <a:lstStyle/>
            <a:p>
              <a:pPr algn="ctr"/>
              <a:endParaRPr lang="en-US"/>
            </a:p>
          </p:txBody>
        </p:sp>
        <p:sp>
          <p:nvSpPr>
            <p:cNvPr id="30" name="CasellaDiTesto 29">
              <a:extLst>
                <a:ext uri="{FF2B5EF4-FFF2-40B4-BE49-F238E27FC236}">
                  <a16:creationId xmlns:a16="http://schemas.microsoft.com/office/drawing/2014/main" id="{45941963-49F1-65A6-DBA4-E0742FBF3628}"/>
                </a:ext>
              </a:extLst>
            </p:cNvPr>
            <p:cNvSpPr txBox="1"/>
            <p:nvPr/>
          </p:nvSpPr>
          <p:spPr>
            <a:xfrm>
              <a:off x="9283243" y="3326076"/>
              <a:ext cx="1591235" cy="276999"/>
            </a:xfrm>
            <a:prstGeom prst="rect">
              <a:avLst/>
            </a:prstGeom>
            <a:noFill/>
          </p:spPr>
          <p:txBody>
            <a:bodyPr wrap="square" rtlCol="0">
              <a:spAutoFit/>
            </a:bodyPr>
            <a:lstStyle/>
            <a:p>
              <a:r>
                <a:rPr lang="en-US" sz="1200" b="1" dirty="0"/>
                <a:t>ESTES (4</a:t>
              </a:r>
              <a:r>
                <a:rPr lang="en-US" sz="1200" b="1" dirty="0">
                  <a:latin typeface="Symbol" panose="05050102010706020507" pitchFamily="18" charset="2"/>
                </a:rPr>
                <a:t>p</a:t>
              </a:r>
              <a:r>
                <a:rPr lang="en-US" sz="1200" b="1" dirty="0"/>
                <a:t>)</a:t>
              </a:r>
            </a:p>
          </p:txBody>
        </p:sp>
        <p:sp>
          <p:nvSpPr>
            <p:cNvPr id="31" name="CasellaDiTesto 30">
              <a:extLst>
                <a:ext uri="{FF2B5EF4-FFF2-40B4-BE49-F238E27FC236}">
                  <a16:creationId xmlns:a16="http://schemas.microsoft.com/office/drawing/2014/main" id="{2242CF98-4CD9-CDBF-0987-12F1F2F27C03}"/>
                </a:ext>
              </a:extLst>
            </p:cNvPr>
            <p:cNvSpPr txBox="1"/>
            <p:nvPr/>
          </p:nvSpPr>
          <p:spPr>
            <a:xfrm>
              <a:off x="9860125" y="3684467"/>
              <a:ext cx="1591235" cy="276999"/>
            </a:xfrm>
            <a:prstGeom prst="rect">
              <a:avLst/>
            </a:prstGeom>
            <a:noFill/>
          </p:spPr>
          <p:txBody>
            <a:bodyPr wrap="square" rtlCol="0">
              <a:spAutoFit/>
            </a:bodyPr>
            <a:lstStyle/>
            <a:p>
              <a:r>
                <a:rPr lang="en-US" sz="1200" b="1" dirty="0">
                  <a:solidFill>
                    <a:srgbClr val="0606BA"/>
                  </a:solidFill>
                </a:rPr>
                <a:t>ESTES (South sky)</a:t>
              </a:r>
            </a:p>
          </p:txBody>
        </p:sp>
        <p:sp>
          <p:nvSpPr>
            <p:cNvPr id="32" name="CasellaDiTesto 31">
              <a:extLst>
                <a:ext uri="{FF2B5EF4-FFF2-40B4-BE49-F238E27FC236}">
                  <a16:creationId xmlns:a16="http://schemas.microsoft.com/office/drawing/2014/main" id="{2236189E-0928-5C03-BC28-114760B49A89}"/>
                </a:ext>
              </a:extLst>
            </p:cNvPr>
            <p:cNvSpPr txBox="1"/>
            <p:nvPr/>
          </p:nvSpPr>
          <p:spPr>
            <a:xfrm>
              <a:off x="8321276" y="4287021"/>
              <a:ext cx="1591235" cy="276999"/>
            </a:xfrm>
            <a:prstGeom prst="rect">
              <a:avLst/>
            </a:prstGeom>
            <a:noFill/>
          </p:spPr>
          <p:txBody>
            <a:bodyPr wrap="square" rtlCol="0">
              <a:spAutoFit/>
            </a:bodyPr>
            <a:lstStyle/>
            <a:p>
              <a:r>
                <a:rPr lang="en-US" sz="1200" b="1" dirty="0">
                  <a:solidFill>
                    <a:srgbClr val="FF0000"/>
                  </a:solidFill>
                </a:rPr>
                <a:t>ESTES (North sky)</a:t>
              </a:r>
            </a:p>
          </p:txBody>
        </p:sp>
      </p:grpSp>
      <p:sp>
        <p:nvSpPr>
          <p:cNvPr id="22" name="Figura a mano libera: forma 21">
            <a:extLst>
              <a:ext uri="{FF2B5EF4-FFF2-40B4-BE49-F238E27FC236}">
                <a16:creationId xmlns:a16="http://schemas.microsoft.com/office/drawing/2014/main" id="{69E2CFB9-5B01-2949-B4ED-CD2E9D319AE2}"/>
              </a:ext>
            </a:extLst>
          </p:cNvPr>
          <p:cNvSpPr/>
          <p:nvPr/>
        </p:nvSpPr>
        <p:spPr>
          <a:xfrm>
            <a:off x="8375185" y="-674001"/>
            <a:ext cx="2267046" cy="4641891"/>
          </a:xfrm>
          <a:custGeom>
            <a:avLst/>
            <a:gdLst>
              <a:gd name="connsiteX0" fmla="*/ 342612 w 2267046"/>
              <a:gd name="connsiteY0" fmla="*/ 108313 h 4641891"/>
              <a:gd name="connsiteX1" fmla="*/ 156632 w 2267046"/>
              <a:gd name="connsiteY1" fmla="*/ 457025 h 4641891"/>
              <a:gd name="connsiteX2" fmla="*/ 40395 w 2267046"/>
              <a:gd name="connsiteY2" fmla="*/ 1107954 h 4641891"/>
              <a:gd name="connsiteX3" fmla="*/ 1649 w 2267046"/>
              <a:gd name="connsiteY3" fmla="*/ 1898367 h 4641891"/>
              <a:gd name="connsiteX4" fmla="*/ 86890 w 2267046"/>
              <a:gd name="connsiteY4" fmla="*/ 2495052 h 4641891"/>
              <a:gd name="connsiteX5" fmla="*/ 412354 w 2267046"/>
              <a:gd name="connsiteY5" fmla="*/ 3215723 h 4641891"/>
              <a:gd name="connsiteX6" fmla="*/ 753317 w 2267046"/>
              <a:gd name="connsiteY6" fmla="*/ 3634177 h 4641891"/>
              <a:gd name="connsiteX7" fmla="*/ 1334503 w 2267046"/>
              <a:gd name="connsiteY7" fmla="*/ 4184367 h 4641891"/>
              <a:gd name="connsiteX8" fmla="*/ 1776205 w 2267046"/>
              <a:gd name="connsiteY8" fmla="*/ 4478835 h 4641891"/>
              <a:gd name="connsiteX9" fmla="*/ 1876944 w 2267046"/>
              <a:gd name="connsiteY9" fmla="*/ 4587323 h 4641891"/>
              <a:gd name="connsiteX10" fmla="*/ 2047425 w 2267046"/>
              <a:gd name="connsiteY10" fmla="*/ 4633818 h 4641891"/>
              <a:gd name="connsiteX11" fmla="*/ 2171412 w 2267046"/>
              <a:gd name="connsiteY11" fmla="*/ 4424591 h 4641891"/>
              <a:gd name="connsiteX12" fmla="*/ 2264401 w 2267046"/>
              <a:gd name="connsiteY12" fmla="*/ 3812408 h 4641891"/>
              <a:gd name="connsiteX13" fmla="*/ 2233405 w 2267046"/>
              <a:gd name="connsiteY13" fmla="*/ 2843764 h 4641891"/>
              <a:gd name="connsiteX14" fmla="*/ 2148164 w 2267046"/>
              <a:gd name="connsiteY14" fmla="*/ 2146340 h 4641891"/>
              <a:gd name="connsiteX15" fmla="*/ 1993181 w 2267046"/>
              <a:gd name="connsiteY15" fmla="*/ 1386923 h 4641891"/>
              <a:gd name="connsiteX16" fmla="*/ 1830449 w 2267046"/>
              <a:gd name="connsiteY16" fmla="*/ 960720 h 4641891"/>
              <a:gd name="connsiteX17" fmla="*/ 1644469 w 2267046"/>
              <a:gd name="connsiteY17" fmla="*/ 836733 h 4641891"/>
              <a:gd name="connsiteX18" fmla="*/ 1504984 w 2267046"/>
              <a:gd name="connsiteY18" fmla="*/ 519018 h 4641891"/>
              <a:gd name="connsiteX19" fmla="*/ 1357751 w 2267046"/>
              <a:gd name="connsiteY19" fmla="*/ 480272 h 4641891"/>
              <a:gd name="connsiteX20" fmla="*/ 1071032 w 2267046"/>
              <a:gd name="connsiteY20" fmla="*/ 193554 h 4641891"/>
              <a:gd name="connsiteX21" fmla="*/ 799812 w 2267046"/>
              <a:gd name="connsiteY21" fmla="*/ 7574 h 4641891"/>
              <a:gd name="connsiteX22" fmla="*/ 652578 w 2267046"/>
              <a:gd name="connsiteY22" fmla="*/ 38570 h 4641891"/>
              <a:gd name="connsiteX23" fmla="*/ 575086 w 2267046"/>
              <a:gd name="connsiteY23" fmla="*/ 61818 h 4641891"/>
              <a:gd name="connsiteX24" fmla="*/ 489846 w 2267046"/>
              <a:gd name="connsiteY24" fmla="*/ 38570 h 4641891"/>
              <a:gd name="connsiteX25" fmla="*/ 342612 w 2267046"/>
              <a:gd name="connsiteY25" fmla="*/ 108313 h 464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7046" h="4641891">
                <a:moveTo>
                  <a:pt x="342612" y="108313"/>
                </a:moveTo>
                <a:cubicBezTo>
                  <a:pt x="287076" y="178056"/>
                  <a:pt x="207001" y="290418"/>
                  <a:pt x="156632" y="457025"/>
                </a:cubicBezTo>
                <a:cubicBezTo>
                  <a:pt x="106263" y="623632"/>
                  <a:pt x="66225" y="867730"/>
                  <a:pt x="40395" y="1107954"/>
                </a:cubicBezTo>
                <a:cubicBezTo>
                  <a:pt x="14564" y="1348178"/>
                  <a:pt x="-6100" y="1667184"/>
                  <a:pt x="1649" y="1898367"/>
                </a:cubicBezTo>
                <a:cubicBezTo>
                  <a:pt x="9398" y="2129550"/>
                  <a:pt x="18439" y="2275493"/>
                  <a:pt x="86890" y="2495052"/>
                </a:cubicBezTo>
                <a:cubicBezTo>
                  <a:pt x="155341" y="2714611"/>
                  <a:pt x="301283" y="3025869"/>
                  <a:pt x="412354" y="3215723"/>
                </a:cubicBezTo>
                <a:cubicBezTo>
                  <a:pt x="523425" y="3405577"/>
                  <a:pt x="599626" y="3472737"/>
                  <a:pt x="753317" y="3634177"/>
                </a:cubicBezTo>
                <a:cubicBezTo>
                  <a:pt x="907008" y="3795617"/>
                  <a:pt x="1164022" y="4043591"/>
                  <a:pt x="1334503" y="4184367"/>
                </a:cubicBezTo>
                <a:cubicBezTo>
                  <a:pt x="1504984" y="4325143"/>
                  <a:pt x="1685798" y="4411676"/>
                  <a:pt x="1776205" y="4478835"/>
                </a:cubicBezTo>
                <a:cubicBezTo>
                  <a:pt x="1866612" y="4545994"/>
                  <a:pt x="1831741" y="4561493"/>
                  <a:pt x="1876944" y="4587323"/>
                </a:cubicBezTo>
                <a:cubicBezTo>
                  <a:pt x="1922147" y="4613153"/>
                  <a:pt x="1998347" y="4660940"/>
                  <a:pt x="2047425" y="4633818"/>
                </a:cubicBezTo>
                <a:cubicBezTo>
                  <a:pt x="2096503" y="4606696"/>
                  <a:pt x="2135249" y="4561493"/>
                  <a:pt x="2171412" y="4424591"/>
                </a:cubicBezTo>
                <a:cubicBezTo>
                  <a:pt x="2207575" y="4287689"/>
                  <a:pt x="2254069" y="4075879"/>
                  <a:pt x="2264401" y="3812408"/>
                </a:cubicBezTo>
                <a:cubicBezTo>
                  <a:pt x="2274733" y="3548937"/>
                  <a:pt x="2252778" y="3121442"/>
                  <a:pt x="2233405" y="2843764"/>
                </a:cubicBezTo>
                <a:cubicBezTo>
                  <a:pt x="2214032" y="2566086"/>
                  <a:pt x="2188201" y="2389147"/>
                  <a:pt x="2148164" y="2146340"/>
                </a:cubicBezTo>
                <a:cubicBezTo>
                  <a:pt x="2108127" y="1903533"/>
                  <a:pt x="2046133" y="1584526"/>
                  <a:pt x="1993181" y="1386923"/>
                </a:cubicBezTo>
                <a:cubicBezTo>
                  <a:pt x="1940229" y="1189320"/>
                  <a:pt x="1888568" y="1052418"/>
                  <a:pt x="1830449" y="960720"/>
                </a:cubicBezTo>
                <a:cubicBezTo>
                  <a:pt x="1772330" y="869022"/>
                  <a:pt x="1698713" y="910350"/>
                  <a:pt x="1644469" y="836733"/>
                </a:cubicBezTo>
                <a:cubicBezTo>
                  <a:pt x="1590225" y="763116"/>
                  <a:pt x="1552770" y="578428"/>
                  <a:pt x="1504984" y="519018"/>
                </a:cubicBezTo>
                <a:cubicBezTo>
                  <a:pt x="1457198" y="459608"/>
                  <a:pt x="1430076" y="534516"/>
                  <a:pt x="1357751" y="480272"/>
                </a:cubicBezTo>
                <a:cubicBezTo>
                  <a:pt x="1285426" y="426028"/>
                  <a:pt x="1164022" y="272337"/>
                  <a:pt x="1071032" y="193554"/>
                </a:cubicBezTo>
                <a:cubicBezTo>
                  <a:pt x="978042" y="114771"/>
                  <a:pt x="869554" y="33405"/>
                  <a:pt x="799812" y="7574"/>
                </a:cubicBezTo>
                <a:cubicBezTo>
                  <a:pt x="730070" y="-18257"/>
                  <a:pt x="690032" y="29529"/>
                  <a:pt x="652578" y="38570"/>
                </a:cubicBezTo>
                <a:cubicBezTo>
                  <a:pt x="615124" y="47611"/>
                  <a:pt x="602208" y="61818"/>
                  <a:pt x="575086" y="61818"/>
                </a:cubicBezTo>
                <a:cubicBezTo>
                  <a:pt x="547964" y="61818"/>
                  <a:pt x="531175" y="30821"/>
                  <a:pt x="489846" y="38570"/>
                </a:cubicBezTo>
                <a:cubicBezTo>
                  <a:pt x="448517" y="46319"/>
                  <a:pt x="398148" y="38570"/>
                  <a:pt x="342612" y="108313"/>
                </a:cubicBezTo>
                <a:close/>
              </a:path>
            </a:pathLst>
          </a:custGeom>
          <a:noFill/>
          <a:ln w="28575">
            <a:solidFill>
              <a:srgbClr val="339933"/>
            </a:solidFill>
            <a:prstDash val="sysDash"/>
          </a:ln>
        </p:spPr>
        <p:txBody>
          <a:bodyPr rtlCol="0" anchor="ctr"/>
          <a:lstStyle/>
          <a:p>
            <a:pPr algn="ctr"/>
            <a:endParaRPr lang="en-US" dirty="0"/>
          </a:p>
        </p:txBody>
      </p:sp>
      <p:sp>
        <p:nvSpPr>
          <p:cNvPr id="23" name="Stella a 7 punte 22">
            <a:extLst>
              <a:ext uri="{FF2B5EF4-FFF2-40B4-BE49-F238E27FC236}">
                <a16:creationId xmlns:a16="http://schemas.microsoft.com/office/drawing/2014/main" id="{D86C06D1-3C05-E9A4-2E14-6095955BE524}"/>
              </a:ext>
            </a:extLst>
          </p:cNvPr>
          <p:cNvSpPr/>
          <p:nvPr/>
        </p:nvSpPr>
        <p:spPr>
          <a:xfrm>
            <a:off x="9536242" y="1691436"/>
            <a:ext cx="180000" cy="180000"/>
          </a:xfrm>
          <a:prstGeom prst="star7">
            <a:avLst/>
          </a:prstGeom>
          <a:solidFill>
            <a:srgbClr val="339933"/>
          </a:solidFill>
          <a:ln w="12700">
            <a:solidFill>
              <a:schemeClr val="tx1"/>
            </a:solidFill>
          </a:ln>
        </p:spPr>
        <p:txBody>
          <a:bodyPr rtlCol="0" anchor="ctr"/>
          <a:lstStyle/>
          <a:p>
            <a:pPr algn="ctr"/>
            <a:endParaRPr lang="en-US" dirty="0"/>
          </a:p>
        </p:txBody>
      </p:sp>
      <p:sp>
        <p:nvSpPr>
          <p:cNvPr id="24" name="CasellaDiTesto 23">
            <a:extLst>
              <a:ext uri="{FF2B5EF4-FFF2-40B4-BE49-F238E27FC236}">
                <a16:creationId xmlns:a16="http://schemas.microsoft.com/office/drawing/2014/main" id="{714D84DC-9E71-2C9C-F63A-65C7DB014085}"/>
              </a:ext>
            </a:extLst>
          </p:cNvPr>
          <p:cNvSpPr txBox="1"/>
          <p:nvPr/>
        </p:nvSpPr>
        <p:spPr>
          <a:xfrm>
            <a:off x="9167119" y="1891714"/>
            <a:ext cx="1591235" cy="276999"/>
          </a:xfrm>
          <a:prstGeom prst="rect">
            <a:avLst/>
          </a:prstGeom>
          <a:noFill/>
        </p:spPr>
        <p:txBody>
          <a:bodyPr wrap="square" rtlCol="0">
            <a:spAutoFit/>
          </a:bodyPr>
          <a:lstStyle/>
          <a:p>
            <a:r>
              <a:rPr lang="en-US" sz="1200" b="1" dirty="0">
                <a:solidFill>
                  <a:srgbClr val="339933"/>
                </a:solidFill>
              </a:rPr>
              <a:t>GVD cascades, 3y</a:t>
            </a:r>
          </a:p>
        </p:txBody>
      </p:sp>
      <p:pic>
        <p:nvPicPr>
          <p:cNvPr id="37" name="Immagine 36">
            <a:extLst>
              <a:ext uri="{FF2B5EF4-FFF2-40B4-BE49-F238E27FC236}">
                <a16:creationId xmlns:a16="http://schemas.microsoft.com/office/drawing/2014/main" id="{EA7874B3-6B38-22E3-7354-A8BE17932B91}"/>
              </a:ext>
            </a:extLst>
          </p:cNvPr>
          <p:cNvPicPr>
            <a:picLocks noChangeAspect="1"/>
          </p:cNvPicPr>
          <p:nvPr/>
        </p:nvPicPr>
        <p:blipFill>
          <a:blip r:embed="rId3"/>
          <a:stretch>
            <a:fillRect/>
          </a:stretch>
        </p:blipFill>
        <p:spPr>
          <a:xfrm>
            <a:off x="557065" y="2374511"/>
            <a:ext cx="5120885" cy="3742185"/>
          </a:xfrm>
          <a:prstGeom prst="rect">
            <a:avLst/>
          </a:prstGeom>
        </p:spPr>
      </p:pic>
      <p:sp>
        <p:nvSpPr>
          <p:cNvPr id="3" name="Segnaposto piè di pagina 2">
            <a:extLst>
              <a:ext uri="{FF2B5EF4-FFF2-40B4-BE49-F238E27FC236}">
                <a16:creationId xmlns:a16="http://schemas.microsoft.com/office/drawing/2014/main" id="{BCC78A32-2E10-7806-C730-C380879C1D5E}"/>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4" name="Segnaposto numero diapositiva 3">
            <a:extLst>
              <a:ext uri="{FF2B5EF4-FFF2-40B4-BE49-F238E27FC236}">
                <a16:creationId xmlns:a16="http://schemas.microsoft.com/office/drawing/2014/main" id="{EE020110-245D-BD34-81BF-5E55FEF90AF2}"/>
              </a:ext>
            </a:extLst>
          </p:cNvPr>
          <p:cNvSpPr>
            <a:spLocks noGrp="1"/>
          </p:cNvSpPr>
          <p:nvPr>
            <p:ph type="sldNum" sz="quarter" idx="12"/>
          </p:nvPr>
        </p:nvSpPr>
        <p:spPr/>
        <p:txBody>
          <a:bodyPr/>
          <a:lstStyle/>
          <a:p>
            <a:fld id="{EF856C54-971D-4A64-8725-72F12A462872}" type="slidenum">
              <a:rPr lang="it-IT" smtClean="0"/>
              <a:t>54</a:t>
            </a:fld>
            <a:endParaRPr lang="it-IT"/>
          </a:p>
        </p:txBody>
      </p:sp>
    </p:spTree>
    <p:extLst>
      <p:ext uri="{BB962C8B-B14F-4D97-AF65-F5344CB8AC3E}">
        <p14:creationId xmlns:p14="http://schemas.microsoft.com/office/powerpoint/2010/main" val="2221834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369" y="0"/>
            <a:ext cx="9605111" cy="736618"/>
          </a:xfrm>
        </p:spPr>
        <p:txBody>
          <a:bodyPr>
            <a:normAutofit/>
          </a:bodyPr>
          <a:lstStyle/>
          <a:p>
            <a:r>
              <a:rPr lang="en-US" sz="3600" dirty="0"/>
              <a:t>Diffuse flux: no a Single Power Law</a:t>
            </a:r>
          </a:p>
        </p:txBody>
      </p:sp>
      <p:sp>
        <p:nvSpPr>
          <p:cNvPr id="8" name="CasellaDiTesto 7"/>
          <p:cNvSpPr txBox="1"/>
          <p:nvPr/>
        </p:nvSpPr>
        <p:spPr>
          <a:xfrm>
            <a:off x="562136" y="942339"/>
            <a:ext cx="4877711" cy="29700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No clear agreement with SPL from different samples, in particular below few tens of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TeV</a:t>
            </a:r>
            <a:r>
              <a:rPr lang="en-US" dirty="0">
                <a:solidFill>
                  <a:prstClr val="black"/>
                </a:solidFill>
                <a:latin typeface="Calibri" panose="020F0502020204030204"/>
              </a:rPr>
              <a:t>.</a:t>
            </a:r>
          </a:p>
          <a:p>
            <a:pPr marL="285750" indent="-285750">
              <a:spcAft>
                <a:spcPts val="600"/>
              </a:spcAft>
              <a:buFont typeface="Arial" panose="020B0604020202020204" pitchFamily="34" charset="0"/>
              <a:buChar char="•"/>
            </a:pPr>
            <a:r>
              <a:rPr lang="en-US" dirty="0">
                <a:solidFill>
                  <a:prstClr val="black"/>
                </a:solidFill>
                <a:latin typeface="Calibri" panose="020F0502020204030204"/>
              </a:rPr>
              <a:t>T</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his could be attributed to: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different </a:t>
            </a:r>
            <a:r>
              <a:rPr kumimoji="0" lang="en-US" b="1" i="0" u="sng" strike="noStrike" kern="1200" cap="none" spc="0" normalizeH="0" baseline="0" noProof="0" dirty="0">
                <a:ln>
                  <a:noFill/>
                </a:ln>
                <a:solidFill>
                  <a:prstClr val="black"/>
                </a:solidFill>
                <a:effectLst/>
                <a:uLnTx/>
                <a:uFillTx/>
                <a:latin typeface="Calibri" panose="020F0502020204030204"/>
                <a:ea typeface="+mn-ea"/>
                <a:cs typeface="+mn-cs"/>
              </a:rPr>
              <a:t>energy range</a:t>
            </a: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 of samples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the different </a:t>
            </a:r>
            <a:r>
              <a:rPr kumimoji="0" lang="en-US" b="1" i="0" u="sng" strike="noStrike" kern="1200" cap="none" spc="0" normalizeH="0" baseline="0" noProof="0" dirty="0">
                <a:ln>
                  <a:noFill/>
                </a:ln>
                <a:solidFill>
                  <a:prstClr val="black"/>
                </a:solidFill>
                <a:effectLst/>
                <a:uLnTx/>
                <a:uFillTx/>
                <a:latin typeface="Calibri" panose="020F0502020204030204"/>
                <a:ea typeface="+mn-ea"/>
                <a:cs typeface="+mn-cs"/>
              </a:rPr>
              <a:t>flavor </a:t>
            </a:r>
            <a:r>
              <a:rPr kumimoji="0" lang="en-US" i="0" u="sng" strike="noStrike" kern="1200" cap="none" spc="0" normalizeH="0" baseline="0" noProof="0" dirty="0">
                <a:ln>
                  <a:noFill/>
                </a:ln>
                <a:solidFill>
                  <a:prstClr val="black"/>
                </a:solidFill>
                <a:effectLst/>
                <a:uLnTx/>
                <a:uFillTx/>
                <a:latin typeface="Calibri" panose="020F0502020204030204"/>
                <a:ea typeface="+mn-ea"/>
                <a:cs typeface="+mn-cs"/>
              </a:rPr>
              <a:t>in the samples</a:t>
            </a: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u="sng" dirty="0">
                <a:solidFill>
                  <a:prstClr val="black"/>
                </a:solidFill>
                <a:latin typeface="Calibri" panose="020F0502020204030204"/>
              </a:rPr>
              <a:t>(m</a:t>
            </a:r>
            <a:r>
              <a:rPr kumimoji="0" lang="en-US" b="0" i="0" u="sng" strike="noStrike" kern="1200" cap="none" spc="0" normalizeH="0" baseline="0" noProof="0" dirty="0" err="1">
                <a:ln>
                  <a:noFill/>
                </a:ln>
                <a:solidFill>
                  <a:prstClr val="black"/>
                </a:solidFill>
                <a:effectLst/>
                <a:uLnTx/>
                <a:uFillTx/>
                <a:latin typeface="Calibri" panose="020F0502020204030204"/>
                <a:ea typeface="+mn-ea"/>
                <a:cs typeface="+mn-cs"/>
              </a:rPr>
              <a:t>ost</a:t>
            </a: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US" b="1" i="0" u="sng" strike="noStrike" kern="1200" cap="none" spc="0" normalizeH="0" baseline="0" noProof="0" dirty="0">
                <a:ln>
                  <a:noFill/>
                </a:ln>
                <a:solidFill>
                  <a:prstClr val="black"/>
                </a:solidFill>
                <a:effectLst/>
                <a:uLnTx/>
                <a:uFillTx/>
                <a:latin typeface="Calibri" panose="020F0502020204030204"/>
                <a:ea typeface="+mn-ea"/>
                <a:cs typeface="+mn-cs"/>
              </a:rPr>
              <a:t>Galactic Plane </a:t>
            </a:r>
            <a:r>
              <a:rPr kumimoji="0" lang="en-US" b="0" i="0" u="sng" strike="noStrike" kern="1200" cap="none" spc="0" normalizeH="0" baseline="0" noProof="0" dirty="0">
                <a:ln>
                  <a:noFill/>
                </a:ln>
                <a:solidFill>
                  <a:prstClr val="black"/>
                </a:solidFill>
                <a:effectLst/>
                <a:uLnTx/>
                <a:uFillTx/>
                <a:latin typeface="Calibri" panose="020F0502020204030204"/>
                <a:ea typeface="+mn-ea"/>
                <a:cs typeface="+mn-cs"/>
              </a:rPr>
              <a:t>in South Sky. </a:t>
            </a:r>
          </a:p>
          <a:p>
            <a:pPr marL="285750" lvl="0" indent="-285750">
              <a:spcAft>
                <a:spcPts val="600"/>
              </a:spcAft>
              <a:buFont typeface="Arial" panose="020B0604020202020204" pitchFamily="34" charset="0"/>
              <a:buChar char="•"/>
              <a:defRPr/>
            </a:pPr>
            <a:r>
              <a:rPr lang="en-US" dirty="0">
                <a:solidFill>
                  <a:prstClr val="black"/>
                </a:solidFill>
              </a:rPr>
              <a:t>A </a:t>
            </a:r>
            <a:r>
              <a:rPr lang="en-US" b="1" dirty="0">
                <a:solidFill>
                  <a:prstClr val="black"/>
                </a:solidFill>
              </a:rPr>
              <a:t>segmented fit </a:t>
            </a:r>
            <a:r>
              <a:rPr lang="en-US" dirty="0">
                <a:solidFill>
                  <a:prstClr val="black"/>
                </a:solidFill>
              </a:rPr>
              <a:t>of the IceCube data (tracks+ cascades) seems represent data better: </a:t>
            </a:r>
            <a:r>
              <a:rPr lang="en-US" b="1" dirty="0">
                <a:solidFill>
                  <a:srgbClr val="339933"/>
                </a:solidFill>
              </a:rPr>
              <a:t>spectral features visible </a:t>
            </a:r>
            <a:r>
              <a:rPr lang="en-US" dirty="0">
                <a:solidFill>
                  <a:prstClr val="black"/>
                </a:solidFill>
              </a:rPr>
              <a:t>(between 20-30 </a:t>
            </a:r>
            <a:r>
              <a:rPr lang="en-US" dirty="0" err="1">
                <a:solidFill>
                  <a:prstClr val="black"/>
                </a:solidFill>
              </a:rPr>
              <a:t>TeV</a:t>
            </a:r>
            <a:r>
              <a:rPr lang="en-US" dirty="0">
                <a:solidFill>
                  <a:prstClr val="black"/>
                </a:solidFill>
              </a:rPr>
              <a:t>)</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Immagine 35">
            <a:extLst>
              <a:ext uri="{FF2B5EF4-FFF2-40B4-BE49-F238E27FC236}">
                <a16:creationId xmlns:a16="http://schemas.microsoft.com/office/drawing/2014/main" id="{43D3BC73-179D-0426-09DF-180205EF5B4B}"/>
              </a:ext>
            </a:extLst>
          </p:cNvPr>
          <p:cNvPicPr>
            <a:picLocks noChangeAspect="1"/>
          </p:cNvPicPr>
          <p:nvPr/>
        </p:nvPicPr>
        <p:blipFill>
          <a:blip r:embed="rId2"/>
          <a:stretch>
            <a:fillRect/>
          </a:stretch>
        </p:blipFill>
        <p:spPr>
          <a:xfrm>
            <a:off x="5323155" y="1044763"/>
            <a:ext cx="6877318" cy="5003442"/>
          </a:xfrm>
          <a:prstGeom prst="rect">
            <a:avLst/>
          </a:prstGeom>
        </p:spPr>
      </p:pic>
      <p:grpSp>
        <p:nvGrpSpPr>
          <p:cNvPr id="3" name="Gruppo 2">
            <a:extLst>
              <a:ext uri="{FF2B5EF4-FFF2-40B4-BE49-F238E27FC236}">
                <a16:creationId xmlns:a16="http://schemas.microsoft.com/office/drawing/2014/main" id="{F675DF59-2438-0DFF-4224-1DD5F8417BA3}"/>
              </a:ext>
            </a:extLst>
          </p:cNvPr>
          <p:cNvGrpSpPr/>
          <p:nvPr/>
        </p:nvGrpSpPr>
        <p:grpSpPr>
          <a:xfrm>
            <a:off x="6566222" y="2532796"/>
            <a:ext cx="4067373" cy="2830774"/>
            <a:chOff x="6196568" y="2532796"/>
            <a:chExt cx="4067373" cy="2830774"/>
          </a:xfrm>
        </p:grpSpPr>
        <p:cxnSp>
          <p:nvCxnSpPr>
            <p:cNvPr id="43" name="Connettore diritto 42">
              <a:extLst>
                <a:ext uri="{FF2B5EF4-FFF2-40B4-BE49-F238E27FC236}">
                  <a16:creationId xmlns:a16="http://schemas.microsoft.com/office/drawing/2014/main" id="{227A23A8-DBCA-DDA7-2AB2-188E59BBC465}"/>
                </a:ext>
              </a:extLst>
            </p:cNvPr>
            <p:cNvCxnSpPr/>
            <p:nvPr/>
          </p:nvCxnSpPr>
          <p:spPr>
            <a:xfrm>
              <a:off x="6196568" y="2750024"/>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diritto 43">
              <a:extLst>
                <a:ext uri="{FF2B5EF4-FFF2-40B4-BE49-F238E27FC236}">
                  <a16:creationId xmlns:a16="http://schemas.microsoft.com/office/drawing/2014/main" id="{1F0FEB18-3A9B-E3EF-55C9-C90A793636EF}"/>
                </a:ext>
              </a:extLst>
            </p:cNvPr>
            <p:cNvCxnSpPr>
              <a:cxnSpLocks/>
            </p:cNvCxnSpPr>
            <p:nvPr/>
          </p:nvCxnSpPr>
          <p:spPr>
            <a:xfrm>
              <a:off x="6441744" y="2750024"/>
              <a:ext cx="0" cy="361666"/>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8D5B162D-7196-73D2-1E3B-494C044343B2}"/>
                </a:ext>
              </a:extLst>
            </p:cNvPr>
            <p:cNvCxnSpPr/>
            <p:nvPr/>
          </p:nvCxnSpPr>
          <p:spPr>
            <a:xfrm>
              <a:off x="6707392" y="2647664"/>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C189FB3D-10C4-739C-0A8B-DB184DB7C11B}"/>
                </a:ext>
              </a:extLst>
            </p:cNvPr>
            <p:cNvCxnSpPr/>
            <p:nvPr/>
          </p:nvCxnSpPr>
          <p:spPr>
            <a:xfrm>
              <a:off x="7207816" y="3189032"/>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ttore diritto 48">
              <a:extLst>
                <a:ext uri="{FF2B5EF4-FFF2-40B4-BE49-F238E27FC236}">
                  <a16:creationId xmlns:a16="http://schemas.microsoft.com/office/drawing/2014/main" id="{D97C3BFC-E11C-F696-3066-4B1E5B16A0D4}"/>
                </a:ext>
              </a:extLst>
            </p:cNvPr>
            <p:cNvCxnSpPr/>
            <p:nvPr/>
          </p:nvCxnSpPr>
          <p:spPr>
            <a:xfrm>
              <a:off x="7721884" y="3361904"/>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ttore diritto 49">
              <a:extLst>
                <a:ext uri="{FF2B5EF4-FFF2-40B4-BE49-F238E27FC236}">
                  <a16:creationId xmlns:a16="http://schemas.microsoft.com/office/drawing/2014/main" id="{147A3367-ABF8-CF1C-8959-46D959F0E2C0}"/>
                </a:ext>
              </a:extLst>
            </p:cNvPr>
            <p:cNvCxnSpPr/>
            <p:nvPr/>
          </p:nvCxnSpPr>
          <p:spPr>
            <a:xfrm>
              <a:off x="8222306" y="3807736"/>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diritto 50">
              <a:extLst>
                <a:ext uri="{FF2B5EF4-FFF2-40B4-BE49-F238E27FC236}">
                  <a16:creationId xmlns:a16="http://schemas.microsoft.com/office/drawing/2014/main" id="{F06BF157-48B1-2C35-BF32-41FA16C8712E}"/>
                </a:ext>
              </a:extLst>
            </p:cNvPr>
            <p:cNvCxnSpPr/>
            <p:nvPr/>
          </p:nvCxnSpPr>
          <p:spPr>
            <a:xfrm>
              <a:off x="8770493" y="3789536"/>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ttore diritto 52">
              <a:extLst>
                <a:ext uri="{FF2B5EF4-FFF2-40B4-BE49-F238E27FC236}">
                  <a16:creationId xmlns:a16="http://schemas.microsoft.com/office/drawing/2014/main" id="{8913E2F9-8089-43D5-E9A9-33C4B4199874}"/>
                </a:ext>
              </a:extLst>
            </p:cNvPr>
            <p:cNvCxnSpPr/>
            <p:nvPr/>
          </p:nvCxnSpPr>
          <p:spPr>
            <a:xfrm>
              <a:off x="9255941" y="4362734"/>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460C63DF-381E-EDD9-2DF3-7A1560E2AB32}"/>
                </a:ext>
              </a:extLst>
            </p:cNvPr>
            <p:cNvCxnSpPr>
              <a:cxnSpLocks/>
            </p:cNvCxnSpPr>
            <p:nvPr/>
          </p:nvCxnSpPr>
          <p:spPr>
            <a:xfrm>
              <a:off x="9501117" y="4362734"/>
              <a:ext cx="0" cy="361666"/>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Connettore diritto 54">
              <a:extLst>
                <a:ext uri="{FF2B5EF4-FFF2-40B4-BE49-F238E27FC236}">
                  <a16:creationId xmlns:a16="http://schemas.microsoft.com/office/drawing/2014/main" id="{DFADDDD1-4464-B038-938A-B9868E8B7546}"/>
                </a:ext>
              </a:extLst>
            </p:cNvPr>
            <p:cNvCxnSpPr/>
            <p:nvPr/>
          </p:nvCxnSpPr>
          <p:spPr>
            <a:xfrm>
              <a:off x="9759941" y="3882793"/>
              <a:ext cx="50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A3BF81D2-8397-5B87-3225-15D044B5131C}"/>
                </a:ext>
              </a:extLst>
            </p:cNvPr>
            <p:cNvCxnSpPr>
              <a:cxnSpLocks/>
            </p:cNvCxnSpPr>
            <p:nvPr/>
          </p:nvCxnSpPr>
          <p:spPr>
            <a:xfrm flipV="1">
              <a:off x="7976644" y="3286840"/>
              <a:ext cx="0"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nettore diritto 57">
              <a:extLst>
                <a:ext uri="{FF2B5EF4-FFF2-40B4-BE49-F238E27FC236}">
                  <a16:creationId xmlns:a16="http://schemas.microsoft.com/office/drawing/2014/main" id="{D526BE18-2D22-D412-354F-AA7B3A819457}"/>
                </a:ext>
              </a:extLst>
            </p:cNvPr>
            <p:cNvCxnSpPr>
              <a:cxnSpLocks/>
            </p:cNvCxnSpPr>
            <p:nvPr/>
          </p:nvCxnSpPr>
          <p:spPr>
            <a:xfrm flipV="1">
              <a:off x="6959882" y="2532796"/>
              <a:ext cx="0" cy="25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82CA800F-D989-5880-54DE-B5C0FAF1C8C9}"/>
                </a:ext>
              </a:extLst>
            </p:cNvPr>
            <p:cNvCxnSpPr>
              <a:cxnSpLocks/>
            </p:cNvCxnSpPr>
            <p:nvPr/>
          </p:nvCxnSpPr>
          <p:spPr>
            <a:xfrm flipV="1">
              <a:off x="7473950" y="3108280"/>
              <a:ext cx="0" cy="19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B4AC8AE6-DEC4-1E8E-1E5A-EA81BB0C9C34}"/>
                </a:ext>
              </a:extLst>
            </p:cNvPr>
            <p:cNvCxnSpPr>
              <a:cxnSpLocks/>
            </p:cNvCxnSpPr>
            <p:nvPr/>
          </p:nvCxnSpPr>
          <p:spPr>
            <a:xfrm flipV="1">
              <a:off x="8481607" y="3678661"/>
              <a:ext cx="0" cy="32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ttore diritto 61">
              <a:extLst>
                <a:ext uri="{FF2B5EF4-FFF2-40B4-BE49-F238E27FC236}">
                  <a16:creationId xmlns:a16="http://schemas.microsoft.com/office/drawing/2014/main" id="{9CE54FC5-FAAE-EC8B-6875-DBAEE91C95FA}"/>
                </a:ext>
              </a:extLst>
            </p:cNvPr>
            <p:cNvCxnSpPr>
              <a:cxnSpLocks/>
            </p:cNvCxnSpPr>
            <p:nvPr/>
          </p:nvCxnSpPr>
          <p:spPr>
            <a:xfrm flipV="1">
              <a:off x="8988849" y="3618337"/>
              <a:ext cx="0" cy="46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diritto 62">
              <a:extLst>
                <a:ext uri="{FF2B5EF4-FFF2-40B4-BE49-F238E27FC236}">
                  <a16:creationId xmlns:a16="http://schemas.microsoft.com/office/drawing/2014/main" id="{ADD666DB-50D6-0C7E-293B-07808E203280}"/>
                </a:ext>
              </a:extLst>
            </p:cNvPr>
            <p:cNvCxnSpPr>
              <a:cxnSpLocks/>
            </p:cNvCxnSpPr>
            <p:nvPr/>
          </p:nvCxnSpPr>
          <p:spPr>
            <a:xfrm flipV="1">
              <a:off x="10011941" y="3520536"/>
              <a:ext cx="0" cy="18430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Rectangle 2">
            <a:extLst>
              <a:ext uri="{FF2B5EF4-FFF2-40B4-BE49-F238E27FC236}">
                <a16:creationId xmlns:a16="http://schemas.microsoft.com/office/drawing/2014/main" id="{B0845948-97C6-50E5-B12F-F23F9DE3025B}"/>
              </a:ext>
            </a:extLst>
          </p:cNvPr>
          <p:cNvSpPr/>
          <p:nvPr/>
        </p:nvSpPr>
        <p:spPr>
          <a:xfrm>
            <a:off x="8978686" y="42028"/>
            <a:ext cx="2767104" cy="543867"/>
          </a:xfrm>
          <a:prstGeom prst="rect">
            <a:avLst/>
          </a:prstGeom>
        </p:spPr>
        <p:txBody>
          <a:bodyPr wrap="none">
            <a:spAutoFit/>
          </a:bodyPr>
          <a:lstStyle/>
          <a:p>
            <a:pPr marL="285750" indent="-285750" defTabSz="1219170" fontAlgn="base">
              <a:spcBef>
                <a:spcPct val="0"/>
              </a:spcBef>
              <a:spcAft>
                <a:spcPct val="0"/>
              </a:spcAft>
              <a:buFont typeface="Wingdings" panose="05000000000000000000" pitchFamily="2" charset="2"/>
              <a:buChar char="&amp;"/>
              <a:defRPr/>
            </a:pPr>
            <a:r>
              <a:rPr lang="en-US" sz="1467" dirty="0">
                <a:solidFill>
                  <a:srgbClr val="339933"/>
                </a:solidFill>
                <a:latin typeface="Arial"/>
                <a:ea typeface="ＭＳ Ｐゴシック" charset="0"/>
                <a:sym typeface="Wingdings" pitchFamily="-1" charset="2"/>
              </a:rPr>
              <a:t>IceCube</a:t>
            </a:r>
            <a:r>
              <a:rPr lang="fr-FR" sz="1400" dirty="0">
                <a:solidFill>
                  <a:srgbClr val="339933"/>
                </a:solidFill>
                <a:latin typeface="Helvetica Neue" panose="02000503000000020004" pitchFamily="2" charset="0"/>
                <a:ea typeface="ＭＳ Ｐゴシック" charset="0"/>
                <a:sym typeface="Wingdings" pitchFamily="-1" charset="2"/>
              </a:rPr>
              <a:t>: </a:t>
            </a:r>
            <a:r>
              <a:rPr lang="fr-FR" sz="1400" dirty="0" err="1">
                <a:solidFill>
                  <a:srgbClr val="339933"/>
                </a:solidFill>
                <a:latin typeface="Helvetica Neue" panose="02000503000000020004" pitchFamily="2" charset="0"/>
                <a:ea typeface="ＭＳ Ｐゴシック" charset="0"/>
              </a:rPr>
              <a:t>PoS</a:t>
            </a:r>
            <a:r>
              <a:rPr lang="fr-FR" sz="1400" dirty="0">
                <a:solidFill>
                  <a:srgbClr val="339933"/>
                </a:solidFill>
                <a:latin typeface="Helvetica Neue" panose="02000503000000020004" pitchFamily="2" charset="0"/>
                <a:ea typeface="ＭＳ Ｐゴシック" charset="0"/>
              </a:rPr>
              <a:t>(ICRC23)1064</a:t>
            </a:r>
          </a:p>
          <a:p>
            <a:pPr marL="285750" indent="-285750" defTabSz="1219170" fontAlgn="base">
              <a:spcBef>
                <a:spcPct val="0"/>
              </a:spcBef>
              <a:spcAft>
                <a:spcPct val="0"/>
              </a:spcAft>
              <a:buFont typeface="Wingdings" panose="05000000000000000000" pitchFamily="2" charset="2"/>
              <a:buChar char="&amp;"/>
              <a:defRPr/>
            </a:pPr>
            <a:r>
              <a:rPr lang="en-US" sz="1467" dirty="0">
                <a:solidFill>
                  <a:srgbClr val="FF0000"/>
                </a:solidFill>
                <a:latin typeface="Arial"/>
                <a:ea typeface="ＭＳ Ｐゴシック" charset="0"/>
                <a:sym typeface="Wingdings" pitchFamily="-1" charset="2"/>
              </a:rPr>
              <a:t>IceCube</a:t>
            </a:r>
            <a:r>
              <a:rPr lang="fr-FR" sz="1400" dirty="0">
                <a:solidFill>
                  <a:srgbClr val="FF0000"/>
                </a:solidFill>
                <a:latin typeface="Helvetica Neue" panose="02000503000000020004" pitchFamily="2" charset="0"/>
                <a:ea typeface="ＭＳ Ｐゴシック" charset="0"/>
                <a:sym typeface="Wingdings" pitchFamily="-1" charset="2"/>
              </a:rPr>
              <a:t>: </a:t>
            </a:r>
            <a:r>
              <a:rPr lang="fr-FR" sz="1400" dirty="0">
                <a:solidFill>
                  <a:srgbClr val="FF0000"/>
                </a:solidFill>
                <a:latin typeface="Helvetica Neue" panose="02000503000000020004" pitchFamily="2" charset="0"/>
                <a:ea typeface="ＭＳ Ｐゴシック" charset="0"/>
              </a:rPr>
              <a:t>arXiv:2402.18026</a:t>
            </a:r>
          </a:p>
        </p:txBody>
      </p:sp>
      <p:cxnSp>
        <p:nvCxnSpPr>
          <p:cNvPr id="6" name="Connettore diritto 5">
            <a:extLst>
              <a:ext uri="{FF2B5EF4-FFF2-40B4-BE49-F238E27FC236}">
                <a16:creationId xmlns:a16="http://schemas.microsoft.com/office/drawing/2014/main" id="{DC022D2C-E819-B751-F3E8-3106DCE231B8}"/>
              </a:ext>
            </a:extLst>
          </p:cNvPr>
          <p:cNvCxnSpPr>
            <a:cxnSpLocks/>
          </p:cNvCxnSpPr>
          <p:nvPr/>
        </p:nvCxnSpPr>
        <p:spPr>
          <a:xfrm flipH="1" flipV="1">
            <a:off x="7937770" y="3108280"/>
            <a:ext cx="3025302" cy="2184756"/>
          </a:xfrm>
          <a:prstGeom prst="line">
            <a:avLst/>
          </a:prstGeom>
          <a:ln w="57150">
            <a:solidFill>
              <a:srgbClr val="339933"/>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B7EE959D-9975-D51F-96ED-D71D094B4E86}"/>
              </a:ext>
            </a:extLst>
          </p:cNvPr>
          <p:cNvCxnSpPr>
            <a:cxnSpLocks/>
          </p:cNvCxnSpPr>
          <p:nvPr/>
        </p:nvCxnSpPr>
        <p:spPr>
          <a:xfrm flipV="1">
            <a:off x="6552575" y="3063442"/>
            <a:ext cx="1385195" cy="1022895"/>
          </a:xfrm>
          <a:prstGeom prst="line">
            <a:avLst/>
          </a:prstGeom>
          <a:ln w="57150">
            <a:solidFill>
              <a:srgbClr val="339933"/>
            </a:solidFill>
            <a:prstDash val="dash"/>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3A33AD6-259B-E530-B148-C85F1661BDC7}"/>
              </a:ext>
            </a:extLst>
          </p:cNvPr>
          <p:cNvSpPr txBox="1"/>
          <p:nvPr/>
        </p:nvSpPr>
        <p:spPr>
          <a:xfrm>
            <a:off x="562136" y="4366670"/>
            <a:ext cx="5051788" cy="1277273"/>
          </a:xfrm>
          <a:prstGeom prst="rect">
            <a:avLst/>
          </a:prstGeom>
          <a:noFill/>
        </p:spPr>
        <p:txBody>
          <a:bodyPr wrap="square">
            <a:spAutoFit/>
          </a:bodyPr>
          <a:lstStyle/>
          <a:p>
            <a:pPr marL="285750" lvl="0" indent="-285750">
              <a:spcAft>
                <a:spcPts val="600"/>
              </a:spcAft>
              <a:buFont typeface="Arial" panose="020B0604020202020204" pitchFamily="34" charset="0"/>
              <a:buChar char="•"/>
              <a:defRPr/>
            </a:pPr>
            <a:r>
              <a:rPr lang="en-US" dirty="0">
                <a:solidFill>
                  <a:prstClr val="black"/>
                </a:solidFill>
              </a:rPr>
              <a:t>The </a:t>
            </a:r>
            <a:r>
              <a:rPr lang="en-US" b="1" dirty="0">
                <a:solidFill>
                  <a:srgbClr val="FF0000"/>
                </a:solidFill>
              </a:rPr>
              <a:t>starting tracks sample </a:t>
            </a:r>
            <a:r>
              <a:rPr lang="en-US" dirty="0"/>
              <a:t>(new) </a:t>
            </a:r>
            <a:r>
              <a:rPr lang="en-US" dirty="0">
                <a:solidFill>
                  <a:prstClr val="black"/>
                </a:solidFill>
              </a:rPr>
              <a:t>agrees with segmented fit above the 30 </a:t>
            </a:r>
            <a:r>
              <a:rPr lang="en-US" dirty="0" err="1">
                <a:solidFill>
                  <a:prstClr val="black"/>
                </a:solidFill>
              </a:rPr>
              <a:t>TeV</a:t>
            </a:r>
            <a:r>
              <a:rPr lang="en-US" dirty="0">
                <a:solidFill>
                  <a:prstClr val="black"/>
                </a:solidFill>
              </a:rPr>
              <a:t> feature</a:t>
            </a:r>
          </a:p>
          <a:p>
            <a:pPr marL="285750" lvl="0" indent="-285750">
              <a:spcAft>
                <a:spcPts val="600"/>
              </a:spcAft>
              <a:buFont typeface="Arial" panose="020B0604020202020204" pitchFamily="34" charset="0"/>
              <a:buChar char="•"/>
              <a:defRPr/>
            </a:pPr>
            <a:r>
              <a:rPr lang="en-US" dirty="0">
                <a:solidFill>
                  <a:prstClr val="black"/>
                </a:solidFill>
              </a:rPr>
              <a:t>ANTARES data also are more compatible with some change of slope at 20-30 </a:t>
            </a:r>
            <a:r>
              <a:rPr lang="en-US" dirty="0" err="1">
                <a:solidFill>
                  <a:prstClr val="black"/>
                </a:solidFill>
              </a:rPr>
              <a:t>TeV</a:t>
            </a:r>
            <a:r>
              <a:rPr lang="en-US" dirty="0">
                <a:solidFill>
                  <a:prstClr val="black"/>
                </a:solidFill>
              </a:rPr>
              <a:t>. See:</a:t>
            </a:r>
          </a:p>
        </p:txBody>
      </p:sp>
      <p:sp>
        <p:nvSpPr>
          <p:cNvPr id="5" name="Segnaposto piè di pagina 4">
            <a:extLst>
              <a:ext uri="{FF2B5EF4-FFF2-40B4-BE49-F238E27FC236}">
                <a16:creationId xmlns:a16="http://schemas.microsoft.com/office/drawing/2014/main" id="{DBE0128C-703B-3591-6333-BD113AD58BFC}"/>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7" name="Segnaposto numero diapositiva 6">
            <a:extLst>
              <a:ext uri="{FF2B5EF4-FFF2-40B4-BE49-F238E27FC236}">
                <a16:creationId xmlns:a16="http://schemas.microsoft.com/office/drawing/2014/main" id="{F12299F4-7B44-AFFF-7D6F-5B21D99C68E8}"/>
              </a:ext>
            </a:extLst>
          </p:cNvPr>
          <p:cNvSpPr>
            <a:spLocks noGrp="1"/>
          </p:cNvSpPr>
          <p:nvPr>
            <p:ph type="sldNum" sz="quarter" idx="12"/>
          </p:nvPr>
        </p:nvSpPr>
        <p:spPr/>
        <p:txBody>
          <a:bodyPr/>
          <a:lstStyle/>
          <a:p>
            <a:fld id="{EF856C54-971D-4A64-8725-72F12A462872}" type="slidenum">
              <a:rPr lang="it-IT" smtClean="0"/>
              <a:t>55</a:t>
            </a:fld>
            <a:endParaRPr lang="it-IT"/>
          </a:p>
        </p:txBody>
      </p:sp>
      <p:sp>
        <p:nvSpPr>
          <p:cNvPr id="9" name="CasellaDiTesto 8">
            <a:extLst>
              <a:ext uri="{FF2B5EF4-FFF2-40B4-BE49-F238E27FC236}">
                <a16:creationId xmlns:a16="http://schemas.microsoft.com/office/drawing/2014/main" id="{150C7F5B-A84F-7E17-2D21-7D1C57D10B89}"/>
              </a:ext>
            </a:extLst>
          </p:cNvPr>
          <p:cNvSpPr txBox="1"/>
          <p:nvPr/>
        </p:nvSpPr>
        <p:spPr>
          <a:xfrm>
            <a:off x="692161" y="5788344"/>
            <a:ext cx="4630994" cy="307777"/>
          </a:xfrm>
          <a:prstGeom prst="rect">
            <a:avLst/>
          </a:prstGeom>
          <a:noFill/>
        </p:spPr>
        <p:txBody>
          <a:bodyPr wrap="square">
            <a:spAutoFit/>
          </a:bodyPr>
          <a:lstStyle/>
          <a:p>
            <a:pPr marL="285750" lvl="0" indent="-285750" defTabSz="1219170" fontAlgn="base">
              <a:spcBef>
                <a:spcPct val="0"/>
              </a:spcBef>
              <a:spcAft>
                <a:spcPct val="0"/>
              </a:spcAft>
              <a:buFont typeface="Wingdings" panose="05000000000000000000" pitchFamily="2" charset="2"/>
              <a:buChar char="&amp;"/>
              <a:defRPr/>
            </a:pPr>
            <a:r>
              <a:rPr kumimoji="0" lang="fr-FR" sz="1400" b="0" i="0" u="none" strike="noStrike" kern="1200" cap="none" spc="0" normalizeH="0" baseline="0" noProof="0" dirty="0">
                <a:ln>
                  <a:noFill/>
                </a:ln>
                <a:solidFill>
                  <a:prstClr val="black"/>
                </a:solidFill>
                <a:effectLst/>
                <a:uLnTx/>
                <a:uFillTx/>
                <a:latin typeface="Helvetica Neue" panose="02000503000000020004" pitchFamily="2" charset="0"/>
                <a:ea typeface="ＭＳ Ｐゴシック" charset="0"/>
                <a:cs typeface="+mn-cs"/>
              </a:rPr>
              <a:t>ANTARES</a:t>
            </a:r>
            <a:r>
              <a:rPr lang="fr-FR" sz="1400" dirty="0">
                <a:solidFill>
                  <a:srgbClr val="444444"/>
                </a:solidFill>
                <a:latin typeface="Helvetica Neue" panose="02000503000000020004" pitchFamily="2" charset="0"/>
                <a:ea typeface="ＭＳ Ｐゴシック" charset="0"/>
              </a:rPr>
              <a:t> JCAP 08 (2024) 038 • arXiv:2407.00328 </a:t>
            </a:r>
            <a:endParaRPr kumimoji="0" lang="fr-FR" sz="1400" b="0" i="0" u="none" strike="noStrike" kern="1200" cap="none" spc="0" normalizeH="0" baseline="0" noProof="0" dirty="0">
              <a:ln>
                <a:noFill/>
              </a:ln>
              <a:solidFill>
                <a:srgbClr val="444444"/>
              </a:solidFill>
              <a:effectLst/>
              <a:uLnTx/>
              <a:uFillTx/>
              <a:latin typeface="Helvetica Neue" panose="02000503000000020004" pitchFamily="2" charset="0"/>
              <a:ea typeface="ＭＳ Ｐゴシック" charset="0"/>
              <a:cs typeface="+mn-cs"/>
            </a:endParaRPr>
          </a:p>
        </p:txBody>
      </p:sp>
      <p:sp>
        <p:nvSpPr>
          <p:cNvPr id="10" name="Ovale 9">
            <a:extLst>
              <a:ext uri="{FF2B5EF4-FFF2-40B4-BE49-F238E27FC236}">
                <a16:creationId xmlns:a16="http://schemas.microsoft.com/office/drawing/2014/main" id="{0C2A6961-E77B-48E9-1422-60121273258C}"/>
              </a:ext>
            </a:extLst>
          </p:cNvPr>
          <p:cNvSpPr/>
          <p:nvPr/>
        </p:nvSpPr>
        <p:spPr>
          <a:xfrm>
            <a:off x="6965119" y="2396359"/>
            <a:ext cx="679217" cy="549833"/>
          </a:xfrm>
          <a:prstGeom prst="ellipse">
            <a:avLst/>
          </a:prstGeom>
          <a:noFill/>
          <a:ln w="38100">
            <a:solidFill>
              <a:srgbClr val="FF0000"/>
            </a:solidFill>
            <a:prstDash val="sysDash"/>
          </a:ln>
        </p:spPr>
        <p:txBody>
          <a:bodyPr rtlCol="0" anchor="ctr"/>
          <a:lstStyle/>
          <a:p>
            <a:pPr algn="ctr"/>
            <a:endParaRPr lang="en-US"/>
          </a:p>
        </p:txBody>
      </p:sp>
      <p:sp>
        <p:nvSpPr>
          <p:cNvPr id="13" name="Ovale 12">
            <a:extLst>
              <a:ext uri="{FF2B5EF4-FFF2-40B4-BE49-F238E27FC236}">
                <a16:creationId xmlns:a16="http://schemas.microsoft.com/office/drawing/2014/main" id="{50D1C94C-C27E-EE5D-2E6E-089030B86B03}"/>
              </a:ext>
            </a:extLst>
          </p:cNvPr>
          <p:cNvSpPr/>
          <p:nvPr/>
        </p:nvSpPr>
        <p:spPr>
          <a:xfrm>
            <a:off x="7064969" y="3011212"/>
            <a:ext cx="679217" cy="549833"/>
          </a:xfrm>
          <a:prstGeom prst="ellipse">
            <a:avLst/>
          </a:prstGeom>
          <a:noFill/>
          <a:ln w="38100">
            <a:solidFill>
              <a:schemeClr val="tx1"/>
            </a:solidFill>
            <a:prstDash val="sysDash"/>
          </a:ln>
        </p:spPr>
        <p:txBody>
          <a:bodyPr rtlCol="0" anchor="ctr"/>
          <a:lstStyle/>
          <a:p>
            <a:pPr algn="ctr"/>
            <a:endParaRPr lang="en-US"/>
          </a:p>
        </p:txBody>
      </p:sp>
    </p:spTree>
    <p:extLst>
      <p:ext uri="{BB962C8B-B14F-4D97-AF65-F5344CB8AC3E}">
        <p14:creationId xmlns:p14="http://schemas.microsoft.com/office/powerpoint/2010/main" val="34211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7" name="Text Box 7"/>
          <p:cNvSpPr txBox="1">
            <a:spLocks noChangeArrowheads="1"/>
          </p:cNvSpPr>
          <p:nvPr/>
        </p:nvSpPr>
        <p:spPr bwMode="auto">
          <a:xfrm>
            <a:off x="4158744" y="3044274"/>
            <a:ext cx="1487074" cy="369332"/>
          </a:xfrm>
          <a:prstGeom prst="rect">
            <a:avLst/>
          </a:prstGeom>
          <a:solidFill>
            <a:srgbClr val="FF3300"/>
          </a:solid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Mediterraneo</a:t>
            </a:r>
          </a:p>
        </p:txBody>
      </p:sp>
      <p:sp>
        <p:nvSpPr>
          <p:cNvPr id="11" name="Titolo 1"/>
          <p:cNvSpPr>
            <a:spLocks noGrp="1"/>
          </p:cNvSpPr>
          <p:nvPr>
            <p:ph type="title"/>
          </p:nvPr>
        </p:nvSpPr>
        <p:spPr>
          <a:xfrm>
            <a:off x="862885" y="72009"/>
            <a:ext cx="9358259" cy="681755"/>
          </a:xfrm>
        </p:spPr>
        <p:txBody>
          <a:bodyPr>
            <a:normAutofit/>
          </a:bodyPr>
          <a:lstStyle/>
          <a:p>
            <a:r>
              <a:rPr lang="it-IT" sz="3600" dirty="0"/>
              <a:t>Point </a:t>
            </a:r>
            <a:r>
              <a:rPr lang="it-IT" sz="3600" dirty="0" err="1"/>
              <a:t>Sources</a:t>
            </a:r>
            <a:r>
              <a:rPr lang="it-IT" sz="3600" dirty="0"/>
              <a:t>: </a:t>
            </a:r>
            <a:r>
              <a:rPr lang="it-IT" sz="3600" dirty="0" err="1"/>
              <a:t>catalog</a:t>
            </a:r>
            <a:r>
              <a:rPr lang="it-IT" sz="3600" dirty="0"/>
              <a:t> of </a:t>
            </a:r>
            <a:r>
              <a:rPr lang="it-IT" sz="3600" dirty="0" err="1"/>
              <a:t>TeV</a:t>
            </a:r>
            <a:r>
              <a:rPr lang="it-IT" sz="3600" dirty="0"/>
              <a:t> </a:t>
            </a:r>
            <a:r>
              <a:rPr lang="it-IT" sz="3600" dirty="0">
                <a:latin typeface="Symbol" panose="05050102010706020507" pitchFamily="18" charset="2"/>
              </a:rPr>
              <a:t>g</a:t>
            </a:r>
            <a:r>
              <a:rPr lang="it-IT" sz="3600" dirty="0"/>
              <a:t>-</a:t>
            </a:r>
            <a:r>
              <a:rPr lang="it-IT" sz="3600" dirty="0" err="1"/>
              <a:t>rays</a:t>
            </a:r>
            <a:endParaRPr lang="en-US" sz="3600" dirty="0"/>
          </a:p>
        </p:txBody>
      </p:sp>
      <p:pic>
        <p:nvPicPr>
          <p:cNvPr id="7" name="Immagin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253513" y="845934"/>
            <a:ext cx="7488000" cy="5544616"/>
          </a:xfrm>
          <a:prstGeom prst="rect">
            <a:avLst/>
          </a:prstGeom>
        </p:spPr>
      </p:pic>
      <p:sp>
        <p:nvSpPr>
          <p:cNvPr id="14" name="Figura a mano libera 13"/>
          <p:cNvSpPr/>
          <p:nvPr/>
        </p:nvSpPr>
        <p:spPr>
          <a:xfrm>
            <a:off x="1937601" y="1515844"/>
            <a:ext cx="4811838" cy="3082668"/>
          </a:xfrm>
          <a:custGeom>
            <a:avLst/>
            <a:gdLst>
              <a:gd name="connsiteX0" fmla="*/ 10346 w 4811838"/>
              <a:gd name="connsiteY0" fmla="*/ 2643962 h 3082668"/>
              <a:gd name="connsiteX1" fmla="*/ 499443 w 4811838"/>
              <a:gd name="connsiteY1" fmla="*/ 2792818 h 3082668"/>
              <a:gd name="connsiteX2" fmla="*/ 786522 w 4811838"/>
              <a:gd name="connsiteY2" fmla="*/ 2782185 h 3082668"/>
              <a:gd name="connsiteX3" fmla="*/ 988541 w 4811838"/>
              <a:gd name="connsiteY3" fmla="*/ 2654595 h 3082668"/>
              <a:gd name="connsiteX4" fmla="*/ 1148029 w 4811838"/>
              <a:gd name="connsiteY4" fmla="*/ 2016641 h 3082668"/>
              <a:gd name="connsiteX5" fmla="*/ 1467006 w 4811838"/>
              <a:gd name="connsiteY5" fmla="*/ 1144771 h 3082668"/>
              <a:gd name="connsiteX6" fmla="*/ 2083695 w 4811838"/>
              <a:gd name="connsiteY6" fmla="*/ 272902 h 3082668"/>
              <a:gd name="connsiteX7" fmla="*/ 2498364 w 4811838"/>
              <a:gd name="connsiteY7" fmla="*/ 17720 h 3082668"/>
              <a:gd name="connsiteX8" fmla="*/ 3061890 w 4811838"/>
              <a:gd name="connsiteY8" fmla="*/ 49618 h 3082668"/>
              <a:gd name="connsiteX9" fmla="*/ 3657313 w 4811838"/>
              <a:gd name="connsiteY9" fmla="*/ 272902 h 3082668"/>
              <a:gd name="connsiteX10" fmla="*/ 4486653 w 4811838"/>
              <a:gd name="connsiteY10" fmla="*/ 889590 h 3082668"/>
              <a:gd name="connsiteX11" fmla="*/ 4763099 w 4811838"/>
              <a:gd name="connsiteY11" fmla="*/ 1336157 h 3082668"/>
              <a:gd name="connsiteX12" fmla="*/ 4784364 w 4811838"/>
              <a:gd name="connsiteY12" fmla="*/ 1867785 h 3082668"/>
              <a:gd name="connsiteX13" fmla="*/ 4476020 w 4811838"/>
              <a:gd name="connsiteY13" fmla="*/ 2431311 h 3082668"/>
              <a:gd name="connsiteX14" fmla="*/ 3912495 w 4811838"/>
              <a:gd name="connsiteY14" fmla="*/ 2750288 h 3082668"/>
              <a:gd name="connsiteX15" fmla="*/ 2827974 w 4811838"/>
              <a:gd name="connsiteY15" fmla="*/ 3037367 h 3082668"/>
              <a:gd name="connsiteX16" fmla="*/ 2041164 w 4811838"/>
              <a:gd name="connsiteY16" fmla="*/ 3079897 h 3082668"/>
              <a:gd name="connsiteX17" fmla="*/ 999174 w 4811838"/>
              <a:gd name="connsiteY17" fmla="*/ 3016102 h 3082668"/>
              <a:gd name="connsiteX18" fmla="*/ 10346 w 4811838"/>
              <a:gd name="connsiteY18" fmla="*/ 2643962 h 30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11838" h="3082668">
                <a:moveTo>
                  <a:pt x="10346" y="2643962"/>
                </a:moveTo>
                <a:cubicBezTo>
                  <a:pt x="-72942" y="2606748"/>
                  <a:pt x="370080" y="2769781"/>
                  <a:pt x="499443" y="2792818"/>
                </a:cubicBezTo>
                <a:cubicBezTo>
                  <a:pt x="628806" y="2815855"/>
                  <a:pt x="705006" y="2805222"/>
                  <a:pt x="786522" y="2782185"/>
                </a:cubicBezTo>
                <a:cubicBezTo>
                  <a:pt x="868038" y="2759148"/>
                  <a:pt x="928290" y="2782186"/>
                  <a:pt x="988541" y="2654595"/>
                </a:cubicBezTo>
                <a:cubicBezTo>
                  <a:pt x="1048792" y="2527004"/>
                  <a:pt x="1068285" y="2268278"/>
                  <a:pt x="1148029" y="2016641"/>
                </a:cubicBezTo>
                <a:cubicBezTo>
                  <a:pt x="1227773" y="1765004"/>
                  <a:pt x="1311062" y="1435394"/>
                  <a:pt x="1467006" y="1144771"/>
                </a:cubicBezTo>
                <a:cubicBezTo>
                  <a:pt x="1622950" y="854148"/>
                  <a:pt x="1911802" y="460744"/>
                  <a:pt x="2083695" y="272902"/>
                </a:cubicBezTo>
                <a:cubicBezTo>
                  <a:pt x="2255588" y="85060"/>
                  <a:pt x="2335332" y="54934"/>
                  <a:pt x="2498364" y="17720"/>
                </a:cubicBezTo>
                <a:cubicBezTo>
                  <a:pt x="2661396" y="-19494"/>
                  <a:pt x="2868732" y="7088"/>
                  <a:pt x="3061890" y="49618"/>
                </a:cubicBezTo>
                <a:cubicBezTo>
                  <a:pt x="3255048" y="92148"/>
                  <a:pt x="3419853" y="132907"/>
                  <a:pt x="3657313" y="272902"/>
                </a:cubicBezTo>
                <a:cubicBezTo>
                  <a:pt x="3894773" y="412897"/>
                  <a:pt x="4302355" y="712381"/>
                  <a:pt x="4486653" y="889590"/>
                </a:cubicBezTo>
                <a:cubicBezTo>
                  <a:pt x="4670951" y="1066799"/>
                  <a:pt x="4713481" y="1173125"/>
                  <a:pt x="4763099" y="1336157"/>
                </a:cubicBezTo>
                <a:cubicBezTo>
                  <a:pt x="4812717" y="1499189"/>
                  <a:pt x="4832210" y="1685259"/>
                  <a:pt x="4784364" y="1867785"/>
                </a:cubicBezTo>
                <a:cubicBezTo>
                  <a:pt x="4736518" y="2050311"/>
                  <a:pt x="4621331" y="2284227"/>
                  <a:pt x="4476020" y="2431311"/>
                </a:cubicBezTo>
                <a:cubicBezTo>
                  <a:pt x="4330709" y="2578395"/>
                  <a:pt x="4187169" y="2649279"/>
                  <a:pt x="3912495" y="2750288"/>
                </a:cubicBezTo>
                <a:cubicBezTo>
                  <a:pt x="3637821" y="2851297"/>
                  <a:pt x="3139862" y="2982432"/>
                  <a:pt x="2827974" y="3037367"/>
                </a:cubicBezTo>
                <a:cubicBezTo>
                  <a:pt x="2516086" y="3092302"/>
                  <a:pt x="2345964" y="3083441"/>
                  <a:pt x="2041164" y="3079897"/>
                </a:cubicBezTo>
                <a:cubicBezTo>
                  <a:pt x="1736364" y="3076353"/>
                  <a:pt x="1335872" y="3083441"/>
                  <a:pt x="999174" y="3016102"/>
                </a:cubicBezTo>
                <a:cubicBezTo>
                  <a:pt x="662476" y="2948763"/>
                  <a:pt x="93634" y="2681176"/>
                  <a:pt x="10346" y="2643962"/>
                </a:cubicBez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South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ttangolo 15"/>
          <p:cNvSpPr/>
          <p:nvPr/>
        </p:nvSpPr>
        <p:spPr>
          <a:xfrm>
            <a:off x="8802422" y="228220"/>
            <a:ext cx="28374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ea typeface="+mn-ea"/>
                <a:cs typeface="+mn-cs"/>
                <a:hlinkClick r:id="rId3"/>
              </a:rPr>
              <a:t>http://tevcat.uchicago.edu/</a:t>
            </a:r>
            <a:r>
              <a:rPr kumimoji="0" lang="it-IT" sz="1800" b="0" i="0" u="none" strike="noStrike" kern="1200" cap="none" spc="0" normalizeH="0" baseline="0" noProof="0" dirty="0">
                <a:ln>
                  <a:noFill/>
                </a:ln>
                <a:solidFill>
                  <a:prstClr val="black"/>
                </a:solidFill>
                <a:effectLst/>
                <a:uLnTx/>
                <a:uFillTx/>
                <a:ea typeface="+mn-ea"/>
                <a:cs typeface="+mn-cs"/>
              </a:rPr>
              <a:t> </a:t>
            </a:r>
          </a:p>
        </p:txBody>
      </p:sp>
      <p:sp>
        <p:nvSpPr>
          <p:cNvPr id="4" name="CasellaDiTesto 3">
            <a:extLst>
              <a:ext uri="{FF2B5EF4-FFF2-40B4-BE49-F238E27FC236}">
                <a16:creationId xmlns:a16="http://schemas.microsoft.com/office/drawing/2014/main" id="{790CB41B-1906-FED3-8164-F727BA3635C8}"/>
              </a:ext>
            </a:extLst>
          </p:cNvPr>
          <p:cNvSpPr txBox="1"/>
          <p:nvPr/>
        </p:nvSpPr>
        <p:spPr>
          <a:xfrm>
            <a:off x="8046825" y="991753"/>
            <a:ext cx="3627660" cy="29238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Today: 336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objets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94 Galactic (&lt;1</a:t>
            </a:r>
            <a:r>
              <a:rPr lang="en-US" sz="2000" dirty="0">
                <a:solidFill>
                  <a:prstClr val="black"/>
                </a:solidFill>
                <a:latin typeface="Calibri" panose="020F0502020204030204"/>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kpc)</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 of the Galactic Plane: AGN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8 AGN with 0.5&lt;z&lt;1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 AGN with 0.2&lt;z&lt;0.5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28 AGN with 0.1&lt;z&lt;0.2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23 AGN with 0.001&lt;z&lt;0.1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 GRBs (transient)</a:t>
            </a:r>
          </a:p>
        </p:txBody>
      </p:sp>
      <p:sp>
        <p:nvSpPr>
          <p:cNvPr id="9" name="CasellaDiTesto 8">
            <a:extLst>
              <a:ext uri="{FF2B5EF4-FFF2-40B4-BE49-F238E27FC236}">
                <a16:creationId xmlns:a16="http://schemas.microsoft.com/office/drawing/2014/main" id="{904A6EE2-4ABD-21B9-4D2A-78A8CA5749CA}"/>
              </a:ext>
            </a:extLst>
          </p:cNvPr>
          <p:cNvSpPr txBox="1"/>
          <p:nvPr/>
        </p:nvSpPr>
        <p:spPr>
          <a:xfrm>
            <a:off x="7844917" y="4202077"/>
            <a:ext cx="4274565" cy="2062103"/>
          </a:xfrm>
          <a:prstGeom prst="rect">
            <a:avLst/>
          </a:prstGeom>
          <a:noFill/>
        </p:spPr>
        <p:txBody>
          <a:bodyPr wrap="square">
            <a:spAutoFit/>
          </a:bodyPr>
          <a:lstStyle/>
          <a:p>
            <a:pPr marL="285750" indent="-285750">
              <a:spcAft>
                <a:spcPts val="1200"/>
              </a:spcAft>
              <a:buFont typeface="Arial" panose="020B0604020202020204" pitchFamily="34" charset="0"/>
              <a:buChar char="•"/>
              <a:defRPr/>
            </a:pPr>
            <a:r>
              <a:rPr lang="en-US" b="1" i="1" dirty="0">
                <a:solidFill>
                  <a:prstClr val="black"/>
                </a:solidFill>
              </a:rPr>
              <a:t>Blazars</a:t>
            </a:r>
            <a:r>
              <a:rPr lang="en-US" i="1" dirty="0">
                <a:solidFill>
                  <a:prstClr val="black"/>
                </a:solidFill>
              </a:rPr>
              <a:t> are powerful AGN with relativistic jets directed at the Earth.</a:t>
            </a:r>
          </a:p>
          <a:p>
            <a:pPr marL="285750" indent="-285750">
              <a:spcAft>
                <a:spcPts val="1200"/>
              </a:spcAft>
              <a:buFont typeface="Arial" panose="020B0604020202020204" pitchFamily="34" charset="0"/>
              <a:buChar char="•"/>
              <a:defRPr/>
            </a:pPr>
            <a:r>
              <a:rPr lang="en-US" sz="1800" b="0" i="1" u="none" strike="noStrike" baseline="0" dirty="0"/>
              <a:t>Not all blazars are </a:t>
            </a:r>
            <a:r>
              <a:rPr lang="en-US" sz="1800" b="0" i="1" u="none" strike="noStrike" baseline="0" dirty="0">
                <a:latin typeface="Symbol" panose="05050102010706020507" pitchFamily="18" charset="2"/>
              </a:rPr>
              <a:t>g</a:t>
            </a:r>
            <a:r>
              <a:rPr lang="en-US" sz="1800" b="0" i="1" u="none" strike="noStrike" baseline="0" dirty="0"/>
              <a:t>-ray sources, but they constitute the dominant population</a:t>
            </a:r>
          </a:p>
          <a:p>
            <a:pPr marL="285750" indent="-285750">
              <a:spcAft>
                <a:spcPts val="1200"/>
              </a:spcAft>
              <a:buFont typeface="Arial" panose="020B0604020202020204" pitchFamily="34" charset="0"/>
              <a:buChar char="•"/>
              <a:defRPr/>
            </a:pPr>
            <a:r>
              <a:rPr lang="en-US" b="1" i="1" dirty="0" err="1">
                <a:solidFill>
                  <a:prstClr val="black"/>
                </a:solidFill>
              </a:rPr>
              <a:t>Seyfert</a:t>
            </a:r>
            <a:r>
              <a:rPr lang="en-US" i="1" dirty="0">
                <a:solidFill>
                  <a:prstClr val="black"/>
                </a:solidFill>
              </a:rPr>
              <a:t> are visible galaxies with active nuclei (unusually bright core regions). </a:t>
            </a:r>
          </a:p>
        </p:txBody>
      </p:sp>
      <p:sp>
        <p:nvSpPr>
          <p:cNvPr id="2" name="Segnaposto piè di pagina 1">
            <a:extLst>
              <a:ext uri="{FF2B5EF4-FFF2-40B4-BE49-F238E27FC236}">
                <a16:creationId xmlns:a16="http://schemas.microsoft.com/office/drawing/2014/main" id="{553CE581-4F6A-3EF4-A3F1-6BE33BBFB043}"/>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AD824EB7-605C-E379-977A-EE15FD9A0621}"/>
              </a:ext>
            </a:extLst>
          </p:cNvPr>
          <p:cNvSpPr>
            <a:spLocks noGrp="1"/>
          </p:cNvSpPr>
          <p:nvPr>
            <p:ph type="sldNum" sz="quarter" idx="12"/>
          </p:nvPr>
        </p:nvSpPr>
        <p:spPr/>
        <p:txBody>
          <a:bodyPr/>
          <a:lstStyle/>
          <a:p>
            <a:fld id="{EF856C54-971D-4A64-8725-72F12A462872}" type="slidenum">
              <a:rPr lang="it-IT" smtClean="0"/>
              <a:t>56</a:t>
            </a:fld>
            <a:endParaRPr lang="it-IT"/>
          </a:p>
        </p:txBody>
      </p:sp>
      <p:sp>
        <p:nvSpPr>
          <p:cNvPr id="12" name="CasellaDiTesto 11">
            <a:extLst>
              <a:ext uri="{FF2B5EF4-FFF2-40B4-BE49-F238E27FC236}">
                <a16:creationId xmlns:a16="http://schemas.microsoft.com/office/drawing/2014/main" id="{0711D7FB-BF5C-6675-FD9E-61F48FDEA8F7}"/>
              </a:ext>
            </a:extLst>
          </p:cNvPr>
          <p:cNvSpPr txBox="1"/>
          <p:nvPr/>
        </p:nvSpPr>
        <p:spPr>
          <a:xfrm rot="20045717">
            <a:off x="1723815" y="1496520"/>
            <a:ext cx="21069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dirty="0" err="1">
                <a:solidFill>
                  <a:prstClr val="white"/>
                </a:solidFill>
                <a:latin typeface="Calibri" panose="020F0502020204030204"/>
              </a:rPr>
              <a:t>Nor</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th</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e 2">
            <a:extLst>
              <a:ext uri="{FF2B5EF4-FFF2-40B4-BE49-F238E27FC236}">
                <a16:creationId xmlns:a16="http://schemas.microsoft.com/office/drawing/2014/main" id="{5E426B94-6C05-830E-0028-9C69B14ED020}"/>
              </a:ext>
            </a:extLst>
          </p:cNvPr>
          <p:cNvSpPr/>
          <p:nvPr/>
        </p:nvSpPr>
        <p:spPr>
          <a:xfrm>
            <a:off x="757780" y="1068979"/>
            <a:ext cx="6404819" cy="3529533"/>
          </a:xfrm>
          <a:prstGeom prst="ellipse">
            <a:avLst/>
          </a:prstGeom>
          <a:solidFill>
            <a:schemeClr val="tx1"/>
          </a:solidFill>
          <a:ln w="12700">
            <a:solidFill>
              <a:schemeClr val="bg1"/>
            </a:solidFill>
          </a:ln>
        </p:spPr>
        <p:txBody>
          <a:bodyPr rtlCol="0" anchor="ctr"/>
          <a:lstStyle/>
          <a:p>
            <a:pPr algn="ctr"/>
            <a:r>
              <a:rPr lang="en-US" sz="2400" dirty="0">
                <a:solidFill>
                  <a:schemeClr val="bg1"/>
                </a:solidFill>
              </a:rPr>
              <a:t>Plot to fill with </a:t>
            </a:r>
            <a:r>
              <a:rPr lang="en-US" sz="2400" dirty="0">
                <a:solidFill>
                  <a:schemeClr val="bg1"/>
                </a:solidFill>
                <a:latin typeface="Symbol" panose="05050102010706020507" pitchFamily="18" charset="2"/>
              </a:rPr>
              <a:t>n</a:t>
            </a:r>
            <a:r>
              <a:rPr lang="en-US" sz="2400" dirty="0">
                <a:solidFill>
                  <a:schemeClr val="bg1"/>
                </a:solidFill>
              </a:rPr>
              <a:t> sources</a:t>
            </a:r>
            <a:endParaRPr lang="en-US" dirty="0">
              <a:solidFill>
                <a:schemeClr val="bg1"/>
              </a:solidFill>
            </a:endParaRPr>
          </a:p>
        </p:txBody>
      </p:sp>
      <p:sp>
        <p:nvSpPr>
          <p:cNvPr id="10" name="Ovale 9">
            <a:extLst>
              <a:ext uri="{FF2B5EF4-FFF2-40B4-BE49-F238E27FC236}">
                <a16:creationId xmlns:a16="http://schemas.microsoft.com/office/drawing/2014/main" id="{11A0DDD9-26D2-6538-A87F-28367A2DAEE8}"/>
              </a:ext>
            </a:extLst>
          </p:cNvPr>
          <p:cNvSpPr/>
          <p:nvPr/>
        </p:nvSpPr>
        <p:spPr>
          <a:xfrm>
            <a:off x="6674736" y="3189278"/>
            <a:ext cx="205273" cy="224328"/>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w="12700">
            <a:solidFill>
              <a:schemeClr val="tx1"/>
            </a:solidFill>
          </a:ln>
        </p:spPr>
        <p:txBody>
          <a:bodyPr rtlCol="0" anchor="ctr"/>
          <a:lstStyle/>
          <a:p>
            <a:pPr algn="ctr"/>
            <a:endParaRPr lang="en-US"/>
          </a:p>
        </p:txBody>
      </p:sp>
      <p:sp>
        <p:nvSpPr>
          <p:cNvPr id="13" name="Ovale 12">
            <a:extLst>
              <a:ext uri="{FF2B5EF4-FFF2-40B4-BE49-F238E27FC236}">
                <a16:creationId xmlns:a16="http://schemas.microsoft.com/office/drawing/2014/main" id="{B7662C91-25D2-C0DD-E3E9-655C1D4A0D9B}"/>
              </a:ext>
            </a:extLst>
          </p:cNvPr>
          <p:cNvSpPr/>
          <p:nvPr/>
        </p:nvSpPr>
        <p:spPr>
          <a:xfrm>
            <a:off x="2217814" y="4079403"/>
            <a:ext cx="205273" cy="224328"/>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w="12700">
            <a:solidFill>
              <a:schemeClr val="tx1"/>
            </a:solidFill>
          </a:ln>
        </p:spPr>
        <p:txBody>
          <a:bodyPr rtlCol="0" anchor="ctr"/>
          <a:lstStyle/>
          <a:p>
            <a:pPr algn="ctr"/>
            <a:endParaRPr lang="en-US"/>
          </a:p>
        </p:txBody>
      </p:sp>
    </p:spTree>
    <p:extLst>
      <p:ext uri="{BB962C8B-B14F-4D97-AF65-F5344CB8AC3E}">
        <p14:creationId xmlns:p14="http://schemas.microsoft.com/office/powerpoint/2010/main" val="3058431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3"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b="53467"/>
          <a:stretch/>
        </p:blipFill>
        <p:spPr>
          <a:xfrm>
            <a:off x="239954" y="870716"/>
            <a:ext cx="5141342" cy="2726714"/>
          </a:xfrm>
          <a:prstGeom prst="rect">
            <a:avLst/>
          </a:prstGeom>
        </p:spPr>
      </p:pic>
      <p:sp>
        <p:nvSpPr>
          <p:cNvPr id="2" name="Titolo 1"/>
          <p:cNvSpPr>
            <a:spLocks noGrp="1"/>
          </p:cNvSpPr>
          <p:nvPr>
            <p:ph type="title"/>
          </p:nvPr>
        </p:nvSpPr>
        <p:spPr/>
        <p:txBody>
          <a:bodyPr>
            <a:normAutofit/>
          </a:bodyPr>
          <a:lstStyle/>
          <a:p>
            <a:r>
              <a:rPr kumimoji="0" lang="en-US" sz="3600" b="0" i="0" u="none" strike="noStrike" kern="1200" cap="none" spc="0" normalizeH="0" baseline="0" noProof="0" dirty="0">
                <a:ln>
                  <a:noFill/>
                </a:ln>
                <a:effectLst/>
                <a:uLnTx/>
                <a:uFillTx/>
                <a:latin typeface="Symbol" panose="05050102010706020507" pitchFamily="18" charset="2"/>
              </a:rPr>
              <a:t>n</a:t>
            </a:r>
            <a:r>
              <a:rPr kumimoji="0" lang="en-US" sz="3600" b="0" i="0" u="none" strike="noStrike" kern="1200" cap="none" spc="0" normalizeH="0" baseline="-25000" noProof="0" dirty="0">
                <a:ln>
                  <a:noFill/>
                </a:ln>
                <a:effectLst/>
                <a:uLnTx/>
                <a:uFillTx/>
                <a:latin typeface="Symbol" panose="05050102010706020507" pitchFamily="18" charset="2"/>
              </a:rPr>
              <a:t>m</a:t>
            </a:r>
            <a:r>
              <a:rPr lang="en-US" sz="3600" dirty="0"/>
              <a:t> from the blazar TXS 0506+056 (I)</a:t>
            </a:r>
          </a:p>
        </p:txBody>
      </p:sp>
      <p:sp>
        <p:nvSpPr>
          <p:cNvPr id="8" name="Rettangolo 7"/>
          <p:cNvSpPr/>
          <p:nvPr/>
        </p:nvSpPr>
        <p:spPr>
          <a:xfrm>
            <a:off x="5850673" y="999451"/>
            <a:ext cx="5858107" cy="4452501"/>
          </a:xfrm>
          <a:prstGeom prst="rect">
            <a:avLst/>
          </a:prstGeom>
        </p:spPr>
        <p:txBody>
          <a:bodyPr wrap="square">
            <a:spAutoFit/>
          </a:bodyPr>
          <a:lstStyle/>
          <a:p>
            <a:pPr marL="285750" lvl="0" indent="-285750">
              <a:spcAft>
                <a:spcPts val="12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electromagnetic follow-up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campaign followed the IC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rPr>
              <a:t>n</a:t>
            </a:r>
            <a:r>
              <a:rPr kumimoji="0" lang="en-US" sz="2000" b="0" i="0" u="none" strike="noStrike" kern="1200" cap="none" spc="0" normalizeH="0" baseline="-25000" noProof="0" dirty="0">
                <a:ln>
                  <a:noFill/>
                </a:ln>
                <a:solidFill>
                  <a:prstClr val="black"/>
                </a:solidFill>
                <a:effectLst/>
                <a:uLnTx/>
                <a:uFillTx/>
                <a:latin typeface="Symbol" panose="05050102010706020507" pitchFamily="18" charset="2"/>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000" dirty="0">
                <a:solidFill>
                  <a:prstClr val="black"/>
                </a:solidFill>
              </a:rPr>
              <a:t>event (</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angular resolution &lt; 1</a:t>
            </a:r>
            <a:r>
              <a:rPr kumimoji="0" lang="en-US" sz="2000" b="0" u="none" strike="noStrike" kern="1200" cap="none" spc="0" normalizeH="0" baseline="30000" noProof="0" dirty="0">
                <a:ln>
                  <a:noFill/>
                </a:ln>
                <a:solidFill>
                  <a:prstClr val="black"/>
                </a:solidFill>
                <a:effectLst/>
                <a:uLnTx/>
                <a:uFillTx/>
                <a:latin typeface="Calibri" panose="020F0502020204030204"/>
                <a:ea typeface="+mn-ea"/>
                <a:cs typeface="+mn-cs"/>
              </a:rPr>
              <a:t>o</a:t>
            </a:r>
            <a:r>
              <a:rPr lang="en-US" sz="2000" dirty="0">
                <a:solidFill>
                  <a:prstClr val="black"/>
                </a:solidFill>
                <a:latin typeface="Calibri" panose="020F0502020204030204"/>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FERMI-LAT</a:t>
            </a:r>
            <a:r>
              <a:rPr lang="en-US" sz="2000" b="1" dirty="0">
                <a:solidFill>
                  <a:prstClr val="black"/>
                </a:solidFill>
                <a:latin typeface="Calibri" panose="020F0502020204030204"/>
              </a:rPr>
              <a:t> </a:t>
            </a:r>
            <a:r>
              <a:rPr lang="en-US" sz="2000" dirty="0">
                <a:solidFill>
                  <a:prstClr val="black"/>
                </a:solidFill>
                <a:latin typeface="Calibri" panose="020F0502020204030204"/>
              </a:rPr>
              <a:t>and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MAGIC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observations </a:t>
            </a:r>
            <a:r>
              <a:rPr lang="en-US" sz="2000" dirty="0">
                <a:solidFill>
                  <a:prstClr val="black"/>
                </a:solidFill>
              </a:rPr>
              <a:t>indicate that this event correlate with the blazar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BL Lac object or FSRQ?)</a:t>
            </a:r>
            <a:r>
              <a:rPr lang="en-US" sz="2000" dirty="0">
                <a:solidFill>
                  <a:prstClr val="black"/>
                </a:solidFill>
              </a:rPr>
              <a:t> TXS 0506+056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redshift z=0.3365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After the coincident event, a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-flare but without associated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rays found in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archival IceCube data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further analysis of </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archival </a:t>
            </a:r>
            <a:r>
              <a:rPr kumimoji="0" lang="en-US" sz="2000" i="0" u="none" strike="noStrike" kern="1200" cap="none" spc="0" normalizeH="0" baseline="0" noProof="0" dirty="0" err="1">
                <a:ln>
                  <a:noFill/>
                </a:ln>
                <a:solidFill>
                  <a:prstClr val="black"/>
                </a:solidFill>
                <a:effectLst/>
                <a:uLnTx/>
                <a:uFillTx/>
                <a:latin typeface="Calibri" panose="020F0502020204030204"/>
                <a:ea typeface="+mn-ea"/>
                <a:cs typeface="+mn-cs"/>
              </a:rPr>
              <a:t>IceCube</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revealed a precedent </a:t>
            </a:r>
            <a:r>
              <a:rPr lang="en-US" sz="2000" dirty="0">
                <a:latin typeface="Calibri" panose="020F0502020204030204" pitchFamily="34" charset="0"/>
              </a:rPr>
              <a:t>ν</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burst with e</a:t>
            </a:r>
            <a:r>
              <a:rPr lang="en-US" sz="2000" dirty="0" err="1">
                <a:solidFill>
                  <a:prstClr val="black"/>
                </a:solidFill>
                <a:latin typeface="Calibri" panose="020F0502020204030204"/>
              </a:rPr>
              <a:t>xcess</a:t>
            </a:r>
            <a:r>
              <a:rPr lang="en-US" sz="2000" dirty="0">
                <a:solidFill>
                  <a:prstClr val="black"/>
                </a:solidFill>
                <a:latin typeface="Calibri" panose="020F0502020204030204"/>
              </a:rPr>
              <a:t>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(13</a:t>
            </a:r>
            <a:r>
              <a:rPr lang="en-US" sz="2000" b="1" dirty="0">
                <a:latin typeface="Calibri" panose="020F0502020204030204" pitchFamily="34" charset="0"/>
              </a:rPr>
              <a:t>±5) </a:t>
            </a:r>
            <a:r>
              <a:rPr lang="en-US" sz="2000" dirty="0">
                <a:latin typeface="Calibri" panose="020F0502020204030204" pitchFamily="34" charset="0"/>
              </a:rPr>
              <a:t>events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 significant EM flaring activity during the </a:t>
            </a:r>
            <a:r>
              <a:rPr lang="en-US" sz="2000" dirty="0">
                <a:latin typeface="Calibri" panose="020F0502020204030204" pitchFamily="34" charset="0"/>
              </a:rPr>
              <a:t>ν</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burst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1"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042807A3-00E3-0E3E-E4EF-369F0BE49E31}"/>
              </a:ext>
            </a:extLst>
          </p:cNvPr>
          <p:cNvSpPr/>
          <p:nvPr/>
        </p:nvSpPr>
        <p:spPr>
          <a:xfrm>
            <a:off x="8342583" y="71736"/>
            <a:ext cx="3514104"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:Science 361 (2018)eaat1378</a:t>
            </a:r>
          </a:p>
        </p:txBody>
      </p:sp>
      <p:sp>
        <p:nvSpPr>
          <p:cNvPr id="3" name="Segnaposto piè di pagina 2">
            <a:extLst>
              <a:ext uri="{FF2B5EF4-FFF2-40B4-BE49-F238E27FC236}">
                <a16:creationId xmlns:a16="http://schemas.microsoft.com/office/drawing/2014/main" id="{99DEE808-389B-0F7B-3E2F-898204361AF2}"/>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8C3801BF-401E-B328-68AE-E9EF42C2AA29}"/>
              </a:ext>
            </a:extLst>
          </p:cNvPr>
          <p:cNvSpPr>
            <a:spLocks noGrp="1"/>
          </p:cNvSpPr>
          <p:nvPr>
            <p:ph type="sldNum" sz="quarter" idx="12"/>
          </p:nvPr>
        </p:nvSpPr>
        <p:spPr/>
        <p:txBody>
          <a:bodyPr/>
          <a:lstStyle/>
          <a:p>
            <a:fld id="{EF856C54-971D-4A64-8725-72F12A462872}" type="slidenum">
              <a:rPr lang="it-IT" smtClean="0"/>
              <a:t>57</a:t>
            </a:fld>
            <a:endParaRPr lang="it-IT"/>
          </a:p>
        </p:txBody>
      </p:sp>
      <p:pic>
        <p:nvPicPr>
          <p:cNvPr id="7" name="Immagine 6">
            <a:extLst>
              <a:ext uri="{FF2B5EF4-FFF2-40B4-BE49-F238E27FC236}">
                <a16:creationId xmlns:a16="http://schemas.microsoft.com/office/drawing/2014/main" id="{FA2F14C7-C31E-8208-36EC-813BC97613A0}"/>
              </a:ext>
            </a:extLst>
          </p:cNvPr>
          <p:cNvPicPr>
            <a:picLocks noChangeAspect="1"/>
          </p:cNvPicPr>
          <p:nvPr/>
        </p:nvPicPr>
        <p:blipFill rotWithShape="1">
          <a:blip r:embed="rId3"/>
          <a:srcRect b="54611"/>
          <a:stretch/>
        </p:blipFill>
        <p:spPr>
          <a:xfrm>
            <a:off x="52961" y="3827362"/>
            <a:ext cx="5675191" cy="2554545"/>
          </a:xfrm>
          <a:prstGeom prst="rect">
            <a:avLst/>
          </a:prstGeom>
        </p:spPr>
      </p:pic>
      <p:sp>
        <p:nvSpPr>
          <p:cNvPr id="9" name="Rectangle 2">
            <a:extLst>
              <a:ext uri="{FF2B5EF4-FFF2-40B4-BE49-F238E27FC236}">
                <a16:creationId xmlns:a16="http://schemas.microsoft.com/office/drawing/2014/main" id="{CC0F795D-A2E8-3592-D26C-DC6212734BCC}"/>
              </a:ext>
            </a:extLst>
          </p:cNvPr>
          <p:cNvSpPr/>
          <p:nvPr/>
        </p:nvSpPr>
        <p:spPr>
          <a:xfrm>
            <a:off x="8353090" y="350511"/>
            <a:ext cx="3514104"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:Science 361 (2018)eaat2890</a:t>
            </a:r>
          </a:p>
        </p:txBody>
      </p:sp>
      <p:sp>
        <p:nvSpPr>
          <p:cNvPr id="10" name="CasellaDiTesto 9">
            <a:extLst>
              <a:ext uri="{FF2B5EF4-FFF2-40B4-BE49-F238E27FC236}">
                <a16:creationId xmlns:a16="http://schemas.microsoft.com/office/drawing/2014/main" id="{79B81A90-770E-4A2F-37E2-16CDB5521EB1}"/>
              </a:ext>
            </a:extLst>
          </p:cNvPr>
          <p:cNvSpPr txBox="1"/>
          <p:nvPr/>
        </p:nvSpPr>
        <p:spPr>
          <a:xfrm>
            <a:off x="5850673" y="5271216"/>
            <a:ext cx="5302120" cy="8617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Two potential </a:t>
            </a:r>
            <a:r>
              <a:rPr kumimoji="0" lang="en-US" sz="2000" b="0" i="0" u="none" strike="noStrike" kern="1200" cap="none" spc="0" normalizeH="0" baseline="0" noProof="0" dirty="0">
                <a:ln>
                  <a:noFill/>
                </a:ln>
                <a:solidFill>
                  <a:prstClr val="black"/>
                </a:solidFill>
                <a:effectLst/>
                <a:highlight>
                  <a:srgbClr val="FFFF00"/>
                </a:highlight>
                <a:uLnTx/>
                <a:uFillTx/>
                <a:latin typeface="Symbol" panose="05050102010706020507" pitchFamily="18" charset="2"/>
              </a:rPr>
              <a:t>n</a:t>
            </a: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flares of very different nature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Not simple theoretical interpretation</a:t>
            </a:r>
          </a:p>
        </p:txBody>
      </p:sp>
    </p:spTree>
    <p:extLst>
      <p:ext uri="{BB962C8B-B14F-4D97-AF65-F5344CB8AC3E}">
        <p14:creationId xmlns:p14="http://schemas.microsoft.com/office/powerpoint/2010/main" val="1712295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90B765-CF5E-18EC-040F-92EBDCE58344}"/>
              </a:ext>
            </a:extLst>
          </p:cNvPr>
          <p:cNvSpPr>
            <a:spLocks noGrp="1"/>
          </p:cNvSpPr>
          <p:nvPr>
            <p:ph type="title"/>
          </p:nvPr>
        </p:nvSpPr>
        <p:spPr/>
        <p:txBody>
          <a:bodyPr>
            <a:normAutofit/>
          </a:bodyPr>
          <a:lstStyle/>
          <a:p>
            <a:r>
              <a:rPr lang="it-IT" sz="3600" dirty="0"/>
              <a:t>IceCube 2</a:t>
            </a:r>
            <a:r>
              <a:rPr lang="it-IT" sz="3600" dirty="0">
                <a:latin typeface="Symbol" panose="05050102010706020507" pitchFamily="18" charset="2"/>
              </a:rPr>
              <a:t>p</a:t>
            </a:r>
            <a:r>
              <a:rPr lang="it-IT" sz="3600" dirty="0"/>
              <a:t> sr </a:t>
            </a:r>
            <a:r>
              <a:rPr lang="it-IT" sz="3600" dirty="0" err="1"/>
              <a:t>sky</a:t>
            </a:r>
            <a:r>
              <a:rPr lang="it-IT" sz="3600" dirty="0"/>
              <a:t> survey</a:t>
            </a:r>
          </a:p>
        </p:txBody>
      </p:sp>
      <p:pic>
        <p:nvPicPr>
          <p:cNvPr id="7" name="Immagine 6">
            <a:extLst>
              <a:ext uri="{FF2B5EF4-FFF2-40B4-BE49-F238E27FC236}">
                <a16:creationId xmlns:a16="http://schemas.microsoft.com/office/drawing/2014/main" id="{DD9585BA-F30A-AC70-DF71-E16B952A32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071" y="847676"/>
            <a:ext cx="8472870" cy="2668662"/>
          </a:xfrm>
          <a:prstGeom prst="rect">
            <a:avLst/>
          </a:prstGeom>
        </p:spPr>
      </p:pic>
      <p:sp>
        <p:nvSpPr>
          <p:cNvPr id="8" name="CasellaDiTesto 7">
            <a:extLst>
              <a:ext uri="{FF2B5EF4-FFF2-40B4-BE49-F238E27FC236}">
                <a16:creationId xmlns:a16="http://schemas.microsoft.com/office/drawing/2014/main" id="{FD393E12-B191-DAE4-08D4-B105EDD359F0}"/>
              </a:ext>
            </a:extLst>
          </p:cNvPr>
          <p:cNvSpPr txBox="1"/>
          <p:nvPr/>
        </p:nvSpPr>
        <p:spPr>
          <a:xfrm>
            <a:off x="437762" y="5105997"/>
            <a:ext cx="6772335" cy="1169551"/>
          </a:xfrm>
          <a:prstGeom prst="rect">
            <a:avLst/>
          </a:prstGeom>
          <a:noFill/>
          <a:ln>
            <a:solidFill>
              <a:srgbClr val="FF000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NGC 1068 (M77), close AGN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Mpc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not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TeV</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rPr>
              <a:t>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-rays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TXS 0506+056</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z=0.336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Gpc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Symbol" panose="05050102010706020507" pitchFamily="18" charset="2"/>
              </a:rPr>
              <a:t>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-rays from </a:t>
            </a: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80 to 400 GeV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PKS 1424+240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z=?</a:t>
            </a:r>
          </a:p>
        </p:txBody>
      </p:sp>
      <p:pic>
        <p:nvPicPr>
          <p:cNvPr id="9" name="Immagine 8">
            <a:extLst>
              <a:ext uri="{FF2B5EF4-FFF2-40B4-BE49-F238E27FC236}">
                <a16:creationId xmlns:a16="http://schemas.microsoft.com/office/drawing/2014/main" id="{B405A5AD-2D3B-9EE1-9D35-5B5DFC0DAEE5}"/>
              </a:ext>
            </a:extLst>
          </p:cNvPr>
          <p:cNvPicPr>
            <a:picLocks noChangeAspect="1"/>
          </p:cNvPicPr>
          <p:nvPr/>
        </p:nvPicPr>
        <p:blipFill>
          <a:blip r:embed="rId5"/>
          <a:stretch>
            <a:fillRect/>
          </a:stretch>
        </p:blipFill>
        <p:spPr>
          <a:xfrm>
            <a:off x="8618941" y="3510298"/>
            <a:ext cx="3332969" cy="3157006"/>
          </a:xfrm>
          <a:prstGeom prst="rect">
            <a:avLst/>
          </a:prstGeom>
        </p:spPr>
      </p:pic>
      <p:sp>
        <p:nvSpPr>
          <p:cNvPr id="10" name="CasellaDiTesto 9">
            <a:extLst>
              <a:ext uri="{FF2B5EF4-FFF2-40B4-BE49-F238E27FC236}">
                <a16:creationId xmlns:a16="http://schemas.microsoft.com/office/drawing/2014/main" id="{13FC29BB-8F25-0695-066C-50723E998AE6}"/>
              </a:ext>
            </a:extLst>
          </p:cNvPr>
          <p:cNvSpPr txBox="1"/>
          <p:nvPr/>
        </p:nvSpPr>
        <p:spPr>
          <a:xfrm>
            <a:off x="8886695" y="1335928"/>
            <a:ext cx="330530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NGC-1068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Neutrino candidates vs. (angular distance)</a:t>
            </a:r>
            <a:r>
              <a:rPr kumimoji="0" lang="en-US" sz="2000" b="0" i="0" u="none" strike="noStrike" kern="1200" cap="none" spc="0" normalizeH="0" baseline="30000" noProof="0" dirty="0">
                <a:ln>
                  <a:noFill/>
                </a:ln>
                <a:solidFill>
                  <a:srgbClr val="000000"/>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from source. </a:t>
            </a:r>
          </a:p>
          <a:p>
            <a:pPr marL="342900" indent="-342900">
              <a:buFont typeface="Arial" panose="020B0604020202020204" pitchFamily="34" charset="0"/>
              <a:buChar char="•"/>
              <a:defRPr/>
            </a:pPr>
            <a:r>
              <a:rPr lang="en-US" sz="2000" b="1" dirty="0">
                <a:solidFill>
                  <a:srgbClr val="000000"/>
                </a:solidFill>
                <a:latin typeface="Calibri" panose="020F0502020204030204"/>
              </a:rPr>
              <a:t>79</a:t>
            </a:r>
            <a:r>
              <a:rPr lang="en-US" sz="1800" b="1" dirty="0">
                <a:latin typeface="Calibri" panose="020F0502020204030204" pitchFamily="34" charset="0"/>
              </a:rPr>
              <a:t>±22</a:t>
            </a:r>
            <a:r>
              <a:rPr lang="en-US" sz="2000" dirty="0">
                <a:solidFill>
                  <a:srgbClr val="000000"/>
                </a:solidFill>
                <a:latin typeface="Calibri" panose="020F0502020204030204"/>
              </a:rPr>
              <a:t> events in excess</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1">
            <a:extLst>
              <a:ext uri="{FF2B5EF4-FFF2-40B4-BE49-F238E27FC236}">
                <a16:creationId xmlns:a16="http://schemas.microsoft.com/office/drawing/2014/main" id="{F296004F-4CA0-7D7D-21DE-C18A696994FE}"/>
              </a:ext>
            </a:extLst>
          </p:cNvPr>
          <p:cNvSpPr>
            <a:spLocks noChangeArrowheads="1"/>
          </p:cNvSpPr>
          <p:nvPr/>
        </p:nvSpPr>
        <p:spPr bwMode="auto">
          <a:xfrm>
            <a:off x="7318776" y="-367251"/>
            <a:ext cx="53378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B5BB4697-03EA-27F7-F8D6-FCBBF7CA4841}"/>
              </a:ext>
            </a:extLst>
          </p:cNvPr>
          <p:cNvSpPr>
            <a:spLocks noChangeArrowheads="1"/>
          </p:cNvSpPr>
          <p:nvPr/>
        </p:nvSpPr>
        <p:spPr bwMode="auto">
          <a:xfrm>
            <a:off x="749300" y="3236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3" name="CasellaDiTesto 2">
            <a:extLst>
              <a:ext uri="{FF2B5EF4-FFF2-40B4-BE49-F238E27FC236}">
                <a16:creationId xmlns:a16="http://schemas.microsoft.com/office/drawing/2014/main" id="{6AF73899-79B4-7B71-8F55-6E9AF32B77F5}"/>
              </a:ext>
            </a:extLst>
          </p:cNvPr>
          <p:cNvSpPr txBox="1"/>
          <p:nvPr/>
        </p:nvSpPr>
        <p:spPr>
          <a:xfrm>
            <a:off x="271261" y="3495318"/>
            <a:ext cx="7802475" cy="147732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b="1" dirty="0"/>
              <a:t>110 selected sources</a:t>
            </a:r>
            <a:r>
              <a:rPr lang="en-US" sz="2000" dirty="0"/>
              <a:t>. Found 3 sources with &gt; 3σ pre-trial.   </a:t>
            </a:r>
          </a:p>
          <a:p>
            <a:pPr marL="285750" indent="-285750">
              <a:spcAft>
                <a:spcPts val="600"/>
              </a:spcAft>
              <a:buFont typeface="Arial" panose="020B0604020202020204" pitchFamily="34" charset="0"/>
              <a:buChar char="•"/>
            </a:pPr>
            <a:r>
              <a:rPr lang="en-US" sz="2000" dirty="0"/>
              <a:t>Use of up-going muon tracks</a:t>
            </a:r>
          </a:p>
          <a:p>
            <a:pPr marL="285750" indent="-285750">
              <a:spcAft>
                <a:spcPts val="600"/>
              </a:spcAft>
              <a:buFont typeface="Arial" panose="020B0604020202020204" pitchFamily="34" charset="0"/>
              <a:buChar char="•"/>
            </a:pPr>
            <a:r>
              <a:rPr lang="en-US" sz="2000" dirty="0">
                <a:highlight>
                  <a:srgbClr val="FFFF00"/>
                </a:highlight>
              </a:rPr>
              <a:t>The astrophysical origin of the </a:t>
            </a:r>
            <a:r>
              <a:rPr lang="en-US" sz="2000" dirty="0">
                <a:highlight>
                  <a:srgbClr val="FFFF00"/>
                </a:highlight>
                <a:latin typeface="Symbol" panose="05050102010706020507" pitchFamily="18" charset="2"/>
              </a:rPr>
              <a:t>n</a:t>
            </a:r>
            <a:r>
              <a:rPr lang="en-US" sz="2000" dirty="0">
                <a:highlight>
                  <a:srgbClr val="FFFF00"/>
                </a:highlight>
              </a:rPr>
              <a:t> excess deduced mainly from directional clustering, not from their high energies</a:t>
            </a:r>
          </a:p>
        </p:txBody>
      </p:sp>
      <p:sp>
        <p:nvSpPr>
          <p:cNvPr id="13" name="Rectangle 2">
            <a:extLst>
              <a:ext uri="{FF2B5EF4-FFF2-40B4-BE49-F238E27FC236}">
                <a16:creationId xmlns:a16="http://schemas.microsoft.com/office/drawing/2014/main" id="{EEAF5A38-029B-F444-79B8-1BD22DD14E48}"/>
              </a:ext>
            </a:extLst>
          </p:cNvPr>
          <p:cNvSpPr/>
          <p:nvPr/>
        </p:nvSpPr>
        <p:spPr>
          <a:xfrm>
            <a:off x="7389846" y="250152"/>
            <a:ext cx="4466842"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a:t>
            </a:r>
            <a:r>
              <a:rPr lang="it-IT" sz="1400" b="0" u="none" strike="noStrike" dirty="0">
                <a:effectLst/>
                <a:latin typeface="Helvetica Neue" panose="02000503000000020004"/>
                <a:hlinkClick r:id="rId6"/>
              </a:rPr>
              <a:t>DOI 10.1126/science.abg3395</a:t>
            </a:r>
            <a:r>
              <a:rPr lang="it-IT" sz="1400" b="0" u="none" strike="noStrike" dirty="0">
                <a:effectLst/>
                <a:latin typeface="Helvetica Neue" panose="02000503000000020004"/>
              </a:rPr>
              <a:t> (2022)</a:t>
            </a:r>
            <a:endParaRPr lang="it-IT" sz="1400" dirty="0">
              <a:effectLst/>
              <a:latin typeface="Helvetica Neue" panose="02000503000000020004"/>
            </a:endParaRPr>
          </a:p>
        </p:txBody>
      </p:sp>
      <p:sp>
        <p:nvSpPr>
          <p:cNvPr id="4" name="Segnaposto piè di pagina 3">
            <a:extLst>
              <a:ext uri="{FF2B5EF4-FFF2-40B4-BE49-F238E27FC236}">
                <a16:creationId xmlns:a16="http://schemas.microsoft.com/office/drawing/2014/main" id="{DD8BC3A5-22E4-9A4F-11D3-8632847CBDA8}"/>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B2BB9710-0A89-CDAC-9249-0D26B3DFC98A}"/>
              </a:ext>
            </a:extLst>
          </p:cNvPr>
          <p:cNvSpPr>
            <a:spLocks noGrp="1"/>
          </p:cNvSpPr>
          <p:nvPr>
            <p:ph type="sldNum" sz="quarter" idx="12"/>
          </p:nvPr>
        </p:nvSpPr>
        <p:spPr/>
        <p:txBody>
          <a:bodyPr/>
          <a:lstStyle/>
          <a:p>
            <a:fld id="{EF856C54-971D-4A64-8725-72F12A462872}" type="slidenum">
              <a:rPr lang="it-IT" smtClean="0"/>
              <a:t>58</a:t>
            </a:fld>
            <a:endParaRPr lang="it-IT"/>
          </a:p>
        </p:txBody>
      </p:sp>
    </p:spTree>
    <p:extLst>
      <p:ext uri="{BB962C8B-B14F-4D97-AF65-F5344CB8AC3E}">
        <p14:creationId xmlns:p14="http://schemas.microsoft.com/office/powerpoint/2010/main" val="33750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625" autoRev="1" fill="remove"/>
                                        <p:tgtEl>
                                          <p:spTgt spid="3">
                                            <p:txEl>
                                              <p:pRg st="2" end="2"/>
                                            </p:txEl>
                                          </p:spTgt>
                                        </p:tgtEl>
                                        <p:attrNameLst>
                                          <p:attrName>style.color</p:attrName>
                                        </p:attrNameLst>
                                      </p:cBhvr>
                                      <p:to>
                                        <a:schemeClr val="bg1"/>
                                      </p:to>
                                    </p:animClr>
                                    <p:animClr clrSpc="rgb" dir="cw">
                                      <p:cBhvr>
                                        <p:cTn id="7" dur="625" autoRev="1" fill="remove"/>
                                        <p:tgtEl>
                                          <p:spTgt spid="3">
                                            <p:txEl>
                                              <p:pRg st="2" end="2"/>
                                            </p:txEl>
                                          </p:spTgt>
                                        </p:tgtEl>
                                        <p:attrNameLst>
                                          <p:attrName>fillcolor</p:attrName>
                                        </p:attrNameLst>
                                      </p:cBhvr>
                                      <p:to>
                                        <a:schemeClr val="bg1"/>
                                      </p:to>
                                    </p:animClr>
                                    <p:set>
                                      <p:cBhvr>
                                        <p:cTn id="8" dur="625" autoRev="1" fill="remove"/>
                                        <p:tgtEl>
                                          <p:spTgt spid="3">
                                            <p:txEl>
                                              <p:pRg st="2" end="2"/>
                                            </p:txEl>
                                          </p:spTgt>
                                        </p:tgtEl>
                                        <p:attrNameLst>
                                          <p:attrName>fill.type</p:attrName>
                                        </p:attrNameLst>
                                      </p:cBhvr>
                                      <p:to>
                                        <p:strVal val="solid"/>
                                      </p:to>
                                    </p:set>
                                    <p:set>
                                      <p:cBhvr>
                                        <p:cTn id="9" dur="625" autoRev="1" fill="remove"/>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D54BB3FC-6116-C5E5-006F-4D0C85258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9611" y="2043822"/>
            <a:ext cx="6263802" cy="4074386"/>
          </a:xfrm>
          <a:prstGeom prst="rect">
            <a:avLst/>
          </a:prstGeom>
        </p:spPr>
      </p:pic>
      <p:pic>
        <p:nvPicPr>
          <p:cNvPr id="27" name="Immagine 26">
            <a:extLst>
              <a:ext uri="{FF2B5EF4-FFF2-40B4-BE49-F238E27FC236}">
                <a16:creationId xmlns:a16="http://schemas.microsoft.com/office/drawing/2014/main" id="{9CB02083-9973-4D48-C4F3-F57A6424E4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9611" y="2043822"/>
            <a:ext cx="6263802" cy="4074386"/>
          </a:xfrm>
          <a:prstGeom prst="rect">
            <a:avLst/>
          </a:prstGeom>
        </p:spPr>
      </p:pic>
      <p:sp>
        <p:nvSpPr>
          <p:cNvPr id="6" name="Titolo 1"/>
          <p:cNvSpPr>
            <a:spLocks noGrp="1"/>
          </p:cNvSpPr>
          <p:nvPr>
            <p:ph type="title"/>
          </p:nvPr>
        </p:nvSpPr>
        <p:spPr>
          <a:xfrm>
            <a:off x="824248" y="0"/>
            <a:ext cx="9215102" cy="774658"/>
          </a:xfrm>
        </p:spPr>
        <p:txBody>
          <a:bodyPr>
            <a:normAutofit/>
          </a:bodyPr>
          <a:lstStyle/>
          <a:p>
            <a:r>
              <a:rPr lang="en-US" sz="3600" dirty="0"/>
              <a:t>Results of neutrino sky map</a:t>
            </a:r>
            <a:endParaRPr lang="it-IT" sz="3600" dirty="0"/>
          </a:p>
        </p:txBody>
      </p:sp>
      <p:sp>
        <p:nvSpPr>
          <p:cNvPr id="7" name="CasellaDiTesto 6">
            <a:extLst>
              <a:ext uri="{FF2B5EF4-FFF2-40B4-BE49-F238E27FC236}">
                <a16:creationId xmlns:a16="http://schemas.microsoft.com/office/drawing/2014/main" id="{E59F41F2-8C6A-ADC0-2E34-8BD10564E9E4}"/>
              </a:ext>
            </a:extLst>
          </p:cNvPr>
          <p:cNvSpPr txBox="1"/>
          <p:nvPr/>
        </p:nvSpPr>
        <p:spPr>
          <a:xfrm>
            <a:off x="5734693" y="6042900"/>
            <a:ext cx="6279897" cy="33855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i="1" u="none" strike="noStrike" kern="1200" cap="none" spc="0" normalizeH="0" baseline="0" noProof="0" dirty="0">
                <a:ln>
                  <a:noFill/>
                </a:ln>
                <a:solidFill>
                  <a:srgbClr val="000000"/>
                </a:solidFill>
                <a:effectLst/>
                <a:uLnTx/>
                <a:uFillTx/>
                <a:latin typeface="Calibri" panose="020F0502020204030204"/>
                <a:ea typeface="+mn-ea"/>
                <a:cs typeface="+mn-cs"/>
              </a:rPr>
              <a:t>Spectral Energy Distribution of IC diffuse flux and of NGC and TXS sources. </a:t>
            </a:r>
          </a:p>
        </p:txBody>
      </p:sp>
      <p:sp>
        <p:nvSpPr>
          <p:cNvPr id="29" name="CasellaDiTesto 28">
            <a:extLst>
              <a:ext uri="{FF2B5EF4-FFF2-40B4-BE49-F238E27FC236}">
                <a16:creationId xmlns:a16="http://schemas.microsoft.com/office/drawing/2014/main" id="{287384FA-524D-FC2D-FC95-9359AC401A23}"/>
              </a:ext>
            </a:extLst>
          </p:cNvPr>
          <p:cNvSpPr txBox="1"/>
          <p:nvPr/>
        </p:nvSpPr>
        <p:spPr>
          <a:xfrm>
            <a:off x="359709" y="1066646"/>
            <a:ext cx="11392409" cy="78483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b="1" i="0" u="none" strike="noStrike" baseline="0" dirty="0"/>
              <a:t>NGC 1068:</a:t>
            </a:r>
            <a:r>
              <a:rPr lang="en-US" sz="2000" b="0" i="0" u="none" strike="noStrike" baseline="0" dirty="0"/>
              <a:t> neutrino energies in a range not well measured with the diffuse flux</a:t>
            </a:r>
            <a:r>
              <a:rPr lang="en-US" sz="2000" dirty="0"/>
              <a:t>.</a:t>
            </a:r>
          </a:p>
          <a:p>
            <a:pPr marL="285750" indent="-285750">
              <a:spcAft>
                <a:spcPts val="600"/>
              </a:spcAft>
              <a:buFont typeface="Arial" panose="020B0604020202020204" pitchFamily="34" charset="0"/>
              <a:buChar char="•"/>
            </a:pPr>
            <a:r>
              <a:rPr lang="en-US" sz="2000" dirty="0"/>
              <a:t>B</a:t>
            </a:r>
            <a:r>
              <a:rPr lang="en-US" sz="2000" b="0" i="0" u="none" strike="noStrike" baseline="0" dirty="0"/>
              <a:t>est-fit spectral index of </a:t>
            </a:r>
            <a:r>
              <a:rPr lang="el-GR" sz="2000" b="0" i="0" u="none" strike="noStrike" baseline="0" dirty="0"/>
              <a:t>γ = 3.2</a:t>
            </a:r>
            <a:r>
              <a:rPr lang="en-US" sz="1800" dirty="0">
                <a:latin typeface="Calibri" panose="020F0502020204030204" pitchFamily="34" charset="0"/>
              </a:rPr>
              <a:t>±</a:t>
            </a:r>
            <a:r>
              <a:rPr lang="el-GR" sz="2000" b="0" i="0" u="none" strike="noStrike" baseline="0" dirty="0"/>
              <a:t>0.2</a:t>
            </a:r>
            <a:r>
              <a:rPr lang="en-US" sz="2000" b="0" i="0" u="none" strike="noStrike" baseline="0" dirty="0"/>
              <a:t>, softer than the diffuse flux </a:t>
            </a:r>
            <a:endParaRPr lang="en-US" sz="2000" dirty="0"/>
          </a:p>
        </p:txBody>
      </p:sp>
      <p:sp>
        <p:nvSpPr>
          <p:cNvPr id="31" name="CasellaDiTesto 30">
            <a:extLst>
              <a:ext uri="{FF2B5EF4-FFF2-40B4-BE49-F238E27FC236}">
                <a16:creationId xmlns:a16="http://schemas.microsoft.com/office/drawing/2014/main" id="{68E30ACC-C00C-EBCA-6AAF-1769832F32BF}"/>
              </a:ext>
            </a:extLst>
          </p:cNvPr>
          <p:cNvSpPr txBox="1"/>
          <p:nvPr/>
        </p:nvSpPr>
        <p:spPr>
          <a:xfrm>
            <a:off x="343034" y="2043822"/>
            <a:ext cx="5324118" cy="4247317"/>
          </a:xfrm>
          <a:prstGeom prst="rect">
            <a:avLst/>
          </a:prstGeom>
          <a:noFill/>
        </p:spPr>
        <p:txBody>
          <a:bodyPr wrap="square">
            <a:spAutoFit/>
          </a:bodyPr>
          <a:lstStyle/>
          <a:p>
            <a:pPr marL="285750" indent="-285750">
              <a:buFont typeface="Arial" panose="020B0604020202020204" pitchFamily="34" charset="0"/>
              <a:buChar char="•"/>
            </a:pPr>
            <a:r>
              <a:rPr lang="en-US" sz="2000" b="1" dirty="0"/>
              <a:t>TXS 0506+056 </a:t>
            </a:r>
            <a:r>
              <a:rPr lang="en-US" sz="2000" dirty="0"/>
              <a:t>is &gt;100 times farther away than the near NGC 1068: there are at least </a:t>
            </a:r>
            <a:r>
              <a:rPr lang="en-US" sz="2000" b="1" u="sng" dirty="0"/>
              <a:t>two populations of neutrino sources </a:t>
            </a:r>
            <a:r>
              <a:rPr lang="en-US" sz="2000" dirty="0"/>
              <a:t>that differ in luminosity by orders of magnitude.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i="0" u="none" strike="noStrike" baseline="0" dirty="0"/>
              <a:t>The TXS 0506+056 </a:t>
            </a:r>
            <a:r>
              <a:rPr lang="en-US" sz="2000" dirty="0"/>
              <a:t>time-integrated emission in 10 y </a:t>
            </a:r>
            <a:r>
              <a:rPr lang="en-US" sz="2000" b="0" i="0" u="none" strike="noStrike" baseline="0" dirty="0"/>
              <a:t>has pre-trial of </a:t>
            </a:r>
            <a:r>
              <a:rPr lang="el-GR" sz="2000" b="0" i="0" u="none" strike="noStrike" baseline="0" dirty="0"/>
              <a:t>3.5 σ</a:t>
            </a:r>
            <a:r>
              <a:rPr lang="it-IT" sz="2000" dirty="0"/>
              <a:t> (i.e. n</a:t>
            </a:r>
            <a:r>
              <a:rPr lang="it-IT" sz="2000" baseline="-25000" dirty="0"/>
              <a:t>s</a:t>
            </a:r>
            <a:r>
              <a:rPr lang="it-IT" sz="2000" dirty="0"/>
              <a:t>=5)</a:t>
            </a:r>
            <a:r>
              <a:rPr lang="en-US" sz="2000" b="0" i="0" u="none" strike="noStrike" dirty="0"/>
              <a:t>.</a:t>
            </a:r>
          </a:p>
          <a:p>
            <a:pPr marL="285750" indent="-285750">
              <a:spcAft>
                <a:spcPts val="600"/>
              </a:spcAft>
              <a:buFont typeface="Arial" panose="020B0604020202020204" pitchFamily="34" charset="0"/>
              <a:buChar char="•"/>
            </a:pPr>
            <a:r>
              <a:rPr lang="en-US" sz="2000" dirty="0"/>
              <a:t>The </a:t>
            </a:r>
            <a:r>
              <a:rPr lang="en-US" sz="2000" i="1" dirty="0"/>
              <a:t>Science 2018 </a:t>
            </a:r>
            <a:r>
              <a:rPr lang="en-US" sz="2000" dirty="0"/>
              <a:t>result provided evidence for transient emission with </a:t>
            </a:r>
            <a:r>
              <a:rPr lang="it-IT" sz="2000" dirty="0"/>
              <a:t>n</a:t>
            </a:r>
            <a:r>
              <a:rPr lang="it-IT" sz="2000" baseline="-25000" dirty="0"/>
              <a:t>s </a:t>
            </a:r>
            <a:r>
              <a:rPr lang="en-US" sz="2000" dirty="0"/>
              <a:t>=</a:t>
            </a:r>
            <a:r>
              <a:rPr lang="en-US" sz="2000" b="1" dirty="0">
                <a:solidFill>
                  <a:prstClr val="black"/>
                </a:solidFill>
              </a:rPr>
              <a:t> 13</a:t>
            </a:r>
            <a:r>
              <a:rPr lang="en-US" sz="2000" b="1" dirty="0"/>
              <a:t>±5 </a:t>
            </a:r>
            <a:r>
              <a:rPr lang="en-US" sz="2000" dirty="0"/>
              <a:t>in 6 months.</a:t>
            </a:r>
          </a:p>
          <a:p>
            <a:pPr marL="285750" indent="-285750">
              <a:spcAft>
                <a:spcPts val="600"/>
              </a:spcAft>
              <a:buFont typeface="Arial" panose="020B0604020202020204" pitchFamily="34" charset="0"/>
              <a:buChar char="•"/>
            </a:pPr>
            <a:endParaRPr lang="en-US" sz="2000" dirty="0"/>
          </a:p>
          <a:p>
            <a:pPr marL="285750" indent="-285750">
              <a:spcAft>
                <a:spcPts val="600"/>
              </a:spcAft>
              <a:buFont typeface="Arial" panose="020B0604020202020204" pitchFamily="34" charset="0"/>
              <a:buChar char="•"/>
            </a:pPr>
            <a:r>
              <a:rPr lang="en-US" sz="2000" dirty="0">
                <a:solidFill>
                  <a:srgbClr val="C00000"/>
                </a:solidFill>
              </a:rPr>
              <a:t>If the TXS 0506+056 findings are both corrects, the population of HE (100 </a:t>
            </a:r>
            <a:r>
              <a:rPr lang="en-US" sz="2000" dirty="0" err="1">
                <a:solidFill>
                  <a:srgbClr val="C00000"/>
                </a:solidFill>
              </a:rPr>
              <a:t>TeV</a:t>
            </a:r>
            <a:r>
              <a:rPr lang="en-US" sz="2000" dirty="0">
                <a:solidFill>
                  <a:srgbClr val="C00000"/>
                </a:solidFill>
              </a:rPr>
              <a:t> range) </a:t>
            </a:r>
            <a:r>
              <a:rPr lang="en-US" sz="2000" dirty="0">
                <a:solidFill>
                  <a:srgbClr val="C00000"/>
                </a:solidFill>
                <a:latin typeface="Symbol" panose="05050102010706020507" pitchFamily="18" charset="2"/>
              </a:rPr>
              <a:t>n</a:t>
            </a:r>
            <a:r>
              <a:rPr lang="en-US" sz="2000" dirty="0">
                <a:solidFill>
                  <a:srgbClr val="C00000"/>
                </a:solidFill>
              </a:rPr>
              <a:t>’s could be significantly influenced by transients</a:t>
            </a:r>
          </a:p>
        </p:txBody>
      </p:sp>
      <p:sp>
        <p:nvSpPr>
          <p:cNvPr id="32" name="CasellaDiTesto 31">
            <a:extLst>
              <a:ext uri="{FF2B5EF4-FFF2-40B4-BE49-F238E27FC236}">
                <a16:creationId xmlns:a16="http://schemas.microsoft.com/office/drawing/2014/main" id="{C98D6E41-835E-4B83-6B22-3E816ACA8B23}"/>
              </a:ext>
            </a:extLst>
          </p:cNvPr>
          <p:cNvSpPr txBox="1"/>
          <p:nvPr/>
        </p:nvSpPr>
        <p:spPr>
          <a:xfrm>
            <a:off x="8724900" y="4615472"/>
            <a:ext cx="2599999" cy="584775"/>
          </a:xfrm>
          <a:prstGeom prst="rect">
            <a:avLst/>
          </a:prstGeom>
          <a:noFill/>
        </p:spPr>
        <p:txBody>
          <a:bodyPr wrap="square" rtlCol="0">
            <a:spAutoFit/>
          </a:bodyPr>
          <a:lstStyle/>
          <a:p>
            <a:r>
              <a:rPr lang="en-US" sz="1600" i="1" dirty="0">
                <a:solidFill>
                  <a:schemeClr val="accent2">
                    <a:lumMod val="50000"/>
                  </a:schemeClr>
                </a:solidFill>
              </a:rPr>
              <a:t>My estimation, assuming the flux of transient flare</a:t>
            </a:r>
          </a:p>
        </p:txBody>
      </p:sp>
      <p:sp>
        <p:nvSpPr>
          <p:cNvPr id="2" name="Segnaposto piè di pagina 1">
            <a:extLst>
              <a:ext uri="{FF2B5EF4-FFF2-40B4-BE49-F238E27FC236}">
                <a16:creationId xmlns:a16="http://schemas.microsoft.com/office/drawing/2014/main" id="{8C3B320A-E963-FC1E-DFAB-45029A9C952D}"/>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3" name="Segnaposto numero diapositiva 2">
            <a:extLst>
              <a:ext uri="{FF2B5EF4-FFF2-40B4-BE49-F238E27FC236}">
                <a16:creationId xmlns:a16="http://schemas.microsoft.com/office/drawing/2014/main" id="{37DB5C11-427F-BF46-D6CD-76D5BED418B1}"/>
              </a:ext>
            </a:extLst>
          </p:cNvPr>
          <p:cNvSpPr>
            <a:spLocks noGrp="1"/>
          </p:cNvSpPr>
          <p:nvPr>
            <p:ph type="sldNum" sz="quarter" idx="12"/>
          </p:nvPr>
        </p:nvSpPr>
        <p:spPr/>
        <p:txBody>
          <a:bodyPr/>
          <a:lstStyle/>
          <a:p>
            <a:fld id="{EF856C54-971D-4A64-8725-72F12A462872}" type="slidenum">
              <a:rPr lang="it-IT" smtClean="0"/>
              <a:t>59</a:t>
            </a:fld>
            <a:endParaRPr lang="it-IT"/>
          </a:p>
        </p:txBody>
      </p:sp>
      <p:sp>
        <p:nvSpPr>
          <p:cNvPr id="4" name="Rectangle 2">
            <a:extLst>
              <a:ext uri="{FF2B5EF4-FFF2-40B4-BE49-F238E27FC236}">
                <a16:creationId xmlns:a16="http://schemas.microsoft.com/office/drawing/2014/main" id="{C275204F-9614-2E97-D1E2-2025B4B2D271}"/>
              </a:ext>
            </a:extLst>
          </p:cNvPr>
          <p:cNvSpPr/>
          <p:nvPr/>
        </p:nvSpPr>
        <p:spPr>
          <a:xfrm>
            <a:off x="7389846" y="250152"/>
            <a:ext cx="4466842"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a:t>
            </a:r>
            <a:r>
              <a:rPr lang="it-IT" sz="1400" b="0" u="none" strike="noStrike" dirty="0">
                <a:effectLst/>
                <a:latin typeface="Helvetica Neue" panose="02000503000000020004"/>
                <a:hlinkClick r:id="rId4"/>
              </a:rPr>
              <a:t>DOI 10.1126/science.abg3395</a:t>
            </a:r>
            <a:r>
              <a:rPr lang="it-IT" sz="1400" b="0" u="none" strike="noStrike" dirty="0">
                <a:effectLst/>
                <a:latin typeface="Helvetica Neue" panose="02000503000000020004"/>
              </a:rPr>
              <a:t> (2022)</a:t>
            </a:r>
            <a:endParaRPr lang="it-IT" sz="1400" dirty="0">
              <a:effectLst/>
              <a:latin typeface="Helvetica Neue" panose="02000503000000020004"/>
            </a:endParaRPr>
          </a:p>
        </p:txBody>
      </p:sp>
    </p:spTree>
    <p:extLst>
      <p:ext uri="{BB962C8B-B14F-4D97-AF65-F5344CB8AC3E}">
        <p14:creationId xmlns:p14="http://schemas.microsoft.com/office/powerpoint/2010/main" val="415462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3600" dirty="0">
                <a:solidFill>
                  <a:srgbClr val="00B0F0"/>
                </a:solidFill>
              </a:rPr>
              <a:t>Cosmic sources: cosmic rays, ɣ-rays and </a:t>
            </a:r>
            <a:r>
              <a:rPr lang="el-GR" sz="3600" dirty="0">
                <a:solidFill>
                  <a:srgbClr val="00B0F0"/>
                </a:solidFill>
              </a:rPr>
              <a:t>ν</a:t>
            </a:r>
            <a:r>
              <a:rPr lang="it-IT" sz="3600" dirty="0">
                <a:solidFill>
                  <a:srgbClr val="00B0F0"/>
                </a:solidFill>
              </a:rPr>
              <a:t>’s</a:t>
            </a:r>
            <a:endParaRPr lang="en-US" sz="3600" dirty="0">
              <a:solidFill>
                <a:srgbClr val="00B0F0"/>
              </a:solidFill>
            </a:endParaRPr>
          </a:p>
        </p:txBody>
      </p:sp>
      <p:grpSp>
        <p:nvGrpSpPr>
          <p:cNvPr id="6" name="Group 2"/>
          <p:cNvGrpSpPr>
            <a:grpSpLocks/>
          </p:cNvGrpSpPr>
          <p:nvPr/>
        </p:nvGrpSpPr>
        <p:grpSpPr bwMode="auto">
          <a:xfrm>
            <a:off x="1880315" y="813642"/>
            <a:ext cx="6516688" cy="6044357"/>
            <a:chOff x="-204" y="218"/>
            <a:chExt cx="4065" cy="3629"/>
          </a:xfrm>
        </p:grpSpPr>
        <p:pic>
          <p:nvPicPr>
            <p:cNvPr id="7" name="Picture 3" descr="casa_xray"/>
            <p:cNvPicPr>
              <a:picLocks noChangeAspect="1" noChangeArrowheads="1"/>
            </p:cNvPicPr>
            <p:nvPr/>
          </p:nvPicPr>
          <p:blipFill>
            <a:blip r:embed="rId3" cstate="print"/>
            <a:srcRect/>
            <a:stretch>
              <a:fillRect/>
            </a:stretch>
          </p:blipFill>
          <p:spPr bwMode="auto">
            <a:xfrm>
              <a:off x="-204" y="218"/>
              <a:ext cx="4065" cy="3629"/>
            </a:xfrm>
            <a:prstGeom prst="rect">
              <a:avLst/>
            </a:prstGeom>
            <a:noFill/>
          </p:spPr>
        </p:pic>
        <p:grpSp>
          <p:nvGrpSpPr>
            <p:cNvPr id="8" name="Group 4"/>
            <p:cNvGrpSpPr>
              <a:grpSpLocks/>
            </p:cNvGrpSpPr>
            <p:nvPr/>
          </p:nvGrpSpPr>
          <p:grpSpPr bwMode="auto">
            <a:xfrm>
              <a:off x="1494" y="2541"/>
              <a:ext cx="1409" cy="609"/>
              <a:chOff x="1494" y="2541"/>
              <a:chExt cx="1409" cy="609"/>
            </a:xfrm>
          </p:grpSpPr>
          <p:sp>
            <p:nvSpPr>
              <p:cNvPr id="9" name="Freeform 5"/>
              <p:cNvSpPr>
                <a:spLocks/>
              </p:cNvSpPr>
              <p:nvPr/>
            </p:nvSpPr>
            <p:spPr bwMode="auto">
              <a:xfrm rot="-5400000">
                <a:off x="1750" y="2599"/>
                <a:ext cx="323" cy="265"/>
              </a:xfrm>
              <a:custGeom>
                <a:avLst/>
                <a:gdLst/>
                <a:ahLst/>
                <a:cxnLst>
                  <a:cxn ang="0">
                    <a:pos x="0" y="96"/>
                  </a:cxn>
                  <a:cxn ang="0">
                    <a:pos x="32" y="83"/>
                  </a:cxn>
                  <a:cxn ang="0">
                    <a:pos x="93" y="44"/>
                  </a:cxn>
                  <a:cxn ang="0">
                    <a:pos x="131" y="0"/>
                  </a:cxn>
                </a:cxnLst>
                <a:rect l="0" t="0" r="r" b="b"/>
                <a:pathLst>
                  <a:path w="131" h="96">
                    <a:moveTo>
                      <a:pt x="0" y="96"/>
                    </a:moveTo>
                    <a:cubicBezTo>
                      <a:pt x="5" y="94"/>
                      <a:pt x="17" y="92"/>
                      <a:pt x="32" y="83"/>
                    </a:cubicBezTo>
                    <a:cubicBezTo>
                      <a:pt x="47" y="74"/>
                      <a:pt x="76" y="58"/>
                      <a:pt x="93" y="44"/>
                    </a:cubicBezTo>
                    <a:cubicBezTo>
                      <a:pt x="110" y="30"/>
                      <a:pt x="123" y="9"/>
                      <a:pt x="131" y="0"/>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10" name="Freeform 6"/>
              <p:cNvSpPr>
                <a:spLocks/>
              </p:cNvSpPr>
              <p:nvPr/>
            </p:nvSpPr>
            <p:spPr bwMode="auto">
              <a:xfrm rot="-5400000">
                <a:off x="1757" y="2647"/>
                <a:ext cx="478" cy="527"/>
              </a:xfrm>
              <a:custGeom>
                <a:avLst/>
                <a:gdLst/>
                <a:ahLst/>
                <a:cxnLst>
                  <a:cxn ang="0">
                    <a:pos x="107" y="113"/>
                  </a:cxn>
                  <a:cxn ang="0">
                    <a:pos x="8" y="131"/>
                  </a:cxn>
                  <a:cxn ang="0">
                    <a:pos x="59" y="14"/>
                  </a:cxn>
                  <a:cxn ang="0">
                    <a:pos x="149" y="47"/>
                  </a:cxn>
                  <a:cxn ang="0">
                    <a:pos x="194" y="191"/>
                  </a:cxn>
                </a:cxnLst>
                <a:rect l="0" t="0" r="r" b="b"/>
                <a:pathLst>
                  <a:path w="194" h="191">
                    <a:moveTo>
                      <a:pt x="107" y="113"/>
                    </a:moveTo>
                    <a:cubicBezTo>
                      <a:pt x="91" y="115"/>
                      <a:pt x="16" y="147"/>
                      <a:pt x="8" y="131"/>
                    </a:cubicBezTo>
                    <a:cubicBezTo>
                      <a:pt x="0" y="115"/>
                      <a:pt x="36" y="28"/>
                      <a:pt x="59" y="14"/>
                    </a:cubicBezTo>
                    <a:cubicBezTo>
                      <a:pt x="82" y="0"/>
                      <a:pt x="127" y="18"/>
                      <a:pt x="149" y="47"/>
                    </a:cubicBezTo>
                    <a:cubicBezTo>
                      <a:pt x="171" y="76"/>
                      <a:pt x="185" y="161"/>
                      <a:pt x="194" y="191"/>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11" name="Freeform 7"/>
              <p:cNvSpPr>
                <a:spLocks/>
              </p:cNvSpPr>
              <p:nvPr/>
            </p:nvSpPr>
            <p:spPr bwMode="auto">
              <a:xfrm rot="-5400000">
                <a:off x="1377" y="2658"/>
                <a:ext cx="530" cy="296"/>
              </a:xfrm>
              <a:custGeom>
                <a:avLst/>
                <a:gdLst/>
                <a:ahLst/>
                <a:cxnLst>
                  <a:cxn ang="0">
                    <a:pos x="50" y="48"/>
                  </a:cxn>
                  <a:cxn ang="0">
                    <a:pos x="23" y="49"/>
                  </a:cxn>
                  <a:cxn ang="0">
                    <a:pos x="27" y="1"/>
                  </a:cxn>
                  <a:cxn ang="0">
                    <a:pos x="186" y="55"/>
                  </a:cxn>
                  <a:cxn ang="0">
                    <a:pos x="202" y="107"/>
                  </a:cxn>
                </a:cxnLst>
                <a:rect l="0" t="0" r="r" b="b"/>
                <a:pathLst>
                  <a:path w="215" h="107">
                    <a:moveTo>
                      <a:pt x="50" y="48"/>
                    </a:moveTo>
                    <a:cubicBezTo>
                      <a:pt x="46" y="48"/>
                      <a:pt x="27" y="57"/>
                      <a:pt x="23" y="49"/>
                    </a:cubicBezTo>
                    <a:cubicBezTo>
                      <a:pt x="19" y="41"/>
                      <a:pt x="0" y="0"/>
                      <a:pt x="27" y="1"/>
                    </a:cubicBezTo>
                    <a:cubicBezTo>
                      <a:pt x="54" y="2"/>
                      <a:pt x="157" y="37"/>
                      <a:pt x="186" y="55"/>
                    </a:cubicBezTo>
                    <a:cubicBezTo>
                      <a:pt x="215" y="73"/>
                      <a:pt x="199" y="96"/>
                      <a:pt x="202" y="107"/>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12" name="Freeform 8"/>
              <p:cNvSpPr>
                <a:spLocks/>
              </p:cNvSpPr>
              <p:nvPr/>
            </p:nvSpPr>
            <p:spPr bwMode="auto">
              <a:xfrm rot="-5400000">
                <a:off x="2245" y="2658"/>
                <a:ext cx="190" cy="183"/>
              </a:xfrm>
              <a:custGeom>
                <a:avLst/>
                <a:gdLst/>
                <a:ahLst/>
                <a:cxnLst>
                  <a:cxn ang="0">
                    <a:pos x="0" y="0"/>
                  </a:cxn>
                  <a:cxn ang="0">
                    <a:pos x="43" y="57"/>
                  </a:cxn>
                  <a:cxn ang="0">
                    <a:pos x="72" y="55"/>
                  </a:cxn>
                  <a:cxn ang="0">
                    <a:pos x="70" y="3"/>
                  </a:cxn>
                </a:cxnLst>
                <a:rect l="0" t="0" r="r" b="b"/>
                <a:pathLst>
                  <a:path w="77" h="66">
                    <a:moveTo>
                      <a:pt x="0" y="0"/>
                    </a:moveTo>
                    <a:cubicBezTo>
                      <a:pt x="7" y="9"/>
                      <a:pt x="31" y="48"/>
                      <a:pt x="43" y="57"/>
                    </a:cubicBezTo>
                    <a:cubicBezTo>
                      <a:pt x="55" y="66"/>
                      <a:pt x="67" y="64"/>
                      <a:pt x="72" y="55"/>
                    </a:cubicBezTo>
                    <a:cubicBezTo>
                      <a:pt x="77" y="46"/>
                      <a:pt x="70" y="14"/>
                      <a:pt x="70" y="3"/>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13" name="Freeform 9"/>
              <p:cNvSpPr>
                <a:spLocks/>
              </p:cNvSpPr>
              <p:nvPr/>
            </p:nvSpPr>
            <p:spPr bwMode="auto">
              <a:xfrm rot="-5400000">
                <a:off x="2386" y="2365"/>
                <a:ext cx="222" cy="812"/>
              </a:xfrm>
              <a:custGeom>
                <a:avLst/>
                <a:gdLst/>
                <a:ahLst/>
                <a:cxnLst>
                  <a:cxn ang="0">
                    <a:pos x="16" y="61"/>
                  </a:cxn>
                  <a:cxn ang="0">
                    <a:pos x="4" y="22"/>
                  </a:cxn>
                  <a:cxn ang="0">
                    <a:pos x="37" y="4"/>
                  </a:cxn>
                  <a:cxn ang="0">
                    <a:pos x="58" y="48"/>
                  </a:cxn>
                  <a:cxn ang="0">
                    <a:pos x="90" y="294"/>
                  </a:cxn>
                </a:cxnLst>
                <a:rect l="0" t="0" r="r" b="b"/>
                <a:pathLst>
                  <a:path w="90" h="294">
                    <a:moveTo>
                      <a:pt x="16" y="61"/>
                    </a:moveTo>
                    <a:cubicBezTo>
                      <a:pt x="14" y="54"/>
                      <a:pt x="0" y="32"/>
                      <a:pt x="4" y="22"/>
                    </a:cubicBezTo>
                    <a:cubicBezTo>
                      <a:pt x="8" y="12"/>
                      <a:pt x="28" y="0"/>
                      <a:pt x="37" y="4"/>
                    </a:cubicBezTo>
                    <a:cubicBezTo>
                      <a:pt x="46" y="8"/>
                      <a:pt x="49" y="0"/>
                      <a:pt x="58" y="48"/>
                    </a:cubicBezTo>
                    <a:cubicBezTo>
                      <a:pt x="67" y="96"/>
                      <a:pt x="83" y="243"/>
                      <a:pt x="90" y="294"/>
                    </a:cubicBezTo>
                  </a:path>
                </a:pathLst>
              </a:custGeom>
              <a:noFill/>
              <a:ln w="28575" cap="flat" cmpd="sng">
                <a:solidFill>
                  <a:srgbClr val="FFFFFF">
                    <a:alpha val="86000"/>
                  </a:srgbClr>
                </a:solidFill>
                <a:prstDash val="solid"/>
                <a:round/>
                <a:headEnd type="none" w="med" len="med"/>
                <a:tailEnd type="arrow" w="med" len="med"/>
              </a:ln>
              <a:effectLst/>
            </p:spPr>
            <p:txBody>
              <a:bodyPr>
                <a:spAutoFit/>
              </a:bodyPr>
              <a:lstStyle/>
              <a:p>
                <a:endParaRPr lang="it-IT"/>
              </a:p>
            </p:txBody>
          </p:sp>
        </p:grpSp>
      </p:grpSp>
      <p:sp>
        <p:nvSpPr>
          <p:cNvPr id="14" name="Text Box 11"/>
          <p:cNvSpPr txBox="1">
            <a:spLocks noChangeArrowheads="1"/>
          </p:cNvSpPr>
          <p:nvPr/>
        </p:nvSpPr>
        <p:spPr bwMode="auto">
          <a:xfrm>
            <a:off x="4004390" y="5715843"/>
            <a:ext cx="2447925" cy="646331"/>
          </a:xfrm>
          <a:prstGeom prst="rect">
            <a:avLst/>
          </a:prstGeom>
          <a:noFill/>
          <a:ln w="38100" algn="ctr">
            <a:noFill/>
            <a:miter lim="800000"/>
            <a:headEnd/>
            <a:tailEnd/>
          </a:ln>
          <a:effectLst/>
        </p:spPr>
        <p:txBody>
          <a:bodyPr>
            <a:spAutoFit/>
          </a:bodyPr>
          <a:lstStyle/>
          <a:p>
            <a:pPr>
              <a:spcBef>
                <a:spcPct val="50000"/>
              </a:spcBef>
              <a:buClrTx/>
              <a:buSzTx/>
              <a:buFontTx/>
              <a:buNone/>
            </a:pPr>
            <a:r>
              <a:rPr lang="en-US" b="0" dirty="0">
                <a:solidFill>
                  <a:schemeClr val="bg1"/>
                </a:solidFill>
                <a:effectLst/>
                <a:latin typeface="Arial" charset="0"/>
              </a:rPr>
              <a:t>protons/nuclei</a:t>
            </a:r>
          </a:p>
          <a:p>
            <a:pPr>
              <a:spcBef>
                <a:spcPct val="0"/>
              </a:spcBef>
              <a:buClrTx/>
              <a:buSzTx/>
              <a:buFontTx/>
              <a:buNone/>
            </a:pPr>
            <a:r>
              <a:rPr lang="en-US" b="0" dirty="0">
                <a:solidFill>
                  <a:schemeClr val="bg1"/>
                </a:solidFill>
                <a:effectLst/>
                <a:latin typeface="Arial" charset="0"/>
              </a:rPr>
              <a:t>electrons/positrons</a:t>
            </a:r>
          </a:p>
        </p:txBody>
      </p:sp>
      <p:grpSp>
        <p:nvGrpSpPr>
          <p:cNvPr id="15" name="Group 12"/>
          <p:cNvGrpSpPr>
            <a:grpSpLocks/>
          </p:cNvGrpSpPr>
          <p:nvPr/>
        </p:nvGrpSpPr>
        <p:grpSpPr bwMode="auto">
          <a:xfrm>
            <a:off x="5444253" y="2024906"/>
            <a:ext cx="5437187" cy="4321175"/>
            <a:chOff x="2245" y="981"/>
            <a:chExt cx="3425" cy="2722"/>
          </a:xfrm>
        </p:grpSpPr>
        <p:sp>
          <p:nvSpPr>
            <p:cNvPr id="16" name="Oval 13"/>
            <p:cNvSpPr>
              <a:spLocks noChangeArrowheads="1"/>
            </p:cNvSpPr>
            <p:nvPr/>
          </p:nvSpPr>
          <p:spPr bwMode="auto">
            <a:xfrm>
              <a:off x="2245" y="2522"/>
              <a:ext cx="318" cy="318"/>
            </a:xfrm>
            <a:prstGeom prst="ellipse">
              <a:avLst/>
            </a:prstGeom>
            <a:noFill/>
            <a:ln w="38100" algn="ctr">
              <a:solidFill>
                <a:srgbClr val="FFCC66"/>
              </a:solidFill>
              <a:round/>
              <a:headEnd/>
              <a:tailEnd/>
            </a:ln>
            <a:effectLst/>
          </p:spPr>
          <p:txBody>
            <a:bodyPr wrap="none" anchor="ctr">
              <a:spAutoFit/>
            </a:bodyPr>
            <a:lstStyle/>
            <a:p>
              <a:endParaRPr lang="it-IT"/>
            </a:p>
          </p:txBody>
        </p:sp>
        <p:sp>
          <p:nvSpPr>
            <p:cNvPr id="17" name="Oval 14"/>
            <p:cNvSpPr>
              <a:spLocks noChangeArrowheads="1"/>
            </p:cNvSpPr>
            <p:nvPr/>
          </p:nvSpPr>
          <p:spPr bwMode="auto">
            <a:xfrm>
              <a:off x="2835" y="981"/>
              <a:ext cx="2835" cy="2722"/>
            </a:xfrm>
            <a:prstGeom prst="ellipse">
              <a:avLst/>
            </a:prstGeom>
            <a:gradFill rotWithShape="1">
              <a:gsLst>
                <a:gs pos="0">
                  <a:srgbClr val="AC0000"/>
                </a:gs>
                <a:gs pos="100000">
                  <a:srgbClr val="AC0000">
                    <a:gamma/>
                    <a:shade val="5882"/>
                    <a:invGamma/>
                  </a:srgbClr>
                </a:gs>
              </a:gsLst>
              <a:lin ang="0" scaled="1"/>
            </a:gradFill>
            <a:ln w="38100" algn="ctr">
              <a:solidFill>
                <a:srgbClr val="FFCC66"/>
              </a:solidFill>
              <a:round/>
              <a:headEnd/>
              <a:tailEnd/>
            </a:ln>
            <a:effectLst/>
          </p:spPr>
          <p:txBody>
            <a:bodyPr wrap="none" anchor="ctr">
              <a:spAutoFit/>
            </a:bodyPr>
            <a:lstStyle/>
            <a:p>
              <a:endParaRPr lang="it-IT"/>
            </a:p>
          </p:txBody>
        </p:sp>
        <p:sp>
          <p:nvSpPr>
            <p:cNvPr id="18" name="Line 15"/>
            <p:cNvSpPr>
              <a:spLocks noChangeShapeType="1"/>
            </p:cNvSpPr>
            <p:nvPr/>
          </p:nvSpPr>
          <p:spPr bwMode="auto">
            <a:xfrm flipV="1">
              <a:off x="2333" y="1484"/>
              <a:ext cx="811" cy="1064"/>
            </a:xfrm>
            <a:prstGeom prst="line">
              <a:avLst/>
            </a:prstGeom>
            <a:noFill/>
            <a:ln w="38100">
              <a:solidFill>
                <a:srgbClr val="FFCC66"/>
              </a:solidFill>
              <a:prstDash val="dash"/>
              <a:round/>
              <a:headEnd/>
              <a:tailEnd/>
            </a:ln>
            <a:effectLst/>
          </p:spPr>
          <p:txBody>
            <a:bodyPr>
              <a:spAutoFit/>
            </a:bodyPr>
            <a:lstStyle/>
            <a:p>
              <a:endParaRPr lang="it-IT"/>
            </a:p>
          </p:txBody>
        </p:sp>
        <p:sp>
          <p:nvSpPr>
            <p:cNvPr id="19" name="Line 16"/>
            <p:cNvSpPr>
              <a:spLocks noChangeShapeType="1"/>
            </p:cNvSpPr>
            <p:nvPr/>
          </p:nvSpPr>
          <p:spPr bwMode="auto">
            <a:xfrm>
              <a:off x="2322" y="2820"/>
              <a:ext cx="1192" cy="694"/>
            </a:xfrm>
            <a:prstGeom prst="line">
              <a:avLst/>
            </a:prstGeom>
            <a:noFill/>
            <a:ln w="38100">
              <a:solidFill>
                <a:srgbClr val="FFCC66"/>
              </a:solidFill>
              <a:prstDash val="dash"/>
              <a:round/>
              <a:headEnd/>
              <a:tailEnd/>
            </a:ln>
            <a:effectLst/>
          </p:spPr>
          <p:txBody>
            <a:bodyPr>
              <a:spAutoFit/>
            </a:bodyPr>
            <a:lstStyle/>
            <a:p>
              <a:endParaRPr lang="it-IT"/>
            </a:p>
          </p:txBody>
        </p:sp>
      </p:grpSp>
      <p:grpSp>
        <p:nvGrpSpPr>
          <p:cNvPr id="20" name="Group 17"/>
          <p:cNvGrpSpPr>
            <a:grpSpLocks/>
          </p:cNvGrpSpPr>
          <p:nvPr/>
        </p:nvGrpSpPr>
        <p:grpSpPr bwMode="auto">
          <a:xfrm>
            <a:off x="6642815" y="2528143"/>
            <a:ext cx="3554413" cy="698500"/>
            <a:chOff x="3000" y="1298"/>
            <a:chExt cx="2239" cy="440"/>
          </a:xfrm>
        </p:grpSpPr>
        <p:sp>
          <p:nvSpPr>
            <p:cNvPr id="21" name="Line 18"/>
            <p:cNvSpPr>
              <a:spLocks noChangeShapeType="1"/>
            </p:cNvSpPr>
            <p:nvPr/>
          </p:nvSpPr>
          <p:spPr bwMode="auto">
            <a:xfrm flipV="1">
              <a:off x="3000" y="1434"/>
              <a:ext cx="2239" cy="304"/>
            </a:xfrm>
            <a:prstGeom prst="line">
              <a:avLst/>
            </a:prstGeom>
            <a:noFill/>
            <a:ln w="57150">
              <a:solidFill>
                <a:srgbClr val="FFC000"/>
              </a:solidFill>
              <a:round/>
              <a:headEnd/>
              <a:tailEnd type="arrow" w="med" len="med"/>
            </a:ln>
            <a:effectLst/>
          </p:spPr>
          <p:txBody>
            <a:bodyPr>
              <a:spAutoFit/>
            </a:bodyPr>
            <a:lstStyle/>
            <a:p>
              <a:endParaRPr lang="it-IT">
                <a:solidFill>
                  <a:schemeClr val="bg1"/>
                </a:solidFill>
              </a:endParaRPr>
            </a:p>
          </p:txBody>
        </p:sp>
        <p:sp>
          <p:nvSpPr>
            <p:cNvPr id="22" name="Text Box 19"/>
            <p:cNvSpPr txBox="1">
              <a:spLocks noChangeArrowheads="1"/>
            </p:cNvSpPr>
            <p:nvPr/>
          </p:nvSpPr>
          <p:spPr bwMode="auto">
            <a:xfrm>
              <a:off x="3606" y="1298"/>
              <a:ext cx="499" cy="327"/>
            </a:xfrm>
            <a:prstGeom prst="rect">
              <a:avLst/>
            </a:prstGeom>
            <a:noFill/>
            <a:ln w="38100" algn="ctr">
              <a:noFill/>
              <a:miter lim="800000"/>
              <a:headEnd/>
              <a:tailEnd/>
            </a:ln>
            <a:effectLst/>
          </p:spPr>
          <p:txBody>
            <a:bodyPr>
              <a:spAutoFit/>
            </a:bodyPr>
            <a:lstStyle/>
            <a:p>
              <a:pPr>
                <a:spcBef>
                  <a:spcPct val="50000"/>
                </a:spcBef>
                <a:buClrTx/>
                <a:buSzTx/>
                <a:buFontTx/>
                <a:buNone/>
              </a:pPr>
              <a:r>
                <a:rPr lang="en-US" sz="2800" b="0">
                  <a:solidFill>
                    <a:schemeClr val="bg1"/>
                  </a:solidFill>
                  <a:effectLst/>
                  <a:latin typeface="Arial" charset="0"/>
                </a:rPr>
                <a:t>p</a:t>
              </a:r>
            </a:p>
          </p:txBody>
        </p:sp>
      </p:grpSp>
      <p:grpSp>
        <p:nvGrpSpPr>
          <p:cNvPr id="23" name="Group 20"/>
          <p:cNvGrpSpPr>
            <a:grpSpLocks/>
          </p:cNvGrpSpPr>
          <p:nvPr/>
        </p:nvGrpSpPr>
        <p:grpSpPr bwMode="auto">
          <a:xfrm>
            <a:off x="7574678" y="3540968"/>
            <a:ext cx="3519487" cy="995363"/>
            <a:chOff x="3587" y="1936"/>
            <a:chExt cx="2217" cy="627"/>
          </a:xfrm>
        </p:grpSpPr>
        <p:grpSp>
          <p:nvGrpSpPr>
            <p:cNvPr id="24" name="Group 21"/>
            <p:cNvGrpSpPr>
              <a:grpSpLocks/>
            </p:cNvGrpSpPr>
            <p:nvPr/>
          </p:nvGrpSpPr>
          <p:grpSpPr bwMode="auto">
            <a:xfrm>
              <a:off x="3587" y="2066"/>
              <a:ext cx="2025" cy="497"/>
              <a:chOff x="3587" y="2066"/>
              <a:chExt cx="2025" cy="497"/>
            </a:xfrm>
          </p:grpSpPr>
          <p:sp>
            <p:nvSpPr>
              <p:cNvPr id="26" name="Line 22"/>
              <p:cNvSpPr>
                <a:spLocks noChangeShapeType="1"/>
              </p:cNvSpPr>
              <p:nvPr/>
            </p:nvSpPr>
            <p:spPr bwMode="auto">
              <a:xfrm>
                <a:off x="3587" y="2182"/>
                <a:ext cx="415" cy="57"/>
              </a:xfrm>
              <a:prstGeom prst="line">
                <a:avLst/>
              </a:prstGeom>
              <a:noFill/>
              <a:ln w="57150">
                <a:solidFill>
                  <a:srgbClr val="99CCFF"/>
                </a:solidFill>
                <a:round/>
                <a:headEnd/>
                <a:tailEnd type="arrow" w="med" len="med"/>
              </a:ln>
              <a:effectLst/>
            </p:spPr>
            <p:txBody>
              <a:bodyPr>
                <a:spAutoFit/>
              </a:bodyPr>
              <a:lstStyle/>
              <a:p>
                <a:endParaRPr lang="it-IT">
                  <a:solidFill>
                    <a:schemeClr val="bg1"/>
                  </a:solidFill>
                </a:endParaRPr>
              </a:p>
            </p:txBody>
          </p:sp>
          <p:sp>
            <p:nvSpPr>
              <p:cNvPr id="27" name="Text Box 23"/>
              <p:cNvSpPr txBox="1">
                <a:spLocks noChangeArrowheads="1"/>
              </p:cNvSpPr>
              <p:nvPr/>
            </p:nvSpPr>
            <p:spPr bwMode="auto">
              <a:xfrm>
                <a:off x="3596" y="2198"/>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r>
                  <a:rPr lang="en-US" sz="2400" b="0" baseline="30000">
                    <a:solidFill>
                      <a:schemeClr val="bg1"/>
                    </a:solidFill>
                    <a:effectLst/>
                    <a:latin typeface="Arial" charset="0"/>
                    <a:sym typeface="Symbol" pitchFamily="18" charset="2"/>
                  </a:rPr>
                  <a:t>0</a:t>
                </a:r>
              </a:p>
            </p:txBody>
          </p:sp>
          <p:grpSp>
            <p:nvGrpSpPr>
              <p:cNvPr id="28" name="Group 24"/>
              <p:cNvGrpSpPr>
                <a:grpSpLocks/>
              </p:cNvGrpSpPr>
              <p:nvPr/>
            </p:nvGrpSpPr>
            <p:grpSpPr bwMode="auto">
              <a:xfrm rot="-517227">
                <a:off x="4030" y="2090"/>
                <a:ext cx="1543" cy="91"/>
                <a:chOff x="2272" y="2817"/>
                <a:chExt cx="747" cy="73"/>
              </a:xfrm>
            </p:grpSpPr>
            <p:sp>
              <p:nvSpPr>
                <p:cNvPr id="34" name="Freeform 25"/>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35" name="Freeform 26"/>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36" name="Freeform 27"/>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grpSp>
            <p:nvGrpSpPr>
              <p:cNvPr id="29" name="Group 28"/>
              <p:cNvGrpSpPr>
                <a:grpSpLocks/>
              </p:cNvGrpSpPr>
              <p:nvPr/>
            </p:nvGrpSpPr>
            <p:grpSpPr bwMode="auto">
              <a:xfrm>
                <a:off x="4069" y="2284"/>
                <a:ext cx="1543" cy="91"/>
                <a:chOff x="2272" y="2817"/>
                <a:chExt cx="747" cy="73"/>
              </a:xfrm>
            </p:grpSpPr>
            <p:sp>
              <p:nvSpPr>
                <p:cNvPr id="31" name="Freeform 29"/>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32" name="Freeform 30"/>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33" name="Freeform 31"/>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sp>
            <p:nvSpPr>
              <p:cNvPr id="30" name="Freeform 32"/>
              <p:cNvSpPr>
                <a:spLocks/>
              </p:cNvSpPr>
              <p:nvPr/>
            </p:nvSpPr>
            <p:spPr bwMode="auto">
              <a:xfrm rot="18699218">
                <a:off x="3858" y="2098"/>
                <a:ext cx="315"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solidFill>
                    <a:schemeClr val="bg1"/>
                  </a:solidFill>
                </a:endParaRPr>
              </a:p>
            </p:txBody>
          </p:sp>
        </p:grpSp>
        <p:sp>
          <p:nvSpPr>
            <p:cNvPr id="25" name="Text Box 33"/>
            <p:cNvSpPr txBox="1">
              <a:spLocks noChangeArrowheads="1"/>
            </p:cNvSpPr>
            <p:nvPr/>
          </p:nvSpPr>
          <p:spPr bwMode="auto">
            <a:xfrm>
              <a:off x="5305" y="1936"/>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grpSp>
      <p:grpSp>
        <p:nvGrpSpPr>
          <p:cNvPr id="37" name="Group 34"/>
          <p:cNvGrpSpPr>
            <a:grpSpLocks/>
          </p:cNvGrpSpPr>
          <p:nvPr/>
        </p:nvGrpSpPr>
        <p:grpSpPr bwMode="auto">
          <a:xfrm>
            <a:off x="6950790" y="2348757"/>
            <a:ext cx="3240088" cy="4038601"/>
            <a:chOff x="3194" y="1185"/>
            <a:chExt cx="2041" cy="2544"/>
          </a:xfrm>
        </p:grpSpPr>
        <p:sp>
          <p:nvSpPr>
            <p:cNvPr id="38" name="Text Box 35"/>
            <p:cNvSpPr txBox="1">
              <a:spLocks noChangeArrowheads="1"/>
            </p:cNvSpPr>
            <p:nvPr/>
          </p:nvSpPr>
          <p:spPr bwMode="auto">
            <a:xfrm>
              <a:off x="3194" y="1185"/>
              <a:ext cx="2041" cy="250"/>
            </a:xfrm>
            <a:prstGeom prst="rect">
              <a:avLst/>
            </a:prstGeom>
            <a:noFill/>
            <a:ln w="38100" algn="ctr">
              <a:noFill/>
              <a:miter lim="800000"/>
              <a:headEnd/>
              <a:tailEnd/>
            </a:ln>
            <a:effectLst/>
          </p:spPr>
          <p:txBody>
            <a:bodyPr>
              <a:spAutoFit/>
            </a:bodyPr>
            <a:lstStyle/>
            <a:p>
              <a:pPr>
                <a:spcBef>
                  <a:spcPct val="50000"/>
                </a:spcBef>
                <a:buClrTx/>
                <a:buSzTx/>
                <a:buFontTx/>
                <a:buNone/>
              </a:pPr>
              <a:r>
                <a:rPr lang="en-US" b="0" dirty="0">
                  <a:solidFill>
                    <a:schemeClr val="bg1"/>
                  </a:solidFill>
                  <a:effectLst/>
                  <a:latin typeface="Arial" charset="0"/>
                </a:rPr>
                <a:t>radiation fields and matter</a:t>
              </a:r>
            </a:p>
          </p:txBody>
        </p:sp>
        <p:sp>
          <p:nvSpPr>
            <p:cNvPr id="39" name="Line 36"/>
            <p:cNvSpPr>
              <a:spLocks noChangeShapeType="1"/>
            </p:cNvSpPr>
            <p:nvPr/>
          </p:nvSpPr>
          <p:spPr bwMode="auto">
            <a:xfrm flipV="1">
              <a:off x="3593" y="3368"/>
              <a:ext cx="107" cy="361"/>
            </a:xfrm>
            <a:prstGeom prst="line">
              <a:avLst/>
            </a:prstGeom>
            <a:noFill/>
            <a:ln w="38100">
              <a:solidFill>
                <a:schemeClr val="tx1"/>
              </a:solidFill>
              <a:round/>
              <a:headEnd/>
              <a:tailEnd type="arrow" w="med" len="med"/>
            </a:ln>
            <a:effectLst/>
          </p:spPr>
          <p:txBody>
            <a:bodyPr>
              <a:spAutoFit/>
            </a:bodyPr>
            <a:lstStyle/>
            <a:p>
              <a:endParaRPr lang="it-IT">
                <a:solidFill>
                  <a:schemeClr val="bg1"/>
                </a:solidFill>
              </a:endParaRPr>
            </a:p>
          </p:txBody>
        </p:sp>
      </p:grpSp>
      <p:grpSp>
        <p:nvGrpSpPr>
          <p:cNvPr id="40" name="Group 37"/>
          <p:cNvGrpSpPr>
            <a:grpSpLocks/>
          </p:cNvGrpSpPr>
          <p:nvPr/>
        </p:nvGrpSpPr>
        <p:grpSpPr bwMode="auto">
          <a:xfrm>
            <a:off x="6426915" y="2888506"/>
            <a:ext cx="4205288" cy="1343025"/>
            <a:chOff x="2864" y="1525"/>
            <a:chExt cx="2649" cy="846"/>
          </a:xfrm>
        </p:grpSpPr>
        <p:sp>
          <p:nvSpPr>
            <p:cNvPr id="41" name="Line 38"/>
            <p:cNvSpPr>
              <a:spLocks noChangeShapeType="1"/>
            </p:cNvSpPr>
            <p:nvPr/>
          </p:nvSpPr>
          <p:spPr bwMode="auto">
            <a:xfrm flipV="1">
              <a:off x="2864" y="2164"/>
              <a:ext cx="629" cy="41"/>
            </a:xfrm>
            <a:prstGeom prst="line">
              <a:avLst/>
            </a:prstGeom>
            <a:noFill/>
            <a:ln w="57150">
              <a:solidFill>
                <a:srgbClr val="FFC000"/>
              </a:solidFill>
              <a:round/>
              <a:headEnd/>
              <a:tailEnd type="arrow" w="med" len="med"/>
            </a:ln>
            <a:effectLst/>
          </p:spPr>
          <p:txBody>
            <a:bodyPr>
              <a:spAutoFit/>
            </a:bodyPr>
            <a:lstStyle/>
            <a:p>
              <a:endParaRPr lang="it-IT">
                <a:solidFill>
                  <a:schemeClr val="bg1"/>
                </a:solidFill>
              </a:endParaRPr>
            </a:p>
          </p:txBody>
        </p:sp>
        <p:sp>
          <p:nvSpPr>
            <p:cNvPr id="42" name="Text Box 39"/>
            <p:cNvSpPr txBox="1">
              <a:spLocks noChangeArrowheads="1"/>
            </p:cNvSpPr>
            <p:nvPr/>
          </p:nvSpPr>
          <p:spPr bwMode="auto">
            <a:xfrm>
              <a:off x="3008" y="1842"/>
              <a:ext cx="499" cy="327"/>
            </a:xfrm>
            <a:prstGeom prst="rect">
              <a:avLst/>
            </a:prstGeom>
            <a:noFill/>
            <a:ln w="38100" algn="ctr">
              <a:noFill/>
              <a:miter lim="800000"/>
              <a:headEnd/>
              <a:tailEnd/>
            </a:ln>
            <a:effectLst/>
          </p:spPr>
          <p:txBody>
            <a:bodyPr>
              <a:spAutoFit/>
            </a:bodyPr>
            <a:lstStyle/>
            <a:p>
              <a:pPr>
                <a:spcBef>
                  <a:spcPct val="50000"/>
                </a:spcBef>
                <a:buClrTx/>
                <a:buSzTx/>
                <a:buFontTx/>
                <a:buNone/>
              </a:pPr>
              <a:r>
                <a:rPr lang="en-US" sz="2800" b="0">
                  <a:solidFill>
                    <a:schemeClr val="bg1"/>
                  </a:solidFill>
                  <a:effectLst/>
                  <a:latin typeface="Arial" charset="0"/>
                </a:rPr>
                <a:t>p</a:t>
              </a:r>
            </a:p>
          </p:txBody>
        </p:sp>
        <p:sp>
          <p:nvSpPr>
            <p:cNvPr id="43" name="Line 40"/>
            <p:cNvSpPr>
              <a:spLocks noChangeShapeType="1"/>
            </p:cNvSpPr>
            <p:nvPr/>
          </p:nvSpPr>
          <p:spPr bwMode="auto">
            <a:xfrm flipV="1">
              <a:off x="3712" y="1978"/>
              <a:ext cx="668" cy="109"/>
            </a:xfrm>
            <a:prstGeom prst="line">
              <a:avLst/>
            </a:prstGeom>
            <a:noFill/>
            <a:ln w="57150">
              <a:solidFill>
                <a:srgbClr val="99CCFF"/>
              </a:solidFill>
              <a:round/>
              <a:headEnd/>
              <a:tailEnd type="arrow" w="med" len="med"/>
            </a:ln>
            <a:effectLst/>
          </p:spPr>
          <p:txBody>
            <a:bodyPr>
              <a:spAutoFit/>
            </a:bodyPr>
            <a:lstStyle/>
            <a:p>
              <a:endParaRPr lang="it-IT">
                <a:solidFill>
                  <a:schemeClr val="bg1"/>
                </a:solidFill>
              </a:endParaRPr>
            </a:p>
          </p:txBody>
        </p:sp>
        <p:sp>
          <p:nvSpPr>
            <p:cNvPr id="44" name="Text Box 41"/>
            <p:cNvSpPr txBox="1">
              <a:spLocks noChangeArrowheads="1"/>
            </p:cNvSpPr>
            <p:nvPr/>
          </p:nvSpPr>
          <p:spPr bwMode="auto">
            <a:xfrm>
              <a:off x="3802" y="1702"/>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r>
                <a:rPr lang="en-US" sz="3200" b="0" baseline="30000">
                  <a:solidFill>
                    <a:schemeClr val="bg1"/>
                  </a:solidFill>
                  <a:effectLst/>
                  <a:latin typeface="Arial" charset="0"/>
                  <a:sym typeface="Symbol" pitchFamily="18" charset="2"/>
                </a:rPr>
                <a:t></a:t>
              </a:r>
              <a:endParaRPr lang="en-US" sz="3200" b="0">
                <a:solidFill>
                  <a:schemeClr val="bg1"/>
                </a:solidFill>
                <a:effectLst/>
                <a:latin typeface="Arial" charset="0"/>
                <a:sym typeface="Symbol" pitchFamily="18" charset="2"/>
              </a:endParaRPr>
            </a:p>
          </p:txBody>
        </p:sp>
        <p:sp>
          <p:nvSpPr>
            <p:cNvPr id="45" name="Line 42"/>
            <p:cNvSpPr>
              <a:spLocks noChangeShapeType="1"/>
            </p:cNvSpPr>
            <p:nvPr/>
          </p:nvSpPr>
          <p:spPr bwMode="auto">
            <a:xfrm flipV="1">
              <a:off x="4444" y="1801"/>
              <a:ext cx="1069" cy="168"/>
            </a:xfrm>
            <a:prstGeom prst="line">
              <a:avLst/>
            </a:prstGeom>
            <a:noFill/>
            <a:ln w="57150">
              <a:solidFill>
                <a:srgbClr val="FF9999"/>
              </a:solidFill>
              <a:round/>
              <a:headEnd/>
              <a:tailEnd type="arrow" w="med" len="med"/>
            </a:ln>
            <a:effectLst/>
          </p:spPr>
          <p:txBody>
            <a:bodyPr>
              <a:spAutoFit/>
            </a:bodyPr>
            <a:lstStyle/>
            <a:p>
              <a:endParaRPr lang="it-IT">
                <a:solidFill>
                  <a:schemeClr val="bg1"/>
                </a:solidFill>
              </a:endParaRPr>
            </a:p>
          </p:txBody>
        </p:sp>
        <p:sp>
          <p:nvSpPr>
            <p:cNvPr id="46" name="Freeform 43"/>
            <p:cNvSpPr>
              <a:spLocks/>
            </p:cNvSpPr>
            <p:nvPr/>
          </p:nvSpPr>
          <p:spPr bwMode="auto">
            <a:xfrm rot="18699218">
              <a:off x="4229" y="1844"/>
              <a:ext cx="315"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solidFill>
                  <a:schemeClr val="bg1"/>
                </a:solidFill>
              </a:endParaRPr>
            </a:p>
          </p:txBody>
        </p:sp>
        <p:sp>
          <p:nvSpPr>
            <p:cNvPr id="47" name="Text Box 44"/>
            <p:cNvSpPr txBox="1">
              <a:spLocks noChangeArrowheads="1"/>
            </p:cNvSpPr>
            <p:nvPr/>
          </p:nvSpPr>
          <p:spPr bwMode="auto">
            <a:xfrm>
              <a:off x="4876" y="1525"/>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sp>
          <p:nvSpPr>
            <p:cNvPr id="48" name="Freeform 45"/>
            <p:cNvSpPr>
              <a:spLocks/>
            </p:cNvSpPr>
            <p:nvPr/>
          </p:nvSpPr>
          <p:spPr bwMode="auto">
            <a:xfrm rot="18699218">
              <a:off x="3314" y="2019"/>
              <a:ext cx="453"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solidFill>
                  <a:schemeClr val="bg1"/>
                </a:solidFill>
              </a:endParaRPr>
            </a:p>
          </p:txBody>
        </p:sp>
      </p:grpSp>
      <p:grpSp>
        <p:nvGrpSpPr>
          <p:cNvPr id="49" name="Group 46"/>
          <p:cNvGrpSpPr>
            <a:grpSpLocks/>
          </p:cNvGrpSpPr>
          <p:nvPr/>
        </p:nvGrpSpPr>
        <p:grpSpPr bwMode="auto">
          <a:xfrm>
            <a:off x="6580903" y="4510931"/>
            <a:ext cx="4049712" cy="1401762"/>
            <a:chOff x="2961" y="2547"/>
            <a:chExt cx="2551" cy="883"/>
          </a:xfrm>
        </p:grpSpPr>
        <p:sp>
          <p:nvSpPr>
            <p:cNvPr id="50" name="Line 47"/>
            <p:cNvSpPr>
              <a:spLocks noChangeShapeType="1"/>
            </p:cNvSpPr>
            <p:nvPr/>
          </p:nvSpPr>
          <p:spPr bwMode="auto">
            <a:xfrm>
              <a:off x="3991" y="2922"/>
              <a:ext cx="111" cy="281"/>
            </a:xfrm>
            <a:prstGeom prst="line">
              <a:avLst/>
            </a:prstGeom>
            <a:noFill/>
            <a:ln w="57150">
              <a:solidFill>
                <a:schemeClr val="tx2">
                  <a:lumMod val="20000"/>
                  <a:lumOff val="80000"/>
                </a:schemeClr>
              </a:solidFill>
              <a:round/>
              <a:headEnd/>
              <a:tailEnd type="arrow" w="med" len="med"/>
            </a:ln>
            <a:effectLst/>
          </p:spPr>
          <p:txBody>
            <a:bodyPr>
              <a:spAutoFit/>
            </a:bodyPr>
            <a:lstStyle/>
            <a:p>
              <a:endParaRPr lang="it-IT" dirty="0">
                <a:solidFill>
                  <a:schemeClr val="bg1"/>
                </a:solidFill>
              </a:endParaRPr>
            </a:p>
          </p:txBody>
        </p:sp>
        <p:grpSp>
          <p:nvGrpSpPr>
            <p:cNvPr id="51" name="Group 48"/>
            <p:cNvGrpSpPr>
              <a:grpSpLocks/>
            </p:cNvGrpSpPr>
            <p:nvPr/>
          </p:nvGrpSpPr>
          <p:grpSpPr bwMode="auto">
            <a:xfrm>
              <a:off x="2961" y="2547"/>
              <a:ext cx="2551" cy="883"/>
              <a:chOff x="2961" y="2523"/>
              <a:chExt cx="2551" cy="883"/>
            </a:xfrm>
          </p:grpSpPr>
          <p:sp>
            <p:nvSpPr>
              <p:cNvPr id="52" name="Text Box 49"/>
              <p:cNvSpPr txBox="1">
                <a:spLocks noChangeArrowheads="1"/>
              </p:cNvSpPr>
              <p:nvPr/>
            </p:nvSpPr>
            <p:spPr bwMode="auto">
              <a:xfrm>
                <a:off x="3107" y="2523"/>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e</a:t>
                </a:r>
                <a:r>
                  <a:rPr lang="en-US" sz="3200" b="0" baseline="30000">
                    <a:solidFill>
                      <a:schemeClr val="bg1"/>
                    </a:solidFill>
                    <a:effectLst/>
                    <a:latin typeface="Arial" charset="0"/>
                    <a:sym typeface="Symbol" pitchFamily="18" charset="2"/>
                  </a:rPr>
                  <a:t></a:t>
                </a:r>
                <a:endParaRPr lang="en-US" sz="3200" b="0">
                  <a:solidFill>
                    <a:schemeClr val="bg1"/>
                  </a:solidFill>
                  <a:effectLst/>
                  <a:latin typeface="Arial" charset="0"/>
                  <a:sym typeface="Symbol" pitchFamily="18" charset="2"/>
                </a:endParaRPr>
              </a:p>
            </p:txBody>
          </p:sp>
          <p:grpSp>
            <p:nvGrpSpPr>
              <p:cNvPr id="53" name="Group 50"/>
              <p:cNvGrpSpPr>
                <a:grpSpLocks/>
              </p:cNvGrpSpPr>
              <p:nvPr/>
            </p:nvGrpSpPr>
            <p:grpSpPr bwMode="auto">
              <a:xfrm>
                <a:off x="3969" y="2909"/>
                <a:ext cx="1543" cy="91"/>
                <a:chOff x="2272" y="2817"/>
                <a:chExt cx="747" cy="73"/>
              </a:xfrm>
            </p:grpSpPr>
            <p:sp>
              <p:nvSpPr>
                <p:cNvPr id="58" name="Freeform 51"/>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59" name="Freeform 52"/>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60" name="Freeform 53"/>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sp>
            <p:nvSpPr>
              <p:cNvPr id="54" name="Freeform 54"/>
              <p:cNvSpPr>
                <a:spLocks/>
              </p:cNvSpPr>
              <p:nvPr/>
            </p:nvSpPr>
            <p:spPr bwMode="auto">
              <a:xfrm rot="18699218">
                <a:off x="3718" y="2775"/>
                <a:ext cx="453"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solidFill>
                    <a:schemeClr val="bg1"/>
                  </a:solidFill>
                </a:endParaRPr>
              </a:p>
            </p:txBody>
          </p:sp>
          <p:sp>
            <p:nvSpPr>
              <p:cNvPr id="55" name="Line 55"/>
              <p:cNvSpPr>
                <a:spLocks noChangeShapeType="1"/>
              </p:cNvSpPr>
              <p:nvPr/>
            </p:nvSpPr>
            <p:spPr bwMode="auto">
              <a:xfrm>
                <a:off x="2961" y="2836"/>
                <a:ext cx="950" cy="76"/>
              </a:xfrm>
              <a:prstGeom prst="line">
                <a:avLst/>
              </a:prstGeom>
              <a:noFill/>
              <a:ln w="57150">
                <a:solidFill>
                  <a:schemeClr val="tx2">
                    <a:lumMod val="20000"/>
                    <a:lumOff val="80000"/>
                  </a:schemeClr>
                </a:solidFill>
                <a:round/>
                <a:headEnd/>
                <a:tailEnd type="arrow" w="med" len="med"/>
              </a:ln>
              <a:effectLst/>
            </p:spPr>
            <p:txBody>
              <a:bodyPr>
                <a:spAutoFit/>
              </a:bodyPr>
              <a:lstStyle/>
              <a:p>
                <a:endParaRPr lang="it-IT">
                  <a:solidFill>
                    <a:schemeClr val="bg1"/>
                  </a:solidFill>
                </a:endParaRPr>
              </a:p>
            </p:txBody>
          </p:sp>
          <p:sp>
            <p:nvSpPr>
              <p:cNvPr id="56" name="Text Box 56"/>
              <p:cNvSpPr txBox="1">
                <a:spLocks noChangeArrowheads="1"/>
              </p:cNvSpPr>
              <p:nvPr/>
            </p:nvSpPr>
            <p:spPr bwMode="auto">
              <a:xfrm>
                <a:off x="4649" y="2568"/>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sp>
            <p:nvSpPr>
              <p:cNvPr id="57" name="Text Box 57"/>
              <p:cNvSpPr txBox="1">
                <a:spLocks noChangeArrowheads="1"/>
              </p:cNvSpPr>
              <p:nvPr/>
            </p:nvSpPr>
            <p:spPr bwMode="auto">
              <a:xfrm>
                <a:off x="4105" y="2976"/>
                <a:ext cx="1360" cy="430"/>
              </a:xfrm>
              <a:prstGeom prst="rect">
                <a:avLst/>
              </a:prstGeom>
              <a:noFill/>
              <a:ln w="38100" algn="ctr">
                <a:noFill/>
                <a:miter lim="800000"/>
                <a:headEnd/>
                <a:tailEnd/>
              </a:ln>
              <a:effectLst/>
            </p:spPr>
            <p:txBody>
              <a:bodyPr>
                <a:spAutoFit/>
              </a:bodyPr>
              <a:lstStyle/>
              <a:p>
                <a:pPr>
                  <a:spcBef>
                    <a:spcPct val="50000"/>
                  </a:spcBef>
                  <a:buClrTx/>
                  <a:buSzTx/>
                  <a:buFontTx/>
                  <a:buNone/>
                </a:pPr>
                <a:r>
                  <a:rPr lang="en-US" sz="1800" b="0">
                    <a:solidFill>
                      <a:schemeClr val="bg1"/>
                    </a:solidFill>
                    <a:effectLst/>
                    <a:latin typeface="Arial" charset="0"/>
                  </a:rPr>
                  <a:t>Inverse Compton</a:t>
                </a:r>
              </a:p>
              <a:p>
                <a:pPr>
                  <a:spcBef>
                    <a:spcPct val="15000"/>
                  </a:spcBef>
                  <a:buClrTx/>
                  <a:buSzTx/>
                  <a:buFontTx/>
                  <a:buNone/>
                </a:pPr>
                <a:r>
                  <a:rPr lang="en-US" sz="1800" b="0">
                    <a:solidFill>
                      <a:schemeClr val="bg1"/>
                    </a:solidFill>
                    <a:effectLst/>
                    <a:latin typeface="Arial" charset="0"/>
                  </a:rPr>
                  <a:t>(+Bremsstr.)</a:t>
                </a:r>
              </a:p>
            </p:txBody>
          </p:sp>
        </p:grpSp>
      </p:grpSp>
      <p:sp>
        <p:nvSpPr>
          <p:cNvPr id="63" name="Indietro o precedente 62">
            <a:hlinkClick r:id="" action="ppaction://hlinkshowjump?jump=lastslideviewed" highlightClick="1"/>
          </p:cNvPr>
          <p:cNvSpPr/>
          <p:nvPr/>
        </p:nvSpPr>
        <p:spPr>
          <a:xfrm>
            <a:off x="11401509" y="236791"/>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4" name="Segnaposto numero diapositiva 63"/>
          <p:cNvSpPr>
            <a:spLocks noGrp="1"/>
          </p:cNvSpPr>
          <p:nvPr>
            <p:ph type="sldNum" sz="quarter" idx="12"/>
          </p:nvPr>
        </p:nvSpPr>
        <p:spPr/>
        <p:txBody>
          <a:bodyPr/>
          <a:lstStyle/>
          <a:p>
            <a:fld id="{EF856C54-971D-4A64-8725-72F12A462872}" type="slidenum">
              <a:rPr lang="it-IT" smtClean="0"/>
              <a:t>6</a:t>
            </a:fld>
            <a:endParaRPr lang="it-IT"/>
          </a:p>
        </p:txBody>
      </p:sp>
    </p:spTree>
    <p:extLst>
      <p:ext uri="{BB962C8B-B14F-4D97-AF65-F5344CB8AC3E}">
        <p14:creationId xmlns:p14="http://schemas.microsoft.com/office/powerpoint/2010/main" val="3308278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F2C120-2E59-3B45-E65E-243E67D5949A}"/>
              </a:ext>
            </a:extLst>
          </p:cNvPr>
          <p:cNvSpPr>
            <a:spLocks noGrp="1"/>
          </p:cNvSpPr>
          <p:nvPr>
            <p:ph type="title"/>
          </p:nvPr>
        </p:nvSpPr>
        <p:spPr/>
        <p:txBody>
          <a:bodyPr>
            <a:normAutofit/>
          </a:bodyPr>
          <a:lstStyle/>
          <a:p>
            <a:r>
              <a:rPr lang="en-US" sz="3600" dirty="0"/>
              <a:t>Origin of the (diffuse) extragalactic </a:t>
            </a:r>
            <a:r>
              <a:rPr lang="en-US" sz="3600" dirty="0">
                <a:latin typeface="Symbol" panose="05050102010706020507" pitchFamily="18" charset="2"/>
              </a:rPr>
              <a:t>n</a:t>
            </a:r>
            <a:r>
              <a:rPr lang="en-US" sz="3600" dirty="0"/>
              <a:t>’s</a:t>
            </a:r>
          </a:p>
        </p:txBody>
      </p:sp>
      <p:sp>
        <p:nvSpPr>
          <p:cNvPr id="6" name="CasellaDiTesto 5">
            <a:extLst>
              <a:ext uri="{FF2B5EF4-FFF2-40B4-BE49-F238E27FC236}">
                <a16:creationId xmlns:a16="http://schemas.microsoft.com/office/drawing/2014/main" id="{3DD4A07A-F65F-5046-F4B7-A1AA5CFCFEB3}"/>
              </a:ext>
            </a:extLst>
          </p:cNvPr>
          <p:cNvSpPr txBox="1"/>
          <p:nvPr/>
        </p:nvSpPr>
        <p:spPr>
          <a:xfrm>
            <a:off x="534953" y="2782051"/>
            <a:ext cx="6005806" cy="3785652"/>
          </a:xfrm>
          <a:prstGeom prst="rect">
            <a:avLst/>
          </a:prstGeom>
          <a:noFill/>
        </p:spPr>
        <p:txBody>
          <a:bodyPr wrap="square">
            <a:spAutoFit/>
          </a:bodyPr>
          <a:lstStyle/>
          <a:p>
            <a:r>
              <a:rPr lang="en-US" sz="2000" b="1" dirty="0"/>
              <a:t>Sources candidates</a:t>
            </a:r>
          </a:p>
          <a:p>
            <a:pPr marL="342900" indent="-342900">
              <a:buFont typeface="Arial" panose="020B0604020202020204" pitchFamily="34" charset="0"/>
              <a:buChar char="•"/>
            </a:pPr>
            <a:r>
              <a:rPr lang="en-US" sz="2000" dirty="0"/>
              <a:t>AGNs jets: about 1-10% of the AGNs. Blazars=jets towards the Earth.  </a:t>
            </a:r>
            <a:r>
              <a:rPr lang="en-US" sz="2000" b="1" dirty="0">
                <a:solidFill>
                  <a:srgbClr val="339933"/>
                </a:solidFill>
              </a:rPr>
              <a:t>TXS 0506+056</a:t>
            </a:r>
          </a:p>
          <a:p>
            <a:pPr marL="342900" indent="-342900">
              <a:buFont typeface="Arial" panose="020B0604020202020204" pitchFamily="34" charset="0"/>
              <a:buChar char="•"/>
            </a:pPr>
            <a:r>
              <a:rPr lang="en-US" sz="2000" dirty="0"/>
              <a:t>AGNs cores (</a:t>
            </a:r>
            <a:r>
              <a:rPr lang="en-US" sz="2000" dirty="0" err="1"/>
              <a:t>Seyfert</a:t>
            </a:r>
            <a:r>
              <a:rPr lang="en-US" sz="2000" dirty="0"/>
              <a:t>,…): </a:t>
            </a:r>
            <a:r>
              <a:rPr lang="en-US" sz="2000" dirty="0">
                <a:latin typeface="Symbol" panose="05050102010706020507" pitchFamily="18" charset="2"/>
              </a:rPr>
              <a:t>n</a:t>
            </a:r>
            <a:r>
              <a:rPr lang="en-US" sz="2000" dirty="0"/>
              <a:t> produced in an optically thick region that absorbs </a:t>
            </a:r>
            <a:r>
              <a:rPr lang="en-US" sz="2000" dirty="0">
                <a:latin typeface="Symbol" panose="05050102010706020507" pitchFamily="18" charset="2"/>
              </a:rPr>
              <a:t>g-</a:t>
            </a:r>
            <a:r>
              <a:rPr lang="en-US" sz="2000" dirty="0"/>
              <a:t>rays. </a:t>
            </a:r>
            <a:r>
              <a:rPr lang="en-US" sz="2000" b="1" dirty="0">
                <a:solidFill>
                  <a:srgbClr val="339933"/>
                </a:solidFill>
              </a:rPr>
              <a:t>NGC 1068</a:t>
            </a:r>
          </a:p>
          <a:p>
            <a:pPr marL="342900" indent="-342900">
              <a:buFont typeface="Arial" panose="020B0604020202020204" pitchFamily="34" charset="0"/>
              <a:buChar char="•"/>
            </a:pPr>
            <a:r>
              <a:rPr lang="en-US" sz="2000" dirty="0"/>
              <a:t>GRBs (or choked/low-luminosity GRBs)</a:t>
            </a:r>
          </a:p>
          <a:p>
            <a:pPr marL="342900" indent="-342900">
              <a:buFont typeface="Arial" panose="020B0604020202020204" pitchFamily="34" charset="0"/>
              <a:buChar char="•"/>
            </a:pPr>
            <a:r>
              <a:rPr lang="en-US" sz="2000" dirty="0"/>
              <a:t>Starburst galaxies  </a:t>
            </a:r>
          </a:p>
          <a:p>
            <a:pPr marL="342900" indent="-342900">
              <a:buFont typeface="Arial" panose="020B0604020202020204" pitchFamily="34" charset="0"/>
              <a:buChar char="•"/>
            </a:pPr>
            <a:r>
              <a:rPr lang="en-US" sz="2000" dirty="0"/>
              <a:t>Tidal Disruption Events (TDEs)</a:t>
            </a:r>
          </a:p>
          <a:p>
            <a:pPr marL="342900" indent="-342900">
              <a:buFont typeface="Arial" panose="020B0604020202020204" pitchFamily="34" charset="0"/>
              <a:buChar char="•"/>
            </a:pPr>
            <a:r>
              <a:rPr lang="en-US" sz="2000" dirty="0"/>
              <a:t>Clusters of galaxies</a:t>
            </a:r>
          </a:p>
          <a:p>
            <a:pPr marL="342900" indent="-342900">
              <a:buFont typeface="Arial" panose="020B0604020202020204" pitchFamily="34" charset="0"/>
              <a:buChar char="•"/>
            </a:pPr>
            <a:r>
              <a:rPr lang="en-US" sz="2000" dirty="0"/>
              <a:t>Galaxy &amp; Galaxy Cluster mergers</a:t>
            </a:r>
          </a:p>
          <a:p>
            <a:pPr marL="342900" indent="-342900">
              <a:buFont typeface="Arial" panose="020B0604020202020204" pitchFamily="34" charset="0"/>
              <a:buChar char="•"/>
            </a:pPr>
            <a:r>
              <a:rPr lang="en-US" sz="2000" dirty="0"/>
              <a:t>Beyond the Standard Model (BSM)</a:t>
            </a:r>
          </a:p>
          <a:p>
            <a:pPr marL="342900" indent="-342900">
              <a:buFont typeface="Arial" panose="020B0604020202020204" pitchFamily="34" charset="0"/>
              <a:buChar char="•"/>
            </a:pPr>
            <a:r>
              <a:rPr lang="en-US" sz="2000" dirty="0"/>
              <a:t>…</a:t>
            </a:r>
          </a:p>
        </p:txBody>
      </p:sp>
      <p:sp>
        <p:nvSpPr>
          <p:cNvPr id="9" name="CasellaDiTesto 8">
            <a:extLst>
              <a:ext uri="{FF2B5EF4-FFF2-40B4-BE49-F238E27FC236}">
                <a16:creationId xmlns:a16="http://schemas.microsoft.com/office/drawing/2014/main" id="{A9379A5E-0524-FD87-C1C3-880389CE089E}"/>
              </a:ext>
            </a:extLst>
          </p:cNvPr>
          <p:cNvSpPr txBox="1"/>
          <p:nvPr/>
        </p:nvSpPr>
        <p:spPr>
          <a:xfrm>
            <a:off x="534953" y="843059"/>
            <a:ext cx="11156303" cy="1938992"/>
          </a:xfrm>
          <a:prstGeom prst="rect">
            <a:avLst/>
          </a:prstGeom>
          <a:noFill/>
        </p:spPr>
        <p:txBody>
          <a:bodyPr wrap="square">
            <a:spAutoFit/>
          </a:bodyPr>
          <a:lstStyle/>
          <a:p>
            <a:pPr>
              <a:spcAft>
                <a:spcPts val="600"/>
              </a:spcAft>
            </a:pPr>
            <a:r>
              <a:rPr lang="en-US" sz="2000" dirty="0"/>
              <a:t>To identify </a:t>
            </a:r>
            <a:r>
              <a:rPr lang="en-US" sz="2000" dirty="0">
                <a:latin typeface="Symbol" panose="05050102010706020507" pitchFamily="18" charset="2"/>
              </a:rPr>
              <a:t>n</a:t>
            </a:r>
            <a:r>
              <a:rPr lang="en-US" sz="2000" dirty="0"/>
              <a:t> sources, different strategies are adopted in </a:t>
            </a:r>
            <a:r>
              <a:rPr lang="en-US" sz="2000" dirty="0" err="1"/>
              <a:t>IceCube</a:t>
            </a:r>
            <a:r>
              <a:rPr lang="en-US" sz="2000" dirty="0"/>
              <a:t>, ANTARES, Baikal-GVD and KM3NeT:</a:t>
            </a:r>
          </a:p>
          <a:p>
            <a:pPr marL="742950" lvl="1" indent="-285750">
              <a:spcAft>
                <a:spcPts val="600"/>
              </a:spcAft>
              <a:buFont typeface="Arial" panose="020B0604020202020204" pitchFamily="34" charset="0"/>
              <a:buChar char="•"/>
            </a:pPr>
            <a:r>
              <a:rPr lang="en-US" sz="2000" dirty="0"/>
              <a:t>searches for </a:t>
            </a:r>
            <a:r>
              <a:rPr lang="en-US" sz="2000" dirty="0" err="1"/>
              <a:t>multiplets</a:t>
            </a:r>
            <a:r>
              <a:rPr lang="en-US" sz="2000" dirty="0"/>
              <a:t> of events from close directions in the sky</a:t>
            </a:r>
          </a:p>
          <a:p>
            <a:pPr marL="742950" lvl="1" indent="-285750">
              <a:spcAft>
                <a:spcPts val="600"/>
              </a:spcAft>
              <a:buFont typeface="Arial" panose="020B0604020202020204" pitchFamily="34" charset="0"/>
              <a:buChar char="•"/>
            </a:pPr>
            <a:r>
              <a:rPr lang="en-US" sz="2000" dirty="0"/>
              <a:t>searches for temporal and spatial correlations with transients</a:t>
            </a:r>
          </a:p>
          <a:p>
            <a:pPr marL="742950" lvl="1" indent="-285750">
              <a:spcAft>
                <a:spcPts val="600"/>
              </a:spcAft>
              <a:buFont typeface="Arial" panose="020B0604020202020204" pitchFamily="34" charset="0"/>
              <a:buChar char="•"/>
            </a:pPr>
            <a:r>
              <a:rPr lang="en-US" sz="2000" dirty="0"/>
              <a:t>cross-correlation of </a:t>
            </a:r>
            <a:r>
              <a:rPr lang="en-US" sz="2000" dirty="0">
                <a:latin typeface="Symbol" panose="05050102010706020507" pitchFamily="18" charset="2"/>
              </a:rPr>
              <a:t>n</a:t>
            </a:r>
            <a:r>
              <a:rPr lang="en-US" sz="2000" dirty="0"/>
              <a:t> angular distribution with catalogs</a:t>
            </a:r>
          </a:p>
          <a:p>
            <a:pPr marL="742950" lvl="1" indent="-285750">
              <a:spcAft>
                <a:spcPts val="600"/>
              </a:spcAft>
              <a:buFont typeface="Arial" panose="020B0604020202020204" pitchFamily="34" charset="0"/>
              <a:buChar char="•"/>
            </a:pPr>
            <a:r>
              <a:rPr lang="en-US" sz="2000" dirty="0"/>
              <a:t>the analysis of the neutrino angular power spectrum</a:t>
            </a:r>
          </a:p>
        </p:txBody>
      </p:sp>
      <p:sp>
        <p:nvSpPr>
          <p:cNvPr id="10" name="Rectangle 2">
            <a:extLst>
              <a:ext uri="{FF2B5EF4-FFF2-40B4-BE49-F238E27FC236}">
                <a16:creationId xmlns:a16="http://schemas.microsoft.com/office/drawing/2014/main" id="{2F34F0B2-DCDB-06DB-4144-73665AC8CFBB}"/>
              </a:ext>
            </a:extLst>
          </p:cNvPr>
          <p:cNvSpPr/>
          <p:nvPr/>
        </p:nvSpPr>
        <p:spPr>
          <a:xfrm>
            <a:off x="8679507" y="102716"/>
            <a:ext cx="3512493" cy="543867"/>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For a recent review: see the </a:t>
            </a:r>
            <a:r>
              <a:rPr lang="en-US" sz="1467" b="1" dirty="0">
                <a:solidFill>
                  <a:srgbClr val="000000"/>
                </a:solidFill>
                <a:latin typeface="Arial"/>
                <a:ea typeface="ＭＳ Ｐゴシック" charset="0"/>
                <a:sym typeface="Wingdings" pitchFamily="-1" charset="2"/>
              </a:rPr>
              <a:t>377 refs </a:t>
            </a:r>
            <a:r>
              <a:rPr lang="en-US" sz="1467" dirty="0">
                <a:solidFill>
                  <a:srgbClr val="000000"/>
                </a:solidFill>
                <a:latin typeface="Arial"/>
                <a:ea typeface="ＭＳ Ｐゴシック" charset="0"/>
                <a:sym typeface="Wingdings" pitchFamily="-1" charset="2"/>
              </a:rPr>
              <a:t>in</a:t>
            </a:r>
          </a:p>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a:t>
            </a:r>
            <a:r>
              <a:rPr lang="en-US" sz="1467" dirty="0" err="1">
                <a:solidFill>
                  <a:srgbClr val="000000"/>
                </a:solidFill>
                <a:latin typeface="Arial"/>
                <a:ea typeface="ＭＳ Ｐゴシック" charset="0"/>
                <a:sym typeface="Wingdings" pitchFamily="-1" charset="2"/>
              </a:rPr>
              <a:t>Fiorillo</a:t>
            </a:r>
            <a:r>
              <a:rPr lang="en-US" sz="1467" dirty="0">
                <a:solidFill>
                  <a:srgbClr val="000000"/>
                </a:solidFill>
                <a:latin typeface="Arial"/>
                <a:ea typeface="ＭＳ Ｐゴシック" charset="0"/>
                <a:sym typeface="Wingdings" pitchFamily="-1" charset="2"/>
              </a:rPr>
              <a:t>, Universe 2024, 10, 149</a:t>
            </a:r>
            <a:endParaRPr lang="it-IT" sz="1400" dirty="0">
              <a:effectLst/>
              <a:latin typeface="Helvetica Neue" panose="02000503000000020004"/>
            </a:endParaRPr>
          </a:p>
        </p:txBody>
      </p:sp>
      <p:pic>
        <p:nvPicPr>
          <p:cNvPr id="4" name="Immagine 3">
            <a:extLst>
              <a:ext uri="{FF2B5EF4-FFF2-40B4-BE49-F238E27FC236}">
                <a16:creationId xmlns:a16="http://schemas.microsoft.com/office/drawing/2014/main" id="{1C081EC0-2447-E02D-B0D9-C64D74C5E353}"/>
              </a:ext>
            </a:extLst>
          </p:cNvPr>
          <p:cNvPicPr>
            <a:picLocks noChangeAspect="1"/>
          </p:cNvPicPr>
          <p:nvPr/>
        </p:nvPicPr>
        <p:blipFill>
          <a:blip r:embed="rId2"/>
          <a:stretch>
            <a:fillRect/>
          </a:stretch>
        </p:blipFill>
        <p:spPr>
          <a:xfrm>
            <a:off x="7704545" y="2201784"/>
            <a:ext cx="3526619" cy="4038196"/>
          </a:xfrm>
          <a:prstGeom prst="rect">
            <a:avLst/>
          </a:prstGeom>
        </p:spPr>
      </p:pic>
      <p:sp>
        <p:nvSpPr>
          <p:cNvPr id="8" name="Rectangle 2">
            <a:extLst>
              <a:ext uri="{FF2B5EF4-FFF2-40B4-BE49-F238E27FC236}">
                <a16:creationId xmlns:a16="http://schemas.microsoft.com/office/drawing/2014/main" id="{8372A7A6-7EF4-1F50-955C-E905D324358C}"/>
              </a:ext>
            </a:extLst>
          </p:cNvPr>
          <p:cNvSpPr/>
          <p:nvPr/>
        </p:nvSpPr>
        <p:spPr>
          <a:xfrm>
            <a:off x="8153400" y="1894007"/>
            <a:ext cx="4038600" cy="307777"/>
          </a:xfrm>
          <a:prstGeom prst="rect">
            <a:avLst/>
          </a:prstGeom>
        </p:spPr>
        <p:txBody>
          <a:bodyPr wrap="square">
            <a:spAutoFit/>
          </a:bodyPr>
          <a:lstStyle/>
          <a:p>
            <a:pPr defTabSz="1219170" fontAlgn="base">
              <a:spcBef>
                <a:spcPct val="0"/>
              </a:spcBef>
              <a:spcAft>
                <a:spcPct val="0"/>
              </a:spcAft>
              <a:defRPr/>
            </a:pPr>
            <a:r>
              <a:rPr lang="en-US" sz="1400" dirty="0">
                <a:solidFill>
                  <a:srgbClr val="000000"/>
                </a:solidFill>
                <a:ea typeface="ＭＳ Ｐゴシック" charset="0"/>
                <a:sym typeface="Wingdings" pitchFamily="-1" charset="2"/>
              </a:rPr>
              <a:t> Becker </a:t>
            </a:r>
            <a:r>
              <a:rPr lang="en-US" sz="1400" dirty="0" err="1">
                <a:solidFill>
                  <a:srgbClr val="000000"/>
                </a:solidFill>
                <a:ea typeface="ＭＳ Ｐゴシック" charset="0"/>
                <a:sym typeface="Wingdings" pitchFamily="-1" charset="2"/>
              </a:rPr>
              <a:t>Tjus</a:t>
            </a:r>
            <a:r>
              <a:rPr lang="en-US" sz="1400" dirty="0">
                <a:solidFill>
                  <a:srgbClr val="000000"/>
                </a:solidFill>
                <a:ea typeface="ＭＳ Ｐゴシック" charset="0"/>
                <a:sym typeface="Wingdings" pitchFamily="-1" charset="2"/>
              </a:rPr>
              <a:t>, </a:t>
            </a:r>
            <a:r>
              <a:rPr lang="en-US" sz="1400" dirty="0" err="1">
                <a:solidFill>
                  <a:srgbClr val="000000"/>
                </a:solidFill>
                <a:ea typeface="ＭＳ Ｐゴシック" charset="0"/>
                <a:sym typeface="Wingdings" pitchFamily="-1" charset="2"/>
              </a:rPr>
              <a:t>Merten</a:t>
            </a:r>
            <a:r>
              <a:rPr lang="en-US" sz="1400" dirty="0">
                <a:solidFill>
                  <a:srgbClr val="000000"/>
                </a:solidFill>
                <a:ea typeface="ＭＳ Ｐゴシック" charset="0"/>
                <a:sym typeface="Wingdings" pitchFamily="-1" charset="2"/>
              </a:rPr>
              <a:t>, Phys. Rep. 872 (2020) 1 </a:t>
            </a:r>
            <a:endParaRPr kumimoji="0" lang="it-IT" sz="1200" b="0" u="none" strike="noStrike" kern="1200" cap="none" spc="0" normalizeH="0" baseline="0" noProof="0" dirty="0">
              <a:ln>
                <a:noFill/>
              </a:ln>
              <a:solidFill>
                <a:srgbClr val="0A0181"/>
              </a:solidFill>
              <a:effectLst/>
              <a:uLnTx/>
              <a:uFillTx/>
              <a:ea typeface="+mn-ea"/>
              <a:cs typeface="+mn-cs"/>
            </a:endParaRPr>
          </a:p>
        </p:txBody>
      </p:sp>
      <p:sp>
        <p:nvSpPr>
          <p:cNvPr id="3" name="Segnaposto piè di pagina 2">
            <a:extLst>
              <a:ext uri="{FF2B5EF4-FFF2-40B4-BE49-F238E27FC236}">
                <a16:creationId xmlns:a16="http://schemas.microsoft.com/office/drawing/2014/main" id="{3172E52D-6BB8-D490-9B09-EC923E25006C}"/>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1BFCFC32-7A2F-EBEF-97D9-1351DF81A101}"/>
              </a:ext>
            </a:extLst>
          </p:cNvPr>
          <p:cNvSpPr>
            <a:spLocks noGrp="1"/>
          </p:cNvSpPr>
          <p:nvPr>
            <p:ph type="sldNum" sz="quarter" idx="12"/>
          </p:nvPr>
        </p:nvSpPr>
        <p:spPr/>
        <p:txBody>
          <a:bodyPr/>
          <a:lstStyle/>
          <a:p>
            <a:fld id="{EF856C54-971D-4A64-8725-72F12A462872}" type="slidenum">
              <a:rPr lang="it-IT" smtClean="0"/>
              <a:t>60</a:t>
            </a:fld>
            <a:endParaRPr lang="it-IT"/>
          </a:p>
        </p:txBody>
      </p:sp>
    </p:spTree>
    <p:extLst>
      <p:ext uri="{BB962C8B-B14F-4D97-AF65-F5344CB8AC3E}">
        <p14:creationId xmlns:p14="http://schemas.microsoft.com/office/powerpoint/2010/main" val="2561437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3DD4CB-1A75-9F3C-1E4F-5BFECC4B0E11}"/>
              </a:ext>
            </a:extLst>
          </p:cNvPr>
          <p:cNvSpPr>
            <a:spLocks noGrp="1"/>
          </p:cNvSpPr>
          <p:nvPr>
            <p:ph type="title"/>
          </p:nvPr>
        </p:nvSpPr>
        <p:spPr/>
        <p:txBody>
          <a:bodyPr>
            <a:normAutofit/>
          </a:bodyPr>
          <a:lstStyle/>
          <a:p>
            <a:r>
              <a:rPr lang="en-US" sz="3600" dirty="0"/>
              <a:t>Open problems with the identification of sources</a:t>
            </a:r>
          </a:p>
        </p:txBody>
      </p:sp>
      <p:sp>
        <p:nvSpPr>
          <p:cNvPr id="3" name="CasellaDiTesto 2">
            <a:extLst>
              <a:ext uri="{FF2B5EF4-FFF2-40B4-BE49-F238E27FC236}">
                <a16:creationId xmlns:a16="http://schemas.microsoft.com/office/drawing/2014/main" id="{6E7862FB-2B3B-D499-0195-E98F90707D22}"/>
              </a:ext>
            </a:extLst>
          </p:cNvPr>
          <p:cNvSpPr txBox="1"/>
          <p:nvPr/>
        </p:nvSpPr>
        <p:spPr>
          <a:xfrm>
            <a:off x="534953" y="889712"/>
            <a:ext cx="9122231" cy="5516895"/>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2000" dirty="0"/>
              <a:t>Public catalogues have also been used by many authors in &gt;&gt;377 refs</a:t>
            </a:r>
          </a:p>
          <a:p>
            <a:pPr marL="342900" indent="-342900">
              <a:spcAft>
                <a:spcPts val="900"/>
              </a:spcAft>
              <a:buFont typeface="Arial" panose="020B0604020202020204" pitchFamily="34" charset="0"/>
              <a:buChar char="•"/>
            </a:pPr>
            <a:r>
              <a:rPr lang="en-US" sz="2000" dirty="0"/>
              <a:t>Positive correlations (also &gt;3</a:t>
            </a:r>
            <a:r>
              <a:rPr lang="en-US" sz="2000" dirty="0">
                <a:latin typeface="Symbol" panose="05050102010706020507" pitchFamily="18" charset="2"/>
              </a:rPr>
              <a:t>s</a:t>
            </a:r>
            <a:r>
              <a:rPr lang="en-US" sz="2000" dirty="0"/>
              <a:t>) between </a:t>
            </a:r>
            <a:r>
              <a:rPr lang="en-US" sz="2000" dirty="0">
                <a:latin typeface="Symbol" panose="05050102010706020507" pitchFamily="18" charset="2"/>
              </a:rPr>
              <a:t>n</a:t>
            </a:r>
            <a:r>
              <a:rPr lang="en-US" sz="2000" dirty="0"/>
              <a:t> and selected catalogues have disappeared or significantly reduced after a new release of </a:t>
            </a:r>
            <a:r>
              <a:rPr lang="en-US" sz="2000" dirty="0">
                <a:latin typeface="Symbol" panose="05050102010706020507" pitchFamily="18" charset="2"/>
              </a:rPr>
              <a:t>n</a:t>
            </a:r>
            <a:r>
              <a:rPr lang="en-US" sz="2000" dirty="0"/>
              <a:t> candidates appears. </a:t>
            </a:r>
          </a:p>
          <a:p>
            <a:pPr marL="342900" indent="-342900">
              <a:spcAft>
                <a:spcPts val="900"/>
              </a:spcAft>
              <a:buFont typeface="Arial" panose="020B0604020202020204" pitchFamily="34" charset="0"/>
              <a:buChar char="•"/>
            </a:pPr>
            <a:r>
              <a:rPr lang="en-US" sz="2000" dirty="0"/>
              <a:t>The </a:t>
            </a:r>
            <a:r>
              <a:rPr lang="en-US" sz="2000" dirty="0">
                <a:latin typeface="Symbol" panose="05050102010706020507" pitchFamily="18" charset="2"/>
              </a:rPr>
              <a:t>n </a:t>
            </a:r>
            <a:r>
              <a:rPr lang="en-US" sz="2000" dirty="0"/>
              <a:t>catalogs released by Collaborations are “work in progress” as they can be improved in the future</a:t>
            </a:r>
          </a:p>
          <a:p>
            <a:pPr marL="342900" indent="-342900">
              <a:spcAft>
                <a:spcPts val="900"/>
              </a:spcAft>
              <a:buFont typeface="Arial" panose="020B0604020202020204" pitchFamily="34" charset="0"/>
              <a:buChar char="•"/>
            </a:pPr>
            <a:r>
              <a:rPr lang="en-US" sz="2000" dirty="0"/>
              <a:t>The accuracy of reconstruction of the </a:t>
            </a:r>
            <a:r>
              <a:rPr lang="en-US" sz="2000" dirty="0">
                <a:latin typeface="Symbol" panose="05050102010706020507" pitchFamily="18" charset="2"/>
              </a:rPr>
              <a:t>n</a:t>
            </a:r>
            <a:r>
              <a:rPr lang="en-US" sz="2000" dirty="0"/>
              <a:t> properties is limited by systematics: new refined statistical analysis, improved reconstruction/ calibration can lead to a significant improvements in </a:t>
            </a:r>
            <a:r>
              <a:rPr lang="en-US" sz="2000" dirty="0">
                <a:latin typeface="Symbol" panose="05050102010706020507" pitchFamily="18" charset="2"/>
              </a:rPr>
              <a:t>n</a:t>
            </a:r>
            <a:r>
              <a:rPr lang="en-US" sz="2000" dirty="0"/>
              <a:t> direction/energy.</a:t>
            </a:r>
          </a:p>
          <a:p>
            <a:pPr marL="342900" indent="-342900">
              <a:spcAft>
                <a:spcPts val="900"/>
              </a:spcAft>
              <a:buFont typeface="Arial" panose="020B0604020202020204" pitchFamily="34" charset="0"/>
              <a:buChar char="•"/>
            </a:pPr>
            <a:r>
              <a:rPr lang="en-US" sz="2000" dirty="0"/>
              <a:t>The reduction of “&gt;3</a:t>
            </a:r>
            <a:r>
              <a:rPr lang="en-US" sz="2000" dirty="0">
                <a:latin typeface="Symbol" panose="05050102010706020507" pitchFamily="18" charset="2"/>
              </a:rPr>
              <a:t>s</a:t>
            </a:r>
            <a:r>
              <a:rPr lang="en-US" sz="2000" dirty="0"/>
              <a:t>” is true also for the TXS 0506+056 burst (arXiv:2307.14559)</a:t>
            </a:r>
          </a:p>
          <a:p>
            <a:pPr marL="342900" indent="-342900">
              <a:spcAft>
                <a:spcPts val="900"/>
              </a:spcAft>
              <a:buFont typeface="Arial" panose="020B0604020202020204" pitchFamily="34" charset="0"/>
              <a:buChar char="•"/>
            </a:pPr>
            <a:r>
              <a:rPr lang="en-US" sz="2000" b="0" i="0" u="none" strike="noStrike" baseline="0" dirty="0">
                <a:latin typeface="CMR10"/>
              </a:rPr>
              <a:t>Analysis of data of independent experiments, with uncorrelated systematic errors, could be recommended to reduce incorrect associations</a:t>
            </a:r>
          </a:p>
          <a:p>
            <a:pPr>
              <a:spcAft>
                <a:spcPts val="900"/>
              </a:spcAft>
            </a:pPr>
            <a:r>
              <a:rPr lang="en-US" sz="2000" dirty="0"/>
              <a:t> </a:t>
            </a:r>
          </a:p>
          <a:p>
            <a:pPr marL="342900" indent="-342900">
              <a:spcAft>
                <a:spcPts val="900"/>
              </a:spcAft>
              <a:buFont typeface="Arial" panose="020B0604020202020204" pitchFamily="34" charset="0"/>
              <a:buChar char="•"/>
            </a:pPr>
            <a:r>
              <a:rPr lang="en-US" sz="2000" b="1" dirty="0">
                <a:latin typeface="CMR10"/>
              </a:rPr>
              <a:t>Warning for young researchers</a:t>
            </a:r>
            <a:r>
              <a:rPr lang="en-US" sz="2000" dirty="0">
                <a:latin typeface="CMR10"/>
              </a:rPr>
              <a:t>: t</a:t>
            </a:r>
            <a:r>
              <a:rPr lang="en-US" sz="2000" b="0" i="0" u="none" strike="noStrike" baseline="0" dirty="0">
                <a:latin typeface="CMR10"/>
              </a:rPr>
              <a:t>he machine learning involves a training dataset with characteristics based on MC simulations can be affected by the medium properties (water is more homogeneous that ice, but it needs calibrations)</a:t>
            </a:r>
          </a:p>
        </p:txBody>
      </p:sp>
      <p:pic>
        <p:nvPicPr>
          <p:cNvPr id="12" name="Immagine 11" descr="Immagine che contiene testo, cerchio&#10;&#10;Descrizione generata automaticamente">
            <a:extLst>
              <a:ext uri="{FF2B5EF4-FFF2-40B4-BE49-F238E27FC236}">
                <a16:creationId xmlns:a16="http://schemas.microsoft.com/office/drawing/2014/main" id="{D159B07D-5555-2571-696D-A2C59285D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244340" y="2669337"/>
            <a:ext cx="5295515" cy="2121541"/>
          </a:xfrm>
          <a:prstGeom prst="rect">
            <a:avLst/>
          </a:prstGeom>
        </p:spPr>
      </p:pic>
      <p:sp>
        <p:nvSpPr>
          <p:cNvPr id="4" name="Segnaposto piè di pagina 3">
            <a:extLst>
              <a:ext uri="{FF2B5EF4-FFF2-40B4-BE49-F238E27FC236}">
                <a16:creationId xmlns:a16="http://schemas.microsoft.com/office/drawing/2014/main" id="{75F1A34A-A3AF-48BD-8C90-EC92B5F2FAD7}"/>
              </a:ext>
            </a:extLst>
          </p:cNvPr>
          <p:cNvSpPr>
            <a:spLocks noGrp="1"/>
          </p:cNvSpPr>
          <p:nvPr>
            <p:ph type="ftr" sz="quarter" idx="11"/>
          </p:nvPr>
        </p:nvSpPr>
        <p:spPr/>
        <p:txBody>
          <a:bodyPr/>
          <a:lstStyle/>
          <a:p>
            <a:r>
              <a:rPr lang="en-US"/>
              <a:t>M. Spurio - VHEnergy </a:t>
            </a:r>
            <a:r>
              <a:rPr lang="el-GR"/>
              <a:t>ν </a:t>
            </a:r>
            <a:r>
              <a:rPr lang="en-US"/>
              <a:t>Astronomy Experiments -GSSI</a:t>
            </a:r>
            <a:endParaRPr lang="it-IT"/>
          </a:p>
        </p:txBody>
      </p:sp>
      <p:sp>
        <p:nvSpPr>
          <p:cNvPr id="5" name="Segnaposto numero diapositiva 4">
            <a:extLst>
              <a:ext uri="{FF2B5EF4-FFF2-40B4-BE49-F238E27FC236}">
                <a16:creationId xmlns:a16="http://schemas.microsoft.com/office/drawing/2014/main" id="{EE330702-EB30-071D-0624-F60371FB0A18}"/>
              </a:ext>
            </a:extLst>
          </p:cNvPr>
          <p:cNvSpPr>
            <a:spLocks noGrp="1"/>
          </p:cNvSpPr>
          <p:nvPr>
            <p:ph type="sldNum" sz="quarter" idx="12"/>
          </p:nvPr>
        </p:nvSpPr>
        <p:spPr/>
        <p:txBody>
          <a:bodyPr/>
          <a:lstStyle/>
          <a:p>
            <a:fld id="{EF856C54-971D-4A64-8725-72F12A462872}" type="slidenum">
              <a:rPr lang="it-IT" smtClean="0"/>
              <a:t>61</a:t>
            </a:fld>
            <a:endParaRPr lang="it-IT" dirty="0"/>
          </a:p>
        </p:txBody>
      </p:sp>
    </p:spTree>
    <p:extLst>
      <p:ext uri="{BB962C8B-B14F-4D97-AF65-F5344CB8AC3E}">
        <p14:creationId xmlns:p14="http://schemas.microsoft.com/office/powerpoint/2010/main" val="1854869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ECFC3F-7459-1519-3571-D88BEE78374D}"/>
              </a:ext>
            </a:extLst>
          </p:cNvPr>
          <p:cNvSpPr>
            <a:spLocks noGrp="1"/>
          </p:cNvSpPr>
          <p:nvPr>
            <p:ph type="title"/>
          </p:nvPr>
        </p:nvSpPr>
        <p:spPr/>
        <p:txBody>
          <a:bodyPr>
            <a:normAutofit/>
          </a:bodyPr>
          <a:lstStyle/>
          <a:p>
            <a:r>
              <a:rPr lang="it-IT" sz="3600" dirty="0"/>
              <a:t>Neutrinos from the Galaxy</a:t>
            </a:r>
          </a:p>
        </p:txBody>
      </p:sp>
      <p:sp>
        <p:nvSpPr>
          <p:cNvPr id="4" name="Segnaposto piè di pagina 3">
            <a:extLst>
              <a:ext uri="{FF2B5EF4-FFF2-40B4-BE49-F238E27FC236}">
                <a16:creationId xmlns:a16="http://schemas.microsoft.com/office/drawing/2014/main" id="{FE76740C-FE48-7F8A-2C1C-1B436EBC1984}"/>
              </a:ext>
            </a:extLst>
          </p:cNvPr>
          <p:cNvSpPr>
            <a:spLocks noGrp="1"/>
          </p:cNvSpPr>
          <p:nvPr>
            <p:ph type="ftr" sz="quarter" idx="11"/>
          </p:nvPr>
        </p:nvSpPr>
        <p:spPr/>
        <p:txBody>
          <a:bodyPr/>
          <a:lstStyle/>
          <a:p>
            <a:r>
              <a:rPr lang="fr-FR"/>
              <a:t>M. Spurio - Astroparticle Physics - 10</a:t>
            </a:r>
            <a:endParaRPr lang="it-IT"/>
          </a:p>
        </p:txBody>
      </p:sp>
      <p:sp>
        <p:nvSpPr>
          <p:cNvPr id="5" name="Segnaposto numero diapositiva 4">
            <a:extLst>
              <a:ext uri="{FF2B5EF4-FFF2-40B4-BE49-F238E27FC236}">
                <a16:creationId xmlns:a16="http://schemas.microsoft.com/office/drawing/2014/main" id="{20F9ECC0-B880-0954-CD6D-31347E8F7A74}"/>
              </a:ext>
            </a:extLst>
          </p:cNvPr>
          <p:cNvSpPr>
            <a:spLocks noGrp="1"/>
          </p:cNvSpPr>
          <p:nvPr>
            <p:ph type="sldNum" sz="quarter" idx="12"/>
          </p:nvPr>
        </p:nvSpPr>
        <p:spPr/>
        <p:txBody>
          <a:bodyPr/>
          <a:lstStyle/>
          <a:p>
            <a:fld id="{EF856C54-971D-4A64-8725-72F12A462872}" type="slidenum">
              <a:rPr lang="it-IT" smtClean="0"/>
              <a:t>62</a:t>
            </a:fld>
            <a:endParaRPr lang="it-IT"/>
          </a:p>
        </p:txBody>
      </p:sp>
      <p:pic>
        <p:nvPicPr>
          <p:cNvPr id="6" name="Immagine 5">
            <a:extLst>
              <a:ext uri="{FF2B5EF4-FFF2-40B4-BE49-F238E27FC236}">
                <a16:creationId xmlns:a16="http://schemas.microsoft.com/office/drawing/2014/main" id="{C4FAB726-0E74-A82B-499A-5C846DB41161}"/>
              </a:ext>
            </a:extLst>
          </p:cNvPr>
          <p:cNvPicPr>
            <a:picLocks noChangeAspect="1"/>
          </p:cNvPicPr>
          <p:nvPr/>
        </p:nvPicPr>
        <p:blipFill>
          <a:blip r:embed="rId2"/>
          <a:stretch>
            <a:fillRect/>
          </a:stretch>
        </p:blipFill>
        <p:spPr>
          <a:xfrm>
            <a:off x="763800" y="983587"/>
            <a:ext cx="10664400" cy="5106128"/>
          </a:xfrm>
          <a:prstGeom prst="rect">
            <a:avLst/>
          </a:prstGeom>
        </p:spPr>
      </p:pic>
      <p:sp>
        <p:nvSpPr>
          <p:cNvPr id="8" name="Rettangolo 7">
            <a:extLst>
              <a:ext uri="{FF2B5EF4-FFF2-40B4-BE49-F238E27FC236}">
                <a16:creationId xmlns:a16="http://schemas.microsoft.com/office/drawing/2014/main" id="{ECDBB5E7-407D-ACAD-81E2-D8DF03A8B98F}"/>
              </a:ext>
            </a:extLst>
          </p:cNvPr>
          <p:cNvSpPr/>
          <p:nvPr/>
        </p:nvSpPr>
        <p:spPr>
          <a:xfrm>
            <a:off x="433633" y="2026764"/>
            <a:ext cx="10994567" cy="936000"/>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it-IT" sz="2400" dirty="0"/>
          </a:p>
        </p:txBody>
      </p:sp>
      <p:sp>
        <p:nvSpPr>
          <p:cNvPr id="10" name="Rettangolo 9">
            <a:extLst>
              <a:ext uri="{FF2B5EF4-FFF2-40B4-BE49-F238E27FC236}">
                <a16:creationId xmlns:a16="http://schemas.microsoft.com/office/drawing/2014/main" id="{6655BA4F-F7EE-3332-A3E8-F7EBF7915DA8}"/>
              </a:ext>
            </a:extLst>
          </p:cNvPr>
          <p:cNvSpPr/>
          <p:nvPr/>
        </p:nvSpPr>
        <p:spPr>
          <a:xfrm>
            <a:off x="284375" y="2953337"/>
            <a:ext cx="10994567" cy="900000"/>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it-IT" sz="2400" dirty="0"/>
          </a:p>
        </p:txBody>
      </p:sp>
      <p:sp>
        <p:nvSpPr>
          <p:cNvPr id="11" name="Rettangolo 10">
            <a:extLst>
              <a:ext uri="{FF2B5EF4-FFF2-40B4-BE49-F238E27FC236}">
                <a16:creationId xmlns:a16="http://schemas.microsoft.com/office/drawing/2014/main" id="{D370083A-8354-227E-AF9A-A04998928303}"/>
              </a:ext>
            </a:extLst>
          </p:cNvPr>
          <p:cNvSpPr/>
          <p:nvPr/>
        </p:nvSpPr>
        <p:spPr>
          <a:xfrm>
            <a:off x="417921" y="3869313"/>
            <a:ext cx="10994567" cy="900000"/>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it-IT" sz="2400" dirty="0"/>
          </a:p>
        </p:txBody>
      </p:sp>
      <p:sp>
        <p:nvSpPr>
          <p:cNvPr id="12" name="Rettangolo 11">
            <a:extLst>
              <a:ext uri="{FF2B5EF4-FFF2-40B4-BE49-F238E27FC236}">
                <a16:creationId xmlns:a16="http://schemas.microsoft.com/office/drawing/2014/main" id="{79FB0753-17E0-48A3-6607-2A491E4106F0}"/>
              </a:ext>
            </a:extLst>
          </p:cNvPr>
          <p:cNvSpPr/>
          <p:nvPr/>
        </p:nvSpPr>
        <p:spPr>
          <a:xfrm>
            <a:off x="436775" y="4746000"/>
            <a:ext cx="10994567" cy="900000"/>
          </a:xfrm>
          <a:prstGeom prst="rect">
            <a:avLst/>
          </a:prstGeom>
          <a:solidFill>
            <a:schemeClr val="bg1"/>
          </a:solidFill>
        </p:spPr>
        <p:txBody>
          <a:bodyPr wrap="square" rtlCol="0" anchor="ctr">
            <a:spAutoFit/>
          </a:bodyPr>
          <a:lstStyle/>
          <a:p>
            <a:pPr marL="342900" indent="-342900" algn="ctr">
              <a:buFont typeface="Arial" panose="020B0604020202020204" pitchFamily="34" charset="0"/>
              <a:buChar char="•"/>
            </a:pPr>
            <a:endParaRPr lang="it-IT" sz="2400" dirty="0"/>
          </a:p>
        </p:txBody>
      </p:sp>
    </p:spTree>
    <p:extLst>
      <p:ext uri="{BB962C8B-B14F-4D97-AF65-F5344CB8AC3E}">
        <p14:creationId xmlns:p14="http://schemas.microsoft.com/office/powerpoint/2010/main" val="42151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0FBE896-ACC7-AFB6-D2F5-E2ECDABED434}"/>
              </a:ext>
            </a:extLst>
          </p:cNvPr>
          <p:cNvPicPr>
            <a:picLocks noChangeAspect="1"/>
          </p:cNvPicPr>
          <p:nvPr/>
        </p:nvPicPr>
        <p:blipFill>
          <a:blip r:embed="rId2"/>
          <a:stretch>
            <a:fillRect/>
          </a:stretch>
        </p:blipFill>
        <p:spPr>
          <a:xfrm>
            <a:off x="5542288" y="910652"/>
            <a:ext cx="5943489" cy="5534207"/>
          </a:xfrm>
          <a:prstGeom prst="rect">
            <a:avLst/>
          </a:prstGeom>
        </p:spPr>
      </p:pic>
      <p:sp>
        <p:nvSpPr>
          <p:cNvPr id="2" name="Titolo 1">
            <a:extLst>
              <a:ext uri="{FF2B5EF4-FFF2-40B4-BE49-F238E27FC236}">
                <a16:creationId xmlns:a16="http://schemas.microsoft.com/office/drawing/2014/main" id="{52ECFC3F-7459-1519-3571-D88BEE78374D}"/>
              </a:ext>
            </a:extLst>
          </p:cNvPr>
          <p:cNvSpPr>
            <a:spLocks noGrp="1"/>
          </p:cNvSpPr>
          <p:nvPr>
            <p:ph type="title"/>
          </p:nvPr>
        </p:nvSpPr>
        <p:spPr/>
        <p:txBody>
          <a:bodyPr>
            <a:normAutofit/>
          </a:bodyPr>
          <a:lstStyle/>
          <a:p>
            <a:r>
              <a:rPr lang="it-IT" sz="3600" dirty="0"/>
              <a:t>IceCube: Neutrinos from the Galaxy</a:t>
            </a:r>
          </a:p>
        </p:txBody>
      </p:sp>
      <p:sp>
        <p:nvSpPr>
          <p:cNvPr id="4" name="Segnaposto piè di pagina 3">
            <a:extLst>
              <a:ext uri="{FF2B5EF4-FFF2-40B4-BE49-F238E27FC236}">
                <a16:creationId xmlns:a16="http://schemas.microsoft.com/office/drawing/2014/main" id="{FE76740C-FE48-7F8A-2C1C-1B436EBC1984}"/>
              </a:ext>
            </a:extLst>
          </p:cNvPr>
          <p:cNvSpPr>
            <a:spLocks noGrp="1"/>
          </p:cNvSpPr>
          <p:nvPr>
            <p:ph type="ftr" sz="quarter" idx="11"/>
          </p:nvPr>
        </p:nvSpPr>
        <p:spPr/>
        <p:txBody>
          <a:bodyPr/>
          <a:lstStyle/>
          <a:p>
            <a:r>
              <a:rPr lang="fr-FR"/>
              <a:t>M. Spurio - Astroparticle Physics - 10</a:t>
            </a:r>
            <a:endParaRPr lang="it-IT"/>
          </a:p>
        </p:txBody>
      </p:sp>
      <p:sp>
        <p:nvSpPr>
          <p:cNvPr id="5" name="Segnaposto numero diapositiva 4">
            <a:extLst>
              <a:ext uri="{FF2B5EF4-FFF2-40B4-BE49-F238E27FC236}">
                <a16:creationId xmlns:a16="http://schemas.microsoft.com/office/drawing/2014/main" id="{20F9ECC0-B880-0954-CD6D-31347E8F7A74}"/>
              </a:ext>
            </a:extLst>
          </p:cNvPr>
          <p:cNvSpPr>
            <a:spLocks noGrp="1"/>
          </p:cNvSpPr>
          <p:nvPr>
            <p:ph type="sldNum" sz="quarter" idx="12"/>
          </p:nvPr>
        </p:nvSpPr>
        <p:spPr/>
        <p:txBody>
          <a:bodyPr/>
          <a:lstStyle/>
          <a:p>
            <a:fld id="{EF856C54-971D-4A64-8725-72F12A462872}" type="slidenum">
              <a:rPr lang="it-IT" smtClean="0"/>
              <a:t>63</a:t>
            </a:fld>
            <a:endParaRPr lang="it-IT"/>
          </a:p>
        </p:txBody>
      </p:sp>
      <p:sp>
        <p:nvSpPr>
          <p:cNvPr id="7" name="CasellaDiTesto 6">
            <a:extLst>
              <a:ext uri="{FF2B5EF4-FFF2-40B4-BE49-F238E27FC236}">
                <a16:creationId xmlns:a16="http://schemas.microsoft.com/office/drawing/2014/main" id="{58FF6310-C99D-EB96-8D81-5F10B22D0C2C}"/>
              </a:ext>
            </a:extLst>
          </p:cNvPr>
          <p:cNvSpPr txBox="1"/>
          <p:nvPr/>
        </p:nvSpPr>
        <p:spPr>
          <a:xfrm>
            <a:off x="718794" y="1152253"/>
            <a:ext cx="5484043" cy="317009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b="0" i="0" u="none" strike="noStrike" baseline="0" dirty="0">
                <a:solidFill>
                  <a:srgbClr val="000000"/>
                </a:solidFill>
              </a:rPr>
              <a:t>Use cascade events (“showers”), making use of “veto” capabilities of the detector</a:t>
            </a:r>
          </a:p>
          <a:p>
            <a:pPr marL="342900" indent="-342900">
              <a:spcAft>
                <a:spcPts val="600"/>
              </a:spcAft>
              <a:buFont typeface="Arial" panose="020B0604020202020204" pitchFamily="34" charset="0"/>
              <a:buChar char="•"/>
            </a:pPr>
            <a:r>
              <a:rPr lang="en-US" sz="2000" b="0" i="0" u="none" strike="noStrike" baseline="0" dirty="0">
                <a:solidFill>
                  <a:srgbClr val="000000"/>
                </a:solidFill>
              </a:rPr>
              <a:t>Angular precision of showers intrinsically worse than th</a:t>
            </a:r>
            <a:r>
              <a:rPr lang="en-US" sz="2000" dirty="0">
                <a:solidFill>
                  <a:srgbClr val="000000"/>
                </a:solidFill>
              </a:rPr>
              <a:t>e track-channel</a:t>
            </a:r>
            <a:endParaRPr lang="en-US" sz="2000" b="0" i="0" u="none" strike="noStrike" baseline="0" dirty="0">
              <a:solidFill>
                <a:srgbClr val="000000"/>
              </a:solidFill>
            </a:endParaRPr>
          </a:p>
          <a:p>
            <a:pPr marL="342900" indent="-342900">
              <a:spcAft>
                <a:spcPts val="600"/>
              </a:spcAft>
              <a:buFont typeface="Arial" panose="020B0604020202020204" pitchFamily="34" charset="0"/>
              <a:buChar char="•"/>
            </a:pPr>
            <a:r>
              <a:rPr lang="en-US" sz="2000" b="0" i="0" u="none" strike="noStrike" baseline="0" dirty="0">
                <a:solidFill>
                  <a:srgbClr val="000000"/>
                </a:solidFill>
              </a:rPr>
              <a:t>Model-dependent, due to the impossibility to evaluate the background using data</a:t>
            </a:r>
          </a:p>
          <a:p>
            <a:pPr marL="342900" indent="-342900">
              <a:spcAft>
                <a:spcPts val="600"/>
              </a:spcAft>
              <a:buFont typeface="Arial" panose="020B0604020202020204" pitchFamily="34" charset="0"/>
              <a:buChar char="•"/>
            </a:pPr>
            <a:r>
              <a:rPr lang="en-US" sz="2000" b="0" i="0" u="none" strike="noStrike" baseline="0" dirty="0">
                <a:solidFill>
                  <a:srgbClr val="000000"/>
                </a:solidFill>
              </a:rPr>
              <a:t>Tested on 3 models based on neutrino production from </a:t>
            </a:r>
            <a:r>
              <a:rPr lang="el-GR" sz="2000" dirty="0"/>
              <a:t>γ</a:t>
            </a:r>
            <a:r>
              <a:rPr lang="it-IT" sz="2000" dirty="0"/>
              <a:t>-ray </a:t>
            </a:r>
            <a:r>
              <a:rPr lang="it-IT" sz="2000" dirty="0" err="1"/>
              <a:t>observations</a:t>
            </a:r>
            <a:endParaRPr lang="en-US" sz="2000" b="0" i="0" u="none" strike="noStrike" baseline="0" dirty="0">
              <a:solidFill>
                <a:srgbClr val="000000"/>
              </a:solidFill>
            </a:endParaRPr>
          </a:p>
          <a:p>
            <a:pPr marL="342900" indent="-342900">
              <a:spcAft>
                <a:spcPts val="600"/>
              </a:spcAft>
              <a:buFont typeface="Arial" panose="020B0604020202020204" pitchFamily="34" charset="0"/>
              <a:buChar char="•"/>
            </a:pPr>
            <a:r>
              <a:rPr lang="en-US" sz="2000" dirty="0">
                <a:solidFill>
                  <a:srgbClr val="000000"/>
                </a:solidFill>
              </a:rPr>
              <a:t>Three “results” </a:t>
            </a:r>
            <a:r>
              <a:rPr lang="en-US" sz="2000" dirty="0" err="1">
                <a:solidFill>
                  <a:srgbClr val="000000"/>
                </a:solidFill>
              </a:rPr>
              <a:t>priduced</a:t>
            </a:r>
            <a:endParaRPr lang="it-IT" sz="2000" dirty="0"/>
          </a:p>
        </p:txBody>
      </p:sp>
      <p:sp>
        <p:nvSpPr>
          <p:cNvPr id="13" name="CasellaDiTesto 12">
            <a:extLst>
              <a:ext uri="{FF2B5EF4-FFF2-40B4-BE49-F238E27FC236}">
                <a16:creationId xmlns:a16="http://schemas.microsoft.com/office/drawing/2014/main" id="{87946338-6219-D22F-2E55-1C9EA75CDBC3}"/>
              </a:ext>
            </a:extLst>
          </p:cNvPr>
          <p:cNvSpPr txBox="1"/>
          <p:nvPr/>
        </p:nvSpPr>
        <p:spPr>
          <a:xfrm>
            <a:off x="8499835" y="257369"/>
            <a:ext cx="3444427" cy="369332"/>
          </a:xfrm>
          <a:prstGeom prst="rect">
            <a:avLst/>
          </a:prstGeom>
          <a:noFill/>
        </p:spPr>
        <p:txBody>
          <a:bodyPr wrap="square">
            <a:spAutoFit/>
          </a:bodyPr>
          <a:lstStyle/>
          <a:p>
            <a:r>
              <a:rPr lang="it-IT" b="0" i="0" u="sng" dirty="0">
                <a:solidFill>
                  <a:srgbClr val="595959"/>
                </a:solidFill>
                <a:effectLst/>
                <a:latin typeface="roboto" panose="02000000000000000000" pitchFamily="2" charset="0"/>
                <a:hlinkClick r:id="rId3"/>
              </a:rPr>
              <a:t>DOI: 10.1126/science.adc9818</a:t>
            </a:r>
            <a:endParaRPr lang="it-IT" dirty="0"/>
          </a:p>
        </p:txBody>
      </p:sp>
    </p:spTree>
    <p:extLst>
      <p:ext uri="{BB962C8B-B14F-4D97-AF65-F5344CB8AC3E}">
        <p14:creationId xmlns:p14="http://schemas.microsoft.com/office/powerpoint/2010/main" val="3348432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0C1A7-269D-D4AF-161E-85B0CB938FED}"/>
              </a:ext>
            </a:extLst>
          </p:cNvPr>
          <p:cNvSpPr>
            <a:spLocks noGrp="1"/>
          </p:cNvSpPr>
          <p:nvPr>
            <p:ph type="title"/>
          </p:nvPr>
        </p:nvSpPr>
        <p:spPr/>
        <p:txBody>
          <a:bodyPr>
            <a:normAutofit/>
          </a:bodyPr>
          <a:lstStyle/>
          <a:p>
            <a:r>
              <a:rPr lang="it-IT" sz="3600" dirty="0"/>
              <a:t>The ANTARES </a:t>
            </a:r>
            <a:r>
              <a:rPr lang="it-IT" sz="3600" dirty="0" err="1"/>
              <a:t>method</a:t>
            </a:r>
            <a:endParaRPr lang="it-IT" sz="3600" dirty="0"/>
          </a:p>
        </p:txBody>
      </p:sp>
      <p:sp>
        <p:nvSpPr>
          <p:cNvPr id="4" name="Segnaposto piè di pagina 3">
            <a:extLst>
              <a:ext uri="{FF2B5EF4-FFF2-40B4-BE49-F238E27FC236}">
                <a16:creationId xmlns:a16="http://schemas.microsoft.com/office/drawing/2014/main" id="{C45B9075-059C-98F3-D620-E7754E7E0689}"/>
              </a:ext>
            </a:extLst>
          </p:cNvPr>
          <p:cNvSpPr>
            <a:spLocks noGrp="1"/>
          </p:cNvSpPr>
          <p:nvPr>
            <p:ph type="ftr" sz="quarter" idx="11"/>
          </p:nvPr>
        </p:nvSpPr>
        <p:spPr/>
        <p:txBody>
          <a:bodyPr/>
          <a:lstStyle/>
          <a:p>
            <a:r>
              <a:rPr lang="fr-FR"/>
              <a:t>M. Spurio - Astroparticle Physics - 10</a:t>
            </a:r>
            <a:endParaRPr lang="it-IT"/>
          </a:p>
        </p:txBody>
      </p:sp>
      <p:sp>
        <p:nvSpPr>
          <p:cNvPr id="5" name="Segnaposto numero diapositiva 4">
            <a:extLst>
              <a:ext uri="{FF2B5EF4-FFF2-40B4-BE49-F238E27FC236}">
                <a16:creationId xmlns:a16="http://schemas.microsoft.com/office/drawing/2014/main" id="{8193FC28-40F3-43EA-365D-52FD0FE1B761}"/>
              </a:ext>
            </a:extLst>
          </p:cNvPr>
          <p:cNvSpPr>
            <a:spLocks noGrp="1"/>
          </p:cNvSpPr>
          <p:nvPr>
            <p:ph type="sldNum" sz="quarter" idx="12"/>
          </p:nvPr>
        </p:nvSpPr>
        <p:spPr/>
        <p:txBody>
          <a:bodyPr/>
          <a:lstStyle/>
          <a:p>
            <a:fld id="{EF856C54-971D-4A64-8725-72F12A462872}" type="slidenum">
              <a:rPr lang="it-IT" smtClean="0"/>
              <a:t>64</a:t>
            </a:fld>
            <a:endParaRPr lang="it-IT"/>
          </a:p>
        </p:txBody>
      </p:sp>
      <p:sp>
        <p:nvSpPr>
          <p:cNvPr id="7" name="CasellaDiTesto 6">
            <a:extLst>
              <a:ext uri="{FF2B5EF4-FFF2-40B4-BE49-F238E27FC236}">
                <a16:creationId xmlns:a16="http://schemas.microsoft.com/office/drawing/2014/main" id="{03D0182C-9FBB-1A14-6680-9CC514145E71}"/>
              </a:ext>
            </a:extLst>
          </p:cNvPr>
          <p:cNvSpPr txBox="1"/>
          <p:nvPr/>
        </p:nvSpPr>
        <p:spPr>
          <a:xfrm>
            <a:off x="8062274" y="205373"/>
            <a:ext cx="3410146" cy="338554"/>
          </a:xfrm>
          <a:prstGeom prst="rect">
            <a:avLst/>
          </a:prstGeom>
          <a:noFill/>
        </p:spPr>
        <p:txBody>
          <a:bodyPr wrap="square">
            <a:spAutoFit/>
          </a:bodyPr>
          <a:lstStyle/>
          <a:p>
            <a:r>
              <a:rPr lang="it-IT" sz="1600" b="0" i="1" u="none" strike="noStrike" baseline="0" dirty="0">
                <a:solidFill>
                  <a:srgbClr val="0A0181"/>
                </a:solidFill>
              </a:rPr>
              <a:t>Physics </a:t>
            </a:r>
            <a:r>
              <a:rPr lang="it-IT" sz="1600" b="0" i="1" u="none" strike="noStrike" baseline="0" dirty="0" err="1">
                <a:solidFill>
                  <a:srgbClr val="0A0181"/>
                </a:solidFill>
              </a:rPr>
              <a:t>Letters</a:t>
            </a:r>
            <a:r>
              <a:rPr lang="it-IT" sz="1600" b="0" i="1" u="none" strike="noStrike" baseline="0" dirty="0">
                <a:solidFill>
                  <a:srgbClr val="0A0181"/>
                </a:solidFill>
              </a:rPr>
              <a:t> B841 (2023) 137951</a:t>
            </a:r>
            <a:endParaRPr lang="it-IT" sz="4400" dirty="0">
              <a:solidFill>
                <a:srgbClr val="0A0181"/>
              </a:solidFill>
            </a:endParaRPr>
          </a:p>
        </p:txBody>
      </p:sp>
      <p:pic>
        <p:nvPicPr>
          <p:cNvPr id="13" name="Immagine 12">
            <a:extLst>
              <a:ext uri="{FF2B5EF4-FFF2-40B4-BE49-F238E27FC236}">
                <a16:creationId xmlns:a16="http://schemas.microsoft.com/office/drawing/2014/main" id="{D04E8978-B391-7FA2-B8C8-A47C956A74B5}"/>
              </a:ext>
            </a:extLst>
          </p:cNvPr>
          <p:cNvPicPr>
            <a:picLocks noChangeAspect="1"/>
          </p:cNvPicPr>
          <p:nvPr/>
        </p:nvPicPr>
        <p:blipFill>
          <a:blip r:embed="rId2"/>
          <a:stretch>
            <a:fillRect/>
          </a:stretch>
        </p:blipFill>
        <p:spPr>
          <a:xfrm>
            <a:off x="173976" y="1048165"/>
            <a:ext cx="6337468" cy="2656567"/>
          </a:xfrm>
          <a:prstGeom prst="rect">
            <a:avLst/>
          </a:prstGeom>
        </p:spPr>
      </p:pic>
      <p:pic>
        <p:nvPicPr>
          <p:cNvPr id="15" name="Immagine 14">
            <a:extLst>
              <a:ext uri="{FF2B5EF4-FFF2-40B4-BE49-F238E27FC236}">
                <a16:creationId xmlns:a16="http://schemas.microsoft.com/office/drawing/2014/main" id="{90B03145-D825-3112-E33B-98E3FD710979}"/>
              </a:ext>
            </a:extLst>
          </p:cNvPr>
          <p:cNvPicPr>
            <a:picLocks noChangeAspect="1"/>
          </p:cNvPicPr>
          <p:nvPr/>
        </p:nvPicPr>
        <p:blipFill>
          <a:blip r:embed="rId3"/>
          <a:stretch>
            <a:fillRect/>
          </a:stretch>
        </p:blipFill>
        <p:spPr>
          <a:xfrm>
            <a:off x="6992885" y="823888"/>
            <a:ext cx="4836602" cy="2846738"/>
          </a:xfrm>
          <a:prstGeom prst="rect">
            <a:avLst/>
          </a:prstGeom>
        </p:spPr>
      </p:pic>
      <p:pic>
        <p:nvPicPr>
          <p:cNvPr id="18" name="Image 19">
            <a:extLst>
              <a:ext uri="{FF2B5EF4-FFF2-40B4-BE49-F238E27FC236}">
                <a16:creationId xmlns:a16="http://schemas.microsoft.com/office/drawing/2014/main" id="{5D33DF28-D2EA-EDD0-9D94-19359729BC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23541" y="3670626"/>
            <a:ext cx="4575290" cy="3126406"/>
          </a:xfrm>
          <a:prstGeom prst="rect">
            <a:avLst/>
          </a:prstGeom>
        </p:spPr>
      </p:pic>
      <p:sp>
        <p:nvSpPr>
          <p:cNvPr id="19" name="CasellaDiTesto 18">
            <a:extLst>
              <a:ext uri="{FF2B5EF4-FFF2-40B4-BE49-F238E27FC236}">
                <a16:creationId xmlns:a16="http://schemas.microsoft.com/office/drawing/2014/main" id="{7FAC8E88-0AE3-10F2-A6FA-3C1F93A846A6}"/>
              </a:ext>
            </a:extLst>
          </p:cNvPr>
          <p:cNvSpPr txBox="1"/>
          <p:nvPr/>
        </p:nvSpPr>
        <p:spPr>
          <a:xfrm>
            <a:off x="493169" y="3914946"/>
            <a:ext cx="6337468" cy="255454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b="0" i="0" u="none" strike="noStrike" baseline="0" dirty="0">
                <a:solidFill>
                  <a:srgbClr val="000000"/>
                </a:solidFill>
              </a:rPr>
              <a:t>Model-independent measurement</a:t>
            </a:r>
          </a:p>
          <a:p>
            <a:pPr marL="342900" indent="-342900">
              <a:spcAft>
                <a:spcPts val="600"/>
              </a:spcAft>
              <a:buFont typeface="Arial" panose="020B0604020202020204" pitchFamily="34" charset="0"/>
              <a:buChar char="•"/>
            </a:pPr>
            <a:r>
              <a:rPr lang="en-US" sz="2000" dirty="0">
                <a:solidFill>
                  <a:srgbClr val="000000"/>
                </a:solidFill>
              </a:rPr>
              <a:t>Use track-like events (more precise direction)</a:t>
            </a:r>
            <a:endParaRPr lang="en-US" sz="2000" b="0" i="0" u="none" strike="noStrike" baseline="0" dirty="0">
              <a:solidFill>
                <a:srgbClr val="000000"/>
              </a:solidFill>
            </a:endParaRPr>
          </a:p>
          <a:p>
            <a:pPr marL="342900" indent="-342900">
              <a:spcAft>
                <a:spcPts val="600"/>
              </a:spcAft>
              <a:buFont typeface="Arial" panose="020B0604020202020204" pitchFamily="34" charset="0"/>
              <a:buChar char="•"/>
            </a:pPr>
            <a:r>
              <a:rPr lang="en-US" sz="2000" b="0" i="0" u="none" strike="noStrike" baseline="0" dirty="0">
                <a:solidFill>
                  <a:srgbClr val="000000"/>
                </a:solidFill>
              </a:rPr>
              <a:t>On-Off method (i.e., ratio of events from the signal region to off-zone regions)</a:t>
            </a:r>
          </a:p>
          <a:p>
            <a:pPr marL="342900" indent="-342900">
              <a:spcAft>
                <a:spcPts val="600"/>
              </a:spcAft>
              <a:buFont typeface="Arial" panose="020B0604020202020204" pitchFamily="34" charset="0"/>
              <a:buChar char="•"/>
            </a:pPr>
            <a:r>
              <a:rPr lang="en-US" sz="2000" dirty="0">
                <a:solidFill>
                  <a:srgbClr val="000000"/>
                </a:solidFill>
              </a:rPr>
              <a:t>Observed a </a:t>
            </a:r>
            <a:r>
              <a:rPr lang="en-US" sz="2000" b="0" i="0" u="none" strike="noStrike" baseline="0" dirty="0">
                <a:solidFill>
                  <a:srgbClr val="000000"/>
                </a:solidFill>
              </a:rPr>
              <a:t>2.2</a:t>
            </a:r>
            <a:r>
              <a:rPr lang="el-GR" sz="1800" dirty="0">
                <a:latin typeface="Calibri" panose="020F0502020204030204" pitchFamily="34" charset="0"/>
              </a:rPr>
              <a:t>σ</a:t>
            </a:r>
            <a:r>
              <a:rPr lang="en-US" sz="2000" b="0" i="0" u="none" strike="noStrike" baseline="0" dirty="0">
                <a:solidFill>
                  <a:srgbClr val="000000"/>
                </a:solidFill>
              </a:rPr>
              <a:t> excess from signal region</a:t>
            </a:r>
          </a:p>
          <a:p>
            <a:pPr marL="342900" indent="-342900">
              <a:spcAft>
                <a:spcPts val="600"/>
              </a:spcAft>
              <a:buFont typeface="Arial" panose="020B0604020202020204" pitchFamily="34" charset="0"/>
              <a:buChar char="•"/>
            </a:pPr>
            <a:r>
              <a:rPr lang="en-US" sz="2000" dirty="0">
                <a:solidFill>
                  <a:srgbClr val="000000"/>
                </a:solidFill>
              </a:rPr>
              <a:t>Possible due to the Earth rotation and detector location not at the Pole</a:t>
            </a:r>
            <a:endParaRPr lang="it-IT" sz="2000" dirty="0"/>
          </a:p>
        </p:txBody>
      </p:sp>
    </p:spTree>
    <p:extLst>
      <p:ext uri="{BB962C8B-B14F-4D97-AF65-F5344CB8AC3E}">
        <p14:creationId xmlns:p14="http://schemas.microsoft.com/office/powerpoint/2010/main" val="150050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8A12C4A-3324-2F91-DADD-C5E2ECCFFAA0}"/>
              </a:ext>
            </a:extLst>
          </p:cNvPr>
          <p:cNvSpPr>
            <a:spLocks noGrp="1"/>
          </p:cNvSpPr>
          <p:nvPr>
            <p:ph idx="1"/>
          </p:nvPr>
        </p:nvSpPr>
        <p:spPr>
          <a:xfrm>
            <a:off x="838200" y="1520826"/>
            <a:ext cx="10515600" cy="4351338"/>
          </a:xfrm>
        </p:spPr>
        <p:txBody>
          <a:bodyPr/>
          <a:lstStyle/>
          <a:p>
            <a:endParaRPr lang="en-US"/>
          </a:p>
        </p:txBody>
      </p:sp>
      <p:pic>
        <p:nvPicPr>
          <p:cNvPr id="9" name="Immagine 8">
            <a:extLst>
              <a:ext uri="{FF2B5EF4-FFF2-40B4-BE49-F238E27FC236}">
                <a16:creationId xmlns:a16="http://schemas.microsoft.com/office/drawing/2014/main" id="{99BF5388-29B2-FB97-0C90-BAB0D48E1B97}"/>
              </a:ext>
            </a:extLst>
          </p:cNvPr>
          <p:cNvPicPr>
            <a:picLocks noChangeAspect="1"/>
          </p:cNvPicPr>
          <p:nvPr/>
        </p:nvPicPr>
        <p:blipFill rotWithShape="1">
          <a:blip r:embed="rId3"/>
          <a:srcRect t="7327"/>
          <a:stretch/>
        </p:blipFill>
        <p:spPr>
          <a:xfrm>
            <a:off x="83422" y="858415"/>
            <a:ext cx="11556000" cy="5953277"/>
          </a:xfrm>
          <a:prstGeom prst="rect">
            <a:avLst/>
          </a:prstGeom>
        </p:spPr>
      </p:pic>
      <p:sp>
        <p:nvSpPr>
          <p:cNvPr id="2" name="Titolo 1">
            <a:extLst>
              <a:ext uri="{FF2B5EF4-FFF2-40B4-BE49-F238E27FC236}">
                <a16:creationId xmlns:a16="http://schemas.microsoft.com/office/drawing/2014/main" id="{D08226E3-3064-B835-FA3E-4922198F6ED0}"/>
              </a:ext>
            </a:extLst>
          </p:cNvPr>
          <p:cNvSpPr>
            <a:spLocks noGrp="1"/>
          </p:cNvSpPr>
          <p:nvPr>
            <p:ph type="title"/>
          </p:nvPr>
        </p:nvSpPr>
        <p:spPr>
          <a:xfrm>
            <a:off x="838200" y="1"/>
            <a:ext cx="10515600" cy="749299"/>
          </a:xfrm>
        </p:spPr>
        <p:txBody>
          <a:bodyPr>
            <a:normAutofit/>
          </a:bodyPr>
          <a:lstStyle/>
          <a:p>
            <a:r>
              <a:rPr lang="it-IT" sz="3600" dirty="0" err="1"/>
              <a:t>Galactic</a:t>
            </a:r>
            <a:r>
              <a:rPr lang="it-IT" sz="3600" dirty="0"/>
              <a:t> and </a:t>
            </a:r>
            <a:r>
              <a:rPr lang="it-IT" sz="3600" dirty="0" err="1"/>
              <a:t>extragalactic</a:t>
            </a:r>
            <a:r>
              <a:rPr lang="it-IT" sz="3600" dirty="0"/>
              <a:t> </a:t>
            </a:r>
            <a:r>
              <a:rPr lang="it-IT" sz="3600" dirty="0" err="1"/>
              <a:t>neutrinos</a:t>
            </a:r>
            <a:r>
              <a:rPr lang="it-IT" sz="3600" dirty="0"/>
              <a:t> (I)</a:t>
            </a:r>
          </a:p>
        </p:txBody>
      </p:sp>
      <p:sp>
        <p:nvSpPr>
          <p:cNvPr id="15" name="Rectangle 2">
            <a:extLst>
              <a:ext uri="{FF2B5EF4-FFF2-40B4-BE49-F238E27FC236}">
                <a16:creationId xmlns:a16="http://schemas.microsoft.com/office/drawing/2014/main" id="{CF75403C-CF5A-BA93-0844-E5BB410CD17A}"/>
              </a:ext>
            </a:extLst>
          </p:cNvPr>
          <p:cNvSpPr/>
          <p:nvPr/>
        </p:nvSpPr>
        <p:spPr>
          <a:xfrm>
            <a:off x="8923895" y="246534"/>
            <a:ext cx="3140286"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 </a:t>
            </a:r>
            <a:r>
              <a:rPr lang="en-US" sz="1467" dirty="0" err="1">
                <a:solidFill>
                  <a:srgbClr val="000000"/>
                </a:solidFill>
                <a:latin typeface="Arial"/>
                <a:ea typeface="ＭＳ Ｐゴシック" charset="0"/>
                <a:sym typeface="Wingdings" pitchFamily="-1" charset="2"/>
              </a:rPr>
              <a:t>PoS</a:t>
            </a:r>
            <a:r>
              <a:rPr lang="en-US" sz="1467" dirty="0">
                <a:solidFill>
                  <a:srgbClr val="000000"/>
                </a:solidFill>
                <a:latin typeface="Arial"/>
                <a:ea typeface="ＭＳ Ｐゴシック" charset="0"/>
                <a:sym typeface="Wingdings" pitchFamily="-1" charset="2"/>
              </a:rPr>
              <a:t>(ICRC2023)017</a:t>
            </a:r>
          </a:p>
        </p:txBody>
      </p:sp>
      <p:sp>
        <p:nvSpPr>
          <p:cNvPr id="16" name="Callout: linea piegata 15">
            <a:extLst>
              <a:ext uri="{FF2B5EF4-FFF2-40B4-BE49-F238E27FC236}">
                <a16:creationId xmlns:a16="http://schemas.microsoft.com/office/drawing/2014/main" id="{B0C74634-1F86-593C-79F6-F287A51B3285}"/>
              </a:ext>
            </a:extLst>
          </p:cNvPr>
          <p:cNvSpPr/>
          <p:nvPr/>
        </p:nvSpPr>
        <p:spPr>
          <a:xfrm>
            <a:off x="1720645" y="1082999"/>
            <a:ext cx="3116826" cy="272129"/>
          </a:xfrm>
          <a:prstGeom prst="borderCallout2">
            <a:avLst>
              <a:gd name="adj1" fmla="val 18750"/>
              <a:gd name="adj2" fmla="val -8333"/>
              <a:gd name="adj3" fmla="val 18750"/>
              <a:gd name="adj4" fmla="val -16667"/>
              <a:gd name="adj5" fmla="val 542457"/>
              <a:gd name="adj6" fmla="val -39411"/>
            </a:avLst>
          </a:prstGeom>
          <a:solidFill>
            <a:srgbClr val="FFFF00"/>
          </a:solidFill>
          <a:ln w="12700">
            <a:solidFill>
              <a:schemeClr val="tx1"/>
            </a:solidFill>
            <a:headEnd type="none" w="med" len="med"/>
            <a:tailEnd type="triangle" w="med" len="med"/>
          </a:ln>
        </p:spPr>
        <p:txBody>
          <a:bodyPr rtlCol="0" anchor="ctr"/>
          <a:lstStyle/>
          <a:p>
            <a:pPr algn="ctr"/>
            <a:r>
              <a:rPr lang="en-US" i="1" dirty="0"/>
              <a:t>Normalized for unit solid angle</a:t>
            </a:r>
          </a:p>
        </p:txBody>
      </p:sp>
      <p:sp>
        <p:nvSpPr>
          <p:cNvPr id="17" name="CasellaDiTesto 16">
            <a:extLst>
              <a:ext uri="{FF2B5EF4-FFF2-40B4-BE49-F238E27FC236}">
                <a16:creationId xmlns:a16="http://schemas.microsoft.com/office/drawing/2014/main" id="{A52122F5-06FD-08AE-3B09-77B94782B2C2}"/>
              </a:ext>
            </a:extLst>
          </p:cNvPr>
          <p:cNvSpPr txBox="1"/>
          <p:nvPr/>
        </p:nvSpPr>
        <p:spPr>
          <a:xfrm rot="2633555">
            <a:off x="5293808" y="3465663"/>
            <a:ext cx="2765501" cy="461665"/>
          </a:xfrm>
          <a:prstGeom prst="rect">
            <a:avLst/>
          </a:prstGeom>
          <a:noFill/>
        </p:spPr>
        <p:txBody>
          <a:bodyPr wrap="none" rtlCol="0">
            <a:spAutoFit/>
          </a:bodyPr>
          <a:lstStyle/>
          <a:p>
            <a:r>
              <a:rPr lang="en-US" sz="2400" b="1" dirty="0"/>
              <a:t>IceCube diffuse flux </a:t>
            </a:r>
          </a:p>
        </p:txBody>
      </p:sp>
      <p:sp>
        <p:nvSpPr>
          <p:cNvPr id="4" name="Segnaposto piè di pagina 3">
            <a:extLst>
              <a:ext uri="{FF2B5EF4-FFF2-40B4-BE49-F238E27FC236}">
                <a16:creationId xmlns:a16="http://schemas.microsoft.com/office/drawing/2014/main" id="{6ADC1D61-8F45-5783-F404-31EE4B835021}"/>
              </a:ext>
            </a:extLst>
          </p:cNvPr>
          <p:cNvSpPr>
            <a:spLocks noGrp="1"/>
          </p:cNvSpPr>
          <p:nvPr>
            <p:ph type="ftr" sz="quarter" idx="11"/>
          </p:nvPr>
        </p:nvSpPr>
        <p:spPr>
          <a:xfrm>
            <a:off x="232211" y="6356350"/>
            <a:ext cx="4114800" cy="365125"/>
          </a:xfrm>
        </p:spPr>
        <p:txBody>
          <a:bodyPr/>
          <a:lstStyle/>
          <a:p>
            <a:r>
              <a:rPr lang="en-US"/>
              <a:t>M. Spurio - VHEnergy </a:t>
            </a:r>
            <a:r>
              <a:rPr lang="el-GR"/>
              <a:t>ν </a:t>
            </a:r>
            <a:r>
              <a:rPr lang="en-US"/>
              <a:t>Astronomy Experiments -GSSI</a:t>
            </a:r>
            <a:endParaRPr lang="it-IT" dirty="0"/>
          </a:p>
        </p:txBody>
      </p:sp>
      <p:sp>
        <p:nvSpPr>
          <p:cNvPr id="5" name="Segnaposto numero diapositiva 4">
            <a:extLst>
              <a:ext uri="{FF2B5EF4-FFF2-40B4-BE49-F238E27FC236}">
                <a16:creationId xmlns:a16="http://schemas.microsoft.com/office/drawing/2014/main" id="{EAD07456-3F61-FD94-B68E-6C0572AE326E}"/>
              </a:ext>
            </a:extLst>
          </p:cNvPr>
          <p:cNvSpPr>
            <a:spLocks noGrp="1"/>
          </p:cNvSpPr>
          <p:nvPr>
            <p:ph type="sldNum" sz="quarter" idx="12"/>
          </p:nvPr>
        </p:nvSpPr>
        <p:spPr/>
        <p:txBody>
          <a:bodyPr/>
          <a:lstStyle/>
          <a:p>
            <a:fld id="{EF856C54-971D-4A64-8725-72F12A462872}" type="slidenum">
              <a:rPr lang="it-IT" smtClean="0"/>
              <a:t>65</a:t>
            </a:fld>
            <a:endParaRPr lang="it-IT"/>
          </a:p>
        </p:txBody>
      </p:sp>
      <p:cxnSp>
        <p:nvCxnSpPr>
          <p:cNvPr id="8" name="Connettore diritto 7">
            <a:extLst>
              <a:ext uri="{FF2B5EF4-FFF2-40B4-BE49-F238E27FC236}">
                <a16:creationId xmlns:a16="http://schemas.microsoft.com/office/drawing/2014/main" id="{B11A746E-52AC-D910-EAA2-C7B0D7AEDA55}"/>
              </a:ext>
            </a:extLst>
          </p:cNvPr>
          <p:cNvCxnSpPr>
            <a:cxnSpLocks/>
          </p:cNvCxnSpPr>
          <p:nvPr/>
        </p:nvCxnSpPr>
        <p:spPr>
          <a:xfrm flipV="1">
            <a:off x="4358936" y="3036163"/>
            <a:ext cx="843379" cy="29296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3" name="Ovale 12">
            <a:extLst>
              <a:ext uri="{FF2B5EF4-FFF2-40B4-BE49-F238E27FC236}">
                <a16:creationId xmlns:a16="http://schemas.microsoft.com/office/drawing/2014/main" id="{F0F1FCDB-7917-0440-AB1D-9B60374CA5F9}"/>
              </a:ext>
            </a:extLst>
          </p:cNvPr>
          <p:cNvSpPr/>
          <p:nvPr/>
        </p:nvSpPr>
        <p:spPr>
          <a:xfrm>
            <a:off x="4234649" y="1970842"/>
            <a:ext cx="745724" cy="749299"/>
          </a:xfrm>
          <a:prstGeom prst="ellipse">
            <a:avLst/>
          </a:prstGeom>
          <a:noFill/>
          <a:ln w="28575">
            <a:solidFill>
              <a:srgbClr val="FF0000"/>
            </a:solidFill>
            <a:prstDash val="sysDot"/>
          </a:ln>
        </p:spPr>
        <p:txBody>
          <a:bodyPr rtlCol="0" anchor="ctr"/>
          <a:lstStyle/>
          <a:p>
            <a:pPr algn="ctr"/>
            <a:endParaRPr lang="en-US">
              <a:ln w="38100">
                <a:solidFill>
                  <a:schemeClr val="tx1"/>
                </a:solidFill>
              </a:ln>
            </a:endParaRPr>
          </a:p>
        </p:txBody>
      </p:sp>
      <p:cxnSp>
        <p:nvCxnSpPr>
          <p:cNvPr id="6" name="Connettore diritto 5">
            <a:extLst>
              <a:ext uri="{FF2B5EF4-FFF2-40B4-BE49-F238E27FC236}">
                <a16:creationId xmlns:a16="http://schemas.microsoft.com/office/drawing/2014/main" id="{1C0430CC-2EED-CCE4-0405-B7A2E0778A2F}"/>
              </a:ext>
            </a:extLst>
          </p:cNvPr>
          <p:cNvCxnSpPr>
            <a:cxnSpLocks/>
          </p:cNvCxnSpPr>
          <p:nvPr/>
        </p:nvCxnSpPr>
        <p:spPr>
          <a:xfrm>
            <a:off x="5104475" y="3077593"/>
            <a:ext cx="1983049" cy="161415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4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magine 88">
            <a:extLst>
              <a:ext uri="{FF2B5EF4-FFF2-40B4-BE49-F238E27FC236}">
                <a16:creationId xmlns:a16="http://schemas.microsoft.com/office/drawing/2014/main" id="{FFF39D43-D43D-04F6-8D5A-3219C2331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56" y="914399"/>
            <a:ext cx="11556000" cy="5899894"/>
          </a:xfrm>
          <a:prstGeom prst="rect">
            <a:avLst/>
          </a:prstGeom>
        </p:spPr>
      </p:pic>
      <p:sp>
        <p:nvSpPr>
          <p:cNvPr id="2" name="CasellaDiTesto 1">
            <a:extLst>
              <a:ext uri="{FF2B5EF4-FFF2-40B4-BE49-F238E27FC236}">
                <a16:creationId xmlns:a16="http://schemas.microsoft.com/office/drawing/2014/main" id="{21E5F185-568F-1AA7-9ADF-EE550F39F899}"/>
              </a:ext>
            </a:extLst>
          </p:cNvPr>
          <p:cNvSpPr txBox="1"/>
          <p:nvPr/>
        </p:nvSpPr>
        <p:spPr>
          <a:xfrm rot="2086769">
            <a:off x="3862602" y="3959222"/>
            <a:ext cx="1653466" cy="461665"/>
          </a:xfrm>
          <a:prstGeom prst="rect">
            <a:avLst/>
          </a:prstGeom>
          <a:noFill/>
        </p:spPr>
        <p:txBody>
          <a:bodyPr wrap="none" rtlCol="0">
            <a:spAutoFit/>
          </a:bodyPr>
          <a:lstStyle/>
          <a:p>
            <a:r>
              <a:rPr lang="en-US" sz="2400" dirty="0"/>
              <a:t>Galactic </a:t>
            </a:r>
            <a:r>
              <a:rPr lang="en-US" sz="2400" dirty="0">
                <a:latin typeface="Symbol" panose="05050102010706020507" pitchFamily="18" charset="2"/>
              </a:rPr>
              <a:t>n</a:t>
            </a:r>
            <a:r>
              <a:rPr lang="en-US" sz="2400" dirty="0"/>
              <a:t>’s </a:t>
            </a:r>
          </a:p>
        </p:txBody>
      </p:sp>
      <p:sp>
        <p:nvSpPr>
          <p:cNvPr id="3" name="Titolo 1">
            <a:extLst>
              <a:ext uri="{FF2B5EF4-FFF2-40B4-BE49-F238E27FC236}">
                <a16:creationId xmlns:a16="http://schemas.microsoft.com/office/drawing/2014/main" id="{13BF8F95-44AB-7CAB-7467-52CCAAD28EC8}"/>
              </a:ext>
            </a:extLst>
          </p:cNvPr>
          <p:cNvSpPr>
            <a:spLocks noGrp="1"/>
          </p:cNvSpPr>
          <p:nvPr>
            <p:ph type="title"/>
          </p:nvPr>
        </p:nvSpPr>
        <p:spPr>
          <a:xfrm>
            <a:off x="838200" y="1"/>
            <a:ext cx="10515600" cy="749299"/>
          </a:xfrm>
        </p:spPr>
        <p:txBody>
          <a:bodyPr>
            <a:normAutofit/>
          </a:bodyPr>
          <a:lstStyle/>
          <a:p>
            <a:r>
              <a:rPr lang="it-IT" sz="3600" dirty="0" err="1"/>
              <a:t>Galactic</a:t>
            </a:r>
            <a:r>
              <a:rPr lang="it-IT" sz="3600" dirty="0"/>
              <a:t> and </a:t>
            </a:r>
            <a:r>
              <a:rPr lang="it-IT" sz="3600" dirty="0" err="1"/>
              <a:t>extragalactic</a:t>
            </a:r>
            <a:r>
              <a:rPr lang="it-IT" sz="3600" dirty="0"/>
              <a:t> </a:t>
            </a:r>
            <a:r>
              <a:rPr lang="it-IT" sz="3600" dirty="0" err="1"/>
              <a:t>neutrinos</a:t>
            </a:r>
            <a:r>
              <a:rPr lang="it-IT" sz="3600" dirty="0"/>
              <a:t> (II)</a:t>
            </a:r>
          </a:p>
        </p:txBody>
      </p:sp>
      <p:sp>
        <p:nvSpPr>
          <p:cNvPr id="86" name="Callout: linea piegata 85">
            <a:extLst>
              <a:ext uri="{FF2B5EF4-FFF2-40B4-BE49-F238E27FC236}">
                <a16:creationId xmlns:a16="http://schemas.microsoft.com/office/drawing/2014/main" id="{F4E03822-8CAE-9D4E-5266-42B53A854919}"/>
              </a:ext>
            </a:extLst>
          </p:cNvPr>
          <p:cNvSpPr/>
          <p:nvPr/>
        </p:nvSpPr>
        <p:spPr>
          <a:xfrm>
            <a:off x="1191728" y="4691743"/>
            <a:ext cx="3626078" cy="584537"/>
          </a:xfrm>
          <a:prstGeom prst="borderCallout2">
            <a:avLst>
              <a:gd name="adj1" fmla="val 4230"/>
              <a:gd name="adj2" fmla="val 62298"/>
              <a:gd name="adj3" fmla="val -67303"/>
              <a:gd name="adj4" fmla="val 72932"/>
              <a:gd name="adj5" fmla="val -75023"/>
              <a:gd name="adj6" fmla="val 94942"/>
            </a:avLst>
          </a:prstGeom>
          <a:solidFill>
            <a:srgbClr val="FFFF00"/>
          </a:solidFill>
          <a:ln w="12700">
            <a:solidFill>
              <a:schemeClr val="tx1"/>
            </a:solidFill>
            <a:headEnd type="none" w="med" len="med"/>
            <a:tailEnd type="triangle" w="med" len="med"/>
          </a:ln>
        </p:spPr>
        <p:txBody>
          <a:bodyPr rtlCol="0" anchor="ctr"/>
          <a:lstStyle/>
          <a:p>
            <a:pPr algn="ctr"/>
            <a:r>
              <a:rPr lang="en-US" i="1" dirty="0"/>
              <a:t>Averaged over the whole 4p with the same weigh (my incorrect approx.)</a:t>
            </a:r>
          </a:p>
        </p:txBody>
      </p:sp>
      <p:sp>
        <p:nvSpPr>
          <p:cNvPr id="87" name="Rectangle 2">
            <a:extLst>
              <a:ext uri="{FF2B5EF4-FFF2-40B4-BE49-F238E27FC236}">
                <a16:creationId xmlns:a16="http://schemas.microsoft.com/office/drawing/2014/main" id="{AF815D76-955B-A796-566D-A4D0D867F6B2}"/>
              </a:ext>
            </a:extLst>
          </p:cNvPr>
          <p:cNvSpPr/>
          <p:nvPr/>
        </p:nvSpPr>
        <p:spPr>
          <a:xfrm>
            <a:off x="8923895" y="20391"/>
            <a:ext cx="3140286"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 </a:t>
            </a:r>
            <a:r>
              <a:rPr lang="en-US" sz="1467" dirty="0" err="1">
                <a:solidFill>
                  <a:srgbClr val="000000"/>
                </a:solidFill>
                <a:latin typeface="Arial"/>
                <a:ea typeface="ＭＳ Ｐゴシック" charset="0"/>
                <a:sym typeface="Wingdings" pitchFamily="-1" charset="2"/>
              </a:rPr>
              <a:t>PoS</a:t>
            </a:r>
            <a:r>
              <a:rPr lang="en-US" sz="1467" dirty="0">
                <a:solidFill>
                  <a:srgbClr val="000000"/>
                </a:solidFill>
                <a:latin typeface="Arial"/>
                <a:ea typeface="ＭＳ Ｐゴシック" charset="0"/>
                <a:sym typeface="Wingdings" pitchFamily="-1" charset="2"/>
              </a:rPr>
              <a:t>(ICRC2023)017</a:t>
            </a:r>
          </a:p>
        </p:txBody>
      </p:sp>
      <p:sp>
        <p:nvSpPr>
          <p:cNvPr id="88" name="Rectangle 2">
            <a:extLst>
              <a:ext uri="{FF2B5EF4-FFF2-40B4-BE49-F238E27FC236}">
                <a16:creationId xmlns:a16="http://schemas.microsoft.com/office/drawing/2014/main" id="{AEAB841A-3B9E-D003-03A8-0ECBEA7B922B}"/>
              </a:ext>
            </a:extLst>
          </p:cNvPr>
          <p:cNvSpPr/>
          <p:nvPr/>
        </p:nvSpPr>
        <p:spPr>
          <a:xfrm>
            <a:off x="8933725" y="269816"/>
            <a:ext cx="2678170"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 science.adc9818</a:t>
            </a:r>
            <a:r>
              <a:rPr lang="fr-FR" sz="1400" dirty="0">
                <a:solidFill>
                  <a:srgbClr val="444444"/>
                </a:solidFill>
                <a:latin typeface="Helvetica Neue" panose="02000503000000020004" pitchFamily="2" charset="0"/>
                <a:ea typeface="ＭＳ Ｐゴシック" charset="0"/>
                <a:sym typeface="Wingdings" pitchFamily="-1" charset="2"/>
              </a:rPr>
              <a:t> </a:t>
            </a:r>
            <a:endParaRPr kumimoji="0" lang="it-IT" sz="1400" b="0" u="none" strike="noStrike" kern="1200" cap="none" spc="0" normalizeH="0" baseline="0" noProof="0" dirty="0">
              <a:ln>
                <a:noFill/>
              </a:ln>
              <a:solidFill>
                <a:srgbClr val="0A0181"/>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BB025F22-3DF9-4325-4898-837E8EE00052}"/>
              </a:ext>
            </a:extLst>
          </p:cNvPr>
          <p:cNvPicPr>
            <a:picLocks noChangeAspect="1"/>
          </p:cNvPicPr>
          <p:nvPr/>
        </p:nvPicPr>
        <p:blipFill rotWithShape="1">
          <a:blip r:embed="rId4"/>
          <a:srcRect l="6871" t="3349" r="6931" b="12926"/>
          <a:stretch/>
        </p:blipFill>
        <p:spPr>
          <a:xfrm>
            <a:off x="1081975" y="1071865"/>
            <a:ext cx="3267693" cy="1781108"/>
          </a:xfrm>
          <a:prstGeom prst="rect">
            <a:avLst/>
          </a:prstGeom>
        </p:spPr>
      </p:pic>
      <p:sp>
        <p:nvSpPr>
          <p:cNvPr id="6" name="Ovale 5">
            <a:extLst>
              <a:ext uri="{FF2B5EF4-FFF2-40B4-BE49-F238E27FC236}">
                <a16:creationId xmlns:a16="http://schemas.microsoft.com/office/drawing/2014/main" id="{C3322710-F824-10C6-3FF5-5C71FEF7EF8A}"/>
              </a:ext>
            </a:extLst>
          </p:cNvPr>
          <p:cNvSpPr/>
          <p:nvPr/>
        </p:nvSpPr>
        <p:spPr>
          <a:xfrm>
            <a:off x="1101639" y="1170419"/>
            <a:ext cx="3172363" cy="1584000"/>
          </a:xfrm>
          <a:prstGeom prst="ellipse">
            <a:avLst/>
          </a:prstGeom>
          <a:solidFill>
            <a:srgbClr val="4B752F">
              <a:alpha val="80000"/>
            </a:srgbClr>
          </a:solidFill>
          <a:ln w="12700">
            <a:solidFill>
              <a:schemeClr val="tx1"/>
            </a:solidFill>
          </a:ln>
        </p:spPr>
        <p:txBody>
          <a:bodyPr rtlCol="0" anchor="ctr"/>
          <a:lstStyle/>
          <a:p>
            <a:pPr algn="ctr"/>
            <a:endParaRPr lang="en-US" dirty="0"/>
          </a:p>
        </p:txBody>
      </p:sp>
      <p:sp>
        <p:nvSpPr>
          <p:cNvPr id="9" name="Segnaposto numero diapositiva 8">
            <a:extLst>
              <a:ext uri="{FF2B5EF4-FFF2-40B4-BE49-F238E27FC236}">
                <a16:creationId xmlns:a16="http://schemas.microsoft.com/office/drawing/2014/main" id="{0FD2F36F-35DA-F9E8-C9DD-4C9F09515D84}"/>
              </a:ext>
            </a:extLst>
          </p:cNvPr>
          <p:cNvSpPr>
            <a:spLocks noGrp="1"/>
          </p:cNvSpPr>
          <p:nvPr>
            <p:ph type="sldNum" sz="quarter" idx="12"/>
          </p:nvPr>
        </p:nvSpPr>
        <p:spPr/>
        <p:txBody>
          <a:bodyPr/>
          <a:lstStyle/>
          <a:p>
            <a:fld id="{EF856C54-971D-4A64-8725-72F12A462872}" type="slidenum">
              <a:rPr lang="it-IT" smtClean="0"/>
              <a:t>66</a:t>
            </a:fld>
            <a:endParaRPr lang="it-IT"/>
          </a:p>
        </p:txBody>
      </p:sp>
      <p:sp>
        <p:nvSpPr>
          <p:cNvPr id="10" name="Segnaposto piè di pagina 3">
            <a:extLst>
              <a:ext uri="{FF2B5EF4-FFF2-40B4-BE49-F238E27FC236}">
                <a16:creationId xmlns:a16="http://schemas.microsoft.com/office/drawing/2014/main" id="{487B1AD9-D6EF-CC0D-8027-0DBB4C3865B0}"/>
              </a:ext>
            </a:extLst>
          </p:cNvPr>
          <p:cNvSpPr>
            <a:spLocks noGrp="1"/>
          </p:cNvSpPr>
          <p:nvPr>
            <p:ph type="ftr" sz="quarter" idx="11"/>
          </p:nvPr>
        </p:nvSpPr>
        <p:spPr>
          <a:xfrm>
            <a:off x="232211" y="6356350"/>
            <a:ext cx="4114800" cy="365125"/>
          </a:xfrm>
        </p:spPr>
        <p:txBody>
          <a:bodyPr/>
          <a:lstStyle/>
          <a:p>
            <a:r>
              <a:rPr lang="en-US"/>
              <a:t>M. Spurio - VHEnergy </a:t>
            </a:r>
            <a:r>
              <a:rPr lang="el-GR"/>
              <a:t>ν </a:t>
            </a:r>
            <a:r>
              <a:rPr lang="en-US"/>
              <a:t>Astronomy Experiments -GSSI</a:t>
            </a:r>
            <a:endParaRPr lang="it-IT" dirty="0"/>
          </a:p>
        </p:txBody>
      </p:sp>
    </p:spTree>
    <p:extLst>
      <p:ext uri="{BB962C8B-B14F-4D97-AF65-F5344CB8AC3E}">
        <p14:creationId xmlns:p14="http://schemas.microsoft.com/office/powerpoint/2010/main" val="86786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magine 59">
            <a:extLst>
              <a:ext uri="{FF2B5EF4-FFF2-40B4-BE49-F238E27FC236}">
                <a16:creationId xmlns:a16="http://schemas.microsoft.com/office/drawing/2014/main" id="{D5DF06C1-FB57-469F-C647-14A535D57C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56" y="914399"/>
            <a:ext cx="11556000" cy="5899894"/>
          </a:xfrm>
          <a:prstGeom prst="rect">
            <a:avLst/>
          </a:prstGeom>
        </p:spPr>
      </p:pic>
      <p:sp>
        <p:nvSpPr>
          <p:cNvPr id="2" name="Titolo 1">
            <a:extLst>
              <a:ext uri="{FF2B5EF4-FFF2-40B4-BE49-F238E27FC236}">
                <a16:creationId xmlns:a16="http://schemas.microsoft.com/office/drawing/2014/main" id="{D08226E3-3064-B835-FA3E-4922198F6ED0}"/>
              </a:ext>
            </a:extLst>
          </p:cNvPr>
          <p:cNvSpPr>
            <a:spLocks noGrp="1"/>
          </p:cNvSpPr>
          <p:nvPr>
            <p:ph type="title"/>
          </p:nvPr>
        </p:nvSpPr>
        <p:spPr>
          <a:xfrm>
            <a:off x="838200" y="1"/>
            <a:ext cx="10515600" cy="749299"/>
          </a:xfrm>
        </p:spPr>
        <p:txBody>
          <a:bodyPr>
            <a:normAutofit/>
          </a:bodyPr>
          <a:lstStyle/>
          <a:p>
            <a:r>
              <a:rPr lang="it-IT" sz="3600" dirty="0" err="1"/>
              <a:t>Galactic</a:t>
            </a:r>
            <a:r>
              <a:rPr lang="it-IT" sz="3600" dirty="0"/>
              <a:t> and </a:t>
            </a:r>
            <a:r>
              <a:rPr lang="it-IT" sz="3600" dirty="0" err="1"/>
              <a:t>extragalactic</a:t>
            </a:r>
            <a:r>
              <a:rPr lang="it-IT" sz="3600" dirty="0"/>
              <a:t> </a:t>
            </a:r>
            <a:r>
              <a:rPr lang="it-IT" sz="3600" dirty="0" err="1"/>
              <a:t>neutrinos</a:t>
            </a:r>
            <a:r>
              <a:rPr lang="it-IT" sz="3600" dirty="0"/>
              <a:t> (III)</a:t>
            </a:r>
          </a:p>
        </p:txBody>
      </p:sp>
      <p:sp>
        <p:nvSpPr>
          <p:cNvPr id="57" name="Rectangle 2">
            <a:extLst>
              <a:ext uri="{FF2B5EF4-FFF2-40B4-BE49-F238E27FC236}">
                <a16:creationId xmlns:a16="http://schemas.microsoft.com/office/drawing/2014/main" id="{3F1FB1FE-8599-B494-286C-92BFCCCC8584}"/>
              </a:ext>
            </a:extLst>
          </p:cNvPr>
          <p:cNvSpPr/>
          <p:nvPr/>
        </p:nvSpPr>
        <p:spPr>
          <a:xfrm>
            <a:off x="8923895" y="20391"/>
            <a:ext cx="3140286"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 </a:t>
            </a:r>
            <a:r>
              <a:rPr lang="en-US" sz="1467" dirty="0" err="1">
                <a:solidFill>
                  <a:srgbClr val="000000"/>
                </a:solidFill>
                <a:latin typeface="Arial"/>
                <a:ea typeface="ＭＳ Ｐゴシック" charset="0"/>
                <a:sym typeface="Wingdings" pitchFamily="-1" charset="2"/>
              </a:rPr>
              <a:t>PoS</a:t>
            </a:r>
            <a:r>
              <a:rPr lang="en-US" sz="1467" dirty="0">
                <a:solidFill>
                  <a:srgbClr val="000000"/>
                </a:solidFill>
                <a:latin typeface="Arial"/>
                <a:ea typeface="ＭＳ Ｐゴシック" charset="0"/>
                <a:sym typeface="Wingdings" pitchFamily="-1" charset="2"/>
              </a:rPr>
              <a:t>(ICRC2023)017</a:t>
            </a:r>
          </a:p>
        </p:txBody>
      </p:sp>
      <p:sp>
        <p:nvSpPr>
          <p:cNvPr id="58" name="Rectangle 2">
            <a:extLst>
              <a:ext uri="{FF2B5EF4-FFF2-40B4-BE49-F238E27FC236}">
                <a16:creationId xmlns:a16="http://schemas.microsoft.com/office/drawing/2014/main" id="{0F37E4BD-F7A3-F330-5A82-32F0BF4FF92F}"/>
              </a:ext>
            </a:extLst>
          </p:cNvPr>
          <p:cNvSpPr/>
          <p:nvPr/>
        </p:nvSpPr>
        <p:spPr>
          <a:xfrm>
            <a:off x="8933725" y="269816"/>
            <a:ext cx="3140286" cy="533544"/>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Fang, Halzen-arXiv:2404.15944</a:t>
            </a:r>
          </a:p>
          <a:p>
            <a:pPr defTabSz="1219170" fontAlgn="base">
              <a:spcBef>
                <a:spcPct val="0"/>
              </a:spcBef>
              <a:spcAft>
                <a:spcPct val="0"/>
              </a:spcAft>
              <a:defRPr/>
            </a:pPr>
            <a:endParaRPr kumimoji="0" lang="it-IT" sz="1400" b="0" u="none" strike="noStrike" kern="1200" cap="none" spc="0" normalizeH="0" baseline="0" noProof="0" dirty="0">
              <a:ln>
                <a:noFill/>
              </a:ln>
              <a:solidFill>
                <a:srgbClr val="0A0181"/>
              </a:solidFill>
              <a:effectLst/>
              <a:uLnTx/>
              <a:uFillTx/>
              <a:latin typeface="Calibri" panose="020F0502020204030204"/>
              <a:ea typeface="+mn-ea"/>
              <a:cs typeface="+mn-cs"/>
            </a:endParaRPr>
          </a:p>
        </p:txBody>
      </p:sp>
      <p:grpSp>
        <p:nvGrpSpPr>
          <p:cNvPr id="113" name="Gruppo 112">
            <a:extLst>
              <a:ext uri="{FF2B5EF4-FFF2-40B4-BE49-F238E27FC236}">
                <a16:creationId xmlns:a16="http://schemas.microsoft.com/office/drawing/2014/main" id="{D8DD57D0-980E-F036-D8AF-201AAF1CBECA}"/>
              </a:ext>
            </a:extLst>
          </p:cNvPr>
          <p:cNvGrpSpPr/>
          <p:nvPr/>
        </p:nvGrpSpPr>
        <p:grpSpPr>
          <a:xfrm>
            <a:off x="3333135" y="1052052"/>
            <a:ext cx="3533863" cy="4316362"/>
            <a:chOff x="3333135" y="1052052"/>
            <a:chExt cx="3533863" cy="4316362"/>
          </a:xfrm>
        </p:grpSpPr>
        <p:grpSp>
          <p:nvGrpSpPr>
            <p:cNvPr id="114" name="Gruppo 113">
              <a:extLst>
                <a:ext uri="{FF2B5EF4-FFF2-40B4-BE49-F238E27FC236}">
                  <a16:creationId xmlns:a16="http://schemas.microsoft.com/office/drawing/2014/main" id="{9F7DDC44-8F17-7DEE-707E-6DF1E1E68672}"/>
                </a:ext>
              </a:extLst>
            </p:cNvPr>
            <p:cNvGrpSpPr/>
            <p:nvPr/>
          </p:nvGrpSpPr>
          <p:grpSpPr>
            <a:xfrm>
              <a:off x="3513279" y="1441714"/>
              <a:ext cx="3353719" cy="3926700"/>
              <a:chOff x="3513279" y="1441714"/>
              <a:chExt cx="3353719" cy="3926700"/>
            </a:xfrm>
          </p:grpSpPr>
          <p:sp>
            <p:nvSpPr>
              <p:cNvPr id="117" name="Figura a mano libera: forma 116">
                <a:extLst>
                  <a:ext uri="{FF2B5EF4-FFF2-40B4-BE49-F238E27FC236}">
                    <a16:creationId xmlns:a16="http://schemas.microsoft.com/office/drawing/2014/main" id="{40262C8B-6319-5727-F041-A6A1A10E2CFE}"/>
                  </a:ext>
                </a:extLst>
              </p:cNvPr>
              <p:cNvSpPr/>
              <p:nvPr/>
            </p:nvSpPr>
            <p:spPr>
              <a:xfrm>
                <a:off x="3903406" y="1681317"/>
                <a:ext cx="2694039" cy="3687097"/>
              </a:xfrm>
              <a:custGeom>
                <a:avLst/>
                <a:gdLst>
                  <a:gd name="connsiteX0" fmla="*/ 0 w 2694039"/>
                  <a:gd name="connsiteY0" fmla="*/ 0 h 3687097"/>
                  <a:gd name="connsiteX1" fmla="*/ 501446 w 2694039"/>
                  <a:gd name="connsiteY1" fmla="*/ 442452 h 3687097"/>
                  <a:gd name="connsiteX2" fmla="*/ 1160207 w 2694039"/>
                  <a:gd name="connsiteY2" fmla="*/ 1091381 h 3687097"/>
                  <a:gd name="connsiteX3" fmla="*/ 1632155 w 2694039"/>
                  <a:gd name="connsiteY3" fmla="*/ 1661652 h 3687097"/>
                  <a:gd name="connsiteX4" fmla="*/ 2123768 w 2694039"/>
                  <a:gd name="connsiteY4" fmla="*/ 2340077 h 3687097"/>
                  <a:gd name="connsiteX5" fmla="*/ 2487562 w 2694039"/>
                  <a:gd name="connsiteY5" fmla="*/ 3087329 h 3687097"/>
                  <a:gd name="connsiteX6" fmla="*/ 2694039 w 2694039"/>
                  <a:gd name="connsiteY6" fmla="*/ 3687097 h 368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4039" h="3687097">
                    <a:moveTo>
                      <a:pt x="0" y="0"/>
                    </a:moveTo>
                    <a:cubicBezTo>
                      <a:pt x="154039" y="130277"/>
                      <a:pt x="308078" y="260555"/>
                      <a:pt x="501446" y="442452"/>
                    </a:cubicBezTo>
                    <a:cubicBezTo>
                      <a:pt x="694814" y="624349"/>
                      <a:pt x="971756" y="888181"/>
                      <a:pt x="1160207" y="1091381"/>
                    </a:cubicBezTo>
                    <a:cubicBezTo>
                      <a:pt x="1348659" y="1294581"/>
                      <a:pt x="1471562" y="1453536"/>
                      <a:pt x="1632155" y="1661652"/>
                    </a:cubicBezTo>
                    <a:cubicBezTo>
                      <a:pt x="1792748" y="1869768"/>
                      <a:pt x="1981200" y="2102464"/>
                      <a:pt x="2123768" y="2340077"/>
                    </a:cubicBezTo>
                    <a:cubicBezTo>
                      <a:pt x="2266336" y="2577690"/>
                      <a:pt x="2392517" y="2862826"/>
                      <a:pt x="2487562" y="3087329"/>
                    </a:cubicBezTo>
                    <a:cubicBezTo>
                      <a:pt x="2582607" y="3311832"/>
                      <a:pt x="2638323" y="3499464"/>
                      <a:pt x="2694039" y="3687097"/>
                    </a:cubicBezTo>
                  </a:path>
                </a:pathLst>
              </a:custGeom>
              <a:noFill/>
              <a:ln w="76200">
                <a:solidFill>
                  <a:srgbClr val="0606BA"/>
                </a:solidFill>
              </a:ln>
            </p:spPr>
            <p:txBody>
              <a:bodyPr rtlCol="0" anchor="ctr"/>
              <a:lstStyle/>
              <a:p>
                <a:pPr algn="ctr"/>
                <a:endParaRPr lang="en-US"/>
              </a:p>
            </p:txBody>
          </p:sp>
          <p:sp>
            <p:nvSpPr>
              <p:cNvPr id="118" name="Ovale 117">
                <a:extLst>
                  <a:ext uri="{FF2B5EF4-FFF2-40B4-BE49-F238E27FC236}">
                    <a16:creationId xmlns:a16="http://schemas.microsoft.com/office/drawing/2014/main" id="{C3BCC1C4-E2DF-1CDC-78B7-DF45054A716D}"/>
                  </a:ext>
                </a:extLst>
              </p:cNvPr>
              <p:cNvSpPr/>
              <p:nvPr/>
            </p:nvSpPr>
            <p:spPr>
              <a:xfrm>
                <a:off x="4886629" y="2889972"/>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19" name="Ovale 118">
                <a:extLst>
                  <a:ext uri="{FF2B5EF4-FFF2-40B4-BE49-F238E27FC236}">
                    <a16:creationId xmlns:a16="http://schemas.microsoft.com/office/drawing/2014/main" id="{9E91776D-B149-CE21-620B-47D0702491C3}"/>
                  </a:ext>
                </a:extLst>
              </p:cNvPr>
              <p:cNvSpPr/>
              <p:nvPr/>
            </p:nvSpPr>
            <p:spPr>
              <a:xfrm>
                <a:off x="5058700" y="3101364"/>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0" name="Ovale 119">
                <a:extLst>
                  <a:ext uri="{FF2B5EF4-FFF2-40B4-BE49-F238E27FC236}">
                    <a16:creationId xmlns:a16="http://schemas.microsoft.com/office/drawing/2014/main" id="{51D3C438-E853-F4C5-BD82-0A1D46EA36E7}"/>
                  </a:ext>
                </a:extLst>
              </p:cNvPr>
              <p:cNvSpPr/>
              <p:nvPr/>
            </p:nvSpPr>
            <p:spPr>
              <a:xfrm>
                <a:off x="5240596" y="3224268"/>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1" name="Ovale 120">
                <a:extLst>
                  <a:ext uri="{FF2B5EF4-FFF2-40B4-BE49-F238E27FC236}">
                    <a16:creationId xmlns:a16="http://schemas.microsoft.com/office/drawing/2014/main" id="{3A6AFFE2-F64E-8A0D-0FD1-23A837D09E82}"/>
                  </a:ext>
                </a:extLst>
              </p:cNvPr>
              <p:cNvSpPr/>
              <p:nvPr/>
            </p:nvSpPr>
            <p:spPr>
              <a:xfrm>
                <a:off x="5442156" y="3455327"/>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2" name="Ovale 121">
                <a:extLst>
                  <a:ext uri="{FF2B5EF4-FFF2-40B4-BE49-F238E27FC236}">
                    <a16:creationId xmlns:a16="http://schemas.microsoft.com/office/drawing/2014/main" id="{677224C8-F77A-1030-F1D2-7182AEB7A805}"/>
                  </a:ext>
                </a:extLst>
              </p:cNvPr>
              <p:cNvSpPr/>
              <p:nvPr/>
            </p:nvSpPr>
            <p:spPr>
              <a:xfrm>
                <a:off x="5604388" y="3951858"/>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3" name="Ovale 122">
                <a:extLst>
                  <a:ext uri="{FF2B5EF4-FFF2-40B4-BE49-F238E27FC236}">
                    <a16:creationId xmlns:a16="http://schemas.microsoft.com/office/drawing/2014/main" id="{E49B1D6A-B60B-DF83-F218-D3AC7D9D3716}"/>
                  </a:ext>
                </a:extLst>
              </p:cNvPr>
              <p:cNvSpPr/>
              <p:nvPr/>
            </p:nvSpPr>
            <p:spPr>
              <a:xfrm>
                <a:off x="5773365" y="4172050"/>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4" name="Ovale 123">
                <a:extLst>
                  <a:ext uri="{FF2B5EF4-FFF2-40B4-BE49-F238E27FC236}">
                    <a16:creationId xmlns:a16="http://schemas.microsoft.com/office/drawing/2014/main" id="{A633F4D8-87EB-2D4A-5933-D768FBC0923F}"/>
                  </a:ext>
                </a:extLst>
              </p:cNvPr>
              <p:cNvSpPr/>
              <p:nvPr/>
            </p:nvSpPr>
            <p:spPr>
              <a:xfrm>
                <a:off x="5963265" y="4235405"/>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5" name="Ovale 124">
                <a:extLst>
                  <a:ext uri="{FF2B5EF4-FFF2-40B4-BE49-F238E27FC236}">
                    <a16:creationId xmlns:a16="http://schemas.microsoft.com/office/drawing/2014/main" id="{E791A92D-B153-087D-8B58-88C60099A779}"/>
                  </a:ext>
                </a:extLst>
              </p:cNvPr>
              <p:cNvSpPr/>
              <p:nvPr/>
            </p:nvSpPr>
            <p:spPr>
              <a:xfrm>
                <a:off x="6317227" y="4605702"/>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6" name="Ovale 125">
                <a:extLst>
                  <a:ext uri="{FF2B5EF4-FFF2-40B4-BE49-F238E27FC236}">
                    <a16:creationId xmlns:a16="http://schemas.microsoft.com/office/drawing/2014/main" id="{D7CFD12F-7D6F-7921-C085-199E2D6DE0AA}"/>
                  </a:ext>
                </a:extLst>
              </p:cNvPr>
              <p:cNvSpPr/>
              <p:nvPr/>
            </p:nvSpPr>
            <p:spPr>
              <a:xfrm>
                <a:off x="6150080" y="5148539"/>
                <a:ext cx="108000" cy="108000"/>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7" name="Ovale 126">
                <a:extLst>
                  <a:ext uri="{FF2B5EF4-FFF2-40B4-BE49-F238E27FC236}">
                    <a16:creationId xmlns:a16="http://schemas.microsoft.com/office/drawing/2014/main" id="{865860F1-90A8-D4C3-0D8E-541228233D2F}"/>
                  </a:ext>
                </a:extLst>
              </p:cNvPr>
              <p:cNvSpPr/>
              <p:nvPr/>
            </p:nvSpPr>
            <p:spPr>
              <a:xfrm>
                <a:off x="5291337" y="1784206"/>
                <a:ext cx="196645" cy="183639"/>
              </a:xfrm>
              <a:prstGeom prst="ellipse">
                <a:avLst/>
              </a:prstGeom>
              <a:solidFill>
                <a:srgbClr val="FFC000"/>
              </a:solidFill>
              <a:ln w="12700">
                <a:solidFill>
                  <a:schemeClr val="tx1"/>
                </a:solidFill>
              </a:ln>
            </p:spPr>
            <p:txBody>
              <a:bodyPr rtlCol="0" anchor="ctr"/>
              <a:lstStyle/>
              <a:p>
                <a:pPr algn="ctr"/>
                <a:endParaRPr lang="en-US">
                  <a:solidFill>
                    <a:srgbClr val="FFC000"/>
                  </a:solidFill>
                </a:endParaRPr>
              </a:p>
            </p:txBody>
          </p:sp>
          <p:sp>
            <p:nvSpPr>
              <p:cNvPr id="128" name="CasellaDiTesto 127">
                <a:extLst>
                  <a:ext uri="{FF2B5EF4-FFF2-40B4-BE49-F238E27FC236}">
                    <a16:creationId xmlns:a16="http://schemas.microsoft.com/office/drawing/2014/main" id="{89B59E83-637C-459D-9C42-2C5B3DCB65A7}"/>
                  </a:ext>
                </a:extLst>
              </p:cNvPr>
              <p:cNvSpPr txBox="1"/>
              <p:nvPr/>
            </p:nvSpPr>
            <p:spPr>
              <a:xfrm>
                <a:off x="5431990" y="1736898"/>
                <a:ext cx="1435008" cy="338554"/>
              </a:xfrm>
              <a:prstGeom prst="rect">
                <a:avLst/>
              </a:prstGeom>
              <a:noFill/>
            </p:spPr>
            <p:txBody>
              <a:bodyPr wrap="none" rtlCol="0">
                <a:spAutoFit/>
              </a:bodyPr>
              <a:lstStyle/>
              <a:p>
                <a:r>
                  <a:rPr lang="en-US" sz="1600" dirty="0"/>
                  <a:t>LHAASO-KM2A</a:t>
                </a:r>
              </a:p>
            </p:txBody>
          </p:sp>
          <p:sp>
            <p:nvSpPr>
              <p:cNvPr id="129" name="Rettangolo 128">
                <a:extLst>
                  <a:ext uri="{FF2B5EF4-FFF2-40B4-BE49-F238E27FC236}">
                    <a16:creationId xmlns:a16="http://schemas.microsoft.com/office/drawing/2014/main" id="{C3EED7E0-284D-303C-E553-8D1D22DC42E2}"/>
                  </a:ext>
                </a:extLst>
              </p:cNvPr>
              <p:cNvSpPr/>
              <p:nvPr/>
            </p:nvSpPr>
            <p:spPr>
              <a:xfrm>
                <a:off x="3513279" y="1520826"/>
                <a:ext cx="108000" cy="108000"/>
              </a:xfrm>
              <a:prstGeom prst="rect">
                <a:avLst/>
              </a:prstGeom>
              <a:solidFill>
                <a:srgbClr val="00B050"/>
              </a:solidFill>
              <a:ln w="12700">
                <a:solidFill>
                  <a:schemeClr val="tx1"/>
                </a:solidFill>
              </a:ln>
            </p:spPr>
            <p:txBody>
              <a:bodyPr rtlCol="0" anchor="ctr"/>
              <a:lstStyle/>
              <a:p>
                <a:pPr algn="ctr"/>
                <a:endParaRPr lang="en-US"/>
              </a:p>
            </p:txBody>
          </p:sp>
          <p:sp>
            <p:nvSpPr>
              <p:cNvPr id="130" name="Rettangolo 129">
                <a:extLst>
                  <a:ext uri="{FF2B5EF4-FFF2-40B4-BE49-F238E27FC236}">
                    <a16:creationId xmlns:a16="http://schemas.microsoft.com/office/drawing/2014/main" id="{F79F2F70-46C1-3FA3-1D41-CF347ACEA3B8}"/>
                  </a:ext>
                </a:extLst>
              </p:cNvPr>
              <p:cNvSpPr/>
              <p:nvPr/>
            </p:nvSpPr>
            <p:spPr>
              <a:xfrm>
                <a:off x="3783663" y="1692890"/>
                <a:ext cx="108000" cy="108000"/>
              </a:xfrm>
              <a:prstGeom prst="rect">
                <a:avLst/>
              </a:prstGeom>
              <a:solidFill>
                <a:srgbClr val="00B050"/>
              </a:solidFill>
              <a:ln w="12700">
                <a:solidFill>
                  <a:schemeClr val="tx1"/>
                </a:solidFill>
              </a:ln>
            </p:spPr>
            <p:txBody>
              <a:bodyPr rtlCol="0" anchor="ctr"/>
              <a:lstStyle/>
              <a:p>
                <a:pPr algn="ctr"/>
                <a:endParaRPr lang="en-US"/>
              </a:p>
            </p:txBody>
          </p:sp>
          <p:sp>
            <p:nvSpPr>
              <p:cNvPr id="131" name="Rettangolo 130">
                <a:extLst>
                  <a:ext uri="{FF2B5EF4-FFF2-40B4-BE49-F238E27FC236}">
                    <a16:creationId xmlns:a16="http://schemas.microsoft.com/office/drawing/2014/main" id="{E8007B60-9AA0-869C-49B9-425CAE85F093}"/>
                  </a:ext>
                </a:extLst>
              </p:cNvPr>
              <p:cNvSpPr/>
              <p:nvPr/>
            </p:nvSpPr>
            <p:spPr>
              <a:xfrm>
                <a:off x="4117966" y="2312320"/>
                <a:ext cx="108000" cy="108000"/>
              </a:xfrm>
              <a:prstGeom prst="rect">
                <a:avLst/>
              </a:prstGeom>
              <a:solidFill>
                <a:srgbClr val="00B050"/>
              </a:solidFill>
              <a:ln w="12700">
                <a:solidFill>
                  <a:schemeClr val="tx1"/>
                </a:solidFill>
              </a:ln>
            </p:spPr>
            <p:txBody>
              <a:bodyPr rtlCol="0" anchor="ctr"/>
              <a:lstStyle/>
              <a:p>
                <a:pPr algn="ctr"/>
                <a:endParaRPr lang="en-US"/>
              </a:p>
            </p:txBody>
          </p:sp>
          <p:sp>
            <p:nvSpPr>
              <p:cNvPr id="132" name="Rettangolo 131">
                <a:extLst>
                  <a:ext uri="{FF2B5EF4-FFF2-40B4-BE49-F238E27FC236}">
                    <a16:creationId xmlns:a16="http://schemas.microsoft.com/office/drawing/2014/main" id="{871D2293-85FB-8BE7-2B8E-B29709386B18}"/>
                  </a:ext>
                </a:extLst>
              </p:cNvPr>
              <p:cNvSpPr/>
              <p:nvPr/>
            </p:nvSpPr>
            <p:spPr>
              <a:xfrm>
                <a:off x="5320996" y="1526392"/>
                <a:ext cx="144000" cy="144000"/>
              </a:xfrm>
              <a:prstGeom prst="rect">
                <a:avLst/>
              </a:prstGeom>
              <a:solidFill>
                <a:srgbClr val="00B050"/>
              </a:solidFill>
              <a:ln w="12700">
                <a:solidFill>
                  <a:schemeClr val="tx1"/>
                </a:solidFill>
              </a:ln>
            </p:spPr>
            <p:txBody>
              <a:bodyPr rtlCol="0" anchor="ctr"/>
              <a:lstStyle/>
              <a:p>
                <a:pPr algn="ctr"/>
                <a:endParaRPr lang="en-US"/>
              </a:p>
            </p:txBody>
          </p:sp>
          <p:sp>
            <p:nvSpPr>
              <p:cNvPr id="133" name="CasellaDiTesto 132">
                <a:extLst>
                  <a:ext uri="{FF2B5EF4-FFF2-40B4-BE49-F238E27FC236}">
                    <a16:creationId xmlns:a16="http://schemas.microsoft.com/office/drawing/2014/main" id="{CFD1EAA8-733E-413F-9051-CC49840689AB}"/>
                  </a:ext>
                </a:extLst>
              </p:cNvPr>
              <p:cNvSpPr txBox="1"/>
              <p:nvPr/>
            </p:nvSpPr>
            <p:spPr>
              <a:xfrm>
                <a:off x="5441608" y="1441714"/>
                <a:ext cx="1019510" cy="338554"/>
              </a:xfrm>
              <a:prstGeom prst="rect">
                <a:avLst/>
              </a:prstGeom>
              <a:noFill/>
            </p:spPr>
            <p:txBody>
              <a:bodyPr wrap="none" rtlCol="0">
                <a:spAutoFit/>
              </a:bodyPr>
              <a:lstStyle/>
              <a:p>
                <a:r>
                  <a:rPr lang="en-US" sz="1600" dirty="0"/>
                  <a:t>ARGO-YBJ</a:t>
                </a:r>
              </a:p>
            </p:txBody>
          </p:sp>
          <p:sp>
            <p:nvSpPr>
              <p:cNvPr id="134" name="Rombo 133">
                <a:extLst>
                  <a:ext uri="{FF2B5EF4-FFF2-40B4-BE49-F238E27FC236}">
                    <a16:creationId xmlns:a16="http://schemas.microsoft.com/office/drawing/2014/main" id="{440FE30D-D3BD-2D0A-8A12-28BB2B895949}"/>
                  </a:ext>
                </a:extLst>
              </p:cNvPr>
              <p:cNvSpPr/>
              <p:nvPr/>
            </p:nvSpPr>
            <p:spPr>
              <a:xfrm>
                <a:off x="5783265" y="3562761"/>
                <a:ext cx="144000" cy="144000"/>
              </a:xfrm>
              <a:prstGeom prst="diamond">
                <a:avLst/>
              </a:prstGeom>
              <a:solidFill>
                <a:schemeClr val="accent1">
                  <a:lumMod val="75000"/>
                </a:schemeClr>
              </a:solidFill>
              <a:ln w="12700">
                <a:solidFill>
                  <a:schemeClr val="tx1"/>
                </a:solidFill>
              </a:ln>
            </p:spPr>
            <p:txBody>
              <a:bodyPr rtlCol="0" anchor="ctr"/>
              <a:lstStyle/>
              <a:p>
                <a:pPr algn="ctr"/>
                <a:endParaRPr lang="en-US" dirty="0"/>
              </a:p>
              <a:p>
                <a:pPr algn="ctr"/>
                <a:endParaRPr lang="en-US" dirty="0"/>
              </a:p>
            </p:txBody>
          </p:sp>
          <p:sp>
            <p:nvSpPr>
              <p:cNvPr id="135" name="Rombo 134">
                <a:extLst>
                  <a:ext uri="{FF2B5EF4-FFF2-40B4-BE49-F238E27FC236}">
                    <a16:creationId xmlns:a16="http://schemas.microsoft.com/office/drawing/2014/main" id="{BD0F732C-5321-637D-39D4-B11D2A1136FF}"/>
                  </a:ext>
                </a:extLst>
              </p:cNvPr>
              <p:cNvSpPr/>
              <p:nvPr/>
            </p:nvSpPr>
            <p:spPr>
              <a:xfrm>
                <a:off x="6023525" y="4081016"/>
                <a:ext cx="144000" cy="144000"/>
              </a:xfrm>
              <a:prstGeom prst="diamond">
                <a:avLst/>
              </a:prstGeom>
              <a:solidFill>
                <a:schemeClr val="accent1">
                  <a:lumMod val="75000"/>
                </a:schemeClr>
              </a:solidFill>
              <a:ln w="12700">
                <a:solidFill>
                  <a:schemeClr val="tx1"/>
                </a:solidFill>
              </a:ln>
            </p:spPr>
            <p:txBody>
              <a:bodyPr rtlCol="0" anchor="ctr"/>
              <a:lstStyle/>
              <a:p>
                <a:pPr algn="ctr"/>
                <a:endParaRPr lang="en-US" dirty="0"/>
              </a:p>
              <a:p>
                <a:pPr algn="ctr"/>
                <a:endParaRPr lang="en-US" dirty="0"/>
              </a:p>
            </p:txBody>
          </p:sp>
          <p:sp>
            <p:nvSpPr>
              <p:cNvPr id="136" name="Rombo 135">
                <a:extLst>
                  <a:ext uri="{FF2B5EF4-FFF2-40B4-BE49-F238E27FC236}">
                    <a16:creationId xmlns:a16="http://schemas.microsoft.com/office/drawing/2014/main" id="{44DDE74A-408C-FD0E-395C-41947592B108}"/>
                  </a:ext>
                </a:extLst>
              </p:cNvPr>
              <p:cNvSpPr/>
              <p:nvPr/>
            </p:nvSpPr>
            <p:spPr>
              <a:xfrm>
                <a:off x="6357341" y="4094041"/>
                <a:ext cx="144000" cy="144000"/>
              </a:xfrm>
              <a:prstGeom prst="diamond">
                <a:avLst/>
              </a:prstGeom>
              <a:solidFill>
                <a:schemeClr val="accent1">
                  <a:lumMod val="75000"/>
                </a:schemeClr>
              </a:solidFill>
              <a:ln w="12700">
                <a:solidFill>
                  <a:schemeClr val="tx1"/>
                </a:solidFill>
              </a:ln>
            </p:spPr>
            <p:txBody>
              <a:bodyPr rtlCol="0" anchor="ctr"/>
              <a:lstStyle/>
              <a:p>
                <a:pPr algn="ctr"/>
                <a:endParaRPr lang="en-US" dirty="0"/>
              </a:p>
              <a:p>
                <a:pPr algn="ctr"/>
                <a:endParaRPr lang="en-US" dirty="0"/>
              </a:p>
            </p:txBody>
          </p:sp>
          <p:sp>
            <p:nvSpPr>
              <p:cNvPr id="137" name="Rombo 136">
                <a:extLst>
                  <a:ext uri="{FF2B5EF4-FFF2-40B4-BE49-F238E27FC236}">
                    <a16:creationId xmlns:a16="http://schemas.microsoft.com/office/drawing/2014/main" id="{C4E8DE0B-9AA3-8EF8-F7E9-DB783E4A07C4}"/>
                  </a:ext>
                </a:extLst>
              </p:cNvPr>
              <p:cNvSpPr/>
              <p:nvPr/>
            </p:nvSpPr>
            <p:spPr>
              <a:xfrm>
                <a:off x="5295761" y="2100857"/>
                <a:ext cx="180000" cy="180000"/>
              </a:xfrm>
              <a:prstGeom prst="diamond">
                <a:avLst/>
              </a:prstGeom>
              <a:solidFill>
                <a:schemeClr val="accent1">
                  <a:lumMod val="75000"/>
                </a:schemeClr>
              </a:solidFill>
              <a:ln w="12700">
                <a:solidFill>
                  <a:schemeClr val="tx1"/>
                </a:solidFill>
              </a:ln>
            </p:spPr>
            <p:txBody>
              <a:bodyPr rtlCol="0" anchor="ctr"/>
              <a:lstStyle/>
              <a:p>
                <a:pPr algn="ctr"/>
                <a:endParaRPr lang="en-US" dirty="0"/>
              </a:p>
              <a:p>
                <a:pPr algn="ctr"/>
                <a:endParaRPr lang="en-US" dirty="0"/>
              </a:p>
            </p:txBody>
          </p:sp>
          <p:sp>
            <p:nvSpPr>
              <p:cNvPr id="138" name="CasellaDiTesto 137">
                <a:extLst>
                  <a:ext uri="{FF2B5EF4-FFF2-40B4-BE49-F238E27FC236}">
                    <a16:creationId xmlns:a16="http://schemas.microsoft.com/office/drawing/2014/main" id="{EB6D5045-C21C-9A1C-3C29-ACB7B78E10F3}"/>
                  </a:ext>
                </a:extLst>
              </p:cNvPr>
              <p:cNvSpPr txBox="1"/>
              <p:nvPr/>
            </p:nvSpPr>
            <p:spPr>
              <a:xfrm>
                <a:off x="5446526" y="2046396"/>
                <a:ext cx="608372" cy="338554"/>
              </a:xfrm>
              <a:prstGeom prst="rect">
                <a:avLst/>
              </a:prstGeom>
              <a:noFill/>
            </p:spPr>
            <p:txBody>
              <a:bodyPr wrap="none" rtlCol="0">
                <a:spAutoFit/>
              </a:bodyPr>
              <a:lstStyle/>
              <a:p>
                <a:r>
                  <a:rPr lang="en-US" sz="1600" dirty="0"/>
                  <a:t>Tibet</a:t>
                </a:r>
              </a:p>
            </p:txBody>
          </p:sp>
        </p:grpSp>
        <p:sp>
          <p:nvSpPr>
            <p:cNvPr id="115" name="Figura a mano libera: forma 114">
              <a:extLst>
                <a:ext uri="{FF2B5EF4-FFF2-40B4-BE49-F238E27FC236}">
                  <a16:creationId xmlns:a16="http://schemas.microsoft.com/office/drawing/2014/main" id="{0A8FD4AB-FB84-DF40-6A72-299F5C19561C}"/>
                </a:ext>
              </a:extLst>
            </p:cNvPr>
            <p:cNvSpPr/>
            <p:nvPr/>
          </p:nvSpPr>
          <p:spPr>
            <a:xfrm>
              <a:off x="3333135" y="1052052"/>
              <a:ext cx="3323304" cy="4011561"/>
            </a:xfrm>
            <a:custGeom>
              <a:avLst/>
              <a:gdLst>
                <a:gd name="connsiteX0" fmla="*/ 0 w 3323304"/>
                <a:gd name="connsiteY0" fmla="*/ 0 h 4011561"/>
                <a:gd name="connsiteX1" fmla="*/ 707923 w 3323304"/>
                <a:gd name="connsiteY1" fmla="*/ 599767 h 4011561"/>
                <a:gd name="connsiteX2" fmla="*/ 1563330 w 3323304"/>
                <a:gd name="connsiteY2" fmla="*/ 1337187 h 4011561"/>
                <a:gd name="connsiteX3" fmla="*/ 2035278 w 3323304"/>
                <a:gd name="connsiteY3" fmla="*/ 1818967 h 4011561"/>
                <a:gd name="connsiteX4" fmla="*/ 2733368 w 3323304"/>
                <a:gd name="connsiteY4" fmla="*/ 2723535 h 4011561"/>
                <a:gd name="connsiteX5" fmla="*/ 3038168 w 3323304"/>
                <a:gd name="connsiteY5" fmla="*/ 3303638 h 4011561"/>
                <a:gd name="connsiteX6" fmla="*/ 3323304 w 3323304"/>
                <a:gd name="connsiteY6" fmla="*/ 4011561 h 40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3304" h="4011561">
                  <a:moveTo>
                    <a:pt x="0" y="0"/>
                  </a:moveTo>
                  <a:lnTo>
                    <a:pt x="707923" y="599767"/>
                  </a:lnTo>
                  <a:cubicBezTo>
                    <a:pt x="968478" y="822631"/>
                    <a:pt x="1342104" y="1133987"/>
                    <a:pt x="1563330" y="1337187"/>
                  </a:cubicBezTo>
                  <a:cubicBezTo>
                    <a:pt x="1784556" y="1540387"/>
                    <a:pt x="1840272" y="1587909"/>
                    <a:pt x="2035278" y="1818967"/>
                  </a:cubicBezTo>
                  <a:cubicBezTo>
                    <a:pt x="2230284" y="2050025"/>
                    <a:pt x="2566220" y="2476090"/>
                    <a:pt x="2733368" y="2723535"/>
                  </a:cubicBezTo>
                  <a:cubicBezTo>
                    <a:pt x="2900516" y="2970980"/>
                    <a:pt x="2939845" y="3088967"/>
                    <a:pt x="3038168" y="3303638"/>
                  </a:cubicBezTo>
                  <a:cubicBezTo>
                    <a:pt x="3136491" y="3518309"/>
                    <a:pt x="3229897" y="3764935"/>
                    <a:pt x="3323304" y="4011561"/>
                  </a:cubicBezTo>
                </a:path>
              </a:pathLst>
            </a:custGeom>
            <a:noFill/>
            <a:ln w="76200">
              <a:solidFill>
                <a:srgbClr val="FF0000"/>
              </a:solidFill>
            </a:ln>
          </p:spPr>
          <p:txBody>
            <a:bodyPr rtlCol="0" anchor="ctr"/>
            <a:lstStyle/>
            <a:p>
              <a:pPr algn="ctr"/>
              <a:endParaRPr lang="en-US"/>
            </a:p>
          </p:txBody>
        </p:sp>
      </p:grpSp>
      <p:sp>
        <p:nvSpPr>
          <p:cNvPr id="139" name="Callout: linea piegata 138">
            <a:extLst>
              <a:ext uri="{FF2B5EF4-FFF2-40B4-BE49-F238E27FC236}">
                <a16:creationId xmlns:a16="http://schemas.microsoft.com/office/drawing/2014/main" id="{B0C74634-1F86-593C-79F6-F287A51B3285}"/>
              </a:ext>
            </a:extLst>
          </p:cNvPr>
          <p:cNvSpPr/>
          <p:nvPr/>
        </p:nvSpPr>
        <p:spPr>
          <a:xfrm>
            <a:off x="2173927" y="3466334"/>
            <a:ext cx="3155321" cy="1942693"/>
          </a:xfrm>
          <a:prstGeom prst="borderCallout2">
            <a:avLst>
              <a:gd name="adj1" fmla="val -1071"/>
              <a:gd name="adj2" fmla="val 52347"/>
              <a:gd name="adj3" fmla="val -22128"/>
              <a:gd name="adj4" fmla="val 67074"/>
              <a:gd name="adj5" fmla="val -38841"/>
              <a:gd name="adj6" fmla="val 84418"/>
            </a:avLst>
          </a:prstGeom>
          <a:solidFill>
            <a:srgbClr val="FFFF00"/>
          </a:solidFill>
          <a:ln w="12700">
            <a:solidFill>
              <a:schemeClr val="tx1"/>
            </a:solidFill>
            <a:headEnd type="none" w="med" len="med"/>
            <a:tailEnd type="triangle" w="med" len="med"/>
          </a:ln>
        </p:spPr>
        <p:txBody>
          <a:bodyPr rtlCol="0" anchor="ctr"/>
          <a:lstStyle/>
          <a:p>
            <a:r>
              <a:rPr lang="en-US" b="1" i="1" dirty="0"/>
              <a:t>Tibet A region: </a:t>
            </a:r>
          </a:p>
          <a:p>
            <a:r>
              <a:rPr lang="en-US" sz="1800" dirty="0">
                <a:solidFill>
                  <a:srgbClr val="000000"/>
                </a:solidFill>
                <a:highlight>
                  <a:srgbClr val="FFFF00"/>
                </a:highlight>
                <a:latin typeface="Calibri" panose="020F0502020204030204"/>
              </a:rPr>
              <a:t>|b|&lt;5</a:t>
            </a:r>
            <a:r>
              <a:rPr lang="en-US" sz="1800" baseline="30000" dirty="0">
                <a:solidFill>
                  <a:srgbClr val="000000"/>
                </a:solidFill>
                <a:highlight>
                  <a:srgbClr val="FFFF00"/>
                </a:highlight>
                <a:latin typeface="Calibri" panose="020F0502020204030204"/>
              </a:rPr>
              <a:t>o</a:t>
            </a:r>
            <a:r>
              <a:rPr lang="en-US" sz="1800" dirty="0">
                <a:solidFill>
                  <a:srgbClr val="000000"/>
                </a:solidFill>
                <a:highlight>
                  <a:srgbClr val="FFFF00"/>
                </a:highlight>
                <a:latin typeface="Calibri" panose="020F0502020204030204"/>
              </a:rPr>
              <a:t> , 25</a:t>
            </a:r>
            <a:r>
              <a:rPr lang="en-US" sz="1800" baseline="30000" dirty="0">
                <a:solidFill>
                  <a:srgbClr val="000000"/>
                </a:solidFill>
                <a:highlight>
                  <a:srgbClr val="FFFF00"/>
                </a:highlight>
                <a:latin typeface="Calibri" panose="020F0502020204030204"/>
              </a:rPr>
              <a:t>o </a:t>
            </a:r>
            <a:r>
              <a:rPr lang="en-US" sz="1800" dirty="0">
                <a:solidFill>
                  <a:srgbClr val="000000"/>
                </a:solidFill>
                <a:highlight>
                  <a:srgbClr val="FFFF00"/>
                </a:highlight>
                <a:latin typeface="Calibri" panose="020F0502020204030204"/>
              </a:rPr>
              <a:t>&lt;|l|&lt;100</a:t>
            </a:r>
            <a:r>
              <a:rPr lang="en-US" sz="1800" baseline="30000" dirty="0">
                <a:solidFill>
                  <a:srgbClr val="000000"/>
                </a:solidFill>
                <a:highlight>
                  <a:srgbClr val="FFFF00"/>
                </a:highlight>
                <a:latin typeface="Calibri" panose="020F0502020204030204"/>
              </a:rPr>
              <a:t>o </a:t>
            </a:r>
            <a:r>
              <a:rPr lang="en-US" sz="1800" dirty="0">
                <a:solidFill>
                  <a:srgbClr val="000000"/>
                </a:solidFill>
                <a:highlight>
                  <a:srgbClr val="FFFF00"/>
                </a:highlight>
                <a:latin typeface="Calibri" panose="020F0502020204030204"/>
              </a:rPr>
              <a:t>=0.23 </a:t>
            </a:r>
            <a:r>
              <a:rPr lang="en-US" sz="1800" dirty="0" err="1">
                <a:solidFill>
                  <a:srgbClr val="000000"/>
                </a:solidFill>
                <a:highlight>
                  <a:srgbClr val="FFFF00"/>
                </a:highlight>
                <a:latin typeface="Calibri" panose="020F0502020204030204"/>
              </a:rPr>
              <a:t>sr</a:t>
            </a:r>
            <a:endParaRPr lang="en-US" sz="1800" dirty="0">
              <a:solidFill>
                <a:srgbClr val="000000"/>
              </a:solidFill>
              <a:highlight>
                <a:srgbClr val="FFFF00"/>
              </a:highlight>
              <a:latin typeface="Calibri" panose="020F0502020204030204"/>
            </a:endParaRPr>
          </a:p>
          <a:p>
            <a:r>
              <a:rPr lang="en-US" i="1" dirty="0">
                <a:solidFill>
                  <a:srgbClr val="000000"/>
                </a:solidFill>
                <a:highlight>
                  <a:srgbClr val="FFFF00"/>
                </a:highlight>
                <a:latin typeface="Calibri" panose="020F0502020204030204"/>
              </a:rPr>
              <a:t>Points: </a:t>
            </a:r>
            <a:r>
              <a:rPr lang="el-GR" sz="1800" dirty="0">
                <a:latin typeface="Calibri" panose="020F0502020204030204" pitchFamily="34" charset="0"/>
              </a:rPr>
              <a:t>γ</a:t>
            </a:r>
            <a:r>
              <a:rPr lang="it-IT" sz="1800" dirty="0">
                <a:latin typeface="Calibri" panose="020F0502020204030204" pitchFamily="34" charset="0"/>
              </a:rPr>
              <a:t>-ray </a:t>
            </a:r>
            <a:r>
              <a:rPr lang="it-IT" sz="1800" dirty="0" err="1">
                <a:latin typeface="Calibri" panose="020F0502020204030204" pitchFamily="34" charset="0"/>
              </a:rPr>
              <a:t>experiments</a:t>
            </a:r>
            <a:r>
              <a:rPr lang="it-IT" sz="1800" dirty="0">
                <a:latin typeface="Calibri" panose="020F0502020204030204" pitchFamily="34" charset="0"/>
              </a:rPr>
              <a:t>. </a:t>
            </a:r>
          </a:p>
          <a:p>
            <a:r>
              <a:rPr lang="it-IT" b="1" i="1" dirty="0">
                <a:solidFill>
                  <a:srgbClr val="0606BA"/>
                </a:solidFill>
                <a:latin typeface="Calibri" panose="020F0502020204030204" pitchFamily="34" charset="0"/>
              </a:rPr>
              <a:t>Blu line: </a:t>
            </a:r>
            <a:r>
              <a:rPr lang="el-GR" sz="1800" b="1" dirty="0">
                <a:solidFill>
                  <a:srgbClr val="0606BA"/>
                </a:solidFill>
                <a:latin typeface="Calibri" panose="020F0502020204030204" pitchFamily="34" charset="0"/>
              </a:rPr>
              <a:t>ν</a:t>
            </a:r>
            <a:r>
              <a:rPr lang="it-IT" sz="1800" b="1" dirty="0">
                <a:solidFill>
                  <a:srgbClr val="0606BA"/>
                </a:solidFill>
                <a:latin typeface="Calibri" panose="020F0502020204030204" pitchFamily="34" charset="0"/>
              </a:rPr>
              <a:t> </a:t>
            </a:r>
            <a:r>
              <a:rPr lang="it-IT" b="1" i="1" dirty="0">
                <a:solidFill>
                  <a:srgbClr val="0606BA"/>
                </a:solidFill>
                <a:latin typeface="Calibri" panose="020F0502020204030204" pitchFamily="34" charset="0"/>
              </a:rPr>
              <a:t> (3 flavors) </a:t>
            </a:r>
            <a:r>
              <a:rPr lang="it-IT" i="1" dirty="0">
                <a:latin typeface="Calibri" panose="020F0502020204030204" pitchFamily="34" charset="0"/>
              </a:rPr>
              <a:t>and</a:t>
            </a:r>
          </a:p>
          <a:p>
            <a:r>
              <a:rPr lang="it-IT" b="1" i="1" dirty="0">
                <a:solidFill>
                  <a:srgbClr val="FF0000"/>
                </a:solidFill>
                <a:latin typeface="Calibri" panose="020F0502020204030204" pitchFamily="34" charset="0"/>
              </a:rPr>
              <a:t>Red line </a:t>
            </a:r>
            <a:r>
              <a:rPr lang="en-US" b="1" i="1" dirty="0">
                <a:solidFill>
                  <a:srgbClr val="FF0000"/>
                </a:solidFill>
                <a:highlight>
                  <a:srgbClr val="FFFF00"/>
                </a:highlight>
                <a:latin typeface="Calibri" panose="020F0502020204030204"/>
              </a:rPr>
              <a:t>: </a:t>
            </a:r>
            <a:r>
              <a:rPr lang="el-GR" sz="1800" b="1" dirty="0">
                <a:solidFill>
                  <a:srgbClr val="FF0000"/>
                </a:solidFill>
                <a:latin typeface="Calibri" panose="020F0502020204030204" pitchFamily="34" charset="0"/>
              </a:rPr>
              <a:t>γ</a:t>
            </a:r>
            <a:r>
              <a:rPr lang="it-IT" sz="1800" b="1" dirty="0">
                <a:solidFill>
                  <a:srgbClr val="FF0000"/>
                </a:solidFill>
                <a:latin typeface="Calibri" panose="020F0502020204030204" pitchFamily="34" charset="0"/>
              </a:rPr>
              <a:t>-ray </a:t>
            </a:r>
            <a:r>
              <a:rPr lang="it-IT" sz="1800" dirty="0" err="1">
                <a:latin typeface="Calibri" panose="020F0502020204030204" pitchFamily="34" charset="0"/>
              </a:rPr>
              <a:t>prediction</a:t>
            </a:r>
            <a:r>
              <a:rPr lang="it-IT" sz="1800" dirty="0">
                <a:latin typeface="Calibri" panose="020F0502020204030204" pitchFamily="34" charset="0"/>
              </a:rPr>
              <a:t> </a:t>
            </a:r>
            <a:r>
              <a:rPr lang="it-IT" sz="1800" dirty="0" err="1">
                <a:latin typeface="Calibri" panose="020F0502020204030204" pitchFamily="34" charset="0"/>
              </a:rPr>
              <a:t>as</a:t>
            </a:r>
            <a:r>
              <a:rPr lang="it-IT" sz="1800" dirty="0">
                <a:latin typeface="Calibri" panose="020F0502020204030204" pitchFamily="34" charset="0"/>
              </a:rPr>
              <a:t> in arXiv:2404.15944</a:t>
            </a:r>
            <a:endParaRPr lang="en-US" i="1" dirty="0"/>
          </a:p>
        </p:txBody>
      </p:sp>
      <p:pic>
        <p:nvPicPr>
          <p:cNvPr id="10" name="Immagine 9">
            <a:extLst>
              <a:ext uri="{FF2B5EF4-FFF2-40B4-BE49-F238E27FC236}">
                <a16:creationId xmlns:a16="http://schemas.microsoft.com/office/drawing/2014/main" id="{BE4C2CE3-D9C7-74BE-191C-476F2AF697BC}"/>
              </a:ext>
            </a:extLst>
          </p:cNvPr>
          <p:cNvPicPr>
            <a:picLocks noChangeAspect="1"/>
          </p:cNvPicPr>
          <p:nvPr/>
        </p:nvPicPr>
        <p:blipFill rotWithShape="1">
          <a:blip r:embed="rId3"/>
          <a:srcRect l="6871" t="3349" r="6931" b="12926"/>
          <a:stretch/>
        </p:blipFill>
        <p:spPr>
          <a:xfrm>
            <a:off x="1072647" y="1080288"/>
            <a:ext cx="3267693" cy="1781108"/>
          </a:xfrm>
          <a:prstGeom prst="rect">
            <a:avLst/>
          </a:prstGeom>
        </p:spPr>
      </p:pic>
      <p:sp>
        <p:nvSpPr>
          <p:cNvPr id="12" name="Rettangolo 11">
            <a:extLst>
              <a:ext uri="{FF2B5EF4-FFF2-40B4-BE49-F238E27FC236}">
                <a16:creationId xmlns:a16="http://schemas.microsoft.com/office/drawing/2014/main" id="{AFCA2FF4-556B-5386-CAB1-62E9E4B9854C}"/>
              </a:ext>
            </a:extLst>
          </p:cNvPr>
          <p:cNvSpPr/>
          <p:nvPr/>
        </p:nvSpPr>
        <p:spPr>
          <a:xfrm>
            <a:off x="1716420" y="1903528"/>
            <a:ext cx="684000" cy="166955"/>
          </a:xfrm>
          <a:prstGeom prst="rect">
            <a:avLst/>
          </a:prstGeom>
          <a:solidFill>
            <a:srgbClr val="339933"/>
          </a:solidFill>
          <a:ln w="12700">
            <a:solidFill>
              <a:schemeClr val="tx1"/>
            </a:solidFill>
          </a:ln>
        </p:spPr>
        <p:txBody>
          <a:bodyPr rtlCol="0" anchor="ctr"/>
          <a:lstStyle/>
          <a:p>
            <a:pPr algn="ctr"/>
            <a:r>
              <a:rPr lang="en-US" sz="1200" dirty="0">
                <a:solidFill>
                  <a:schemeClr val="bg1"/>
                </a:solidFill>
              </a:rPr>
              <a:t>Tibet A</a:t>
            </a:r>
          </a:p>
        </p:txBody>
      </p:sp>
      <p:sp>
        <p:nvSpPr>
          <p:cNvPr id="4" name="Segnaposto numero diapositiva 3">
            <a:extLst>
              <a:ext uri="{FF2B5EF4-FFF2-40B4-BE49-F238E27FC236}">
                <a16:creationId xmlns:a16="http://schemas.microsoft.com/office/drawing/2014/main" id="{08E3056D-EF8D-3C22-120C-EA1EDDBD0EDD}"/>
              </a:ext>
            </a:extLst>
          </p:cNvPr>
          <p:cNvSpPr>
            <a:spLocks noGrp="1"/>
          </p:cNvSpPr>
          <p:nvPr>
            <p:ph type="sldNum" sz="quarter" idx="12"/>
          </p:nvPr>
        </p:nvSpPr>
        <p:spPr/>
        <p:txBody>
          <a:bodyPr/>
          <a:lstStyle/>
          <a:p>
            <a:fld id="{EF856C54-971D-4A64-8725-72F12A462872}" type="slidenum">
              <a:rPr lang="it-IT" smtClean="0"/>
              <a:t>67</a:t>
            </a:fld>
            <a:endParaRPr lang="it-IT"/>
          </a:p>
        </p:txBody>
      </p:sp>
      <p:sp>
        <p:nvSpPr>
          <p:cNvPr id="5" name="Segnaposto piè di pagina 3">
            <a:extLst>
              <a:ext uri="{FF2B5EF4-FFF2-40B4-BE49-F238E27FC236}">
                <a16:creationId xmlns:a16="http://schemas.microsoft.com/office/drawing/2014/main" id="{F2425F27-E5EE-3398-09E9-2F53E8B89152}"/>
              </a:ext>
            </a:extLst>
          </p:cNvPr>
          <p:cNvSpPr>
            <a:spLocks noGrp="1"/>
          </p:cNvSpPr>
          <p:nvPr>
            <p:ph type="ftr" sz="quarter" idx="11"/>
          </p:nvPr>
        </p:nvSpPr>
        <p:spPr>
          <a:xfrm>
            <a:off x="232211" y="6356350"/>
            <a:ext cx="4114800" cy="365125"/>
          </a:xfrm>
        </p:spPr>
        <p:txBody>
          <a:bodyPr/>
          <a:lstStyle/>
          <a:p>
            <a:r>
              <a:rPr lang="en-US"/>
              <a:t>M. Spurio - VHEnergy </a:t>
            </a:r>
            <a:r>
              <a:rPr lang="el-GR"/>
              <a:t>ν </a:t>
            </a:r>
            <a:r>
              <a:rPr lang="en-US"/>
              <a:t>Astronomy Experiments -GSSI</a:t>
            </a:r>
            <a:endParaRPr lang="it-IT" dirty="0"/>
          </a:p>
        </p:txBody>
      </p:sp>
    </p:spTree>
    <p:extLst>
      <p:ext uri="{BB962C8B-B14F-4D97-AF65-F5344CB8AC3E}">
        <p14:creationId xmlns:p14="http://schemas.microsoft.com/office/powerpoint/2010/main" val="33310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7A8EB-08A1-BFCF-0DBB-2A5033F82C39}"/>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08F448-166D-841A-70BB-9541375E9AC0}"/>
              </a:ext>
            </a:extLst>
          </p:cNvPr>
          <p:cNvSpPr>
            <a:spLocks noGrp="1"/>
          </p:cNvSpPr>
          <p:nvPr>
            <p:ph idx="1"/>
          </p:nvPr>
        </p:nvSpPr>
        <p:spPr>
          <a:xfrm>
            <a:off x="838200" y="1520826"/>
            <a:ext cx="10515600" cy="4351338"/>
          </a:xfrm>
        </p:spPr>
        <p:txBody>
          <a:bodyPr/>
          <a:lstStyle/>
          <a:p>
            <a:endParaRPr lang="en-US"/>
          </a:p>
        </p:txBody>
      </p:sp>
      <p:pic>
        <p:nvPicPr>
          <p:cNvPr id="9" name="Immagine 8">
            <a:extLst>
              <a:ext uri="{FF2B5EF4-FFF2-40B4-BE49-F238E27FC236}">
                <a16:creationId xmlns:a16="http://schemas.microsoft.com/office/drawing/2014/main" id="{3FBE649A-58BB-0BD7-67FF-7498B73D5FD2}"/>
              </a:ext>
            </a:extLst>
          </p:cNvPr>
          <p:cNvPicPr>
            <a:picLocks noChangeAspect="1"/>
          </p:cNvPicPr>
          <p:nvPr/>
        </p:nvPicPr>
        <p:blipFill rotWithShape="1">
          <a:blip r:embed="rId3"/>
          <a:srcRect t="7327"/>
          <a:stretch/>
        </p:blipFill>
        <p:spPr>
          <a:xfrm>
            <a:off x="83422" y="858415"/>
            <a:ext cx="11556000" cy="5953277"/>
          </a:xfrm>
          <a:prstGeom prst="rect">
            <a:avLst/>
          </a:prstGeom>
        </p:spPr>
      </p:pic>
      <p:sp>
        <p:nvSpPr>
          <p:cNvPr id="2" name="Titolo 1">
            <a:extLst>
              <a:ext uri="{FF2B5EF4-FFF2-40B4-BE49-F238E27FC236}">
                <a16:creationId xmlns:a16="http://schemas.microsoft.com/office/drawing/2014/main" id="{62B43437-FB4F-ECA6-34D6-224171CA0D6E}"/>
              </a:ext>
            </a:extLst>
          </p:cNvPr>
          <p:cNvSpPr>
            <a:spLocks noGrp="1"/>
          </p:cNvSpPr>
          <p:nvPr>
            <p:ph type="title"/>
          </p:nvPr>
        </p:nvSpPr>
        <p:spPr>
          <a:xfrm>
            <a:off x="838200" y="1"/>
            <a:ext cx="10515600" cy="749299"/>
          </a:xfrm>
        </p:spPr>
        <p:txBody>
          <a:bodyPr>
            <a:normAutofit/>
          </a:bodyPr>
          <a:lstStyle/>
          <a:p>
            <a:r>
              <a:rPr lang="it-IT" sz="3600" dirty="0" err="1"/>
              <a:t>Galactic</a:t>
            </a:r>
            <a:r>
              <a:rPr lang="it-IT" sz="3600" dirty="0"/>
              <a:t> and </a:t>
            </a:r>
            <a:r>
              <a:rPr lang="it-IT" sz="3600" dirty="0" err="1"/>
              <a:t>extragalactic</a:t>
            </a:r>
            <a:r>
              <a:rPr lang="it-IT" sz="3600" dirty="0"/>
              <a:t> </a:t>
            </a:r>
            <a:r>
              <a:rPr lang="it-IT" sz="3600" dirty="0" err="1"/>
              <a:t>neutrinos</a:t>
            </a:r>
            <a:r>
              <a:rPr lang="it-IT" sz="3600" dirty="0"/>
              <a:t> (I)</a:t>
            </a:r>
          </a:p>
        </p:txBody>
      </p:sp>
      <p:sp>
        <p:nvSpPr>
          <p:cNvPr id="15" name="Rectangle 2">
            <a:extLst>
              <a:ext uri="{FF2B5EF4-FFF2-40B4-BE49-F238E27FC236}">
                <a16:creationId xmlns:a16="http://schemas.microsoft.com/office/drawing/2014/main" id="{C7486C39-3EDD-9DA6-A13A-B49A19E53D02}"/>
              </a:ext>
            </a:extLst>
          </p:cNvPr>
          <p:cNvSpPr/>
          <p:nvPr/>
        </p:nvSpPr>
        <p:spPr>
          <a:xfrm>
            <a:off x="8923895" y="246534"/>
            <a:ext cx="3140286"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 </a:t>
            </a:r>
            <a:r>
              <a:rPr lang="en-US" sz="1467" dirty="0" err="1">
                <a:solidFill>
                  <a:srgbClr val="000000"/>
                </a:solidFill>
                <a:latin typeface="Arial"/>
                <a:ea typeface="ＭＳ Ｐゴシック" charset="0"/>
                <a:sym typeface="Wingdings" pitchFamily="-1" charset="2"/>
              </a:rPr>
              <a:t>PoS</a:t>
            </a:r>
            <a:r>
              <a:rPr lang="en-US" sz="1467" dirty="0">
                <a:solidFill>
                  <a:srgbClr val="000000"/>
                </a:solidFill>
                <a:latin typeface="Arial"/>
                <a:ea typeface="ＭＳ Ｐゴシック" charset="0"/>
                <a:sym typeface="Wingdings" pitchFamily="-1" charset="2"/>
              </a:rPr>
              <a:t>(ICRC2023)017</a:t>
            </a:r>
          </a:p>
        </p:txBody>
      </p:sp>
      <p:sp>
        <p:nvSpPr>
          <p:cNvPr id="17" name="CasellaDiTesto 16">
            <a:extLst>
              <a:ext uri="{FF2B5EF4-FFF2-40B4-BE49-F238E27FC236}">
                <a16:creationId xmlns:a16="http://schemas.microsoft.com/office/drawing/2014/main" id="{980CF031-7A1A-0FC3-BDEF-221645AF76B5}"/>
              </a:ext>
            </a:extLst>
          </p:cNvPr>
          <p:cNvSpPr txBox="1"/>
          <p:nvPr/>
        </p:nvSpPr>
        <p:spPr>
          <a:xfrm rot="2633555">
            <a:off x="5170866" y="3335890"/>
            <a:ext cx="2765501" cy="461665"/>
          </a:xfrm>
          <a:prstGeom prst="rect">
            <a:avLst/>
          </a:prstGeom>
          <a:noFill/>
        </p:spPr>
        <p:txBody>
          <a:bodyPr wrap="none" rtlCol="0">
            <a:spAutoFit/>
          </a:bodyPr>
          <a:lstStyle/>
          <a:p>
            <a:r>
              <a:rPr lang="en-US" sz="2400" b="1" dirty="0"/>
              <a:t>IceCube diffuse flux </a:t>
            </a:r>
          </a:p>
        </p:txBody>
      </p:sp>
      <p:sp>
        <p:nvSpPr>
          <p:cNvPr id="4" name="Segnaposto piè di pagina 3">
            <a:extLst>
              <a:ext uri="{FF2B5EF4-FFF2-40B4-BE49-F238E27FC236}">
                <a16:creationId xmlns:a16="http://schemas.microsoft.com/office/drawing/2014/main" id="{DAA92533-7BFC-506C-EBE8-55500885364E}"/>
              </a:ext>
            </a:extLst>
          </p:cNvPr>
          <p:cNvSpPr>
            <a:spLocks noGrp="1"/>
          </p:cNvSpPr>
          <p:nvPr>
            <p:ph type="ftr" sz="quarter" idx="11"/>
          </p:nvPr>
        </p:nvSpPr>
        <p:spPr>
          <a:xfrm>
            <a:off x="232211" y="6356350"/>
            <a:ext cx="4114800" cy="365125"/>
          </a:xfrm>
        </p:spPr>
        <p:txBody>
          <a:bodyPr/>
          <a:lstStyle/>
          <a:p>
            <a:r>
              <a:rPr lang="en-US"/>
              <a:t>M. Spurio - VHEnergy </a:t>
            </a:r>
            <a:r>
              <a:rPr lang="el-GR"/>
              <a:t>ν </a:t>
            </a:r>
            <a:r>
              <a:rPr lang="en-US"/>
              <a:t>Astronomy Experiments -GSSI</a:t>
            </a:r>
            <a:endParaRPr lang="it-IT" dirty="0"/>
          </a:p>
        </p:txBody>
      </p:sp>
      <p:sp>
        <p:nvSpPr>
          <p:cNvPr id="5" name="Segnaposto numero diapositiva 4">
            <a:extLst>
              <a:ext uri="{FF2B5EF4-FFF2-40B4-BE49-F238E27FC236}">
                <a16:creationId xmlns:a16="http://schemas.microsoft.com/office/drawing/2014/main" id="{5C5A7257-A263-ED1D-1AA3-20E85CB22265}"/>
              </a:ext>
            </a:extLst>
          </p:cNvPr>
          <p:cNvSpPr>
            <a:spLocks noGrp="1"/>
          </p:cNvSpPr>
          <p:nvPr>
            <p:ph type="sldNum" sz="quarter" idx="12"/>
          </p:nvPr>
        </p:nvSpPr>
        <p:spPr/>
        <p:txBody>
          <a:bodyPr/>
          <a:lstStyle/>
          <a:p>
            <a:fld id="{EF856C54-971D-4A64-8725-72F12A462872}" type="slidenum">
              <a:rPr lang="it-IT" smtClean="0"/>
              <a:t>68</a:t>
            </a:fld>
            <a:endParaRPr lang="it-IT"/>
          </a:p>
        </p:txBody>
      </p:sp>
      <p:cxnSp>
        <p:nvCxnSpPr>
          <p:cNvPr id="8" name="Connettore diritto 7">
            <a:extLst>
              <a:ext uri="{FF2B5EF4-FFF2-40B4-BE49-F238E27FC236}">
                <a16:creationId xmlns:a16="http://schemas.microsoft.com/office/drawing/2014/main" id="{FA581A43-497A-ED4E-EFA0-BF729EC25963}"/>
              </a:ext>
            </a:extLst>
          </p:cNvPr>
          <p:cNvCxnSpPr>
            <a:cxnSpLocks/>
          </p:cNvCxnSpPr>
          <p:nvPr/>
        </p:nvCxnSpPr>
        <p:spPr>
          <a:xfrm flipV="1">
            <a:off x="4358936" y="3036163"/>
            <a:ext cx="843379" cy="29296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3" name="Ovale 12">
            <a:extLst>
              <a:ext uri="{FF2B5EF4-FFF2-40B4-BE49-F238E27FC236}">
                <a16:creationId xmlns:a16="http://schemas.microsoft.com/office/drawing/2014/main" id="{F9ECB9A8-488D-08AA-C922-433164F8CBE8}"/>
              </a:ext>
            </a:extLst>
          </p:cNvPr>
          <p:cNvSpPr/>
          <p:nvPr/>
        </p:nvSpPr>
        <p:spPr>
          <a:xfrm>
            <a:off x="4234649" y="1970842"/>
            <a:ext cx="745724" cy="749299"/>
          </a:xfrm>
          <a:prstGeom prst="ellipse">
            <a:avLst/>
          </a:prstGeom>
          <a:noFill/>
          <a:ln w="28575">
            <a:solidFill>
              <a:srgbClr val="FF0000"/>
            </a:solidFill>
            <a:prstDash val="sysDot"/>
          </a:ln>
        </p:spPr>
        <p:txBody>
          <a:bodyPr rtlCol="0" anchor="ctr"/>
          <a:lstStyle/>
          <a:p>
            <a:pPr algn="ctr"/>
            <a:endParaRPr lang="en-US">
              <a:ln w="38100">
                <a:solidFill>
                  <a:schemeClr val="tx1"/>
                </a:solidFill>
              </a:ln>
            </a:endParaRPr>
          </a:p>
        </p:txBody>
      </p:sp>
      <p:cxnSp>
        <p:nvCxnSpPr>
          <p:cNvPr id="6" name="Connettore diritto 5">
            <a:extLst>
              <a:ext uri="{FF2B5EF4-FFF2-40B4-BE49-F238E27FC236}">
                <a16:creationId xmlns:a16="http://schemas.microsoft.com/office/drawing/2014/main" id="{C257FF73-A651-3259-2895-6AC79DE5A852}"/>
              </a:ext>
            </a:extLst>
          </p:cNvPr>
          <p:cNvCxnSpPr>
            <a:cxnSpLocks/>
          </p:cNvCxnSpPr>
          <p:nvPr/>
        </p:nvCxnSpPr>
        <p:spPr>
          <a:xfrm>
            <a:off x="5104475" y="3077593"/>
            <a:ext cx="1983049" cy="161415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Terra Incognita">
            <a:extLst>
              <a:ext uri="{FF2B5EF4-FFF2-40B4-BE49-F238E27FC236}">
                <a16:creationId xmlns:a16="http://schemas.microsoft.com/office/drawing/2014/main" id="{6C0F0168-1D6D-FDD5-34B3-6A3DF9DFAE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45981" y="2136522"/>
            <a:ext cx="3849537" cy="373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0107" y="969359"/>
            <a:ext cx="4002343" cy="53869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re 2">
            <a:extLst>
              <a:ext uri="{FF2B5EF4-FFF2-40B4-BE49-F238E27FC236}">
                <a16:creationId xmlns:a16="http://schemas.microsoft.com/office/drawing/2014/main" id="{53C1FF90-9921-3B50-4024-72248B2B9A02}"/>
              </a:ext>
            </a:extLst>
          </p:cNvPr>
          <p:cNvSpPr>
            <a:spLocks noGrp="1"/>
          </p:cNvSpPr>
          <p:nvPr>
            <p:ph type="title"/>
          </p:nvPr>
        </p:nvSpPr>
        <p:spPr>
          <a:xfrm>
            <a:off x="884872" y="62045"/>
            <a:ext cx="8893175" cy="719138"/>
          </a:xfrm>
        </p:spPr>
        <p:txBody>
          <a:bodyPr>
            <a:normAutofit/>
          </a:bodyPr>
          <a:lstStyle/>
          <a:p>
            <a:r>
              <a:rPr lang="en-GB" sz="3600" dirty="0"/>
              <a:t>KM3-230213A</a:t>
            </a:r>
            <a:endParaRPr lang="en-US" sz="3600" dirty="0"/>
          </a:p>
        </p:txBody>
      </p:sp>
      <p:sp>
        <p:nvSpPr>
          <p:cNvPr id="5" name="Slide Number Placeholder 5">
            <a:extLst>
              <a:ext uri="{FF2B5EF4-FFF2-40B4-BE49-F238E27FC236}">
                <a16:creationId xmlns:a16="http://schemas.microsoft.com/office/drawing/2014/main" id="{0F301012-45C3-D34E-0EF3-95E23C87BCDD}"/>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69</a:t>
            </a:fld>
            <a:endParaRPr lang="en-US" b="1" dirty="0">
              <a:solidFill>
                <a:schemeClr val="bg1"/>
              </a:solidFill>
            </a:endParaRPr>
          </a:p>
        </p:txBody>
      </p:sp>
      <p:pic>
        <p:nvPicPr>
          <p:cNvPr id="6" name="Immagine 5">
            <a:extLst>
              <a:ext uri="{FF2B5EF4-FFF2-40B4-BE49-F238E27FC236}">
                <a16:creationId xmlns:a16="http://schemas.microsoft.com/office/drawing/2014/main" id="{0E648C6D-9DBD-4D33-49E1-76C480BB1A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9274" y="2732690"/>
            <a:ext cx="2122380" cy="1907627"/>
          </a:xfrm>
          <a:prstGeom prst="rect">
            <a:avLst/>
          </a:prstGeom>
        </p:spPr>
      </p:pic>
      <p:sp>
        <p:nvSpPr>
          <p:cNvPr id="7" name="Segnaposto piè di pagina 6">
            <a:extLst>
              <a:ext uri="{FF2B5EF4-FFF2-40B4-BE49-F238E27FC236}">
                <a16:creationId xmlns:a16="http://schemas.microsoft.com/office/drawing/2014/main" id="{69923D73-B4F8-E0C4-3515-785094A40C67}"/>
              </a:ext>
            </a:extLst>
          </p:cNvPr>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8" name="Segnaposto numero diapositiva 7">
            <a:extLst>
              <a:ext uri="{FF2B5EF4-FFF2-40B4-BE49-F238E27FC236}">
                <a16:creationId xmlns:a16="http://schemas.microsoft.com/office/drawing/2014/main" id="{4830AAFC-0F56-621E-12C4-9A918CB98CB1}"/>
              </a:ext>
            </a:extLst>
          </p:cNvPr>
          <p:cNvSpPr>
            <a:spLocks noGrp="1"/>
          </p:cNvSpPr>
          <p:nvPr>
            <p:ph type="sldNum" sz="quarter" idx="12"/>
          </p:nvPr>
        </p:nvSpPr>
        <p:spPr/>
        <p:txBody>
          <a:bodyPr/>
          <a:lstStyle/>
          <a:p>
            <a:fld id="{EF856C54-971D-4A64-8725-72F12A462872}" type="slidenum">
              <a:rPr lang="it-IT" smtClean="0"/>
              <a:t>69</a:t>
            </a:fld>
            <a:endParaRPr lang="it-IT"/>
          </a:p>
        </p:txBody>
      </p:sp>
      <p:pic>
        <p:nvPicPr>
          <p:cNvPr id="9" name="Immagine 8">
            <a:extLst>
              <a:ext uri="{FF2B5EF4-FFF2-40B4-BE49-F238E27FC236}">
                <a16:creationId xmlns:a16="http://schemas.microsoft.com/office/drawing/2014/main" id="{395BBA51-5CDE-752B-2C9B-BE12A786EC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615" y="1045732"/>
            <a:ext cx="3991284" cy="5310618"/>
          </a:xfrm>
          <a:prstGeom prst="rect">
            <a:avLst/>
          </a:prstGeom>
        </p:spPr>
      </p:pic>
      <p:sp>
        <p:nvSpPr>
          <p:cNvPr id="10" name="Rectangle 2">
            <a:extLst>
              <a:ext uri="{FF2B5EF4-FFF2-40B4-BE49-F238E27FC236}">
                <a16:creationId xmlns:a16="http://schemas.microsoft.com/office/drawing/2014/main" id="{C7FE0112-05ED-5B99-19CC-6C532E7859DA}"/>
              </a:ext>
            </a:extLst>
          </p:cNvPr>
          <p:cNvSpPr/>
          <p:nvPr/>
        </p:nvSpPr>
        <p:spPr>
          <a:xfrm>
            <a:off x="7970501" y="230554"/>
            <a:ext cx="3615092"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fr-FR" b="0" i="1" dirty="0">
                <a:effectLst/>
                <a:latin typeface="-apple-system"/>
              </a:rPr>
              <a:t>Nature</a:t>
            </a:r>
            <a:r>
              <a:rPr lang="fr-FR" b="0" i="0" dirty="0">
                <a:effectLst/>
                <a:latin typeface="-apple-system"/>
              </a:rPr>
              <a:t> 638 (2025) 8050, 376-382</a:t>
            </a:r>
            <a:endParaRPr lang="en-US" dirty="0"/>
          </a:p>
        </p:txBody>
      </p:sp>
    </p:spTree>
    <p:extLst>
      <p:ext uri="{BB962C8B-B14F-4D97-AF65-F5344CB8AC3E}">
        <p14:creationId xmlns:p14="http://schemas.microsoft.com/office/powerpoint/2010/main" val="292996602"/>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idx="1"/>
          </p:nvPr>
        </p:nvSpPr>
        <p:spPr>
          <a:xfrm>
            <a:off x="1927681" y="1152301"/>
            <a:ext cx="4321175" cy="4857750"/>
          </a:xfrm>
        </p:spPr>
        <p:txBody>
          <a:bodyPr/>
          <a:lstStyle/>
          <a:p>
            <a:pPr>
              <a:lnSpc>
                <a:spcPct val="90000"/>
              </a:lnSpc>
            </a:pPr>
            <a:r>
              <a:rPr lang="en-US" sz="2400" b="1" u="sng" dirty="0"/>
              <a:t>Galactic sources</a:t>
            </a:r>
            <a:r>
              <a:rPr lang="en-US" sz="2400" dirty="0"/>
              <a:t>: these are near objects (few </a:t>
            </a:r>
            <a:r>
              <a:rPr lang="en-US" sz="2400" dirty="0" err="1"/>
              <a:t>kpc</a:t>
            </a:r>
            <a:r>
              <a:rPr lang="en-US" sz="2400" dirty="0"/>
              <a:t>) so the luminosity requirements are much lower.</a:t>
            </a:r>
          </a:p>
          <a:p>
            <a:pPr lvl="1">
              <a:lnSpc>
                <a:spcPct val="90000"/>
              </a:lnSpc>
            </a:pPr>
            <a:r>
              <a:rPr lang="en-US" sz="2000" dirty="0"/>
              <a:t>Micro-quasars</a:t>
            </a:r>
          </a:p>
        </p:txBody>
      </p:sp>
      <p:pic>
        <p:nvPicPr>
          <p:cNvPr id="22426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0939" y="954089"/>
            <a:ext cx="4275137" cy="3297237"/>
          </a:xfrm>
          <a:prstGeom prst="rect">
            <a:avLst/>
          </a:prstGeom>
          <a:noFill/>
          <a:ln w="9525" algn="ctr">
            <a:noFill/>
            <a:miter lim="800000"/>
            <a:headEnd/>
            <a:tailEnd/>
          </a:ln>
          <a:effectLst/>
        </p:spPr>
      </p:pic>
      <p:sp>
        <p:nvSpPr>
          <p:cNvPr id="224261" name="AutoShape 5"/>
          <p:cNvSpPr>
            <a:spLocks noChangeAspect="1" noChangeArrowheads="1"/>
          </p:cNvSpPr>
          <p:nvPr/>
        </p:nvSpPr>
        <p:spPr bwMode="auto">
          <a:xfrm>
            <a:off x="6311900" y="4508500"/>
            <a:ext cx="4051300" cy="24765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pPr>
            <a:r>
              <a:rPr lang="en-US" dirty="0">
                <a:latin typeface="+mj-lt"/>
              </a:rPr>
              <a:t>Micro-quasars: a compact object (BH or NS) towards which a companion star is accreting matter. </a:t>
            </a:r>
          </a:p>
          <a:p>
            <a:pPr marL="342900" indent="-342900">
              <a:spcBef>
                <a:spcPct val="20000"/>
              </a:spcBef>
              <a:buClr>
                <a:schemeClr val="hlink"/>
              </a:buClr>
              <a:buSzPct val="70000"/>
              <a:buFont typeface="Wingdings" pitchFamily="2" charset="2"/>
              <a:buChar char="n"/>
            </a:pPr>
            <a:r>
              <a:rPr lang="en-US" dirty="0">
                <a:latin typeface="+mj-lt"/>
              </a:rPr>
              <a:t>Neutrino beams could be produced in the Micro-quasar jets.</a:t>
            </a:r>
          </a:p>
        </p:txBody>
      </p:sp>
      <p:sp>
        <p:nvSpPr>
          <p:cNvPr id="2" name="Titolo 1"/>
          <p:cNvSpPr>
            <a:spLocks noGrp="1"/>
          </p:cNvSpPr>
          <p:nvPr>
            <p:ph type="title"/>
          </p:nvPr>
        </p:nvSpPr>
        <p:spPr/>
        <p:txBody>
          <a:bodyPr>
            <a:normAutofit/>
          </a:bodyPr>
          <a:lstStyle/>
          <a:p>
            <a:r>
              <a:rPr lang="en-GB" sz="3600" dirty="0"/>
              <a:t>Candidate Astrophysical Sources</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7</a:t>
            </a:fld>
            <a:endParaRPr lang="it-IT"/>
          </a:p>
        </p:txBody>
      </p:sp>
    </p:spTree>
    <p:custDataLst>
      <p:tags r:id="rId1"/>
    </p:custDataLst>
    <p:extLst>
      <p:ext uri="{BB962C8B-B14F-4D97-AF65-F5344CB8AC3E}">
        <p14:creationId xmlns:p14="http://schemas.microsoft.com/office/powerpoint/2010/main" val="261056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42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2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P spid="22426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4CBDE4-55F5-7FC0-D7ED-943E4D8F8789}"/>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AF7B40D8-9529-0566-1600-F465083D8275}"/>
              </a:ext>
            </a:extLst>
          </p:cNvPr>
          <p:cNvSpPr txBox="1"/>
          <p:nvPr/>
        </p:nvSpPr>
        <p:spPr>
          <a:xfrm>
            <a:off x="2946400" y="3282434"/>
            <a:ext cx="6172200" cy="369332"/>
          </a:xfrm>
          <a:prstGeom prst="rect">
            <a:avLst/>
          </a:prstGeom>
          <a:noFill/>
        </p:spPr>
        <p:txBody>
          <a:bodyPr wrap="square">
            <a:spAutoFit/>
          </a:bodyPr>
          <a:lstStyle/>
          <a:p>
            <a:r>
              <a:rPr lang="it-IT" dirty="0"/>
              <a:t> </a:t>
            </a:r>
          </a:p>
        </p:txBody>
      </p:sp>
      <p:sp>
        <p:nvSpPr>
          <p:cNvPr id="6" name="CasellaDiTesto 5">
            <a:extLst>
              <a:ext uri="{FF2B5EF4-FFF2-40B4-BE49-F238E27FC236}">
                <a16:creationId xmlns:a16="http://schemas.microsoft.com/office/drawing/2014/main" id="{C9B910E3-4FE2-F7BB-B6EF-975EFF05ED0B}"/>
              </a:ext>
            </a:extLst>
          </p:cNvPr>
          <p:cNvSpPr txBox="1"/>
          <p:nvPr/>
        </p:nvSpPr>
        <p:spPr>
          <a:xfrm>
            <a:off x="2946400" y="3282434"/>
            <a:ext cx="6172200" cy="369332"/>
          </a:xfrm>
          <a:prstGeom prst="rect">
            <a:avLst/>
          </a:prstGeom>
          <a:noFill/>
        </p:spPr>
        <p:txBody>
          <a:bodyPr wrap="square">
            <a:spAutoFit/>
          </a:bodyPr>
          <a:lstStyle/>
          <a:p>
            <a:r>
              <a:rPr lang="it-IT" dirty="0"/>
              <a:t> </a:t>
            </a:r>
          </a:p>
        </p:txBody>
      </p:sp>
      <p:sp>
        <p:nvSpPr>
          <p:cNvPr id="10" name="CasellaDiTesto 9">
            <a:extLst>
              <a:ext uri="{FF2B5EF4-FFF2-40B4-BE49-F238E27FC236}">
                <a16:creationId xmlns:a16="http://schemas.microsoft.com/office/drawing/2014/main" id="{7FFD039E-A948-1A5C-078D-C773E0C16196}"/>
              </a:ext>
            </a:extLst>
          </p:cNvPr>
          <p:cNvSpPr txBox="1"/>
          <p:nvPr/>
        </p:nvSpPr>
        <p:spPr>
          <a:xfrm>
            <a:off x="2946400" y="3282434"/>
            <a:ext cx="6172200" cy="369332"/>
          </a:xfrm>
          <a:prstGeom prst="rect">
            <a:avLst/>
          </a:prstGeom>
          <a:noFill/>
        </p:spPr>
        <p:txBody>
          <a:bodyPr wrap="square">
            <a:spAutoFit/>
          </a:bodyPr>
          <a:lstStyle/>
          <a:p>
            <a:r>
              <a:rPr lang="it-IT" dirty="0"/>
              <a:t> </a:t>
            </a:r>
          </a:p>
        </p:txBody>
      </p:sp>
      <p:pic>
        <p:nvPicPr>
          <p:cNvPr id="12" name="megaEvent.mp4" descr="megaEvent.mp4">
            <a:extLst>
              <a:ext uri="{FF2B5EF4-FFF2-40B4-BE49-F238E27FC236}">
                <a16:creationId xmlns:a16="http://schemas.microsoft.com/office/drawing/2014/main" id="{D628DBE1-394F-6510-2DF1-9B0682B07771}"/>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177159" y="1312389"/>
            <a:ext cx="9626308" cy="5235167"/>
          </a:xfrm>
          <a:prstGeom prst="rect">
            <a:avLst/>
          </a:prstGeom>
          <a:ln w="12700">
            <a:miter lim="400000"/>
          </a:ln>
        </p:spPr>
      </p:pic>
      <p:sp>
        <p:nvSpPr>
          <p:cNvPr id="5" name="ARCA21">
            <a:extLst>
              <a:ext uri="{FF2B5EF4-FFF2-40B4-BE49-F238E27FC236}">
                <a16:creationId xmlns:a16="http://schemas.microsoft.com/office/drawing/2014/main" id="{0E5E5E88-D744-4D20-C6B4-E992E9249822}"/>
              </a:ext>
            </a:extLst>
          </p:cNvPr>
          <p:cNvSpPr txBox="1"/>
          <p:nvPr/>
        </p:nvSpPr>
        <p:spPr>
          <a:xfrm>
            <a:off x="3864893" y="1243680"/>
            <a:ext cx="1311256" cy="452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defTabSz="584200" hangingPunct="0"/>
            <a:r>
              <a:rPr lang="it-IT" sz="2000" b="1" kern="0" dirty="0">
                <a:solidFill>
                  <a:srgbClr val="FFFFFF"/>
                </a:solidFill>
                <a:latin typeface="Arial" panose="020B0604020202020204" pitchFamily="34" charset="0"/>
                <a:cs typeface="Arial" panose="020B0604020202020204" pitchFamily="34" charset="0"/>
                <a:sym typeface="Avenir Light"/>
              </a:rPr>
              <a:t>Side </a:t>
            </a:r>
            <a:r>
              <a:rPr lang="it-IT" sz="2000" b="1" kern="0" dirty="0" err="1">
                <a:solidFill>
                  <a:srgbClr val="FFFFFF"/>
                </a:solidFill>
                <a:latin typeface="Arial" panose="020B0604020202020204" pitchFamily="34" charset="0"/>
                <a:cs typeface="Arial" panose="020B0604020202020204" pitchFamily="34" charset="0"/>
                <a:sym typeface="Avenir Light"/>
              </a:rPr>
              <a:t>view</a:t>
            </a:r>
            <a:endParaRPr sz="2000" b="1" kern="0" dirty="0">
              <a:solidFill>
                <a:srgbClr val="FFFFFF"/>
              </a:solidFill>
              <a:latin typeface="Arial" panose="020B0604020202020204" pitchFamily="34" charset="0"/>
              <a:cs typeface="Arial" panose="020B0604020202020204" pitchFamily="34" charset="0"/>
              <a:sym typeface="Avenir Light"/>
            </a:endParaRPr>
          </a:p>
        </p:txBody>
      </p:sp>
      <p:sp>
        <p:nvSpPr>
          <p:cNvPr id="8" name="ARCA21">
            <a:extLst>
              <a:ext uri="{FF2B5EF4-FFF2-40B4-BE49-F238E27FC236}">
                <a16:creationId xmlns:a16="http://schemas.microsoft.com/office/drawing/2014/main" id="{C85D6A36-6D52-7E6A-B9C1-C40E7879EF2A}"/>
              </a:ext>
            </a:extLst>
          </p:cNvPr>
          <p:cNvSpPr txBox="1"/>
          <p:nvPr/>
        </p:nvSpPr>
        <p:spPr>
          <a:xfrm>
            <a:off x="8770329" y="1243680"/>
            <a:ext cx="1221680" cy="452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rPr lang="it-IT" sz="2000" b="1" dirty="0">
                <a:solidFill>
                  <a:schemeClr val="bg1"/>
                </a:solidFill>
                <a:latin typeface="Arial" panose="020B0604020202020204" pitchFamily="34" charset="0"/>
                <a:cs typeface="Arial" panose="020B0604020202020204" pitchFamily="34" charset="0"/>
              </a:rPr>
              <a:t>Top </a:t>
            </a:r>
            <a:r>
              <a:rPr lang="it-IT" sz="2000" b="1" dirty="0" err="1">
                <a:solidFill>
                  <a:schemeClr val="bg1"/>
                </a:solidFill>
                <a:latin typeface="Arial" panose="020B0604020202020204" pitchFamily="34" charset="0"/>
                <a:cs typeface="Arial" panose="020B0604020202020204" pitchFamily="34" charset="0"/>
              </a:rPr>
              <a:t>view</a:t>
            </a:r>
            <a:endParaRPr sz="2000" b="1" dirty="0">
              <a:solidFill>
                <a:schemeClr val="bg1"/>
              </a:solidFill>
              <a:latin typeface="Arial" panose="020B0604020202020204" pitchFamily="34" charset="0"/>
              <a:cs typeface="Arial" panose="020B0604020202020204" pitchFamily="34" charset="0"/>
            </a:endParaRPr>
          </a:p>
        </p:txBody>
      </p:sp>
      <p:sp>
        <p:nvSpPr>
          <p:cNvPr id="11" name="Titolo 1">
            <a:extLst>
              <a:ext uri="{FF2B5EF4-FFF2-40B4-BE49-F238E27FC236}">
                <a16:creationId xmlns:a16="http://schemas.microsoft.com/office/drawing/2014/main" id="{5175D7B8-570E-99C8-5323-C9A1369EEB59}"/>
              </a:ext>
            </a:extLst>
          </p:cNvPr>
          <p:cNvSpPr txBox="1">
            <a:spLocks/>
          </p:cNvSpPr>
          <p:nvPr/>
        </p:nvSpPr>
        <p:spPr>
          <a:xfrm>
            <a:off x="838200" y="1"/>
            <a:ext cx="10515600" cy="7492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C00000"/>
                </a:solidFill>
                <a:latin typeface="+mj-lt"/>
                <a:ea typeface="+mj-ea"/>
                <a:cs typeface="+mj-cs"/>
              </a:defRPr>
            </a:lvl1pPr>
          </a:lstStyle>
          <a:p>
            <a:pPr algn="l"/>
            <a:r>
              <a:rPr lang="en-US" sz="3600" dirty="0">
                <a:solidFill>
                  <a:srgbClr val="FFA3A3"/>
                </a:solidFill>
              </a:rPr>
              <a:t>An exceptionally-high-energy event (21 strings)</a:t>
            </a:r>
          </a:p>
        </p:txBody>
      </p:sp>
      <p:sp>
        <p:nvSpPr>
          <p:cNvPr id="4" name="CasellaDiTesto 3">
            <a:extLst>
              <a:ext uri="{FF2B5EF4-FFF2-40B4-BE49-F238E27FC236}">
                <a16:creationId xmlns:a16="http://schemas.microsoft.com/office/drawing/2014/main" id="{58DAA2A7-CDA4-32DD-DD18-0B7979A462E9}"/>
              </a:ext>
            </a:extLst>
          </p:cNvPr>
          <p:cNvSpPr txBox="1"/>
          <p:nvPr/>
        </p:nvSpPr>
        <p:spPr>
          <a:xfrm>
            <a:off x="838200" y="783045"/>
            <a:ext cx="10832690" cy="400110"/>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Horizontal event (1° above horizon) as expected since earth opaque to neutrinos at </a:t>
            </a:r>
            <a:r>
              <a:rPr lang="en-US" sz="2000" dirty="0" err="1">
                <a:solidFill>
                  <a:schemeClr val="bg1"/>
                </a:solidFill>
              </a:rPr>
              <a:t>PeV</a:t>
            </a:r>
            <a:r>
              <a:rPr lang="en-US" sz="2000" dirty="0">
                <a:solidFill>
                  <a:schemeClr val="bg1"/>
                </a:solidFill>
              </a:rPr>
              <a:t> scale</a:t>
            </a:r>
          </a:p>
        </p:txBody>
      </p:sp>
    </p:spTree>
    <p:extLst>
      <p:ext uri="{BB962C8B-B14F-4D97-AF65-F5344CB8AC3E}">
        <p14:creationId xmlns:p14="http://schemas.microsoft.com/office/powerpoint/2010/main" val="42292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endCondLst>
                </p:cTn>
                <p:tgtEl>
                  <p:spTgt spid="1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53C1FF90-9921-3B50-4024-72248B2B9A02}"/>
              </a:ext>
            </a:extLst>
          </p:cNvPr>
          <p:cNvSpPr>
            <a:spLocks noGrp="1"/>
          </p:cNvSpPr>
          <p:nvPr>
            <p:ph type="title"/>
          </p:nvPr>
        </p:nvSpPr>
        <p:spPr>
          <a:xfrm>
            <a:off x="803225" y="44750"/>
            <a:ext cx="8893175" cy="719138"/>
          </a:xfrm>
        </p:spPr>
        <p:txBody>
          <a:bodyPr>
            <a:normAutofit/>
          </a:bodyPr>
          <a:lstStyle/>
          <a:p>
            <a:r>
              <a:rPr lang="en-GB" sz="3600" dirty="0"/>
              <a:t>KM3-230213A: incoming direction</a:t>
            </a:r>
            <a:endParaRPr lang="en-US" sz="3600" dirty="0"/>
          </a:p>
        </p:txBody>
      </p:sp>
      <p:pic>
        <p:nvPicPr>
          <p:cNvPr id="3" name="Picture 2">
            <a:extLst>
              <a:ext uri="{FF2B5EF4-FFF2-40B4-BE49-F238E27FC236}">
                <a16:creationId xmlns:a16="http://schemas.microsoft.com/office/drawing/2014/main" id="{A4B3A0E1-CE6B-58BA-FCE0-15E6C24521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2348881"/>
            <a:ext cx="9144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 62">
            <a:extLst>
              <a:ext uri="{FF2B5EF4-FFF2-40B4-BE49-F238E27FC236}">
                <a16:creationId xmlns:a16="http://schemas.microsoft.com/office/drawing/2014/main" id="{3E25400B-FABB-0E30-73EB-011FDCC21493}"/>
              </a:ext>
            </a:extLst>
          </p:cNvPr>
          <p:cNvSpPr/>
          <p:nvPr/>
        </p:nvSpPr>
        <p:spPr>
          <a:xfrm>
            <a:off x="617683" y="2935459"/>
            <a:ext cx="11175457" cy="10729192"/>
          </a:xfrm>
          <a:prstGeom prst="ellipse">
            <a:avLst/>
          </a:prstGeom>
          <a:solidFill>
            <a:schemeClr val="accent1">
              <a:lumMod val="20000"/>
              <a:lumOff val="80000"/>
            </a:schemeClr>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9">
            <a:extLst>
              <a:ext uri="{FF2B5EF4-FFF2-40B4-BE49-F238E27FC236}">
                <a16:creationId xmlns:a16="http://schemas.microsoft.com/office/drawing/2014/main" id="{82A81265-0306-A4A0-B8D6-4E51B83586D5}"/>
              </a:ext>
            </a:extLst>
          </p:cNvPr>
          <p:cNvSpPr/>
          <p:nvPr/>
        </p:nvSpPr>
        <p:spPr>
          <a:xfrm>
            <a:off x="1836196" y="4158408"/>
            <a:ext cx="8539547" cy="80745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al 11">
            <a:extLst>
              <a:ext uri="{FF2B5EF4-FFF2-40B4-BE49-F238E27FC236}">
                <a16:creationId xmlns:a16="http://schemas.microsoft.com/office/drawing/2014/main" id="{C0981218-C4F8-11F2-31A3-5504266DA844}"/>
              </a:ext>
            </a:extLst>
          </p:cNvPr>
          <p:cNvSpPr/>
          <p:nvPr/>
        </p:nvSpPr>
        <p:spPr>
          <a:xfrm>
            <a:off x="3081566" y="5120363"/>
            <a:ext cx="6261079" cy="6009897"/>
          </a:xfrm>
          <a:prstGeom prst="ellips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a:extLst>
              <a:ext uri="{FF2B5EF4-FFF2-40B4-BE49-F238E27FC236}">
                <a16:creationId xmlns:a16="http://schemas.microsoft.com/office/drawing/2014/main" id="{4FF3A1A4-69DF-1249-AF26-CDB77820863B}"/>
              </a:ext>
            </a:extLst>
          </p:cNvPr>
          <p:cNvGrpSpPr/>
          <p:nvPr/>
        </p:nvGrpSpPr>
        <p:grpSpPr>
          <a:xfrm>
            <a:off x="5997860" y="4306283"/>
            <a:ext cx="583455" cy="792268"/>
            <a:chOff x="-3276872" y="634145"/>
            <a:chExt cx="2161483" cy="3757467"/>
          </a:xfrm>
        </p:grpSpPr>
        <p:sp>
          <p:nvSpPr>
            <p:cNvPr id="28" name="Oval 1">
              <a:extLst>
                <a:ext uri="{FF2B5EF4-FFF2-40B4-BE49-F238E27FC236}">
                  <a16:creationId xmlns:a16="http://schemas.microsoft.com/office/drawing/2014/main" id="{4688C2FC-7A6D-2038-2938-9AED56663170}"/>
                </a:ext>
              </a:extLst>
            </p:cNvPr>
            <p:cNvSpPr/>
            <p:nvPr/>
          </p:nvSpPr>
          <p:spPr>
            <a:xfrm>
              <a:off x="-3276872" y="321982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13">
              <a:extLst>
                <a:ext uri="{FF2B5EF4-FFF2-40B4-BE49-F238E27FC236}">
                  <a16:creationId xmlns:a16="http://schemas.microsoft.com/office/drawing/2014/main" id="{03634E23-9018-9F26-EB90-73B23F64216E}"/>
                </a:ext>
              </a:extLst>
            </p:cNvPr>
            <p:cNvSpPr/>
            <p:nvPr/>
          </p:nvSpPr>
          <p:spPr>
            <a:xfrm>
              <a:off x="-3276872" y="268150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16">
              <a:extLst>
                <a:ext uri="{FF2B5EF4-FFF2-40B4-BE49-F238E27FC236}">
                  <a16:creationId xmlns:a16="http://schemas.microsoft.com/office/drawing/2014/main" id="{67580C09-C8BA-F7B4-2CB4-97753F228E65}"/>
                </a:ext>
              </a:extLst>
            </p:cNvPr>
            <p:cNvSpPr/>
            <p:nvPr/>
          </p:nvSpPr>
          <p:spPr>
            <a:xfrm>
              <a:off x="-3276872" y="2183256"/>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17">
              <a:extLst>
                <a:ext uri="{FF2B5EF4-FFF2-40B4-BE49-F238E27FC236}">
                  <a16:creationId xmlns:a16="http://schemas.microsoft.com/office/drawing/2014/main" id="{6056FD62-E6F0-3C56-C319-34D1CBDB87F1}"/>
                </a:ext>
              </a:extLst>
            </p:cNvPr>
            <p:cNvSpPr/>
            <p:nvPr/>
          </p:nvSpPr>
          <p:spPr>
            <a:xfrm rot="21124491">
              <a:off x="-3253771" y="167071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19">
              <a:extLst>
                <a:ext uri="{FF2B5EF4-FFF2-40B4-BE49-F238E27FC236}">
                  <a16:creationId xmlns:a16="http://schemas.microsoft.com/office/drawing/2014/main" id="{F2046C24-B60D-FB03-CBF7-D68C46C3B87A}"/>
                </a:ext>
              </a:extLst>
            </p:cNvPr>
            <p:cNvSpPr/>
            <p:nvPr/>
          </p:nvSpPr>
          <p:spPr>
            <a:xfrm rot="21124491">
              <a:off x="-3253771" y="113239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20">
              <a:extLst>
                <a:ext uri="{FF2B5EF4-FFF2-40B4-BE49-F238E27FC236}">
                  <a16:creationId xmlns:a16="http://schemas.microsoft.com/office/drawing/2014/main" id="{26F81C10-DA10-961A-8B1D-F786176ED60D}"/>
                </a:ext>
              </a:extLst>
            </p:cNvPr>
            <p:cNvSpPr/>
            <p:nvPr/>
          </p:nvSpPr>
          <p:spPr>
            <a:xfrm rot="21124491">
              <a:off x="-3253771" y="634145"/>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21">
              <a:extLst>
                <a:ext uri="{FF2B5EF4-FFF2-40B4-BE49-F238E27FC236}">
                  <a16:creationId xmlns:a16="http://schemas.microsoft.com/office/drawing/2014/main" id="{5B594F4F-6ADC-9548-E090-70C08C3D6F8C}"/>
                </a:ext>
              </a:extLst>
            </p:cNvPr>
            <p:cNvSpPr/>
            <p:nvPr/>
          </p:nvSpPr>
          <p:spPr>
            <a:xfrm rot="2064590">
              <a:off x="-2688520" y="328041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22">
              <a:extLst>
                <a:ext uri="{FF2B5EF4-FFF2-40B4-BE49-F238E27FC236}">
                  <a16:creationId xmlns:a16="http://schemas.microsoft.com/office/drawing/2014/main" id="{E85FF911-6F30-37A0-D400-92192D941975}"/>
                </a:ext>
              </a:extLst>
            </p:cNvPr>
            <p:cNvSpPr/>
            <p:nvPr/>
          </p:nvSpPr>
          <p:spPr>
            <a:xfrm rot="2064590">
              <a:off x="-2688520" y="274209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23">
              <a:extLst>
                <a:ext uri="{FF2B5EF4-FFF2-40B4-BE49-F238E27FC236}">
                  <a16:creationId xmlns:a16="http://schemas.microsoft.com/office/drawing/2014/main" id="{36663D7D-928A-3C75-C3A2-8A9AB483A3E8}"/>
                </a:ext>
              </a:extLst>
            </p:cNvPr>
            <p:cNvSpPr/>
            <p:nvPr/>
          </p:nvSpPr>
          <p:spPr>
            <a:xfrm rot="2064590">
              <a:off x="-2688520" y="2243845"/>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24">
              <a:extLst>
                <a:ext uri="{FF2B5EF4-FFF2-40B4-BE49-F238E27FC236}">
                  <a16:creationId xmlns:a16="http://schemas.microsoft.com/office/drawing/2014/main" id="{BDF99163-B454-68F9-F75F-C8B3923DA54D}"/>
                </a:ext>
              </a:extLst>
            </p:cNvPr>
            <p:cNvSpPr/>
            <p:nvPr/>
          </p:nvSpPr>
          <p:spPr>
            <a:xfrm rot="1589081">
              <a:off x="-2665419" y="1731300"/>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25">
              <a:extLst>
                <a:ext uri="{FF2B5EF4-FFF2-40B4-BE49-F238E27FC236}">
                  <a16:creationId xmlns:a16="http://schemas.microsoft.com/office/drawing/2014/main" id="{72B34008-22A8-1D23-059E-4DC21D16BA19}"/>
                </a:ext>
              </a:extLst>
            </p:cNvPr>
            <p:cNvSpPr/>
            <p:nvPr/>
          </p:nvSpPr>
          <p:spPr>
            <a:xfrm rot="1589081">
              <a:off x="-2665419" y="1192980"/>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26">
              <a:extLst>
                <a:ext uri="{FF2B5EF4-FFF2-40B4-BE49-F238E27FC236}">
                  <a16:creationId xmlns:a16="http://schemas.microsoft.com/office/drawing/2014/main" id="{7981B516-6DA5-0CD3-15E6-B4D9A88E15BA}"/>
                </a:ext>
              </a:extLst>
            </p:cNvPr>
            <p:cNvSpPr/>
            <p:nvPr/>
          </p:nvSpPr>
          <p:spPr>
            <a:xfrm rot="1589081">
              <a:off x="-2665419" y="694734"/>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27">
              <a:extLst>
                <a:ext uri="{FF2B5EF4-FFF2-40B4-BE49-F238E27FC236}">
                  <a16:creationId xmlns:a16="http://schemas.microsoft.com/office/drawing/2014/main" id="{16FEF423-D7D4-B2B6-8171-59A169EFB2E4}"/>
                </a:ext>
              </a:extLst>
            </p:cNvPr>
            <p:cNvSpPr/>
            <p:nvPr/>
          </p:nvSpPr>
          <p:spPr>
            <a:xfrm>
              <a:off x="-2086882" y="3236313"/>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28">
              <a:extLst>
                <a:ext uri="{FF2B5EF4-FFF2-40B4-BE49-F238E27FC236}">
                  <a16:creationId xmlns:a16="http://schemas.microsoft.com/office/drawing/2014/main" id="{4EDC2481-879B-E981-024F-AD3140373F82}"/>
                </a:ext>
              </a:extLst>
            </p:cNvPr>
            <p:cNvSpPr/>
            <p:nvPr/>
          </p:nvSpPr>
          <p:spPr>
            <a:xfrm>
              <a:off x="-2086882" y="2697993"/>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29">
              <a:extLst>
                <a:ext uri="{FF2B5EF4-FFF2-40B4-BE49-F238E27FC236}">
                  <a16:creationId xmlns:a16="http://schemas.microsoft.com/office/drawing/2014/main" id="{AF9A6923-A585-E4A1-E37B-55D684FF1A01}"/>
                </a:ext>
              </a:extLst>
            </p:cNvPr>
            <p:cNvSpPr/>
            <p:nvPr/>
          </p:nvSpPr>
          <p:spPr>
            <a:xfrm>
              <a:off x="-2086882" y="2199747"/>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30">
              <a:extLst>
                <a:ext uri="{FF2B5EF4-FFF2-40B4-BE49-F238E27FC236}">
                  <a16:creationId xmlns:a16="http://schemas.microsoft.com/office/drawing/2014/main" id="{A93B38F3-1FB4-B078-8215-3AC745945328}"/>
                </a:ext>
              </a:extLst>
            </p:cNvPr>
            <p:cNvSpPr/>
            <p:nvPr/>
          </p:nvSpPr>
          <p:spPr>
            <a:xfrm rot="21124491">
              <a:off x="-2063781" y="168720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31">
              <a:extLst>
                <a:ext uri="{FF2B5EF4-FFF2-40B4-BE49-F238E27FC236}">
                  <a16:creationId xmlns:a16="http://schemas.microsoft.com/office/drawing/2014/main" id="{A04005A4-4E30-291E-D46D-C6891FF93229}"/>
                </a:ext>
              </a:extLst>
            </p:cNvPr>
            <p:cNvSpPr/>
            <p:nvPr/>
          </p:nvSpPr>
          <p:spPr>
            <a:xfrm rot="21124491">
              <a:off x="-2063781" y="114888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32">
              <a:extLst>
                <a:ext uri="{FF2B5EF4-FFF2-40B4-BE49-F238E27FC236}">
                  <a16:creationId xmlns:a16="http://schemas.microsoft.com/office/drawing/2014/main" id="{1EBB9353-53B6-054A-61D8-7BCA5F0BADEE}"/>
                </a:ext>
              </a:extLst>
            </p:cNvPr>
            <p:cNvSpPr/>
            <p:nvPr/>
          </p:nvSpPr>
          <p:spPr>
            <a:xfrm rot="21124491">
              <a:off x="-2063781" y="650636"/>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33">
              <a:extLst>
                <a:ext uri="{FF2B5EF4-FFF2-40B4-BE49-F238E27FC236}">
                  <a16:creationId xmlns:a16="http://schemas.microsoft.com/office/drawing/2014/main" id="{C5709DB5-8935-010F-41CE-A3E5CAB871D2}"/>
                </a:ext>
              </a:extLst>
            </p:cNvPr>
            <p:cNvSpPr/>
            <p:nvPr/>
          </p:nvSpPr>
          <p:spPr>
            <a:xfrm rot="2064590">
              <a:off x="-1498530" y="329690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34">
              <a:extLst>
                <a:ext uri="{FF2B5EF4-FFF2-40B4-BE49-F238E27FC236}">
                  <a16:creationId xmlns:a16="http://schemas.microsoft.com/office/drawing/2014/main" id="{73D5A221-671C-5A66-9F35-287C00DCC23B}"/>
                </a:ext>
              </a:extLst>
            </p:cNvPr>
            <p:cNvSpPr/>
            <p:nvPr/>
          </p:nvSpPr>
          <p:spPr>
            <a:xfrm rot="2064590">
              <a:off x="-1498530" y="2758582"/>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35">
              <a:extLst>
                <a:ext uri="{FF2B5EF4-FFF2-40B4-BE49-F238E27FC236}">
                  <a16:creationId xmlns:a16="http://schemas.microsoft.com/office/drawing/2014/main" id="{4EB70D7A-7AF3-3EE0-2607-D57BFE7ED95D}"/>
                </a:ext>
              </a:extLst>
            </p:cNvPr>
            <p:cNvSpPr/>
            <p:nvPr/>
          </p:nvSpPr>
          <p:spPr>
            <a:xfrm rot="2064590">
              <a:off x="-1498530" y="2260336"/>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36">
              <a:extLst>
                <a:ext uri="{FF2B5EF4-FFF2-40B4-BE49-F238E27FC236}">
                  <a16:creationId xmlns:a16="http://schemas.microsoft.com/office/drawing/2014/main" id="{91B91630-7376-2D7F-00DA-E219FF5221D3}"/>
                </a:ext>
              </a:extLst>
            </p:cNvPr>
            <p:cNvSpPr/>
            <p:nvPr/>
          </p:nvSpPr>
          <p:spPr>
            <a:xfrm rot="1589081">
              <a:off x="-1475429" y="174779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37">
              <a:extLst>
                <a:ext uri="{FF2B5EF4-FFF2-40B4-BE49-F238E27FC236}">
                  <a16:creationId xmlns:a16="http://schemas.microsoft.com/office/drawing/2014/main" id="{1EDB0FAA-6353-4B29-FF07-6376A44B29A9}"/>
                </a:ext>
              </a:extLst>
            </p:cNvPr>
            <p:cNvSpPr/>
            <p:nvPr/>
          </p:nvSpPr>
          <p:spPr>
            <a:xfrm rot="1589081">
              <a:off x="-1475429" y="1209471"/>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38">
              <a:extLst>
                <a:ext uri="{FF2B5EF4-FFF2-40B4-BE49-F238E27FC236}">
                  <a16:creationId xmlns:a16="http://schemas.microsoft.com/office/drawing/2014/main" id="{DDA13056-08D3-9F87-ED56-9E2257760716}"/>
                </a:ext>
              </a:extLst>
            </p:cNvPr>
            <p:cNvSpPr/>
            <p:nvPr/>
          </p:nvSpPr>
          <p:spPr>
            <a:xfrm rot="1589081">
              <a:off x="-1475429" y="711225"/>
              <a:ext cx="360040" cy="36004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2" name="Straight Connector 3">
              <a:extLst>
                <a:ext uri="{FF2B5EF4-FFF2-40B4-BE49-F238E27FC236}">
                  <a16:creationId xmlns:a16="http://schemas.microsoft.com/office/drawing/2014/main" id="{DF0DC2BF-7E49-E7FC-1906-AD4F15FDD10E}"/>
                </a:ext>
              </a:extLst>
            </p:cNvPr>
            <p:cNvCxnSpPr/>
            <p:nvPr/>
          </p:nvCxnSpPr>
          <p:spPr>
            <a:xfrm flipH="1">
              <a:off x="-3096852" y="814165"/>
              <a:ext cx="23101" cy="3439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03DFAE38-F08B-01AD-327D-CE0813BA4591}"/>
                </a:ext>
              </a:extLst>
            </p:cNvPr>
            <p:cNvCxnSpPr/>
            <p:nvPr/>
          </p:nvCxnSpPr>
          <p:spPr>
            <a:xfrm flipH="1">
              <a:off x="-2520051" y="866860"/>
              <a:ext cx="23101" cy="3439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3BF5D862-A525-EDE8-9E37-5CF68CA09F02}"/>
                </a:ext>
              </a:extLst>
            </p:cNvPr>
            <p:cNvCxnSpPr/>
            <p:nvPr/>
          </p:nvCxnSpPr>
          <p:spPr>
            <a:xfrm flipH="1">
              <a:off x="-1934750" y="814165"/>
              <a:ext cx="23101" cy="3439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95378F1C-7872-5F62-D678-59E411AC0CD1}"/>
                </a:ext>
              </a:extLst>
            </p:cNvPr>
            <p:cNvCxnSpPr/>
            <p:nvPr/>
          </p:nvCxnSpPr>
          <p:spPr>
            <a:xfrm flipH="1">
              <a:off x="-1318510" y="952108"/>
              <a:ext cx="23101" cy="3439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44">
            <a:extLst>
              <a:ext uri="{FF2B5EF4-FFF2-40B4-BE49-F238E27FC236}">
                <a16:creationId xmlns:a16="http://schemas.microsoft.com/office/drawing/2014/main" id="{8DA1AAE7-BCB8-651D-F0F0-6A6F8E1665E3}"/>
              </a:ext>
            </a:extLst>
          </p:cNvPr>
          <p:cNvCxnSpPr/>
          <p:nvPr/>
        </p:nvCxnSpPr>
        <p:spPr>
          <a:xfrm>
            <a:off x="5789550" y="4640470"/>
            <a:ext cx="1590206" cy="1389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49">
            <a:extLst>
              <a:ext uri="{FF2B5EF4-FFF2-40B4-BE49-F238E27FC236}">
                <a16:creationId xmlns:a16="http://schemas.microsoft.com/office/drawing/2014/main" id="{5839F78C-D891-AD95-A145-DC5EA081B6E7}"/>
              </a:ext>
            </a:extLst>
          </p:cNvPr>
          <p:cNvSpPr txBox="1"/>
          <p:nvPr/>
        </p:nvSpPr>
        <p:spPr>
          <a:xfrm rot="258300">
            <a:off x="3114434" y="4196895"/>
            <a:ext cx="2277663" cy="369332"/>
          </a:xfrm>
          <a:prstGeom prst="rect">
            <a:avLst/>
          </a:prstGeom>
          <a:noFill/>
        </p:spPr>
        <p:txBody>
          <a:bodyPr wrap="square" rtlCol="0">
            <a:spAutoFit/>
          </a:bodyPr>
          <a:lstStyle/>
          <a:p>
            <a:r>
              <a:rPr lang="en-US" dirty="0"/>
              <a:t>neutrino</a:t>
            </a:r>
            <a:endParaRPr lang="nl-NL" dirty="0"/>
          </a:p>
        </p:txBody>
      </p:sp>
      <p:sp>
        <p:nvSpPr>
          <p:cNvPr id="58" name="Rectangle 57">
            <a:extLst>
              <a:ext uri="{FF2B5EF4-FFF2-40B4-BE49-F238E27FC236}">
                <a16:creationId xmlns:a16="http://schemas.microsoft.com/office/drawing/2014/main" id="{F82DF061-1994-B22E-E286-908F5793AF6E}"/>
              </a:ext>
            </a:extLst>
          </p:cNvPr>
          <p:cNvSpPr/>
          <p:nvPr/>
        </p:nvSpPr>
        <p:spPr>
          <a:xfrm rot="286258">
            <a:off x="6868350" y="4454161"/>
            <a:ext cx="761747" cy="369332"/>
          </a:xfrm>
          <a:prstGeom prst="rect">
            <a:avLst/>
          </a:prstGeom>
        </p:spPr>
        <p:txBody>
          <a:bodyPr wrap="none">
            <a:spAutoFit/>
          </a:bodyPr>
          <a:lstStyle/>
          <a:p>
            <a:r>
              <a:rPr lang="en-US" dirty="0"/>
              <a:t>muon</a:t>
            </a:r>
            <a:endParaRPr lang="nl-NL" dirty="0"/>
          </a:p>
        </p:txBody>
      </p:sp>
      <p:sp>
        <p:nvSpPr>
          <p:cNvPr id="59" name="Right Brace 51">
            <a:extLst>
              <a:ext uri="{FF2B5EF4-FFF2-40B4-BE49-F238E27FC236}">
                <a16:creationId xmlns:a16="http://schemas.microsoft.com/office/drawing/2014/main" id="{EE02692F-18DF-6DFE-22D4-094096CF8F7D}"/>
              </a:ext>
            </a:extLst>
          </p:cNvPr>
          <p:cNvSpPr/>
          <p:nvPr/>
        </p:nvSpPr>
        <p:spPr>
          <a:xfrm rot="16389219">
            <a:off x="4891398" y="3403581"/>
            <a:ext cx="469792" cy="165116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l-NL"/>
          </a:p>
        </p:txBody>
      </p:sp>
      <p:sp>
        <p:nvSpPr>
          <p:cNvPr id="60" name="TextBox 52">
            <a:extLst>
              <a:ext uri="{FF2B5EF4-FFF2-40B4-BE49-F238E27FC236}">
                <a16:creationId xmlns:a16="http://schemas.microsoft.com/office/drawing/2014/main" id="{13423072-CEF1-2977-09CF-80537CB06FF7}"/>
              </a:ext>
            </a:extLst>
          </p:cNvPr>
          <p:cNvSpPr txBox="1"/>
          <p:nvPr/>
        </p:nvSpPr>
        <p:spPr>
          <a:xfrm>
            <a:off x="4743998" y="3487526"/>
            <a:ext cx="800219" cy="338554"/>
          </a:xfrm>
          <a:prstGeom prst="rect">
            <a:avLst/>
          </a:prstGeom>
          <a:noFill/>
        </p:spPr>
        <p:txBody>
          <a:bodyPr wrap="none" rtlCol="0">
            <a:spAutoFit/>
          </a:bodyPr>
          <a:lstStyle/>
          <a:p>
            <a:r>
              <a:rPr lang="en-US" sz="1600" dirty="0"/>
              <a:t>140 km</a:t>
            </a:r>
            <a:endParaRPr lang="nl-NL" sz="1600" dirty="0"/>
          </a:p>
        </p:txBody>
      </p:sp>
      <p:sp>
        <p:nvSpPr>
          <p:cNvPr id="62" name="TextBox 72">
            <a:extLst>
              <a:ext uri="{FF2B5EF4-FFF2-40B4-BE49-F238E27FC236}">
                <a16:creationId xmlns:a16="http://schemas.microsoft.com/office/drawing/2014/main" id="{C8296F1B-AED1-F7E0-50BA-6399D3A55CBE}"/>
              </a:ext>
            </a:extLst>
          </p:cNvPr>
          <p:cNvSpPr txBox="1"/>
          <p:nvPr/>
        </p:nvSpPr>
        <p:spPr>
          <a:xfrm>
            <a:off x="5433728" y="3180029"/>
            <a:ext cx="1838645" cy="338554"/>
          </a:xfrm>
          <a:prstGeom prst="rect">
            <a:avLst/>
          </a:prstGeom>
          <a:noFill/>
        </p:spPr>
        <p:txBody>
          <a:bodyPr wrap="none" rtlCol="0">
            <a:spAutoFit/>
          </a:bodyPr>
          <a:lstStyle/>
          <a:p>
            <a:r>
              <a:rPr lang="en-US" sz="1600" dirty="0"/>
              <a:t>atmospheric muons</a:t>
            </a:r>
            <a:endParaRPr lang="nl-NL" sz="1600" dirty="0"/>
          </a:p>
        </p:txBody>
      </p:sp>
      <p:cxnSp>
        <p:nvCxnSpPr>
          <p:cNvPr id="63" name="Straight Connector 10">
            <a:extLst>
              <a:ext uri="{FF2B5EF4-FFF2-40B4-BE49-F238E27FC236}">
                <a16:creationId xmlns:a16="http://schemas.microsoft.com/office/drawing/2014/main" id="{2FBC7596-B88C-8020-5FB7-566AABAAF6B8}"/>
              </a:ext>
            </a:extLst>
          </p:cNvPr>
          <p:cNvCxnSpPr/>
          <p:nvPr/>
        </p:nvCxnSpPr>
        <p:spPr>
          <a:xfrm>
            <a:off x="-2464445" y="4019822"/>
            <a:ext cx="8253995" cy="62064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4" name="Pie 15">
            <a:extLst>
              <a:ext uri="{FF2B5EF4-FFF2-40B4-BE49-F238E27FC236}">
                <a16:creationId xmlns:a16="http://schemas.microsoft.com/office/drawing/2014/main" id="{40215363-C99D-6A60-2CBD-B90FCD68C3EA}"/>
              </a:ext>
            </a:extLst>
          </p:cNvPr>
          <p:cNvSpPr/>
          <p:nvPr/>
        </p:nvSpPr>
        <p:spPr>
          <a:xfrm>
            <a:off x="1795096" y="4200533"/>
            <a:ext cx="8580646" cy="8032386"/>
          </a:xfrm>
          <a:prstGeom prst="pie">
            <a:avLst>
              <a:gd name="adj1" fmla="val 18888841"/>
              <a:gd name="adj2" fmla="val 1376068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65" name="Freeform 42">
            <a:extLst>
              <a:ext uri="{FF2B5EF4-FFF2-40B4-BE49-F238E27FC236}">
                <a16:creationId xmlns:a16="http://schemas.microsoft.com/office/drawing/2014/main" id="{34FC3A8E-5608-0AA0-6839-10839B5EC727}"/>
              </a:ext>
            </a:extLst>
          </p:cNvPr>
          <p:cNvSpPr/>
          <p:nvPr/>
        </p:nvSpPr>
        <p:spPr>
          <a:xfrm>
            <a:off x="3300090" y="5071687"/>
            <a:ext cx="1627376" cy="1200834"/>
          </a:xfrm>
          <a:custGeom>
            <a:avLst/>
            <a:gdLst>
              <a:gd name="connsiteX0" fmla="*/ 475169 w 1273956"/>
              <a:gd name="connsiteY0" fmla="*/ 105103 h 983233"/>
              <a:gd name="connsiteX1" fmla="*/ 422618 w 1273956"/>
              <a:gd name="connsiteY1" fmla="*/ 63062 h 983233"/>
              <a:gd name="connsiteX2" fmla="*/ 233432 w 1273956"/>
              <a:gd name="connsiteY2" fmla="*/ 63062 h 983233"/>
              <a:gd name="connsiteX3" fmla="*/ 159859 w 1273956"/>
              <a:gd name="connsiteY3" fmla="*/ 84082 h 983233"/>
              <a:gd name="connsiteX4" fmla="*/ 128328 w 1273956"/>
              <a:gd name="connsiteY4" fmla="*/ 73572 h 983233"/>
              <a:gd name="connsiteX5" fmla="*/ 44245 w 1273956"/>
              <a:gd name="connsiteY5" fmla="*/ 84082 h 983233"/>
              <a:gd name="connsiteX6" fmla="*/ 23225 w 1273956"/>
              <a:gd name="connsiteY6" fmla="*/ 147144 h 983233"/>
              <a:gd name="connsiteX7" fmla="*/ 12714 w 1273956"/>
              <a:gd name="connsiteY7" fmla="*/ 178675 h 983233"/>
              <a:gd name="connsiteX8" fmla="*/ 12714 w 1273956"/>
              <a:gd name="connsiteY8" fmla="*/ 641131 h 983233"/>
              <a:gd name="connsiteX9" fmla="*/ 23225 w 1273956"/>
              <a:gd name="connsiteY9" fmla="*/ 683172 h 983233"/>
              <a:gd name="connsiteX10" fmla="*/ 96797 w 1273956"/>
              <a:gd name="connsiteY10" fmla="*/ 798786 h 983233"/>
              <a:gd name="connsiteX11" fmla="*/ 149349 w 1273956"/>
              <a:gd name="connsiteY11" fmla="*/ 893379 h 983233"/>
              <a:gd name="connsiteX12" fmla="*/ 212411 w 1273956"/>
              <a:gd name="connsiteY12" fmla="*/ 924910 h 983233"/>
              <a:gd name="connsiteX13" fmla="*/ 275473 w 1273956"/>
              <a:gd name="connsiteY13" fmla="*/ 956441 h 983233"/>
              <a:gd name="connsiteX14" fmla="*/ 401597 w 1273956"/>
              <a:gd name="connsiteY14" fmla="*/ 966951 h 983233"/>
              <a:gd name="connsiteX15" fmla="*/ 433128 w 1273956"/>
              <a:gd name="connsiteY15" fmla="*/ 945931 h 983233"/>
              <a:gd name="connsiteX16" fmla="*/ 506701 w 1273956"/>
              <a:gd name="connsiteY16" fmla="*/ 924910 h 983233"/>
              <a:gd name="connsiteX17" fmla="*/ 548742 w 1273956"/>
              <a:gd name="connsiteY17" fmla="*/ 903889 h 983233"/>
              <a:gd name="connsiteX18" fmla="*/ 664356 w 1273956"/>
              <a:gd name="connsiteY18" fmla="*/ 872358 h 983233"/>
              <a:gd name="connsiteX19" fmla="*/ 727418 w 1273956"/>
              <a:gd name="connsiteY19" fmla="*/ 840827 h 983233"/>
              <a:gd name="connsiteX20" fmla="*/ 779969 w 1273956"/>
              <a:gd name="connsiteY20" fmla="*/ 830317 h 983233"/>
              <a:gd name="connsiteX21" fmla="*/ 874563 w 1273956"/>
              <a:gd name="connsiteY21" fmla="*/ 798786 h 983233"/>
              <a:gd name="connsiteX22" fmla="*/ 906094 w 1273956"/>
              <a:gd name="connsiteY22" fmla="*/ 767255 h 983233"/>
              <a:gd name="connsiteX23" fmla="*/ 969156 w 1273956"/>
              <a:gd name="connsiteY23" fmla="*/ 746234 h 983233"/>
              <a:gd name="connsiteX24" fmla="*/ 1105790 w 1273956"/>
              <a:gd name="connsiteY24" fmla="*/ 704193 h 983233"/>
              <a:gd name="connsiteX25" fmla="*/ 1168852 w 1273956"/>
              <a:gd name="connsiteY25" fmla="*/ 693682 h 983233"/>
              <a:gd name="connsiteX26" fmla="*/ 1231914 w 1273956"/>
              <a:gd name="connsiteY26" fmla="*/ 672662 h 983233"/>
              <a:gd name="connsiteX27" fmla="*/ 1263445 w 1273956"/>
              <a:gd name="connsiteY27" fmla="*/ 651641 h 983233"/>
              <a:gd name="connsiteX28" fmla="*/ 1273956 w 1273956"/>
              <a:gd name="connsiteY28" fmla="*/ 599089 h 983233"/>
              <a:gd name="connsiteX29" fmla="*/ 1252935 w 1273956"/>
              <a:gd name="connsiteY29" fmla="*/ 462455 h 983233"/>
              <a:gd name="connsiteX30" fmla="*/ 1242425 w 1273956"/>
              <a:gd name="connsiteY30" fmla="*/ 420413 h 983233"/>
              <a:gd name="connsiteX31" fmla="*/ 1221404 w 1273956"/>
              <a:gd name="connsiteY31" fmla="*/ 388882 h 983233"/>
              <a:gd name="connsiteX32" fmla="*/ 1137321 w 1273956"/>
              <a:gd name="connsiteY32" fmla="*/ 231227 h 983233"/>
              <a:gd name="connsiteX33" fmla="*/ 1116301 w 1273956"/>
              <a:gd name="connsiteY33" fmla="*/ 189186 h 983233"/>
              <a:gd name="connsiteX34" fmla="*/ 1095280 w 1273956"/>
              <a:gd name="connsiteY34" fmla="*/ 157655 h 983233"/>
              <a:gd name="connsiteX35" fmla="*/ 1021707 w 1273956"/>
              <a:gd name="connsiteY35" fmla="*/ 73572 h 983233"/>
              <a:gd name="connsiteX36" fmla="*/ 979666 w 1273956"/>
              <a:gd name="connsiteY36" fmla="*/ 42041 h 983233"/>
              <a:gd name="connsiteX37" fmla="*/ 948135 w 1273956"/>
              <a:gd name="connsiteY37" fmla="*/ 21020 h 983233"/>
              <a:gd name="connsiteX38" fmla="*/ 822011 w 1273956"/>
              <a:gd name="connsiteY38" fmla="*/ 0 h 983233"/>
              <a:gd name="connsiteX39" fmla="*/ 695887 w 1273956"/>
              <a:gd name="connsiteY39" fmla="*/ 10510 h 983233"/>
              <a:gd name="connsiteX40" fmla="*/ 601294 w 1273956"/>
              <a:gd name="connsiteY40" fmla="*/ 42041 h 983233"/>
              <a:gd name="connsiteX41" fmla="*/ 538232 w 1273956"/>
              <a:gd name="connsiteY41" fmla="*/ 52551 h 983233"/>
              <a:gd name="connsiteX42" fmla="*/ 401597 w 1273956"/>
              <a:gd name="connsiteY42" fmla="*/ 52551 h 983233"/>
              <a:gd name="connsiteX43" fmla="*/ 391087 w 1273956"/>
              <a:gd name="connsiteY43" fmla="*/ 63062 h 9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3956" h="983233">
                <a:moveTo>
                  <a:pt x="475169" y="105103"/>
                </a:moveTo>
                <a:cubicBezTo>
                  <a:pt x="457652" y="91089"/>
                  <a:pt x="442682" y="73094"/>
                  <a:pt x="422618" y="63062"/>
                </a:cubicBezTo>
                <a:cubicBezTo>
                  <a:pt x="375891" y="39698"/>
                  <a:pt x="258449" y="61137"/>
                  <a:pt x="233432" y="63062"/>
                </a:cubicBezTo>
                <a:cubicBezTo>
                  <a:pt x="218562" y="68018"/>
                  <a:pt x="173057" y="84082"/>
                  <a:pt x="159859" y="84082"/>
                </a:cubicBezTo>
                <a:cubicBezTo>
                  <a:pt x="148780" y="84082"/>
                  <a:pt x="138838" y="77075"/>
                  <a:pt x="128328" y="73572"/>
                </a:cubicBezTo>
                <a:cubicBezTo>
                  <a:pt x="100300" y="77075"/>
                  <a:pt x="67385" y="67884"/>
                  <a:pt x="44245" y="84082"/>
                </a:cubicBezTo>
                <a:cubicBezTo>
                  <a:pt x="26093" y="96789"/>
                  <a:pt x="30232" y="126123"/>
                  <a:pt x="23225" y="147144"/>
                </a:cubicBezTo>
                <a:lnTo>
                  <a:pt x="12714" y="178675"/>
                </a:lnTo>
                <a:cubicBezTo>
                  <a:pt x="-3900" y="394665"/>
                  <a:pt x="-4573" y="338613"/>
                  <a:pt x="12714" y="641131"/>
                </a:cubicBezTo>
                <a:cubicBezTo>
                  <a:pt x="13538" y="655552"/>
                  <a:pt x="17669" y="669838"/>
                  <a:pt x="23225" y="683172"/>
                </a:cubicBezTo>
                <a:cubicBezTo>
                  <a:pt x="97713" y="861941"/>
                  <a:pt x="30871" y="706490"/>
                  <a:pt x="96797" y="798786"/>
                </a:cubicBezTo>
                <a:cubicBezTo>
                  <a:pt x="116145" y="825873"/>
                  <a:pt x="123851" y="870714"/>
                  <a:pt x="149349" y="893379"/>
                </a:cubicBezTo>
                <a:cubicBezTo>
                  <a:pt x="166914" y="908993"/>
                  <a:pt x="191867" y="913496"/>
                  <a:pt x="212411" y="924910"/>
                </a:cubicBezTo>
                <a:cubicBezTo>
                  <a:pt x="273535" y="958868"/>
                  <a:pt x="214089" y="935980"/>
                  <a:pt x="275473" y="956441"/>
                </a:cubicBezTo>
                <a:cubicBezTo>
                  <a:pt x="326937" y="990751"/>
                  <a:pt x="310683" y="989680"/>
                  <a:pt x="401597" y="966951"/>
                </a:cubicBezTo>
                <a:cubicBezTo>
                  <a:pt x="413852" y="963887"/>
                  <a:pt x="421400" y="950622"/>
                  <a:pt x="433128" y="945931"/>
                </a:cubicBezTo>
                <a:cubicBezTo>
                  <a:pt x="456809" y="936459"/>
                  <a:pt x="482731" y="933626"/>
                  <a:pt x="506701" y="924910"/>
                </a:cubicBezTo>
                <a:cubicBezTo>
                  <a:pt x="521426" y="919556"/>
                  <a:pt x="534195" y="909708"/>
                  <a:pt x="548742" y="903889"/>
                </a:cubicBezTo>
                <a:cubicBezTo>
                  <a:pt x="602076" y="882555"/>
                  <a:pt x="611583" y="882913"/>
                  <a:pt x="664356" y="872358"/>
                </a:cubicBezTo>
                <a:cubicBezTo>
                  <a:pt x="685377" y="861848"/>
                  <a:pt x="705331" y="848859"/>
                  <a:pt x="727418" y="840827"/>
                </a:cubicBezTo>
                <a:cubicBezTo>
                  <a:pt x="744206" y="834722"/>
                  <a:pt x="762531" y="834192"/>
                  <a:pt x="779969" y="830317"/>
                </a:cubicBezTo>
                <a:cubicBezTo>
                  <a:pt x="830881" y="819003"/>
                  <a:pt x="820919" y="820243"/>
                  <a:pt x="874563" y="798786"/>
                </a:cubicBezTo>
                <a:cubicBezTo>
                  <a:pt x="885073" y="788276"/>
                  <a:pt x="893101" y="774474"/>
                  <a:pt x="906094" y="767255"/>
                </a:cubicBezTo>
                <a:cubicBezTo>
                  <a:pt x="925463" y="756494"/>
                  <a:pt x="948583" y="754463"/>
                  <a:pt x="969156" y="746234"/>
                </a:cubicBezTo>
                <a:cubicBezTo>
                  <a:pt x="1024657" y="724033"/>
                  <a:pt x="1039962" y="715165"/>
                  <a:pt x="1105790" y="704193"/>
                </a:cubicBezTo>
                <a:cubicBezTo>
                  <a:pt x="1126811" y="700689"/>
                  <a:pt x="1148178" y="698851"/>
                  <a:pt x="1168852" y="693682"/>
                </a:cubicBezTo>
                <a:cubicBezTo>
                  <a:pt x="1190348" y="688308"/>
                  <a:pt x="1231914" y="672662"/>
                  <a:pt x="1231914" y="672662"/>
                </a:cubicBezTo>
                <a:cubicBezTo>
                  <a:pt x="1242424" y="665655"/>
                  <a:pt x="1257178" y="662609"/>
                  <a:pt x="1263445" y="651641"/>
                </a:cubicBezTo>
                <a:cubicBezTo>
                  <a:pt x="1272308" y="636130"/>
                  <a:pt x="1273956" y="616953"/>
                  <a:pt x="1273956" y="599089"/>
                </a:cubicBezTo>
                <a:cubicBezTo>
                  <a:pt x="1273956" y="567240"/>
                  <a:pt x="1260935" y="498458"/>
                  <a:pt x="1252935" y="462455"/>
                </a:cubicBezTo>
                <a:cubicBezTo>
                  <a:pt x="1249801" y="448354"/>
                  <a:pt x="1248115" y="433690"/>
                  <a:pt x="1242425" y="420413"/>
                </a:cubicBezTo>
                <a:cubicBezTo>
                  <a:pt x="1237449" y="408802"/>
                  <a:pt x="1228411" y="399392"/>
                  <a:pt x="1221404" y="388882"/>
                </a:cubicBezTo>
                <a:cubicBezTo>
                  <a:pt x="1190354" y="295730"/>
                  <a:pt x="1239096" y="434782"/>
                  <a:pt x="1137321" y="231227"/>
                </a:cubicBezTo>
                <a:cubicBezTo>
                  <a:pt x="1130314" y="217213"/>
                  <a:pt x="1124074" y="202789"/>
                  <a:pt x="1116301" y="189186"/>
                </a:cubicBezTo>
                <a:cubicBezTo>
                  <a:pt x="1110034" y="178218"/>
                  <a:pt x="1102859" y="167760"/>
                  <a:pt x="1095280" y="157655"/>
                </a:cubicBezTo>
                <a:cubicBezTo>
                  <a:pt x="1074394" y="129807"/>
                  <a:pt x="1048931" y="96907"/>
                  <a:pt x="1021707" y="73572"/>
                </a:cubicBezTo>
                <a:cubicBezTo>
                  <a:pt x="1008407" y="62172"/>
                  <a:pt x="993920" y="52223"/>
                  <a:pt x="979666" y="42041"/>
                </a:cubicBezTo>
                <a:cubicBezTo>
                  <a:pt x="969387" y="34699"/>
                  <a:pt x="960340" y="24275"/>
                  <a:pt x="948135" y="21020"/>
                </a:cubicBezTo>
                <a:cubicBezTo>
                  <a:pt x="906953" y="10038"/>
                  <a:pt x="822011" y="0"/>
                  <a:pt x="822011" y="0"/>
                </a:cubicBezTo>
                <a:cubicBezTo>
                  <a:pt x="779970" y="3503"/>
                  <a:pt x="737329" y="2616"/>
                  <a:pt x="695887" y="10510"/>
                </a:cubicBezTo>
                <a:cubicBezTo>
                  <a:pt x="663237" y="16729"/>
                  <a:pt x="634078" y="36577"/>
                  <a:pt x="601294" y="42041"/>
                </a:cubicBezTo>
                <a:lnTo>
                  <a:pt x="538232" y="52551"/>
                </a:lnTo>
                <a:cubicBezTo>
                  <a:pt x="476223" y="45661"/>
                  <a:pt x="453043" y="31972"/>
                  <a:pt x="401597" y="52551"/>
                </a:cubicBezTo>
                <a:cubicBezTo>
                  <a:pt x="396997" y="54391"/>
                  <a:pt x="394590" y="59558"/>
                  <a:pt x="391087" y="63062"/>
                </a:cubicBezTo>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6" name="Straight Arrow Connector 54">
            <a:extLst>
              <a:ext uri="{FF2B5EF4-FFF2-40B4-BE49-F238E27FC236}">
                <a16:creationId xmlns:a16="http://schemas.microsoft.com/office/drawing/2014/main" id="{F2099243-799A-F522-DE44-07420C9D9774}"/>
              </a:ext>
            </a:extLst>
          </p:cNvPr>
          <p:cNvCxnSpPr/>
          <p:nvPr/>
        </p:nvCxnSpPr>
        <p:spPr>
          <a:xfrm>
            <a:off x="5789550" y="4640470"/>
            <a:ext cx="1590206" cy="1482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0">
            <a:extLst>
              <a:ext uri="{FF2B5EF4-FFF2-40B4-BE49-F238E27FC236}">
                <a16:creationId xmlns:a16="http://schemas.microsoft.com/office/drawing/2014/main" id="{390C7811-6A0B-C3AB-A04F-4A1C69463DE0}"/>
              </a:ext>
            </a:extLst>
          </p:cNvPr>
          <p:cNvCxnSpPr>
            <a:cxnSpLocks/>
          </p:cNvCxnSpPr>
          <p:nvPr/>
        </p:nvCxnSpPr>
        <p:spPr>
          <a:xfrm>
            <a:off x="5871460" y="3429000"/>
            <a:ext cx="223584" cy="992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3">
            <a:extLst>
              <a:ext uri="{FF2B5EF4-FFF2-40B4-BE49-F238E27FC236}">
                <a16:creationId xmlns:a16="http://schemas.microsoft.com/office/drawing/2014/main" id="{18B4CD6A-7A11-6089-F06F-DC266F9FC223}"/>
              </a:ext>
            </a:extLst>
          </p:cNvPr>
          <p:cNvCxnSpPr>
            <a:cxnSpLocks/>
          </p:cNvCxnSpPr>
          <p:nvPr/>
        </p:nvCxnSpPr>
        <p:spPr>
          <a:xfrm flipH="1">
            <a:off x="6453218" y="3429002"/>
            <a:ext cx="309743" cy="9612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B8A15D42-33BE-3390-099B-799E572B5BB9}"/>
              </a:ext>
            </a:extLst>
          </p:cNvPr>
          <p:cNvSpPr txBox="1"/>
          <p:nvPr/>
        </p:nvSpPr>
        <p:spPr>
          <a:xfrm>
            <a:off x="694425" y="924382"/>
            <a:ext cx="10383478" cy="116955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kern="0" dirty="0"/>
              <a:t>Event almost horizontal (1</a:t>
            </a:r>
            <a:r>
              <a:rPr lang="en-US" sz="2000" kern="0" baseline="30000" dirty="0"/>
              <a:t>o</a:t>
            </a:r>
            <a:r>
              <a:rPr lang="en-US" sz="2000" kern="0" dirty="0"/>
              <a:t> above horizon), as expected for UHE neutrinos</a:t>
            </a:r>
          </a:p>
          <a:p>
            <a:pPr marL="285750" indent="-285750">
              <a:spcAft>
                <a:spcPts val="600"/>
              </a:spcAft>
              <a:buFont typeface="Arial" panose="020B0604020202020204" pitchFamily="34" charset="0"/>
              <a:buChar char="•"/>
            </a:pPr>
            <a:r>
              <a:rPr lang="en-US" sz="2000" kern="0" dirty="0"/>
              <a:t>Exceedingly unlikely for atmospheric muon to travel through that much water/column depth</a:t>
            </a:r>
          </a:p>
          <a:p>
            <a:pPr marL="285750" indent="-285750">
              <a:spcAft>
                <a:spcPts val="600"/>
              </a:spcAft>
              <a:buFont typeface="Arial" panose="020B0604020202020204" pitchFamily="34" charset="0"/>
              <a:buChar char="•"/>
            </a:pPr>
            <a:endParaRPr lang="en-US" sz="2000" kern="0" dirty="0"/>
          </a:p>
        </p:txBody>
      </p:sp>
      <p:sp>
        <p:nvSpPr>
          <p:cNvPr id="78" name="Slide Number Placeholder 5">
            <a:extLst>
              <a:ext uri="{FF2B5EF4-FFF2-40B4-BE49-F238E27FC236}">
                <a16:creationId xmlns:a16="http://schemas.microsoft.com/office/drawing/2014/main" id="{5B572865-2562-BC53-16D8-17197BAABCE5}"/>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71</a:t>
            </a:fld>
            <a:endParaRPr lang="en-US" b="1" dirty="0">
              <a:solidFill>
                <a:schemeClr val="bg1"/>
              </a:solidFill>
            </a:endParaRPr>
          </a:p>
        </p:txBody>
      </p:sp>
      <p:sp>
        <p:nvSpPr>
          <p:cNvPr id="4" name="Segnaposto piè di pagina 3">
            <a:extLst>
              <a:ext uri="{FF2B5EF4-FFF2-40B4-BE49-F238E27FC236}">
                <a16:creationId xmlns:a16="http://schemas.microsoft.com/office/drawing/2014/main" id="{D726CCD9-3D1B-A11B-2B6F-7C1E3410E764}"/>
              </a:ext>
            </a:extLst>
          </p:cNvPr>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5" name="Segnaposto numero diapositiva 4">
            <a:extLst>
              <a:ext uri="{FF2B5EF4-FFF2-40B4-BE49-F238E27FC236}">
                <a16:creationId xmlns:a16="http://schemas.microsoft.com/office/drawing/2014/main" id="{3EBEAA45-7160-65F1-F6A6-884EC9D542EE}"/>
              </a:ext>
            </a:extLst>
          </p:cNvPr>
          <p:cNvSpPr>
            <a:spLocks noGrp="1"/>
          </p:cNvSpPr>
          <p:nvPr>
            <p:ph type="sldNum" sz="quarter" idx="12"/>
          </p:nvPr>
        </p:nvSpPr>
        <p:spPr/>
        <p:txBody>
          <a:bodyPr/>
          <a:lstStyle/>
          <a:p>
            <a:fld id="{EF856C54-971D-4A64-8725-72F12A462872}" type="slidenum">
              <a:rPr lang="it-IT" smtClean="0"/>
              <a:t>71</a:t>
            </a:fld>
            <a:endParaRPr lang="it-IT"/>
          </a:p>
        </p:txBody>
      </p:sp>
      <p:sp>
        <p:nvSpPr>
          <p:cNvPr id="6" name="Pulsante di azione: Avanti o successivo 5">
            <a:hlinkClick r:id="rId3" action="ppaction://hlinksldjump" highlightClick="1"/>
            <a:extLst>
              <a:ext uri="{FF2B5EF4-FFF2-40B4-BE49-F238E27FC236}">
                <a16:creationId xmlns:a16="http://schemas.microsoft.com/office/drawing/2014/main" id="{1115147D-986E-35F0-A727-F30191E114C2}"/>
              </a:ext>
            </a:extLst>
          </p:cNvPr>
          <p:cNvSpPr/>
          <p:nvPr/>
        </p:nvSpPr>
        <p:spPr>
          <a:xfrm>
            <a:off x="10050657" y="973050"/>
            <a:ext cx="669906" cy="301013"/>
          </a:xfrm>
          <a:prstGeom prst="actionButtonForwardNext">
            <a:avLst/>
          </a:prstGeom>
          <a:solidFill>
            <a:srgbClr val="00B0F0"/>
          </a:solidFill>
        </p:spPr>
        <p:txBody>
          <a:bodyPr wrap="square" rtlCol="0" anchor="ctr">
            <a:spAutoFit/>
          </a:bodyPr>
          <a:lstStyle/>
          <a:p>
            <a:pPr marL="342900" indent="-342900" algn="ctr">
              <a:buFont typeface="Arial" panose="020B0604020202020204" pitchFamily="34" charset="0"/>
              <a:buChar char="•"/>
            </a:pPr>
            <a:endParaRPr lang="en-US" sz="2400" dirty="0"/>
          </a:p>
        </p:txBody>
      </p:sp>
      <p:sp>
        <p:nvSpPr>
          <p:cNvPr id="7" name="Rectangle 2">
            <a:extLst>
              <a:ext uri="{FF2B5EF4-FFF2-40B4-BE49-F238E27FC236}">
                <a16:creationId xmlns:a16="http://schemas.microsoft.com/office/drawing/2014/main" id="{559799EC-9AF5-ED64-A51D-600D2AA15836}"/>
              </a:ext>
            </a:extLst>
          </p:cNvPr>
          <p:cNvSpPr/>
          <p:nvPr/>
        </p:nvSpPr>
        <p:spPr>
          <a:xfrm>
            <a:off x="7970501" y="230554"/>
            <a:ext cx="3615092"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fr-FR" b="0" i="1" dirty="0">
                <a:effectLst/>
                <a:latin typeface="-apple-system"/>
              </a:rPr>
              <a:t>Nature</a:t>
            </a:r>
            <a:r>
              <a:rPr lang="fr-FR" b="0" i="0" dirty="0">
                <a:effectLst/>
                <a:latin typeface="-apple-system"/>
              </a:rPr>
              <a:t> 638 (2025) 8050, 376-382</a:t>
            </a:r>
            <a:endParaRPr lang="en-US" dirty="0"/>
          </a:p>
        </p:txBody>
      </p:sp>
    </p:spTree>
    <p:extLst>
      <p:ext uri="{BB962C8B-B14F-4D97-AF65-F5344CB8AC3E}">
        <p14:creationId xmlns:p14="http://schemas.microsoft.com/office/powerpoint/2010/main" val="2901625778"/>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4" name="Picture 3">
            <a:extLst>
              <a:ext uri="{FF2B5EF4-FFF2-40B4-BE49-F238E27FC236}">
                <a16:creationId xmlns:a16="http://schemas.microsoft.com/office/drawing/2014/main" id="{E1C84DAB-D5F0-44A1-80CB-4EE74652E2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3160" y="2541212"/>
            <a:ext cx="5074794" cy="3947719"/>
          </a:xfrm>
          <a:prstGeom prst="rect">
            <a:avLst/>
          </a:prstGeom>
        </p:spPr>
      </p:pic>
      <p:sp>
        <p:nvSpPr>
          <p:cNvPr id="139" name="Google Shape;139;g2238a3cf4c0_0_0"/>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buSzPts val="1200"/>
              <a:defRPr/>
            </a:pPr>
            <a:fld id="{00000000-1234-1234-1234-123412341234}" type="slidenum">
              <a:rPr lang="en-GB">
                <a:solidFill>
                  <a:prstClr val="black">
                    <a:tint val="75000"/>
                  </a:prstClr>
                </a:solidFill>
                <a:latin typeface="Arial"/>
              </a:rPr>
              <a:pPr>
                <a:buSzPts val="1200"/>
                <a:defRPr/>
              </a:pPr>
              <a:t>72</a:t>
            </a:fld>
            <a:endParaRPr>
              <a:solidFill>
                <a:prstClr val="black">
                  <a:tint val="75000"/>
                </a:prstClr>
              </a:solidFill>
              <a:latin typeface="Arial"/>
            </a:endParaRPr>
          </a:p>
        </p:txBody>
      </p:sp>
      <p:sp>
        <p:nvSpPr>
          <p:cNvPr id="10" name="Google Shape;130;g2238a3cf4c0_0_31">
            <a:extLst>
              <a:ext uri="{FF2B5EF4-FFF2-40B4-BE49-F238E27FC236}">
                <a16:creationId xmlns:a16="http://schemas.microsoft.com/office/drawing/2014/main" id="{186E5E34-B150-4E0C-88C4-21498CC5F92B}"/>
              </a:ext>
            </a:extLst>
          </p:cNvPr>
          <p:cNvSpPr txBox="1">
            <a:spLocks noGrp="1"/>
          </p:cNvSpPr>
          <p:nvPr>
            <p:ph type="title"/>
          </p:nvPr>
        </p:nvSpPr>
        <p:spPr>
          <a:xfrm>
            <a:off x="1524000" y="-19050"/>
            <a:ext cx="91440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GB" dirty="0">
                <a:solidFill>
                  <a:schemeClr val="bg1"/>
                </a:solidFill>
              </a:rPr>
              <a:t>Uncharted Territory</a:t>
            </a:r>
            <a:endParaRPr dirty="0">
              <a:solidFill>
                <a:schemeClr val="bg1"/>
              </a:solidFill>
            </a:endParaRPr>
          </a:p>
        </p:txBody>
      </p:sp>
      <p:sp>
        <p:nvSpPr>
          <p:cNvPr id="9" name="Google Shape;132;g2238a3cf4c0_0_31">
            <a:extLst>
              <a:ext uri="{FF2B5EF4-FFF2-40B4-BE49-F238E27FC236}">
                <a16:creationId xmlns:a16="http://schemas.microsoft.com/office/drawing/2014/main" id="{47EDCB0E-2F28-49AE-B7E6-96D0409BF9E1}"/>
              </a:ext>
            </a:extLst>
          </p:cNvPr>
          <p:cNvSpPr txBox="1">
            <a:spLocks noGrp="1"/>
          </p:cNvSpPr>
          <p:nvPr>
            <p:ph type="body" idx="1"/>
          </p:nvPr>
        </p:nvSpPr>
        <p:spPr>
          <a:xfrm>
            <a:off x="674913" y="876191"/>
            <a:ext cx="10417629" cy="2075076"/>
          </a:xfrm>
          <a:prstGeom prst="rect">
            <a:avLst/>
          </a:prstGeom>
          <a:noFill/>
          <a:ln>
            <a:noFill/>
          </a:ln>
        </p:spPr>
        <p:txBody>
          <a:bodyPr spcFirstLastPara="1" vert="horz" wrap="square" lIns="91425" tIns="45700" rIns="91425" bIns="45700" rtlCol="0" anchor="t" anchorCtr="0">
            <a:noAutofit/>
          </a:bodyPr>
          <a:lstStyle/>
          <a:p>
            <a:r>
              <a:rPr lang="en-US" sz="2000" dirty="0"/>
              <a:t>Proxy for the event energy: the number of fired PMTs and the number of photoelectrons (</a:t>
            </a:r>
            <a:r>
              <a:rPr lang="en-US" sz="2000" dirty="0" err="1"/>
              <a:t>p.e.</a:t>
            </a:r>
            <a:r>
              <a:rPr lang="en-US" sz="2000" dirty="0"/>
              <a:t>)</a:t>
            </a:r>
          </a:p>
          <a:p>
            <a:r>
              <a:rPr lang="en-US" sz="2000" dirty="0"/>
              <a:t>Search for events with large amount of </a:t>
            </a:r>
            <a:r>
              <a:rPr lang="en-US" sz="2000" dirty="0" err="1"/>
              <a:t>p.e.</a:t>
            </a:r>
            <a:r>
              <a:rPr lang="en-US" sz="2000" dirty="0"/>
              <a:t> One with huge amount of light</a:t>
            </a:r>
          </a:p>
          <a:p>
            <a:r>
              <a:rPr lang="en-US" sz="2000" b="1" dirty="0"/>
              <a:t>3672 PMTs (i.e. 35% of the whole detector</a:t>
            </a:r>
            <a:r>
              <a:rPr lang="en-US" sz="2000" dirty="0"/>
              <a:t>) were triggered </a:t>
            </a:r>
          </a:p>
          <a:p>
            <a:r>
              <a:rPr lang="en-US" sz="2000" dirty="0"/>
              <a:t>Muons simulated at 10 </a:t>
            </a:r>
            <a:r>
              <a:rPr lang="en-US" sz="2000" dirty="0" err="1"/>
              <a:t>PeV</a:t>
            </a:r>
            <a:r>
              <a:rPr lang="en-US" sz="2000" dirty="0"/>
              <a:t> almost never generate this much light, likely multiple 10’s of </a:t>
            </a:r>
            <a:r>
              <a:rPr lang="en-US" sz="2000" dirty="0" err="1"/>
              <a:t>PeV</a:t>
            </a:r>
            <a:endParaRPr lang="en-US" sz="2000" dirty="0"/>
          </a:p>
        </p:txBody>
      </p:sp>
      <p:pic>
        <p:nvPicPr>
          <p:cNvPr id="7" name="Picture 6">
            <a:extLst>
              <a:ext uri="{FF2B5EF4-FFF2-40B4-BE49-F238E27FC236}">
                <a16:creationId xmlns:a16="http://schemas.microsoft.com/office/drawing/2014/main" id="{656C7270-3056-4235-9EC4-A87EB5D32A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918" y="2582608"/>
            <a:ext cx="4871924" cy="3400699"/>
          </a:xfrm>
          <a:prstGeom prst="rect">
            <a:avLst/>
          </a:prstGeom>
        </p:spPr>
      </p:pic>
      <p:sp>
        <p:nvSpPr>
          <p:cNvPr id="8" name="Oval 7">
            <a:extLst>
              <a:ext uri="{FF2B5EF4-FFF2-40B4-BE49-F238E27FC236}">
                <a16:creationId xmlns:a16="http://schemas.microsoft.com/office/drawing/2014/main" id="{C61E7F4F-030F-415B-8D10-8419FB0AE339}"/>
              </a:ext>
            </a:extLst>
          </p:cNvPr>
          <p:cNvSpPr/>
          <p:nvPr/>
        </p:nvSpPr>
        <p:spPr>
          <a:xfrm>
            <a:off x="3104557" y="2844705"/>
            <a:ext cx="381000" cy="381000"/>
          </a:xfrm>
          <a:prstGeom prst="ellipse">
            <a:avLst/>
          </a:pr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C633652B-BC75-4E8B-A43F-A852EE927250}"/>
              </a:ext>
            </a:extLst>
          </p:cNvPr>
          <p:cNvSpPr txBox="1"/>
          <p:nvPr/>
        </p:nvSpPr>
        <p:spPr>
          <a:xfrm>
            <a:off x="2334630" y="3897869"/>
            <a:ext cx="1780170" cy="646331"/>
          </a:xfrm>
          <a:prstGeom prst="rect">
            <a:avLst/>
          </a:prstGeom>
          <a:noFill/>
        </p:spPr>
        <p:txBody>
          <a:bodyPr wrap="square" rtlCol="0">
            <a:spAutoFit/>
          </a:bodyPr>
          <a:lstStyle/>
          <a:p>
            <a:r>
              <a:rPr lang="en-US" dirty="0">
                <a:solidFill>
                  <a:srgbClr val="0070C0"/>
                </a:solidFill>
              </a:rPr>
              <a:t>1 in 110 million data events</a:t>
            </a:r>
          </a:p>
        </p:txBody>
      </p:sp>
      <p:sp>
        <p:nvSpPr>
          <p:cNvPr id="3" name="Line 8">
            <a:extLst>
              <a:ext uri="{FF2B5EF4-FFF2-40B4-BE49-F238E27FC236}">
                <a16:creationId xmlns:a16="http://schemas.microsoft.com/office/drawing/2014/main" id="{29477862-FA99-3C87-02E3-51A2289D8C0F}"/>
              </a:ext>
            </a:extLst>
          </p:cNvPr>
          <p:cNvSpPr>
            <a:spLocks noChangeShapeType="1"/>
          </p:cNvSpPr>
          <p:nvPr/>
        </p:nvSpPr>
        <p:spPr bwMode="auto">
          <a:xfrm>
            <a:off x="4127636" y="2993732"/>
            <a:ext cx="510686" cy="1227439"/>
          </a:xfrm>
          <a:prstGeom prst="line">
            <a:avLst/>
          </a:prstGeom>
          <a:noFill/>
          <a:ln w="117475">
            <a:solidFill>
              <a:srgbClr val="008000"/>
            </a:solidFill>
            <a:round/>
            <a:headEnd/>
            <a:tailEnd type="triangle" w="med" len="med"/>
          </a:ln>
          <a:effectLst/>
        </p:spPr>
        <p:txBody>
          <a:bodyPr>
            <a:spAutoFit/>
          </a:bodyPr>
          <a:lstStyle/>
          <a:p>
            <a:endParaRPr lang="it-IT" dirty="0"/>
          </a:p>
        </p:txBody>
      </p:sp>
      <p:sp>
        <p:nvSpPr>
          <p:cNvPr id="5" name="Text Box 9">
            <a:extLst>
              <a:ext uri="{FF2B5EF4-FFF2-40B4-BE49-F238E27FC236}">
                <a16:creationId xmlns:a16="http://schemas.microsoft.com/office/drawing/2014/main" id="{3BFCEEAC-D7DF-1751-81C3-FB417EBCFFC7}"/>
              </a:ext>
            </a:extLst>
          </p:cNvPr>
          <p:cNvSpPr txBox="1">
            <a:spLocks noChangeArrowheads="1"/>
          </p:cNvSpPr>
          <p:nvPr/>
        </p:nvSpPr>
        <p:spPr bwMode="auto">
          <a:xfrm>
            <a:off x="4514682" y="3014246"/>
            <a:ext cx="465192" cy="677108"/>
          </a:xfrm>
          <a:prstGeom prst="rect">
            <a:avLst/>
          </a:prstGeom>
          <a:noFill/>
          <a:ln w="9525" algn="ctr">
            <a:noFill/>
            <a:miter lim="800000"/>
            <a:headEnd/>
            <a:tailEnd/>
          </a:ln>
          <a:effectLst/>
        </p:spPr>
        <p:txBody>
          <a:bodyPr wrap="none">
            <a:spAutoFit/>
          </a:bodyPr>
          <a:lstStyle/>
          <a:p>
            <a:r>
              <a:rPr lang="it-IT" sz="3800" b="1" dirty="0">
                <a:solidFill>
                  <a:schemeClr val="accent6">
                    <a:lumMod val="75000"/>
                  </a:schemeClr>
                </a:solidFill>
                <a:latin typeface="Symbol" pitchFamily="18" charset="2"/>
              </a:rPr>
              <a:t>m</a:t>
            </a:r>
          </a:p>
        </p:txBody>
      </p:sp>
      <p:sp>
        <p:nvSpPr>
          <p:cNvPr id="6" name="Line 10">
            <a:extLst>
              <a:ext uri="{FF2B5EF4-FFF2-40B4-BE49-F238E27FC236}">
                <a16:creationId xmlns:a16="http://schemas.microsoft.com/office/drawing/2014/main" id="{C67C014C-BB80-77AD-C1E2-4CBFA2EE2D2E}"/>
              </a:ext>
            </a:extLst>
          </p:cNvPr>
          <p:cNvSpPr>
            <a:spLocks noChangeShapeType="1"/>
          </p:cNvSpPr>
          <p:nvPr/>
        </p:nvSpPr>
        <p:spPr bwMode="auto">
          <a:xfrm flipV="1">
            <a:off x="1561763" y="4961491"/>
            <a:ext cx="830040" cy="1291516"/>
          </a:xfrm>
          <a:prstGeom prst="line">
            <a:avLst/>
          </a:prstGeom>
          <a:noFill/>
          <a:ln w="117475">
            <a:solidFill>
              <a:srgbClr val="FF0000"/>
            </a:solidFill>
            <a:round/>
            <a:headEnd/>
            <a:tailEnd type="triangle" w="med" len="med"/>
          </a:ln>
          <a:effectLst/>
        </p:spPr>
        <p:txBody>
          <a:bodyPr>
            <a:spAutoFit/>
          </a:bodyPr>
          <a:lstStyle/>
          <a:p>
            <a:endParaRPr lang="it-IT" dirty="0"/>
          </a:p>
        </p:txBody>
      </p:sp>
      <p:sp>
        <p:nvSpPr>
          <p:cNvPr id="13" name="Text Box 11">
            <a:extLst>
              <a:ext uri="{FF2B5EF4-FFF2-40B4-BE49-F238E27FC236}">
                <a16:creationId xmlns:a16="http://schemas.microsoft.com/office/drawing/2014/main" id="{A80A38AE-0404-E181-3BA4-96056A5668F5}"/>
              </a:ext>
            </a:extLst>
          </p:cNvPr>
          <p:cNvSpPr txBox="1">
            <a:spLocks noChangeArrowheads="1"/>
          </p:cNvSpPr>
          <p:nvPr/>
        </p:nvSpPr>
        <p:spPr bwMode="auto">
          <a:xfrm>
            <a:off x="1620757" y="4839536"/>
            <a:ext cx="439544" cy="677108"/>
          </a:xfrm>
          <a:prstGeom prst="rect">
            <a:avLst/>
          </a:prstGeom>
          <a:noFill/>
          <a:ln w="9525" algn="ctr">
            <a:noFill/>
            <a:miter lim="800000"/>
            <a:headEnd/>
            <a:tailEnd/>
          </a:ln>
          <a:effectLst/>
        </p:spPr>
        <p:txBody>
          <a:bodyPr wrap="none">
            <a:spAutoFit/>
          </a:bodyPr>
          <a:lstStyle/>
          <a:p>
            <a:r>
              <a:rPr lang="it-IT" sz="3800" b="1" dirty="0">
                <a:solidFill>
                  <a:srgbClr val="FF0000"/>
                </a:solidFill>
                <a:latin typeface="Symbol" pitchFamily="18" charset="2"/>
              </a:rPr>
              <a:t>n</a:t>
            </a:r>
          </a:p>
        </p:txBody>
      </p:sp>
      <p:sp>
        <p:nvSpPr>
          <p:cNvPr id="14" name="CasellaDiTesto 13">
            <a:extLst>
              <a:ext uri="{FF2B5EF4-FFF2-40B4-BE49-F238E27FC236}">
                <a16:creationId xmlns:a16="http://schemas.microsoft.com/office/drawing/2014/main" id="{F3419BD3-7BC7-C008-D2F7-35FCB6959F9D}"/>
              </a:ext>
            </a:extLst>
          </p:cNvPr>
          <p:cNvSpPr txBox="1"/>
          <p:nvPr/>
        </p:nvSpPr>
        <p:spPr>
          <a:xfrm>
            <a:off x="2147785" y="5822120"/>
            <a:ext cx="2153859" cy="430887"/>
          </a:xfrm>
          <a:prstGeom prst="rect">
            <a:avLst/>
          </a:prstGeom>
          <a:solidFill>
            <a:schemeClr val="bg1"/>
          </a:solidFill>
        </p:spPr>
        <p:txBody>
          <a:bodyPr wrap="none" rtlCol="0">
            <a:spAutoFit/>
          </a:bodyPr>
          <a:lstStyle/>
          <a:p>
            <a:r>
              <a:rPr lang="it-IT" sz="2200" dirty="0">
                <a:latin typeface="+mj-lt"/>
              </a:rPr>
              <a:t>Cos(Zenith angle)</a:t>
            </a:r>
          </a:p>
        </p:txBody>
      </p:sp>
      <p:sp>
        <p:nvSpPr>
          <p:cNvPr id="15" name="Titolo 1">
            <a:extLst>
              <a:ext uri="{FF2B5EF4-FFF2-40B4-BE49-F238E27FC236}">
                <a16:creationId xmlns:a16="http://schemas.microsoft.com/office/drawing/2014/main" id="{7D42964A-7D94-F0FE-7A61-98815A0E10FC}"/>
              </a:ext>
            </a:extLst>
          </p:cNvPr>
          <p:cNvSpPr txBox="1">
            <a:spLocks/>
          </p:cNvSpPr>
          <p:nvPr/>
        </p:nvSpPr>
        <p:spPr>
          <a:xfrm>
            <a:off x="838200" y="1"/>
            <a:ext cx="10515600" cy="7492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C00000"/>
                </a:solidFill>
                <a:latin typeface="+mj-lt"/>
                <a:ea typeface="+mj-ea"/>
                <a:cs typeface="+mj-cs"/>
              </a:defRPr>
            </a:lvl1pPr>
          </a:lstStyle>
          <a:p>
            <a:pPr algn="l"/>
            <a:r>
              <a:rPr lang="en-US" sz="3600" dirty="0"/>
              <a:t>KM3-230213A: An exceptionally </a:t>
            </a:r>
            <a:r>
              <a:rPr lang="en-US" sz="3600" b="1" dirty="0"/>
              <a:t>high-energy</a:t>
            </a:r>
            <a:r>
              <a:rPr lang="en-US" sz="3600" dirty="0"/>
              <a:t> event</a:t>
            </a:r>
          </a:p>
        </p:txBody>
      </p:sp>
      <p:sp>
        <p:nvSpPr>
          <p:cNvPr id="2" name="Segnaposto piè di pagina 1">
            <a:extLst>
              <a:ext uri="{FF2B5EF4-FFF2-40B4-BE49-F238E27FC236}">
                <a16:creationId xmlns:a16="http://schemas.microsoft.com/office/drawing/2014/main" id="{BBC27C11-6899-FC65-6719-041750103B85}"/>
              </a:ext>
            </a:extLst>
          </p:cNvPr>
          <p:cNvSpPr>
            <a:spLocks noGrp="1"/>
          </p:cNvSpPr>
          <p:nvPr>
            <p:ph type="ftr" sz="quarter" idx="11"/>
          </p:nvPr>
        </p:nvSpPr>
        <p:spPr/>
        <p:txBody>
          <a:bodyPr/>
          <a:lstStyle/>
          <a:p>
            <a:r>
              <a:rPr lang="en-US"/>
              <a:t>M. Spurio -Astrophysics under the sea - Christmas Lecture</a:t>
            </a:r>
            <a:endParaRPr lang="it-IT"/>
          </a:p>
        </p:txBody>
      </p:sp>
      <p:sp>
        <p:nvSpPr>
          <p:cNvPr id="16" name="CasellaDiTesto 15">
            <a:extLst>
              <a:ext uri="{FF2B5EF4-FFF2-40B4-BE49-F238E27FC236}">
                <a16:creationId xmlns:a16="http://schemas.microsoft.com/office/drawing/2014/main" id="{D2211340-B972-0039-DF81-70701DB42921}"/>
              </a:ext>
            </a:extLst>
          </p:cNvPr>
          <p:cNvSpPr txBox="1"/>
          <p:nvPr/>
        </p:nvSpPr>
        <p:spPr>
          <a:xfrm>
            <a:off x="7187463" y="2870570"/>
            <a:ext cx="1931874" cy="646331"/>
          </a:xfrm>
          <a:prstGeom prst="rect">
            <a:avLst/>
          </a:prstGeom>
          <a:noFill/>
        </p:spPr>
        <p:txBody>
          <a:bodyPr wrap="square">
            <a:spAutoFit/>
          </a:bodyPr>
          <a:lstStyle/>
          <a:p>
            <a:r>
              <a:rPr lang="en-US" b="1" dirty="0">
                <a:solidFill>
                  <a:schemeClr val="accent2">
                    <a:lumMod val="75000"/>
                  </a:schemeClr>
                </a:solidFill>
              </a:rPr>
              <a:t>~1 </a:t>
            </a:r>
            <a:r>
              <a:rPr lang="en-US" sz="1800" b="1" dirty="0" err="1">
                <a:solidFill>
                  <a:schemeClr val="accent2">
                    <a:lumMod val="75000"/>
                  </a:schemeClr>
                </a:solidFill>
              </a:rPr>
              <a:t>evt</a:t>
            </a:r>
            <a:r>
              <a:rPr lang="en-US" sz="1800" b="1" dirty="0">
                <a:solidFill>
                  <a:schemeClr val="accent2">
                    <a:lumMod val="75000"/>
                  </a:schemeClr>
                </a:solidFill>
              </a:rPr>
              <a:t>/y in </a:t>
            </a:r>
            <a:r>
              <a:rPr lang="en-US" sz="1800" b="1" dirty="0" err="1">
                <a:solidFill>
                  <a:schemeClr val="accent2">
                    <a:lumMod val="75000"/>
                  </a:schemeClr>
                </a:solidFill>
              </a:rPr>
              <a:t>IceCube</a:t>
            </a:r>
            <a:endParaRPr lang="en-US" dirty="0">
              <a:solidFill>
                <a:schemeClr val="accent2">
                  <a:lumMod val="75000"/>
                </a:schemeClr>
              </a:solidFill>
            </a:endParaRPr>
          </a:p>
        </p:txBody>
      </p:sp>
      <p:sp>
        <p:nvSpPr>
          <p:cNvPr id="17" name="CasellaDiTesto 16">
            <a:extLst>
              <a:ext uri="{FF2B5EF4-FFF2-40B4-BE49-F238E27FC236}">
                <a16:creationId xmlns:a16="http://schemas.microsoft.com/office/drawing/2014/main" id="{ECB32169-D0A5-522B-59D2-BCDB3A5DBBD1}"/>
              </a:ext>
            </a:extLst>
          </p:cNvPr>
          <p:cNvSpPr txBox="1"/>
          <p:nvPr/>
        </p:nvSpPr>
        <p:spPr>
          <a:xfrm>
            <a:off x="8050655" y="3820955"/>
            <a:ext cx="1391265" cy="646331"/>
          </a:xfrm>
          <a:prstGeom prst="rect">
            <a:avLst/>
          </a:prstGeom>
          <a:noFill/>
        </p:spPr>
        <p:txBody>
          <a:bodyPr wrap="square">
            <a:spAutoFit/>
          </a:bodyPr>
          <a:lstStyle/>
          <a:p>
            <a:r>
              <a:rPr lang="en-US" b="1" dirty="0">
                <a:solidFill>
                  <a:schemeClr val="accent1">
                    <a:lumMod val="75000"/>
                  </a:schemeClr>
                </a:solidFill>
              </a:rPr>
              <a:t>~1 </a:t>
            </a:r>
            <a:r>
              <a:rPr lang="en-US" sz="1800" b="1" dirty="0" err="1">
                <a:solidFill>
                  <a:schemeClr val="accent1">
                    <a:lumMod val="75000"/>
                  </a:schemeClr>
                </a:solidFill>
              </a:rPr>
              <a:t>evt</a:t>
            </a:r>
            <a:r>
              <a:rPr lang="en-US" sz="1800" b="1" dirty="0">
                <a:solidFill>
                  <a:schemeClr val="accent1">
                    <a:lumMod val="75000"/>
                  </a:schemeClr>
                </a:solidFill>
              </a:rPr>
              <a:t>/10 y in </a:t>
            </a:r>
            <a:r>
              <a:rPr lang="en-US" sz="1800" b="1" dirty="0" err="1">
                <a:solidFill>
                  <a:schemeClr val="accent1">
                    <a:lumMod val="75000"/>
                  </a:schemeClr>
                </a:solidFill>
              </a:rPr>
              <a:t>IceCube</a:t>
            </a:r>
            <a:endParaRPr lang="en-US" dirty="0">
              <a:solidFill>
                <a:schemeClr val="accent1">
                  <a:lumMod val="75000"/>
                </a:schemeClr>
              </a:solidFill>
            </a:endParaRPr>
          </a:p>
        </p:txBody>
      </p:sp>
      <p:sp>
        <p:nvSpPr>
          <p:cNvPr id="18" name="Line 8">
            <a:extLst>
              <a:ext uri="{FF2B5EF4-FFF2-40B4-BE49-F238E27FC236}">
                <a16:creationId xmlns:a16="http://schemas.microsoft.com/office/drawing/2014/main" id="{566E77F8-B4CB-B92E-CE38-66E414F0D1D0}"/>
              </a:ext>
            </a:extLst>
          </p:cNvPr>
          <p:cNvSpPr>
            <a:spLocks noChangeShapeType="1"/>
          </p:cNvSpPr>
          <p:nvPr/>
        </p:nvSpPr>
        <p:spPr bwMode="auto">
          <a:xfrm flipH="1">
            <a:off x="10083216" y="5034116"/>
            <a:ext cx="0" cy="706366"/>
          </a:xfrm>
          <a:prstGeom prst="line">
            <a:avLst/>
          </a:prstGeom>
          <a:noFill/>
          <a:ln w="117475">
            <a:solidFill>
              <a:schemeClr val="tx1"/>
            </a:solidFill>
            <a:round/>
            <a:headEnd/>
            <a:tailEnd type="triangle" w="med" len="med"/>
          </a:ln>
          <a:effectLst/>
        </p:spPr>
        <p:txBody>
          <a:bodyPr wrap="square">
            <a:spAutoFit/>
          </a:bodyPr>
          <a:lstStyle/>
          <a:p>
            <a:endParaRPr lang="it-IT" dirty="0"/>
          </a:p>
        </p:txBody>
      </p:sp>
    </p:spTree>
    <p:extLst>
      <p:ext uri="{BB962C8B-B14F-4D97-AF65-F5344CB8AC3E}">
        <p14:creationId xmlns:p14="http://schemas.microsoft.com/office/powerpoint/2010/main" val="35250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0DEAA1F-3D0F-565D-4C7E-04C1FD744109}"/>
              </a:ext>
            </a:extLst>
          </p:cNvPr>
          <p:cNvSpPr>
            <a:spLocks noGrp="1"/>
          </p:cNvSpPr>
          <p:nvPr>
            <p:ph type="title"/>
          </p:nvPr>
        </p:nvSpPr>
        <p:spPr>
          <a:xfrm>
            <a:off x="893379" y="0"/>
            <a:ext cx="9955149" cy="779844"/>
          </a:xfrm>
        </p:spPr>
        <p:txBody>
          <a:bodyPr>
            <a:normAutofit/>
          </a:bodyPr>
          <a:lstStyle/>
          <a:p>
            <a:r>
              <a:rPr lang="en-GB" sz="3600" dirty="0"/>
              <a:t>KM3-230213A: Energy estimate</a:t>
            </a:r>
            <a:endParaRPr lang="en-US" sz="3600" dirty="0"/>
          </a:p>
        </p:txBody>
      </p:sp>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A83F1388-90F0-D73D-D58E-DF456EF8A0F1}"/>
                  </a:ext>
                </a:extLst>
              </p:cNvPr>
              <p:cNvSpPr txBox="1"/>
              <p:nvPr/>
            </p:nvSpPr>
            <p:spPr>
              <a:xfrm>
                <a:off x="6096000" y="4245819"/>
                <a:ext cx="5462954" cy="1988045"/>
              </a:xfrm>
              <a:prstGeom prst="rect">
                <a:avLst/>
              </a:prstGeom>
              <a:noFill/>
            </p:spPr>
            <p:txBody>
              <a:bodyPr wrap="square" rtlCol="0">
                <a:spAutoFit/>
              </a:bodyPr>
              <a:lstStyle/>
              <a:p>
                <a:pPr>
                  <a:spcAft>
                    <a:spcPts val="600"/>
                  </a:spcAft>
                </a:pPr>
                <a:r>
                  <a:rPr lang="en-US" sz="2000" dirty="0"/>
                  <a:t>Muon energy from the amount of light:</a:t>
                </a:r>
              </a:p>
              <a:p>
                <a:pPr>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𝐸</m:t>
                          </m:r>
                        </m:e>
                        <m:sub>
                          <m:r>
                            <a:rPr lang="en-US" sz="2000" i="1" smtClean="0">
                              <a:latin typeface="Cambria Math" panose="02040503050406030204" pitchFamily="18" charset="0"/>
                              <a:ea typeface="Cambria Math" panose="02040503050406030204" pitchFamily="18" charset="0"/>
                            </a:rPr>
                            <m:t>𝜇</m:t>
                          </m:r>
                        </m:sub>
                      </m:sSub>
                      <m:r>
                        <a:rPr lang="it-IT" sz="2000" b="0" i="1" smtClean="0">
                          <a:latin typeface="Cambria Math" panose="02040503050406030204" pitchFamily="18" charset="0"/>
                        </a:rPr>
                        <m:t>=</m:t>
                      </m:r>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120</m:t>
                          </m:r>
                        </m:e>
                        <m:sub>
                          <m:r>
                            <a:rPr lang="it-IT" sz="2000" b="0" i="1" smtClean="0">
                              <a:latin typeface="Cambria Math" panose="02040503050406030204" pitchFamily="18" charset="0"/>
                            </a:rPr>
                            <m:t>−60</m:t>
                          </m:r>
                        </m:sub>
                        <m:sup>
                          <m:r>
                            <a:rPr lang="it-IT" sz="2000" b="0" i="1" smtClean="0">
                              <a:latin typeface="Cambria Math" panose="02040503050406030204" pitchFamily="18" charset="0"/>
                            </a:rPr>
                            <m:t>+110</m:t>
                          </m:r>
                        </m:sup>
                      </m:sSubSup>
                      <m:r>
                        <a:rPr lang="it-IT" sz="2000" b="0" i="1" smtClean="0">
                          <a:latin typeface="Cambria Math" panose="02040503050406030204" pitchFamily="18" charset="0"/>
                        </a:rPr>
                        <m:t> </m:t>
                      </m:r>
                      <m:r>
                        <m:rPr>
                          <m:sty m:val="p"/>
                        </m:rPr>
                        <a:rPr lang="it-IT" sz="2000" b="0" i="0" smtClean="0">
                          <a:latin typeface="Cambria Math" panose="02040503050406030204" pitchFamily="18" charset="0"/>
                        </a:rPr>
                        <m:t>PeV</m:t>
                      </m:r>
                    </m:oMath>
                  </m:oMathPara>
                </a14:m>
                <a:endParaRPr lang="en-US" sz="2000" dirty="0"/>
              </a:p>
              <a:p>
                <a:pPr>
                  <a:spcAft>
                    <a:spcPts val="600"/>
                  </a:spcAft>
                </a:pPr>
                <a:r>
                  <a:rPr lang="en-US" sz="2000" dirty="0"/>
                  <a:t>The neutrino energy (assuming an E</a:t>
                </a:r>
                <a:r>
                  <a:rPr lang="en-US" sz="2000" baseline="30000" dirty="0"/>
                  <a:t>-2</a:t>
                </a:r>
                <a:r>
                  <a:rPr lang="en-US" sz="2000" dirty="0"/>
                  <a:t> source spectrum) is higher</a:t>
                </a:r>
              </a:p>
              <a:p>
                <a:pPr>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𝐸</m:t>
                          </m:r>
                        </m:e>
                        <m:sub>
                          <m:r>
                            <a:rPr lang="it-IT" sz="2000" b="0" i="1" smtClean="0">
                              <a:latin typeface="Cambria Math" panose="02040503050406030204" pitchFamily="18" charset="0"/>
                              <a:ea typeface="Cambria Math" panose="02040503050406030204" pitchFamily="18" charset="0"/>
                            </a:rPr>
                            <m:t>𝜈</m:t>
                          </m:r>
                        </m:sub>
                      </m:sSub>
                      <m:r>
                        <a:rPr lang="it-IT" sz="2000" b="0" i="1" smtClean="0">
                          <a:latin typeface="Cambria Math" panose="02040503050406030204" pitchFamily="18" charset="0"/>
                        </a:rPr>
                        <m:t>=</m:t>
                      </m:r>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220</m:t>
                          </m:r>
                        </m:e>
                        <m:sub>
                          <m:r>
                            <a:rPr lang="it-IT" sz="2000" b="0" i="1" smtClean="0">
                              <a:latin typeface="Cambria Math" panose="02040503050406030204" pitchFamily="18" charset="0"/>
                            </a:rPr>
                            <m:t>−100</m:t>
                          </m:r>
                        </m:sub>
                        <m:sup>
                          <m:r>
                            <a:rPr lang="it-IT" sz="2000" b="0" i="1" smtClean="0">
                              <a:latin typeface="Cambria Math" panose="02040503050406030204" pitchFamily="18" charset="0"/>
                            </a:rPr>
                            <m:t>+570</m:t>
                          </m:r>
                        </m:sup>
                      </m:sSubSup>
                      <m:r>
                        <a:rPr lang="it-IT" sz="2000" b="0" i="1" smtClean="0">
                          <a:latin typeface="Cambria Math" panose="02040503050406030204" pitchFamily="18" charset="0"/>
                        </a:rPr>
                        <m:t> </m:t>
                      </m:r>
                      <m:r>
                        <m:rPr>
                          <m:sty m:val="p"/>
                        </m:rPr>
                        <a:rPr lang="it-IT" sz="2000" b="0" i="0" smtClean="0">
                          <a:latin typeface="Cambria Math" panose="02040503050406030204" pitchFamily="18" charset="0"/>
                        </a:rPr>
                        <m:t>PeV</m:t>
                      </m:r>
                    </m:oMath>
                  </m:oMathPara>
                </a14:m>
                <a:endParaRPr lang="en-US" sz="2000" dirty="0"/>
              </a:p>
            </p:txBody>
          </p:sp>
        </mc:Choice>
        <mc:Fallback xmlns="">
          <p:sp>
            <p:nvSpPr>
              <p:cNvPr id="2" name="Tekstvak 1">
                <a:extLst>
                  <a:ext uri="{FF2B5EF4-FFF2-40B4-BE49-F238E27FC236}">
                    <a16:creationId xmlns:a16="http://schemas.microsoft.com/office/drawing/2014/main" id="{A83F1388-90F0-D73D-D58E-DF456EF8A0F1}"/>
                  </a:ext>
                </a:extLst>
              </p:cNvPr>
              <p:cNvSpPr txBox="1">
                <a:spLocks noRot="1" noChangeAspect="1" noMove="1" noResize="1" noEditPoints="1" noAdjustHandles="1" noChangeArrowheads="1" noChangeShapeType="1" noTextEdit="1"/>
              </p:cNvSpPr>
              <p:nvPr/>
            </p:nvSpPr>
            <p:spPr>
              <a:xfrm>
                <a:off x="6096000" y="4245819"/>
                <a:ext cx="5462954" cy="1988045"/>
              </a:xfrm>
              <a:prstGeom prst="rect">
                <a:avLst/>
              </a:prstGeom>
              <a:blipFill>
                <a:blip r:embed="rId5"/>
                <a:stretch>
                  <a:fillRect l="-1116" t="-1529"/>
                </a:stretch>
              </a:blipFill>
            </p:spPr>
            <p:txBody>
              <a:bodyPr/>
              <a:lstStyle/>
              <a:p>
                <a:r>
                  <a:rPr lang="en-US">
                    <a:noFill/>
                  </a:rPr>
                  <a:t> </a:t>
                </a:r>
              </a:p>
            </p:txBody>
          </p:sp>
        </mc:Fallback>
      </mc:AlternateContent>
      <p:pic>
        <p:nvPicPr>
          <p:cNvPr id="14" name="video_3">
            <a:hlinkClick r:id="" action="ppaction://media"/>
            <a:extLst>
              <a:ext uri="{FF2B5EF4-FFF2-40B4-BE49-F238E27FC236}">
                <a16:creationId xmlns:a16="http://schemas.microsoft.com/office/drawing/2014/main" id="{0170BB72-C257-7604-9C09-2471B00C67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140678" y="779844"/>
            <a:ext cx="5462954" cy="5544343"/>
          </a:xfrm>
          <a:prstGeom prst="rect">
            <a:avLst/>
          </a:prstGeom>
        </p:spPr>
      </p:pic>
      <p:pic>
        <p:nvPicPr>
          <p:cNvPr id="15" name="Graphic 2">
            <a:extLst>
              <a:ext uri="{FF2B5EF4-FFF2-40B4-BE49-F238E27FC236}">
                <a16:creationId xmlns:a16="http://schemas.microsoft.com/office/drawing/2014/main" id="{C6DA2F05-D33C-A5B0-B33D-361554CEDD63}"/>
              </a:ext>
            </a:extLst>
          </p:cNvPr>
          <p:cNvPicPr>
            <a:picLocks noChangeAspect="1"/>
          </p:cNvPicPr>
          <p:nvPr/>
        </p:nvPicPr>
        <p:blipFill>
          <a:blip r:embed="rId7">
            <a:extLst>
              <a:ext uri="{96DAC541-7B7A-43D3-8B79-37D633B846F1}">
                <asvg:svgBlip xmlns:asvg="http://schemas.microsoft.com/office/drawing/2016/SVG/main" r:embed="rId8"/>
              </a:ext>
            </a:extLst>
          </a:blip>
          <a:srcRect t="23507"/>
          <a:stretch/>
        </p:blipFill>
        <p:spPr bwMode="auto">
          <a:xfrm>
            <a:off x="6187748" y="1402902"/>
            <a:ext cx="4260718" cy="2842917"/>
          </a:xfrm>
          <a:prstGeom prst="rect">
            <a:avLst/>
          </a:prstGeom>
        </p:spPr>
      </p:pic>
      <p:sp>
        <p:nvSpPr>
          <p:cNvPr id="18" name="Slide Number Placeholder 5">
            <a:extLst>
              <a:ext uri="{FF2B5EF4-FFF2-40B4-BE49-F238E27FC236}">
                <a16:creationId xmlns:a16="http://schemas.microsoft.com/office/drawing/2014/main" id="{167B2870-8047-A2D2-F2C2-604E22C63E17}"/>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73</a:t>
            </a:fld>
            <a:endParaRPr lang="en-US" b="1" dirty="0">
              <a:solidFill>
                <a:schemeClr val="bg1"/>
              </a:solidFill>
            </a:endParaRPr>
          </a:p>
        </p:txBody>
      </p:sp>
      <p:sp>
        <p:nvSpPr>
          <p:cNvPr id="3" name="Segnaposto piè di pagina 2">
            <a:extLst>
              <a:ext uri="{FF2B5EF4-FFF2-40B4-BE49-F238E27FC236}">
                <a16:creationId xmlns:a16="http://schemas.microsoft.com/office/drawing/2014/main" id="{5B86751F-0F7C-E3A0-386B-53CA750F67DC}"/>
              </a:ext>
            </a:extLst>
          </p:cNvPr>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4" name="Segnaposto numero diapositiva 3">
            <a:extLst>
              <a:ext uri="{FF2B5EF4-FFF2-40B4-BE49-F238E27FC236}">
                <a16:creationId xmlns:a16="http://schemas.microsoft.com/office/drawing/2014/main" id="{A53A5D6E-370F-70F6-5032-42801E4936C2}"/>
              </a:ext>
            </a:extLst>
          </p:cNvPr>
          <p:cNvSpPr>
            <a:spLocks noGrp="1"/>
          </p:cNvSpPr>
          <p:nvPr>
            <p:ph type="sldNum" sz="quarter" idx="12"/>
          </p:nvPr>
        </p:nvSpPr>
        <p:spPr/>
        <p:txBody>
          <a:bodyPr/>
          <a:lstStyle/>
          <a:p>
            <a:fld id="{EF856C54-971D-4A64-8725-72F12A462872}" type="slidenum">
              <a:rPr lang="it-IT" smtClean="0"/>
              <a:t>73</a:t>
            </a:fld>
            <a:endParaRPr lang="it-IT"/>
          </a:p>
        </p:txBody>
      </p:sp>
      <p:pic>
        <p:nvPicPr>
          <p:cNvPr id="6" name="Graphic 2">
            <a:extLst>
              <a:ext uri="{FF2B5EF4-FFF2-40B4-BE49-F238E27FC236}">
                <a16:creationId xmlns:a16="http://schemas.microsoft.com/office/drawing/2014/main" id="{9BFF8480-773D-AEAF-0DFF-E29AC9A7CCEC}"/>
              </a:ext>
            </a:extLst>
          </p:cNvPr>
          <p:cNvPicPr>
            <a:picLocks noChangeAspect="1"/>
          </p:cNvPicPr>
          <p:nvPr/>
        </p:nvPicPr>
        <p:blipFill>
          <a:blip r:embed="rId7">
            <a:extLst>
              <a:ext uri="{96DAC541-7B7A-43D3-8B79-37D633B846F1}">
                <asvg:svgBlip xmlns:asvg="http://schemas.microsoft.com/office/drawing/2016/SVG/main" r:embed="rId8"/>
              </a:ext>
            </a:extLst>
          </a:blip>
          <a:srcRect l="19614" t="4016" r="3577" b="73444"/>
          <a:stretch/>
        </p:blipFill>
        <p:spPr bwMode="auto">
          <a:xfrm>
            <a:off x="6919104" y="779844"/>
            <a:ext cx="3272596" cy="837728"/>
          </a:xfrm>
          <a:prstGeom prst="rect">
            <a:avLst/>
          </a:prstGeom>
        </p:spPr>
      </p:pic>
      <p:sp>
        <p:nvSpPr>
          <p:cNvPr id="7" name="Rectangle 2">
            <a:extLst>
              <a:ext uri="{FF2B5EF4-FFF2-40B4-BE49-F238E27FC236}">
                <a16:creationId xmlns:a16="http://schemas.microsoft.com/office/drawing/2014/main" id="{AB340C50-B851-1962-83E0-A69B1EBD2D05}"/>
              </a:ext>
            </a:extLst>
          </p:cNvPr>
          <p:cNvSpPr/>
          <p:nvPr/>
        </p:nvSpPr>
        <p:spPr>
          <a:xfrm>
            <a:off x="7970501" y="230554"/>
            <a:ext cx="3615092"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fr-FR" b="0" i="1" dirty="0">
                <a:effectLst/>
                <a:latin typeface="-apple-system"/>
              </a:rPr>
              <a:t>Nature</a:t>
            </a:r>
            <a:r>
              <a:rPr lang="fr-FR" b="0" i="0" dirty="0">
                <a:effectLst/>
                <a:latin typeface="-apple-system"/>
              </a:rPr>
              <a:t> 638 (2025) 8050, 376-382</a:t>
            </a:r>
            <a:endParaRPr lang="en-US" dirty="0"/>
          </a:p>
        </p:txBody>
      </p:sp>
    </p:spTree>
    <p:extLst>
      <p:ext uri="{BB962C8B-B14F-4D97-AF65-F5344CB8AC3E}">
        <p14:creationId xmlns:p14="http://schemas.microsoft.com/office/powerpoint/2010/main" val="311530918"/>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fill="hold" display="0">
                  <p:stCondLst>
                    <p:cond delay="indefinite"/>
                  </p:stCondLst>
                </p:cTn>
                <p:tgtEl>
                  <p:spTgt spid="1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53C1FF90-9921-3B50-4024-72248B2B9A02}"/>
              </a:ext>
            </a:extLst>
          </p:cNvPr>
          <p:cNvSpPr>
            <a:spLocks noGrp="1"/>
          </p:cNvSpPr>
          <p:nvPr>
            <p:ph type="title"/>
          </p:nvPr>
        </p:nvSpPr>
        <p:spPr>
          <a:xfrm>
            <a:off x="888043" y="42149"/>
            <a:ext cx="8893175" cy="719138"/>
          </a:xfrm>
        </p:spPr>
        <p:txBody>
          <a:bodyPr>
            <a:normAutofit/>
          </a:bodyPr>
          <a:lstStyle/>
          <a:p>
            <a:r>
              <a:rPr lang="en-GB" sz="3600" dirty="0"/>
              <a:t>KM3-230213A: Energy estimate</a:t>
            </a:r>
            <a:endParaRPr lang="en-US" sz="3600" dirty="0"/>
          </a:p>
        </p:txBody>
      </p:sp>
      <p:grpSp>
        <p:nvGrpSpPr>
          <p:cNvPr id="5" name="Group 4">
            <a:extLst>
              <a:ext uri="{FF2B5EF4-FFF2-40B4-BE49-F238E27FC236}">
                <a16:creationId xmlns:a16="http://schemas.microsoft.com/office/drawing/2014/main" id="{7F8AA40D-FD9A-0969-8274-C8B52AB1C9C6}"/>
              </a:ext>
            </a:extLst>
          </p:cNvPr>
          <p:cNvGrpSpPr/>
          <p:nvPr/>
        </p:nvGrpSpPr>
        <p:grpSpPr>
          <a:xfrm>
            <a:off x="5204824" y="1249937"/>
            <a:ext cx="6741632" cy="4358125"/>
            <a:chOff x="793825" y="117320"/>
            <a:chExt cx="9728581" cy="6666122"/>
          </a:xfrm>
        </p:grpSpPr>
        <p:pic>
          <p:nvPicPr>
            <p:cNvPr id="6" name="Picture 24">
              <a:extLst>
                <a:ext uri="{FF2B5EF4-FFF2-40B4-BE49-F238E27FC236}">
                  <a16:creationId xmlns:a16="http://schemas.microsoft.com/office/drawing/2014/main" id="{C0D35459-B2F0-417A-A0D3-5E11F360C794}"/>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215680" y="1796819"/>
              <a:ext cx="4932045" cy="4986623"/>
            </a:xfrm>
            <a:prstGeom prst="rect">
              <a:avLst/>
            </a:prstGeom>
          </p:spPr>
        </p:pic>
        <p:cxnSp>
          <p:nvCxnSpPr>
            <p:cNvPr id="7" name="Straight Connector 25">
              <a:extLst>
                <a:ext uri="{FF2B5EF4-FFF2-40B4-BE49-F238E27FC236}">
                  <a16:creationId xmlns:a16="http://schemas.microsoft.com/office/drawing/2014/main" id="{1F55D376-5A97-DD44-3662-C186A8515968}"/>
                </a:ext>
              </a:extLst>
            </p:cNvPr>
            <p:cNvCxnSpPr>
              <a:cxnSpLocks/>
            </p:cNvCxnSpPr>
            <p:nvPr/>
          </p:nvCxnSpPr>
          <p:spPr>
            <a:xfrm flipV="1">
              <a:off x="2986165" y="2756926"/>
              <a:ext cx="1381644" cy="107637"/>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26">
              <a:extLst>
                <a:ext uri="{FF2B5EF4-FFF2-40B4-BE49-F238E27FC236}">
                  <a16:creationId xmlns:a16="http://schemas.microsoft.com/office/drawing/2014/main" id="{466B0DC9-78AA-F262-219D-93B4CCDAC230}"/>
                </a:ext>
              </a:extLst>
            </p:cNvPr>
            <p:cNvCxnSpPr>
              <a:cxnSpLocks/>
            </p:cNvCxnSpPr>
            <p:nvPr/>
          </p:nvCxnSpPr>
          <p:spPr>
            <a:xfrm flipH="1">
              <a:off x="2990189" y="3140968"/>
              <a:ext cx="1089587" cy="1992947"/>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27">
              <a:extLst>
                <a:ext uri="{FF2B5EF4-FFF2-40B4-BE49-F238E27FC236}">
                  <a16:creationId xmlns:a16="http://schemas.microsoft.com/office/drawing/2014/main" id="{D7A63784-8685-819E-15E9-EC3AC2A162B9}"/>
                </a:ext>
              </a:extLst>
            </p:cNvPr>
            <p:cNvCxnSpPr>
              <a:cxnSpLocks/>
            </p:cNvCxnSpPr>
            <p:nvPr/>
          </p:nvCxnSpPr>
          <p:spPr>
            <a:xfrm>
              <a:off x="3713351" y="2144114"/>
              <a:ext cx="951965" cy="666631"/>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28">
              <a:extLst>
                <a:ext uri="{FF2B5EF4-FFF2-40B4-BE49-F238E27FC236}">
                  <a16:creationId xmlns:a16="http://schemas.microsoft.com/office/drawing/2014/main" id="{AAD560D4-D28B-3FFF-922A-04994FC54A6A}"/>
                </a:ext>
              </a:extLst>
            </p:cNvPr>
            <p:cNvCxnSpPr>
              <a:cxnSpLocks/>
            </p:cNvCxnSpPr>
            <p:nvPr/>
          </p:nvCxnSpPr>
          <p:spPr>
            <a:xfrm flipH="1">
              <a:off x="5716247" y="2183955"/>
              <a:ext cx="162767" cy="764992"/>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29">
              <a:extLst>
                <a:ext uri="{FF2B5EF4-FFF2-40B4-BE49-F238E27FC236}">
                  <a16:creationId xmlns:a16="http://schemas.microsoft.com/office/drawing/2014/main" id="{7DE90283-53BA-484D-27D9-8A28EB864A5D}"/>
                </a:ext>
              </a:extLst>
            </p:cNvPr>
            <p:cNvCxnSpPr>
              <a:cxnSpLocks/>
            </p:cNvCxnSpPr>
            <p:nvPr/>
          </p:nvCxnSpPr>
          <p:spPr>
            <a:xfrm flipH="1">
              <a:off x="6768075" y="2183955"/>
              <a:ext cx="1218885" cy="680605"/>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30">
              <a:extLst>
                <a:ext uri="{FF2B5EF4-FFF2-40B4-BE49-F238E27FC236}">
                  <a16:creationId xmlns:a16="http://schemas.microsoft.com/office/drawing/2014/main" id="{1145556D-00F8-06B7-5644-85CC950EE7EA}"/>
                </a:ext>
              </a:extLst>
            </p:cNvPr>
            <p:cNvCxnSpPr>
              <a:cxnSpLocks/>
            </p:cNvCxnSpPr>
            <p:nvPr/>
          </p:nvCxnSpPr>
          <p:spPr>
            <a:xfrm flipH="1" flipV="1">
              <a:off x="7824193" y="3332990"/>
              <a:ext cx="468276" cy="177322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3" name="Straight Connector 31">
              <a:extLst>
                <a:ext uri="{FF2B5EF4-FFF2-40B4-BE49-F238E27FC236}">
                  <a16:creationId xmlns:a16="http://schemas.microsoft.com/office/drawing/2014/main" id="{FF9E78C6-C967-9C36-EA48-3AC133CAFA9C}"/>
                </a:ext>
              </a:extLst>
            </p:cNvPr>
            <p:cNvCxnSpPr>
              <a:cxnSpLocks/>
            </p:cNvCxnSpPr>
            <p:nvPr/>
          </p:nvCxnSpPr>
          <p:spPr>
            <a:xfrm flipH="1" flipV="1">
              <a:off x="7824192" y="2863684"/>
              <a:ext cx="468275" cy="877"/>
            </a:xfrm>
            <a:prstGeom prst="line">
              <a:avLst/>
            </a:prstGeom>
            <a:ln/>
          </p:spPr>
          <p:style>
            <a:lnRef idx="3">
              <a:schemeClr val="accent2"/>
            </a:lnRef>
            <a:fillRef idx="0">
              <a:schemeClr val="accent2"/>
            </a:fillRef>
            <a:effectRef idx="2">
              <a:schemeClr val="accent2"/>
            </a:effectRef>
            <a:fontRef idx="minor">
              <a:schemeClr val="tx1"/>
            </a:fontRef>
          </p:style>
        </p:cxnSp>
        <p:pic>
          <p:nvPicPr>
            <p:cNvPr id="14" name="Picture 2">
              <a:extLst>
                <a:ext uri="{FF2B5EF4-FFF2-40B4-BE49-F238E27FC236}">
                  <a16:creationId xmlns:a16="http://schemas.microsoft.com/office/drawing/2014/main" id="{51B4FF46-DE64-804D-3396-9BBAAE0B989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049" y="4298988"/>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6FBD3BF-04A9-3641-6AD6-B0708E87949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825" y="2066533"/>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D2664F9A-1EEF-9666-72B4-B4F4F5DFC2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9121" y="117321"/>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D3B091BD-F1CB-5B03-3A56-9858A288A5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30475" y="117320"/>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C3B92E9A-F3B3-C921-F220-1CD5E5CB16D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22441" y="2066533"/>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34252373-C03D-31BB-1AD1-E4EC5D6BD10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22441" y="4298988"/>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0A3A9D1-E2A7-87CA-5A5F-365C1CFA95F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75183" y="121277"/>
              <a:ext cx="2199965" cy="2066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sp>
        <p:nvSpPr>
          <p:cNvPr id="25" name="Slide Number Placeholder 5">
            <a:extLst>
              <a:ext uri="{FF2B5EF4-FFF2-40B4-BE49-F238E27FC236}">
                <a16:creationId xmlns:a16="http://schemas.microsoft.com/office/drawing/2014/main" id="{9D9AAF99-04A1-F764-2E5A-01CB19F3CEB7}"/>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74</a:t>
            </a:fld>
            <a:endParaRPr lang="en-US" b="1" dirty="0">
              <a:solidFill>
                <a:schemeClr val="bg1"/>
              </a:solidFill>
            </a:endParaRPr>
          </a:p>
        </p:txBody>
      </p:sp>
      <p:sp>
        <p:nvSpPr>
          <p:cNvPr id="3" name="Segnaposto piè di pagina 2">
            <a:extLst>
              <a:ext uri="{FF2B5EF4-FFF2-40B4-BE49-F238E27FC236}">
                <a16:creationId xmlns:a16="http://schemas.microsoft.com/office/drawing/2014/main" id="{B7B637CA-4CE4-5587-76E9-12FE20C1D439}"/>
              </a:ext>
            </a:extLst>
          </p:cNvPr>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22" name="Segnaposto numero diapositiva 21">
            <a:extLst>
              <a:ext uri="{FF2B5EF4-FFF2-40B4-BE49-F238E27FC236}">
                <a16:creationId xmlns:a16="http://schemas.microsoft.com/office/drawing/2014/main" id="{71E6B590-010E-0D34-E733-EDA8F0D959B7}"/>
              </a:ext>
            </a:extLst>
          </p:cNvPr>
          <p:cNvSpPr>
            <a:spLocks noGrp="1"/>
          </p:cNvSpPr>
          <p:nvPr>
            <p:ph type="sldNum" sz="quarter" idx="12"/>
          </p:nvPr>
        </p:nvSpPr>
        <p:spPr/>
        <p:txBody>
          <a:bodyPr/>
          <a:lstStyle/>
          <a:p>
            <a:fld id="{EF856C54-971D-4A64-8725-72F12A462872}" type="slidenum">
              <a:rPr lang="it-IT" smtClean="0"/>
              <a:t>74</a:t>
            </a:fld>
            <a:endParaRPr lang="it-IT"/>
          </a:p>
        </p:txBody>
      </p:sp>
      <p:pic>
        <p:nvPicPr>
          <p:cNvPr id="26" name="Picture 12">
            <a:extLst>
              <a:ext uri="{FF2B5EF4-FFF2-40B4-BE49-F238E27FC236}">
                <a16:creationId xmlns:a16="http://schemas.microsoft.com/office/drawing/2014/main" id="{0DC5AF01-A14D-49C8-9A81-EEE72346D9C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02" y="3153599"/>
            <a:ext cx="5107775" cy="2266195"/>
          </a:xfrm>
          <a:prstGeom prst="rect">
            <a:avLst/>
          </a:prstGeom>
        </p:spPr>
      </p:pic>
      <p:sp>
        <p:nvSpPr>
          <p:cNvPr id="27" name="TextBox 13">
            <a:extLst>
              <a:ext uri="{FF2B5EF4-FFF2-40B4-BE49-F238E27FC236}">
                <a16:creationId xmlns:a16="http://schemas.microsoft.com/office/drawing/2014/main" id="{5AD1AB14-E7A6-4F4D-AD69-3E0C1F2A7443}"/>
              </a:ext>
            </a:extLst>
          </p:cNvPr>
          <p:cNvSpPr txBox="1"/>
          <p:nvPr/>
        </p:nvSpPr>
        <p:spPr>
          <a:xfrm>
            <a:off x="87262" y="1024123"/>
            <a:ext cx="5219331" cy="2554545"/>
          </a:xfrm>
          <a:prstGeom prst="rect">
            <a:avLst/>
          </a:prstGeom>
          <a:noFill/>
        </p:spPr>
        <p:txBody>
          <a:bodyPr wrap="square" rtlCol="0">
            <a:spAutoFit/>
          </a:bodyPr>
          <a:lstStyle/>
          <a:p>
            <a:pPr marL="342900" indent="-342900" defTabSz="685800">
              <a:buFont typeface="Arial" panose="020B0604020202020204" pitchFamily="34" charset="0"/>
              <a:buChar char="•"/>
            </a:pPr>
            <a:r>
              <a:rPr lang="en-US" sz="2000" dirty="0">
                <a:solidFill>
                  <a:prstClr val="black"/>
                </a:solidFill>
              </a:rPr>
              <a:t>Position of light emission along track consistent with hit time assuming direct light</a:t>
            </a:r>
          </a:p>
          <a:p>
            <a:pPr marL="342900" indent="-342900" defTabSz="685800">
              <a:buFont typeface="Arial" panose="020B0604020202020204" pitchFamily="34" charset="0"/>
              <a:buChar char="•"/>
            </a:pPr>
            <a:r>
              <a:rPr lang="en-US" sz="2000" dirty="0"/>
              <a:t>Light profile consistent with at least 3 large energy depositions along the muon track</a:t>
            </a:r>
          </a:p>
          <a:p>
            <a:pPr marL="342900" indent="-342900" defTabSz="685800">
              <a:buFont typeface="Arial" panose="020B0604020202020204" pitchFamily="34" charset="0"/>
              <a:buChar char="•"/>
            </a:pPr>
            <a:r>
              <a:rPr lang="en-US" sz="2000" dirty="0"/>
              <a:t>Characteristic of stochastic losses from very high energy muons</a:t>
            </a:r>
          </a:p>
          <a:p>
            <a:pPr marL="342900" indent="-342900" defTabSz="685800">
              <a:buFont typeface="Arial" panose="020B0604020202020204" pitchFamily="34" charset="0"/>
              <a:buChar char="•"/>
            </a:pPr>
            <a:endParaRPr lang="en-US" sz="2000" dirty="0"/>
          </a:p>
          <a:p>
            <a:pPr marL="342900" indent="-342900" defTabSz="685800">
              <a:buFont typeface="Arial" panose="020B0604020202020204" pitchFamily="34" charset="0"/>
              <a:buChar char="•"/>
            </a:pPr>
            <a:endParaRPr lang="en-US" sz="2000" dirty="0">
              <a:solidFill>
                <a:prstClr val="black"/>
              </a:solidFill>
            </a:endParaRPr>
          </a:p>
        </p:txBody>
      </p:sp>
      <p:grpSp>
        <p:nvGrpSpPr>
          <p:cNvPr id="28" name="Group 14">
            <a:extLst>
              <a:ext uri="{FF2B5EF4-FFF2-40B4-BE49-F238E27FC236}">
                <a16:creationId xmlns:a16="http://schemas.microsoft.com/office/drawing/2014/main" id="{6D88C425-F325-41B4-9B36-8AEB4470FE29}"/>
              </a:ext>
            </a:extLst>
          </p:cNvPr>
          <p:cNvGrpSpPr/>
          <p:nvPr/>
        </p:nvGrpSpPr>
        <p:grpSpPr>
          <a:xfrm>
            <a:off x="2723372" y="2778877"/>
            <a:ext cx="2159782" cy="1300245"/>
            <a:chOff x="5506353" y="3152532"/>
            <a:chExt cx="2879709" cy="1733659"/>
          </a:xfrm>
        </p:grpSpPr>
        <p:grpSp>
          <p:nvGrpSpPr>
            <p:cNvPr id="29" name="Group 15">
              <a:extLst>
                <a:ext uri="{FF2B5EF4-FFF2-40B4-BE49-F238E27FC236}">
                  <a16:creationId xmlns:a16="http://schemas.microsoft.com/office/drawing/2014/main" id="{807241FD-131E-4368-8CB4-F18681D180D2}"/>
                </a:ext>
              </a:extLst>
            </p:cNvPr>
            <p:cNvGrpSpPr/>
            <p:nvPr/>
          </p:nvGrpSpPr>
          <p:grpSpPr>
            <a:xfrm rot="1315553">
              <a:off x="5865177" y="3152532"/>
              <a:ext cx="2520885" cy="1733659"/>
              <a:chOff x="5867400" y="2887055"/>
              <a:chExt cx="2520885" cy="1733659"/>
            </a:xfrm>
          </p:grpSpPr>
          <p:pic>
            <p:nvPicPr>
              <p:cNvPr id="32" name="Picture 18">
                <a:extLst>
                  <a:ext uri="{FF2B5EF4-FFF2-40B4-BE49-F238E27FC236}">
                    <a16:creationId xmlns:a16="http://schemas.microsoft.com/office/drawing/2014/main" id="{C27E0D62-6D39-4368-A062-502B7A3E7B06}"/>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67400" y="2887055"/>
                <a:ext cx="2520885" cy="1690285"/>
              </a:xfrm>
              <a:prstGeom prst="rect">
                <a:avLst/>
              </a:prstGeom>
            </p:spPr>
          </p:pic>
          <p:sp>
            <p:nvSpPr>
              <p:cNvPr id="33" name="Right Brace 19">
                <a:extLst>
                  <a:ext uri="{FF2B5EF4-FFF2-40B4-BE49-F238E27FC236}">
                    <a16:creationId xmlns:a16="http://schemas.microsoft.com/office/drawing/2014/main" id="{B040F069-DDCC-4B0D-A33E-66CF42DC996E}"/>
                  </a:ext>
                </a:extLst>
              </p:cNvPr>
              <p:cNvSpPr/>
              <p:nvPr/>
            </p:nvSpPr>
            <p:spPr>
              <a:xfrm rot="4091969">
                <a:off x="6576572" y="3507782"/>
                <a:ext cx="152400" cy="14726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Arial"/>
                </a:endParaRPr>
              </a:p>
            </p:txBody>
          </p:sp>
          <p:sp>
            <p:nvSpPr>
              <p:cNvPr id="34" name="TextBox 20">
                <a:extLst>
                  <a:ext uri="{FF2B5EF4-FFF2-40B4-BE49-F238E27FC236}">
                    <a16:creationId xmlns:a16="http://schemas.microsoft.com/office/drawing/2014/main" id="{EF23F525-1F91-4D4D-8106-0837D204451D}"/>
                  </a:ext>
                </a:extLst>
              </p:cNvPr>
              <p:cNvSpPr txBox="1"/>
              <p:nvPr/>
            </p:nvSpPr>
            <p:spPr>
              <a:xfrm rot="20284447">
                <a:off x="6558947" y="4220605"/>
                <a:ext cx="338328" cy="400109"/>
              </a:xfrm>
              <a:prstGeom prst="rect">
                <a:avLst/>
              </a:prstGeom>
              <a:noFill/>
            </p:spPr>
            <p:txBody>
              <a:bodyPr wrap="square" rtlCol="0">
                <a:spAutoFit/>
              </a:bodyPr>
              <a:lstStyle/>
              <a:p>
                <a:pPr defTabSz="685800"/>
                <a:r>
                  <a:rPr lang="en-US" sz="1350" dirty="0">
                    <a:solidFill>
                      <a:prstClr val="black"/>
                    </a:solidFill>
                    <a:latin typeface="Arial"/>
                  </a:rPr>
                  <a:t>x</a:t>
                </a:r>
              </a:p>
            </p:txBody>
          </p:sp>
        </p:grpSp>
        <p:sp>
          <p:nvSpPr>
            <p:cNvPr id="30" name="TextBox 16">
              <a:extLst>
                <a:ext uri="{FF2B5EF4-FFF2-40B4-BE49-F238E27FC236}">
                  <a16:creationId xmlns:a16="http://schemas.microsoft.com/office/drawing/2014/main" id="{50CCA19C-9A7F-4B1C-AE61-CBEA9DE0FE7B}"/>
                </a:ext>
              </a:extLst>
            </p:cNvPr>
            <p:cNvSpPr txBox="1"/>
            <p:nvPr/>
          </p:nvSpPr>
          <p:spPr>
            <a:xfrm>
              <a:off x="5506353" y="3801849"/>
              <a:ext cx="345312" cy="584776"/>
            </a:xfrm>
            <a:prstGeom prst="rect">
              <a:avLst/>
            </a:prstGeom>
            <a:noFill/>
          </p:spPr>
          <p:txBody>
            <a:bodyPr wrap="square" rtlCol="0">
              <a:spAutoFit/>
            </a:bodyPr>
            <a:lstStyle/>
            <a:p>
              <a:pPr defTabSz="685800"/>
              <a:r>
                <a:rPr lang="en-US" sz="1350" dirty="0">
                  <a:solidFill>
                    <a:srgbClr val="0000FF"/>
                  </a:solidFill>
                  <a:latin typeface="Arial"/>
                </a:rPr>
                <a:t>t</a:t>
              </a:r>
              <a:r>
                <a:rPr lang="en-US" sz="1350" baseline="-25000" dirty="0">
                  <a:solidFill>
                    <a:srgbClr val="0000FF"/>
                  </a:solidFill>
                  <a:latin typeface="Arial"/>
                </a:rPr>
                <a:t>0</a:t>
              </a:r>
            </a:p>
          </p:txBody>
        </p:sp>
        <p:sp>
          <p:nvSpPr>
            <p:cNvPr id="31" name="TextBox 17">
              <a:extLst>
                <a:ext uri="{FF2B5EF4-FFF2-40B4-BE49-F238E27FC236}">
                  <a16:creationId xmlns:a16="http://schemas.microsoft.com/office/drawing/2014/main" id="{7EB9E1FB-CBC1-451E-886A-612B14FF5D49}"/>
                </a:ext>
              </a:extLst>
            </p:cNvPr>
            <p:cNvSpPr txBox="1"/>
            <p:nvPr/>
          </p:nvSpPr>
          <p:spPr>
            <a:xfrm>
              <a:off x="7623315" y="3201775"/>
              <a:ext cx="505571" cy="400109"/>
            </a:xfrm>
            <a:prstGeom prst="rect">
              <a:avLst/>
            </a:prstGeom>
            <a:noFill/>
          </p:spPr>
          <p:txBody>
            <a:bodyPr wrap="square" rtlCol="0">
              <a:spAutoFit/>
            </a:bodyPr>
            <a:lstStyle/>
            <a:p>
              <a:pPr defTabSz="685800"/>
              <a:r>
                <a:rPr lang="en-US" sz="1350" dirty="0" err="1">
                  <a:solidFill>
                    <a:prstClr val="black"/>
                  </a:solidFill>
                  <a:latin typeface="Arial"/>
                </a:rPr>
                <a:t>t</a:t>
              </a:r>
              <a:r>
                <a:rPr lang="en-US" sz="1350" baseline="-25000" dirty="0" err="1">
                  <a:solidFill>
                    <a:prstClr val="black"/>
                  </a:solidFill>
                  <a:latin typeface="Arial"/>
                </a:rPr>
                <a:t>hit</a:t>
              </a:r>
              <a:endParaRPr lang="en-US" sz="1350" baseline="-25000" dirty="0">
                <a:solidFill>
                  <a:prstClr val="black"/>
                </a:solidFill>
                <a:latin typeface="Arial"/>
              </a:endParaRPr>
            </a:p>
          </p:txBody>
        </p:sp>
      </p:grpSp>
      <p:cxnSp>
        <p:nvCxnSpPr>
          <p:cNvPr id="35" name="Straight Arrow Connector 21">
            <a:extLst>
              <a:ext uri="{FF2B5EF4-FFF2-40B4-BE49-F238E27FC236}">
                <a16:creationId xmlns:a16="http://schemas.microsoft.com/office/drawing/2014/main" id="{E9FE6073-CF65-46A6-ABB9-29FF84E5A9CC}"/>
              </a:ext>
            </a:extLst>
          </p:cNvPr>
          <p:cNvCxnSpPr/>
          <p:nvPr/>
        </p:nvCxnSpPr>
        <p:spPr>
          <a:xfrm>
            <a:off x="3508506" y="29862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
            <a:extLst>
              <a:ext uri="{FF2B5EF4-FFF2-40B4-BE49-F238E27FC236}">
                <a16:creationId xmlns:a16="http://schemas.microsoft.com/office/drawing/2014/main" id="{6D4D57E4-6E69-4B7C-A862-A4B5D79AED27}"/>
              </a:ext>
            </a:extLst>
          </p:cNvPr>
          <p:cNvSpPr txBox="1"/>
          <p:nvPr/>
        </p:nvSpPr>
        <p:spPr>
          <a:xfrm>
            <a:off x="3325707" y="3345262"/>
            <a:ext cx="466794" cy="276999"/>
          </a:xfrm>
          <a:prstGeom prst="rect">
            <a:avLst/>
          </a:prstGeom>
          <a:noFill/>
        </p:spPr>
        <p:txBody>
          <a:bodyPr wrap="none" rtlCol="0">
            <a:spAutoFit/>
          </a:bodyPr>
          <a:lstStyle/>
          <a:p>
            <a:r>
              <a:rPr lang="en-US" sz="1200" dirty="0">
                <a:solidFill>
                  <a:schemeClr val="accent1"/>
                </a:solidFill>
              </a:rPr>
              <a:t>v = c</a:t>
            </a:r>
            <a:endParaRPr lang="nl-NL" sz="1200" dirty="0">
              <a:solidFill>
                <a:schemeClr val="accent1"/>
              </a:solidFill>
            </a:endParaRPr>
          </a:p>
        </p:txBody>
      </p:sp>
      <p:sp>
        <p:nvSpPr>
          <p:cNvPr id="37" name="TextBox 22">
            <a:extLst>
              <a:ext uri="{FF2B5EF4-FFF2-40B4-BE49-F238E27FC236}">
                <a16:creationId xmlns:a16="http://schemas.microsoft.com/office/drawing/2014/main" id="{56C2933D-D651-4D67-843E-D7605F9F5550}"/>
              </a:ext>
            </a:extLst>
          </p:cNvPr>
          <p:cNvSpPr txBox="1"/>
          <p:nvPr/>
        </p:nvSpPr>
        <p:spPr>
          <a:xfrm rot="17563186">
            <a:off x="3888007" y="3112388"/>
            <a:ext cx="609117" cy="276999"/>
          </a:xfrm>
          <a:prstGeom prst="rect">
            <a:avLst/>
          </a:prstGeom>
          <a:noFill/>
        </p:spPr>
        <p:txBody>
          <a:bodyPr wrap="square" rtlCol="0">
            <a:spAutoFit/>
          </a:bodyPr>
          <a:lstStyle/>
          <a:p>
            <a:r>
              <a:rPr lang="en-US" sz="1200" dirty="0">
                <a:solidFill>
                  <a:srgbClr val="FF0000"/>
                </a:solidFill>
              </a:rPr>
              <a:t>v = </a:t>
            </a:r>
            <a:r>
              <a:rPr lang="en-US" sz="1200" dirty="0" err="1">
                <a:solidFill>
                  <a:srgbClr val="FF0000"/>
                </a:solidFill>
              </a:rPr>
              <a:t>c/n</a:t>
            </a:r>
            <a:endParaRPr lang="nl-NL" sz="1200" dirty="0">
              <a:solidFill>
                <a:srgbClr val="FF0000"/>
              </a:solidFill>
            </a:endParaRPr>
          </a:p>
        </p:txBody>
      </p:sp>
      <p:sp>
        <p:nvSpPr>
          <p:cNvPr id="39" name="Segnaposto numero diapositiva 6">
            <a:extLst>
              <a:ext uri="{FF2B5EF4-FFF2-40B4-BE49-F238E27FC236}">
                <a16:creationId xmlns:a16="http://schemas.microsoft.com/office/drawing/2014/main" id="{5B2CFFC5-27E1-3F62-B817-F2463F8D31EC}"/>
              </a:ext>
            </a:extLst>
          </p:cNvPr>
          <p:cNvSpPr txBox="1">
            <a:spLocks/>
          </p:cNvSpPr>
          <p:nvPr/>
        </p:nvSpPr>
        <p:spPr>
          <a:xfrm>
            <a:off x="6814002" y="501364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856C54-971D-4A64-8725-72F12A462872}" type="slidenum">
              <a:rPr lang="it-IT" smtClean="0"/>
              <a:pPr/>
              <a:t>74</a:t>
            </a:fld>
            <a:endParaRPr lang="it-IT"/>
          </a:p>
        </p:txBody>
      </p:sp>
    </p:spTree>
    <p:extLst>
      <p:ext uri="{BB962C8B-B14F-4D97-AF65-F5344CB8AC3E}">
        <p14:creationId xmlns:p14="http://schemas.microsoft.com/office/powerpoint/2010/main" val="3471906138"/>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A9DF-5A06-ADA2-8046-35BEBE9A6D48}"/>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B61044BB-40B0-B0EA-87FE-E459963FED38}"/>
              </a:ext>
            </a:extLst>
          </p:cNvPr>
          <p:cNvPicPr>
            <a:picLocks noChangeAspect="1"/>
          </p:cNvPicPr>
          <p:nvPr/>
        </p:nvPicPr>
        <p:blipFill>
          <a:blip r:embed="rId2"/>
          <a:stretch>
            <a:fillRect/>
          </a:stretch>
        </p:blipFill>
        <p:spPr>
          <a:xfrm>
            <a:off x="594166" y="1061384"/>
            <a:ext cx="10656026" cy="5451467"/>
          </a:xfrm>
          <a:prstGeom prst="rect">
            <a:avLst/>
          </a:prstGeom>
        </p:spPr>
      </p:pic>
      <p:sp>
        <p:nvSpPr>
          <p:cNvPr id="13" name="Google Shape;130;g2238a3cf4c0_0_31">
            <a:extLst>
              <a:ext uri="{FF2B5EF4-FFF2-40B4-BE49-F238E27FC236}">
                <a16:creationId xmlns:a16="http://schemas.microsoft.com/office/drawing/2014/main" id="{AC9AA96A-DBE3-D76E-F8A1-8CCB8B36D825}"/>
              </a:ext>
            </a:extLst>
          </p:cNvPr>
          <p:cNvSpPr txBox="1">
            <a:spLocks/>
          </p:cNvSpPr>
          <p:nvPr/>
        </p:nvSpPr>
        <p:spPr>
          <a:xfrm>
            <a:off x="880537" y="10084"/>
            <a:ext cx="6858000" cy="780561"/>
          </a:xfrm>
          <a:prstGeom prst="rect">
            <a:avLst/>
          </a:prstGeom>
          <a:noFill/>
          <a:ln>
            <a:noFill/>
          </a:ln>
        </p:spPr>
        <p:txBody>
          <a:bodyPr spcFirstLastPara="1" vert="horz" wrap="square" lIns="68569" tIns="34275" rIns="68569" bIns="34275"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pPr>
            <a:r>
              <a:rPr lang="en-US" sz="4000" dirty="0">
                <a:solidFill>
                  <a:srgbClr val="C00000"/>
                </a:solidFill>
              </a:rPr>
              <a:t>Unexplored energy regime</a:t>
            </a:r>
          </a:p>
        </p:txBody>
      </p:sp>
      <p:sp>
        <p:nvSpPr>
          <p:cNvPr id="3" name="TextBox 2"/>
          <p:cNvSpPr txBox="1"/>
          <p:nvPr/>
        </p:nvSpPr>
        <p:spPr>
          <a:xfrm rot="16200000">
            <a:off x="928433" y="3775879"/>
            <a:ext cx="2198230" cy="369332"/>
          </a:xfrm>
          <a:prstGeom prst="rect">
            <a:avLst/>
          </a:prstGeom>
          <a:noFill/>
        </p:spPr>
        <p:txBody>
          <a:bodyPr wrap="none" rtlCol="0">
            <a:spAutoFit/>
          </a:bodyPr>
          <a:lstStyle/>
          <a:p>
            <a:r>
              <a:rPr lang="en-US" dirty="0"/>
              <a:t>Intensity of neutrinos</a:t>
            </a:r>
            <a:endParaRPr lang="nl-NL" dirty="0"/>
          </a:p>
        </p:txBody>
      </p:sp>
      <p:cxnSp>
        <p:nvCxnSpPr>
          <p:cNvPr id="6" name="Straight Arrow Connector 5"/>
          <p:cNvCxnSpPr>
            <a:cxnSpLocks/>
          </p:cNvCxnSpPr>
          <p:nvPr/>
        </p:nvCxnSpPr>
        <p:spPr>
          <a:xfrm>
            <a:off x="5463152" y="3584968"/>
            <a:ext cx="1914911" cy="0"/>
          </a:xfrm>
          <a:prstGeom prst="straightConnector1">
            <a:avLst/>
          </a:prstGeom>
          <a:ln w="38100">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96000" y="3592882"/>
            <a:ext cx="1289264" cy="400110"/>
          </a:xfrm>
          <a:prstGeom prst="rect">
            <a:avLst/>
          </a:prstGeom>
          <a:noFill/>
        </p:spPr>
        <p:txBody>
          <a:bodyPr wrap="none" rtlCol="0">
            <a:spAutoFit/>
          </a:bodyPr>
          <a:lstStyle/>
          <a:p>
            <a:r>
              <a:rPr lang="en-US" sz="2000" b="1" dirty="0">
                <a:solidFill>
                  <a:schemeClr val="accent2">
                    <a:lumMod val="75000"/>
                  </a:schemeClr>
                </a:solidFill>
              </a:rPr>
              <a:t>Factor ~30</a:t>
            </a:r>
            <a:endParaRPr lang="nl-NL" sz="2000" b="1" dirty="0">
              <a:solidFill>
                <a:schemeClr val="accent2">
                  <a:lumMod val="75000"/>
                </a:schemeClr>
              </a:solidFill>
            </a:endParaRPr>
          </a:p>
        </p:txBody>
      </p:sp>
      <p:sp>
        <p:nvSpPr>
          <p:cNvPr id="4" name="Slide Number Placeholder 5">
            <a:extLst>
              <a:ext uri="{FF2B5EF4-FFF2-40B4-BE49-F238E27FC236}">
                <a16:creationId xmlns:a16="http://schemas.microsoft.com/office/drawing/2014/main" id="{BEA648F8-D340-34D3-35AF-59F38A4A9FCB}"/>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75</a:t>
            </a:fld>
            <a:endParaRPr lang="en-US" b="1" dirty="0">
              <a:solidFill>
                <a:schemeClr val="bg1"/>
              </a:solidFill>
            </a:endParaRPr>
          </a:p>
        </p:txBody>
      </p:sp>
      <p:sp>
        <p:nvSpPr>
          <p:cNvPr id="7" name="Segnaposto piè di pagina 6">
            <a:extLst>
              <a:ext uri="{FF2B5EF4-FFF2-40B4-BE49-F238E27FC236}">
                <a16:creationId xmlns:a16="http://schemas.microsoft.com/office/drawing/2014/main" id="{ED68CD21-0F4A-A434-CB5F-E516C3DC6AAC}"/>
              </a:ext>
            </a:extLst>
          </p:cNvPr>
          <p:cNvSpPr>
            <a:spLocks noGrp="1"/>
          </p:cNvSpPr>
          <p:nvPr>
            <p:ph type="ftr" sz="quarter" idx="11"/>
          </p:nvPr>
        </p:nvSpPr>
        <p:spPr/>
        <p:txBody>
          <a:bodyPr/>
          <a:lstStyle/>
          <a:p>
            <a:r>
              <a:rPr lang="fr-FR"/>
              <a:t>M. Spurio - VHEnergy </a:t>
            </a:r>
            <a:r>
              <a:rPr lang="el-GR"/>
              <a:t>ν </a:t>
            </a:r>
            <a:r>
              <a:rPr lang="fr-FR"/>
              <a:t>Astronomy Experiments -GSSI</a:t>
            </a:r>
            <a:endParaRPr lang="it-IT"/>
          </a:p>
        </p:txBody>
      </p:sp>
      <p:sp>
        <p:nvSpPr>
          <p:cNvPr id="8" name="Segnaposto numero diapositiva 7">
            <a:extLst>
              <a:ext uri="{FF2B5EF4-FFF2-40B4-BE49-F238E27FC236}">
                <a16:creationId xmlns:a16="http://schemas.microsoft.com/office/drawing/2014/main" id="{410A4901-A723-8542-0AAA-A3E84E84BC1C}"/>
              </a:ext>
            </a:extLst>
          </p:cNvPr>
          <p:cNvSpPr>
            <a:spLocks noGrp="1"/>
          </p:cNvSpPr>
          <p:nvPr>
            <p:ph type="sldNum" sz="quarter" idx="12"/>
          </p:nvPr>
        </p:nvSpPr>
        <p:spPr/>
        <p:txBody>
          <a:bodyPr/>
          <a:lstStyle/>
          <a:p>
            <a:fld id="{EF856C54-971D-4A64-8725-72F12A462872}" type="slidenum">
              <a:rPr lang="it-IT" smtClean="0"/>
              <a:t>75</a:t>
            </a:fld>
            <a:endParaRPr lang="it-IT"/>
          </a:p>
        </p:txBody>
      </p:sp>
      <p:sp>
        <p:nvSpPr>
          <p:cNvPr id="19" name="Tekstvak 11">
            <a:extLst>
              <a:ext uri="{FF2B5EF4-FFF2-40B4-BE49-F238E27FC236}">
                <a16:creationId xmlns:a16="http://schemas.microsoft.com/office/drawing/2014/main" id="{486CD61F-B57F-49AE-975E-8B4BE2E1AF83}"/>
              </a:ext>
            </a:extLst>
          </p:cNvPr>
          <p:cNvSpPr txBox="1"/>
          <p:nvPr/>
        </p:nvSpPr>
        <p:spPr>
          <a:xfrm>
            <a:off x="1089596" y="810352"/>
            <a:ext cx="1266693" cy="369332"/>
          </a:xfrm>
          <a:prstGeom prst="rect">
            <a:avLst/>
          </a:prstGeom>
          <a:noFill/>
        </p:spPr>
        <p:txBody>
          <a:bodyPr wrap="none" rtlCol="0">
            <a:spAutoFit/>
          </a:bodyPr>
          <a:lstStyle/>
          <a:p>
            <a:pPr algn="ctr"/>
            <a:r>
              <a:rPr lang="en-US" dirty="0"/>
              <a:t>LHC@CERN</a:t>
            </a:r>
          </a:p>
        </p:txBody>
      </p:sp>
      <p:sp>
        <p:nvSpPr>
          <p:cNvPr id="22" name="Tekstvak 9">
            <a:extLst>
              <a:ext uri="{FF2B5EF4-FFF2-40B4-BE49-F238E27FC236}">
                <a16:creationId xmlns:a16="http://schemas.microsoft.com/office/drawing/2014/main" id="{0EC0A0C8-7E16-D63E-F5DF-F41A6E131390}"/>
              </a:ext>
            </a:extLst>
          </p:cNvPr>
          <p:cNvSpPr txBox="1"/>
          <p:nvPr/>
        </p:nvSpPr>
        <p:spPr>
          <a:xfrm>
            <a:off x="4267124" y="1206840"/>
            <a:ext cx="1723229" cy="646331"/>
          </a:xfrm>
          <a:prstGeom prst="rect">
            <a:avLst/>
          </a:prstGeom>
          <a:noFill/>
        </p:spPr>
        <p:txBody>
          <a:bodyPr wrap="none" rtlCol="0">
            <a:spAutoFit/>
          </a:bodyPr>
          <a:lstStyle/>
          <a:p>
            <a:pPr algn="ctr"/>
            <a:r>
              <a:rPr lang="en-US" dirty="0"/>
              <a:t>Previous highest</a:t>
            </a:r>
          </a:p>
          <a:p>
            <a:pPr algn="ctr"/>
            <a:r>
              <a:rPr lang="en-US" dirty="0"/>
              <a:t>Energy neutrino</a:t>
            </a:r>
          </a:p>
        </p:txBody>
      </p:sp>
      <p:sp>
        <p:nvSpPr>
          <p:cNvPr id="23" name="Right Arrow 13"/>
          <p:cNvSpPr/>
          <p:nvPr/>
        </p:nvSpPr>
        <p:spPr>
          <a:xfrm rot="5400000">
            <a:off x="4776444" y="2176395"/>
            <a:ext cx="1084904" cy="268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ight Arrow 14"/>
          <p:cNvSpPr/>
          <p:nvPr/>
        </p:nvSpPr>
        <p:spPr>
          <a:xfrm rot="5400000">
            <a:off x="1481158" y="1296331"/>
            <a:ext cx="379303" cy="268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11">
            <a:extLst>
              <a:ext uri="{FF2B5EF4-FFF2-40B4-BE49-F238E27FC236}">
                <a16:creationId xmlns:a16="http://schemas.microsoft.com/office/drawing/2014/main" id="{486CD61F-B57F-49AE-975E-8B4BE2E1AF83}"/>
              </a:ext>
            </a:extLst>
          </p:cNvPr>
          <p:cNvSpPr txBox="1"/>
          <p:nvPr/>
        </p:nvSpPr>
        <p:spPr>
          <a:xfrm>
            <a:off x="6740632" y="1160673"/>
            <a:ext cx="1727011" cy="369332"/>
          </a:xfrm>
          <a:prstGeom prst="rect">
            <a:avLst/>
          </a:prstGeom>
          <a:noFill/>
        </p:spPr>
        <p:txBody>
          <a:bodyPr wrap="none" rtlCol="0">
            <a:spAutoFit/>
          </a:bodyPr>
          <a:lstStyle/>
          <a:p>
            <a:pPr algn="ctr"/>
            <a:r>
              <a:rPr lang="en-US" dirty="0"/>
              <a:t>This observation</a:t>
            </a:r>
          </a:p>
        </p:txBody>
      </p:sp>
      <p:pic>
        <p:nvPicPr>
          <p:cNvPr id="14" name="Immagine 13">
            <a:extLst>
              <a:ext uri="{FF2B5EF4-FFF2-40B4-BE49-F238E27FC236}">
                <a16:creationId xmlns:a16="http://schemas.microsoft.com/office/drawing/2014/main" id="{C0E23F59-9A02-0C15-2E59-56297FB35855}"/>
              </a:ext>
            </a:extLst>
          </p:cNvPr>
          <p:cNvPicPr>
            <a:picLocks noChangeAspect="1"/>
          </p:cNvPicPr>
          <p:nvPr/>
        </p:nvPicPr>
        <p:blipFill>
          <a:blip r:embed="rId3"/>
          <a:stretch>
            <a:fillRect/>
          </a:stretch>
        </p:blipFill>
        <p:spPr>
          <a:xfrm>
            <a:off x="9982200" y="3382850"/>
            <a:ext cx="2004042" cy="2367019"/>
          </a:xfrm>
          <a:prstGeom prst="rect">
            <a:avLst/>
          </a:prstGeom>
        </p:spPr>
      </p:pic>
      <p:sp>
        <p:nvSpPr>
          <p:cNvPr id="15" name="Rectangle 2">
            <a:extLst>
              <a:ext uri="{FF2B5EF4-FFF2-40B4-BE49-F238E27FC236}">
                <a16:creationId xmlns:a16="http://schemas.microsoft.com/office/drawing/2014/main" id="{0D4CF75B-6DF7-4061-5C92-83B992A64CC8}"/>
              </a:ext>
            </a:extLst>
          </p:cNvPr>
          <p:cNvSpPr/>
          <p:nvPr/>
        </p:nvSpPr>
        <p:spPr>
          <a:xfrm>
            <a:off x="7961171" y="85766"/>
            <a:ext cx="3615092"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fr-FR" b="0" i="1" dirty="0">
                <a:effectLst/>
                <a:latin typeface="-apple-system"/>
              </a:rPr>
              <a:t>Nature</a:t>
            </a:r>
            <a:r>
              <a:rPr lang="fr-FR" b="0" i="0" dirty="0">
                <a:effectLst/>
                <a:latin typeface="-apple-system"/>
              </a:rPr>
              <a:t> 638 (2025) 8050, 376-382</a:t>
            </a:r>
            <a:endParaRPr lang="en-US" dirty="0"/>
          </a:p>
        </p:txBody>
      </p:sp>
      <p:pic>
        <p:nvPicPr>
          <p:cNvPr id="29" name="Immagine 28">
            <a:extLst>
              <a:ext uri="{FF2B5EF4-FFF2-40B4-BE49-F238E27FC236}">
                <a16:creationId xmlns:a16="http://schemas.microsoft.com/office/drawing/2014/main" id="{6038164C-B4FB-2CD2-568A-9168994D1209}"/>
              </a:ext>
            </a:extLst>
          </p:cNvPr>
          <p:cNvPicPr>
            <a:picLocks/>
          </p:cNvPicPr>
          <p:nvPr/>
        </p:nvPicPr>
        <p:blipFill>
          <a:blip r:embed="rId4"/>
          <a:stretch>
            <a:fillRect/>
          </a:stretch>
        </p:blipFill>
        <p:spPr>
          <a:xfrm>
            <a:off x="6722262" y="1373259"/>
            <a:ext cx="2196000" cy="3420000"/>
          </a:xfrm>
          <a:prstGeom prst="rect">
            <a:avLst/>
          </a:prstGeom>
        </p:spPr>
      </p:pic>
      <p:pic>
        <p:nvPicPr>
          <p:cNvPr id="28" name="Picture 2" descr="Terra Incognita">
            <a:extLst>
              <a:ext uri="{FF2B5EF4-FFF2-40B4-BE49-F238E27FC236}">
                <a16:creationId xmlns:a16="http://schemas.microsoft.com/office/drawing/2014/main" id="{F4901D1F-CFA6-435C-185A-D912C82878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4624" y="992930"/>
            <a:ext cx="5214459" cy="506018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
            <a:extLst>
              <a:ext uri="{FF2B5EF4-FFF2-40B4-BE49-F238E27FC236}">
                <a16:creationId xmlns:a16="http://schemas.microsoft.com/office/drawing/2014/main" id="{207F43B5-0860-18B7-2156-6804F750F419}"/>
              </a:ext>
            </a:extLst>
          </p:cNvPr>
          <p:cNvSpPr/>
          <p:nvPr/>
        </p:nvSpPr>
        <p:spPr>
          <a:xfrm>
            <a:off x="8006021" y="397446"/>
            <a:ext cx="2353016"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it-IT" b="0" i="0" dirty="0">
                <a:effectLst/>
                <a:latin typeface="-apple-system"/>
              </a:rPr>
              <a:t>e-Print: </a:t>
            </a:r>
            <a:r>
              <a:rPr lang="it-IT" b="0" i="0" u="none" strike="noStrike" dirty="0">
                <a:solidFill>
                  <a:srgbClr val="0050B3"/>
                </a:solidFill>
                <a:effectLst/>
                <a:latin typeface="-apple-system"/>
                <a:hlinkClick r:id="rId6"/>
              </a:rPr>
              <a:t>2502.08173</a:t>
            </a:r>
            <a:endParaRPr lang="it-IT" b="0" i="0" dirty="0">
              <a:effectLst/>
              <a:latin typeface="-apple-system"/>
            </a:endParaRPr>
          </a:p>
        </p:txBody>
      </p:sp>
    </p:spTree>
    <p:extLst>
      <p:ext uri="{BB962C8B-B14F-4D97-AF65-F5344CB8AC3E}">
        <p14:creationId xmlns:p14="http://schemas.microsoft.com/office/powerpoint/2010/main" val="1666278835"/>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Google Shape;130;g2238a3cf4c0_0_31">
            <a:extLst>
              <a:ext uri="{FF2B5EF4-FFF2-40B4-BE49-F238E27FC236}">
                <a16:creationId xmlns:a16="http://schemas.microsoft.com/office/drawing/2014/main" id="{6359C1CD-0FF9-5CB4-59F4-6E8BFA729D05}"/>
              </a:ext>
            </a:extLst>
          </p:cNvPr>
          <p:cNvSpPr txBox="1">
            <a:spLocks/>
          </p:cNvSpPr>
          <p:nvPr/>
        </p:nvSpPr>
        <p:spPr>
          <a:xfrm>
            <a:off x="793101" y="0"/>
            <a:ext cx="8790845" cy="787792"/>
          </a:xfrm>
          <a:prstGeom prst="rect">
            <a:avLst/>
          </a:prstGeom>
          <a:noFill/>
          <a:ln>
            <a:noFill/>
          </a:ln>
        </p:spPr>
        <p:txBody>
          <a:bodyPr spcFirstLastPara="1" vert="horz" wrap="square" lIns="68569" tIns="34275" rIns="68569" bIns="34275" rtlCol="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pPr>
            <a:r>
              <a:rPr lang="en-US" sz="3600" dirty="0">
                <a:solidFill>
                  <a:srgbClr val="C00000"/>
                </a:solidFill>
              </a:rPr>
              <a:t>Extragalactic sources ?</a:t>
            </a:r>
          </a:p>
        </p:txBody>
      </p:sp>
      <p:sp>
        <p:nvSpPr>
          <p:cNvPr id="7" name="ZoneTexte 6">
            <a:extLst>
              <a:ext uri="{FF2B5EF4-FFF2-40B4-BE49-F238E27FC236}">
                <a16:creationId xmlns:a16="http://schemas.microsoft.com/office/drawing/2014/main" id="{DE63D4AB-7CEE-EC9C-19A4-4C087CE1C8D3}"/>
              </a:ext>
            </a:extLst>
          </p:cNvPr>
          <p:cNvSpPr txBox="1"/>
          <p:nvPr/>
        </p:nvSpPr>
        <p:spPr>
          <a:xfrm>
            <a:off x="7982013" y="5246841"/>
            <a:ext cx="3999383" cy="923330"/>
          </a:xfrm>
          <a:prstGeom prst="rect">
            <a:avLst/>
          </a:prstGeom>
          <a:noFill/>
        </p:spPr>
        <p:txBody>
          <a:bodyPr wrap="square">
            <a:spAutoFit/>
          </a:bodyPr>
          <a:lstStyle/>
          <a:p>
            <a:r>
              <a:rPr lang="fr-FR" dirty="0">
                <a:cs typeface="Arial" panose="020B0604020202020204" pitchFamily="34" charset="0"/>
              </a:rPr>
              <a:t>Candidate blazars </a:t>
            </a:r>
            <a:r>
              <a:rPr lang="fr-FR" dirty="0" err="1">
                <a:cs typeface="Arial" panose="020B0604020202020204" pitchFamily="34" charset="0"/>
              </a:rPr>
              <a:t>selected</a:t>
            </a:r>
            <a:r>
              <a:rPr lang="fr-FR" dirty="0">
                <a:cs typeface="Arial" panose="020B0604020202020204" pitchFamily="34" charset="0"/>
              </a:rPr>
              <a:t> </a:t>
            </a:r>
            <a:r>
              <a:rPr lang="fr-FR" dirty="0" err="1">
                <a:cs typeface="Arial" panose="020B0604020202020204" pitchFamily="34" charset="0"/>
              </a:rPr>
              <a:t>through</a:t>
            </a:r>
            <a:r>
              <a:rPr lang="fr-FR" dirty="0">
                <a:cs typeface="Arial" panose="020B0604020202020204" pitchFamily="34" charset="0"/>
              </a:rPr>
              <a:t> multi-</a:t>
            </a:r>
            <a:r>
              <a:rPr lang="fr-FR" dirty="0" err="1">
                <a:cs typeface="Arial" panose="020B0604020202020204" pitchFamily="34" charset="0"/>
              </a:rPr>
              <a:t>wavelength</a:t>
            </a:r>
            <a:r>
              <a:rPr lang="fr-FR" dirty="0">
                <a:cs typeface="Arial" panose="020B0604020202020204" pitchFamily="34" charset="0"/>
              </a:rPr>
              <a:t> </a:t>
            </a:r>
            <a:r>
              <a:rPr lang="fr-FR" dirty="0" err="1">
                <a:cs typeface="Arial" panose="020B0604020202020204" pitchFamily="34" charset="0"/>
              </a:rPr>
              <a:t>properties</a:t>
            </a:r>
            <a:r>
              <a:rPr lang="fr-FR" dirty="0">
                <a:cs typeface="Arial" panose="020B0604020202020204" pitchFamily="34" charset="0"/>
              </a:rPr>
              <a:t>. </a:t>
            </a:r>
          </a:p>
          <a:p>
            <a:r>
              <a:rPr lang="fr-FR" dirty="0">
                <a:cs typeface="Arial" panose="020B0604020202020204" pitchFamily="34" charset="0"/>
                <a:sym typeface="Wingdings" pitchFamily="2" charset="2"/>
              </a:rPr>
              <a:t> </a:t>
            </a:r>
            <a:r>
              <a:rPr lang="fr-FR" dirty="0" err="1">
                <a:cs typeface="Arial" panose="020B0604020202020204" pitchFamily="34" charset="0"/>
              </a:rPr>
              <a:t>Correlation</a:t>
            </a:r>
            <a:r>
              <a:rPr lang="fr-FR" dirty="0">
                <a:cs typeface="Arial" panose="020B0604020202020204" pitchFamily="34" charset="0"/>
              </a:rPr>
              <a:t> non conclusive.</a:t>
            </a:r>
          </a:p>
        </p:txBody>
      </p:sp>
      <p:sp>
        <p:nvSpPr>
          <p:cNvPr id="10" name="Slide Number Placeholder 5">
            <a:extLst>
              <a:ext uri="{FF2B5EF4-FFF2-40B4-BE49-F238E27FC236}">
                <a16:creationId xmlns:a16="http://schemas.microsoft.com/office/drawing/2014/main" id="{5ECF3451-5094-FEC6-A9A5-0AEBC4F2D52D}"/>
              </a:ext>
            </a:extLst>
          </p:cNvPr>
          <p:cNvSpPr txBox="1">
            <a:spLocks/>
          </p:cNvSpPr>
          <p:nvPr/>
        </p:nvSpPr>
        <p:spPr>
          <a:xfrm>
            <a:off x="9696400" y="-99392"/>
            <a:ext cx="990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BF3F-FEF9-4665-9987-21071D033575}" type="slidenum">
              <a:rPr lang="en-US" b="1">
                <a:solidFill>
                  <a:schemeClr val="bg1"/>
                </a:solidFill>
              </a:rPr>
              <a:pPr/>
              <a:t>76</a:t>
            </a:fld>
            <a:endParaRPr lang="en-US" b="1" dirty="0">
              <a:solidFill>
                <a:schemeClr val="bg1"/>
              </a:solidFill>
            </a:endParaRPr>
          </a:p>
        </p:txBody>
      </p:sp>
      <p:pic>
        <p:nvPicPr>
          <p:cNvPr id="4" name="Image 3">
            <a:extLst>
              <a:ext uri="{FF2B5EF4-FFF2-40B4-BE49-F238E27FC236}">
                <a16:creationId xmlns:a16="http://schemas.microsoft.com/office/drawing/2014/main" id="{153AE562-4318-29B7-5564-5F305AB50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604" y="1525865"/>
            <a:ext cx="7772400" cy="5332135"/>
          </a:xfrm>
          <a:prstGeom prst="rect">
            <a:avLst/>
          </a:prstGeom>
        </p:spPr>
      </p:pic>
      <p:sp>
        <p:nvSpPr>
          <p:cNvPr id="11" name="Rectangle 2">
            <a:extLst>
              <a:ext uri="{FF2B5EF4-FFF2-40B4-BE49-F238E27FC236}">
                <a16:creationId xmlns:a16="http://schemas.microsoft.com/office/drawing/2014/main" id="{1421EE0E-0C0D-5761-D513-FD39AB975F77}"/>
              </a:ext>
            </a:extLst>
          </p:cNvPr>
          <p:cNvSpPr/>
          <p:nvPr/>
        </p:nvSpPr>
        <p:spPr>
          <a:xfrm>
            <a:off x="9182529" y="265733"/>
            <a:ext cx="2353016" cy="369332"/>
          </a:xfrm>
          <a:prstGeom prst="rect">
            <a:avLst/>
          </a:prstGeom>
        </p:spPr>
        <p:txBody>
          <a:bodyPr wrap="none">
            <a:spAutoFit/>
          </a:bodyPr>
          <a:lstStyle/>
          <a:p>
            <a:pPr defTabSz="1219170" fontAlgn="base">
              <a:spcBef>
                <a:spcPct val="0"/>
              </a:spcBef>
              <a:spcAft>
                <a:spcPct val="0"/>
              </a:spcAft>
              <a:defRPr/>
            </a:pPr>
            <a:r>
              <a:rPr lang="en-US" sz="1600" dirty="0">
                <a:solidFill>
                  <a:srgbClr val="000000"/>
                </a:solidFill>
                <a:latin typeface="Arial"/>
                <a:ea typeface="ＭＳ Ｐゴシック" charset="0"/>
                <a:sym typeface="Wingdings" pitchFamily="-1" charset="2"/>
              </a:rPr>
              <a:t> </a:t>
            </a:r>
            <a:r>
              <a:rPr lang="it-IT" dirty="0">
                <a:latin typeface="-apple-system"/>
              </a:rPr>
              <a:t>e-Print: </a:t>
            </a:r>
            <a:r>
              <a:rPr lang="it-IT" dirty="0">
                <a:solidFill>
                  <a:srgbClr val="0050B3"/>
                </a:solidFill>
                <a:latin typeface="-apple-system"/>
                <a:hlinkClick r:id="rId4"/>
              </a:rPr>
              <a:t>2502.08484</a:t>
            </a:r>
            <a:endParaRPr lang="it-IT" dirty="0">
              <a:latin typeface="-apple-system"/>
            </a:endParaRPr>
          </a:p>
        </p:txBody>
      </p:sp>
      <p:pic>
        <p:nvPicPr>
          <p:cNvPr id="5" name="Image 4">
            <a:extLst>
              <a:ext uri="{FF2B5EF4-FFF2-40B4-BE49-F238E27FC236}">
                <a16:creationId xmlns:a16="http://schemas.microsoft.com/office/drawing/2014/main" id="{701595BF-2BA3-2AF2-7282-5E70A2A3E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52604" y="861726"/>
            <a:ext cx="7128792" cy="3720976"/>
          </a:xfrm>
          <a:prstGeom prst="rect">
            <a:avLst/>
          </a:prstGeom>
        </p:spPr>
      </p:pic>
    </p:spTree>
    <p:extLst>
      <p:ext uri="{BB962C8B-B14F-4D97-AF65-F5344CB8AC3E}">
        <p14:creationId xmlns:p14="http://schemas.microsoft.com/office/powerpoint/2010/main" val="2594776074"/>
      </p:ext>
    </p:extLst>
  </p:cSld>
  <p:clrMapOvr>
    <a:masterClrMapping/>
  </p:clrMapOvr>
  <mc:AlternateContent xmlns:mc="http://schemas.openxmlformats.org/markup-compatibility/2006" xmlns:p14="http://schemas.microsoft.com/office/powerpoint/2010/main">
    <mc:Choice Requires="p14">
      <p:transition spd="slow" p14:dur="2000" advTm="57600"/>
    </mc:Choice>
    <mc:Fallback xmlns="">
      <p:transition spd="slow" advTm="5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3600" b="1" dirty="0"/>
              <a:t>Multimessenger</a:t>
            </a:r>
            <a:r>
              <a:rPr lang="en-GB" sz="3600" dirty="0"/>
              <a:t>: the GCN/AMON networks</a:t>
            </a:r>
          </a:p>
        </p:txBody>
      </p:sp>
      <p:sp>
        <p:nvSpPr>
          <p:cNvPr id="3" name="Segnaposto contenuto 2"/>
          <p:cNvSpPr>
            <a:spLocks noGrp="1"/>
          </p:cNvSpPr>
          <p:nvPr>
            <p:ph idx="1"/>
          </p:nvPr>
        </p:nvSpPr>
        <p:spPr>
          <a:xfrm>
            <a:off x="476519" y="843510"/>
            <a:ext cx="11191740" cy="5156031"/>
          </a:xfrm>
        </p:spPr>
        <p:txBody>
          <a:bodyPr>
            <a:noAutofit/>
          </a:bodyPr>
          <a:lstStyle/>
          <a:p>
            <a:r>
              <a:rPr lang="en-US" sz="2000" dirty="0"/>
              <a:t>The </a:t>
            </a:r>
            <a:r>
              <a:rPr lang="en-US" sz="2000" b="1" dirty="0"/>
              <a:t>GCN</a:t>
            </a:r>
            <a:r>
              <a:rPr lang="en-US" sz="2000" dirty="0"/>
              <a:t> is a system that distributes information (</a:t>
            </a:r>
            <a:r>
              <a:rPr lang="en-US" sz="2000" i="1" dirty="0"/>
              <a:t>notices)</a:t>
            </a:r>
            <a:r>
              <a:rPr lang="en-US" sz="2000" dirty="0"/>
              <a:t> about GRBs and other transients detected by various ground and space experiments and receives and distributes messages (</a:t>
            </a:r>
            <a:r>
              <a:rPr lang="en-US" sz="2000" i="1" dirty="0"/>
              <a:t>circulars</a:t>
            </a:r>
            <a:r>
              <a:rPr lang="en-US" sz="2000" dirty="0"/>
              <a:t>) about follow-up observations to interested individuals and institutions. </a:t>
            </a:r>
            <a:endParaRPr lang="en-GB" sz="2000" dirty="0"/>
          </a:p>
          <a:p>
            <a:r>
              <a:rPr lang="en-US" sz="2000" b="1" dirty="0"/>
              <a:t>AMON</a:t>
            </a:r>
            <a:r>
              <a:rPr lang="en-US" sz="2000" dirty="0"/>
              <a:t> searches for multimessenger transients using the messenger particles of all four fundamental interactions. </a:t>
            </a:r>
            <a:r>
              <a:rPr lang="en-US" sz="2000" b="1" dirty="0"/>
              <a:t>Follow-up Observatories </a:t>
            </a:r>
            <a:r>
              <a:rPr lang="en-US" sz="2000" dirty="0"/>
              <a:t>receive and respond to AMON alerts</a:t>
            </a:r>
          </a:p>
          <a:p>
            <a:pPr lvl="1"/>
            <a:r>
              <a:rPr lang="en-US" sz="1600" b="1" dirty="0"/>
              <a:t>Triggering</a:t>
            </a:r>
            <a:r>
              <a:rPr lang="en-US" sz="1600" dirty="0"/>
              <a:t>: </a:t>
            </a:r>
            <a:r>
              <a:rPr lang="en-US" sz="1600" dirty="0" err="1"/>
              <a:t>IceCube</a:t>
            </a:r>
            <a:r>
              <a:rPr lang="en-US" sz="1600" dirty="0"/>
              <a:t>, ANTARES, Pierre Auger, HAWC, VERITAS, FACT, Swift BAT, Fermi LAT &amp; GBM, LIGO-Virgo*</a:t>
            </a:r>
          </a:p>
          <a:p>
            <a:pPr lvl="1"/>
            <a:r>
              <a:rPr lang="en-US" sz="1600" b="1" dirty="0"/>
              <a:t>Follow-up</a:t>
            </a:r>
            <a:r>
              <a:rPr lang="en-US" sz="1600" dirty="0"/>
              <a:t>: Swift XRT &amp; UVOT, VERITAS, FACT, HESS, MAGIC, MASTER, LCOGT</a:t>
            </a:r>
          </a:p>
        </p:txBody>
      </p:sp>
      <p:pic>
        <p:nvPicPr>
          <p:cNvPr id="1030" name="Picture 6" descr="https://upload.wikimedia.org/wikipedia/commons/c/c4/GC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8731" y="3176357"/>
            <a:ext cx="3920334" cy="2994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4"/>
          <a:stretch>
            <a:fillRect/>
          </a:stretch>
        </p:blipFill>
        <p:spPr>
          <a:xfrm>
            <a:off x="6072389" y="3421525"/>
            <a:ext cx="4371087" cy="2504364"/>
          </a:xfrm>
          <a:prstGeom prst="rect">
            <a:avLst/>
          </a:prstGeom>
        </p:spPr>
      </p:pic>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77</a:t>
            </a:fld>
            <a:endParaRPr lang="it-IT"/>
          </a:p>
        </p:txBody>
      </p:sp>
    </p:spTree>
    <p:extLst>
      <p:ext uri="{BB962C8B-B14F-4D97-AF65-F5344CB8AC3E}">
        <p14:creationId xmlns:p14="http://schemas.microsoft.com/office/powerpoint/2010/main" val="1357893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2642" y="-1"/>
            <a:ext cx="7448375" cy="759125"/>
          </a:xfrm>
        </p:spPr>
        <p:txBody>
          <a:bodyPr>
            <a:normAutofit/>
          </a:bodyPr>
          <a:lstStyle/>
          <a:p>
            <a:r>
              <a:rPr lang="en-US" sz="3600" dirty="0"/>
              <a:t>The multi-messenger approaches</a:t>
            </a:r>
          </a:p>
        </p:txBody>
      </p:sp>
      <p:pic>
        <p:nvPicPr>
          <p:cNvPr id="3" name="Immagine 2"/>
          <p:cNvPicPr>
            <a:picLocks noChangeAspect="1"/>
          </p:cNvPicPr>
          <p:nvPr/>
        </p:nvPicPr>
        <p:blipFill rotWithShape="1">
          <a:blip r:embed="rId3"/>
          <a:srcRect r="1327"/>
          <a:stretch/>
        </p:blipFill>
        <p:spPr>
          <a:xfrm>
            <a:off x="1685580" y="1589148"/>
            <a:ext cx="4505794" cy="2674655"/>
          </a:xfrm>
          <a:prstGeom prst="rect">
            <a:avLst/>
          </a:prstGeom>
        </p:spPr>
      </p:pic>
      <p:sp>
        <p:nvSpPr>
          <p:cNvPr id="7" name="CasellaDiTesto 6"/>
          <p:cNvSpPr txBox="1"/>
          <p:nvPr/>
        </p:nvSpPr>
        <p:spPr>
          <a:xfrm>
            <a:off x="1685581" y="1550318"/>
            <a:ext cx="1683281" cy="369332"/>
          </a:xfrm>
          <a:prstGeom prst="rect">
            <a:avLst/>
          </a:prstGeom>
          <a:solidFill>
            <a:schemeClr val="bg1"/>
          </a:solidFill>
        </p:spPr>
        <p:txBody>
          <a:bodyPr wrap="none" rtlCol="0">
            <a:spAutoFit/>
          </a:bodyPr>
          <a:lstStyle/>
          <a:p>
            <a:r>
              <a:rPr lang="en-US" b="1" dirty="0"/>
              <a:t>Receiving alerts</a:t>
            </a:r>
          </a:p>
        </p:txBody>
      </p:sp>
      <p:grpSp>
        <p:nvGrpSpPr>
          <p:cNvPr id="9" name="Gruppo 8"/>
          <p:cNvGrpSpPr/>
          <p:nvPr/>
        </p:nvGrpSpPr>
        <p:grpSpPr>
          <a:xfrm>
            <a:off x="6396195" y="3128481"/>
            <a:ext cx="4428810" cy="2674655"/>
            <a:chOff x="6396195" y="3128481"/>
            <a:chExt cx="4428810" cy="2674655"/>
          </a:xfrm>
        </p:grpSpPr>
        <p:pic>
          <p:nvPicPr>
            <p:cNvPr id="4" name="Immagine 3"/>
            <p:cNvPicPr>
              <a:picLocks noChangeAspect="1"/>
            </p:cNvPicPr>
            <p:nvPr/>
          </p:nvPicPr>
          <p:blipFill>
            <a:blip r:embed="rId4"/>
            <a:stretch>
              <a:fillRect/>
            </a:stretch>
          </p:blipFill>
          <p:spPr>
            <a:xfrm>
              <a:off x="6396195" y="3128481"/>
              <a:ext cx="4428810" cy="2674655"/>
            </a:xfrm>
            <a:prstGeom prst="rect">
              <a:avLst/>
            </a:prstGeom>
          </p:spPr>
        </p:pic>
        <p:sp>
          <p:nvSpPr>
            <p:cNvPr id="8" name="CasellaDiTesto 7"/>
            <p:cNvSpPr txBox="1"/>
            <p:nvPr/>
          </p:nvSpPr>
          <p:spPr>
            <a:xfrm>
              <a:off x="6396195" y="3128481"/>
              <a:ext cx="1535998" cy="369332"/>
            </a:xfrm>
            <a:prstGeom prst="rect">
              <a:avLst/>
            </a:prstGeom>
            <a:solidFill>
              <a:schemeClr val="bg1"/>
            </a:solidFill>
          </p:spPr>
          <p:txBody>
            <a:bodyPr wrap="none" rtlCol="0">
              <a:spAutoFit/>
            </a:bodyPr>
            <a:lstStyle/>
            <a:p>
              <a:r>
                <a:rPr lang="en-US" b="1" dirty="0"/>
                <a:t>Sending alerts</a:t>
              </a:r>
            </a:p>
          </p:txBody>
        </p:sp>
      </p:grpSp>
      <p:sp>
        <p:nvSpPr>
          <p:cNvPr id="10" name="Segnaposto piè di pagina 9"/>
          <p:cNvSpPr>
            <a:spLocks noGrp="1"/>
          </p:cNvSpPr>
          <p:nvPr>
            <p:ph type="ftr" sz="quarter" idx="11"/>
          </p:nvPr>
        </p:nvSpPr>
        <p:spPr/>
        <p:txBody>
          <a:bodyPr/>
          <a:lstStyle/>
          <a:p>
            <a:r>
              <a:rPr lang="fr-FR"/>
              <a:t>M. Spurio - Astroparticle Physics - 10</a:t>
            </a:r>
            <a:endParaRPr lang="it-IT"/>
          </a:p>
        </p:txBody>
      </p:sp>
      <p:sp>
        <p:nvSpPr>
          <p:cNvPr id="11" name="Segnaposto numero diapositiva 10"/>
          <p:cNvSpPr>
            <a:spLocks noGrp="1"/>
          </p:cNvSpPr>
          <p:nvPr>
            <p:ph type="sldNum" sz="quarter" idx="12"/>
          </p:nvPr>
        </p:nvSpPr>
        <p:spPr/>
        <p:txBody>
          <a:bodyPr/>
          <a:lstStyle/>
          <a:p>
            <a:fld id="{EF856C54-971D-4A64-8725-72F12A462872}" type="slidenum">
              <a:rPr lang="it-IT" smtClean="0"/>
              <a:t>78</a:t>
            </a:fld>
            <a:endParaRPr lang="it-IT"/>
          </a:p>
        </p:txBody>
      </p:sp>
    </p:spTree>
    <p:extLst>
      <p:ext uri="{BB962C8B-B14F-4D97-AF65-F5344CB8AC3E}">
        <p14:creationId xmlns:p14="http://schemas.microsoft.com/office/powerpoint/2010/main" val="133196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3630" y="3928"/>
            <a:ext cx="9310255" cy="755197"/>
          </a:xfrm>
        </p:spPr>
        <p:txBody>
          <a:bodyPr>
            <a:normAutofit/>
          </a:bodyPr>
          <a:lstStyle/>
          <a:p>
            <a:r>
              <a:rPr lang="en-US" sz="3600" dirty="0"/>
              <a:t>KM3NeT online alert system</a:t>
            </a:r>
          </a:p>
        </p:txBody>
      </p:sp>
      <p:pic>
        <p:nvPicPr>
          <p:cNvPr id="6" name="Immagin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3862" y="1613504"/>
            <a:ext cx="5250017" cy="4373009"/>
          </a:xfrm>
          <a:prstGeom prst="rect">
            <a:avLst/>
          </a:prstGeom>
        </p:spPr>
      </p:pic>
      <p:grpSp>
        <p:nvGrpSpPr>
          <p:cNvPr id="12" name="Gruppo 11"/>
          <p:cNvGrpSpPr/>
          <p:nvPr/>
        </p:nvGrpSpPr>
        <p:grpSpPr>
          <a:xfrm>
            <a:off x="3917083" y="4047114"/>
            <a:ext cx="1264934" cy="1223880"/>
            <a:chOff x="4647063" y="4269457"/>
            <a:chExt cx="1686579" cy="1631840"/>
          </a:xfrm>
        </p:grpSpPr>
        <p:sp>
          <p:nvSpPr>
            <p:cNvPr id="9" name="Rettangolo arrotondato 8"/>
            <p:cNvSpPr/>
            <p:nvPr/>
          </p:nvSpPr>
          <p:spPr>
            <a:xfrm>
              <a:off x="4996161" y="4269457"/>
              <a:ext cx="1337481" cy="1631840"/>
            </a:xfrm>
            <a:prstGeom prst="roundRect">
              <a:avLst/>
            </a:prstGeom>
            <a:solidFill>
              <a:srgbClr val="FFC000">
                <a:alpha val="60000"/>
              </a:srgb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0000"/>
                  </a:solidFill>
                </a:rPr>
                <a:t>Data filter</a:t>
              </a:r>
            </a:p>
          </p:txBody>
        </p:sp>
        <p:cxnSp>
          <p:nvCxnSpPr>
            <p:cNvPr id="11" name="Connettore 2 10"/>
            <p:cNvCxnSpPr/>
            <p:nvPr/>
          </p:nvCxnSpPr>
          <p:spPr>
            <a:xfrm>
              <a:off x="4647063" y="5131558"/>
              <a:ext cx="375314" cy="13648"/>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uppo 12"/>
          <p:cNvGrpSpPr/>
          <p:nvPr/>
        </p:nvGrpSpPr>
        <p:grpSpPr>
          <a:xfrm>
            <a:off x="5544107" y="3038383"/>
            <a:ext cx="1317543" cy="558914"/>
            <a:chOff x="4647063" y="4650793"/>
            <a:chExt cx="1712793" cy="745219"/>
          </a:xfrm>
          <a:solidFill>
            <a:schemeClr val="accent6">
              <a:lumMod val="20000"/>
              <a:lumOff val="80000"/>
            </a:schemeClr>
          </a:solidFill>
        </p:grpSpPr>
        <p:sp>
          <p:nvSpPr>
            <p:cNvPr id="14" name="Rettangolo arrotondato 13"/>
            <p:cNvSpPr/>
            <p:nvPr/>
          </p:nvSpPr>
          <p:spPr>
            <a:xfrm>
              <a:off x="5022375" y="4650793"/>
              <a:ext cx="1337481" cy="745219"/>
            </a:xfrm>
            <a:prstGeom prst="roundRect">
              <a:avLst/>
            </a:prstGeom>
            <a:grp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rPr>
                <a:t>Track </a:t>
              </a:r>
              <a:r>
                <a:rPr lang="en-US" sz="1500" b="1" dirty="0" err="1">
                  <a:solidFill>
                    <a:srgbClr val="FF0000"/>
                  </a:solidFill>
                </a:rPr>
                <a:t>reco</a:t>
              </a:r>
              <a:endParaRPr lang="en-US" sz="1500" b="1" dirty="0">
                <a:solidFill>
                  <a:srgbClr val="FF0000"/>
                </a:solidFill>
              </a:endParaRPr>
            </a:p>
          </p:txBody>
        </p:sp>
        <p:cxnSp>
          <p:nvCxnSpPr>
            <p:cNvPr id="15" name="Connettore 2 14"/>
            <p:cNvCxnSpPr/>
            <p:nvPr/>
          </p:nvCxnSpPr>
          <p:spPr>
            <a:xfrm>
              <a:off x="4647063" y="5032755"/>
              <a:ext cx="375314" cy="1364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umetto 1 15"/>
          <p:cNvSpPr/>
          <p:nvPr/>
        </p:nvSpPr>
        <p:spPr>
          <a:xfrm>
            <a:off x="2868118" y="3142828"/>
            <a:ext cx="1348250" cy="904287"/>
          </a:xfrm>
          <a:prstGeom prst="wedgeRectCallout">
            <a:avLst>
              <a:gd name="adj1" fmla="val 56158"/>
              <a:gd name="adj2" fmla="val 8948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dirty="0"/>
              <a:t>Time and charge of all PMTs over threshold to the computer farm (100 km away)</a:t>
            </a:r>
          </a:p>
        </p:txBody>
      </p:sp>
      <p:pic>
        <p:nvPicPr>
          <p:cNvPr id="23" name="Segnaposto contenuto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3862" y="2250632"/>
            <a:ext cx="1168481" cy="782844"/>
          </a:xfrm>
          <a:prstGeom prst="rect">
            <a:avLst/>
          </a:prstGeom>
        </p:spPr>
      </p:pic>
      <p:pic>
        <p:nvPicPr>
          <p:cNvPr id="24" name="Immagin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3862" y="3453671"/>
            <a:ext cx="729505" cy="610181"/>
          </a:xfrm>
          <a:prstGeom prst="rect">
            <a:avLst/>
          </a:prstGeom>
        </p:spPr>
      </p:pic>
      <p:pic>
        <p:nvPicPr>
          <p:cNvPr id="25" name="Immagin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5199" y="5394184"/>
            <a:ext cx="648646" cy="482663"/>
          </a:xfrm>
          <a:prstGeom prst="rect">
            <a:avLst/>
          </a:prstGeom>
        </p:spPr>
      </p:pic>
      <p:pic>
        <p:nvPicPr>
          <p:cNvPr id="27" name="Immagin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3860" y="4322145"/>
            <a:ext cx="539460" cy="439307"/>
          </a:xfrm>
          <a:prstGeom prst="rect">
            <a:avLst/>
          </a:prstGeom>
        </p:spPr>
      </p:pic>
      <p:sp>
        <p:nvSpPr>
          <p:cNvPr id="29" name="Elaborazione alternativa 28"/>
          <p:cNvSpPr/>
          <p:nvPr/>
        </p:nvSpPr>
        <p:spPr>
          <a:xfrm>
            <a:off x="5424898" y="1550672"/>
            <a:ext cx="2631623" cy="4405453"/>
          </a:xfrm>
          <a:prstGeom prst="flowChartAlternateProcess">
            <a:avLst/>
          </a:prstGeom>
          <a:solidFill>
            <a:srgbClr val="D1EE42">
              <a:alpha val="27059"/>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Tasks running in parallel: </a:t>
            </a:r>
            <a:r>
              <a:rPr lang="en-US" sz="1350" b="1" u="sng" dirty="0">
                <a:solidFill>
                  <a:schemeClr val="tx1"/>
                </a:solidFill>
              </a:rPr>
              <a:t>output within few sec </a:t>
            </a:r>
          </a:p>
          <a:p>
            <a:pPr algn="ctr"/>
            <a:endParaRPr lang="en-US" sz="1350" b="1" dirty="0">
              <a:solidFill>
                <a:schemeClr val="tx1"/>
              </a:solidFill>
            </a:endParaRPr>
          </a:p>
          <a:p>
            <a:pPr algn="ctr"/>
            <a:endParaRPr lang="en-US" sz="1350" b="1" dirty="0">
              <a:solidFill>
                <a:schemeClr val="tx1"/>
              </a:solidFill>
            </a:endParaRPr>
          </a:p>
          <a:p>
            <a:pPr algn="ctr"/>
            <a:endParaRPr lang="en-US" sz="1350" b="1" dirty="0">
              <a:solidFill>
                <a:schemeClr val="tx1"/>
              </a:solidFill>
            </a:endParaRPr>
          </a:p>
          <a:p>
            <a:pPr algn="ctr"/>
            <a:endParaRPr lang="en-US" sz="1350" b="1"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cxnSp>
        <p:nvCxnSpPr>
          <p:cNvPr id="35" name="Connettore 2 34"/>
          <p:cNvCxnSpPr/>
          <p:nvPr/>
        </p:nvCxnSpPr>
        <p:spPr>
          <a:xfrm flipH="1" flipV="1">
            <a:off x="5549649" y="3303053"/>
            <a:ext cx="0" cy="2403000"/>
          </a:xfrm>
          <a:prstGeom prst="straightConnector1">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V="1">
            <a:off x="5184275" y="4619707"/>
            <a:ext cx="380393" cy="0"/>
          </a:xfrm>
          <a:prstGeom prst="straightConnector1">
            <a:avLst/>
          </a:prstGeom>
          <a:solidFill>
            <a:schemeClr val="accent6">
              <a:lumMod val="20000"/>
              <a:lumOff val="80000"/>
            </a:schemeClr>
          </a:solid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uppo 40"/>
          <p:cNvGrpSpPr/>
          <p:nvPr/>
        </p:nvGrpSpPr>
        <p:grpSpPr>
          <a:xfrm>
            <a:off x="5559347" y="3625123"/>
            <a:ext cx="1302303" cy="558914"/>
            <a:chOff x="4647063" y="4650793"/>
            <a:chExt cx="1692981" cy="745219"/>
          </a:xfrm>
          <a:solidFill>
            <a:schemeClr val="accent6">
              <a:lumMod val="20000"/>
              <a:lumOff val="80000"/>
            </a:schemeClr>
          </a:solidFill>
        </p:grpSpPr>
        <p:sp>
          <p:nvSpPr>
            <p:cNvPr id="42" name="Rettangolo arrotondato 41"/>
            <p:cNvSpPr/>
            <p:nvPr/>
          </p:nvSpPr>
          <p:spPr>
            <a:xfrm>
              <a:off x="5002563" y="4650793"/>
              <a:ext cx="1337481" cy="745219"/>
            </a:xfrm>
            <a:prstGeom prst="roundRect">
              <a:avLst/>
            </a:prstGeom>
            <a:solidFill>
              <a:schemeClr val="accent6">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rPr>
                <a:t>Shower </a:t>
              </a:r>
              <a:r>
                <a:rPr lang="en-US" sz="1500" b="1" dirty="0" err="1">
                  <a:solidFill>
                    <a:srgbClr val="FF0000"/>
                  </a:solidFill>
                </a:rPr>
                <a:t>reco</a:t>
              </a:r>
              <a:endParaRPr lang="en-US" sz="1500" b="1" dirty="0">
                <a:solidFill>
                  <a:srgbClr val="FF0000"/>
                </a:solidFill>
              </a:endParaRPr>
            </a:p>
          </p:txBody>
        </p:sp>
        <p:cxnSp>
          <p:nvCxnSpPr>
            <p:cNvPr id="43" name="Connettore 2 42"/>
            <p:cNvCxnSpPr/>
            <p:nvPr/>
          </p:nvCxnSpPr>
          <p:spPr>
            <a:xfrm>
              <a:off x="4647063" y="5032755"/>
              <a:ext cx="375314" cy="1364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o 43"/>
          <p:cNvGrpSpPr/>
          <p:nvPr/>
        </p:nvGrpSpPr>
        <p:grpSpPr>
          <a:xfrm>
            <a:off x="5544107" y="2212414"/>
            <a:ext cx="1657210" cy="805237"/>
            <a:chOff x="4996161" y="4226209"/>
            <a:chExt cx="1337481" cy="2285146"/>
          </a:xfrm>
          <a:solidFill>
            <a:srgbClr val="FFC000"/>
          </a:solidFill>
        </p:grpSpPr>
        <p:sp>
          <p:nvSpPr>
            <p:cNvPr id="45" name="Rettangolo arrotondato 44"/>
            <p:cNvSpPr/>
            <p:nvPr/>
          </p:nvSpPr>
          <p:spPr>
            <a:xfrm>
              <a:off x="4996161" y="4226209"/>
              <a:ext cx="1337481" cy="1631841"/>
            </a:xfrm>
            <a:prstGeom prst="roundRect">
              <a:avLst/>
            </a:prstGeom>
            <a:grp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0000"/>
                  </a:solidFill>
                </a:rPr>
                <a:t>Online Calibration</a:t>
              </a:r>
            </a:p>
            <a:p>
              <a:pPr algn="ctr"/>
              <a:r>
                <a:rPr lang="en-US" sz="900" dirty="0">
                  <a:solidFill>
                    <a:srgbClr val="000000"/>
                  </a:solidFill>
                </a:rPr>
                <a:t>(charge, time, positioning)</a:t>
              </a:r>
              <a:endParaRPr lang="en-US" sz="1500" dirty="0">
                <a:solidFill>
                  <a:srgbClr val="000000"/>
                </a:solidFill>
              </a:endParaRPr>
            </a:p>
          </p:txBody>
        </p:sp>
        <p:cxnSp>
          <p:nvCxnSpPr>
            <p:cNvPr id="46" name="Connettore 2 45"/>
            <p:cNvCxnSpPr/>
            <p:nvPr/>
          </p:nvCxnSpPr>
          <p:spPr>
            <a:xfrm flipH="1">
              <a:off x="5596300" y="5901297"/>
              <a:ext cx="0" cy="61005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uppo 49"/>
          <p:cNvGrpSpPr/>
          <p:nvPr/>
        </p:nvGrpSpPr>
        <p:grpSpPr>
          <a:xfrm>
            <a:off x="5544107" y="4228948"/>
            <a:ext cx="1302303" cy="558914"/>
            <a:chOff x="4647063" y="4650793"/>
            <a:chExt cx="1692981" cy="745219"/>
          </a:xfrm>
          <a:solidFill>
            <a:schemeClr val="accent6">
              <a:lumMod val="20000"/>
              <a:lumOff val="80000"/>
            </a:schemeClr>
          </a:solidFill>
        </p:grpSpPr>
        <p:sp>
          <p:nvSpPr>
            <p:cNvPr id="51" name="Rettangolo arrotondato 50"/>
            <p:cNvSpPr/>
            <p:nvPr/>
          </p:nvSpPr>
          <p:spPr>
            <a:xfrm>
              <a:off x="5002563" y="4650793"/>
              <a:ext cx="1337481" cy="745219"/>
            </a:xfrm>
            <a:prstGeom prst="roundRect">
              <a:avLst/>
            </a:prstGeom>
            <a:solidFill>
              <a:schemeClr val="accent6">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rPr>
                <a:t>SN </a:t>
              </a:r>
              <a:r>
                <a:rPr lang="en-US" sz="1050" b="1" dirty="0">
                  <a:solidFill>
                    <a:srgbClr val="FF0000"/>
                  </a:solidFill>
                </a:rPr>
                <a:t>identification</a:t>
              </a:r>
              <a:endParaRPr lang="en-US" sz="1500" b="1" dirty="0">
                <a:solidFill>
                  <a:srgbClr val="FF0000"/>
                </a:solidFill>
              </a:endParaRPr>
            </a:p>
          </p:txBody>
        </p:sp>
        <p:cxnSp>
          <p:nvCxnSpPr>
            <p:cNvPr id="52" name="Connettore 2 51"/>
            <p:cNvCxnSpPr/>
            <p:nvPr/>
          </p:nvCxnSpPr>
          <p:spPr>
            <a:xfrm>
              <a:off x="4647063" y="5032755"/>
              <a:ext cx="375314" cy="1364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uppo 52"/>
          <p:cNvGrpSpPr/>
          <p:nvPr/>
        </p:nvGrpSpPr>
        <p:grpSpPr>
          <a:xfrm>
            <a:off x="5549650" y="4813698"/>
            <a:ext cx="1302303" cy="558914"/>
            <a:chOff x="4647063" y="4650793"/>
            <a:chExt cx="1692981" cy="745219"/>
          </a:xfrm>
          <a:solidFill>
            <a:schemeClr val="accent6">
              <a:lumMod val="20000"/>
              <a:lumOff val="80000"/>
            </a:schemeClr>
          </a:solidFill>
        </p:grpSpPr>
        <p:sp>
          <p:nvSpPr>
            <p:cNvPr id="54" name="Rettangolo arrotondato 53"/>
            <p:cNvSpPr/>
            <p:nvPr/>
          </p:nvSpPr>
          <p:spPr>
            <a:xfrm>
              <a:off x="5002563" y="4650793"/>
              <a:ext cx="1337481" cy="745219"/>
            </a:xfrm>
            <a:prstGeom prst="roundRect">
              <a:avLst/>
            </a:prstGeom>
            <a:solidFill>
              <a:srgbClr val="FFC000"/>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rPr>
                <a:t>Data </a:t>
              </a:r>
              <a:r>
                <a:rPr lang="en-US" sz="1350" b="1" dirty="0">
                  <a:solidFill>
                    <a:srgbClr val="FF0000"/>
                  </a:solidFill>
                </a:rPr>
                <a:t>monitoring</a:t>
              </a:r>
              <a:endParaRPr lang="en-US" sz="1500" b="1" dirty="0">
                <a:solidFill>
                  <a:srgbClr val="FF0000"/>
                </a:solidFill>
              </a:endParaRPr>
            </a:p>
          </p:txBody>
        </p:sp>
        <p:cxnSp>
          <p:nvCxnSpPr>
            <p:cNvPr id="55" name="Connettore 2 54"/>
            <p:cNvCxnSpPr/>
            <p:nvPr/>
          </p:nvCxnSpPr>
          <p:spPr>
            <a:xfrm>
              <a:off x="4647063" y="5032755"/>
              <a:ext cx="375314" cy="1364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uppo 55"/>
          <p:cNvGrpSpPr/>
          <p:nvPr/>
        </p:nvGrpSpPr>
        <p:grpSpPr>
          <a:xfrm>
            <a:off x="5538729" y="5397210"/>
            <a:ext cx="1302303" cy="558914"/>
            <a:chOff x="4647063" y="4650793"/>
            <a:chExt cx="1692981" cy="745219"/>
          </a:xfrm>
          <a:solidFill>
            <a:schemeClr val="accent6">
              <a:lumMod val="20000"/>
              <a:lumOff val="80000"/>
            </a:schemeClr>
          </a:solidFill>
        </p:grpSpPr>
        <p:sp>
          <p:nvSpPr>
            <p:cNvPr id="57" name="Rettangolo arrotondato 56"/>
            <p:cNvSpPr/>
            <p:nvPr/>
          </p:nvSpPr>
          <p:spPr>
            <a:xfrm>
              <a:off x="5002563" y="4650793"/>
              <a:ext cx="1337481" cy="745219"/>
            </a:xfrm>
            <a:prstGeom prst="roundRect">
              <a:avLst/>
            </a:prstGeom>
            <a:solidFill>
              <a:srgbClr val="FFFF00"/>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0000"/>
                  </a:solidFill>
                </a:rPr>
                <a:t>“L0” buffering</a:t>
              </a:r>
            </a:p>
          </p:txBody>
        </p:sp>
        <p:cxnSp>
          <p:nvCxnSpPr>
            <p:cNvPr id="58" name="Connettore 2 57"/>
            <p:cNvCxnSpPr/>
            <p:nvPr/>
          </p:nvCxnSpPr>
          <p:spPr>
            <a:xfrm>
              <a:off x="4647063" y="5032755"/>
              <a:ext cx="375314" cy="13648"/>
            </a:xfrm>
            <a:prstGeom prst="straightConnector1">
              <a:avLst/>
            </a:prstGeom>
            <a:grpFill/>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ttangolo arrotondato 35"/>
          <p:cNvSpPr/>
          <p:nvPr/>
        </p:nvSpPr>
        <p:spPr>
          <a:xfrm>
            <a:off x="7289169" y="3378051"/>
            <a:ext cx="883122"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b="1" dirty="0">
                <a:solidFill>
                  <a:srgbClr val="FF0000"/>
                </a:solidFill>
              </a:rPr>
              <a:t>Alert sending</a:t>
            </a:r>
          </a:p>
        </p:txBody>
      </p:sp>
      <p:sp>
        <p:nvSpPr>
          <p:cNvPr id="37" name="Ovale 36"/>
          <p:cNvSpPr/>
          <p:nvPr/>
        </p:nvSpPr>
        <p:spPr>
          <a:xfrm>
            <a:off x="6977420" y="3425413"/>
            <a:ext cx="433338" cy="399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1</a:t>
            </a:r>
          </a:p>
        </p:txBody>
      </p:sp>
      <p:sp>
        <p:nvSpPr>
          <p:cNvPr id="40" name="Rettangolo arrotondato 39"/>
          <p:cNvSpPr/>
          <p:nvPr/>
        </p:nvSpPr>
        <p:spPr>
          <a:xfrm>
            <a:off x="7269421" y="4228947"/>
            <a:ext cx="918111"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500" b="1" dirty="0">
                <a:solidFill>
                  <a:srgbClr val="FF0000"/>
                </a:solidFill>
              </a:rPr>
              <a:t>Online searches</a:t>
            </a:r>
          </a:p>
        </p:txBody>
      </p:sp>
      <p:sp>
        <p:nvSpPr>
          <p:cNvPr id="39" name="Ovale 38"/>
          <p:cNvSpPr/>
          <p:nvPr/>
        </p:nvSpPr>
        <p:spPr>
          <a:xfrm>
            <a:off x="6977420" y="4304844"/>
            <a:ext cx="433338" cy="39942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2</a:t>
            </a:r>
          </a:p>
        </p:txBody>
      </p:sp>
      <p:pic>
        <p:nvPicPr>
          <p:cNvPr id="47"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22754" y="922155"/>
            <a:ext cx="438950" cy="438950"/>
          </a:xfrm>
          <a:prstGeom prst="rect">
            <a:avLst/>
          </a:prstGeom>
        </p:spPr>
      </p:pic>
      <p:pic>
        <p:nvPicPr>
          <p:cNvPr id="1026" name="Picture 2" descr="https://www.isdc.unige.ch/theseus/images/stories/payload/43/43.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05196" y="1693437"/>
            <a:ext cx="1897176" cy="136945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813370" y="1624097"/>
            <a:ext cx="2423124" cy="3767698"/>
          </a:xfrm>
          <a:prstGeom prst="rect">
            <a:avLst/>
          </a:prstGeom>
          <a:noFill/>
        </p:spPr>
        <p:txBody>
          <a:bodyPr wrap="square" rtlCol="0">
            <a:spAutoFit/>
          </a:bodyPr>
          <a:lstStyle/>
          <a:p>
            <a:pPr>
              <a:spcAft>
                <a:spcPts val="450"/>
              </a:spcAft>
            </a:pPr>
            <a:r>
              <a:rPr lang="en-US" sz="2000" b="1" dirty="0"/>
              <a:t>ANTARES/IceCube</a:t>
            </a:r>
          </a:p>
          <a:p>
            <a:pPr marL="214313" indent="-214313">
              <a:spcAft>
                <a:spcPts val="450"/>
              </a:spcAft>
              <a:buFont typeface="Arial" panose="020B0604020202020204" pitchFamily="34" charset="0"/>
              <a:buChar char="•"/>
            </a:pPr>
            <a:r>
              <a:rPr lang="en-US" sz="2000" dirty="0"/>
              <a:t>Sending alert within 15s-60s from the event</a:t>
            </a:r>
          </a:p>
          <a:p>
            <a:pPr marL="214313" indent="-214313">
              <a:spcAft>
                <a:spcPts val="450"/>
              </a:spcAft>
              <a:buFont typeface="Arial" panose="020B0604020202020204" pitchFamily="34" charset="0"/>
              <a:buChar char="•"/>
            </a:pPr>
            <a:r>
              <a:rPr lang="en-US" sz="2000" dirty="0"/>
              <a:t>Angular resolution, depending on event type (track </a:t>
            </a:r>
            <a:r>
              <a:rPr lang="en-US" sz="2000" dirty="0">
                <a:sym typeface="Symbol" panose="05050102010706020507" pitchFamily="18" charset="2"/>
              </a:rPr>
              <a:t></a:t>
            </a:r>
            <a:r>
              <a:rPr lang="en-US" sz="2000" dirty="0"/>
              <a:t> 1</a:t>
            </a:r>
            <a:r>
              <a:rPr lang="en-US" sz="2000" baseline="30000" dirty="0"/>
              <a:t>o</a:t>
            </a:r>
            <a:r>
              <a:rPr lang="en-US" sz="2000" dirty="0"/>
              <a:t>, showers 10</a:t>
            </a:r>
            <a:r>
              <a:rPr lang="en-US" sz="2000" baseline="30000" dirty="0"/>
              <a:t>o</a:t>
            </a:r>
            <a:r>
              <a:rPr lang="en-US" sz="2000" dirty="0"/>
              <a:t>)</a:t>
            </a:r>
          </a:p>
          <a:p>
            <a:pPr marL="214313" indent="-214313">
              <a:spcAft>
                <a:spcPts val="450"/>
              </a:spcAft>
              <a:buFont typeface="Arial" panose="020B0604020202020204" pitchFamily="34" charset="0"/>
              <a:buChar char="•"/>
            </a:pPr>
            <a:r>
              <a:rPr lang="en-US" sz="2000" dirty="0"/>
              <a:t>“signalness”</a:t>
            </a:r>
          </a:p>
          <a:p>
            <a:pPr>
              <a:spcAft>
                <a:spcPts val="450"/>
              </a:spcAft>
            </a:pPr>
            <a:endParaRPr lang="en-US" sz="2000" dirty="0"/>
          </a:p>
          <a:p>
            <a:pPr marL="214313" indent="-214313">
              <a:spcAft>
                <a:spcPts val="450"/>
              </a:spcAft>
              <a:buFont typeface="Arial" panose="020B0604020202020204" pitchFamily="34" charset="0"/>
              <a:buChar char="•"/>
            </a:pPr>
            <a:endParaRPr lang="en-US" sz="2000" dirty="0"/>
          </a:p>
        </p:txBody>
      </p:sp>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79</a:t>
            </a:fld>
            <a:endParaRPr lang="it-IT"/>
          </a:p>
        </p:txBody>
      </p:sp>
    </p:spTree>
    <p:extLst>
      <p:ext uri="{BB962C8B-B14F-4D97-AF65-F5344CB8AC3E}">
        <p14:creationId xmlns:p14="http://schemas.microsoft.com/office/powerpoint/2010/main" val="2343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9"/>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9"/>
                                          </p:stCondLst>
                                        </p:cTn>
                                        <p:tgtEl>
                                          <p:spTgt spid="38"/>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nodeType="afterEffect">
                                  <p:stCondLst>
                                    <p:cond delay="75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760"/>
                            </p:stCondLst>
                            <p:childTnLst>
                              <p:par>
                                <p:cTn id="23" presetID="1" presetClass="entr" presetSubtype="0" fill="hold" nodeType="afterEffect">
                                  <p:stCondLst>
                                    <p:cond delay="75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1510"/>
                            </p:stCondLst>
                            <p:childTnLst>
                              <p:par>
                                <p:cTn id="26" presetID="1" presetClass="entr" presetSubtype="0" fill="hold" nodeType="afterEffect">
                                  <p:stCondLst>
                                    <p:cond delay="500"/>
                                  </p:stCondLst>
                                  <p:childTnLst>
                                    <p:set>
                                      <p:cBhvr>
                                        <p:cTn id="27" dur="1" fill="hold">
                                          <p:stCondLst>
                                            <p:cond delay="0"/>
                                          </p:stCondLst>
                                        </p:cTn>
                                        <p:tgtEl>
                                          <p:spTgt spid="50"/>
                                        </p:tgtEl>
                                        <p:attrNameLst>
                                          <p:attrName>style.visibility</p:attrName>
                                        </p:attrNameLst>
                                      </p:cBhvr>
                                      <p:to>
                                        <p:strVal val="visible"/>
                                      </p:to>
                                    </p:set>
                                  </p:childTnLst>
                                </p:cTn>
                              </p:par>
                            </p:childTnLst>
                          </p:cTn>
                        </p:par>
                        <p:par>
                          <p:cTn id="28" fill="hold">
                            <p:stCondLst>
                              <p:cond delay="2010"/>
                            </p:stCondLst>
                            <p:childTnLst>
                              <p:par>
                                <p:cTn id="29" presetID="1" presetClass="entr" presetSubtype="0" fill="hold" nodeType="afterEffect">
                                  <p:stCondLst>
                                    <p:cond delay="500"/>
                                  </p:stCondLst>
                                  <p:childTnLst>
                                    <p:set>
                                      <p:cBhvr>
                                        <p:cTn id="30" dur="1" fill="hold">
                                          <p:stCondLst>
                                            <p:cond delay="0"/>
                                          </p:stCondLst>
                                        </p:cTn>
                                        <p:tgtEl>
                                          <p:spTgt spid="53"/>
                                        </p:tgtEl>
                                        <p:attrNameLst>
                                          <p:attrName>style.visibility</p:attrName>
                                        </p:attrNameLst>
                                      </p:cBhvr>
                                      <p:to>
                                        <p:strVal val="visible"/>
                                      </p:to>
                                    </p:set>
                                  </p:childTnLst>
                                </p:cTn>
                              </p:par>
                            </p:childTnLst>
                          </p:cTn>
                        </p:par>
                        <p:par>
                          <p:cTn id="31" fill="hold">
                            <p:stCondLst>
                              <p:cond delay="2510"/>
                            </p:stCondLst>
                            <p:childTnLst>
                              <p:par>
                                <p:cTn id="32" presetID="1" presetClass="entr" presetSubtype="0" fill="hold" nodeType="after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36" grpId="0" animBg="1"/>
      <p:bldP spid="37" grpId="0" animBg="1"/>
      <p:bldP spid="40"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1927679" y="1139347"/>
            <a:ext cx="4321175" cy="4857750"/>
          </a:xfrm>
        </p:spPr>
        <p:txBody>
          <a:bodyPr/>
          <a:lstStyle/>
          <a:p>
            <a:pPr>
              <a:lnSpc>
                <a:spcPct val="90000"/>
              </a:lnSpc>
            </a:pPr>
            <a:r>
              <a:rPr lang="en-US" sz="2400" b="1" u="sng" dirty="0"/>
              <a:t>Galactic sources</a:t>
            </a:r>
            <a:r>
              <a:rPr lang="en-US" sz="2400" dirty="0"/>
              <a:t>: these are near objects (few </a:t>
            </a:r>
            <a:r>
              <a:rPr lang="en-US" sz="2400" dirty="0" err="1"/>
              <a:t>kpc</a:t>
            </a:r>
            <a:r>
              <a:rPr lang="en-US" sz="2400" dirty="0"/>
              <a:t>) so the luminosity requirements are much lower.</a:t>
            </a:r>
          </a:p>
          <a:p>
            <a:pPr lvl="1">
              <a:lnSpc>
                <a:spcPct val="90000"/>
              </a:lnSpc>
            </a:pPr>
            <a:r>
              <a:rPr lang="en-US" sz="2000" dirty="0"/>
              <a:t>Micro-quasars</a:t>
            </a:r>
          </a:p>
          <a:p>
            <a:pPr lvl="1">
              <a:lnSpc>
                <a:spcPct val="90000"/>
              </a:lnSpc>
            </a:pPr>
            <a:r>
              <a:rPr lang="en-US" sz="2000" dirty="0"/>
              <a:t>Supernova remnants</a:t>
            </a:r>
          </a:p>
          <a:p>
            <a:pPr lvl="1">
              <a:lnSpc>
                <a:spcPct val="90000"/>
              </a:lnSpc>
              <a:buFont typeface="Wingdings" pitchFamily="2" charset="2"/>
              <a:buNone/>
            </a:pPr>
            <a:endParaRPr lang="en-US" sz="2000" dirty="0"/>
          </a:p>
        </p:txBody>
      </p:sp>
      <p:pic>
        <p:nvPicPr>
          <p:cNvPr id="236550" name="Picture 6" descr="m1_nowotn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70689" y="1268413"/>
            <a:ext cx="3151187" cy="3105150"/>
          </a:xfrm>
          <a:prstGeom prst="rect">
            <a:avLst/>
          </a:prstGeom>
          <a:noFill/>
        </p:spPr>
      </p:pic>
      <p:sp>
        <p:nvSpPr>
          <p:cNvPr id="236551" name="Rectangle 7"/>
          <p:cNvSpPr>
            <a:spLocks noChangeArrowheads="1"/>
          </p:cNvSpPr>
          <p:nvPr/>
        </p:nvSpPr>
        <p:spPr bwMode="auto">
          <a:xfrm>
            <a:off x="6321426" y="4464050"/>
            <a:ext cx="4346575" cy="2205310"/>
          </a:xfrm>
          <a:prstGeom prst="rect">
            <a:avLst/>
          </a:prstGeom>
          <a:noFill/>
          <a:ln w="9525">
            <a:noFill/>
            <a:miter lim="800000"/>
            <a:headEnd/>
            <a:tailEnd/>
          </a:ln>
          <a:effectLst/>
        </p:spPr>
        <p:txBody>
          <a:bodyPr/>
          <a:lstStyle/>
          <a:p>
            <a:pPr marL="342900" indent="-342900">
              <a:spcBef>
                <a:spcPct val="20000"/>
              </a:spcBef>
              <a:buClr>
                <a:schemeClr val="hlink"/>
              </a:buClr>
              <a:buSzPct val="70000"/>
            </a:pPr>
            <a:r>
              <a:rPr lang="en-US" dirty="0">
                <a:latin typeface="+mj-lt"/>
              </a:rPr>
              <a:t>Several different objects (with different neutrino production scenarios):</a:t>
            </a:r>
          </a:p>
          <a:p>
            <a:pPr marL="342900" indent="-342900">
              <a:lnSpc>
                <a:spcPct val="120000"/>
              </a:lnSpc>
              <a:spcBef>
                <a:spcPct val="20000"/>
              </a:spcBef>
              <a:buClr>
                <a:schemeClr val="hlink"/>
              </a:buClr>
              <a:buSzPct val="70000"/>
              <a:buFont typeface="Wingdings" pitchFamily="2" charset="2"/>
              <a:buChar char="n"/>
            </a:pPr>
            <a:r>
              <a:rPr lang="en-US" dirty="0" err="1">
                <a:latin typeface="+mj-lt"/>
              </a:rPr>
              <a:t>Plerions</a:t>
            </a:r>
            <a:r>
              <a:rPr lang="en-US" dirty="0">
                <a:latin typeface="+mj-lt"/>
              </a:rPr>
              <a:t> (center-filled SNRs)</a:t>
            </a:r>
          </a:p>
          <a:p>
            <a:pPr marL="342900" indent="-342900">
              <a:lnSpc>
                <a:spcPct val="120000"/>
              </a:lnSpc>
              <a:spcBef>
                <a:spcPct val="20000"/>
              </a:spcBef>
              <a:buClr>
                <a:schemeClr val="hlink"/>
              </a:buClr>
              <a:buSzPct val="70000"/>
              <a:buFont typeface="Wingdings" pitchFamily="2" charset="2"/>
              <a:buChar char="n"/>
            </a:pPr>
            <a:r>
              <a:rPr lang="en-US" dirty="0">
                <a:latin typeface="+mj-lt"/>
              </a:rPr>
              <a:t>Shell-type SNRs:</a:t>
            </a:r>
          </a:p>
          <a:p>
            <a:pPr marL="342900" indent="-342900">
              <a:lnSpc>
                <a:spcPct val="120000"/>
              </a:lnSpc>
              <a:spcBef>
                <a:spcPct val="20000"/>
              </a:spcBef>
              <a:buClr>
                <a:schemeClr val="hlink"/>
              </a:buClr>
              <a:buSzPct val="70000"/>
              <a:buFont typeface="Wingdings" pitchFamily="2" charset="2"/>
              <a:buChar char="n"/>
            </a:pPr>
            <a:r>
              <a:rPr lang="en-US" dirty="0">
                <a:latin typeface="+mj-lt"/>
              </a:rPr>
              <a:t>SNRs with energetic pulsars</a:t>
            </a:r>
          </a:p>
        </p:txBody>
      </p:sp>
      <p:sp>
        <p:nvSpPr>
          <p:cNvPr id="2" name="Titolo 1"/>
          <p:cNvSpPr>
            <a:spLocks noGrp="1"/>
          </p:cNvSpPr>
          <p:nvPr>
            <p:ph type="title"/>
          </p:nvPr>
        </p:nvSpPr>
        <p:spPr/>
        <p:txBody>
          <a:bodyPr>
            <a:normAutofit/>
          </a:bodyPr>
          <a:lstStyle/>
          <a:p>
            <a:r>
              <a:rPr lang="en-GB" sz="3600" dirty="0"/>
              <a:t>Candidate Astrophysical Sources</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8</a:t>
            </a:fld>
            <a:endParaRPr lang="it-IT"/>
          </a:p>
        </p:txBody>
      </p:sp>
    </p:spTree>
    <p:custDataLst>
      <p:tags r:id="rId1"/>
    </p:custDataLst>
    <p:extLst>
      <p:ext uri="{BB962C8B-B14F-4D97-AF65-F5344CB8AC3E}">
        <p14:creationId xmlns:p14="http://schemas.microsoft.com/office/powerpoint/2010/main" val="1723880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P spid="2365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sultati immagini per GCN Circulars Archiv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8160" y="974473"/>
            <a:ext cx="2342926" cy="178973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a:bodyPr>
          <a:lstStyle/>
          <a:p>
            <a:r>
              <a:rPr lang="it-IT" sz="3600" dirty="0" err="1"/>
              <a:t>Multimessenger</a:t>
            </a:r>
            <a:r>
              <a:rPr lang="it-IT" sz="3600" dirty="0"/>
              <a:t>: Info </a:t>
            </a:r>
            <a:r>
              <a:rPr lang="it-IT" sz="3600" dirty="0" err="1"/>
              <a:t>dissemination</a:t>
            </a:r>
            <a:r>
              <a:rPr lang="it-IT" sz="3600" dirty="0"/>
              <a:t> from NT</a:t>
            </a:r>
          </a:p>
        </p:txBody>
      </p:sp>
      <p:pic>
        <p:nvPicPr>
          <p:cNvPr id="1026" name="Picture 2" descr="Risultati immagini per terr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48588" y="915999"/>
            <a:ext cx="5748179" cy="5217482"/>
          </a:xfrm>
          <a:prstGeom prst="rect">
            <a:avLst/>
          </a:prstGeom>
          <a:noFill/>
          <a:extLst>
            <a:ext uri="{909E8E84-426E-40DD-AFC4-6F175D3DCCD1}">
              <a14:hiddenFill xmlns:a14="http://schemas.microsoft.com/office/drawing/2010/main">
                <a:solidFill>
                  <a:srgbClr val="FFFFFF"/>
                </a:solidFill>
              </a14:hiddenFill>
            </a:ext>
          </a:extLst>
        </p:spPr>
      </p:pic>
      <p:sp>
        <p:nvSpPr>
          <p:cNvPr id="6" name="Esplosione 2 5"/>
          <p:cNvSpPr/>
          <p:nvPr/>
        </p:nvSpPr>
        <p:spPr>
          <a:xfrm>
            <a:off x="9191413" y="743361"/>
            <a:ext cx="914400" cy="914400"/>
          </a:xfrm>
          <a:prstGeom prst="irregularSeal2">
            <a:avLst/>
          </a:prstGeom>
          <a:gradFill flip="none" rotWithShape="1">
            <a:gsLst>
              <a:gs pos="3000">
                <a:srgbClr val="FF0000"/>
              </a:gs>
              <a:gs pos="31000">
                <a:srgbClr val="FFFF00">
                  <a:shade val="67500"/>
                  <a:satMod val="115000"/>
                </a:srgbClr>
              </a:gs>
              <a:gs pos="53000">
                <a:srgbClr val="FFFF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28" name="Picture 4" descr="ANTAR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7982" y="2657575"/>
            <a:ext cx="729937" cy="7299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e Cube - South Pole Neutrino Detecto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40114" y="5876566"/>
            <a:ext cx="571031" cy="5544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2 8"/>
          <p:cNvCxnSpPr/>
          <p:nvPr/>
        </p:nvCxnSpPr>
        <p:spPr>
          <a:xfrm flipV="1">
            <a:off x="4917918" y="2073500"/>
            <a:ext cx="3948704" cy="813711"/>
          </a:xfrm>
          <a:prstGeom prst="straightConnector1">
            <a:avLst/>
          </a:prstGeom>
          <a:ln w="3810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4892314" y="2073500"/>
            <a:ext cx="4031562" cy="3972692"/>
          </a:xfrm>
          <a:prstGeom prst="straightConnector1">
            <a:avLst/>
          </a:prstGeom>
          <a:ln w="38100">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993451" y="2425948"/>
            <a:ext cx="806631" cy="769441"/>
          </a:xfrm>
          <a:prstGeom prst="rect">
            <a:avLst/>
          </a:prstGeom>
          <a:noFill/>
        </p:spPr>
        <p:txBody>
          <a:bodyPr wrap="none" rtlCol="0">
            <a:spAutoFit/>
          </a:bodyPr>
          <a:lstStyle/>
          <a:p>
            <a:r>
              <a:rPr lang="it-IT" sz="4400" dirty="0">
                <a:solidFill>
                  <a:srgbClr val="FF0000"/>
                </a:solidFill>
                <a:latin typeface="Symbol" panose="05050102010706020507" pitchFamily="18" charset="2"/>
              </a:rPr>
              <a:t>n !</a:t>
            </a:r>
          </a:p>
        </p:txBody>
      </p:sp>
      <p:pic>
        <p:nvPicPr>
          <p:cNvPr id="3074" name="Picture 2" descr="Swift satellite artists conception"/>
          <p:cNvPicPr>
            <a:picLocks noGrp="1" noChangeAspect="1" noChangeArrowheads="1"/>
          </p:cNvPicPr>
          <p:nvPr>
            <p:ph idx="1"/>
          </p:nvPr>
        </p:nvPicPr>
        <p:blipFill>
          <a:blip r:embed="rId6" cstate="email">
            <a:extLst>
              <a:ext uri="{28A0092B-C50C-407E-A947-70E740481C1C}">
                <a14:useLocalDpi xmlns:a14="http://schemas.microsoft.com/office/drawing/2010/main"/>
              </a:ext>
            </a:extLst>
          </a:blip>
          <a:srcRect/>
          <a:stretch>
            <a:fillRect/>
          </a:stretch>
        </p:blipFill>
        <p:spPr bwMode="auto">
          <a:xfrm>
            <a:off x="8902784" y="4529317"/>
            <a:ext cx="1021534" cy="91938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o 17"/>
          <p:cNvGrpSpPr/>
          <p:nvPr/>
        </p:nvGrpSpPr>
        <p:grpSpPr>
          <a:xfrm>
            <a:off x="7948968" y="2155111"/>
            <a:ext cx="1578317" cy="2511755"/>
            <a:chOff x="6424967" y="2155110"/>
            <a:chExt cx="1578317" cy="2511755"/>
          </a:xfrm>
        </p:grpSpPr>
        <p:sp>
          <p:nvSpPr>
            <p:cNvPr id="20" name="CasellaDiTesto 19"/>
            <p:cNvSpPr txBox="1"/>
            <p:nvPr/>
          </p:nvSpPr>
          <p:spPr>
            <a:xfrm>
              <a:off x="6424967" y="4020534"/>
              <a:ext cx="1578317" cy="646331"/>
            </a:xfrm>
            <a:prstGeom prst="rect">
              <a:avLst/>
            </a:prstGeom>
            <a:noFill/>
          </p:spPr>
          <p:txBody>
            <a:bodyPr wrap="none" rtlCol="0">
              <a:spAutoFit/>
            </a:bodyPr>
            <a:lstStyle/>
            <a:p>
              <a:r>
                <a:rPr lang="it-IT" b="1" dirty="0">
                  <a:solidFill>
                    <a:prstClr val="black"/>
                  </a:solidFill>
                  <a:latin typeface="Calibri" panose="020F0502020204030204"/>
                </a:rPr>
                <a:t>X-</a:t>
              </a:r>
              <a:r>
                <a:rPr lang="it-IT" b="1" dirty="0" err="1">
                  <a:solidFill>
                    <a:prstClr val="black"/>
                  </a:solidFill>
                  <a:latin typeface="Calibri" panose="020F0502020204030204"/>
                </a:rPr>
                <a:t>ray</a:t>
              </a:r>
              <a:r>
                <a:rPr lang="it-IT" b="1" dirty="0">
                  <a:solidFill>
                    <a:prstClr val="black"/>
                  </a:solidFill>
                  <a:latin typeface="Calibri" panose="020F0502020204030204"/>
                </a:rPr>
                <a:t> </a:t>
              </a:r>
              <a:r>
                <a:rPr lang="it-IT" b="1" dirty="0" err="1">
                  <a:solidFill>
                    <a:prstClr val="black"/>
                  </a:solidFill>
                  <a:latin typeface="Calibri" panose="020F0502020204030204"/>
                </a:rPr>
                <a:t>satellites</a:t>
              </a:r>
              <a:endParaRPr lang="it-IT" b="1" dirty="0">
                <a:solidFill>
                  <a:prstClr val="black"/>
                </a:solidFill>
                <a:latin typeface="Calibri" panose="020F0502020204030204"/>
              </a:endParaRPr>
            </a:p>
            <a:p>
              <a:r>
                <a:rPr lang="it-IT" dirty="0" err="1">
                  <a:solidFill>
                    <a:prstClr val="black"/>
                  </a:solidFill>
                  <a:latin typeface="Calibri" panose="020F0502020204030204"/>
                </a:rPr>
                <a:t>Swift</a:t>
              </a:r>
              <a:r>
                <a:rPr lang="it-IT" dirty="0">
                  <a:solidFill>
                    <a:prstClr val="black"/>
                  </a:solidFill>
                  <a:latin typeface="Calibri" panose="020F0502020204030204"/>
                </a:rPr>
                <a:t>… </a:t>
              </a:r>
            </a:p>
          </p:txBody>
        </p:sp>
        <p:cxnSp>
          <p:nvCxnSpPr>
            <p:cNvPr id="17" name="Connettore 2 16"/>
            <p:cNvCxnSpPr/>
            <p:nvPr/>
          </p:nvCxnSpPr>
          <p:spPr>
            <a:xfrm>
              <a:off x="7486650" y="2155110"/>
              <a:ext cx="516634" cy="22272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o 20"/>
          <p:cNvGrpSpPr/>
          <p:nvPr/>
        </p:nvGrpSpPr>
        <p:grpSpPr>
          <a:xfrm>
            <a:off x="5516268" y="5150016"/>
            <a:ext cx="2719458" cy="882733"/>
            <a:chOff x="3992268" y="5150015"/>
            <a:chExt cx="2719458" cy="882733"/>
          </a:xfrm>
        </p:grpSpPr>
        <p:sp>
          <p:nvSpPr>
            <p:cNvPr id="27" name="CasellaDiTesto 26"/>
            <p:cNvSpPr txBox="1"/>
            <p:nvPr/>
          </p:nvSpPr>
          <p:spPr>
            <a:xfrm>
              <a:off x="4906680" y="5150015"/>
              <a:ext cx="1805046" cy="646331"/>
            </a:xfrm>
            <a:prstGeom prst="rect">
              <a:avLst/>
            </a:prstGeom>
            <a:noFill/>
          </p:spPr>
          <p:txBody>
            <a:bodyPr wrap="none" rtlCol="0">
              <a:spAutoFit/>
            </a:bodyPr>
            <a:lstStyle/>
            <a:p>
              <a:r>
                <a:rPr lang="it-IT" b="1" dirty="0">
                  <a:solidFill>
                    <a:prstClr val="black"/>
                  </a:solidFill>
                  <a:latin typeface="Calibri" panose="020F0502020204030204"/>
                </a:rPr>
                <a:t>Radio </a:t>
              </a:r>
              <a:r>
                <a:rPr lang="it-IT" b="1" dirty="0" err="1">
                  <a:solidFill>
                    <a:prstClr val="black"/>
                  </a:solidFill>
                  <a:latin typeface="Calibri" panose="020F0502020204030204"/>
                </a:rPr>
                <a:t>Telescopes</a:t>
              </a:r>
              <a:endParaRPr lang="it-IT" b="1" dirty="0">
                <a:solidFill>
                  <a:prstClr val="black"/>
                </a:solidFill>
                <a:latin typeface="Calibri" panose="020F0502020204030204"/>
              </a:endParaRPr>
            </a:p>
            <a:p>
              <a:r>
                <a:rPr lang="it-IT" dirty="0">
                  <a:solidFill>
                    <a:prstClr val="black"/>
                  </a:solidFill>
                  <a:latin typeface="Calibri" panose="020F0502020204030204"/>
                </a:rPr>
                <a:t>WMA, … </a:t>
              </a:r>
            </a:p>
          </p:txBody>
        </p:sp>
        <p:pic>
          <p:nvPicPr>
            <p:cNvPr id="28" name="Picture 2" descr="MWA 32T Til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2268" y="5312748"/>
              <a:ext cx="959000" cy="7200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Connettore 2 22"/>
          <p:cNvCxnSpPr/>
          <p:nvPr/>
        </p:nvCxnSpPr>
        <p:spPr>
          <a:xfrm flipH="1">
            <a:off x="6788306" y="2197955"/>
            <a:ext cx="2135571" cy="30746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1474248" y="5796347"/>
            <a:ext cx="2438488" cy="646331"/>
          </a:xfrm>
          <a:prstGeom prst="rect">
            <a:avLst/>
          </a:prstGeom>
          <a:noFill/>
        </p:spPr>
        <p:txBody>
          <a:bodyPr wrap="none" rtlCol="0">
            <a:spAutoFit/>
          </a:bodyPr>
          <a:lstStyle/>
          <a:p>
            <a:r>
              <a:rPr lang="it-IT" b="1" dirty="0" err="1">
                <a:solidFill>
                  <a:prstClr val="black"/>
                </a:solidFill>
                <a:latin typeface="Calibri" panose="020F0502020204030204"/>
              </a:rPr>
              <a:t>Cherenkov</a:t>
            </a:r>
            <a:r>
              <a:rPr lang="it-IT" b="1" dirty="0">
                <a:solidFill>
                  <a:prstClr val="black"/>
                </a:solidFill>
                <a:latin typeface="Calibri" panose="020F0502020204030204"/>
              </a:rPr>
              <a:t> </a:t>
            </a:r>
            <a:r>
              <a:rPr lang="it-IT" b="1" dirty="0" err="1">
                <a:solidFill>
                  <a:prstClr val="black"/>
                </a:solidFill>
                <a:latin typeface="Calibri" panose="020F0502020204030204"/>
              </a:rPr>
              <a:t>Telescopes</a:t>
            </a:r>
            <a:endParaRPr lang="it-IT" b="1" dirty="0">
              <a:solidFill>
                <a:prstClr val="black"/>
              </a:solidFill>
              <a:latin typeface="Calibri" panose="020F0502020204030204"/>
            </a:endParaRPr>
          </a:p>
          <a:p>
            <a:r>
              <a:rPr lang="it-IT" dirty="0">
                <a:solidFill>
                  <a:prstClr val="black"/>
                </a:solidFill>
                <a:latin typeface="Calibri" panose="020F0502020204030204"/>
              </a:rPr>
              <a:t>MAGIC, HESS, Veritas,… </a:t>
            </a:r>
          </a:p>
        </p:txBody>
      </p:sp>
      <p:pic>
        <p:nvPicPr>
          <p:cNvPr id="33" name="Picture 14" descr="Imag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343560" y="4323264"/>
            <a:ext cx="1574359" cy="78717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nettore 2 33"/>
          <p:cNvCxnSpPr/>
          <p:nvPr/>
        </p:nvCxnSpPr>
        <p:spPr>
          <a:xfrm flipH="1">
            <a:off x="4772524" y="2173030"/>
            <a:ext cx="3934312" cy="21296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5616937" y="724205"/>
            <a:ext cx="1937453" cy="923330"/>
          </a:xfrm>
          <a:prstGeom prst="rect">
            <a:avLst/>
          </a:prstGeom>
          <a:noFill/>
        </p:spPr>
        <p:txBody>
          <a:bodyPr wrap="none" rtlCol="0">
            <a:spAutoFit/>
          </a:bodyPr>
          <a:lstStyle/>
          <a:p>
            <a:pPr algn="r"/>
            <a:r>
              <a:rPr lang="it-IT" b="1" dirty="0">
                <a:solidFill>
                  <a:prstClr val="black"/>
                </a:solidFill>
                <a:latin typeface="Calibri" panose="020F0502020204030204"/>
              </a:rPr>
              <a:t>Optical </a:t>
            </a:r>
            <a:r>
              <a:rPr lang="it-IT" b="1" dirty="0" err="1">
                <a:solidFill>
                  <a:prstClr val="black"/>
                </a:solidFill>
                <a:latin typeface="Calibri" panose="020F0502020204030204"/>
              </a:rPr>
              <a:t>Telescopes</a:t>
            </a:r>
            <a:endParaRPr lang="it-IT" b="1" dirty="0">
              <a:solidFill>
                <a:prstClr val="black"/>
              </a:solidFill>
              <a:latin typeface="Calibri" panose="020F0502020204030204"/>
            </a:endParaRPr>
          </a:p>
          <a:p>
            <a:pPr algn="r"/>
            <a:r>
              <a:rPr lang="it-IT" dirty="0">
                <a:solidFill>
                  <a:prstClr val="black"/>
                </a:solidFill>
                <a:latin typeface="Calibri" panose="020F0502020204030204"/>
              </a:rPr>
              <a:t>(MASTER, </a:t>
            </a:r>
            <a:r>
              <a:rPr lang="it-IT" dirty="0" err="1">
                <a:solidFill>
                  <a:prstClr val="black"/>
                </a:solidFill>
                <a:latin typeface="Calibri" panose="020F0502020204030204"/>
              </a:rPr>
              <a:t>Tarot</a:t>
            </a:r>
            <a:r>
              <a:rPr lang="it-IT" dirty="0">
                <a:solidFill>
                  <a:prstClr val="black"/>
                </a:solidFill>
                <a:latin typeface="Calibri" panose="020F0502020204030204"/>
              </a:rPr>
              <a:t>, </a:t>
            </a:r>
          </a:p>
          <a:p>
            <a:pPr algn="r"/>
            <a:r>
              <a:rPr lang="it-IT" dirty="0">
                <a:solidFill>
                  <a:prstClr val="black"/>
                </a:solidFill>
                <a:latin typeface="Calibri" panose="020F0502020204030204"/>
              </a:rPr>
              <a:t>ZADKO,… </a:t>
            </a:r>
          </a:p>
        </p:txBody>
      </p:sp>
      <p:pic>
        <p:nvPicPr>
          <p:cNvPr id="3076" name="Picture 4" descr="Zadko Telescop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30630" y="967900"/>
            <a:ext cx="962857" cy="96285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Connettore 2 37"/>
          <p:cNvCxnSpPr/>
          <p:nvPr/>
        </p:nvCxnSpPr>
        <p:spPr>
          <a:xfrm flipH="1" flipV="1">
            <a:off x="5516269" y="1699437"/>
            <a:ext cx="3264797" cy="3653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0" name="Picture 18" descr="http://www.interactions.org/imagebank/images/IP0010M.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5537" y="2076627"/>
            <a:ext cx="1022400" cy="69864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ttore 2 40"/>
          <p:cNvCxnSpPr/>
          <p:nvPr/>
        </p:nvCxnSpPr>
        <p:spPr>
          <a:xfrm flipH="1">
            <a:off x="4143542" y="2030289"/>
            <a:ext cx="4701915" cy="2972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a:off x="1741769" y="809712"/>
            <a:ext cx="1353769" cy="646331"/>
          </a:xfrm>
          <a:prstGeom prst="rect">
            <a:avLst/>
          </a:prstGeom>
          <a:noFill/>
        </p:spPr>
        <p:txBody>
          <a:bodyPr wrap="none" rtlCol="0">
            <a:spAutoFit/>
          </a:bodyPr>
          <a:lstStyle/>
          <a:p>
            <a:r>
              <a:rPr lang="it-IT" b="1" dirty="0">
                <a:solidFill>
                  <a:prstClr val="black"/>
                </a:solidFill>
                <a:latin typeface="Calibri" panose="020F0502020204030204"/>
              </a:rPr>
              <a:t>GW</a:t>
            </a:r>
          </a:p>
          <a:p>
            <a:r>
              <a:rPr lang="it-IT" dirty="0">
                <a:solidFill>
                  <a:prstClr val="black"/>
                </a:solidFill>
                <a:latin typeface="Calibri" panose="020F0502020204030204"/>
              </a:rPr>
              <a:t>LIGO, VIRGO</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80</a:t>
            </a:fld>
            <a:endParaRPr lang="it-IT"/>
          </a:p>
        </p:txBody>
      </p:sp>
    </p:spTree>
    <p:extLst>
      <p:ext uri="{BB962C8B-B14F-4D97-AF65-F5344CB8AC3E}">
        <p14:creationId xmlns:p14="http://schemas.microsoft.com/office/powerpoint/2010/main" val="196381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4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isultati immagini per GCN Circulars Archiv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8160" y="974473"/>
            <a:ext cx="2342926" cy="178973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a:bodyPr>
          <a:lstStyle/>
          <a:p>
            <a:r>
              <a:rPr lang="it-IT" sz="3600" dirty="0" err="1"/>
              <a:t>Multimessenger</a:t>
            </a:r>
            <a:r>
              <a:rPr lang="it-IT" sz="3600" dirty="0"/>
              <a:t>: </a:t>
            </a:r>
            <a:r>
              <a:rPr lang="it-IT" sz="3600" dirty="0" err="1"/>
              <a:t>external</a:t>
            </a:r>
            <a:r>
              <a:rPr lang="it-IT" sz="3600" dirty="0"/>
              <a:t> </a:t>
            </a:r>
            <a:r>
              <a:rPr lang="it-IT" sz="3600" dirty="0" err="1"/>
              <a:t>alert</a:t>
            </a:r>
            <a:r>
              <a:rPr lang="it-IT" sz="3600" dirty="0"/>
              <a:t> to NT </a:t>
            </a:r>
          </a:p>
        </p:txBody>
      </p:sp>
      <p:sp>
        <p:nvSpPr>
          <p:cNvPr id="3" name="Segnaposto contenuto 2"/>
          <p:cNvSpPr>
            <a:spLocks noGrp="1"/>
          </p:cNvSpPr>
          <p:nvPr>
            <p:ph idx="1"/>
          </p:nvPr>
        </p:nvSpPr>
        <p:spPr/>
        <p:txBody>
          <a:bodyPr/>
          <a:lstStyle/>
          <a:p>
            <a:endParaRPr lang="it-IT" dirty="0"/>
          </a:p>
        </p:txBody>
      </p:sp>
      <p:pic>
        <p:nvPicPr>
          <p:cNvPr id="1026" name="Picture 2" descr="Risultati immagini per terr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48588" y="915999"/>
            <a:ext cx="5748179" cy="521748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317874" y="2887210"/>
            <a:ext cx="1747081" cy="1446550"/>
          </a:xfrm>
          <a:prstGeom prst="rect">
            <a:avLst/>
          </a:prstGeom>
          <a:noFill/>
        </p:spPr>
        <p:txBody>
          <a:bodyPr wrap="none" rtlCol="0">
            <a:spAutoFit/>
          </a:bodyPr>
          <a:lstStyle/>
          <a:p>
            <a:pPr marL="342900" indent="-342900">
              <a:buFont typeface="Arial" panose="020B0604020202020204" pitchFamily="34" charset="0"/>
              <a:buChar char="•"/>
            </a:pPr>
            <a:r>
              <a:rPr lang="it-IT" sz="2200" dirty="0">
                <a:solidFill>
                  <a:prstClr val="black"/>
                </a:solidFill>
                <a:latin typeface="Calibri Light" panose="020F0302020204030204"/>
              </a:rPr>
              <a:t>GRB</a:t>
            </a:r>
          </a:p>
          <a:p>
            <a:pPr marL="342900" indent="-342900">
              <a:buFont typeface="Arial" panose="020B0604020202020204" pitchFamily="34" charset="0"/>
              <a:buChar char="•"/>
            </a:pPr>
            <a:r>
              <a:rPr lang="it-IT" sz="2200" dirty="0">
                <a:solidFill>
                  <a:prstClr val="black"/>
                </a:solidFill>
                <a:latin typeface="Calibri Light" panose="020F0302020204030204"/>
              </a:rPr>
              <a:t>GW</a:t>
            </a:r>
          </a:p>
          <a:p>
            <a:pPr marL="342900" indent="-342900">
              <a:buFont typeface="Arial" panose="020B0604020202020204" pitchFamily="34" charset="0"/>
              <a:buChar char="•"/>
            </a:pPr>
            <a:r>
              <a:rPr lang="it-IT" sz="2200" dirty="0">
                <a:solidFill>
                  <a:prstClr val="black"/>
                </a:solidFill>
                <a:latin typeface="Calibri Light" panose="020F0302020204030204"/>
              </a:rPr>
              <a:t>Supernova</a:t>
            </a:r>
          </a:p>
          <a:p>
            <a:pPr marL="342900" indent="-342900">
              <a:buFont typeface="Arial" panose="020B0604020202020204" pitchFamily="34" charset="0"/>
              <a:buChar char="•"/>
            </a:pPr>
            <a:r>
              <a:rPr lang="it-IT" sz="2200" dirty="0">
                <a:solidFill>
                  <a:prstClr val="black"/>
                </a:solidFill>
                <a:latin typeface="Calibri Light" panose="020F0302020204030204"/>
              </a:rPr>
              <a:t>FRB</a:t>
            </a:r>
          </a:p>
        </p:txBody>
      </p:sp>
      <p:sp>
        <p:nvSpPr>
          <p:cNvPr id="6" name="Esplosione 2 5"/>
          <p:cNvSpPr/>
          <p:nvPr/>
        </p:nvSpPr>
        <p:spPr>
          <a:xfrm>
            <a:off x="9191413" y="743361"/>
            <a:ext cx="914400" cy="914400"/>
          </a:xfrm>
          <a:prstGeom prst="irregularSeal2">
            <a:avLst/>
          </a:prstGeom>
          <a:gradFill flip="none" rotWithShape="1">
            <a:gsLst>
              <a:gs pos="3000">
                <a:srgbClr val="FF0000"/>
              </a:gs>
              <a:gs pos="31000">
                <a:srgbClr val="FFFF00">
                  <a:shade val="67500"/>
                  <a:satMod val="115000"/>
                </a:srgbClr>
              </a:gs>
              <a:gs pos="53000">
                <a:srgbClr val="FFFF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28" name="Picture 4" descr="ANTAR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7982" y="2657575"/>
            <a:ext cx="729937" cy="7299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e Cube - South Pole Neutrino Detect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0114" y="5876566"/>
            <a:ext cx="2727311" cy="5544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2 8"/>
          <p:cNvCxnSpPr/>
          <p:nvPr/>
        </p:nvCxnSpPr>
        <p:spPr>
          <a:xfrm flipH="1">
            <a:off x="5039932" y="2115694"/>
            <a:ext cx="3500988" cy="675261"/>
          </a:xfrm>
          <a:prstGeom prst="straightConnector1">
            <a:avLst/>
          </a:prstGeom>
          <a:ln w="38100">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5165818" y="2167755"/>
            <a:ext cx="3700804" cy="3628096"/>
          </a:xfrm>
          <a:prstGeom prst="straightConnector1">
            <a:avLst/>
          </a:prstGeom>
          <a:ln w="38100">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5859735" y="2755001"/>
            <a:ext cx="869149" cy="769441"/>
          </a:xfrm>
          <a:prstGeom prst="rect">
            <a:avLst/>
          </a:prstGeom>
          <a:noFill/>
        </p:spPr>
        <p:txBody>
          <a:bodyPr wrap="none" rtlCol="0">
            <a:spAutoFit/>
          </a:bodyPr>
          <a:lstStyle/>
          <a:p>
            <a:r>
              <a:rPr lang="it-IT" sz="4400" dirty="0">
                <a:solidFill>
                  <a:srgbClr val="FF0000"/>
                </a:solidFill>
                <a:latin typeface="Symbol" panose="05050102010706020507" pitchFamily="18" charset="2"/>
              </a:rPr>
              <a:t>n ?</a:t>
            </a:r>
          </a:p>
        </p:txBody>
      </p:sp>
      <p:sp>
        <p:nvSpPr>
          <p:cNvPr id="8" name="Segnaposto piè di pagina 7"/>
          <p:cNvSpPr>
            <a:spLocks noGrp="1"/>
          </p:cNvSpPr>
          <p:nvPr>
            <p:ph type="ftr" sz="quarter" idx="11"/>
          </p:nvPr>
        </p:nvSpPr>
        <p:spPr/>
        <p:txBody>
          <a:bodyPr/>
          <a:lstStyle/>
          <a:p>
            <a:r>
              <a:rPr lang="fr-FR"/>
              <a:t>M. Spurio - Astroparticle Physics - 10</a:t>
            </a:r>
            <a:endParaRPr lang="it-IT"/>
          </a:p>
        </p:txBody>
      </p:sp>
      <p:sp>
        <p:nvSpPr>
          <p:cNvPr id="10" name="Segnaposto numero diapositiva 9"/>
          <p:cNvSpPr>
            <a:spLocks noGrp="1"/>
          </p:cNvSpPr>
          <p:nvPr>
            <p:ph type="sldNum" sz="quarter" idx="12"/>
          </p:nvPr>
        </p:nvSpPr>
        <p:spPr/>
        <p:txBody>
          <a:bodyPr/>
          <a:lstStyle/>
          <a:p>
            <a:fld id="{EF856C54-971D-4A64-8725-72F12A462872}" type="slidenum">
              <a:rPr lang="it-IT" smtClean="0"/>
              <a:t>81</a:t>
            </a:fld>
            <a:endParaRPr lang="it-IT"/>
          </a:p>
        </p:txBody>
      </p:sp>
    </p:spTree>
    <p:extLst>
      <p:ext uri="{BB962C8B-B14F-4D97-AF65-F5344CB8AC3E}">
        <p14:creationId xmlns:p14="http://schemas.microsoft.com/office/powerpoint/2010/main" val="1844508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Conclusions</a:t>
            </a:r>
            <a:r>
              <a:rPr lang="it-IT" dirty="0"/>
              <a:t> </a:t>
            </a:r>
          </a:p>
        </p:txBody>
      </p:sp>
      <p:sp>
        <p:nvSpPr>
          <p:cNvPr id="20" name="Content Placeholder 2"/>
          <p:cNvSpPr txBox="1">
            <a:spLocks/>
          </p:cNvSpPr>
          <p:nvPr/>
        </p:nvSpPr>
        <p:spPr>
          <a:xfrm>
            <a:off x="809949" y="991200"/>
            <a:ext cx="10941783" cy="5513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900"/>
              </a:spcAft>
            </a:pPr>
            <a:r>
              <a:rPr lang="en-GB" altLang="en-US" sz="2000" b="1" dirty="0">
                <a:latin typeface="Symbol" panose="05050102010706020507" pitchFamily="18" charset="2"/>
              </a:rPr>
              <a:t>n</a:t>
            </a:r>
            <a:r>
              <a:rPr lang="en-GB" altLang="en-US" sz="2000" dirty="0">
                <a:latin typeface="Symbol" panose="05050102010706020507" pitchFamily="18" charset="2"/>
              </a:rPr>
              <a:t> </a:t>
            </a:r>
            <a:r>
              <a:rPr lang="en-US" altLang="en-US" sz="2000" dirty="0"/>
              <a:t>fundamental probe to identify the production sites of high energy cosmic particles and test the neutrino sector of the SM and BSM</a:t>
            </a:r>
          </a:p>
          <a:p>
            <a:pPr>
              <a:lnSpc>
                <a:spcPct val="100000"/>
              </a:lnSpc>
              <a:spcBef>
                <a:spcPts val="0"/>
              </a:spcBef>
              <a:spcAft>
                <a:spcPts val="900"/>
              </a:spcAft>
            </a:pPr>
            <a:r>
              <a:rPr lang="en-US" altLang="en-US" sz="2000" dirty="0"/>
              <a:t>Cosmic neutrinos exist, but the sources still largely unknown </a:t>
            </a:r>
          </a:p>
          <a:p>
            <a:pPr>
              <a:lnSpc>
                <a:spcPct val="100000"/>
              </a:lnSpc>
              <a:spcBef>
                <a:spcPts val="0"/>
              </a:spcBef>
              <a:spcAft>
                <a:spcPts val="900"/>
              </a:spcAft>
            </a:pPr>
            <a:r>
              <a:rPr lang="en-US" altLang="en-US" sz="2000" dirty="0"/>
              <a:t>Few sources have compelling evidence of neutrino emission</a:t>
            </a:r>
          </a:p>
          <a:p>
            <a:pPr>
              <a:lnSpc>
                <a:spcPct val="100000"/>
              </a:lnSpc>
              <a:spcBef>
                <a:spcPts val="0"/>
              </a:spcBef>
              <a:spcAft>
                <a:spcPts val="900"/>
              </a:spcAft>
            </a:pPr>
            <a:r>
              <a:rPr lang="en-GB" altLang="en-US" sz="2000" b="1" dirty="0">
                <a:latin typeface="Symbol" panose="05050102010706020507" pitchFamily="18" charset="2"/>
              </a:rPr>
              <a:t>n</a:t>
            </a:r>
            <a:r>
              <a:rPr lang="en-GB" altLang="en-US" sz="2000" dirty="0">
                <a:latin typeface="Symbol" panose="05050102010706020507" pitchFamily="18" charset="2"/>
              </a:rPr>
              <a:t> </a:t>
            </a:r>
            <a:r>
              <a:rPr lang="en-GB" altLang="en-US" sz="2000" dirty="0"/>
              <a:t>are key ingredient of multi-messenger astronomy for the quest of hadron accelerators</a:t>
            </a:r>
          </a:p>
          <a:p>
            <a:pPr>
              <a:lnSpc>
                <a:spcPct val="100000"/>
              </a:lnSpc>
              <a:spcBef>
                <a:spcPts val="0"/>
              </a:spcBef>
              <a:spcAft>
                <a:spcPts val="900"/>
              </a:spcAft>
            </a:pPr>
            <a:r>
              <a:rPr lang="en-US" altLang="en-US" sz="2000" dirty="0"/>
              <a:t>A </a:t>
            </a:r>
            <a:r>
              <a:rPr lang="en-GB" altLang="en-US" sz="2000" b="1" dirty="0">
                <a:latin typeface="Symbol" panose="05050102010706020507" pitchFamily="18" charset="2"/>
              </a:rPr>
              <a:t>n </a:t>
            </a:r>
            <a:r>
              <a:rPr lang="en-US" altLang="en-US" sz="2000" dirty="0"/>
              <a:t>telescope in the Mediterranean Sea is fundamental to complement the of IceCube </a:t>
            </a:r>
            <a:r>
              <a:rPr lang="it-IT" altLang="en-US" sz="2000" dirty="0" err="1"/>
              <a:t>at</a:t>
            </a:r>
            <a:r>
              <a:rPr lang="it-IT" altLang="en-US" sz="2000" dirty="0"/>
              <a:t> South Pole</a:t>
            </a:r>
            <a:endParaRPr lang="en-GB" altLang="en-US" sz="2000" dirty="0"/>
          </a:p>
          <a:p>
            <a:pPr>
              <a:lnSpc>
                <a:spcPct val="100000"/>
              </a:lnSpc>
              <a:spcBef>
                <a:spcPts val="0"/>
              </a:spcBef>
              <a:spcAft>
                <a:spcPts val="900"/>
              </a:spcAft>
            </a:pPr>
            <a:r>
              <a:rPr lang="en-US" altLang="en-US" sz="2000" dirty="0"/>
              <a:t>Galactic “</a:t>
            </a:r>
            <a:r>
              <a:rPr lang="en-US" altLang="en-US" sz="2000" dirty="0" err="1"/>
              <a:t>TeV-PeVatrons</a:t>
            </a:r>
            <a:r>
              <a:rPr lang="en-US" altLang="en-US" sz="2000" dirty="0"/>
              <a:t>”: necessary a </a:t>
            </a:r>
            <a:r>
              <a:rPr lang="en-GB" altLang="en-US" sz="2000" b="1" dirty="0">
                <a:latin typeface="Symbol" panose="05050102010706020507" pitchFamily="18" charset="2"/>
              </a:rPr>
              <a:t>n</a:t>
            </a:r>
            <a:r>
              <a:rPr lang="en-US" altLang="en-US" sz="2000" dirty="0"/>
              <a:t> telescope in the Northern hemisphere</a:t>
            </a:r>
          </a:p>
          <a:p>
            <a:pPr>
              <a:lnSpc>
                <a:spcPct val="100000"/>
              </a:lnSpc>
              <a:spcBef>
                <a:spcPts val="0"/>
              </a:spcBef>
              <a:spcAft>
                <a:spcPts val="900"/>
              </a:spcAft>
            </a:pPr>
            <a:r>
              <a:rPr lang="en-GB" altLang="en-US" sz="2000" b="1" dirty="0">
                <a:latin typeface="Symbol" panose="05050102010706020507" pitchFamily="18" charset="2"/>
              </a:rPr>
              <a:t>n </a:t>
            </a:r>
            <a:r>
              <a:rPr lang="en-GB" altLang="en-US" sz="2000" dirty="0"/>
              <a:t>telescopes: opportunities for precision measurements in </a:t>
            </a:r>
            <a:r>
              <a:rPr lang="en-GB" altLang="en-US" sz="2000" b="1" dirty="0">
                <a:latin typeface="Symbol" panose="05050102010706020507" pitchFamily="18" charset="2"/>
              </a:rPr>
              <a:t>n </a:t>
            </a:r>
            <a:r>
              <a:rPr lang="en-GB" altLang="en-US" sz="2000" dirty="0"/>
              <a:t>physics</a:t>
            </a:r>
          </a:p>
          <a:p>
            <a:pPr>
              <a:lnSpc>
                <a:spcPct val="100000"/>
              </a:lnSpc>
              <a:spcBef>
                <a:spcPts val="0"/>
              </a:spcBef>
              <a:spcAft>
                <a:spcPts val="900"/>
              </a:spcAft>
            </a:pPr>
            <a:endParaRPr lang="en-GB" altLang="en-US" sz="2000" dirty="0"/>
          </a:p>
          <a:p>
            <a:pPr>
              <a:spcBef>
                <a:spcPts val="0"/>
              </a:spcBef>
              <a:spcAft>
                <a:spcPts val="900"/>
              </a:spcAft>
            </a:pPr>
            <a:r>
              <a:rPr lang="en-US" altLang="en-US" sz="2000" dirty="0"/>
              <a:t>Today, astroparticle physics with multi-messenger probes is paving the way for the future of particle physics, after the next generation of collider.</a:t>
            </a:r>
          </a:p>
          <a:p>
            <a:pPr>
              <a:spcBef>
                <a:spcPts val="0"/>
              </a:spcBef>
              <a:spcAft>
                <a:spcPts val="900"/>
              </a:spcAft>
            </a:pPr>
            <a:r>
              <a:rPr lang="en-US" altLang="en-US" sz="2000" dirty="0"/>
              <a:t>Only knowing the beams (=accelerators and space medium) you can study the underlying properties of particles and interactions</a:t>
            </a:r>
          </a:p>
          <a:p>
            <a:pPr>
              <a:spcBef>
                <a:spcPts val="0"/>
              </a:spcBef>
              <a:spcAft>
                <a:spcPts val="900"/>
              </a:spcAft>
            </a:pPr>
            <a:endParaRPr lang="en-GB" altLang="en-US" sz="2000" dirty="0"/>
          </a:p>
          <a:p>
            <a:pPr>
              <a:spcBef>
                <a:spcPts val="0"/>
              </a:spcBef>
              <a:spcAft>
                <a:spcPts val="900"/>
              </a:spcAft>
            </a:pPr>
            <a:endParaRPr lang="en-US" sz="2000" dirty="0"/>
          </a:p>
          <a:p>
            <a:pPr lvl="1">
              <a:spcBef>
                <a:spcPts val="0"/>
              </a:spcBef>
              <a:spcAft>
                <a:spcPts val="900"/>
              </a:spcAft>
            </a:pPr>
            <a:endParaRPr lang="en-US" sz="2000" dirty="0">
              <a:cs typeface="Comic Sans MS"/>
            </a:endParaRP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82</a:t>
            </a:fld>
            <a:endParaRPr lang="it-IT"/>
          </a:p>
        </p:txBody>
      </p:sp>
    </p:spTree>
    <p:extLst>
      <p:ext uri="{BB962C8B-B14F-4D97-AF65-F5344CB8AC3E}">
        <p14:creationId xmlns:p14="http://schemas.microsoft.com/office/powerpoint/2010/main" val="13879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Spares</a:t>
            </a:r>
            <a:endParaRPr lang="it-IT" dirty="0"/>
          </a:p>
        </p:txBody>
      </p:sp>
      <p:sp>
        <p:nvSpPr>
          <p:cNvPr id="3" name="Segnaposto contenuto 2"/>
          <p:cNvSpPr>
            <a:spLocks noGrp="1"/>
          </p:cNvSpPr>
          <p:nvPr>
            <p:ph idx="1"/>
          </p:nvPr>
        </p:nvSpPr>
        <p:spPr/>
        <p:txBody>
          <a:bodyPr/>
          <a:lstStyle/>
          <a:p>
            <a:endParaRPr lang="it-IT"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83</a:t>
            </a:fld>
            <a:endParaRPr lang="it-IT"/>
          </a:p>
        </p:txBody>
      </p:sp>
    </p:spTree>
    <p:extLst>
      <p:ext uri="{BB962C8B-B14F-4D97-AF65-F5344CB8AC3E}">
        <p14:creationId xmlns:p14="http://schemas.microsoft.com/office/powerpoint/2010/main" val="8039793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5529"/>
            <a:ext cx="10515600" cy="655808"/>
          </a:xfrm>
        </p:spPr>
        <p:txBody>
          <a:bodyPr>
            <a:normAutofit/>
          </a:bodyPr>
          <a:lstStyle/>
          <a:p>
            <a:r>
              <a:rPr lang="en-US" dirty="0"/>
              <a:t>Neutrinos from Galactic sources</a:t>
            </a:r>
          </a:p>
        </p:txBody>
      </p:sp>
      <p:pic>
        <p:nvPicPr>
          <p:cNvPr id="2050" name="Picture 2" descr="This view shows the entire sky at energies greater than 1 GeV based on five years of data from the LAT instrument on NASA's Fermi Gamma-ray Space Telescope. Brighter colors indicate brighter gamma-ray sourc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2367" y="1063626"/>
            <a:ext cx="10327266" cy="529272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481286" y="1644318"/>
            <a:ext cx="1266825" cy="1276350"/>
          </a:xfrm>
          <a:prstGeom prst="rect">
            <a:avLst/>
          </a:prstGeom>
        </p:spPr>
      </p:pic>
      <p:cxnSp>
        <p:nvCxnSpPr>
          <p:cNvPr id="8" name="Connettore 2 7"/>
          <p:cNvCxnSpPr/>
          <p:nvPr/>
        </p:nvCxnSpPr>
        <p:spPr>
          <a:xfrm>
            <a:off x="1748111" y="2920668"/>
            <a:ext cx="871103" cy="78932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p:nvPicPr>
        <p:blipFill>
          <a:blip r:embed="rId4"/>
          <a:stretch>
            <a:fillRect/>
          </a:stretch>
        </p:blipFill>
        <p:spPr>
          <a:xfrm>
            <a:off x="8062912" y="766763"/>
            <a:ext cx="1095375" cy="1962150"/>
          </a:xfrm>
          <a:prstGeom prst="rect">
            <a:avLst/>
          </a:prstGeom>
        </p:spPr>
      </p:pic>
      <p:cxnSp>
        <p:nvCxnSpPr>
          <p:cNvPr id="16" name="Connettore 2 15"/>
          <p:cNvCxnSpPr/>
          <p:nvPr/>
        </p:nvCxnSpPr>
        <p:spPr>
          <a:xfrm>
            <a:off x="8498463" y="2728913"/>
            <a:ext cx="435552" cy="98107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4"/>
          <p:cNvPicPr>
            <a:picLocks noChangeAspect="1"/>
          </p:cNvPicPr>
          <p:nvPr/>
        </p:nvPicPr>
        <p:blipFill>
          <a:blip r:embed="rId5"/>
          <a:stretch>
            <a:fillRect/>
          </a:stretch>
        </p:blipFill>
        <p:spPr>
          <a:xfrm>
            <a:off x="5918049" y="4577718"/>
            <a:ext cx="1590675" cy="1409700"/>
          </a:xfrm>
          <a:prstGeom prst="rect">
            <a:avLst/>
          </a:prstGeom>
        </p:spPr>
      </p:pic>
      <p:cxnSp>
        <p:nvCxnSpPr>
          <p:cNvPr id="19" name="Connettore 2 18"/>
          <p:cNvCxnSpPr/>
          <p:nvPr/>
        </p:nvCxnSpPr>
        <p:spPr>
          <a:xfrm flipH="1" flipV="1">
            <a:off x="6416298" y="3740984"/>
            <a:ext cx="297089" cy="8058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6"/>
          <a:stretch>
            <a:fillRect/>
          </a:stretch>
        </p:blipFill>
        <p:spPr>
          <a:xfrm>
            <a:off x="4214949" y="1168466"/>
            <a:ext cx="1381125" cy="923925"/>
          </a:xfrm>
          <a:prstGeom prst="rect">
            <a:avLst/>
          </a:prstGeom>
        </p:spPr>
      </p:pic>
      <p:cxnSp>
        <p:nvCxnSpPr>
          <p:cNvPr id="22" name="Connettore 2 21"/>
          <p:cNvCxnSpPr/>
          <p:nvPr/>
        </p:nvCxnSpPr>
        <p:spPr>
          <a:xfrm>
            <a:off x="4650500" y="2158890"/>
            <a:ext cx="255011" cy="155109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84</a:t>
            </a:fld>
            <a:endParaRPr lang="it-IT"/>
          </a:p>
        </p:txBody>
      </p:sp>
    </p:spTree>
    <p:extLst>
      <p:ext uri="{BB962C8B-B14F-4D97-AF65-F5344CB8AC3E}">
        <p14:creationId xmlns:p14="http://schemas.microsoft.com/office/powerpoint/2010/main" val="1379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Physics: </a:t>
            </a:r>
            <a:r>
              <a:rPr lang="it-IT" dirty="0" err="1"/>
              <a:t>effect</a:t>
            </a:r>
            <a:r>
              <a:rPr lang="it-IT" dirty="0"/>
              <a:t> of neutrino </a:t>
            </a:r>
            <a:r>
              <a:rPr lang="it-IT" dirty="0" err="1"/>
              <a:t>oscillations</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63992" y="1170035"/>
                <a:ext cx="8597128" cy="3067614"/>
              </a:xfrm>
            </p:spPr>
            <p:txBody>
              <a:bodyPr>
                <a:normAutofit/>
              </a:bodyPr>
              <a:lstStyle/>
              <a:p>
                <a:pPr>
                  <a:spcBef>
                    <a:spcPts val="1200"/>
                  </a:spcBef>
                  <a:spcAft>
                    <a:spcPts val="1200"/>
                  </a:spcAft>
                </a:pPr>
                <a:r>
                  <a:rPr lang="en-GB" sz="2000" dirty="0"/>
                  <a:t>Neutrino flavour ratio at sources</a:t>
                </a:r>
                <a14:m>
                  <m:oMath xmlns:m="http://schemas.openxmlformats.org/officeDocument/2006/math">
                    <m:r>
                      <a:rPr lang="it-IT" sz="2000" b="0" i="0" smtClean="0">
                        <a:latin typeface="Cambria Math" panose="02040503050406030204" pitchFamily="18" charset="0"/>
                      </a:rPr>
                      <m:t>    </m:t>
                    </m:r>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rPr>
                          <m:t>0</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rPr>
                              <m:t>𝑒</m:t>
                            </m:r>
                          </m:sub>
                        </m:sSub>
                      </m:e>
                    </m:d>
                    <m:r>
                      <a:rPr lang="en-GB" sz="2000" i="1">
                        <a:latin typeface="Cambria Math" panose="02040503050406030204" pitchFamily="18" charset="0"/>
                      </a:rPr>
                      <m:t>:</m:t>
                    </m:r>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rPr>
                          <m:t>0</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ea typeface="Cambria Math" panose="02040503050406030204" pitchFamily="18" charset="0"/>
                              </a:rPr>
                              <m:t>𝜇</m:t>
                            </m:r>
                          </m:sub>
                        </m:sSub>
                      </m:e>
                    </m:d>
                    <m:r>
                      <a:rPr lang="en-GB" sz="2000" i="1">
                        <a:latin typeface="Cambria Math" panose="02040503050406030204" pitchFamily="18" charset="0"/>
                      </a:rPr>
                      <m:t>:</m:t>
                    </m:r>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rPr>
                          <m:t>0</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ea typeface="Cambria Math" panose="02040503050406030204" pitchFamily="18" charset="0"/>
                              </a:rPr>
                              <m:t>𝜏</m:t>
                            </m:r>
                          </m:sub>
                        </m:sSub>
                      </m:e>
                    </m:d>
                    <m:r>
                      <a:rPr lang="en-GB" sz="2000" i="1">
                        <a:latin typeface="Cambria Math" panose="02040503050406030204" pitchFamily="18" charset="0"/>
                      </a:rPr>
                      <m:t>=</m:t>
                    </m:r>
                    <m:r>
                      <a:rPr lang="en-GB" sz="2000" i="1">
                        <a:latin typeface="Cambria Math" panose="02040503050406030204" pitchFamily="18" charset="0"/>
                      </a:rPr>
                      <m:t>1</m:t>
                    </m:r>
                    <m:r>
                      <a:rPr lang="en-GB" sz="2000" i="1">
                        <a:latin typeface="Cambria Math" panose="02040503050406030204" pitchFamily="18" charset="0"/>
                      </a:rPr>
                      <m:t> :</m:t>
                    </m:r>
                    <m:r>
                      <a:rPr lang="en-GB" sz="2000" i="1">
                        <a:latin typeface="Cambria Math" panose="02040503050406030204" pitchFamily="18" charset="0"/>
                      </a:rPr>
                      <m:t>2</m:t>
                    </m:r>
                    <m:r>
                      <a:rPr lang="en-GB" sz="2000" i="1">
                        <a:latin typeface="Cambria Math" panose="02040503050406030204" pitchFamily="18" charset="0"/>
                      </a:rPr>
                      <m:t> :</m:t>
                    </m:r>
                    <m:r>
                      <a:rPr lang="en-GB" sz="2000" i="1">
                        <a:latin typeface="Cambria Math" panose="02040503050406030204" pitchFamily="18" charset="0"/>
                      </a:rPr>
                      <m:t>0</m:t>
                    </m:r>
                  </m:oMath>
                </a14:m>
                <a:endParaRPr lang="en-GB" sz="2000" dirty="0"/>
              </a:p>
              <a:p>
                <a:pPr>
                  <a:spcBef>
                    <a:spcPts val="1200"/>
                  </a:spcBef>
                  <a:spcAft>
                    <a:spcPts val="1200"/>
                  </a:spcAft>
                </a:pPr>
                <a:r>
                  <a:rPr lang="en-GB" sz="2000" dirty="0"/>
                  <a:t>Propagation: </a:t>
                </a:r>
                <a14:m>
                  <m:oMath xmlns:m="http://schemas.openxmlformats.org/officeDocument/2006/math">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𝑃</m:t>
                        </m:r>
                      </m:e>
                      <m:sub>
                        <m:r>
                          <a:rPr lang="en-GB" sz="2000" i="1" smtClean="0">
                            <a:latin typeface="Cambria Math" panose="02040503050406030204" pitchFamily="18" charset="0"/>
                            <a:ea typeface="Cambria Math" panose="02040503050406030204" pitchFamily="18" charset="0"/>
                          </a:rPr>
                          <m:t>𝛼𝛽</m:t>
                        </m:r>
                      </m:sub>
                    </m:sSub>
                    <m:r>
                      <a:rPr lang="en-GB" sz="200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𝑃</m:t>
                    </m:r>
                    <m:d>
                      <m:dPr>
                        <m:ctrlPr>
                          <a:rPr lang="it-IT" sz="2000" b="0" i="1" smtClean="0">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smtClean="0">
                                <a:latin typeface="Cambria Math" panose="02040503050406030204" pitchFamily="18" charset="0"/>
                                <a:ea typeface="Cambria Math" panose="02040503050406030204" pitchFamily="18" charset="0"/>
                              </a:rPr>
                              <m:t>𝛼</m:t>
                            </m:r>
                          </m:sub>
                        </m:sSub>
                        <m:r>
                          <a:rPr lang="en-GB" sz="2000" i="1" smtClean="0">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smtClean="0">
                                <a:latin typeface="Cambria Math" panose="02040503050406030204" pitchFamily="18" charset="0"/>
                                <a:ea typeface="Cambria Math" panose="02040503050406030204" pitchFamily="18" charset="0"/>
                              </a:rPr>
                              <m:t>𝛽</m:t>
                            </m:r>
                          </m:sub>
                        </m:sSub>
                      </m:e>
                    </m:d>
                    <m:r>
                      <a:rPr lang="it-IT" sz="2000" b="0" i="1" smtClean="0">
                        <a:latin typeface="Cambria Math" panose="02040503050406030204" pitchFamily="18" charset="0"/>
                      </a:rPr>
                      <m:t>=</m:t>
                    </m:r>
                    <m:nary>
                      <m:naryPr>
                        <m:chr m:val="∑"/>
                        <m:supHide m:val="on"/>
                        <m:ctrlPr>
                          <a:rPr lang="it-IT" sz="2000" b="0" i="1" smtClean="0">
                            <a:latin typeface="Cambria Math" panose="02040503050406030204" pitchFamily="18" charset="0"/>
                          </a:rPr>
                        </m:ctrlPr>
                      </m:naryPr>
                      <m:sub>
                        <m:r>
                          <m:rPr>
                            <m:brk m:alnAt="7"/>
                          </m:rPr>
                          <a:rPr lang="it-IT" sz="2000" b="0" i="1" smtClean="0">
                            <a:latin typeface="Cambria Math" panose="02040503050406030204" pitchFamily="18" charset="0"/>
                          </a:rPr>
                          <m:t>𝑗</m:t>
                        </m:r>
                      </m:sub>
                      <m:sup/>
                      <m:e>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𝑈</m:t>
                            </m:r>
                          </m:e>
                          <m:sub>
                            <m:r>
                              <a:rPr lang="it-IT" sz="2000" b="0" i="1" smtClean="0">
                                <a:latin typeface="Cambria Math" panose="02040503050406030204" pitchFamily="18" charset="0"/>
                                <a:ea typeface="Cambria Math" panose="02040503050406030204" pitchFamily="18" charset="0"/>
                              </a:rPr>
                              <m:t>𝛼</m:t>
                            </m:r>
                            <m:r>
                              <a:rPr lang="it-IT" sz="2000" b="0" i="1" smtClean="0">
                                <a:latin typeface="Cambria Math" panose="02040503050406030204" pitchFamily="18" charset="0"/>
                                <a:ea typeface="Cambria Math" panose="02040503050406030204" pitchFamily="18" charset="0"/>
                              </a:rPr>
                              <m:t>𝑗</m:t>
                            </m:r>
                          </m:sub>
                        </m:sSub>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m:t>
                            </m:r>
                          </m:e>
                          <m:sup>
                            <m:r>
                              <a:rPr lang="it-IT" sz="2000" b="0" i="1" smtClean="0">
                                <a:latin typeface="Cambria Math" panose="02040503050406030204" pitchFamily="18" charset="0"/>
                              </a:rPr>
                              <m:t>2</m:t>
                            </m:r>
                          </m:sup>
                        </m:sSup>
                        <m:r>
                          <a:rPr lang="it-IT" sz="2000" i="1">
                            <a:latin typeface="Cambria Math" panose="02040503050406030204" pitchFamily="18" charset="0"/>
                          </a:rPr>
                          <m:t>|</m:t>
                        </m:r>
                        <m:sSub>
                          <m:sSubPr>
                            <m:ctrlPr>
                              <a:rPr lang="it-IT" sz="2000" i="1">
                                <a:latin typeface="Cambria Math" panose="02040503050406030204" pitchFamily="18" charset="0"/>
                              </a:rPr>
                            </m:ctrlPr>
                          </m:sSubPr>
                          <m:e>
                            <m:r>
                              <a:rPr lang="it-IT" sz="2000" i="1">
                                <a:latin typeface="Cambria Math" panose="02040503050406030204" pitchFamily="18" charset="0"/>
                              </a:rPr>
                              <m:t>𝑈</m:t>
                            </m:r>
                          </m:e>
                          <m:sub>
                            <m:r>
                              <a:rPr lang="it-IT" sz="2000" i="1" smtClean="0">
                                <a:latin typeface="Cambria Math" panose="02040503050406030204" pitchFamily="18" charset="0"/>
                                <a:ea typeface="Cambria Math" panose="02040503050406030204" pitchFamily="18" charset="0"/>
                              </a:rPr>
                              <m:t>𝛽</m:t>
                            </m:r>
                            <m:r>
                              <a:rPr lang="it-IT" sz="2000" i="1">
                                <a:latin typeface="Cambria Math" panose="02040503050406030204" pitchFamily="18" charset="0"/>
                                <a:ea typeface="Cambria Math" panose="02040503050406030204" pitchFamily="18" charset="0"/>
                              </a:rPr>
                              <m:t>𝑗</m:t>
                            </m:r>
                          </m:sub>
                        </m:sSub>
                        <m:sSup>
                          <m:sSupPr>
                            <m:ctrlPr>
                              <a:rPr lang="it-IT" sz="2000" i="1">
                                <a:latin typeface="Cambria Math" panose="02040503050406030204" pitchFamily="18" charset="0"/>
                              </a:rPr>
                            </m:ctrlPr>
                          </m:sSupPr>
                          <m:e>
                            <m:r>
                              <a:rPr lang="it-IT" sz="2000" i="1">
                                <a:latin typeface="Cambria Math" panose="02040503050406030204" pitchFamily="18" charset="0"/>
                              </a:rPr>
                              <m:t>|</m:t>
                            </m:r>
                          </m:e>
                          <m:sup>
                            <m:r>
                              <a:rPr lang="it-IT" sz="2000" i="1">
                                <a:latin typeface="Cambria Math" panose="02040503050406030204" pitchFamily="18" charset="0"/>
                              </a:rPr>
                              <m:t>2</m:t>
                            </m:r>
                          </m:sup>
                        </m:sSup>
                      </m:e>
                    </m:nary>
                  </m:oMath>
                </a14:m>
                <a:endParaRPr lang="en-GB" sz="2000" dirty="0"/>
              </a:p>
              <a:p>
                <a:pPr>
                  <a:spcBef>
                    <a:spcPts val="1200"/>
                  </a:spcBef>
                  <a:spcAft>
                    <a:spcPts val="1200"/>
                  </a:spcAft>
                </a:pPr>
                <a:r>
                  <a:rPr lang="en-GB" sz="2000" dirty="0"/>
                  <a:t>Flavour ratio at Earth (see §12.6 of [1]):  </a:t>
                </a:r>
                <a14:m>
                  <m:oMath xmlns:m="http://schemas.openxmlformats.org/officeDocument/2006/math">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ea typeface="Cambria Math" panose="02040503050406030204" pitchFamily="18" charset="0"/>
                          </a:rPr>
                          <m:t>𝑇</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rPr>
                              <m:t>𝑒</m:t>
                            </m:r>
                          </m:sub>
                        </m:sSub>
                      </m:e>
                    </m:d>
                    <m:r>
                      <a:rPr lang="en-GB" sz="2000" i="1">
                        <a:latin typeface="Cambria Math" panose="02040503050406030204" pitchFamily="18" charset="0"/>
                      </a:rPr>
                      <m:t>:</m:t>
                    </m:r>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ea typeface="Cambria Math" panose="02040503050406030204" pitchFamily="18" charset="0"/>
                          </a:rPr>
                          <m:t>𝑇</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ea typeface="Cambria Math" panose="02040503050406030204" pitchFamily="18" charset="0"/>
                              </a:rPr>
                              <m:t>𝜇</m:t>
                            </m:r>
                          </m:sub>
                        </m:sSub>
                      </m:e>
                    </m:d>
                    <m:r>
                      <a:rPr lang="en-GB" sz="2000" i="1">
                        <a:latin typeface="Cambria Math" panose="02040503050406030204" pitchFamily="18" charset="0"/>
                      </a:rPr>
                      <m:t>:</m:t>
                    </m:r>
                    <m:sSup>
                      <m:sSupPr>
                        <m:ctrlPr>
                          <a:rPr lang="en-GB" sz="2000" i="1">
                            <a:latin typeface="Cambria Math" panose="02040503050406030204" pitchFamily="18" charset="0"/>
                          </a:rPr>
                        </m:ctrlPr>
                      </m:sSupPr>
                      <m:e>
                        <m:r>
                          <m:rPr>
                            <m:sty m:val="p"/>
                          </m:rPr>
                          <a:rPr lang="en-GB" sz="2000" i="1">
                            <a:latin typeface="Cambria Math" panose="02040503050406030204" pitchFamily="18" charset="0"/>
                            <a:ea typeface="Cambria Math" panose="02040503050406030204" pitchFamily="18" charset="0"/>
                          </a:rPr>
                          <m:t>Φ</m:t>
                        </m:r>
                      </m:e>
                      <m:sup>
                        <m:r>
                          <a:rPr lang="en-GB" sz="2000" i="1">
                            <a:latin typeface="Cambria Math" panose="02040503050406030204" pitchFamily="18" charset="0"/>
                            <a:ea typeface="Cambria Math" panose="02040503050406030204" pitchFamily="18" charset="0"/>
                          </a:rPr>
                          <m:t>𝑇</m:t>
                        </m:r>
                      </m:sup>
                    </m:sSup>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𝜈</m:t>
                            </m:r>
                          </m:e>
                          <m:sub>
                            <m:r>
                              <a:rPr lang="en-GB" sz="2000" i="1">
                                <a:latin typeface="Cambria Math" panose="02040503050406030204" pitchFamily="18" charset="0"/>
                                <a:ea typeface="Cambria Math" panose="02040503050406030204" pitchFamily="18" charset="0"/>
                              </a:rPr>
                              <m:t>𝜏</m:t>
                            </m:r>
                          </m:sub>
                        </m:sSub>
                      </m:e>
                    </m:d>
                    <m:r>
                      <a:rPr lang="en-GB" sz="2000" i="1">
                        <a:latin typeface="Cambria Math" panose="02040503050406030204" pitchFamily="18" charset="0"/>
                      </a:rPr>
                      <m:t>=</m:t>
                    </m:r>
                    <m:r>
                      <a:rPr lang="en-GB" sz="2000" i="1">
                        <a:latin typeface="Cambria Math" panose="02040503050406030204" pitchFamily="18" charset="0"/>
                      </a:rPr>
                      <m:t>1</m:t>
                    </m:r>
                    <m:r>
                      <a:rPr lang="en-GB" sz="2000" i="1">
                        <a:latin typeface="Cambria Math" panose="02040503050406030204" pitchFamily="18" charset="0"/>
                      </a:rPr>
                      <m:t> :</m:t>
                    </m:r>
                    <m:r>
                      <a:rPr lang="en-GB" sz="2000" i="1">
                        <a:latin typeface="Cambria Math" panose="02040503050406030204" pitchFamily="18" charset="0"/>
                      </a:rPr>
                      <m:t>1</m:t>
                    </m:r>
                    <m:r>
                      <a:rPr lang="en-GB" sz="2000" i="1">
                        <a:latin typeface="Cambria Math" panose="02040503050406030204" pitchFamily="18" charset="0"/>
                      </a:rPr>
                      <m:t> :</m:t>
                    </m:r>
                    <m:r>
                      <a:rPr lang="en-GB" sz="2000" i="1">
                        <a:latin typeface="Cambria Math" panose="02040503050406030204" pitchFamily="18" charset="0"/>
                      </a:rPr>
                      <m:t>1</m:t>
                    </m:r>
                  </m:oMath>
                </a14:m>
                <a:endParaRPr lang="en-GB" sz="2000" dirty="0"/>
              </a:p>
              <a:p>
                <a:pPr>
                  <a:spcBef>
                    <a:spcPts val="1200"/>
                  </a:spcBef>
                  <a:spcAft>
                    <a:spcPts val="1200"/>
                  </a:spcAft>
                </a:pPr>
                <a:r>
                  <a:rPr lang="en-GB" sz="2000" dirty="0"/>
                  <a:t>Thus, at Earth: </a:t>
                </a:r>
              </a:p>
              <a:p>
                <a:pPr>
                  <a:spcBef>
                    <a:spcPts val="1200"/>
                  </a:spcBef>
                  <a:spcAft>
                    <a:spcPts val="1200"/>
                  </a:spcAft>
                </a:pPr>
                <a:endParaRPr lang="en-GB" sz="20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63992" y="1170035"/>
                <a:ext cx="8597128" cy="3067614"/>
              </a:xfrm>
              <a:blipFill rotWithShape="0">
                <a:blip r:embed="rId2"/>
                <a:stretch>
                  <a:fillRect l="-638" t="-1193"/>
                </a:stretch>
              </a:blipFill>
            </p:spPr>
            <p:txBody>
              <a:bodyPr/>
              <a:lstStyle/>
              <a:p>
                <a:r>
                  <a:rPr lang="en-US">
                    <a:noFill/>
                  </a:rPr>
                  <a:t> </a:t>
                </a:r>
              </a:p>
            </p:txBody>
          </p:sp>
        </mc:Fallback>
      </mc:AlternateContent>
      <p:sp>
        <p:nvSpPr>
          <p:cNvPr id="11" name="CasellaDiTesto 10"/>
          <p:cNvSpPr txBox="1"/>
          <p:nvPr/>
        </p:nvSpPr>
        <p:spPr>
          <a:xfrm>
            <a:off x="665611" y="3611896"/>
            <a:ext cx="2125903" cy="707886"/>
          </a:xfrm>
          <a:prstGeom prst="rect">
            <a:avLst/>
          </a:prstGeom>
          <a:noFill/>
          <a:ln>
            <a:solidFill>
              <a:srgbClr val="000000"/>
            </a:solidFill>
          </a:ln>
        </p:spPr>
        <p:txBody>
          <a:bodyPr wrap="none" rtlCol="0">
            <a:spAutoFit/>
          </a:bodyPr>
          <a:lstStyle/>
          <a:p>
            <a:r>
              <a:rPr lang="it-IT" sz="4000" b="1" dirty="0">
                <a:solidFill>
                  <a:schemeClr val="tx2">
                    <a:lumMod val="60000"/>
                    <a:lumOff val="40000"/>
                  </a:schemeClr>
                </a:solidFill>
                <a:latin typeface="Symbol" pitchFamily="18" charset="2"/>
              </a:rPr>
              <a:t>2g</a:t>
            </a:r>
            <a:r>
              <a:rPr lang="it-IT" sz="4000" b="1" dirty="0">
                <a:latin typeface="Symbol" pitchFamily="18" charset="2"/>
              </a:rPr>
              <a:t> = </a:t>
            </a:r>
            <a:r>
              <a:rPr lang="it-IT" sz="4000" b="1" dirty="0">
                <a:solidFill>
                  <a:srgbClr val="FF0000"/>
                </a:solidFill>
                <a:latin typeface="Symbol" pitchFamily="18" charset="2"/>
              </a:rPr>
              <a:t>2 n</a:t>
            </a:r>
            <a:r>
              <a:rPr lang="it-IT" sz="4000" b="1" baseline="-25000" dirty="0">
                <a:solidFill>
                  <a:srgbClr val="FF0000"/>
                </a:solidFill>
                <a:latin typeface="Symbol" pitchFamily="18" charset="2"/>
              </a:rPr>
              <a:t>m </a:t>
            </a:r>
          </a:p>
        </p:txBody>
      </p:sp>
      <mc:AlternateContent xmlns:mc="http://schemas.openxmlformats.org/markup-compatibility/2006" xmlns:a14="http://schemas.microsoft.com/office/drawing/2010/main">
        <mc:Choice Requires="a14">
          <p:sp>
            <p:nvSpPr>
              <p:cNvPr id="12" name="CasellaDiTesto 11"/>
              <p:cNvSpPr txBox="1"/>
              <p:nvPr/>
            </p:nvSpPr>
            <p:spPr>
              <a:xfrm>
                <a:off x="4353628" y="3620747"/>
                <a:ext cx="4002954" cy="821059"/>
              </a:xfrm>
              <a:prstGeom prst="rect">
                <a:avLst/>
              </a:prstGeom>
              <a:noFill/>
              <a:ln>
                <a:solidFill>
                  <a:srgbClr val="0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4000" i="1">
                              <a:solidFill>
                                <a:schemeClr val="tx2">
                                  <a:lumMod val="60000"/>
                                  <a:lumOff val="40000"/>
                                </a:schemeClr>
                              </a:solidFill>
                              <a:latin typeface="Cambria Math" panose="02040503050406030204" pitchFamily="18" charset="0"/>
                            </a:rPr>
                          </m:ctrlPr>
                        </m:sSubPr>
                        <m:e>
                          <m:r>
                            <m:rPr>
                              <m:sty m:val="p"/>
                            </m:rPr>
                            <a:rPr lang="el-GR" sz="4000" i="1">
                              <a:solidFill>
                                <a:schemeClr val="tx2">
                                  <a:lumMod val="60000"/>
                                  <a:lumOff val="40000"/>
                                </a:schemeClr>
                              </a:solidFill>
                              <a:latin typeface="Cambria Math" panose="02040503050406030204" pitchFamily="18" charset="0"/>
                              <a:ea typeface="Cambria Math" panose="02040503050406030204" pitchFamily="18" charset="0"/>
                            </a:rPr>
                            <m:t>Φ</m:t>
                          </m:r>
                        </m:e>
                        <m:sub>
                          <m:r>
                            <a:rPr lang="en-GB" sz="4000" i="1">
                              <a:solidFill>
                                <a:schemeClr val="tx2">
                                  <a:lumMod val="60000"/>
                                  <a:lumOff val="40000"/>
                                </a:schemeClr>
                              </a:solidFill>
                              <a:latin typeface="Cambria Math" panose="02040503050406030204" pitchFamily="18" charset="0"/>
                              <a:ea typeface="Cambria Math" panose="02040503050406030204" pitchFamily="18" charset="0"/>
                            </a:rPr>
                            <m:t>𝛾</m:t>
                          </m:r>
                        </m:sub>
                      </m:sSub>
                      <m:d>
                        <m:dPr>
                          <m:ctrlPr>
                            <a:rPr lang="en-GB" sz="4000" i="1">
                              <a:solidFill>
                                <a:schemeClr val="tx2">
                                  <a:lumMod val="60000"/>
                                  <a:lumOff val="40000"/>
                                </a:schemeClr>
                              </a:solidFill>
                              <a:latin typeface="Cambria Math" panose="02040503050406030204" pitchFamily="18" charset="0"/>
                            </a:rPr>
                          </m:ctrlPr>
                        </m:dPr>
                        <m:e>
                          <m:r>
                            <a:rPr lang="it-IT" sz="4000" i="1">
                              <a:solidFill>
                                <a:schemeClr val="tx2">
                                  <a:lumMod val="60000"/>
                                  <a:lumOff val="40000"/>
                                </a:schemeClr>
                              </a:solidFill>
                              <a:latin typeface="Cambria Math" panose="02040503050406030204" pitchFamily="18" charset="0"/>
                            </a:rPr>
                            <m:t>𝐸</m:t>
                          </m:r>
                        </m:e>
                      </m:d>
                      <m:r>
                        <a:rPr lang="it-IT" sz="4000" i="1">
                          <a:latin typeface="Cambria Math" panose="02040503050406030204" pitchFamily="18" charset="0"/>
                        </a:rPr>
                        <m:t>=</m:t>
                      </m:r>
                      <m:sSub>
                        <m:sSubPr>
                          <m:ctrlPr>
                            <a:rPr lang="it-IT" sz="4000" i="1">
                              <a:latin typeface="Cambria Math" panose="02040503050406030204" pitchFamily="18" charset="0"/>
                            </a:rPr>
                          </m:ctrlPr>
                        </m:sSubPr>
                        <m:e>
                          <m:r>
                            <m:rPr>
                              <m:sty m:val="p"/>
                            </m:rPr>
                            <a:rPr lang="el-GR" sz="4000" i="1">
                              <a:solidFill>
                                <a:srgbClr val="FF0000"/>
                              </a:solidFill>
                              <a:latin typeface="Cambria Math" panose="02040503050406030204" pitchFamily="18" charset="0"/>
                              <a:ea typeface="Cambria Math" panose="02040503050406030204" pitchFamily="18" charset="0"/>
                            </a:rPr>
                            <m:t>Φ</m:t>
                          </m:r>
                        </m:e>
                        <m:sub>
                          <m:sSub>
                            <m:sSubPr>
                              <m:ctrlPr>
                                <a:rPr lang="en-GB" sz="4000" i="1">
                                  <a:solidFill>
                                    <a:srgbClr val="FF0000"/>
                                  </a:solidFill>
                                  <a:latin typeface="Cambria Math" panose="02040503050406030204" pitchFamily="18" charset="0"/>
                                  <a:ea typeface="Cambria Math" panose="02040503050406030204" pitchFamily="18" charset="0"/>
                                </a:rPr>
                              </m:ctrlPr>
                            </m:sSubPr>
                            <m:e>
                              <m:r>
                                <a:rPr lang="en-GB" sz="4000" i="1">
                                  <a:solidFill>
                                    <a:srgbClr val="FF0000"/>
                                  </a:solidFill>
                                  <a:latin typeface="Cambria Math" panose="02040503050406030204" pitchFamily="18" charset="0"/>
                                  <a:ea typeface="Cambria Math" panose="02040503050406030204" pitchFamily="18" charset="0"/>
                                </a:rPr>
                                <m:t>𝜈</m:t>
                              </m:r>
                            </m:e>
                            <m:sub>
                              <m:r>
                                <a:rPr lang="en-GB" sz="4000" i="1">
                                  <a:solidFill>
                                    <a:srgbClr val="FF0000"/>
                                  </a:solidFill>
                                  <a:latin typeface="Cambria Math" panose="02040503050406030204" pitchFamily="18" charset="0"/>
                                  <a:ea typeface="Cambria Math" panose="02040503050406030204" pitchFamily="18" charset="0"/>
                                </a:rPr>
                                <m:t>𝜇</m:t>
                              </m:r>
                            </m:sub>
                          </m:sSub>
                        </m:sub>
                      </m:sSub>
                      <m:d>
                        <m:dPr>
                          <m:ctrlPr>
                            <a:rPr lang="en-GB" sz="4000" i="1">
                              <a:solidFill>
                                <a:srgbClr val="FF0000"/>
                              </a:solidFill>
                              <a:latin typeface="Cambria Math" panose="02040503050406030204" pitchFamily="18" charset="0"/>
                              <a:ea typeface="Cambria Math" panose="02040503050406030204" pitchFamily="18" charset="0"/>
                            </a:rPr>
                          </m:ctrlPr>
                        </m:dPr>
                        <m:e>
                          <m:r>
                            <a:rPr lang="it-IT" sz="4000" i="1">
                              <a:solidFill>
                                <a:srgbClr val="FF0000"/>
                              </a:solidFill>
                              <a:latin typeface="Cambria Math" panose="02040503050406030204" pitchFamily="18" charset="0"/>
                              <a:ea typeface="Cambria Math" panose="02040503050406030204" pitchFamily="18" charset="0"/>
                            </a:rPr>
                            <m:t>𝐸</m:t>
                          </m:r>
                        </m:e>
                      </m:d>
                    </m:oMath>
                  </m:oMathPara>
                </a14:m>
                <a:endParaRPr lang="it-IT" sz="4000" b="1" baseline="-25000" dirty="0">
                  <a:solidFill>
                    <a:srgbClr val="FF0000"/>
                  </a:solidFill>
                  <a:latin typeface="Symbol" pitchFamily="18" charset="2"/>
                </a:endParaRPr>
              </a:p>
            </p:txBody>
          </p:sp>
        </mc:Choice>
        <mc:Fallback xmlns="">
          <p:sp>
            <p:nvSpPr>
              <p:cNvPr id="12" name="CasellaDiTesto 11"/>
              <p:cNvSpPr txBox="1">
                <a:spLocks noRot="1" noChangeAspect="1" noMove="1" noResize="1" noEditPoints="1" noAdjustHandles="1" noChangeArrowheads="1" noChangeShapeType="1" noTextEdit="1"/>
              </p:cNvSpPr>
              <p:nvPr/>
            </p:nvSpPr>
            <p:spPr>
              <a:xfrm>
                <a:off x="4353628" y="3620747"/>
                <a:ext cx="4002954" cy="821059"/>
              </a:xfrm>
              <a:prstGeom prst="rect">
                <a:avLst/>
              </a:prstGeom>
              <a:blipFill rotWithShape="0">
                <a:blip r:embed="rId3"/>
                <a:stretch>
                  <a:fillRect/>
                </a:stretch>
              </a:blipFill>
              <a:ln>
                <a:solidFill>
                  <a:srgbClr val="000000"/>
                </a:solidFill>
              </a:ln>
            </p:spPr>
            <p:txBody>
              <a:bodyPr/>
              <a:lstStyle/>
              <a:p>
                <a:r>
                  <a:rPr lang="en-US">
                    <a:noFill/>
                  </a:rPr>
                  <a:t> </a:t>
                </a:r>
              </a:p>
            </p:txBody>
          </p:sp>
        </mc:Fallback>
      </mc:AlternateContent>
      <p:sp>
        <p:nvSpPr>
          <p:cNvPr id="13" name="Freccia bidirezionale orizzontale 12"/>
          <p:cNvSpPr/>
          <p:nvPr/>
        </p:nvSpPr>
        <p:spPr>
          <a:xfrm>
            <a:off x="2964494" y="3783064"/>
            <a:ext cx="1216152" cy="4576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8436574" y="3611896"/>
            <a:ext cx="300082" cy="369332"/>
          </a:xfrm>
          <a:prstGeom prst="rect">
            <a:avLst/>
          </a:prstGeom>
          <a:noFill/>
        </p:spPr>
        <p:txBody>
          <a:bodyPr wrap="none" rtlCol="0">
            <a:spAutoFit/>
          </a:bodyPr>
          <a:lstStyle/>
          <a:p>
            <a:r>
              <a:rPr lang="it-IT" dirty="0">
                <a:latin typeface="+mj-lt"/>
              </a:rPr>
              <a:t>*</a:t>
            </a:r>
          </a:p>
        </p:txBody>
      </p:sp>
      <p:cxnSp>
        <p:nvCxnSpPr>
          <p:cNvPr id="16" name="Connettore 1 15"/>
          <p:cNvCxnSpPr/>
          <p:nvPr/>
        </p:nvCxnSpPr>
        <p:spPr>
          <a:xfrm>
            <a:off x="465196" y="4772874"/>
            <a:ext cx="820891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333231" y="4918632"/>
            <a:ext cx="8820472" cy="646331"/>
          </a:xfrm>
          <a:prstGeom prst="rect">
            <a:avLst/>
          </a:prstGeom>
          <a:noFill/>
        </p:spPr>
        <p:txBody>
          <a:bodyPr wrap="square" rtlCol="0">
            <a:spAutoFit/>
          </a:bodyPr>
          <a:lstStyle/>
          <a:p>
            <a:r>
              <a:rPr lang="en-GB" dirty="0">
                <a:latin typeface="+mj-lt"/>
              </a:rPr>
              <a:t>* NOTE: This is not completely correct, at a fixed energy,  when decay kinematics are taken into account. See:  </a:t>
            </a:r>
            <a:r>
              <a:rPr lang="en-GB" b="1" dirty="0">
                <a:latin typeface="+mj-lt"/>
              </a:rPr>
              <a:t>Villante, </a:t>
            </a:r>
            <a:r>
              <a:rPr lang="en-GB" b="1" dirty="0" err="1">
                <a:latin typeface="+mj-lt"/>
              </a:rPr>
              <a:t>Vissani</a:t>
            </a:r>
            <a:r>
              <a:rPr lang="en-GB" b="1" dirty="0">
                <a:latin typeface="+mj-lt"/>
              </a:rPr>
              <a:t>  </a:t>
            </a:r>
            <a:r>
              <a:rPr lang="en-GB" dirty="0" err="1">
                <a:latin typeface="+mj-lt"/>
              </a:rPr>
              <a:t>Phys.Rev</a:t>
            </a:r>
            <a:r>
              <a:rPr lang="en-GB" dirty="0">
                <a:latin typeface="+mj-lt"/>
              </a:rPr>
              <a:t>. D78 (2008) 103007 </a:t>
            </a:r>
          </a:p>
        </p:txBody>
      </p:sp>
      <p:pic>
        <p:nvPicPr>
          <p:cNvPr id="15" name="Picture 1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3659"/>
          <a:stretch/>
        </p:blipFill>
        <p:spPr bwMode="auto">
          <a:xfrm>
            <a:off x="9262739" y="3369641"/>
            <a:ext cx="2152399" cy="2476827"/>
          </a:xfrm>
          <a:prstGeom prst="rect">
            <a:avLst/>
          </a:prstGeom>
          <a:noFill/>
          <a:ln w="9525">
            <a:noFill/>
            <a:miter lim="800000"/>
            <a:headEnd/>
            <a:tailEnd/>
          </a:ln>
        </p:spPr>
      </p:pic>
      <p:sp>
        <p:nvSpPr>
          <p:cNvPr id="18" name="Rectangle 15"/>
          <p:cNvSpPr>
            <a:spLocks noChangeAspect="1" noChangeArrowheads="1"/>
          </p:cNvSpPr>
          <p:nvPr/>
        </p:nvSpPr>
        <p:spPr bwMode="auto">
          <a:xfrm>
            <a:off x="7820611" y="3311048"/>
            <a:ext cx="174498" cy="145322"/>
          </a:xfrm>
          <a:prstGeom prst="rect">
            <a:avLst/>
          </a:prstGeom>
          <a:solidFill>
            <a:schemeClr val="bg1"/>
          </a:solidFill>
          <a:ln w="9525">
            <a:noFill/>
            <a:miter lim="800000"/>
            <a:headEnd/>
            <a:tailEnd/>
          </a:ln>
          <a:effectLst/>
        </p:spPr>
        <p:txBody>
          <a:bodyPr wrap="none" anchor="ctr"/>
          <a:lstStyle/>
          <a:p>
            <a:endParaRPr lang="it-IT">
              <a:solidFill>
                <a:srgbClr val="FF0000"/>
              </a:solidFill>
            </a:endParaRPr>
          </a:p>
        </p:txBody>
      </p:sp>
      <p:sp>
        <p:nvSpPr>
          <p:cNvPr id="19" name="Rectangle 16"/>
          <p:cNvSpPr>
            <a:spLocks noChangeAspect="1" noChangeArrowheads="1"/>
          </p:cNvSpPr>
          <p:nvPr/>
        </p:nvSpPr>
        <p:spPr bwMode="auto">
          <a:xfrm>
            <a:off x="9334909" y="3475425"/>
            <a:ext cx="174498" cy="145322"/>
          </a:xfrm>
          <a:prstGeom prst="rect">
            <a:avLst/>
          </a:prstGeom>
          <a:solidFill>
            <a:schemeClr val="bg1"/>
          </a:solidFill>
          <a:ln w="9525">
            <a:noFill/>
            <a:miter lim="800000"/>
            <a:headEnd/>
            <a:tailEnd/>
          </a:ln>
          <a:effectLst/>
        </p:spPr>
        <p:txBody>
          <a:bodyPr wrap="none" anchor="ctr"/>
          <a:lstStyle/>
          <a:p>
            <a:endParaRPr lang="it-IT">
              <a:solidFill>
                <a:srgbClr val="FF0000"/>
              </a:solidFill>
            </a:endParaRPr>
          </a:p>
        </p:txBody>
      </p:sp>
      <p:pic>
        <p:nvPicPr>
          <p:cNvPr id="20" name="Immagin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73114" y="880521"/>
            <a:ext cx="1352550" cy="2552700"/>
          </a:xfrm>
          <a:prstGeom prst="rect">
            <a:avLst/>
          </a:prstGeom>
        </p:spPr>
      </p:pic>
      <p:pic>
        <p:nvPicPr>
          <p:cNvPr id="21" name="Immagine 20">
            <a:hlinkClick r:id="rId6" action="ppaction://hlinksldjump"/>
          </p:cNvPr>
          <p:cNvPicPr>
            <a:picLocks noChangeAspect="1"/>
          </p:cNvPicPr>
          <p:nvPr/>
        </p:nvPicPr>
        <p:blipFill rotWithShape="1">
          <a:blip r:embed="rId7"/>
          <a:srcRect l="605" t="2675" r="23915" b="49067"/>
          <a:stretch/>
        </p:blipFill>
        <p:spPr>
          <a:xfrm>
            <a:off x="10893036" y="56874"/>
            <a:ext cx="1175658" cy="626946"/>
          </a:xfrm>
          <a:prstGeom prst="rect">
            <a:avLst/>
          </a:prstGeom>
        </p:spPr>
      </p:pic>
      <p:sp>
        <p:nvSpPr>
          <p:cNvPr id="22" name="Indietro o precedente 21">
            <a:hlinkClick r:id="" action="ppaction://hlinkshowjump?jump=lastslideviewed" highlightClick="1"/>
          </p:cNvPr>
          <p:cNvSpPr/>
          <p:nvPr/>
        </p:nvSpPr>
        <p:spPr>
          <a:xfrm>
            <a:off x="10338938" y="244347"/>
            <a:ext cx="504000" cy="252000"/>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85</a:t>
            </a:fld>
            <a:endParaRPr lang="it-IT"/>
          </a:p>
        </p:txBody>
      </p:sp>
    </p:spTree>
    <p:extLst>
      <p:ext uri="{BB962C8B-B14F-4D97-AF65-F5344CB8AC3E}">
        <p14:creationId xmlns:p14="http://schemas.microsoft.com/office/powerpoint/2010/main" val="1799157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a:t>Answers</a:t>
            </a:r>
            <a:r>
              <a:rPr lang="it-IT" sz="3600" dirty="0"/>
              <a:t> to </a:t>
            </a:r>
            <a:r>
              <a:rPr lang="it-IT" sz="3600" dirty="0" err="1"/>
              <a:t>discussion</a:t>
            </a:r>
            <a:r>
              <a:rPr lang="it-IT" sz="3600" dirty="0"/>
              <a:t> </a:t>
            </a:r>
            <a:r>
              <a:rPr lang="it-IT" sz="3600" dirty="0" err="1"/>
              <a:t>arguments</a:t>
            </a:r>
            <a:endParaRPr lang="it-IT" sz="3600" dirty="0"/>
          </a:p>
        </p:txBody>
      </p:sp>
      <p:sp>
        <p:nvSpPr>
          <p:cNvPr id="3" name="Segnaposto contenuto 2"/>
          <p:cNvSpPr>
            <a:spLocks noGrp="1"/>
          </p:cNvSpPr>
          <p:nvPr>
            <p:ph idx="1"/>
          </p:nvPr>
        </p:nvSpPr>
        <p:spPr/>
        <p:txBody>
          <a:bodyPr/>
          <a:lstStyle/>
          <a:p>
            <a:endParaRPr lang="it-IT" dirty="0"/>
          </a:p>
        </p:txBody>
      </p:sp>
      <p:sp>
        <p:nvSpPr>
          <p:cNvPr id="6" name="Segnaposto piè di pagina 5"/>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86</a:t>
            </a:fld>
            <a:endParaRPr lang="it-IT"/>
          </a:p>
        </p:txBody>
      </p:sp>
    </p:spTree>
    <p:extLst>
      <p:ext uri="{BB962C8B-B14F-4D97-AF65-F5344CB8AC3E}">
        <p14:creationId xmlns:p14="http://schemas.microsoft.com/office/powerpoint/2010/main" val="3123269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073" y="2820501"/>
            <a:ext cx="2440632" cy="1489224"/>
          </a:xfrm>
          <a:prstGeom prst="rect">
            <a:avLst/>
          </a:prstGeom>
        </p:spPr>
      </p:pic>
      <p:sp>
        <p:nvSpPr>
          <p:cNvPr id="2" name="Titolo 1"/>
          <p:cNvSpPr>
            <a:spLocks noGrp="1"/>
          </p:cNvSpPr>
          <p:nvPr>
            <p:ph type="title"/>
          </p:nvPr>
        </p:nvSpPr>
        <p:spPr>
          <a:xfrm>
            <a:off x="800100" y="26457"/>
            <a:ext cx="9410700" cy="760527"/>
          </a:xfrm>
        </p:spPr>
        <p:txBody>
          <a:bodyPr>
            <a:normAutofit/>
          </a:bodyPr>
          <a:lstStyle/>
          <a:p>
            <a:r>
              <a:rPr lang="it-IT" sz="3600" dirty="0" err="1"/>
              <a:t>Attenuation</a:t>
            </a:r>
            <a:r>
              <a:rPr lang="it-IT" sz="3600" dirty="0"/>
              <a:t> of 100 </a:t>
            </a:r>
            <a:r>
              <a:rPr lang="it-IT" sz="3600" dirty="0" err="1"/>
              <a:t>TeV</a:t>
            </a:r>
            <a:r>
              <a:rPr lang="it-IT" sz="3600" dirty="0"/>
              <a:t> gamma-</a:t>
            </a:r>
            <a:r>
              <a:rPr lang="it-IT" sz="3600" dirty="0" err="1"/>
              <a:t>rays</a:t>
            </a:r>
            <a:endParaRPr lang="it-IT" sz="3600"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12124" y="889696"/>
                <a:ext cx="11243256" cy="5635649"/>
              </a:xfrm>
            </p:spPr>
            <p:txBody>
              <a:bodyPr>
                <a:normAutofit/>
              </a:bodyPr>
              <a:lstStyle/>
              <a:p>
                <a:pPr marL="457200" indent="-457200">
                  <a:spcBef>
                    <a:spcPts val="0"/>
                  </a:spcBef>
                  <a:spcAft>
                    <a:spcPts val="1200"/>
                  </a:spcAft>
                  <a:buFont typeface="+mj-lt"/>
                  <a:buAutoNum type="arabicPeriod"/>
                </a:pPr>
                <a:r>
                  <a:rPr lang="en-GB" sz="1800" dirty="0"/>
                  <a:t>The process is the </a:t>
                </a:r>
                <a:r>
                  <a:rPr lang="en-GB" sz="1800" dirty="0">
                    <a:latin typeface="Symbol" panose="05050102010706020507" pitchFamily="18" charset="2"/>
                  </a:rPr>
                  <a:t>g-g </a:t>
                </a:r>
                <a:r>
                  <a:rPr lang="en-GB" sz="1800" dirty="0"/>
                  <a:t>interaction of the HE photon (</a:t>
                </a:r>
                <a:r>
                  <a:rPr lang="en-GB" sz="1800" dirty="0" err="1"/>
                  <a:t>E</a:t>
                </a:r>
                <a:r>
                  <a:rPr lang="en-GB" sz="1800" baseline="-25000" dirty="0" err="1">
                    <a:latin typeface="Symbol" panose="05050102010706020507" pitchFamily="18" charset="2"/>
                  </a:rPr>
                  <a:t>g</a:t>
                </a:r>
                <a:r>
                  <a:rPr lang="en-GB" sz="1800" baseline="-25000" dirty="0">
                    <a:latin typeface="Symbol" panose="05050102010706020507" pitchFamily="18" charset="2"/>
                  </a:rPr>
                  <a:t> </a:t>
                </a:r>
                <a:r>
                  <a:rPr lang="en-GB" sz="1800" dirty="0"/>
                  <a:t>) against the CMB (E</a:t>
                </a:r>
                <a:r>
                  <a:rPr lang="en-GB" sz="1800" baseline="-25000" dirty="0"/>
                  <a:t>CMB</a:t>
                </a:r>
                <a:r>
                  <a:rPr lang="en-GB" sz="1800" dirty="0">
                    <a:sym typeface="Symbol" panose="05050102010706020507" pitchFamily="18" charset="2"/>
                  </a:rPr>
                  <a:t>1 </a:t>
                </a:r>
                <a:r>
                  <a:rPr lang="en-GB" sz="1800" dirty="0" err="1">
                    <a:sym typeface="Symbol" panose="05050102010706020507" pitchFamily="18" charset="2"/>
                  </a:rPr>
                  <a:t>meV</a:t>
                </a:r>
                <a:r>
                  <a:rPr lang="en-GB" sz="1800" dirty="0">
                    <a:sym typeface="Symbol" panose="05050102010706020507" pitchFamily="18" charset="2"/>
                  </a:rPr>
                  <a:t>) with </a:t>
                </a:r>
                <a:r>
                  <a:rPr lang="en-GB" sz="1800" dirty="0"/>
                  <a:t> (</a:t>
                </a:r>
                <a:r>
                  <a:rPr lang="en-GB" sz="1800" dirty="0" err="1"/>
                  <a:t>n</a:t>
                </a:r>
                <a:r>
                  <a:rPr lang="en-GB" sz="1800" baseline="-25000" dirty="0" err="1"/>
                  <a:t>CMB</a:t>
                </a:r>
                <a:r>
                  <a:rPr lang="en-GB" sz="1800" dirty="0"/>
                  <a:t>=400/cm</a:t>
                </a:r>
                <a:r>
                  <a:rPr lang="en-GB" sz="1800" baseline="30000" dirty="0"/>
                  <a:t>3</a:t>
                </a:r>
                <a:r>
                  <a:rPr lang="en-GB" sz="1800" dirty="0">
                    <a:sym typeface="Symbol" panose="05050102010706020507" pitchFamily="18" charset="2"/>
                  </a:rPr>
                  <a:t>) and the creation of an </a:t>
                </a:r>
                <a:r>
                  <a:rPr lang="en-GB" sz="1800" dirty="0" err="1">
                    <a:sym typeface="Symbol" panose="05050102010706020507" pitchFamily="18" charset="2"/>
                  </a:rPr>
                  <a:t>e</a:t>
                </a:r>
                <a:r>
                  <a:rPr lang="en-GB" sz="1800" baseline="30000" dirty="0" err="1">
                    <a:sym typeface="Symbol" panose="05050102010706020507" pitchFamily="18" charset="2"/>
                  </a:rPr>
                  <a:t>+</a:t>
                </a:r>
                <a:r>
                  <a:rPr lang="en-GB" sz="1800" dirty="0" err="1">
                    <a:sym typeface="Symbol" panose="05050102010706020507" pitchFamily="18" charset="2"/>
                  </a:rPr>
                  <a:t>e</a:t>
                </a:r>
                <a:r>
                  <a:rPr lang="en-GB" sz="1800" baseline="30000" dirty="0">
                    <a:sym typeface="Symbol" panose="05050102010706020507" pitchFamily="18" charset="2"/>
                  </a:rPr>
                  <a:t>-</a:t>
                </a:r>
                <a:r>
                  <a:rPr lang="en-GB" sz="1800" dirty="0">
                    <a:sym typeface="Symbol" panose="05050102010706020507" pitchFamily="18" charset="2"/>
                  </a:rPr>
                  <a:t> pair</a:t>
                </a:r>
              </a:p>
              <a:p>
                <a:pPr marL="457200" indent="-457200">
                  <a:spcBef>
                    <a:spcPts val="0"/>
                  </a:spcBef>
                  <a:spcAft>
                    <a:spcPts val="1200"/>
                  </a:spcAft>
                  <a:buFont typeface="+mj-lt"/>
                  <a:buAutoNum type="arabicPeriod"/>
                </a:pPr>
                <a:r>
                  <a:rPr lang="en-GB" sz="1800" dirty="0">
                    <a:sym typeface="Symbol" panose="05050102010706020507" pitchFamily="18" charset="2"/>
                  </a:rPr>
                  <a:t>The kinematics is identical to that of the GZK effect (see §7.5.2 of [1]). The energy of the photons must be almost equal to the energy necessary for the creation of 2m</a:t>
                </a:r>
                <a:r>
                  <a:rPr lang="en-GB" sz="1800" baseline="-25000" dirty="0">
                    <a:sym typeface="Symbol" panose="05050102010706020507" pitchFamily="18" charset="2"/>
                  </a:rPr>
                  <a:t>e</a:t>
                </a:r>
                <a:r>
                  <a:rPr lang="en-GB" sz="1800" dirty="0">
                    <a:sym typeface="Symbol" panose="05050102010706020507" pitchFamily="18" charset="2"/>
                  </a:rPr>
                  <a:t>, i.e.</a:t>
                </a:r>
              </a:p>
              <a:p>
                <a:pPr marL="0" indent="0">
                  <a:spcBef>
                    <a:spcPts val="0"/>
                  </a:spcBef>
                  <a:spcAft>
                    <a:spcPts val="1200"/>
                  </a:spcAft>
                  <a:buNone/>
                </a:pPr>
                <a14:m>
                  <m:oMathPara xmlns:m="http://schemas.openxmlformats.org/officeDocument/2006/math">
                    <m:oMathParaPr>
                      <m:jc m:val="centerGroup"/>
                    </m:oMathParaPr>
                    <m:oMath xmlns:m="http://schemas.openxmlformats.org/officeDocument/2006/math">
                      <m:sSub>
                        <m:sSubPr>
                          <m:ctrlPr>
                            <a:rPr lang="it-IT" sz="1800" i="1">
                              <a:solidFill>
                                <a:prstClr val="black"/>
                              </a:solidFill>
                              <a:latin typeface="Cambria Math" panose="02040503050406030204" pitchFamily="18" charset="0"/>
                            </a:rPr>
                          </m:ctrlPr>
                        </m:sSubPr>
                        <m:e>
                          <m:r>
                            <a:rPr lang="it-IT" sz="1800" i="1">
                              <a:solidFill>
                                <a:prstClr val="black"/>
                              </a:solidFill>
                              <a:latin typeface="Cambria Math" panose="02040503050406030204" pitchFamily="18" charset="0"/>
                            </a:rPr>
                            <m:t>𝐸</m:t>
                          </m:r>
                        </m:e>
                        <m:sub>
                          <m:r>
                            <a:rPr lang="it-IT" sz="1800" i="1">
                              <a:solidFill>
                                <a:prstClr val="black"/>
                              </a:solidFill>
                              <a:latin typeface="Cambria Math" panose="02040503050406030204" pitchFamily="18" charset="0"/>
                              <a:ea typeface="Cambria Math" panose="02040503050406030204" pitchFamily="18" charset="0"/>
                            </a:rPr>
                            <m:t>𝛾</m:t>
                          </m:r>
                        </m:sub>
                      </m:sSub>
                      <m:r>
                        <a:rPr lang="it-IT" sz="1800" i="1">
                          <a:solidFill>
                            <a:prstClr val="black"/>
                          </a:solidFill>
                          <a:latin typeface="Cambria Math" panose="02040503050406030204" pitchFamily="18" charset="0"/>
                        </a:rPr>
                        <m:t>=</m:t>
                      </m:r>
                      <m:f>
                        <m:fPr>
                          <m:ctrlPr>
                            <a:rPr lang="it-IT" sz="1800" i="1">
                              <a:solidFill>
                                <a:prstClr val="black"/>
                              </a:solidFill>
                              <a:latin typeface="Cambria Math" panose="02040503050406030204" pitchFamily="18" charset="0"/>
                            </a:rPr>
                          </m:ctrlPr>
                        </m:fPr>
                        <m:num>
                          <m:r>
                            <a:rPr lang="it-IT" sz="1800" i="1">
                              <a:solidFill>
                                <a:prstClr val="black"/>
                              </a:solidFill>
                              <a:latin typeface="Cambria Math" panose="02040503050406030204" pitchFamily="18" charset="0"/>
                            </a:rPr>
                            <m:t>(2</m:t>
                          </m:r>
                          <m:sSub>
                            <m:sSubPr>
                              <m:ctrlPr>
                                <a:rPr lang="it-IT" sz="1800" i="1">
                                  <a:solidFill>
                                    <a:prstClr val="black"/>
                                  </a:solidFill>
                                  <a:latin typeface="Cambria Math" panose="02040503050406030204" pitchFamily="18" charset="0"/>
                                </a:rPr>
                              </m:ctrlPr>
                            </m:sSubPr>
                            <m:e>
                              <m:r>
                                <a:rPr lang="it-IT" sz="1800" i="1">
                                  <a:solidFill>
                                    <a:prstClr val="black"/>
                                  </a:solidFill>
                                  <a:latin typeface="Cambria Math" panose="02040503050406030204" pitchFamily="18" charset="0"/>
                                </a:rPr>
                                <m:t>𝑚</m:t>
                              </m:r>
                            </m:e>
                            <m:sub>
                              <m:r>
                                <a:rPr lang="it-IT" sz="1800" i="1">
                                  <a:solidFill>
                                    <a:prstClr val="black"/>
                                  </a:solidFill>
                                  <a:latin typeface="Cambria Math" panose="02040503050406030204" pitchFamily="18" charset="0"/>
                                </a:rPr>
                                <m:t>𝑒</m:t>
                              </m:r>
                            </m:sub>
                          </m:sSub>
                          <m:sSup>
                            <m:sSupPr>
                              <m:ctrlPr>
                                <a:rPr lang="it-IT" sz="1800" i="1">
                                  <a:solidFill>
                                    <a:prstClr val="black"/>
                                  </a:solidFill>
                                  <a:latin typeface="Cambria Math" panose="02040503050406030204" pitchFamily="18" charset="0"/>
                                </a:rPr>
                              </m:ctrlPr>
                            </m:sSupPr>
                            <m:e>
                              <m:r>
                                <a:rPr lang="it-IT" sz="1800" i="1">
                                  <a:solidFill>
                                    <a:prstClr val="black"/>
                                  </a:solidFill>
                                  <a:latin typeface="Cambria Math" panose="02040503050406030204" pitchFamily="18" charset="0"/>
                                </a:rPr>
                                <m:t>)</m:t>
                              </m:r>
                            </m:e>
                            <m:sup>
                              <m:r>
                                <a:rPr lang="it-IT" sz="1800" i="1">
                                  <a:solidFill>
                                    <a:prstClr val="black"/>
                                  </a:solidFill>
                                  <a:latin typeface="Cambria Math" panose="02040503050406030204" pitchFamily="18" charset="0"/>
                                </a:rPr>
                                <m:t>2</m:t>
                              </m:r>
                            </m:sup>
                          </m:sSup>
                        </m:num>
                        <m:den>
                          <m:r>
                            <a:rPr lang="it-IT" sz="1800" i="1">
                              <a:solidFill>
                                <a:prstClr val="black"/>
                              </a:solidFill>
                              <a:latin typeface="Cambria Math" panose="02040503050406030204" pitchFamily="18" charset="0"/>
                            </a:rPr>
                            <m:t>2</m:t>
                          </m:r>
                          <m:sSub>
                            <m:sSubPr>
                              <m:ctrlPr>
                                <a:rPr lang="it-IT" sz="1800" i="1">
                                  <a:solidFill>
                                    <a:prstClr val="black"/>
                                  </a:solidFill>
                                  <a:latin typeface="Cambria Math" panose="02040503050406030204" pitchFamily="18" charset="0"/>
                                </a:rPr>
                              </m:ctrlPr>
                            </m:sSubPr>
                            <m:e>
                              <m:r>
                                <a:rPr lang="it-IT" sz="1800" i="1">
                                  <a:solidFill>
                                    <a:prstClr val="black"/>
                                  </a:solidFill>
                                  <a:latin typeface="Cambria Math" panose="02040503050406030204" pitchFamily="18" charset="0"/>
                                </a:rPr>
                                <m:t>𝐸</m:t>
                              </m:r>
                            </m:e>
                            <m:sub>
                              <m:r>
                                <a:rPr lang="it-IT" sz="1800" i="1">
                                  <a:solidFill>
                                    <a:prstClr val="black"/>
                                  </a:solidFill>
                                  <a:latin typeface="Cambria Math" panose="02040503050406030204" pitchFamily="18" charset="0"/>
                                </a:rPr>
                                <m:t>𝐶𝑀𝐵</m:t>
                              </m:r>
                            </m:sub>
                          </m:sSub>
                          <m:r>
                            <a:rPr lang="it-IT" sz="1800" i="1">
                              <a:solidFill>
                                <a:prstClr val="black"/>
                              </a:solidFill>
                              <a:latin typeface="Cambria Math" panose="02040503050406030204" pitchFamily="18" charset="0"/>
                            </a:rPr>
                            <m:t>(1−</m:t>
                          </m:r>
                          <m:r>
                            <a:rPr lang="it-IT" sz="1800" i="1">
                              <a:solidFill>
                                <a:prstClr val="black"/>
                              </a:solidFill>
                              <a:latin typeface="Cambria Math" panose="02040503050406030204" pitchFamily="18" charset="0"/>
                            </a:rPr>
                            <m:t>𝑐𝑜𝑠</m:t>
                          </m:r>
                          <m:r>
                            <a:rPr lang="it-IT" sz="1800" i="1">
                              <a:solidFill>
                                <a:prstClr val="black"/>
                              </a:solidFill>
                              <a:latin typeface="Cambria Math" panose="02040503050406030204" pitchFamily="18" charset="0"/>
                              <a:ea typeface="Cambria Math" panose="02040503050406030204" pitchFamily="18" charset="0"/>
                            </a:rPr>
                            <m:t>𝜃</m:t>
                          </m:r>
                          <m:r>
                            <a:rPr lang="it-IT" sz="1800" i="1">
                              <a:solidFill>
                                <a:prstClr val="black"/>
                              </a:solidFill>
                              <a:latin typeface="Cambria Math" panose="02040503050406030204" pitchFamily="18" charset="0"/>
                              <a:ea typeface="Cambria Math" panose="02040503050406030204" pitchFamily="18" charset="0"/>
                            </a:rPr>
                            <m:t>)</m:t>
                          </m:r>
                        </m:den>
                      </m:f>
                      <m:r>
                        <a:rPr lang="it-IT" sz="1800" i="1">
                          <a:solidFill>
                            <a:prstClr val="black"/>
                          </a:solidFill>
                          <a:latin typeface="Cambria Math" panose="02040503050406030204" pitchFamily="18" charset="0"/>
                          <a:ea typeface="Cambria Math" panose="02040503050406030204" pitchFamily="18" charset="0"/>
                        </a:rPr>
                        <m:t>≅</m:t>
                      </m:r>
                      <m:f>
                        <m:fPr>
                          <m:ctrlPr>
                            <a:rPr lang="it-IT" sz="1800" i="1">
                              <a:solidFill>
                                <a:prstClr val="black"/>
                              </a:solidFill>
                              <a:latin typeface="Cambria Math" panose="02040503050406030204" pitchFamily="18" charset="0"/>
                              <a:ea typeface="Cambria Math" panose="02040503050406030204" pitchFamily="18" charset="0"/>
                            </a:rPr>
                          </m:ctrlPr>
                        </m:fPr>
                        <m:num>
                          <m:sSubSup>
                            <m:sSubSupPr>
                              <m:ctrlPr>
                                <a:rPr lang="it-IT" sz="1800" i="1">
                                  <a:solidFill>
                                    <a:prstClr val="black"/>
                                  </a:solidFill>
                                  <a:latin typeface="Cambria Math" panose="02040503050406030204" pitchFamily="18" charset="0"/>
                                  <a:ea typeface="Cambria Math" panose="02040503050406030204" pitchFamily="18" charset="0"/>
                                </a:rPr>
                              </m:ctrlPr>
                            </m:sSubSupPr>
                            <m:e>
                              <m:r>
                                <a:rPr lang="it-IT" sz="1800" i="1">
                                  <a:solidFill>
                                    <a:prstClr val="black"/>
                                  </a:solidFill>
                                  <a:latin typeface="Cambria Math" panose="02040503050406030204" pitchFamily="18" charset="0"/>
                                  <a:ea typeface="Cambria Math" panose="02040503050406030204" pitchFamily="18" charset="0"/>
                                </a:rPr>
                                <m:t>4</m:t>
                              </m:r>
                              <m:r>
                                <a:rPr lang="it-IT" sz="1800" i="1">
                                  <a:solidFill>
                                    <a:prstClr val="black"/>
                                  </a:solidFill>
                                  <a:latin typeface="Cambria Math" panose="02040503050406030204" pitchFamily="18" charset="0"/>
                                  <a:ea typeface="Cambria Math" panose="02040503050406030204" pitchFamily="18" charset="0"/>
                                </a:rPr>
                                <m:t>𝑚</m:t>
                              </m:r>
                            </m:e>
                            <m:sub>
                              <m:r>
                                <a:rPr lang="it-IT" sz="1800" i="1">
                                  <a:solidFill>
                                    <a:prstClr val="black"/>
                                  </a:solidFill>
                                  <a:latin typeface="Cambria Math" panose="02040503050406030204" pitchFamily="18" charset="0"/>
                                  <a:ea typeface="Cambria Math" panose="02040503050406030204" pitchFamily="18" charset="0"/>
                                </a:rPr>
                                <m:t>𝑒</m:t>
                              </m:r>
                            </m:sub>
                            <m:sup>
                              <m:r>
                                <a:rPr lang="it-IT" sz="1800" i="1">
                                  <a:solidFill>
                                    <a:prstClr val="black"/>
                                  </a:solidFill>
                                  <a:latin typeface="Cambria Math" panose="02040503050406030204" pitchFamily="18" charset="0"/>
                                  <a:ea typeface="Cambria Math" panose="02040503050406030204" pitchFamily="18" charset="0"/>
                                </a:rPr>
                                <m:t>2</m:t>
                              </m:r>
                            </m:sup>
                          </m:sSubSup>
                        </m:num>
                        <m:den>
                          <m:sSub>
                            <m:sSubPr>
                              <m:ctrlPr>
                                <a:rPr lang="it-IT" sz="1800" i="1">
                                  <a:solidFill>
                                    <a:prstClr val="black"/>
                                  </a:solidFill>
                                  <a:latin typeface="Cambria Math" panose="02040503050406030204" pitchFamily="18" charset="0"/>
                                  <a:ea typeface="Cambria Math" panose="02040503050406030204" pitchFamily="18" charset="0"/>
                                </a:rPr>
                              </m:ctrlPr>
                            </m:sSubPr>
                            <m:e>
                              <m:r>
                                <a:rPr lang="it-IT" sz="1800" i="1">
                                  <a:solidFill>
                                    <a:prstClr val="black"/>
                                  </a:solidFill>
                                  <a:latin typeface="Cambria Math" panose="02040503050406030204" pitchFamily="18" charset="0"/>
                                  <a:ea typeface="Cambria Math" panose="02040503050406030204" pitchFamily="18" charset="0"/>
                                </a:rPr>
                                <m:t>4</m:t>
                              </m:r>
                              <m:r>
                                <a:rPr lang="it-IT" sz="1800" i="1">
                                  <a:solidFill>
                                    <a:prstClr val="black"/>
                                  </a:solidFill>
                                  <a:latin typeface="Cambria Math" panose="02040503050406030204" pitchFamily="18" charset="0"/>
                                  <a:ea typeface="Cambria Math" panose="02040503050406030204" pitchFamily="18" charset="0"/>
                                </a:rPr>
                                <m:t>𝐸</m:t>
                              </m:r>
                            </m:e>
                            <m:sub>
                              <m:r>
                                <a:rPr lang="it-IT" sz="1800" i="1">
                                  <a:solidFill>
                                    <a:prstClr val="black"/>
                                  </a:solidFill>
                                  <a:latin typeface="Cambria Math" panose="02040503050406030204" pitchFamily="18" charset="0"/>
                                  <a:ea typeface="Cambria Math" panose="02040503050406030204" pitchFamily="18" charset="0"/>
                                </a:rPr>
                                <m:t>𝐶𝑀𝐵</m:t>
                              </m:r>
                            </m:sub>
                          </m:sSub>
                        </m:den>
                      </m:f>
                      <m:r>
                        <a:rPr lang="it-IT" sz="1800" i="1">
                          <a:solidFill>
                            <a:prstClr val="black"/>
                          </a:solidFill>
                          <a:latin typeface="Cambria Math" panose="02040503050406030204" pitchFamily="18" charset="0"/>
                          <a:ea typeface="Cambria Math" panose="02040503050406030204" pitchFamily="18" charset="0"/>
                        </a:rPr>
                        <m:t>≅</m:t>
                      </m:r>
                      <m:f>
                        <m:fPr>
                          <m:ctrlPr>
                            <a:rPr lang="it-IT" sz="1800" i="1">
                              <a:solidFill>
                                <a:prstClr val="black"/>
                              </a:solidFill>
                              <a:latin typeface="Cambria Math" panose="02040503050406030204" pitchFamily="18" charset="0"/>
                              <a:ea typeface="Cambria Math" panose="02040503050406030204" pitchFamily="18" charset="0"/>
                            </a:rPr>
                          </m:ctrlPr>
                        </m:fPr>
                        <m:num>
                          <m:r>
                            <a:rPr lang="it-IT" sz="1800" i="1">
                              <a:solidFill>
                                <a:prstClr val="black"/>
                              </a:solidFill>
                              <a:latin typeface="Cambria Math" panose="02040503050406030204" pitchFamily="18" charset="0"/>
                              <a:ea typeface="Cambria Math" panose="02040503050406030204" pitchFamily="18" charset="0"/>
                            </a:rPr>
                            <m:t>1 </m:t>
                          </m:r>
                          <m:sSup>
                            <m:sSupPr>
                              <m:ctrlPr>
                                <a:rPr lang="it-IT" sz="1800" i="1">
                                  <a:solidFill>
                                    <a:prstClr val="black"/>
                                  </a:solidFill>
                                  <a:latin typeface="Cambria Math" panose="02040503050406030204" pitchFamily="18" charset="0"/>
                                  <a:ea typeface="Cambria Math" panose="02040503050406030204" pitchFamily="18" charset="0"/>
                                </a:rPr>
                              </m:ctrlPr>
                            </m:sSupPr>
                            <m:e>
                              <m:r>
                                <a:rPr lang="it-IT" sz="1800" i="1">
                                  <a:solidFill>
                                    <a:prstClr val="black"/>
                                  </a:solidFill>
                                  <a:latin typeface="Cambria Math" panose="02040503050406030204" pitchFamily="18" charset="0"/>
                                  <a:ea typeface="Cambria Math" panose="02040503050406030204" pitchFamily="18" charset="0"/>
                                </a:rPr>
                                <m:t>𝑀𝑒𝑉</m:t>
                              </m:r>
                            </m:e>
                            <m:sup>
                              <m:r>
                                <a:rPr lang="it-IT" sz="1800" i="1">
                                  <a:solidFill>
                                    <a:prstClr val="black"/>
                                  </a:solidFill>
                                  <a:latin typeface="Cambria Math" panose="02040503050406030204" pitchFamily="18" charset="0"/>
                                  <a:ea typeface="Cambria Math" panose="02040503050406030204" pitchFamily="18" charset="0"/>
                                </a:rPr>
                                <m:t>2</m:t>
                              </m:r>
                            </m:sup>
                          </m:sSup>
                        </m:num>
                        <m:den>
                          <m:sSup>
                            <m:sSupPr>
                              <m:ctrlPr>
                                <a:rPr lang="it-IT" sz="1800" i="1">
                                  <a:solidFill>
                                    <a:prstClr val="black"/>
                                  </a:solidFill>
                                  <a:latin typeface="Cambria Math" panose="02040503050406030204" pitchFamily="18" charset="0"/>
                                  <a:ea typeface="Cambria Math" panose="02040503050406030204" pitchFamily="18" charset="0"/>
                                </a:rPr>
                              </m:ctrlPr>
                            </m:sSupPr>
                            <m:e>
                              <m:r>
                                <a:rPr lang="it-IT" sz="1800" i="1">
                                  <a:solidFill>
                                    <a:prstClr val="black"/>
                                  </a:solidFill>
                                  <a:latin typeface="Cambria Math" panose="02040503050406030204" pitchFamily="18" charset="0"/>
                                  <a:ea typeface="Cambria Math" panose="02040503050406030204" pitchFamily="18" charset="0"/>
                                </a:rPr>
                                <m:t>4×(1.2 10</m:t>
                              </m:r>
                            </m:e>
                            <m:sup>
                              <m:r>
                                <a:rPr lang="it-IT" sz="1800" i="1">
                                  <a:solidFill>
                                    <a:prstClr val="black"/>
                                  </a:solidFill>
                                  <a:latin typeface="Cambria Math" panose="02040503050406030204" pitchFamily="18" charset="0"/>
                                  <a:ea typeface="Cambria Math" panose="02040503050406030204" pitchFamily="18" charset="0"/>
                                </a:rPr>
                                <m:t>−3</m:t>
                              </m:r>
                            </m:sup>
                          </m:sSup>
                          <m:r>
                            <a:rPr lang="it-IT" sz="1800" i="1">
                              <a:solidFill>
                                <a:prstClr val="black"/>
                              </a:solidFill>
                              <a:latin typeface="Cambria Math" panose="02040503050406030204" pitchFamily="18" charset="0"/>
                              <a:ea typeface="Cambria Math" panose="02040503050406030204" pitchFamily="18" charset="0"/>
                            </a:rPr>
                            <m:t>𝑒𝑉</m:t>
                          </m:r>
                          <m:r>
                            <a:rPr lang="it-IT" sz="1800" i="1">
                              <a:solidFill>
                                <a:prstClr val="black"/>
                              </a:solidFill>
                              <a:latin typeface="Cambria Math" panose="02040503050406030204" pitchFamily="18" charset="0"/>
                              <a:ea typeface="Cambria Math" panose="02040503050406030204" pitchFamily="18" charset="0"/>
                            </a:rPr>
                            <m:t>)</m:t>
                          </m:r>
                        </m:den>
                      </m:f>
                      <m:r>
                        <a:rPr lang="it-IT" sz="1800" i="1">
                          <a:solidFill>
                            <a:prstClr val="black"/>
                          </a:solidFill>
                          <a:latin typeface="Cambria Math" panose="02040503050406030204" pitchFamily="18" charset="0"/>
                          <a:ea typeface="Cambria Math" panose="02040503050406030204" pitchFamily="18" charset="0"/>
                        </a:rPr>
                        <m:t>≅</m:t>
                      </m:r>
                      <m:sSup>
                        <m:sSupPr>
                          <m:ctrlPr>
                            <a:rPr lang="it-IT" sz="1800" i="1">
                              <a:solidFill>
                                <a:prstClr val="black"/>
                              </a:solidFill>
                              <a:latin typeface="Cambria Math" panose="02040503050406030204" pitchFamily="18" charset="0"/>
                              <a:ea typeface="Cambria Math" panose="02040503050406030204" pitchFamily="18" charset="0"/>
                            </a:rPr>
                          </m:ctrlPr>
                        </m:sSupPr>
                        <m:e>
                          <m:r>
                            <a:rPr lang="it-IT" sz="1800" i="1">
                              <a:solidFill>
                                <a:prstClr val="black"/>
                              </a:solidFill>
                              <a:latin typeface="Cambria Math" panose="02040503050406030204" pitchFamily="18" charset="0"/>
                              <a:ea typeface="Cambria Math" panose="02040503050406030204" pitchFamily="18" charset="0"/>
                            </a:rPr>
                            <m:t>10</m:t>
                          </m:r>
                        </m:e>
                        <m:sup>
                          <m:r>
                            <a:rPr lang="it-IT" sz="1800" i="1">
                              <a:solidFill>
                                <a:prstClr val="black"/>
                              </a:solidFill>
                              <a:latin typeface="Cambria Math" panose="02040503050406030204" pitchFamily="18" charset="0"/>
                              <a:ea typeface="Cambria Math" panose="02040503050406030204" pitchFamily="18" charset="0"/>
                            </a:rPr>
                            <m:t>14</m:t>
                          </m:r>
                        </m:sup>
                      </m:sSup>
                      <m:r>
                        <a:rPr lang="it-IT" sz="1800" i="1">
                          <a:solidFill>
                            <a:prstClr val="black"/>
                          </a:solidFill>
                          <a:latin typeface="Cambria Math" panose="02040503050406030204" pitchFamily="18" charset="0"/>
                          <a:ea typeface="Cambria Math" panose="02040503050406030204" pitchFamily="18" charset="0"/>
                        </a:rPr>
                        <m:t> </m:t>
                      </m:r>
                      <m:r>
                        <a:rPr lang="it-IT" sz="1800" i="1">
                          <a:solidFill>
                            <a:prstClr val="black"/>
                          </a:solidFill>
                          <a:latin typeface="Cambria Math" panose="02040503050406030204" pitchFamily="18" charset="0"/>
                          <a:ea typeface="Cambria Math" panose="02040503050406030204" pitchFamily="18" charset="0"/>
                        </a:rPr>
                        <m:t>𝑒𝑉</m:t>
                      </m:r>
                    </m:oMath>
                  </m:oMathPara>
                </a14:m>
                <a:endParaRPr lang="it-IT" sz="1800" dirty="0">
                  <a:solidFill>
                    <a:prstClr val="black"/>
                  </a:solidFill>
                </a:endParaRPr>
              </a:p>
              <a:p>
                <a:pPr marL="0" indent="0">
                  <a:spcBef>
                    <a:spcPts val="0"/>
                  </a:spcBef>
                  <a:spcAft>
                    <a:spcPts val="1200"/>
                  </a:spcAft>
                  <a:buNone/>
                </a:pPr>
                <a:endParaRPr lang="en-GB" sz="1800" dirty="0">
                  <a:sym typeface="Symbol" panose="05050102010706020507" pitchFamily="18" charset="2"/>
                </a:endParaRPr>
              </a:p>
              <a:p>
                <a:pPr marL="457200" indent="-457200">
                  <a:spcBef>
                    <a:spcPts val="0"/>
                  </a:spcBef>
                  <a:spcAft>
                    <a:spcPts val="1200"/>
                  </a:spcAft>
                  <a:buFont typeface="+mj-lt"/>
                  <a:buAutoNum type="arabicPeriod" startAt="3"/>
                </a:pPr>
                <a:r>
                  <a:rPr lang="en-GB" sz="1800" dirty="0">
                    <a:sym typeface="Symbol" panose="05050102010706020507" pitchFamily="18" charset="2"/>
                  </a:rPr>
                  <a:t>The Feynman diagram:</a:t>
                </a:r>
              </a:p>
              <a:p>
                <a:pPr marL="457200" indent="-457200">
                  <a:spcBef>
                    <a:spcPts val="0"/>
                  </a:spcBef>
                  <a:spcAft>
                    <a:spcPts val="1200"/>
                  </a:spcAft>
                  <a:buFont typeface="+mj-lt"/>
                  <a:buAutoNum type="arabicPeriod" startAt="3"/>
                </a:pPr>
                <a:endParaRPr lang="en-GB" sz="1800" dirty="0">
                  <a:sym typeface="Symbol" panose="05050102010706020507" pitchFamily="18" charset="2"/>
                </a:endParaRPr>
              </a:p>
              <a:p>
                <a:pPr marL="457200" indent="-457200">
                  <a:spcBef>
                    <a:spcPts val="0"/>
                  </a:spcBef>
                  <a:spcAft>
                    <a:spcPts val="1200"/>
                  </a:spcAft>
                  <a:buFont typeface="+mj-lt"/>
                  <a:buAutoNum type="arabicPeriod" startAt="3"/>
                </a:pPr>
                <a:r>
                  <a:rPr lang="en-GB" sz="1800" dirty="0"/>
                  <a:t>The </a:t>
                </a:r>
                <a:r>
                  <a:rPr lang="en-GB" sz="1800" dirty="0" err="1"/>
                  <a:t>e</a:t>
                </a:r>
                <a:r>
                  <a:rPr lang="en-GB" sz="1800" baseline="30000" dirty="0" err="1"/>
                  <a:t>+</a:t>
                </a:r>
                <a:r>
                  <a:rPr lang="en-GB" sz="1800" dirty="0" err="1"/>
                  <a:t>e</a:t>
                </a:r>
                <a:r>
                  <a:rPr lang="en-GB" sz="1800" baseline="30000" dirty="0"/>
                  <a:t>-</a:t>
                </a:r>
                <a:r>
                  <a:rPr lang="en-GB" sz="1800" dirty="0"/>
                  <a:t> cross section for the EM annihilation at low energies is            </a:t>
                </a:r>
                <a14:m>
                  <m:oMath xmlns:m="http://schemas.openxmlformats.org/officeDocument/2006/math">
                    <m:r>
                      <a:rPr lang="en-GB" sz="1800" i="1">
                        <a:latin typeface="Cambria Math" panose="02040503050406030204" pitchFamily="18" charset="0"/>
                      </a:rPr>
                      <m:t> </m:t>
                    </m:r>
                  </m:oMath>
                </a14:m>
                <a:endParaRPr lang="it-IT" sz="1800" i="1" dirty="0">
                  <a:latin typeface="Cambria Math" panose="02040503050406030204" pitchFamily="18" charset="0"/>
                </a:endParaRPr>
              </a:p>
              <a:p>
                <a:pPr marL="0" indent="0" algn="ctr">
                  <a:spcBef>
                    <a:spcPts val="0"/>
                  </a:spcBef>
                  <a:spcAft>
                    <a:spcPts val="1200"/>
                  </a:spcAft>
                  <a:buNone/>
                </a:pPr>
                <a14:m>
                  <m:oMath xmlns:m="http://schemas.openxmlformats.org/officeDocument/2006/math">
                    <m:r>
                      <a:rPr lang="el-GR" sz="1800" i="1">
                        <a:latin typeface="Cambria Math" panose="02040503050406030204" pitchFamily="18" charset="0"/>
                        <a:ea typeface="Cambria Math" panose="02040503050406030204" pitchFamily="18" charset="0"/>
                      </a:rPr>
                      <m:t>𝜎</m:t>
                    </m:r>
                    <m:r>
                      <a:rPr lang="it-IT" sz="1800" i="1">
                        <a:latin typeface="Cambria Math" panose="02040503050406030204" pitchFamily="18" charset="0"/>
                        <a:ea typeface="Cambria Math" panose="02040503050406030204" pitchFamily="18" charset="0"/>
                      </a:rPr>
                      <m:t>≅</m:t>
                    </m:r>
                    <m:f>
                      <m:fPr>
                        <m:ctrlPr>
                          <a:rPr lang="it-IT" sz="1800" i="1">
                            <a:latin typeface="Cambria Math" panose="02040503050406030204" pitchFamily="18" charset="0"/>
                            <a:ea typeface="Cambria Math" panose="02040503050406030204" pitchFamily="18" charset="0"/>
                          </a:rPr>
                        </m:ctrlPr>
                      </m:fPr>
                      <m:num>
                        <m:r>
                          <a:rPr lang="it-IT" sz="1800" i="1">
                            <a:latin typeface="Cambria Math" panose="02040503050406030204" pitchFamily="18" charset="0"/>
                            <a:ea typeface="Cambria Math" panose="02040503050406030204" pitchFamily="18" charset="0"/>
                          </a:rPr>
                          <m:t>2</m:t>
                        </m:r>
                        <m:r>
                          <a:rPr lang="it-IT" sz="1800" i="1">
                            <a:latin typeface="Cambria Math" panose="02040503050406030204" pitchFamily="18" charset="0"/>
                            <a:ea typeface="Cambria Math" panose="02040503050406030204" pitchFamily="18" charset="0"/>
                          </a:rPr>
                          <m:t>𝜋</m:t>
                        </m:r>
                        <m:sSup>
                          <m:sSupPr>
                            <m:ctrlPr>
                              <a:rPr lang="it-IT" sz="1800" i="1">
                                <a:latin typeface="Cambria Math" panose="02040503050406030204" pitchFamily="18" charset="0"/>
                                <a:ea typeface="Cambria Math" panose="02040503050406030204" pitchFamily="18" charset="0"/>
                              </a:rPr>
                            </m:ctrlPr>
                          </m:sSupPr>
                          <m:e>
                            <m:r>
                              <a:rPr lang="it-IT" sz="1800" i="1">
                                <a:latin typeface="Cambria Math" panose="02040503050406030204" pitchFamily="18" charset="0"/>
                                <a:ea typeface="Cambria Math" panose="02040503050406030204" pitchFamily="18" charset="0"/>
                              </a:rPr>
                              <m:t>𝛼</m:t>
                            </m:r>
                          </m:e>
                          <m:sup>
                            <m:r>
                              <a:rPr lang="it-IT" sz="1800" i="1">
                                <a:latin typeface="Cambria Math" panose="02040503050406030204" pitchFamily="18" charset="0"/>
                                <a:ea typeface="Cambria Math" panose="02040503050406030204" pitchFamily="18" charset="0"/>
                              </a:rPr>
                              <m:t>2</m:t>
                            </m:r>
                          </m:sup>
                        </m:sSup>
                      </m:num>
                      <m:den>
                        <m:r>
                          <a:rPr lang="it-IT" sz="1800" i="1">
                            <a:latin typeface="Cambria Math" panose="02040503050406030204" pitchFamily="18" charset="0"/>
                            <a:ea typeface="Cambria Math" panose="02040503050406030204" pitchFamily="18" charset="0"/>
                          </a:rPr>
                          <m:t>𝑠</m:t>
                        </m:r>
                      </m:den>
                    </m:f>
                    <m:r>
                      <a:rPr lang="it-IT" sz="1800" i="1">
                        <a:latin typeface="Cambria Math" panose="02040503050406030204" pitchFamily="18" charset="0"/>
                        <a:ea typeface="Cambria Math" panose="02040503050406030204" pitchFamily="18" charset="0"/>
                      </a:rPr>
                      <m:t>(ℏ</m:t>
                    </m:r>
                    <m:r>
                      <a:rPr lang="it-IT" sz="1800" i="1">
                        <a:latin typeface="Cambria Math" panose="02040503050406030204" pitchFamily="18" charset="0"/>
                        <a:ea typeface="Cambria Math" panose="02040503050406030204" pitchFamily="18" charset="0"/>
                      </a:rPr>
                      <m:t>𝑐</m:t>
                    </m:r>
                    <m:sSup>
                      <m:sSupPr>
                        <m:ctrlPr>
                          <a:rPr lang="it-IT" sz="1800" i="1">
                            <a:latin typeface="Cambria Math" panose="02040503050406030204" pitchFamily="18" charset="0"/>
                            <a:ea typeface="Cambria Math" panose="02040503050406030204" pitchFamily="18" charset="0"/>
                          </a:rPr>
                        </m:ctrlPr>
                      </m:sSupPr>
                      <m:e>
                        <m:r>
                          <a:rPr lang="it-IT" sz="1800" i="1">
                            <a:latin typeface="Cambria Math" panose="02040503050406030204" pitchFamily="18" charset="0"/>
                            <a:ea typeface="Cambria Math" panose="02040503050406030204" pitchFamily="18" charset="0"/>
                          </a:rPr>
                          <m:t>)</m:t>
                        </m:r>
                      </m:e>
                      <m:sup>
                        <m:r>
                          <a:rPr lang="it-IT" sz="1800" i="1">
                            <a:latin typeface="Cambria Math" panose="02040503050406030204" pitchFamily="18" charset="0"/>
                            <a:ea typeface="Cambria Math" panose="02040503050406030204" pitchFamily="18" charset="0"/>
                          </a:rPr>
                          <m:t>2</m:t>
                        </m:r>
                      </m:sup>
                    </m:sSup>
                    <m:r>
                      <a:rPr lang="it-IT" sz="1800" i="1">
                        <a:latin typeface="Cambria Math" panose="02040503050406030204" pitchFamily="18" charset="0"/>
                        <a:ea typeface="Cambria Math" panose="02040503050406030204" pitchFamily="18" charset="0"/>
                      </a:rPr>
                      <m:t>=</m:t>
                    </m:r>
                    <m:f>
                      <m:fPr>
                        <m:ctrlPr>
                          <a:rPr lang="it-IT" sz="1800" i="1">
                            <a:latin typeface="Cambria Math" panose="02040503050406030204" pitchFamily="18" charset="0"/>
                            <a:ea typeface="Cambria Math" panose="02040503050406030204" pitchFamily="18" charset="0"/>
                          </a:rPr>
                        </m:ctrlPr>
                      </m:fPr>
                      <m:num>
                        <m:r>
                          <a:rPr lang="it-IT" sz="1800" i="1">
                            <a:latin typeface="Cambria Math" panose="02040503050406030204" pitchFamily="18" charset="0"/>
                            <a:ea typeface="Cambria Math" panose="02040503050406030204" pitchFamily="18" charset="0"/>
                          </a:rPr>
                          <m:t>2</m:t>
                        </m:r>
                        <m:r>
                          <a:rPr lang="it-IT" sz="1800" i="1">
                            <a:latin typeface="Cambria Math" panose="02040503050406030204" pitchFamily="18" charset="0"/>
                            <a:ea typeface="Cambria Math" panose="02040503050406030204" pitchFamily="18" charset="0"/>
                          </a:rPr>
                          <m:t>𝜋</m:t>
                        </m:r>
                        <m:r>
                          <a:rPr lang="it-IT" sz="1800" i="1">
                            <a:latin typeface="Cambria Math" panose="02040503050406030204" pitchFamily="18" charset="0"/>
                            <a:ea typeface="Cambria Math" panose="02040503050406030204" pitchFamily="18" charset="0"/>
                          </a:rPr>
                          <m:t>(1/137</m:t>
                        </m:r>
                        <m:sSup>
                          <m:sSupPr>
                            <m:ctrlPr>
                              <a:rPr lang="it-IT" sz="1800" i="1">
                                <a:latin typeface="Cambria Math" panose="02040503050406030204" pitchFamily="18" charset="0"/>
                                <a:ea typeface="Cambria Math" panose="02040503050406030204" pitchFamily="18" charset="0"/>
                              </a:rPr>
                            </m:ctrlPr>
                          </m:sSupPr>
                          <m:e>
                            <m:r>
                              <a:rPr lang="it-IT" sz="1800" i="1">
                                <a:latin typeface="Cambria Math" panose="02040503050406030204" pitchFamily="18" charset="0"/>
                                <a:ea typeface="Cambria Math" panose="02040503050406030204" pitchFamily="18" charset="0"/>
                              </a:rPr>
                              <m:t>)</m:t>
                            </m:r>
                          </m:e>
                          <m:sup>
                            <m:r>
                              <a:rPr lang="it-IT" sz="1800" i="1">
                                <a:latin typeface="Cambria Math" panose="02040503050406030204" pitchFamily="18" charset="0"/>
                                <a:ea typeface="Cambria Math" panose="02040503050406030204" pitchFamily="18" charset="0"/>
                              </a:rPr>
                              <m:t>2</m:t>
                            </m:r>
                          </m:sup>
                        </m:sSup>
                      </m:num>
                      <m:den>
                        <m:r>
                          <a:rPr lang="it-IT" sz="1800" i="1">
                            <a:latin typeface="Cambria Math" panose="02040503050406030204" pitchFamily="18" charset="0"/>
                            <a:ea typeface="Cambria Math" panose="02040503050406030204" pitchFamily="18" charset="0"/>
                          </a:rPr>
                          <m:t>(2</m:t>
                        </m:r>
                        <m:sSub>
                          <m:sSubPr>
                            <m:ctrlPr>
                              <a:rPr lang="it-IT" sz="1800" i="1">
                                <a:latin typeface="Cambria Math" panose="02040503050406030204" pitchFamily="18" charset="0"/>
                                <a:ea typeface="Cambria Math" panose="02040503050406030204" pitchFamily="18" charset="0"/>
                              </a:rPr>
                            </m:ctrlPr>
                          </m:sSubPr>
                          <m:e>
                            <m:r>
                              <a:rPr lang="it-IT" sz="1800" i="1">
                                <a:latin typeface="Cambria Math" panose="02040503050406030204" pitchFamily="18" charset="0"/>
                                <a:ea typeface="Cambria Math" panose="02040503050406030204" pitchFamily="18" charset="0"/>
                              </a:rPr>
                              <m:t>𝑚</m:t>
                            </m:r>
                          </m:e>
                          <m:sub>
                            <m:r>
                              <a:rPr lang="it-IT" sz="1800" i="1">
                                <a:latin typeface="Cambria Math" panose="02040503050406030204" pitchFamily="18" charset="0"/>
                                <a:ea typeface="Cambria Math" panose="02040503050406030204" pitchFamily="18" charset="0"/>
                              </a:rPr>
                              <m:t>𝑒</m:t>
                            </m:r>
                          </m:sub>
                        </m:sSub>
                        <m:sSup>
                          <m:sSupPr>
                            <m:ctrlPr>
                              <a:rPr lang="it-IT" sz="1800" i="1">
                                <a:latin typeface="Cambria Math" panose="02040503050406030204" pitchFamily="18" charset="0"/>
                                <a:ea typeface="Cambria Math" panose="02040503050406030204" pitchFamily="18" charset="0"/>
                              </a:rPr>
                            </m:ctrlPr>
                          </m:sSupPr>
                          <m:e>
                            <m:r>
                              <a:rPr lang="it-IT" sz="1800" i="1">
                                <a:latin typeface="Cambria Math" panose="02040503050406030204" pitchFamily="18" charset="0"/>
                                <a:ea typeface="Cambria Math" panose="02040503050406030204" pitchFamily="18" charset="0"/>
                              </a:rPr>
                              <m:t>)</m:t>
                            </m:r>
                          </m:e>
                          <m:sup>
                            <m:r>
                              <a:rPr lang="it-IT" sz="1800" i="1">
                                <a:latin typeface="Cambria Math" panose="02040503050406030204" pitchFamily="18" charset="0"/>
                                <a:ea typeface="Cambria Math" panose="02040503050406030204" pitchFamily="18" charset="0"/>
                              </a:rPr>
                              <m:t>2</m:t>
                            </m:r>
                          </m:sup>
                        </m:sSup>
                      </m:den>
                    </m:f>
                    <m:d>
                      <m:dPr>
                        <m:ctrlPr>
                          <a:rPr lang="it-IT" sz="1800" i="1">
                            <a:latin typeface="Cambria Math" panose="02040503050406030204" pitchFamily="18" charset="0"/>
                            <a:ea typeface="Cambria Math" panose="02040503050406030204" pitchFamily="18" charset="0"/>
                          </a:rPr>
                        </m:ctrlPr>
                      </m:dPr>
                      <m:e>
                        <m:r>
                          <a:rPr lang="it-IT" sz="1800" i="1">
                            <a:latin typeface="Cambria Math" panose="02040503050406030204" pitchFamily="18" charset="0"/>
                            <a:ea typeface="Cambria Math" panose="02040503050406030204" pitchFamily="18" charset="0"/>
                          </a:rPr>
                          <m:t>0.4 </m:t>
                        </m:r>
                        <m:r>
                          <a:rPr lang="it-IT" sz="1800" i="1">
                            <a:latin typeface="Cambria Math" panose="02040503050406030204" pitchFamily="18" charset="0"/>
                            <a:ea typeface="Cambria Math" panose="02040503050406030204" pitchFamily="18" charset="0"/>
                          </a:rPr>
                          <m:t>𝐺𝑒</m:t>
                        </m:r>
                        <m:sSup>
                          <m:sSupPr>
                            <m:ctrlPr>
                              <a:rPr lang="it-IT" sz="1800" i="1">
                                <a:latin typeface="Cambria Math" panose="02040503050406030204" pitchFamily="18" charset="0"/>
                                <a:ea typeface="Cambria Math" panose="02040503050406030204" pitchFamily="18" charset="0"/>
                              </a:rPr>
                            </m:ctrlPr>
                          </m:sSupPr>
                          <m:e>
                            <m:r>
                              <a:rPr lang="it-IT" sz="1800" i="1">
                                <a:latin typeface="Cambria Math" panose="02040503050406030204" pitchFamily="18" charset="0"/>
                                <a:ea typeface="Cambria Math" panose="02040503050406030204" pitchFamily="18" charset="0"/>
                              </a:rPr>
                              <m:t>𝑉</m:t>
                            </m:r>
                          </m:e>
                          <m:sup>
                            <m:r>
                              <a:rPr lang="it-IT" sz="1800" i="1">
                                <a:latin typeface="Cambria Math" panose="02040503050406030204" pitchFamily="18" charset="0"/>
                                <a:ea typeface="Cambria Math" panose="02040503050406030204" pitchFamily="18" charset="0"/>
                              </a:rPr>
                              <m:t>2</m:t>
                            </m:r>
                          </m:sup>
                        </m:sSup>
                        <m:r>
                          <a:rPr lang="it-IT" sz="1800" i="1">
                            <a:latin typeface="Cambria Math" panose="02040503050406030204" pitchFamily="18" charset="0"/>
                            <a:ea typeface="Cambria Math" panose="02040503050406030204" pitchFamily="18" charset="0"/>
                          </a:rPr>
                          <m:t>𝑚𝑏</m:t>
                        </m:r>
                      </m:e>
                    </m:d>
                    <m:r>
                      <a:rPr lang="en-GB" sz="1800" i="1" dirty="0">
                        <a:latin typeface="Cambria Math" panose="02040503050406030204" pitchFamily="18" charset="0"/>
                      </a:rPr>
                      <m:t>=</m:t>
                    </m:r>
                  </m:oMath>
                </a14:m>
                <a:r>
                  <a:rPr lang="en-GB" sz="1800" dirty="0"/>
                  <a:t> 0.13 barn</a:t>
                </a:r>
              </a:p>
              <a:p>
                <a:pPr marL="0" indent="0">
                  <a:spcBef>
                    <a:spcPts val="0"/>
                  </a:spcBef>
                  <a:spcAft>
                    <a:spcPts val="1200"/>
                  </a:spcAft>
                  <a:buNone/>
                </a:pPr>
                <a:r>
                  <a:rPr lang="en-GB" sz="1800" dirty="0"/>
                  <a:t>Thus, the </a:t>
                </a:r>
                <a:r>
                  <a:rPr lang="en-GB" sz="1800" dirty="0">
                    <a:sym typeface="Symbol" panose="05050102010706020507" pitchFamily="18" charset="2"/>
                  </a:rPr>
                  <a:t>mean free path </a:t>
                </a:r>
                <a14:m>
                  <m:oMath xmlns:m="http://schemas.openxmlformats.org/officeDocument/2006/math">
                    <m:r>
                      <a:rPr lang="en-GB" sz="1800" i="1">
                        <a:latin typeface="Cambria Math" panose="02040503050406030204" pitchFamily="18" charset="0"/>
                        <a:ea typeface="Cambria Math" panose="02040503050406030204" pitchFamily="18" charset="0"/>
                        <a:sym typeface="Symbol" panose="05050102010706020507" pitchFamily="18" charset="2"/>
                      </a:rPr>
                      <m:t>ℓ</m:t>
                    </m:r>
                    <m:r>
                      <a:rPr lang="en-GB" sz="1800" i="1">
                        <a:latin typeface="Cambria Math" panose="02040503050406030204" pitchFamily="18" charset="0"/>
                        <a:sym typeface="Symbol" panose="05050102010706020507" pitchFamily="18" charset="2"/>
                      </a:rPr>
                      <m:t>=</m:t>
                    </m:r>
                    <m:r>
                      <a:rPr lang="it-IT" sz="1800" i="1">
                        <a:latin typeface="Cambria Math" panose="02040503050406030204" pitchFamily="18" charset="0"/>
                        <a:sym typeface="Symbol" panose="05050102010706020507" pitchFamily="18" charset="2"/>
                      </a:rPr>
                      <m:t>(</m:t>
                    </m:r>
                    <m:r>
                      <a:rPr lang="it-IT" sz="1800" i="1">
                        <a:latin typeface="Cambria Math" panose="02040503050406030204" pitchFamily="18" charset="0"/>
                        <a:ea typeface="Cambria Math" panose="02040503050406030204" pitchFamily="18" charset="0"/>
                        <a:sym typeface="Symbol" panose="05050102010706020507" pitchFamily="18" charset="2"/>
                      </a:rPr>
                      <m:t>𝜎</m:t>
                    </m:r>
                    <m:sSub>
                      <m:sSubPr>
                        <m:ctrlPr>
                          <a:rPr lang="it-IT" sz="1800" i="1">
                            <a:latin typeface="Cambria Math" panose="02040503050406030204" pitchFamily="18" charset="0"/>
                            <a:ea typeface="Cambria Math" panose="02040503050406030204" pitchFamily="18" charset="0"/>
                            <a:sym typeface="Symbol" panose="05050102010706020507" pitchFamily="18" charset="2"/>
                          </a:rPr>
                        </m:ctrlPr>
                      </m:sSubPr>
                      <m:e>
                        <m:r>
                          <a:rPr lang="it-IT" sz="1800" i="1">
                            <a:latin typeface="Cambria Math" panose="02040503050406030204" pitchFamily="18" charset="0"/>
                            <a:ea typeface="Cambria Math" panose="02040503050406030204" pitchFamily="18" charset="0"/>
                            <a:sym typeface="Symbol" panose="05050102010706020507" pitchFamily="18" charset="2"/>
                          </a:rPr>
                          <m:t>𝑛</m:t>
                        </m:r>
                      </m:e>
                      <m:sub>
                        <m:r>
                          <a:rPr lang="it-IT" sz="1800" i="1">
                            <a:latin typeface="Cambria Math" panose="02040503050406030204" pitchFamily="18" charset="0"/>
                            <a:ea typeface="Cambria Math" panose="02040503050406030204" pitchFamily="18" charset="0"/>
                            <a:sym typeface="Symbol" panose="05050102010706020507" pitchFamily="18" charset="2"/>
                          </a:rPr>
                          <m:t>𝐶𝑀𝐵</m:t>
                        </m:r>
                      </m:sub>
                    </m:sSub>
                    <m:sSup>
                      <m:sSupPr>
                        <m:ctrlPr>
                          <a:rPr lang="it-IT" sz="1800" i="1">
                            <a:latin typeface="Cambria Math" panose="02040503050406030204" pitchFamily="18" charset="0"/>
                            <a:ea typeface="Cambria Math" panose="02040503050406030204" pitchFamily="18" charset="0"/>
                            <a:sym typeface="Symbol" panose="05050102010706020507" pitchFamily="18" charset="2"/>
                          </a:rPr>
                        </m:ctrlPr>
                      </m:sSupPr>
                      <m:e>
                        <m:r>
                          <a:rPr lang="it-IT" sz="1800" i="1">
                            <a:latin typeface="Cambria Math" panose="02040503050406030204" pitchFamily="18" charset="0"/>
                            <a:ea typeface="Cambria Math" panose="02040503050406030204" pitchFamily="18" charset="0"/>
                            <a:sym typeface="Symbol" panose="05050102010706020507" pitchFamily="18" charset="2"/>
                          </a:rPr>
                          <m:t>)</m:t>
                        </m:r>
                      </m:e>
                      <m:sup>
                        <m:r>
                          <a:rPr lang="it-IT" sz="1800" i="1">
                            <a:latin typeface="Cambria Math" panose="02040503050406030204" pitchFamily="18" charset="0"/>
                            <a:ea typeface="Cambria Math" panose="02040503050406030204" pitchFamily="18" charset="0"/>
                            <a:sym typeface="Symbol" panose="05050102010706020507" pitchFamily="18" charset="2"/>
                          </a:rPr>
                          <m:t>−1</m:t>
                        </m:r>
                      </m:sup>
                    </m:sSup>
                    <m:r>
                      <a:rPr lang="it-IT" sz="1800">
                        <a:latin typeface="Cambria Math" panose="02040503050406030204" pitchFamily="18" charset="0"/>
                        <a:ea typeface="Cambria Math" panose="02040503050406030204" pitchFamily="18" charset="0"/>
                        <a:sym typeface="Symbol" panose="05050102010706020507" pitchFamily="18" charset="2"/>
                      </a:rPr>
                      <m:t> </m:t>
                    </m:r>
                  </m:oMath>
                </a14:m>
                <a:r>
                  <a:rPr lang="en-GB" sz="1800" dirty="0"/>
                  <a:t>is:</a:t>
                </a:r>
              </a:p>
              <a:p>
                <a:pPr marL="0" indent="0">
                  <a:spcBef>
                    <a:spcPts val="0"/>
                  </a:spcBef>
                  <a:spcAft>
                    <a:spcPts val="1200"/>
                  </a:spcAft>
                  <a:buNone/>
                </a:pPr>
                <a:r>
                  <a:rPr lang="en-GB" sz="1800" dirty="0">
                    <a:ea typeface="Cambria Math" panose="02040503050406030204" pitchFamily="18" charset="0"/>
                    <a:sym typeface="Symbol" panose="05050102010706020507" pitchFamily="18" charset="2"/>
                  </a:rPr>
                  <a:t>	</a:t>
                </a:r>
                <a14:m>
                  <m:oMath xmlns:m="http://schemas.openxmlformats.org/officeDocument/2006/math">
                    <m:r>
                      <a:rPr lang="en-GB" sz="1800" i="1">
                        <a:latin typeface="Cambria Math" panose="02040503050406030204" pitchFamily="18" charset="0"/>
                        <a:ea typeface="Cambria Math" panose="02040503050406030204" pitchFamily="18" charset="0"/>
                        <a:sym typeface="Symbol" panose="05050102010706020507" pitchFamily="18" charset="2"/>
                      </a:rPr>
                      <m:t>ℓ</m:t>
                    </m:r>
                    <m:r>
                      <a:rPr lang="en-GB" sz="1800" i="1">
                        <a:latin typeface="Cambria Math" panose="02040503050406030204" pitchFamily="18" charset="0"/>
                        <a:sym typeface="Symbol" panose="05050102010706020507" pitchFamily="18" charset="2"/>
                      </a:rPr>
                      <m:t>=</m:t>
                    </m:r>
                    <m:r>
                      <a:rPr lang="it-IT" sz="1800" i="1">
                        <a:latin typeface="Cambria Math" panose="02040503050406030204" pitchFamily="18" charset="0"/>
                        <a:sym typeface="Symbol" panose="05050102010706020507" pitchFamily="18" charset="2"/>
                      </a:rPr>
                      <m:t>(0.13</m:t>
                    </m:r>
                    <m:r>
                      <a:rPr lang="it-IT" sz="1800" i="1">
                        <a:latin typeface="Cambria Math" panose="02040503050406030204" pitchFamily="18" charset="0"/>
                        <a:ea typeface="Cambria Math" panose="02040503050406030204" pitchFamily="18" charset="0"/>
                        <a:sym typeface="Symbol" panose="05050102010706020507" pitchFamily="18" charset="2"/>
                      </a:rPr>
                      <m:t>∙</m:t>
                    </m:r>
                    <m:sSup>
                      <m:sSupPr>
                        <m:ctrlPr>
                          <a:rPr lang="it-IT" sz="1800" i="1">
                            <a:latin typeface="Cambria Math" panose="02040503050406030204" pitchFamily="18" charset="0"/>
                            <a:ea typeface="Cambria Math" panose="02040503050406030204" pitchFamily="18" charset="0"/>
                            <a:sym typeface="Symbol" panose="05050102010706020507" pitchFamily="18" charset="2"/>
                          </a:rPr>
                        </m:ctrlPr>
                      </m:sSupPr>
                      <m:e>
                        <m:r>
                          <a:rPr lang="it-IT" sz="1800" i="1">
                            <a:latin typeface="Cambria Math" panose="02040503050406030204" pitchFamily="18" charset="0"/>
                            <a:ea typeface="Cambria Math" panose="02040503050406030204" pitchFamily="18" charset="0"/>
                            <a:sym typeface="Symbol" panose="05050102010706020507" pitchFamily="18" charset="2"/>
                          </a:rPr>
                          <m:t>10</m:t>
                        </m:r>
                      </m:e>
                      <m:sup>
                        <m:r>
                          <a:rPr lang="it-IT" sz="1800" i="1">
                            <a:latin typeface="Cambria Math" panose="02040503050406030204" pitchFamily="18" charset="0"/>
                            <a:ea typeface="Cambria Math" panose="02040503050406030204" pitchFamily="18" charset="0"/>
                            <a:sym typeface="Symbol" panose="05050102010706020507" pitchFamily="18" charset="2"/>
                          </a:rPr>
                          <m:t>−24</m:t>
                        </m:r>
                      </m:sup>
                    </m:sSup>
                    <m:r>
                      <a:rPr lang="it-IT" sz="1800" i="1">
                        <a:latin typeface="Cambria Math" panose="02040503050406030204" pitchFamily="18" charset="0"/>
                        <a:ea typeface="Cambria Math" panose="02040503050406030204" pitchFamily="18" charset="0"/>
                        <a:sym typeface="Symbol" panose="05050102010706020507" pitchFamily="18" charset="2"/>
                      </a:rPr>
                      <m:t>×400</m:t>
                    </m:r>
                    <m:sSup>
                      <m:sSupPr>
                        <m:ctrlPr>
                          <a:rPr lang="it-IT" sz="1800" i="1">
                            <a:latin typeface="Cambria Math" panose="02040503050406030204" pitchFamily="18" charset="0"/>
                            <a:ea typeface="Cambria Math" panose="02040503050406030204" pitchFamily="18" charset="0"/>
                            <a:sym typeface="Symbol" panose="05050102010706020507" pitchFamily="18" charset="2"/>
                          </a:rPr>
                        </m:ctrlPr>
                      </m:sSupPr>
                      <m:e>
                        <m:r>
                          <a:rPr lang="it-IT" sz="1800" i="1">
                            <a:latin typeface="Cambria Math" panose="02040503050406030204" pitchFamily="18" charset="0"/>
                            <a:ea typeface="Cambria Math" panose="02040503050406030204" pitchFamily="18" charset="0"/>
                            <a:sym typeface="Symbol" panose="05050102010706020507" pitchFamily="18" charset="2"/>
                          </a:rPr>
                          <m:t>)</m:t>
                        </m:r>
                      </m:e>
                      <m:sup>
                        <m:r>
                          <a:rPr lang="it-IT" sz="1800" i="1">
                            <a:latin typeface="Cambria Math" panose="02040503050406030204" pitchFamily="18" charset="0"/>
                            <a:ea typeface="Cambria Math" panose="02040503050406030204" pitchFamily="18" charset="0"/>
                            <a:sym typeface="Symbol" panose="05050102010706020507" pitchFamily="18" charset="2"/>
                          </a:rPr>
                          <m:t>−1</m:t>
                        </m:r>
                      </m:sup>
                    </m:sSup>
                    <m:r>
                      <a:rPr lang="it-IT" sz="1800" i="1">
                        <a:latin typeface="Cambria Math" panose="02040503050406030204" pitchFamily="18" charset="0"/>
                        <a:ea typeface="Cambria Math" panose="02040503050406030204" pitchFamily="18" charset="0"/>
                        <a:sym typeface="Symbol" panose="05050102010706020507" pitchFamily="18" charset="2"/>
                      </a:rPr>
                      <m:t>=2 </m:t>
                    </m:r>
                    <m:sSup>
                      <m:sSupPr>
                        <m:ctrlPr>
                          <a:rPr lang="it-IT" sz="1800" i="1">
                            <a:latin typeface="Cambria Math" panose="02040503050406030204" pitchFamily="18" charset="0"/>
                            <a:ea typeface="Cambria Math" panose="02040503050406030204" pitchFamily="18" charset="0"/>
                            <a:sym typeface="Symbol" panose="05050102010706020507" pitchFamily="18" charset="2"/>
                          </a:rPr>
                        </m:ctrlPr>
                      </m:sSupPr>
                      <m:e>
                        <m:r>
                          <a:rPr lang="it-IT" sz="1800" i="1">
                            <a:latin typeface="Cambria Math" panose="02040503050406030204" pitchFamily="18" charset="0"/>
                            <a:ea typeface="Cambria Math" panose="02040503050406030204" pitchFamily="18" charset="0"/>
                            <a:sym typeface="Symbol" panose="05050102010706020507" pitchFamily="18" charset="2"/>
                          </a:rPr>
                          <m:t>10</m:t>
                        </m:r>
                      </m:e>
                      <m:sup>
                        <m:r>
                          <a:rPr lang="it-IT" sz="1800" i="1">
                            <a:latin typeface="Cambria Math" panose="02040503050406030204" pitchFamily="18" charset="0"/>
                            <a:ea typeface="Cambria Math" panose="02040503050406030204" pitchFamily="18" charset="0"/>
                            <a:sym typeface="Symbol" panose="05050102010706020507" pitchFamily="18" charset="2"/>
                          </a:rPr>
                          <m:t>22</m:t>
                        </m:r>
                      </m:sup>
                    </m:sSup>
                    <m:r>
                      <a:rPr lang="it-IT" sz="1800" i="1">
                        <a:latin typeface="Cambria Math" panose="02040503050406030204" pitchFamily="18" charset="0"/>
                        <a:ea typeface="Cambria Math" panose="02040503050406030204" pitchFamily="18" charset="0"/>
                        <a:sym typeface="Symbol" panose="05050102010706020507" pitchFamily="18" charset="2"/>
                      </a:rPr>
                      <m:t>𝑐𝑚</m:t>
                    </m:r>
                    <m:r>
                      <a:rPr lang="it-IT" sz="1800" i="1">
                        <a:latin typeface="Cambria Math" panose="02040503050406030204" pitchFamily="18" charset="0"/>
                        <a:ea typeface="Cambria Math" panose="02040503050406030204" pitchFamily="18" charset="0"/>
                        <a:sym typeface="Symbol" panose="05050102010706020507" pitchFamily="18" charset="2"/>
                      </a:rPr>
                      <m:t>=6000 </m:t>
                    </m:r>
                    <m:r>
                      <a:rPr lang="it-IT" sz="1800" i="1">
                        <a:latin typeface="Cambria Math" panose="02040503050406030204" pitchFamily="18" charset="0"/>
                        <a:ea typeface="Cambria Math" panose="02040503050406030204" pitchFamily="18" charset="0"/>
                        <a:sym typeface="Symbol" panose="05050102010706020507" pitchFamily="18" charset="2"/>
                      </a:rPr>
                      <m:t>𝑝𝑐</m:t>
                    </m:r>
                  </m:oMath>
                </a14:m>
                <a:r>
                  <a:rPr lang="en-GB" sz="1800" dirty="0"/>
                  <a:t>.</a:t>
                </a:r>
              </a:p>
              <a:p>
                <a:pPr>
                  <a:spcBef>
                    <a:spcPts val="0"/>
                  </a:spcBef>
                  <a:spcAft>
                    <a:spcPts val="1200"/>
                  </a:spcAft>
                </a:pPr>
                <a:endParaRPr lang="en-GB" sz="18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12124" y="889696"/>
                <a:ext cx="11243256" cy="5635649"/>
              </a:xfrm>
              <a:blipFill>
                <a:blip r:embed="rId3"/>
                <a:stretch>
                  <a:fillRect l="-488" t="-1299"/>
                </a:stretch>
              </a:blipFill>
            </p:spPr>
            <p:txBody>
              <a:bodyPr/>
              <a:lstStyle/>
              <a:p>
                <a:r>
                  <a:rPr lang="en-US">
                    <a:noFill/>
                  </a:rPr>
                  <a:t> </a:t>
                </a:r>
              </a:p>
            </p:txBody>
          </p:sp>
        </mc:Fallback>
      </mc:AlternateContent>
      <p:sp>
        <p:nvSpPr>
          <p:cNvPr id="7" name="Indietro o precedente 6">
            <a:hlinkClick r:id="" action="ppaction://hlinkshowjump?jump=lastslideviewed" highlightClick="1"/>
          </p:cNvPr>
          <p:cNvSpPr/>
          <p:nvPr/>
        </p:nvSpPr>
        <p:spPr>
          <a:xfrm>
            <a:off x="10738441" y="231361"/>
            <a:ext cx="489895" cy="2572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8" name="Segnaposto piè di pagina 7"/>
          <p:cNvSpPr>
            <a:spLocks noGrp="1"/>
          </p:cNvSpPr>
          <p:nvPr>
            <p:ph type="ftr" sz="quarter" idx="11"/>
          </p:nvPr>
        </p:nvSpPr>
        <p:spPr/>
        <p:txBody>
          <a:bodyPr/>
          <a:lstStyle/>
          <a:p>
            <a:r>
              <a:rPr lang="fr-FR"/>
              <a:t>M. Spurio - Astroparticle Physics - 10</a:t>
            </a:r>
            <a:endParaRPr lang="it-IT"/>
          </a:p>
        </p:txBody>
      </p:sp>
      <p:sp>
        <p:nvSpPr>
          <p:cNvPr id="9" name="Segnaposto numero diapositiva 8"/>
          <p:cNvSpPr>
            <a:spLocks noGrp="1"/>
          </p:cNvSpPr>
          <p:nvPr>
            <p:ph type="sldNum" sz="quarter" idx="12"/>
          </p:nvPr>
        </p:nvSpPr>
        <p:spPr/>
        <p:txBody>
          <a:bodyPr/>
          <a:lstStyle/>
          <a:p>
            <a:fld id="{EF856C54-971D-4A64-8725-72F12A462872}" type="slidenum">
              <a:rPr lang="it-IT" smtClean="0"/>
              <a:t>87</a:t>
            </a:fld>
            <a:endParaRPr lang="it-IT"/>
          </a:p>
        </p:txBody>
      </p:sp>
    </p:spTree>
    <p:extLst>
      <p:ext uri="{BB962C8B-B14F-4D97-AF65-F5344CB8AC3E}">
        <p14:creationId xmlns:p14="http://schemas.microsoft.com/office/powerpoint/2010/main" val="3903240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59853"/>
          </a:xfrm>
        </p:spPr>
        <p:txBody>
          <a:bodyPr>
            <a:normAutofit/>
          </a:bodyPr>
          <a:lstStyle/>
          <a:p>
            <a:r>
              <a:rPr lang="it-IT" sz="3600" dirty="0" err="1"/>
              <a:t>Neutron</a:t>
            </a:r>
            <a:r>
              <a:rPr lang="it-IT" sz="3600" dirty="0"/>
              <a:t> </a:t>
            </a:r>
            <a:r>
              <a:rPr lang="it-IT" sz="3600" dirty="0" err="1"/>
              <a:t>decay</a:t>
            </a:r>
            <a:endParaRPr lang="it-IT" sz="3600"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a:bodyPr>
              <a:lstStyle/>
              <a:p>
                <a:r>
                  <a:rPr lang="en-US" sz="2000" dirty="0">
                    <a:ea typeface="Cambria Math" panose="02040503050406030204" pitchFamily="18" charset="0"/>
                    <a:sym typeface="Symbol" pitchFamily="18" charset="2"/>
                  </a:rPr>
                  <a:t>The Lorentz factor is </a:t>
                </a:r>
                <a14:m>
                  <m:oMath xmlns:m="http://schemas.openxmlformats.org/officeDocument/2006/math">
                    <m:r>
                      <a:rPr lang="en-US" sz="2000" i="1">
                        <a:latin typeface="Cambria Math" panose="02040503050406030204" pitchFamily="18" charset="0"/>
                        <a:ea typeface="Cambria Math" panose="02040503050406030204" pitchFamily="18" charset="0"/>
                        <a:sym typeface="Symbol" pitchFamily="18" charset="2"/>
                      </a:rPr>
                      <m:t>𝛾</m:t>
                    </m:r>
                    <m:r>
                      <a:rPr lang="it-IT" sz="2000" i="1">
                        <a:latin typeface="Cambria Math" panose="02040503050406030204" pitchFamily="18" charset="0"/>
                        <a:ea typeface="Cambria Math" panose="02040503050406030204" pitchFamily="18" charset="0"/>
                        <a:sym typeface="Symbol" pitchFamily="18" charset="2"/>
                      </a:rPr>
                      <m:t>=</m:t>
                    </m:r>
                    <m:f>
                      <m:fPr>
                        <m:ctrlPr>
                          <a:rPr lang="it-IT" sz="2000" i="1">
                            <a:latin typeface="Cambria Math" panose="02040503050406030204" pitchFamily="18" charset="0"/>
                            <a:ea typeface="Cambria Math" panose="02040503050406030204" pitchFamily="18" charset="0"/>
                            <a:sym typeface="Symbol" pitchFamily="18" charset="2"/>
                          </a:rPr>
                        </m:ctrlPr>
                      </m:fPr>
                      <m:num>
                        <m:r>
                          <a:rPr lang="it-IT" sz="2000" i="1">
                            <a:latin typeface="Cambria Math" panose="02040503050406030204" pitchFamily="18" charset="0"/>
                            <a:ea typeface="Cambria Math" panose="02040503050406030204" pitchFamily="18" charset="0"/>
                            <a:sym typeface="Symbol" pitchFamily="18" charset="2"/>
                          </a:rPr>
                          <m:t>𝐸</m:t>
                        </m:r>
                      </m:num>
                      <m:den>
                        <m:r>
                          <a:rPr lang="it-IT" sz="2000" i="1">
                            <a:latin typeface="Cambria Math" panose="02040503050406030204" pitchFamily="18" charset="0"/>
                            <a:ea typeface="Cambria Math" panose="02040503050406030204" pitchFamily="18" charset="0"/>
                            <a:sym typeface="Symbol" pitchFamily="18" charset="2"/>
                          </a:rPr>
                          <m:t>𝑚</m:t>
                        </m:r>
                      </m:den>
                    </m:f>
                    <m:r>
                      <a:rPr lang="it-IT" sz="2000" i="1">
                        <a:latin typeface="Cambria Math" panose="02040503050406030204" pitchFamily="18" charset="0"/>
                        <a:ea typeface="Cambria Math" panose="02040503050406030204" pitchFamily="18" charset="0"/>
                        <a:sym typeface="Symbol" pitchFamily="18" charset="2"/>
                      </a:rPr>
                      <m:t>=</m:t>
                    </m:r>
                    <m:f>
                      <m:fPr>
                        <m:ctrlPr>
                          <a:rPr lang="it-IT" sz="2000" i="1">
                            <a:latin typeface="Cambria Math" panose="02040503050406030204" pitchFamily="18" charset="0"/>
                            <a:ea typeface="Cambria Math" panose="02040503050406030204" pitchFamily="18" charset="0"/>
                            <a:sym typeface="Symbol" pitchFamily="18" charset="2"/>
                          </a:rPr>
                        </m:ctrlPr>
                      </m:fPr>
                      <m:num>
                        <m:sSup>
                          <m:sSupPr>
                            <m:ctrlPr>
                              <a:rPr lang="it-IT" sz="2000" i="1">
                                <a:latin typeface="Cambria Math" panose="02040503050406030204" pitchFamily="18" charset="0"/>
                                <a:ea typeface="Cambria Math" panose="02040503050406030204" pitchFamily="18" charset="0"/>
                                <a:sym typeface="Symbol" pitchFamily="18" charset="2"/>
                              </a:rPr>
                            </m:ctrlPr>
                          </m:sSupPr>
                          <m:e>
                            <m:r>
                              <a:rPr lang="it-IT" sz="2000" i="1">
                                <a:latin typeface="Cambria Math" panose="02040503050406030204" pitchFamily="18" charset="0"/>
                                <a:ea typeface="Cambria Math" panose="02040503050406030204" pitchFamily="18" charset="0"/>
                                <a:sym typeface="Symbol" pitchFamily="18" charset="2"/>
                              </a:rPr>
                              <m:t>10</m:t>
                            </m:r>
                          </m:e>
                          <m:sup>
                            <m:r>
                              <a:rPr lang="it-IT" sz="2000" i="1">
                                <a:latin typeface="Cambria Math" panose="02040503050406030204" pitchFamily="18" charset="0"/>
                                <a:ea typeface="Cambria Math" panose="02040503050406030204" pitchFamily="18" charset="0"/>
                                <a:sym typeface="Symbol" pitchFamily="18" charset="2"/>
                              </a:rPr>
                              <m:t>9</m:t>
                            </m:r>
                          </m:sup>
                        </m:sSup>
                      </m:num>
                      <m:den>
                        <m:r>
                          <a:rPr lang="it-IT" sz="2000" i="1">
                            <a:latin typeface="Cambria Math" panose="02040503050406030204" pitchFamily="18" charset="0"/>
                            <a:ea typeface="Cambria Math" panose="02040503050406030204" pitchFamily="18" charset="0"/>
                            <a:sym typeface="Symbol" pitchFamily="18" charset="2"/>
                          </a:rPr>
                          <m:t>1</m:t>
                        </m:r>
                      </m:den>
                    </m:f>
                  </m:oMath>
                </a14:m>
                <a:r>
                  <a:rPr lang="en-US" sz="2000" dirty="0">
                    <a:sym typeface="Symbol" pitchFamily="18" charset="2"/>
                  </a:rPr>
                  <a:t> thus</a:t>
                </a:r>
              </a:p>
              <a:p>
                <a:pPr marL="0" indent="0">
                  <a:buNone/>
                </a:pPr>
                <a:r>
                  <a:rPr lang="en-US" sz="2000" dirty="0">
                    <a:sym typeface="Symbol" pitchFamily="18" charset="2"/>
                  </a:rPr>
                  <a:t>	</a:t>
                </a:r>
                <a14:m>
                  <m:oMath xmlns:m="http://schemas.openxmlformats.org/officeDocument/2006/math">
                    <m:r>
                      <a:rPr lang="it-IT" sz="2000" i="1">
                        <a:latin typeface="Cambria Math" panose="02040503050406030204" pitchFamily="18" charset="0"/>
                        <a:sym typeface="Symbol" pitchFamily="18" charset="2"/>
                      </a:rPr>
                      <m:t>𝐿</m:t>
                    </m:r>
                    <m:r>
                      <a:rPr lang="it-IT" sz="2000" i="1">
                        <a:latin typeface="Cambria Math" panose="02040503050406030204" pitchFamily="18" charset="0"/>
                        <a:sym typeface="Symbol" pitchFamily="18" charset="2"/>
                      </a:rPr>
                      <m:t>=</m:t>
                    </m:r>
                    <m:r>
                      <a:rPr lang="it-IT" sz="2000" i="1">
                        <a:latin typeface="Cambria Math" panose="02040503050406030204" pitchFamily="18" charset="0"/>
                        <a:ea typeface="Cambria Math" panose="02040503050406030204" pitchFamily="18" charset="0"/>
                        <a:sym typeface="Symbol" pitchFamily="18" charset="2"/>
                      </a:rPr>
                      <m:t>𝛾</m:t>
                    </m:r>
                    <m:r>
                      <a:rPr lang="it-IT" sz="2000" i="1">
                        <a:latin typeface="Cambria Math" panose="02040503050406030204" pitchFamily="18" charset="0"/>
                        <a:sym typeface="Symbol" pitchFamily="18" charset="2"/>
                      </a:rPr>
                      <m:t>𝑐</m:t>
                    </m:r>
                    <m:r>
                      <a:rPr lang="it-IT" sz="2000" i="1">
                        <a:latin typeface="Cambria Math" panose="02040503050406030204" pitchFamily="18" charset="0"/>
                        <a:ea typeface="Cambria Math" panose="02040503050406030204" pitchFamily="18" charset="0"/>
                        <a:sym typeface="Symbol" pitchFamily="18" charset="2"/>
                      </a:rPr>
                      <m:t>𝜏</m:t>
                    </m:r>
                    <m:r>
                      <a:rPr lang="it-IT" sz="2000" i="1">
                        <a:latin typeface="Cambria Math" panose="02040503050406030204" pitchFamily="18" charset="0"/>
                        <a:ea typeface="Cambria Math" panose="02040503050406030204" pitchFamily="18" charset="0"/>
                        <a:sym typeface="Symbol" pitchFamily="18" charset="2"/>
                      </a:rPr>
                      <m:t>=</m:t>
                    </m:r>
                    <m:sSup>
                      <m:sSupPr>
                        <m:ctrlPr>
                          <a:rPr lang="it-IT" sz="2000" i="1">
                            <a:latin typeface="Cambria Math" panose="02040503050406030204" pitchFamily="18" charset="0"/>
                            <a:ea typeface="Cambria Math" panose="02040503050406030204" pitchFamily="18" charset="0"/>
                            <a:sym typeface="Symbol" pitchFamily="18" charset="2"/>
                          </a:rPr>
                        </m:ctrlPr>
                      </m:sSupPr>
                      <m:e>
                        <m:r>
                          <a:rPr lang="it-IT" sz="2000" i="1">
                            <a:latin typeface="Cambria Math" panose="02040503050406030204" pitchFamily="18" charset="0"/>
                            <a:ea typeface="Cambria Math" panose="02040503050406030204" pitchFamily="18" charset="0"/>
                            <a:sym typeface="Symbol" pitchFamily="18" charset="2"/>
                          </a:rPr>
                          <m:t>10</m:t>
                        </m:r>
                      </m:e>
                      <m:sup>
                        <m:r>
                          <a:rPr lang="it-IT" sz="2000" i="1">
                            <a:latin typeface="Cambria Math" panose="02040503050406030204" pitchFamily="18" charset="0"/>
                            <a:ea typeface="Cambria Math" panose="02040503050406030204" pitchFamily="18" charset="0"/>
                            <a:sym typeface="Symbol" pitchFamily="18" charset="2"/>
                          </a:rPr>
                          <m:t>9</m:t>
                        </m:r>
                      </m:sup>
                    </m:sSup>
                    <m:r>
                      <a:rPr lang="it-IT" sz="2000" i="1">
                        <a:latin typeface="Cambria Math" panose="02040503050406030204" pitchFamily="18" charset="0"/>
                        <a:ea typeface="Cambria Math" panose="02040503050406030204" pitchFamily="18" charset="0"/>
                        <a:sym typeface="Symbol" pitchFamily="18" charset="2"/>
                      </a:rPr>
                      <m:t>×3 </m:t>
                    </m:r>
                    <m:sSup>
                      <m:sSupPr>
                        <m:ctrlPr>
                          <a:rPr lang="it-IT" sz="2000" i="1">
                            <a:latin typeface="Cambria Math" panose="02040503050406030204" pitchFamily="18" charset="0"/>
                            <a:ea typeface="Cambria Math" panose="02040503050406030204" pitchFamily="18" charset="0"/>
                            <a:sym typeface="Symbol" pitchFamily="18" charset="2"/>
                          </a:rPr>
                        </m:ctrlPr>
                      </m:sSupPr>
                      <m:e>
                        <m:r>
                          <a:rPr lang="it-IT" sz="2000" i="1">
                            <a:latin typeface="Cambria Math" panose="02040503050406030204" pitchFamily="18" charset="0"/>
                            <a:ea typeface="Cambria Math" panose="02040503050406030204" pitchFamily="18" charset="0"/>
                            <a:sym typeface="Symbol" pitchFamily="18" charset="2"/>
                          </a:rPr>
                          <m:t>10</m:t>
                        </m:r>
                      </m:e>
                      <m:sup>
                        <m:r>
                          <a:rPr lang="it-IT" sz="2000" i="1">
                            <a:latin typeface="Cambria Math" panose="02040503050406030204" pitchFamily="18" charset="0"/>
                            <a:ea typeface="Cambria Math" panose="02040503050406030204" pitchFamily="18" charset="0"/>
                            <a:sym typeface="Symbol" pitchFamily="18" charset="2"/>
                          </a:rPr>
                          <m:t>10</m:t>
                        </m:r>
                      </m:sup>
                    </m:sSup>
                    <m:r>
                      <a:rPr lang="it-IT" sz="2000" i="1">
                        <a:latin typeface="Cambria Math" panose="02040503050406030204" pitchFamily="18" charset="0"/>
                        <a:ea typeface="Cambria Math" panose="02040503050406030204" pitchFamily="18" charset="0"/>
                        <a:sym typeface="Symbol" pitchFamily="18" charset="2"/>
                      </a:rPr>
                      <m:t>×1000=3 </m:t>
                    </m:r>
                    <m:sSup>
                      <m:sSupPr>
                        <m:ctrlPr>
                          <a:rPr lang="it-IT" sz="2000" i="1">
                            <a:latin typeface="Cambria Math" panose="02040503050406030204" pitchFamily="18" charset="0"/>
                            <a:ea typeface="Cambria Math" panose="02040503050406030204" pitchFamily="18" charset="0"/>
                            <a:sym typeface="Symbol" pitchFamily="18" charset="2"/>
                          </a:rPr>
                        </m:ctrlPr>
                      </m:sSupPr>
                      <m:e>
                        <m:r>
                          <a:rPr lang="it-IT" sz="2000" i="1">
                            <a:latin typeface="Cambria Math" panose="02040503050406030204" pitchFamily="18" charset="0"/>
                            <a:ea typeface="Cambria Math" panose="02040503050406030204" pitchFamily="18" charset="0"/>
                            <a:sym typeface="Symbol" pitchFamily="18" charset="2"/>
                          </a:rPr>
                          <m:t>10</m:t>
                        </m:r>
                      </m:e>
                      <m:sup>
                        <m:r>
                          <a:rPr lang="it-IT" sz="2000" i="1">
                            <a:latin typeface="Cambria Math" panose="02040503050406030204" pitchFamily="18" charset="0"/>
                            <a:ea typeface="Cambria Math" panose="02040503050406030204" pitchFamily="18" charset="0"/>
                            <a:sym typeface="Symbol" pitchFamily="18" charset="2"/>
                          </a:rPr>
                          <m:t>22</m:t>
                        </m:r>
                      </m:sup>
                    </m:sSup>
                  </m:oMath>
                </a14:m>
                <a:r>
                  <a:rPr lang="en-US" sz="2000" dirty="0">
                    <a:sym typeface="Symbol" pitchFamily="18" charset="2"/>
                  </a:rPr>
                  <a:t>cm </a:t>
                </a:r>
              </a:p>
              <a:p>
                <a:pPr marL="0" indent="0">
                  <a:buNone/>
                </a:pPr>
                <a:endParaRPr lang="en-US" sz="2000" dirty="0">
                  <a:sym typeface="Symbol" pitchFamily="18" charset="2"/>
                </a:endParaRPr>
              </a:p>
              <a:p>
                <a:r>
                  <a:rPr lang="en-US" sz="2000" dirty="0">
                    <a:sym typeface="Symbol" pitchFamily="18" charset="2"/>
                  </a:rPr>
                  <a:t>1 pc = 3 x 10</a:t>
                </a:r>
                <a:r>
                  <a:rPr lang="en-US" sz="2000" baseline="30000" dirty="0">
                    <a:sym typeface="Symbol" pitchFamily="18" charset="2"/>
                  </a:rPr>
                  <a:t>18</a:t>
                </a:r>
                <a:r>
                  <a:rPr lang="en-US" sz="2000" dirty="0">
                    <a:sym typeface="Symbol" pitchFamily="18" charset="2"/>
                  </a:rPr>
                  <a:t> cm, thus  </a:t>
                </a:r>
                <a14:m>
                  <m:oMath xmlns:m="http://schemas.openxmlformats.org/officeDocument/2006/math">
                    <m:r>
                      <a:rPr lang="it-IT" sz="2000" i="1">
                        <a:latin typeface="Cambria Math" panose="02040503050406030204" pitchFamily="18" charset="0"/>
                        <a:sym typeface="Symbol" pitchFamily="18" charset="2"/>
                      </a:rPr>
                      <m:t>𝐿</m:t>
                    </m:r>
                    <m:r>
                      <a:rPr lang="it-IT" sz="2000" i="1">
                        <a:latin typeface="Cambria Math" panose="02040503050406030204" pitchFamily="18" charset="0"/>
                        <a:sym typeface="Symbol" pitchFamily="18" charset="2"/>
                      </a:rPr>
                      <m:t>=</m:t>
                    </m:r>
                    <m:sSup>
                      <m:sSupPr>
                        <m:ctrlPr>
                          <a:rPr lang="it-IT" sz="2000" i="1">
                            <a:latin typeface="Cambria Math" panose="02040503050406030204" pitchFamily="18" charset="0"/>
                            <a:ea typeface="Cambria Math" panose="02040503050406030204" pitchFamily="18" charset="0"/>
                            <a:sym typeface="Symbol" pitchFamily="18" charset="2"/>
                          </a:rPr>
                        </m:ctrlPr>
                      </m:sSupPr>
                      <m:e>
                        <m:r>
                          <a:rPr lang="it-IT" sz="2000" i="1">
                            <a:latin typeface="Cambria Math" panose="02040503050406030204" pitchFamily="18" charset="0"/>
                            <a:ea typeface="Cambria Math" panose="02040503050406030204" pitchFamily="18" charset="0"/>
                            <a:sym typeface="Symbol" pitchFamily="18" charset="2"/>
                          </a:rPr>
                          <m:t>10</m:t>
                        </m:r>
                      </m:e>
                      <m:sup>
                        <m:r>
                          <a:rPr lang="it-IT" sz="2000" i="1">
                            <a:latin typeface="Cambria Math" panose="02040503050406030204" pitchFamily="18" charset="0"/>
                            <a:ea typeface="Cambria Math" panose="02040503050406030204" pitchFamily="18" charset="0"/>
                            <a:sym typeface="Symbol" pitchFamily="18" charset="2"/>
                          </a:rPr>
                          <m:t>4</m:t>
                        </m:r>
                      </m:sup>
                    </m:sSup>
                    <m:r>
                      <a:rPr lang="it-IT" sz="2000" i="1">
                        <a:latin typeface="Cambria Math" panose="02040503050406030204" pitchFamily="18" charset="0"/>
                        <a:ea typeface="Cambria Math" panose="02040503050406030204" pitchFamily="18" charset="0"/>
                        <a:sym typeface="Symbol" pitchFamily="18" charset="2"/>
                      </a:rPr>
                      <m:t> </m:t>
                    </m:r>
                    <m:r>
                      <a:rPr lang="it-IT" sz="2000" i="1">
                        <a:latin typeface="Cambria Math" panose="02040503050406030204" pitchFamily="18" charset="0"/>
                        <a:ea typeface="Cambria Math" panose="02040503050406030204" pitchFamily="18" charset="0"/>
                        <a:sym typeface="Symbol" pitchFamily="18" charset="2"/>
                      </a:rPr>
                      <m:t>𝑝𝑐</m:t>
                    </m:r>
                  </m:oMath>
                </a14:m>
                <a:endParaRPr lang="it-IT" sz="2000" dirty="0"/>
              </a:p>
              <a:p>
                <a:pPr marL="0" indent="0">
                  <a:buNone/>
                </a:pPr>
                <a:r>
                  <a:rPr lang="it-IT" sz="2000" dirty="0"/>
                  <a:t>O(10 </a:t>
                </a:r>
                <a:r>
                  <a:rPr lang="it-IT" sz="2000" dirty="0" err="1"/>
                  <a:t>kpc</a:t>
                </a:r>
                <a:r>
                  <a:rPr lang="it-IT" sz="2000" dirty="0"/>
                  <a:t>) </a:t>
                </a:r>
                <a:r>
                  <a:rPr lang="it-IT" sz="2000" dirty="0" err="1"/>
                  <a:t>is</a:t>
                </a:r>
                <a:r>
                  <a:rPr lang="it-IT" sz="2000" dirty="0"/>
                  <a:t> the </a:t>
                </a:r>
                <a:r>
                  <a:rPr lang="it-IT" sz="2000" dirty="0" err="1"/>
                  <a:t>typical</a:t>
                </a:r>
                <a:r>
                  <a:rPr lang="it-IT" sz="2000" dirty="0"/>
                  <a:t> </a:t>
                </a:r>
                <a:r>
                  <a:rPr lang="it-IT" sz="2000" dirty="0" err="1"/>
                  <a:t>radius</a:t>
                </a:r>
                <a:r>
                  <a:rPr lang="it-IT" sz="2000" dirty="0"/>
                  <a:t> of a </a:t>
                </a:r>
                <a:r>
                  <a:rPr lang="it-IT" sz="2000" dirty="0" err="1"/>
                  <a:t>spiral</a:t>
                </a:r>
                <a:r>
                  <a:rPr lang="it-IT" sz="2000" dirty="0"/>
                  <a:t> </a:t>
                </a:r>
                <a:r>
                  <a:rPr lang="it-IT" sz="2000" dirty="0" err="1"/>
                  <a:t>Galaxy</a:t>
                </a:r>
                <a:endParaRPr lang="it-IT" sz="20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2"/>
                <a:stretch>
                  <a:fillRect l="-638"/>
                </a:stretch>
              </a:blipFill>
            </p:spPr>
            <p:txBody>
              <a:bodyPr/>
              <a:lstStyle/>
              <a:p>
                <a:r>
                  <a:rPr lang="en-US">
                    <a:noFill/>
                  </a:rPr>
                  <a:t> </a:t>
                </a:r>
              </a:p>
            </p:txBody>
          </p:sp>
        </mc:Fallback>
      </mc:AlternateContent>
      <p:sp>
        <p:nvSpPr>
          <p:cNvPr id="6" name="Indietro o precedente 5">
            <a:hlinkClick r:id="" action="ppaction://hlinkshowjump?jump=lastslideviewed" highlightClick="1"/>
          </p:cNvPr>
          <p:cNvSpPr/>
          <p:nvPr/>
        </p:nvSpPr>
        <p:spPr>
          <a:xfrm>
            <a:off x="10738441" y="231361"/>
            <a:ext cx="489895" cy="2572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Segnaposto piè di pagina 6"/>
          <p:cNvSpPr>
            <a:spLocks noGrp="1"/>
          </p:cNvSpPr>
          <p:nvPr>
            <p:ph type="ftr" sz="quarter" idx="11"/>
          </p:nvPr>
        </p:nvSpPr>
        <p:spPr/>
        <p:txBody>
          <a:bodyPr/>
          <a:lstStyle/>
          <a:p>
            <a:r>
              <a:rPr lang="fr-FR"/>
              <a:t>M. Spurio - Astroparticle Physics - 10</a:t>
            </a:r>
            <a:endParaRPr lang="it-IT"/>
          </a:p>
        </p:txBody>
      </p:sp>
      <p:sp>
        <p:nvSpPr>
          <p:cNvPr id="8" name="Segnaposto numero diapositiva 7"/>
          <p:cNvSpPr>
            <a:spLocks noGrp="1"/>
          </p:cNvSpPr>
          <p:nvPr>
            <p:ph type="sldNum" sz="quarter" idx="12"/>
          </p:nvPr>
        </p:nvSpPr>
        <p:spPr/>
        <p:txBody>
          <a:bodyPr/>
          <a:lstStyle/>
          <a:p>
            <a:fld id="{EF856C54-971D-4A64-8725-72F12A462872}" type="slidenum">
              <a:rPr lang="it-IT" smtClean="0"/>
              <a:t>88</a:t>
            </a:fld>
            <a:endParaRPr lang="it-IT"/>
          </a:p>
        </p:txBody>
      </p:sp>
    </p:spTree>
    <p:extLst>
      <p:ext uri="{BB962C8B-B14F-4D97-AF65-F5344CB8AC3E}">
        <p14:creationId xmlns:p14="http://schemas.microsoft.com/office/powerpoint/2010/main" val="1021690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34095"/>
          </a:xfrm>
        </p:spPr>
        <p:txBody>
          <a:bodyPr>
            <a:normAutofit/>
          </a:bodyPr>
          <a:lstStyle/>
          <a:p>
            <a:r>
              <a:rPr lang="it-IT" sz="3600" dirty="0">
                <a:solidFill>
                  <a:srgbClr val="C00000"/>
                </a:solidFill>
              </a:rPr>
              <a:t>Neutrino cross </a:t>
            </a:r>
            <a:r>
              <a:rPr lang="it-IT" sz="3600" dirty="0" err="1">
                <a:solidFill>
                  <a:srgbClr val="C00000"/>
                </a:solidFill>
              </a:rPr>
              <a:t>section</a:t>
            </a:r>
            <a:endParaRPr lang="it-IT" sz="3600" dirty="0">
              <a:solidFill>
                <a:srgbClr val="C00000"/>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577121" y="1124745"/>
                <a:ext cx="9911367" cy="2088232"/>
              </a:xfrm>
            </p:spPr>
            <p:txBody>
              <a:bodyPr>
                <a:normAutofit/>
              </a:bodyPr>
              <a:lstStyle/>
              <a:p>
                <a:pPr marL="457200" indent="-457200">
                  <a:buFont typeface="+mj-lt"/>
                  <a:buAutoNum type="arabicPeriod"/>
                </a:pPr>
                <a:r>
                  <a:rPr lang="en-US" sz="1800" dirty="0"/>
                  <a:t>The cross section </a:t>
                </a:r>
                <a14:m>
                  <m:oMath xmlns:m="http://schemas.openxmlformats.org/officeDocument/2006/math">
                    <m:r>
                      <a:rPr lang="en-US" sz="1800" i="1">
                        <a:latin typeface="Cambria Math" panose="02040503050406030204" pitchFamily="18" charset="0"/>
                        <a:ea typeface="Cambria Math" panose="02040503050406030204" pitchFamily="18" charset="0"/>
                      </a:rPr>
                      <m:t>𝜎</m:t>
                    </m:r>
                    <m:r>
                      <a:rPr lang="en-US" sz="1800" i="1">
                        <a:latin typeface="Cambria Math" panose="02040503050406030204" pitchFamily="18" charset="0"/>
                      </a:rPr>
                      <m:t>=1.5</m:t>
                    </m:r>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it-IT" sz="1800" i="1">
                            <a:latin typeface="Cambria Math" panose="02040503050406030204" pitchFamily="18" charset="0"/>
                          </a:rPr>
                          <m:t>−</m:t>
                        </m:r>
                        <m:r>
                          <a:rPr lang="en-US" sz="1800" i="1">
                            <a:latin typeface="Cambria Math" panose="02040503050406030204" pitchFamily="18" charset="0"/>
                          </a:rPr>
                          <m:t>34</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𝐸</m:t>
                                </m:r>
                              </m:num>
                              <m:den>
                                <m:r>
                                  <a:rPr lang="en-US" sz="1800" i="1">
                                    <a:latin typeface="Cambria Math" panose="02040503050406030204" pitchFamily="18" charset="0"/>
                                  </a:rPr>
                                  <m:t>10 </m:t>
                                </m:r>
                                <m:r>
                                  <a:rPr lang="en-US" sz="1800" i="1">
                                    <a:latin typeface="Cambria Math" panose="02040503050406030204" pitchFamily="18" charset="0"/>
                                  </a:rPr>
                                  <m:t>𝑇𝑒𝑉</m:t>
                                </m:r>
                              </m:den>
                            </m:f>
                          </m:e>
                        </m:d>
                      </m:e>
                      <m:sup>
                        <m:r>
                          <a:rPr lang="en-US" sz="1800" i="1">
                            <a:latin typeface="Cambria Math" panose="02040503050406030204" pitchFamily="18" charset="0"/>
                          </a:rPr>
                          <m:t>0.4</m:t>
                        </m:r>
                      </m:sup>
                    </m:sSup>
                  </m:oMath>
                </a14:m>
                <a:r>
                  <a:rPr lang="en-US" sz="1800" dirty="0"/>
                  <a:t>  (see red dashed line)</a:t>
                </a:r>
              </a:p>
              <a:p>
                <a:pPr marL="457200" indent="-457200">
                  <a:buFont typeface="+mj-lt"/>
                  <a:buAutoNum type="arabicPeriod"/>
                </a:pPr>
                <a:r>
                  <a:rPr lang="en-US" sz="1800" dirty="0"/>
                  <a:t>The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r>
                      <a:rPr lang="en-US" sz="1800" i="1">
                        <a:latin typeface="Cambria Math" panose="02040503050406030204" pitchFamily="18" charset="0"/>
                      </a:rPr>
                      <m:t>=2</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𝑁</m:t>
                        </m:r>
                      </m:sub>
                    </m:sSub>
                    <m:sSub>
                      <m:sSubPr>
                        <m:ctrlPr>
                          <a:rPr lang="en-US" sz="1800" i="1">
                            <a:latin typeface="Cambria Math" panose="02040503050406030204" pitchFamily="18" charset="0"/>
                          </a:rPr>
                        </m:ctrlPr>
                      </m:sSubPr>
                      <m:e>
                        <m:r>
                          <a:rPr lang="en-US" sz="1800" i="1">
                            <a:latin typeface="Cambria Math" panose="02040503050406030204" pitchFamily="18" charset="0"/>
                          </a:rPr>
                          <m:t>𝐸</m:t>
                        </m:r>
                      </m:e>
                      <m:sub>
                        <m:r>
                          <a:rPr lang="en-US" sz="1800" i="1">
                            <a:latin typeface="Cambria Math" panose="02040503050406030204" pitchFamily="18" charset="0"/>
                            <a:ea typeface="Cambria Math" panose="02040503050406030204" pitchFamily="18" charset="0"/>
                          </a:rPr>
                          <m:t>𝜈</m:t>
                        </m:r>
                      </m:sub>
                    </m:sSub>
                  </m:oMath>
                </a14:m>
                <a:r>
                  <a:rPr lang="en-US" sz="1800" dirty="0"/>
                  <a:t> term in the propagator cannot be neglected w.r.t. the </a:t>
                </a:r>
                <a14:m>
                  <m:oMath xmlns:m="http://schemas.openxmlformats.org/officeDocument/2006/math">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𝑊</m:t>
                                </m:r>
                              </m:sub>
                            </m:sSub>
                          </m:e>
                        </m:d>
                      </m:e>
                      <m:sup>
                        <m:r>
                          <a:rPr lang="en-US" sz="1800" i="1">
                            <a:latin typeface="Cambria Math" panose="02040503050406030204" pitchFamily="18" charset="0"/>
                          </a:rPr>
                          <m:t>2</m:t>
                        </m:r>
                      </m:sup>
                    </m:sSup>
                  </m:oMath>
                </a14:m>
                <a:endParaRPr lang="en-US" sz="1800" dirty="0"/>
              </a:p>
              <a:p>
                <a:pPr marL="457200" indent="-457200">
                  <a:buFont typeface="+mj-lt"/>
                  <a:buAutoNum type="arabicPeriod"/>
                </a:pPr>
                <a:r>
                  <a:rPr lang="en-US" sz="1800" dirty="0"/>
                  <a:t>The </a:t>
                </a:r>
                <a14:m>
                  <m:oMath xmlns:m="http://schemas.openxmlformats.org/officeDocument/2006/math">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𝜈</m:t>
                            </m:r>
                          </m:e>
                          <m:sub>
                            <m:r>
                              <a:rPr lang="en-US" sz="1800" i="1">
                                <a:latin typeface="Cambria Math" panose="02040503050406030204" pitchFamily="18" charset="0"/>
                              </a:rPr>
                              <m:t>𝑒</m:t>
                            </m:r>
                          </m:sub>
                        </m:sSub>
                      </m:e>
                    </m:acc>
                    <m:r>
                      <a:rPr lang="en-US" sz="1800" i="1">
                        <a:latin typeface="Cambria Math" panose="02040503050406030204" pitchFamily="18" charset="0"/>
                      </a:rPr>
                      <m:t>𝑒</m:t>
                    </m:r>
                  </m:oMath>
                </a14:m>
                <a:r>
                  <a:rPr lang="en-US" sz="1800" dirty="0"/>
                  <a:t> scattering occurs through the “t” channel. But at the energy of the formation of a formation of a W- in the “s” channel, there is a resonant enhancement of the cross section. </a:t>
                </a: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577121" y="1124745"/>
                <a:ext cx="9911367" cy="2088232"/>
              </a:xfrm>
              <a:blipFill>
                <a:blip r:embed="rId2"/>
                <a:stretch>
                  <a:fillRect l="-554"/>
                </a:stretch>
              </a:blipFill>
            </p:spPr>
            <p:txBody>
              <a:bodyPr/>
              <a:lstStyle/>
              <a:p>
                <a:r>
                  <a:rPr lang="en-US">
                    <a:noFill/>
                  </a:rPr>
                  <a:t> </a:t>
                </a:r>
              </a:p>
            </p:txBody>
          </p:sp>
        </mc:Fallback>
      </mc:AlternateContent>
      <p:grpSp>
        <p:nvGrpSpPr>
          <p:cNvPr id="6" name="Gruppo 5"/>
          <p:cNvGrpSpPr/>
          <p:nvPr/>
        </p:nvGrpSpPr>
        <p:grpSpPr>
          <a:xfrm>
            <a:off x="4922453" y="2746132"/>
            <a:ext cx="5508104" cy="3310731"/>
            <a:chOff x="1850758" y="1916832"/>
            <a:chExt cx="7401762" cy="4822899"/>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758" y="1916832"/>
              <a:ext cx="7286550" cy="4822899"/>
            </a:xfrm>
            <a:prstGeom prst="rect">
              <a:avLst/>
            </a:prstGeom>
          </p:spPr>
        </p:pic>
        <p:cxnSp>
          <p:nvCxnSpPr>
            <p:cNvPr id="8" name="Connettore 1 7"/>
            <p:cNvCxnSpPr/>
            <p:nvPr/>
          </p:nvCxnSpPr>
          <p:spPr>
            <a:xfrm flipH="1">
              <a:off x="2483768" y="2518328"/>
              <a:ext cx="6768752" cy="1414728"/>
            </a:xfrm>
            <a:prstGeom prst="line">
              <a:avLst/>
            </a:pr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xmlns:a14="http://schemas.microsoft.com/office/drawing/2010/main">
        <mc:Choice Requires="a14">
          <p:sp>
            <p:nvSpPr>
              <p:cNvPr id="11" name="Rettangolo 10"/>
              <p:cNvSpPr/>
              <p:nvPr/>
            </p:nvSpPr>
            <p:spPr>
              <a:xfrm>
                <a:off x="603223" y="3039715"/>
                <a:ext cx="3435377" cy="1361783"/>
              </a:xfrm>
              <a:prstGeom prst="rect">
                <a:avLst/>
              </a:prstGeom>
            </p:spPr>
            <p:txBody>
              <a:bodyPr wrap="square">
                <a:spAutoFit/>
              </a:bodyPr>
              <a:lstStyle/>
              <a:p>
                <a:pPr marL="457200" indent="-457200">
                  <a:spcBef>
                    <a:spcPct val="20000"/>
                  </a:spcBef>
                  <a:buFont typeface="+mj-lt"/>
                  <a:buAutoNum type="arabicPeriod" startAt="4"/>
                </a:pPr>
                <a:r>
                  <a:rPr lang="en-US" dirty="0">
                    <a:solidFill>
                      <a:prstClr val="black"/>
                    </a:solidFill>
                  </a:rPr>
                  <a:t>This occurs at energy </a:t>
                </a:r>
                <a14:m>
                  <m:oMath xmlns:m="http://schemas.openxmlformats.org/officeDocument/2006/math">
                    <m:r>
                      <a:rPr lang="it-IT">
                        <a:solidFill>
                          <a:prstClr val="black"/>
                        </a:solidFill>
                        <a:latin typeface="Cambria Math" panose="02040503050406030204" pitchFamily="18" charset="0"/>
                      </a:rPr>
                      <m:t>   </m:t>
                    </m:r>
                    <m:r>
                      <a:rPr lang="it-IT" i="1">
                        <a:solidFill>
                          <a:prstClr val="black"/>
                        </a:solidFill>
                        <a:latin typeface="Cambria Math" panose="02040503050406030204" pitchFamily="18" charset="0"/>
                      </a:rPr>
                      <m:t>2</m:t>
                    </m:r>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𝑚</m:t>
                        </m:r>
                      </m:e>
                      <m:sub>
                        <m:r>
                          <a:rPr lang="it-IT" i="1">
                            <a:solidFill>
                              <a:prstClr val="black"/>
                            </a:solidFill>
                            <a:latin typeface="Cambria Math" panose="02040503050406030204" pitchFamily="18" charset="0"/>
                          </a:rPr>
                          <m:t>𝑒</m:t>
                        </m:r>
                      </m:sub>
                    </m:sSub>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𝐸</m:t>
                        </m:r>
                      </m:e>
                      <m:sub>
                        <m:r>
                          <a:rPr lang="it-IT" i="1">
                            <a:solidFill>
                              <a:prstClr val="black"/>
                            </a:solidFill>
                            <a:latin typeface="Cambria Math" panose="02040503050406030204" pitchFamily="18" charset="0"/>
                            <a:ea typeface="Cambria Math" panose="02040503050406030204" pitchFamily="18" charset="0"/>
                          </a:rPr>
                          <m:t>𝜈</m:t>
                        </m:r>
                      </m:sub>
                    </m:sSub>
                    <m:r>
                      <a:rPr lang="it-IT" i="1">
                        <a:solidFill>
                          <a:prstClr val="black"/>
                        </a:solidFill>
                        <a:latin typeface="Cambria Math" panose="02040503050406030204" pitchFamily="18" charset="0"/>
                      </a:rPr>
                      <m:t>=</m:t>
                    </m:r>
                    <m:sSubSup>
                      <m:sSubSupPr>
                        <m:ctrlPr>
                          <a:rPr lang="it-IT" i="1">
                            <a:solidFill>
                              <a:prstClr val="black"/>
                            </a:solidFill>
                            <a:latin typeface="Cambria Math" panose="02040503050406030204" pitchFamily="18" charset="0"/>
                          </a:rPr>
                        </m:ctrlPr>
                      </m:sSubSupPr>
                      <m:e>
                        <m:r>
                          <a:rPr lang="it-IT" i="1">
                            <a:solidFill>
                              <a:prstClr val="black"/>
                            </a:solidFill>
                            <a:latin typeface="Cambria Math" panose="02040503050406030204" pitchFamily="18" charset="0"/>
                          </a:rPr>
                          <m:t>𝑚</m:t>
                        </m:r>
                      </m:e>
                      <m:sub>
                        <m:r>
                          <a:rPr lang="it-IT" i="1">
                            <a:solidFill>
                              <a:prstClr val="black"/>
                            </a:solidFill>
                            <a:latin typeface="Cambria Math" panose="02040503050406030204" pitchFamily="18" charset="0"/>
                          </a:rPr>
                          <m:t>𝑊</m:t>
                        </m:r>
                      </m:sub>
                      <m:sup>
                        <m:r>
                          <a:rPr lang="it-IT" i="1">
                            <a:solidFill>
                              <a:prstClr val="black"/>
                            </a:solidFill>
                            <a:latin typeface="Cambria Math" panose="02040503050406030204" pitchFamily="18" charset="0"/>
                          </a:rPr>
                          <m:t>2</m:t>
                        </m:r>
                      </m:sup>
                    </m:sSubSup>
                  </m:oMath>
                </a14:m>
                <a:r>
                  <a:rPr lang="en-US" dirty="0">
                    <a:solidFill>
                      <a:prstClr val="black"/>
                    </a:solidFill>
                  </a:rPr>
                  <a:t> or</a:t>
                </a:r>
              </a:p>
              <a:p>
                <a:pPr algn="ctr">
                  <a:spcBef>
                    <a:spcPct val="20000"/>
                  </a:spcBef>
                </a:pPr>
                <a14:m>
                  <m:oMath xmlns:m="http://schemas.openxmlformats.org/officeDocument/2006/math">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 </m:t>
                        </m:r>
                        <m:r>
                          <a:rPr lang="it-IT" i="1">
                            <a:solidFill>
                              <a:prstClr val="black"/>
                            </a:solidFill>
                            <a:latin typeface="Cambria Math" panose="02040503050406030204" pitchFamily="18" charset="0"/>
                          </a:rPr>
                          <m:t>𝐸</m:t>
                        </m:r>
                      </m:e>
                      <m:sub>
                        <m:r>
                          <a:rPr lang="it-IT" i="1">
                            <a:solidFill>
                              <a:prstClr val="black"/>
                            </a:solidFill>
                            <a:latin typeface="Cambria Math" panose="02040503050406030204" pitchFamily="18" charset="0"/>
                            <a:ea typeface="Cambria Math" panose="02040503050406030204" pitchFamily="18" charset="0"/>
                          </a:rPr>
                          <m:t>𝜈</m:t>
                        </m:r>
                      </m:sub>
                    </m:sSub>
                    <m:r>
                      <a:rPr lang="it-IT" i="1">
                        <a:solidFill>
                          <a:prstClr val="black"/>
                        </a:solidFill>
                        <a:latin typeface="Cambria Math" panose="02040503050406030204" pitchFamily="18" charset="0"/>
                      </a:rPr>
                      <m:t>=</m:t>
                    </m:r>
                    <m:sSubSup>
                      <m:sSubSupPr>
                        <m:ctrlPr>
                          <a:rPr lang="it-IT" i="1">
                            <a:solidFill>
                              <a:prstClr val="black"/>
                            </a:solidFill>
                            <a:latin typeface="Cambria Math" panose="02040503050406030204" pitchFamily="18" charset="0"/>
                          </a:rPr>
                        </m:ctrlPr>
                      </m:sSubSupPr>
                      <m:e>
                        <m:f>
                          <m:fPr>
                            <m:ctrlPr>
                              <a:rPr lang="it-IT" i="1">
                                <a:solidFill>
                                  <a:prstClr val="black"/>
                                </a:solidFill>
                                <a:latin typeface="Cambria Math" panose="02040503050406030204" pitchFamily="18" charset="0"/>
                              </a:rPr>
                            </m:ctrlPr>
                          </m:fPr>
                          <m:num>
                            <m:sSubSup>
                              <m:sSubSupPr>
                                <m:ctrlPr>
                                  <a:rPr lang="it-IT" i="1">
                                    <a:solidFill>
                                      <a:prstClr val="black"/>
                                    </a:solidFill>
                                    <a:latin typeface="Cambria Math" panose="02040503050406030204" pitchFamily="18" charset="0"/>
                                  </a:rPr>
                                </m:ctrlPr>
                              </m:sSubSupPr>
                              <m:e>
                                <m:r>
                                  <a:rPr lang="it-IT" i="1">
                                    <a:solidFill>
                                      <a:prstClr val="black"/>
                                    </a:solidFill>
                                    <a:latin typeface="Cambria Math" panose="02040503050406030204" pitchFamily="18" charset="0"/>
                                  </a:rPr>
                                  <m:t>𝑚</m:t>
                                </m:r>
                              </m:e>
                              <m:sub>
                                <m:r>
                                  <a:rPr lang="it-IT" i="1">
                                    <a:solidFill>
                                      <a:prstClr val="black"/>
                                    </a:solidFill>
                                    <a:latin typeface="Cambria Math" panose="02040503050406030204" pitchFamily="18" charset="0"/>
                                  </a:rPr>
                                  <m:t>𝑊</m:t>
                                </m:r>
                              </m:sub>
                              <m:sup>
                                <m:r>
                                  <a:rPr lang="it-IT" i="1">
                                    <a:solidFill>
                                      <a:prstClr val="black"/>
                                    </a:solidFill>
                                    <a:latin typeface="Cambria Math" panose="02040503050406030204" pitchFamily="18" charset="0"/>
                                  </a:rPr>
                                  <m:t>2</m:t>
                                </m:r>
                              </m:sup>
                            </m:sSubSup>
                          </m:num>
                          <m:den>
                            <m:r>
                              <a:rPr lang="it-IT" i="1">
                                <a:solidFill>
                                  <a:prstClr val="black"/>
                                </a:solidFill>
                                <a:latin typeface="Cambria Math" panose="02040503050406030204" pitchFamily="18" charset="0"/>
                              </a:rPr>
                              <m:t>2</m:t>
                            </m:r>
                            <m:sSub>
                              <m:sSubPr>
                                <m:ctrlPr>
                                  <a:rPr lang="it-IT" i="1">
                                    <a:solidFill>
                                      <a:prstClr val="black"/>
                                    </a:solidFill>
                                    <a:latin typeface="Cambria Math" panose="02040503050406030204" pitchFamily="18" charset="0"/>
                                  </a:rPr>
                                </m:ctrlPr>
                              </m:sSubPr>
                              <m:e>
                                <m:r>
                                  <a:rPr lang="it-IT" i="1">
                                    <a:solidFill>
                                      <a:prstClr val="black"/>
                                    </a:solidFill>
                                    <a:latin typeface="Cambria Math" panose="02040503050406030204" pitchFamily="18" charset="0"/>
                                  </a:rPr>
                                  <m:t>𝑚</m:t>
                                </m:r>
                              </m:e>
                              <m:sub>
                                <m:r>
                                  <a:rPr lang="it-IT" i="1">
                                    <a:solidFill>
                                      <a:prstClr val="black"/>
                                    </a:solidFill>
                                    <a:latin typeface="Cambria Math" panose="02040503050406030204" pitchFamily="18" charset="0"/>
                                  </a:rPr>
                                  <m:t>𝑒</m:t>
                                </m:r>
                              </m:sub>
                            </m:sSub>
                          </m:den>
                        </m:f>
                      </m:e>
                      <m:sub/>
                      <m:sup/>
                    </m:sSubSup>
                  </m:oMath>
                </a14:m>
                <a:r>
                  <a:rPr lang="en-US" dirty="0">
                    <a:solidFill>
                      <a:prstClr val="black"/>
                    </a:solidFill>
                  </a:rPr>
                  <a:t>= 6.3 </a:t>
                </a:r>
                <a:r>
                  <a:rPr lang="en-US" dirty="0" err="1">
                    <a:solidFill>
                      <a:prstClr val="black"/>
                    </a:solidFill>
                  </a:rPr>
                  <a:t>PeV</a:t>
                </a:r>
                <a:endParaRPr lang="en-US" dirty="0">
                  <a:solidFill>
                    <a:prstClr val="black"/>
                  </a:solidFill>
                </a:endParaRPr>
              </a:p>
            </p:txBody>
          </p:sp>
        </mc:Choice>
        <mc:Fallback xmlns="">
          <p:sp>
            <p:nvSpPr>
              <p:cNvPr id="11" name="Rettangolo 10"/>
              <p:cNvSpPr>
                <a:spLocks noRot="1" noChangeAspect="1" noMove="1" noResize="1" noEditPoints="1" noAdjustHandles="1" noChangeArrowheads="1" noChangeShapeType="1" noTextEdit="1"/>
              </p:cNvSpPr>
              <p:nvPr/>
            </p:nvSpPr>
            <p:spPr>
              <a:xfrm>
                <a:off x="603223" y="3039715"/>
                <a:ext cx="3435377" cy="1361783"/>
              </a:xfrm>
              <a:prstGeom prst="rect">
                <a:avLst/>
              </a:prstGeom>
              <a:blipFill>
                <a:blip r:embed="rId4"/>
                <a:stretch>
                  <a:fillRect l="-1596" t="-2691"/>
                </a:stretch>
              </a:blipFill>
            </p:spPr>
            <p:txBody>
              <a:bodyPr/>
              <a:lstStyle/>
              <a:p>
                <a:r>
                  <a:rPr lang="en-US">
                    <a:noFill/>
                  </a:rPr>
                  <a:t> </a:t>
                </a:r>
              </a:p>
            </p:txBody>
          </p:sp>
        </mc:Fallback>
      </mc:AlternateContent>
      <p:sp>
        <p:nvSpPr>
          <p:cNvPr id="10" name="Indietro o precedente 9">
            <a:hlinkClick r:id="" action="ppaction://hlinkshowjump?jump=lastslideviewed" highlightClick="1"/>
          </p:cNvPr>
          <p:cNvSpPr/>
          <p:nvPr/>
        </p:nvSpPr>
        <p:spPr>
          <a:xfrm>
            <a:off x="10738441" y="231361"/>
            <a:ext cx="489895" cy="2572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9" name="Segnaposto piè di pagina 8"/>
          <p:cNvSpPr>
            <a:spLocks noGrp="1"/>
          </p:cNvSpPr>
          <p:nvPr>
            <p:ph type="ftr" sz="quarter" idx="11"/>
          </p:nvPr>
        </p:nvSpPr>
        <p:spPr/>
        <p:txBody>
          <a:bodyPr/>
          <a:lstStyle/>
          <a:p>
            <a:r>
              <a:rPr lang="fr-FR"/>
              <a:t>M. Spurio - Astroparticle Physics - 10</a:t>
            </a:r>
            <a:endParaRPr lang="it-IT"/>
          </a:p>
        </p:txBody>
      </p:sp>
      <p:sp>
        <p:nvSpPr>
          <p:cNvPr id="12" name="Segnaposto numero diapositiva 11"/>
          <p:cNvSpPr>
            <a:spLocks noGrp="1"/>
          </p:cNvSpPr>
          <p:nvPr>
            <p:ph type="sldNum" sz="quarter" idx="12"/>
          </p:nvPr>
        </p:nvSpPr>
        <p:spPr/>
        <p:txBody>
          <a:bodyPr/>
          <a:lstStyle/>
          <a:p>
            <a:fld id="{EF856C54-971D-4A64-8725-72F12A462872}" type="slidenum">
              <a:rPr lang="it-IT" smtClean="0"/>
              <a:t>89</a:t>
            </a:fld>
            <a:endParaRPr lang="it-IT"/>
          </a:p>
        </p:txBody>
      </p:sp>
    </p:spTree>
    <p:extLst>
      <p:ext uri="{BB962C8B-B14F-4D97-AF65-F5344CB8AC3E}">
        <p14:creationId xmlns:p14="http://schemas.microsoft.com/office/powerpoint/2010/main" val="225523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idx="1"/>
          </p:nvPr>
        </p:nvSpPr>
        <p:spPr>
          <a:xfrm>
            <a:off x="1927226" y="1139347"/>
            <a:ext cx="4321175" cy="4857750"/>
          </a:xfrm>
        </p:spPr>
        <p:txBody>
          <a:bodyPr/>
          <a:lstStyle/>
          <a:p>
            <a:pPr>
              <a:lnSpc>
                <a:spcPct val="90000"/>
              </a:lnSpc>
            </a:pPr>
            <a:r>
              <a:rPr lang="en-US" sz="2400" b="1" u="sng" dirty="0"/>
              <a:t>Galactic sources</a:t>
            </a:r>
            <a:r>
              <a:rPr lang="en-US" sz="2400" dirty="0"/>
              <a:t>: these are near objects (few </a:t>
            </a:r>
            <a:r>
              <a:rPr lang="en-US" sz="2400" dirty="0" err="1"/>
              <a:t>kpc</a:t>
            </a:r>
            <a:r>
              <a:rPr lang="en-US" sz="2400" dirty="0"/>
              <a:t>) so the luminosity requirements are much lower.</a:t>
            </a:r>
          </a:p>
          <a:p>
            <a:pPr lvl="1">
              <a:lnSpc>
                <a:spcPct val="90000"/>
              </a:lnSpc>
            </a:pPr>
            <a:r>
              <a:rPr lang="en-US" sz="2000" dirty="0"/>
              <a:t>Micro-quasars</a:t>
            </a:r>
          </a:p>
          <a:p>
            <a:pPr lvl="1">
              <a:lnSpc>
                <a:spcPct val="90000"/>
              </a:lnSpc>
            </a:pPr>
            <a:r>
              <a:rPr lang="en-US" sz="2000" dirty="0"/>
              <a:t>Supernova remnants</a:t>
            </a:r>
          </a:p>
          <a:p>
            <a:pPr lvl="1">
              <a:lnSpc>
                <a:spcPct val="90000"/>
              </a:lnSpc>
            </a:pPr>
            <a:r>
              <a:rPr lang="en-US" sz="2000" dirty="0" err="1"/>
              <a:t>Magnetars</a:t>
            </a:r>
            <a:endParaRPr lang="en-US" sz="2000" dirty="0"/>
          </a:p>
          <a:p>
            <a:pPr lvl="1">
              <a:lnSpc>
                <a:spcPct val="90000"/>
              </a:lnSpc>
            </a:pPr>
            <a:r>
              <a:rPr lang="en-US" sz="2000" dirty="0"/>
              <a:t>…</a:t>
            </a:r>
          </a:p>
          <a:p>
            <a:pPr lvl="1">
              <a:lnSpc>
                <a:spcPct val="90000"/>
              </a:lnSpc>
              <a:buFont typeface="Wingdings" pitchFamily="2" charset="2"/>
              <a:buNone/>
            </a:pPr>
            <a:endParaRPr lang="en-US" sz="2000" dirty="0"/>
          </a:p>
        </p:txBody>
      </p:sp>
      <p:sp>
        <p:nvSpPr>
          <p:cNvPr id="238600" name="Rectangle 8"/>
          <p:cNvSpPr>
            <a:spLocks noChangeArrowheads="1"/>
          </p:cNvSpPr>
          <p:nvPr/>
        </p:nvSpPr>
        <p:spPr bwMode="auto">
          <a:xfrm>
            <a:off x="6248401" y="4419600"/>
            <a:ext cx="4456113" cy="1665288"/>
          </a:xfrm>
          <a:prstGeom prst="rect">
            <a:avLst/>
          </a:prstGeom>
          <a:noFill/>
          <a:ln w="9525">
            <a:noFill/>
            <a:miter lim="800000"/>
            <a:headEnd/>
            <a:tailEnd/>
          </a:ln>
          <a:effectLst/>
        </p:spPr>
        <p:txBody>
          <a:bodyPr/>
          <a:lstStyle/>
          <a:p>
            <a:pPr marL="342900" indent="-342900">
              <a:lnSpc>
                <a:spcPct val="95000"/>
              </a:lnSpc>
              <a:spcBef>
                <a:spcPct val="10000"/>
              </a:spcBef>
              <a:buClr>
                <a:schemeClr val="hlink"/>
              </a:buClr>
              <a:buSzPct val="70000"/>
              <a:buFont typeface="Wingdings" pitchFamily="2" charset="2"/>
              <a:buChar char="n"/>
            </a:pPr>
            <a:r>
              <a:rPr lang="en-US" sz="1600" dirty="0">
                <a:latin typeface="+mj-lt"/>
              </a:rPr>
              <a:t>Isolated neutron stars with surface dipole magnetic fields ~10</a:t>
            </a:r>
            <a:r>
              <a:rPr lang="en-US" sz="1600" baseline="30000" dirty="0">
                <a:latin typeface="+mj-lt"/>
              </a:rPr>
              <a:t>15</a:t>
            </a:r>
            <a:r>
              <a:rPr lang="en-US" sz="1600" dirty="0">
                <a:latin typeface="+mj-lt"/>
              </a:rPr>
              <a:t> G, much larger than ordinary pulsars.</a:t>
            </a:r>
          </a:p>
          <a:p>
            <a:pPr marL="342900" indent="-342900">
              <a:lnSpc>
                <a:spcPct val="95000"/>
              </a:lnSpc>
              <a:spcBef>
                <a:spcPct val="10000"/>
              </a:spcBef>
              <a:buClr>
                <a:schemeClr val="hlink"/>
              </a:buClr>
              <a:buSzPct val="70000"/>
              <a:buFont typeface="Wingdings" pitchFamily="2" charset="2"/>
              <a:buChar char="n"/>
            </a:pPr>
            <a:r>
              <a:rPr lang="en-US" sz="1600" dirty="0">
                <a:latin typeface="+mj-lt"/>
              </a:rPr>
              <a:t>Seismic activity in the surface could induce particle acceleration in the magnetosphere.</a:t>
            </a:r>
          </a:p>
        </p:txBody>
      </p:sp>
      <p:pic>
        <p:nvPicPr>
          <p:cNvPr id="238601" name="Picture 9" descr="magnet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0014" y="1412875"/>
            <a:ext cx="3678237" cy="2941638"/>
          </a:xfrm>
          <a:prstGeom prst="rect">
            <a:avLst/>
          </a:prstGeom>
          <a:noFill/>
        </p:spPr>
      </p:pic>
      <p:sp>
        <p:nvSpPr>
          <p:cNvPr id="2" name="Titolo 1"/>
          <p:cNvSpPr>
            <a:spLocks noGrp="1"/>
          </p:cNvSpPr>
          <p:nvPr>
            <p:ph type="title"/>
          </p:nvPr>
        </p:nvSpPr>
        <p:spPr/>
        <p:txBody>
          <a:bodyPr>
            <a:normAutofit/>
          </a:bodyPr>
          <a:lstStyle/>
          <a:p>
            <a:r>
              <a:rPr lang="en-GB" sz="3600" dirty="0"/>
              <a:t>Candidate Astrophysical Sources</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6" name="Segnaposto numero diapositiva 5"/>
          <p:cNvSpPr>
            <a:spLocks noGrp="1"/>
          </p:cNvSpPr>
          <p:nvPr>
            <p:ph type="sldNum" sz="quarter" idx="12"/>
          </p:nvPr>
        </p:nvSpPr>
        <p:spPr/>
        <p:txBody>
          <a:bodyPr/>
          <a:lstStyle/>
          <a:p>
            <a:fld id="{EF856C54-971D-4A64-8725-72F12A462872}" type="slidenum">
              <a:rPr lang="it-IT" smtClean="0"/>
              <a:t>9</a:t>
            </a:fld>
            <a:endParaRPr lang="it-IT"/>
          </a:p>
        </p:txBody>
      </p:sp>
    </p:spTree>
    <p:custDataLst>
      <p:tags r:id="rId1"/>
    </p:custDataLst>
    <p:extLst>
      <p:ext uri="{BB962C8B-B14F-4D97-AF65-F5344CB8AC3E}">
        <p14:creationId xmlns:p14="http://schemas.microsoft.com/office/powerpoint/2010/main" val="1812339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86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86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860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860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385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p:bldP spid="238600" grpId="0"/>
      <p:bldP spid="238600"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59853"/>
          </a:xfrm>
        </p:spPr>
        <p:txBody>
          <a:bodyPr>
            <a:normAutofit/>
          </a:bodyPr>
          <a:lstStyle/>
          <a:p>
            <a:r>
              <a:rPr lang="it-IT" sz="3600" dirty="0" err="1">
                <a:solidFill>
                  <a:srgbClr val="C00000"/>
                </a:solidFill>
              </a:rPr>
              <a:t>Comparision</a:t>
            </a:r>
            <a:r>
              <a:rPr lang="it-IT" sz="3600" dirty="0">
                <a:solidFill>
                  <a:srgbClr val="C00000"/>
                </a:solidFill>
              </a:rPr>
              <a:t> with LAT </a:t>
            </a:r>
            <a:r>
              <a:rPr lang="it-IT" sz="3600" dirty="0" err="1">
                <a:solidFill>
                  <a:srgbClr val="C00000"/>
                </a:solidFill>
              </a:rPr>
              <a:t>effective</a:t>
            </a:r>
            <a:r>
              <a:rPr lang="it-IT" sz="3600" dirty="0">
                <a:solidFill>
                  <a:srgbClr val="C00000"/>
                </a:solidFill>
              </a:rPr>
              <a:t> area</a:t>
            </a:r>
          </a:p>
        </p:txBody>
      </p:sp>
      <p:sp>
        <p:nvSpPr>
          <p:cNvPr id="6" name="Indietro o precedente 5">
            <a:hlinkClick r:id="" action="ppaction://hlinkshowjump?jump=lastslideviewed" highlightClick="1"/>
          </p:cNvPr>
          <p:cNvSpPr/>
          <p:nvPr/>
        </p:nvSpPr>
        <p:spPr>
          <a:xfrm>
            <a:off x="10738441" y="231361"/>
            <a:ext cx="489895" cy="2572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8" name="Segnaposto contenuto 2"/>
          <p:cNvSpPr>
            <a:spLocks noGrp="1"/>
          </p:cNvSpPr>
          <p:nvPr>
            <p:ph idx="1"/>
          </p:nvPr>
        </p:nvSpPr>
        <p:spPr>
          <a:xfrm>
            <a:off x="683568" y="4766539"/>
            <a:ext cx="10544768" cy="1728192"/>
          </a:xfrm>
        </p:spPr>
        <p:txBody>
          <a:bodyPr>
            <a:normAutofit/>
          </a:bodyPr>
          <a:lstStyle/>
          <a:p>
            <a:pPr>
              <a:spcBef>
                <a:spcPts val="0"/>
              </a:spcBef>
              <a:spcAft>
                <a:spcPts val="1200"/>
              </a:spcAft>
            </a:pPr>
            <a:r>
              <a:rPr lang="en-GB" sz="1800" dirty="0">
                <a:solidFill>
                  <a:srgbClr val="000000"/>
                </a:solidFill>
              </a:rPr>
              <a:t>The </a:t>
            </a:r>
            <a:r>
              <a:rPr lang="en-GB" sz="1800" b="1" dirty="0" err="1">
                <a:solidFill>
                  <a:srgbClr val="000000"/>
                </a:solidFill>
              </a:rPr>
              <a:t>A</a:t>
            </a:r>
            <a:r>
              <a:rPr lang="en-GB" sz="1800" b="1" baseline="30000" dirty="0" err="1">
                <a:solidFill>
                  <a:srgbClr val="000000"/>
                </a:solidFill>
              </a:rPr>
              <a:t>eff</a:t>
            </a:r>
            <a:r>
              <a:rPr lang="en-GB" sz="1800" b="1" dirty="0">
                <a:solidFill>
                  <a:srgbClr val="000000"/>
                </a:solidFill>
              </a:rPr>
              <a:t> </a:t>
            </a:r>
            <a:r>
              <a:rPr lang="en-GB" sz="1800" dirty="0">
                <a:solidFill>
                  <a:srgbClr val="000000"/>
                </a:solidFill>
              </a:rPr>
              <a:t>is a fundamental quantity: </a:t>
            </a:r>
            <a:r>
              <a:rPr lang="en-GB" sz="1800" i="1" u="sng" dirty="0">
                <a:solidFill>
                  <a:srgbClr val="FF0000"/>
                </a:solidFill>
              </a:rPr>
              <a:t>The number of observed events is the integral over energy of the neutrino flux </a:t>
            </a:r>
            <a:r>
              <a:rPr lang="en-GB" sz="1800" u="sng" dirty="0">
                <a:solidFill>
                  <a:srgbClr val="FF0000"/>
                </a:solidFill>
              </a:rPr>
              <a:t>[cm</a:t>
            </a:r>
            <a:r>
              <a:rPr lang="en-GB" sz="1800" u="sng" baseline="30000" dirty="0">
                <a:solidFill>
                  <a:srgbClr val="FF0000"/>
                </a:solidFill>
              </a:rPr>
              <a:t>2</a:t>
            </a:r>
            <a:r>
              <a:rPr lang="en-GB" sz="1800" u="sng" dirty="0">
                <a:solidFill>
                  <a:srgbClr val="FF0000"/>
                </a:solidFill>
              </a:rPr>
              <a:t> s GeV]</a:t>
            </a:r>
            <a:r>
              <a:rPr lang="en-GB" sz="1800" u="sng" baseline="30000" dirty="0">
                <a:solidFill>
                  <a:srgbClr val="FF0000"/>
                </a:solidFill>
              </a:rPr>
              <a:t>-1</a:t>
            </a:r>
            <a:r>
              <a:rPr lang="en-GB" sz="1800" u="sng" dirty="0">
                <a:solidFill>
                  <a:srgbClr val="FF0000"/>
                </a:solidFill>
              </a:rPr>
              <a:t> </a:t>
            </a:r>
            <a:r>
              <a:rPr lang="en-GB" sz="1800" i="1" u="sng" dirty="0">
                <a:solidFill>
                  <a:srgbClr val="FF0000"/>
                </a:solidFill>
              </a:rPr>
              <a:t>with </a:t>
            </a:r>
            <a:r>
              <a:rPr lang="en-GB" sz="1800" i="1" u="sng" dirty="0" err="1">
                <a:solidFill>
                  <a:srgbClr val="FF0000"/>
                </a:solidFill>
              </a:rPr>
              <a:t>A</a:t>
            </a:r>
            <a:r>
              <a:rPr lang="en-GB" sz="1800" i="1" u="sng" baseline="30000" dirty="0" err="1">
                <a:solidFill>
                  <a:srgbClr val="FF0000"/>
                </a:solidFill>
              </a:rPr>
              <a:t>eff</a:t>
            </a:r>
            <a:r>
              <a:rPr lang="en-GB" sz="1800" i="1" u="sng" dirty="0">
                <a:solidFill>
                  <a:srgbClr val="FF0000"/>
                </a:solidFill>
              </a:rPr>
              <a:t> </a:t>
            </a:r>
            <a:r>
              <a:rPr lang="en-GB" sz="1800" u="sng" dirty="0">
                <a:solidFill>
                  <a:srgbClr val="FF0000"/>
                </a:solidFill>
              </a:rPr>
              <a:t>[cm</a:t>
            </a:r>
            <a:r>
              <a:rPr lang="en-GB" sz="1800" u="sng" baseline="30000" dirty="0">
                <a:solidFill>
                  <a:srgbClr val="FF0000"/>
                </a:solidFill>
              </a:rPr>
              <a:t>2</a:t>
            </a:r>
            <a:r>
              <a:rPr lang="en-GB" sz="1800" u="sng" dirty="0">
                <a:solidFill>
                  <a:srgbClr val="FF0000"/>
                </a:solidFill>
              </a:rPr>
              <a:t>]</a:t>
            </a:r>
          </a:p>
          <a:p>
            <a:pPr>
              <a:spcBef>
                <a:spcPts val="0"/>
              </a:spcBef>
              <a:spcAft>
                <a:spcPts val="1200"/>
              </a:spcAft>
            </a:pPr>
            <a:r>
              <a:rPr lang="en-GB" sz="1800" b="1" dirty="0"/>
              <a:t>LAT</a:t>
            </a:r>
            <a:r>
              <a:rPr lang="en-GB" sz="1800" dirty="0"/>
              <a:t>: Almost 90% of incoming </a:t>
            </a:r>
            <a:r>
              <a:rPr lang="en-GB" sz="1800" dirty="0">
                <a:sym typeface="Symbol" panose="05050102010706020507" pitchFamily="18" charset="2"/>
              </a:rPr>
              <a:t></a:t>
            </a:r>
            <a:r>
              <a:rPr lang="en-GB" sz="1800" dirty="0"/>
              <a:t>-rays are detected </a:t>
            </a:r>
            <a:r>
              <a:rPr lang="en-GB" sz="1800" b="1" dirty="0"/>
              <a:t>(=converted </a:t>
            </a:r>
            <a:r>
              <a:rPr lang="en-GB" sz="1800" dirty="0"/>
              <a:t>into observable particles), if the g-ray is within the correct energy range. Below, the tracks are too short to be observed; at higher energies, the containment of the calorimeter is insufficient.</a:t>
            </a:r>
          </a:p>
        </p:txBody>
      </p:sp>
      <p:pic>
        <p:nvPicPr>
          <p:cNvPr id="9" name="Picture 2" descr="https://www.slac.stanford.edu/exp/glast/groups/canda/lat_Performance_files/gAeffEnergy_P8R2_SOURCE_V6fb_10MeV.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941844"/>
            <a:ext cx="4429773" cy="3010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ematic of LAT Struc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4662" y="1012703"/>
            <a:ext cx="3418726" cy="2805585"/>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a:xfrm>
            <a:off x="931313" y="4128591"/>
            <a:ext cx="5164687" cy="338554"/>
          </a:xfrm>
          <a:prstGeom prst="rect">
            <a:avLst/>
          </a:prstGeom>
        </p:spPr>
        <p:txBody>
          <a:bodyPr wrap="square">
            <a:spAutoFit/>
          </a:bodyPr>
          <a:lstStyle/>
          <a:p>
            <a:pPr>
              <a:spcBef>
                <a:spcPts val="0"/>
              </a:spcBef>
            </a:pPr>
            <a:r>
              <a:rPr lang="en-GB" sz="1600" b="1" i="1" dirty="0">
                <a:solidFill>
                  <a:srgbClr val="FF0000"/>
                </a:solidFill>
              </a:rPr>
              <a:t>Fermi-LAT </a:t>
            </a:r>
            <a:r>
              <a:rPr lang="en-GB" sz="1600" i="1" dirty="0">
                <a:solidFill>
                  <a:prstClr val="black"/>
                </a:solidFill>
              </a:rPr>
              <a:t>effective area vs. E for normal </a:t>
            </a:r>
            <a:r>
              <a:rPr lang="en-GB" sz="1600" i="1" dirty="0">
                <a:solidFill>
                  <a:prstClr val="black"/>
                </a:solidFill>
                <a:latin typeface="Symbol" panose="05050102010706020507" pitchFamily="18" charset="2"/>
              </a:rPr>
              <a:t>g</a:t>
            </a:r>
            <a:r>
              <a:rPr lang="en-GB" sz="1600" i="1" dirty="0">
                <a:solidFill>
                  <a:prstClr val="black"/>
                </a:solidFill>
              </a:rPr>
              <a:t>-ray incidence</a:t>
            </a:r>
          </a:p>
        </p:txBody>
      </p:sp>
      <p:sp>
        <p:nvSpPr>
          <p:cNvPr id="13" name="Rettangolo 12"/>
          <p:cNvSpPr/>
          <p:nvPr/>
        </p:nvSpPr>
        <p:spPr>
          <a:xfrm>
            <a:off x="7564662" y="4005481"/>
            <a:ext cx="2916458" cy="584775"/>
          </a:xfrm>
          <a:prstGeom prst="rect">
            <a:avLst/>
          </a:prstGeom>
        </p:spPr>
        <p:txBody>
          <a:bodyPr wrap="square">
            <a:spAutoFit/>
          </a:bodyPr>
          <a:lstStyle/>
          <a:p>
            <a:pPr>
              <a:spcBef>
                <a:spcPts val="0"/>
              </a:spcBef>
            </a:pPr>
            <a:r>
              <a:rPr lang="en-GB" sz="1600" b="1" i="1" dirty="0">
                <a:solidFill>
                  <a:srgbClr val="FF0000"/>
                </a:solidFill>
              </a:rPr>
              <a:t>Fermi-LAT </a:t>
            </a:r>
            <a:r>
              <a:rPr lang="en-GB" sz="1600" i="1" dirty="0">
                <a:solidFill>
                  <a:prstClr val="black"/>
                </a:solidFill>
              </a:rPr>
              <a:t>= pair-conversion telescope </a:t>
            </a:r>
          </a:p>
        </p:txBody>
      </p:sp>
      <p:sp>
        <p:nvSpPr>
          <p:cNvPr id="5" name="Segnaposto piè di pagina 4"/>
          <p:cNvSpPr>
            <a:spLocks noGrp="1"/>
          </p:cNvSpPr>
          <p:nvPr>
            <p:ph type="ftr" sz="quarter" idx="11"/>
          </p:nvPr>
        </p:nvSpPr>
        <p:spPr/>
        <p:txBody>
          <a:bodyPr/>
          <a:lstStyle/>
          <a:p>
            <a:r>
              <a:rPr lang="fr-FR"/>
              <a:t>M. Spurio - Astroparticle Physics - 10</a:t>
            </a:r>
            <a:endParaRPr lang="it-IT"/>
          </a:p>
        </p:txBody>
      </p:sp>
      <p:sp>
        <p:nvSpPr>
          <p:cNvPr id="7" name="Segnaposto numero diapositiva 6"/>
          <p:cNvSpPr>
            <a:spLocks noGrp="1"/>
          </p:cNvSpPr>
          <p:nvPr>
            <p:ph type="sldNum" sz="quarter" idx="12"/>
          </p:nvPr>
        </p:nvSpPr>
        <p:spPr/>
        <p:txBody>
          <a:bodyPr/>
          <a:lstStyle/>
          <a:p>
            <a:fld id="{EF856C54-971D-4A64-8725-72F12A462872}" type="slidenum">
              <a:rPr lang="it-IT" smtClean="0"/>
              <a:t>90</a:t>
            </a:fld>
            <a:endParaRPr lang="it-IT"/>
          </a:p>
        </p:txBody>
      </p:sp>
    </p:spTree>
    <p:extLst>
      <p:ext uri="{BB962C8B-B14F-4D97-AF65-F5344CB8AC3E}">
        <p14:creationId xmlns:p14="http://schemas.microsoft.com/office/powerpoint/2010/main" val="7290313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87791" y="30112"/>
            <a:ext cx="9346809" cy="721956"/>
          </a:xfrm>
        </p:spPr>
        <p:txBody>
          <a:bodyPr>
            <a:normAutofit/>
          </a:bodyPr>
          <a:lstStyle/>
          <a:p>
            <a:r>
              <a:rPr lang="en-US" sz="3600" dirty="0"/>
              <a:t>How many sensors in a 1km</a:t>
            </a:r>
            <a:r>
              <a:rPr lang="en-US" sz="3600" baseline="30000" dirty="0"/>
              <a:t>3</a:t>
            </a:r>
            <a:r>
              <a:rPr lang="en-US" sz="3600" dirty="0"/>
              <a:t> NT</a:t>
            </a:r>
            <a:endParaRPr lang="en-US" sz="3200" dirty="0"/>
          </a:p>
        </p:txBody>
      </p:sp>
      <p:sp>
        <p:nvSpPr>
          <p:cNvPr id="145414" name="Litebulb"/>
          <p:cNvSpPr>
            <a:spLocks noChangeAspect="1" noEditPoints="1" noChangeArrowheads="1"/>
          </p:cNvSpPr>
          <p:nvPr/>
        </p:nvSpPr>
        <p:spPr bwMode="auto">
          <a:xfrm rot="7826291">
            <a:off x="2047082" y="3393232"/>
            <a:ext cx="1025525" cy="84931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chemeClr val="tx1"/>
          </a:solidFill>
          <a:ln w="19050">
            <a:solidFill>
              <a:srgbClr val="000000"/>
            </a:solidFill>
            <a:miter lim="800000"/>
            <a:headEnd/>
            <a:tailEnd/>
          </a:ln>
        </p:spPr>
        <p:txBody>
          <a:bodyP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58" name="Text Box 50"/>
          <p:cNvSpPr txBox="1">
            <a:spLocks noChangeArrowheads="1"/>
          </p:cNvSpPr>
          <p:nvPr/>
        </p:nvSpPr>
        <p:spPr bwMode="auto">
          <a:xfrm>
            <a:off x="1703389" y="2944763"/>
            <a:ext cx="1888659" cy="369332"/>
          </a:xfrm>
          <a:prstGeom prst="rect">
            <a:avLst/>
          </a:prstGeom>
          <a:noFill/>
          <a:ln w="9525" algn="ctr">
            <a:noFill/>
            <a:miter lim="800000"/>
            <a:headEnd/>
            <a:tailEnd/>
          </a:ln>
          <a:effectLst/>
        </p:spPr>
        <p:txBody>
          <a:bodyPr wrap="none">
            <a:spAutoFit/>
          </a:bodyPr>
          <a:lstStyle/>
          <a:p>
            <a:pPr eaLnBrk="0" fontAlgn="base" hangingPunct="0">
              <a:spcBef>
                <a:spcPct val="0"/>
              </a:spcBef>
              <a:spcAft>
                <a:spcPct val="0"/>
              </a:spcAft>
            </a:pPr>
            <a:r>
              <a:rPr lang="it-IT" dirty="0">
                <a:solidFill>
                  <a:prstClr val="black"/>
                </a:solidFill>
              </a:rPr>
              <a:t>10” PMT =0.05 m</a:t>
            </a:r>
            <a:r>
              <a:rPr lang="it-IT" baseline="30000" dirty="0">
                <a:solidFill>
                  <a:prstClr val="black"/>
                </a:solidFill>
              </a:rPr>
              <a:t>2</a:t>
            </a:r>
          </a:p>
        </p:txBody>
      </p:sp>
      <p:sp>
        <p:nvSpPr>
          <p:cNvPr id="145459" name="AutoShape 51"/>
          <p:cNvSpPr>
            <a:spLocks noChangeArrowheads="1"/>
          </p:cNvSpPr>
          <p:nvPr/>
        </p:nvSpPr>
        <p:spPr bwMode="auto">
          <a:xfrm rot="-3838817">
            <a:off x="4024365" y="1964463"/>
            <a:ext cx="1014842" cy="5796000"/>
          </a:xfrm>
          <a:prstGeom prst="flowChartMagneticDisk">
            <a:avLst/>
          </a:prstGeom>
          <a:solidFill>
            <a:schemeClr val="hlink">
              <a:alpha val="24001"/>
            </a:schemeClr>
          </a:solidFill>
          <a:ln w="9525">
            <a:solidFill>
              <a:schemeClr val="bg1"/>
            </a:solidFill>
            <a:round/>
            <a:headEnd/>
            <a:tailEnd/>
          </a:ln>
          <a:effectLst/>
        </p:spPr>
        <p:txBody>
          <a:bodyPr wrap="square" anchor="ctr">
            <a:spAutoFit/>
          </a:bodyPr>
          <a:lstStyle/>
          <a:p>
            <a:pPr eaLnBrk="0" fontAlgn="base" hangingPunct="0">
              <a:spcBef>
                <a:spcPct val="0"/>
              </a:spcBef>
              <a:spcAft>
                <a:spcPct val="0"/>
              </a:spcAft>
            </a:pPr>
            <a:endParaRPr lang="it-IT" sz="2400">
              <a:solidFill>
                <a:prstClr val="black"/>
              </a:solidFill>
              <a:latin typeface="Times" pitchFamily="18" charset="0"/>
            </a:endParaRPr>
          </a:p>
        </p:txBody>
      </p:sp>
      <p:grpSp>
        <p:nvGrpSpPr>
          <p:cNvPr id="2" name="Group 52"/>
          <p:cNvGrpSpPr>
            <a:grpSpLocks noChangeAspect="1"/>
          </p:cNvGrpSpPr>
          <p:nvPr/>
        </p:nvGrpSpPr>
        <p:grpSpPr bwMode="auto">
          <a:xfrm rot="7405573">
            <a:off x="6564316" y="5573715"/>
            <a:ext cx="168275" cy="923925"/>
            <a:chOff x="288" y="1536"/>
            <a:chExt cx="288" cy="2304"/>
          </a:xfrm>
        </p:grpSpPr>
        <p:grpSp>
          <p:nvGrpSpPr>
            <p:cNvPr id="3" name="Group 53"/>
            <p:cNvGrpSpPr>
              <a:grpSpLocks noChangeAspect="1"/>
            </p:cNvGrpSpPr>
            <p:nvPr/>
          </p:nvGrpSpPr>
          <p:grpSpPr bwMode="auto">
            <a:xfrm>
              <a:off x="288" y="1536"/>
              <a:ext cx="288" cy="576"/>
              <a:chOff x="288" y="1536"/>
              <a:chExt cx="1152" cy="2304"/>
            </a:xfrm>
          </p:grpSpPr>
          <p:grpSp>
            <p:nvGrpSpPr>
              <p:cNvPr id="4" name="Group 54"/>
              <p:cNvGrpSpPr>
                <a:grpSpLocks noChangeAspect="1"/>
              </p:cNvGrpSpPr>
              <p:nvPr/>
            </p:nvGrpSpPr>
            <p:grpSpPr bwMode="auto">
              <a:xfrm>
                <a:off x="864" y="2688"/>
                <a:ext cx="576" cy="1152"/>
                <a:chOff x="864" y="2688"/>
                <a:chExt cx="576" cy="1152"/>
              </a:xfrm>
            </p:grpSpPr>
            <p:sp>
              <p:nvSpPr>
                <p:cNvPr id="145463" name="Arc 55"/>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64" name="Arc 56"/>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nvGrpSpPr>
              <p:cNvPr id="5" name="Group 57"/>
              <p:cNvGrpSpPr>
                <a:grpSpLocks noChangeAspect="1"/>
              </p:cNvGrpSpPr>
              <p:nvPr/>
            </p:nvGrpSpPr>
            <p:grpSpPr bwMode="auto">
              <a:xfrm rot="10800000">
                <a:off x="288" y="1536"/>
                <a:ext cx="576" cy="1152"/>
                <a:chOff x="864" y="2688"/>
                <a:chExt cx="576" cy="1152"/>
              </a:xfrm>
            </p:grpSpPr>
            <p:sp>
              <p:nvSpPr>
                <p:cNvPr id="145466" name="Arc 58"/>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67" name="Arc 59"/>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grpSp>
          <p:nvGrpSpPr>
            <p:cNvPr id="6" name="Group 60"/>
            <p:cNvGrpSpPr>
              <a:grpSpLocks noChangeAspect="1"/>
            </p:cNvGrpSpPr>
            <p:nvPr/>
          </p:nvGrpSpPr>
          <p:grpSpPr bwMode="auto">
            <a:xfrm>
              <a:off x="288" y="2112"/>
              <a:ext cx="288" cy="576"/>
              <a:chOff x="288" y="1536"/>
              <a:chExt cx="1152" cy="2304"/>
            </a:xfrm>
          </p:grpSpPr>
          <p:grpSp>
            <p:nvGrpSpPr>
              <p:cNvPr id="7" name="Group 61"/>
              <p:cNvGrpSpPr>
                <a:grpSpLocks noChangeAspect="1"/>
              </p:cNvGrpSpPr>
              <p:nvPr/>
            </p:nvGrpSpPr>
            <p:grpSpPr bwMode="auto">
              <a:xfrm>
                <a:off x="864" y="2688"/>
                <a:ext cx="576" cy="1152"/>
                <a:chOff x="864" y="2688"/>
                <a:chExt cx="576" cy="1152"/>
              </a:xfrm>
            </p:grpSpPr>
            <p:sp>
              <p:nvSpPr>
                <p:cNvPr id="145470" name="Arc 62"/>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71" name="Arc 63"/>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nvGrpSpPr>
              <p:cNvPr id="8" name="Group 64"/>
              <p:cNvGrpSpPr>
                <a:grpSpLocks noChangeAspect="1"/>
              </p:cNvGrpSpPr>
              <p:nvPr/>
            </p:nvGrpSpPr>
            <p:grpSpPr bwMode="auto">
              <a:xfrm rot="10800000">
                <a:off x="288" y="1536"/>
                <a:ext cx="576" cy="1152"/>
                <a:chOff x="864" y="2688"/>
                <a:chExt cx="576" cy="1152"/>
              </a:xfrm>
            </p:grpSpPr>
            <p:sp>
              <p:nvSpPr>
                <p:cNvPr id="145473" name="Arc 65"/>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74" name="Arc 66"/>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grpSp>
          <p:nvGrpSpPr>
            <p:cNvPr id="9" name="Group 67"/>
            <p:cNvGrpSpPr>
              <a:grpSpLocks noChangeAspect="1"/>
            </p:cNvGrpSpPr>
            <p:nvPr/>
          </p:nvGrpSpPr>
          <p:grpSpPr bwMode="auto">
            <a:xfrm>
              <a:off x="288" y="2688"/>
              <a:ext cx="288" cy="576"/>
              <a:chOff x="288" y="1536"/>
              <a:chExt cx="1152" cy="2304"/>
            </a:xfrm>
          </p:grpSpPr>
          <p:grpSp>
            <p:nvGrpSpPr>
              <p:cNvPr id="10" name="Group 68"/>
              <p:cNvGrpSpPr>
                <a:grpSpLocks noChangeAspect="1"/>
              </p:cNvGrpSpPr>
              <p:nvPr/>
            </p:nvGrpSpPr>
            <p:grpSpPr bwMode="auto">
              <a:xfrm>
                <a:off x="864" y="2688"/>
                <a:ext cx="576" cy="1152"/>
                <a:chOff x="864" y="2688"/>
                <a:chExt cx="576" cy="1152"/>
              </a:xfrm>
            </p:grpSpPr>
            <p:sp>
              <p:nvSpPr>
                <p:cNvPr id="145477" name="Arc 69"/>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78" name="Arc 70"/>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nvGrpSpPr>
              <p:cNvPr id="11" name="Group 71"/>
              <p:cNvGrpSpPr>
                <a:grpSpLocks noChangeAspect="1"/>
              </p:cNvGrpSpPr>
              <p:nvPr/>
            </p:nvGrpSpPr>
            <p:grpSpPr bwMode="auto">
              <a:xfrm rot="10800000">
                <a:off x="288" y="1536"/>
                <a:ext cx="576" cy="1152"/>
                <a:chOff x="864" y="2688"/>
                <a:chExt cx="576" cy="1152"/>
              </a:xfrm>
            </p:grpSpPr>
            <p:sp>
              <p:nvSpPr>
                <p:cNvPr id="145480" name="Arc 72"/>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81" name="Arc 73"/>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grpSp>
          <p:nvGrpSpPr>
            <p:cNvPr id="12" name="Group 74"/>
            <p:cNvGrpSpPr>
              <a:grpSpLocks noChangeAspect="1"/>
            </p:cNvGrpSpPr>
            <p:nvPr/>
          </p:nvGrpSpPr>
          <p:grpSpPr bwMode="auto">
            <a:xfrm>
              <a:off x="288" y="3264"/>
              <a:ext cx="288" cy="576"/>
              <a:chOff x="288" y="1536"/>
              <a:chExt cx="1152" cy="2304"/>
            </a:xfrm>
          </p:grpSpPr>
          <p:grpSp>
            <p:nvGrpSpPr>
              <p:cNvPr id="13" name="Group 75"/>
              <p:cNvGrpSpPr>
                <a:grpSpLocks noChangeAspect="1"/>
              </p:cNvGrpSpPr>
              <p:nvPr/>
            </p:nvGrpSpPr>
            <p:grpSpPr bwMode="auto">
              <a:xfrm>
                <a:off x="864" y="2688"/>
                <a:ext cx="576" cy="1152"/>
                <a:chOff x="864" y="2688"/>
                <a:chExt cx="576" cy="1152"/>
              </a:xfrm>
            </p:grpSpPr>
            <p:sp>
              <p:nvSpPr>
                <p:cNvPr id="145484" name="Arc 76"/>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85" name="Arc 77"/>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nvGrpSpPr>
              <p:cNvPr id="14" name="Group 78"/>
              <p:cNvGrpSpPr>
                <a:grpSpLocks noChangeAspect="1"/>
              </p:cNvGrpSpPr>
              <p:nvPr/>
            </p:nvGrpSpPr>
            <p:grpSpPr bwMode="auto">
              <a:xfrm rot="10800000">
                <a:off x="288" y="1536"/>
                <a:ext cx="576" cy="1152"/>
                <a:chOff x="864" y="2688"/>
                <a:chExt cx="576" cy="1152"/>
              </a:xfrm>
            </p:grpSpPr>
            <p:sp>
              <p:nvSpPr>
                <p:cNvPr id="145487" name="Arc 79"/>
                <p:cNvSpPr>
                  <a:spLocks noChangeAspect="1"/>
                </p:cNvSpPr>
                <p:nvPr/>
              </p:nvSpPr>
              <p:spPr bwMode="auto">
                <a:xfrm>
                  <a:off x="864" y="2688"/>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sp>
              <p:nvSpPr>
                <p:cNvPr id="145488" name="Arc 80"/>
                <p:cNvSpPr>
                  <a:spLocks noChangeAspect="1"/>
                </p:cNvSpPr>
                <p:nvPr/>
              </p:nvSpPr>
              <p:spPr bwMode="auto">
                <a:xfrm rot="5400000">
                  <a:off x="864" y="32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eaLnBrk="0" fontAlgn="base" hangingPunct="0">
                    <a:spcBef>
                      <a:spcPct val="0"/>
                    </a:spcBef>
                    <a:spcAft>
                      <a:spcPct val="0"/>
                    </a:spcAft>
                  </a:pPr>
                  <a:endParaRPr lang="it-IT" sz="2000">
                    <a:solidFill>
                      <a:prstClr val="black"/>
                    </a:solidFill>
                    <a:latin typeface="Times" pitchFamily="18" charset="0"/>
                  </a:endParaRPr>
                </a:p>
              </p:txBody>
            </p:sp>
          </p:grpSp>
        </p:grpSp>
      </p:grpSp>
      <p:sp>
        <p:nvSpPr>
          <p:cNvPr id="145489" name="Line 81"/>
          <p:cNvSpPr>
            <a:spLocks noChangeShapeType="1"/>
          </p:cNvSpPr>
          <p:nvPr/>
        </p:nvSpPr>
        <p:spPr bwMode="auto">
          <a:xfrm>
            <a:off x="2208214" y="4601825"/>
            <a:ext cx="4411025" cy="2158245"/>
          </a:xfrm>
          <a:prstGeom prst="line">
            <a:avLst/>
          </a:prstGeom>
          <a:noFill/>
          <a:ln w="28575">
            <a:solidFill>
              <a:schemeClr val="tx2"/>
            </a:solidFill>
            <a:round/>
            <a:headEnd type="triangle" w="med" len="med"/>
            <a:tailEnd type="triangle" w="med" len="med"/>
          </a:ln>
          <a:effectLst/>
        </p:spPr>
        <p:txBody>
          <a:bodyPr wrap="square">
            <a:spAutoFit/>
          </a:bodyPr>
          <a:lstStyle/>
          <a:p>
            <a:pPr eaLnBrk="0" fontAlgn="base" hangingPunct="0">
              <a:spcBef>
                <a:spcPct val="0"/>
              </a:spcBef>
              <a:spcAft>
                <a:spcPct val="0"/>
              </a:spcAft>
            </a:pPr>
            <a:endParaRPr lang="it-IT" sz="2400">
              <a:solidFill>
                <a:prstClr val="black"/>
              </a:solidFill>
              <a:latin typeface="Times" pitchFamily="18" charset="0"/>
            </a:endParaRPr>
          </a:p>
        </p:txBody>
      </p:sp>
      <p:sp>
        <p:nvSpPr>
          <p:cNvPr id="145490" name="Text Box 82"/>
          <p:cNvSpPr txBox="1">
            <a:spLocks noChangeArrowheads="1"/>
          </p:cNvSpPr>
          <p:nvPr/>
        </p:nvSpPr>
        <p:spPr bwMode="auto">
          <a:xfrm>
            <a:off x="2208213" y="5176789"/>
            <a:ext cx="1202573" cy="400110"/>
          </a:xfrm>
          <a:prstGeom prst="rect">
            <a:avLst/>
          </a:prstGeom>
          <a:noFill/>
          <a:ln w="9525" algn="ctr">
            <a:noFill/>
            <a:miter lim="800000"/>
            <a:headEnd/>
            <a:tailEnd/>
          </a:ln>
          <a:effectLst/>
        </p:spPr>
        <p:txBody>
          <a:bodyPr wrap="none">
            <a:spAutoFit/>
          </a:bodyPr>
          <a:lstStyle/>
          <a:p>
            <a:pPr eaLnBrk="0" fontAlgn="base" hangingPunct="0">
              <a:spcBef>
                <a:spcPct val="0"/>
              </a:spcBef>
              <a:spcAft>
                <a:spcPct val="0"/>
              </a:spcAft>
            </a:pPr>
            <a:r>
              <a:rPr lang="it-IT" sz="2000" dirty="0" err="1">
                <a:solidFill>
                  <a:prstClr val="black"/>
                </a:solidFill>
                <a:latin typeface="Times" pitchFamily="18" charset="0"/>
              </a:rPr>
              <a:t>L</a:t>
            </a:r>
            <a:r>
              <a:rPr lang="it-IT" sz="2000" baseline="-25000" dirty="0" err="1">
                <a:solidFill>
                  <a:prstClr val="black"/>
                </a:solidFill>
                <a:latin typeface="Times" pitchFamily="18" charset="0"/>
              </a:rPr>
              <a:t>ass</a:t>
            </a:r>
            <a:r>
              <a:rPr lang="en-US" sz="2000" dirty="0">
                <a:solidFill>
                  <a:prstClr val="black"/>
                </a:solidFill>
              </a:rPr>
              <a:t>~60 m</a:t>
            </a:r>
          </a:p>
        </p:txBody>
      </p:sp>
      <p:sp>
        <p:nvSpPr>
          <p:cNvPr id="145491" name="Text Box 83"/>
          <p:cNvSpPr txBox="1">
            <a:spLocks noChangeArrowheads="1"/>
          </p:cNvSpPr>
          <p:nvPr/>
        </p:nvSpPr>
        <p:spPr bwMode="auto">
          <a:xfrm>
            <a:off x="5087938" y="5321251"/>
            <a:ext cx="1317990" cy="400110"/>
          </a:xfrm>
          <a:prstGeom prst="rect">
            <a:avLst/>
          </a:prstGeom>
          <a:noFill/>
          <a:ln w="9525" algn="ctr">
            <a:noFill/>
            <a:miter lim="800000"/>
            <a:headEnd/>
            <a:tailEnd/>
          </a:ln>
          <a:effectLst/>
        </p:spPr>
        <p:txBody>
          <a:bodyPr wrap="none">
            <a:spAutoFit/>
          </a:bodyPr>
          <a:lstStyle/>
          <a:p>
            <a:pPr eaLnBrk="0" fontAlgn="base" hangingPunct="0">
              <a:spcBef>
                <a:spcPct val="0"/>
              </a:spcBef>
              <a:spcAft>
                <a:spcPct val="0"/>
              </a:spcAft>
            </a:pPr>
            <a:r>
              <a:rPr lang="it-IT" sz="2000" dirty="0">
                <a:solidFill>
                  <a:prstClr val="black"/>
                </a:solidFill>
                <a:latin typeface="Times" pitchFamily="18" charset="0"/>
              </a:rPr>
              <a:t>V</a:t>
            </a:r>
            <a:r>
              <a:rPr lang="it-IT" sz="2000" baseline="-25000" dirty="0">
                <a:solidFill>
                  <a:prstClr val="black"/>
                </a:solidFill>
                <a:latin typeface="Times" pitchFamily="18" charset="0"/>
              </a:rPr>
              <a:t>OM</a:t>
            </a:r>
            <a:r>
              <a:rPr lang="it-IT" sz="2000" dirty="0">
                <a:solidFill>
                  <a:prstClr val="black"/>
                </a:solidFill>
              </a:rPr>
              <a:t>=</a:t>
            </a:r>
            <a:r>
              <a:rPr lang="it-IT" sz="2000" dirty="0">
                <a:solidFill>
                  <a:prstClr val="black"/>
                </a:solidFill>
                <a:latin typeface="Times" pitchFamily="18" charset="0"/>
              </a:rPr>
              <a:t> </a:t>
            </a:r>
            <a:r>
              <a:rPr lang="it-IT" sz="2000" dirty="0">
                <a:solidFill>
                  <a:prstClr val="black"/>
                </a:solidFill>
              </a:rPr>
              <a:t>3 m</a:t>
            </a:r>
            <a:r>
              <a:rPr lang="it-IT" sz="2000" baseline="30000" dirty="0">
                <a:solidFill>
                  <a:prstClr val="black"/>
                </a:solidFill>
              </a:rPr>
              <a:t>3</a:t>
            </a:r>
          </a:p>
        </p:txBody>
      </p:sp>
      <p:sp>
        <p:nvSpPr>
          <p:cNvPr id="145493" name="Text Box 85"/>
          <p:cNvSpPr txBox="1">
            <a:spLocks noChangeArrowheads="1"/>
          </p:cNvSpPr>
          <p:nvPr/>
        </p:nvSpPr>
        <p:spPr bwMode="auto">
          <a:xfrm>
            <a:off x="5223022" y="1890793"/>
            <a:ext cx="4629024" cy="830997"/>
          </a:xfrm>
          <a:prstGeom prst="rect">
            <a:avLst/>
          </a:prstGeom>
          <a:noFill/>
          <a:ln w="9525" algn="ctr">
            <a:noFill/>
            <a:miter lim="800000"/>
            <a:headEnd/>
            <a:tailEnd/>
          </a:ln>
          <a:effectLst/>
        </p:spPr>
        <p:txBody>
          <a:bodyPr wrap="none">
            <a:spAutoFit/>
          </a:bodyPr>
          <a:lstStyle/>
          <a:p>
            <a:pPr eaLnBrk="0" fontAlgn="base" hangingPunct="0">
              <a:spcBef>
                <a:spcPct val="0"/>
              </a:spcBef>
              <a:spcAft>
                <a:spcPct val="0"/>
              </a:spcAft>
            </a:pPr>
            <a:r>
              <a:rPr lang="it-IT" sz="2400" dirty="0" err="1">
                <a:solidFill>
                  <a:prstClr val="black"/>
                </a:solidFill>
                <a:latin typeface="Times" pitchFamily="18" charset="0"/>
              </a:rPr>
              <a:t>N</a:t>
            </a:r>
            <a:r>
              <a:rPr lang="it-IT" sz="2400" baseline="-25000" dirty="0" err="1">
                <a:solidFill>
                  <a:prstClr val="black"/>
                </a:solidFill>
                <a:latin typeface="Times" pitchFamily="18" charset="0"/>
              </a:rPr>
              <a:t>pe</a:t>
            </a:r>
            <a:r>
              <a:rPr lang="it-IT" sz="2400" dirty="0">
                <a:solidFill>
                  <a:prstClr val="black"/>
                </a:solidFill>
                <a:latin typeface="Times" pitchFamily="18" charset="0"/>
              </a:rPr>
              <a:t>= (</a:t>
            </a:r>
            <a:r>
              <a:rPr lang="it-IT" sz="2400" dirty="0" err="1">
                <a:solidFill>
                  <a:srgbClr val="FF0000"/>
                </a:solidFill>
                <a:latin typeface="Times" pitchFamily="18" charset="0"/>
              </a:rPr>
              <a:t>OMs</a:t>
            </a:r>
            <a:r>
              <a:rPr lang="it-IT" sz="2400" dirty="0">
                <a:solidFill>
                  <a:prstClr val="black"/>
                </a:solidFill>
                <a:latin typeface="Times" pitchFamily="18" charset="0"/>
                <a:sym typeface="Symbol" pitchFamily="18" charset="2"/>
              </a:rPr>
              <a:t></a:t>
            </a:r>
            <a:r>
              <a:rPr lang="it-IT" sz="2400" dirty="0">
                <a:solidFill>
                  <a:prstClr val="black"/>
                </a:solidFill>
                <a:latin typeface="Times" pitchFamily="18" charset="0"/>
              </a:rPr>
              <a:t> V</a:t>
            </a:r>
            <a:r>
              <a:rPr lang="it-IT" sz="2400" baseline="-25000" dirty="0">
                <a:solidFill>
                  <a:prstClr val="black"/>
                </a:solidFill>
                <a:latin typeface="Times" pitchFamily="18" charset="0"/>
              </a:rPr>
              <a:t>OM</a:t>
            </a:r>
            <a:r>
              <a:rPr lang="it-IT" sz="2400" dirty="0">
                <a:solidFill>
                  <a:prstClr val="black"/>
                </a:solidFill>
                <a:latin typeface="Times" pitchFamily="18" charset="0"/>
                <a:sym typeface="Symbol" pitchFamily="18" charset="2"/>
              </a:rPr>
              <a:t>  </a:t>
            </a:r>
            <a:r>
              <a:rPr lang="it-IT" sz="2400" dirty="0" err="1">
                <a:solidFill>
                  <a:prstClr val="black"/>
                </a:solidFill>
                <a:latin typeface="Times" pitchFamily="18" charset="0"/>
              </a:rPr>
              <a:t>N</a:t>
            </a:r>
            <a:r>
              <a:rPr lang="it-IT" sz="2400" baseline="-25000" dirty="0" err="1">
                <a:solidFill>
                  <a:prstClr val="black"/>
                </a:solidFill>
                <a:latin typeface="Symbol" pitchFamily="18" charset="2"/>
              </a:rPr>
              <a:t>g</a:t>
            </a:r>
            <a:r>
              <a:rPr lang="it-IT" sz="2400" baseline="-25000" dirty="0">
                <a:solidFill>
                  <a:prstClr val="black"/>
                </a:solidFill>
                <a:latin typeface="Symbol" pitchFamily="18" charset="2"/>
              </a:rPr>
              <a:t> </a:t>
            </a:r>
            <a:r>
              <a:rPr lang="it-IT" sz="2000" dirty="0">
                <a:solidFill>
                  <a:prstClr val="black"/>
                </a:solidFill>
                <a:latin typeface="Times" pitchFamily="18" charset="0"/>
                <a:sym typeface="Symbol" pitchFamily="18" charset="2"/>
              </a:rPr>
              <a:t></a:t>
            </a:r>
            <a:r>
              <a:rPr lang="it-IT" sz="2400" dirty="0">
                <a:solidFill>
                  <a:prstClr val="black"/>
                </a:solidFill>
                <a:latin typeface="Times" pitchFamily="18" charset="0"/>
              </a:rPr>
              <a:t> </a:t>
            </a:r>
            <a:r>
              <a:rPr lang="it-IT" sz="2400" dirty="0" err="1">
                <a:solidFill>
                  <a:prstClr val="black"/>
                </a:solidFill>
                <a:latin typeface="Symbol" pitchFamily="18" charset="2"/>
              </a:rPr>
              <a:t>e</a:t>
            </a:r>
            <a:r>
              <a:rPr lang="it-IT" sz="2400" baseline="-25000" dirty="0" err="1">
                <a:solidFill>
                  <a:prstClr val="black"/>
                </a:solidFill>
                <a:latin typeface="Times" pitchFamily="18" charset="0"/>
              </a:rPr>
              <a:t>QE</a:t>
            </a:r>
            <a:r>
              <a:rPr lang="it-IT" sz="2400" baseline="-25000" dirty="0">
                <a:solidFill>
                  <a:prstClr val="black"/>
                </a:solidFill>
                <a:latin typeface="Times" pitchFamily="18" charset="0"/>
              </a:rPr>
              <a:t> </a:t>
            </a:r>
            <a:r>
              <a:rPr lang="it-IT" sz="2400" dirty="0">
                <a:solidFill>
                  <a:prstClr val="black"/>
                </a:solidFill>
                <a:latin typeface="Times" pitchFamily="18" charset="0"/>
              </a:rPr>
              <a:t>)/1 </a:t>
            </a:r>
            <a:r>
              <a:rPr lang="it-IT" sz="2400" dirty="0">
                <a:solidFill>
                  <a:prstClr val="black"/>
                </a:solidFill>
              </a:rPr>
              <a:t>km</a:t>
            </a:r>
            <a:r>
              <a:rPr lang="it-IT" sz="2400" baseline="30000" dirty="0">
                <a:solidFill>
                  <a:prstClr val="black"/>
                </a:solidFill>
              </a:rPr>
              <a:t>3</a:t>
            </a:r>
            <a:endParaRPr lang="it-IT" sz="2400" baseline="-25000" dirty="0">
              <a:solidFill>
                <a:prstClr val="black"/>
              </a:solidFill>
              <a:latin typeface="Times" pitchFamily="18" charset="0"/>
            </a:endParaRPr>
          </a:p>
          <a:p>
            <a:pPr eaLnBrk="0" fontAlgn="base" hangingPunct="0">
              <a:spcBef>
                <a:spcPct val="0"/>
              </a:spcBef>
              <a:spcAft>
                <a:spcPct val="0"/>
              </a:spcAft>
            </a:pPr>
            <a:r>
              <a:rPr lang="it-IT" sz="2400" baseline="-25000" dirty="0">
                <a:solidFill>
                  <a:prstClr val="black"/>
                </a:solidFill>
                <a:latin typeface="Times" pitchFamily="18" charset="0"/>
              </a:rPr>
              <a:t>       </a:t>
            </a:r>
            <a:r>
              <a:rPr lang="it-IT" sz="2400" dirty="0">
                <a:solidFill>
                  <a:prstClr val="black"/>
                </a:solidFill>
              </a:rPr>
              <a:t>=100</a:t>
            </a:r>
          </a:p>
        </p:txBody>
      </p:sp>
      <p:sp>
        <p:nvSpPr>
          <p:cNvPr id="145495" name="Text Box 87"/>
          <p:cNvSpPr txBox="1">
            <a:spLocks noChangeArrowheads="1"/>
          </p:cNvSpPr>
          <p:nvPr/>
        </p:nvSpPr>
        <p:spPr bwMode="auto">
          <a:xfrm>
            <a:off x="5388300" y="1187161"/>
            <a:ext cx="3906069" cy="461665"/>
          </a:xfrm>
          <a:prstGeom prst="rect">
            <a:avLst/>
          </a:prstGeom>
          <a:noFill/>
          <a:ln w="9525" algn="ctr">
            <a:noFill/>
            <a:miter lim="800000"/>
            <a:headEnd/>
            <a:tailEnd/>
          </a:ln>
          <a:effectLst/>
        </p:spPr>
        <p:txBody>
          <a:bodyPr wrap="none">
            <a:spAutoFit/>
          </a:bodyPr>
          <a:lstStyle/>
          <a:p>
            <a:pPr eaLnBrk="0" fontAlgn="base" hangingPunct="0">
              <a:spcBef>
                <a:spcPct val="0"/>
              </a:spcBef>
              <a:spcAft>
                <a:spcPct val="0"/>
              </a:spcAft>
            </a:pPr>
            <a:r>
              <a:rPr lang="it-IT" sz="2400" dirty="0" err="1">
                <a:solidFill>
                  <a:prstClr val="black"/>
                </a:solidFill>
                <a:latin typeface="Times" pitchFamily="18" charset="0"/>
              </a:rPr>
              <a:t>N</a:t>
            </a:r>
            <a:r>
              <a:rPr lang="it-IT" sz="2400" baseline="-25000" dirty="0" err="1">
                <a:solidFill>
                  <a:prstClr val="black"/>
                </a:solidFill>
                <a:latin typeface="Symbol" pitchFamily="18" charset="2"/>
              </a:rPr>
              <a:t>g</a:t>
            </a:r>
            <a:r>
              <a:rPr lang="it-IT" sz="2400" dirty="0">
                <a:solidFill>
                  <a:prstClr val="black"/>
                </a:solidFill>
                <a:latin typeface="Times" pitchFamily="18" charset="0"/>
              </a:rPr>
              <a:t>= L</a:t>
            </a:r>
            <a:r>
              <a:rPr lang="it-IT" sz="2400" baseline="-25000" dirty="0">
                <a:solidFill>
                  <a:prstClr val="black"/>
                </a:solidFill>
                <a:latin typeface="Symbol" pitchFamily="18" charset="2"/>
              </a:rPr>
              <a:t>m </a:t>
            </a:r>
            <a:r>
              <a:rPr lang="it-IT" sz="2000" dirty="0">
                <a:solidFill>
                  <a:prstClr val="black"/>
                </a:solidFill>
                <a:sym typeface="Symbol" pitchFamily="18" charset="2"/>
              </a:rPr>
              <a:t></a:t>
            </a:r>
            <a:r>
              <a:rPr lang="it-IT" sz="2400" dirty="0">
                <a:solidFill>
                  <a:prstClr val="black"/>
                </a:solidFill>
              </a:rPr>
              <a:t>300 </a:t>
            </a:r>
            <a:r>
              <a:rPr lang="it-IT" sz="2400" dirty="0" err="1">
                <a:solidFill>
                  <a:prstClr val="black"/>
                </a:solidFill>
              </a:rPr>
              <a:t>Č</a:t>
            </a:r>
            <a:r>
              <a:rPr lang="it-IT" sz="2400" dirty="0" err="1">
                <a:solidFill>
                  <a:prstClr val="black"/>
                </a:solidFill>
                <a:latin typeface="Symbol" panose="05050102010706020507" pitchFamily="18" charset="2"/>
              </a:rPr>
              <a:t>g</a:t>
            </a:r>
            <a:r>
              <a:rPr lang="it-IT" sz="2400" dirty="0">
                <a:solidFill>
                  <a:prstClr val="black"/>
                </a:solidFill>
              </a:rPr>
              <a:t>/cm= 3x10</a:t>
            </a:r>
            <a:r>
              <a:rPr lang="it-IT" sz="2400" baseline="30000" dirty="0">
                <a:solidFill>
                  <a:prstClr val="black"/>
                </a:solidFill>
              </a:rPr>
              <a:t>7  </a:t>
            </a:r>
            <a:r>
              <a:rPr lang="it-IT" sz="2400" dirty="0" err="1">
                <a:solidFill>
                  <a:prstClr val="black"/>
                </a:solidFill>
                <a:latin typeface="Times" pitchFamily="18" charset="0"/>
              </a:rPr>
              <a:t>Č</a:t>
            </a:r>
            <a:r>
              <a:rPr lang="it-IT" sz="2400" dirty="0" err="1">
                <a:solidFill>
                  <a:prstClr val="black"/>
                </a:solidFill>
                <a:latin typeface="Symbol" pitchFamily="18" charset="2"/>
              </a:rPr>
              <a:t>g</a:t>
            </a:r>
            <a:endParaRPr lang="it-IT" sz="2400" dirty="0">
              <a:solidFill>
                <a:prstClr val="black"/>
              </a:solidFill>
              <a:latin typeface="Symbol" pitchFamily="18" charset="2"/>
            </a:endParaRPr>
          </a:p>
        </p:txBody>
      </p:sp>
      <p:sp>
        <p:nvSpPr>
          <p:cNvPr id="145497" name="Text Box 89"/>
          <p:cNvSpPr txBox="1">
            <a:spLocks noChangeArrowheads="1"/>
          </p:cNvSpPr>
          <p:nvPr/>
        </p:nvSpPr>
        <p:spPr bwMode="auto">
          <a:xfrm>
            <a:off x="7312172" y="2875043"/>
            <a:ext cx="1822935" cy="523220"/>
          </a:xfrm>
          <a:prstGeom prst="rect">
            <a:avLst/>
          </a:prstGeom>
          <a:noFill/>
          <a:ln w="22225" algn="ctr">
            <a:solidFill>
              <a:srgbClr val="FF0000"/>
            </a:solidFill>
            <a:miter lim="800000"/>
            <a:headEnd/>
            <a:tailEnd/>
          </a:ln>
          <a:effectLst/>
        </p:spPr>
        <p:txBody>
          <a:bodyPr wrap="none">
            <a:spAutoFit/>
          </a:bodyPr>
          <a:lstStyle/>
          <a:p>
            <a:pPr eaLnBrk="0" fontAlgn="base" hangingPunct="0">
              <a:spcBef>
                <a:spcPct val="0"/>
              </a:spcBef>
              <a:spcAft>
                <a:spcPct val="0"/>
              </a:spcAft>
            </a:pPr>
            <a:r>
              <a:rPr lang="it-IT" sz="2800" dirty="0" err="1">
                <a:solidFill>
                  <a:srgbClr val="FF0000"/>
                </a:solidFill>
                <a:latin typeface="Times" pitchFamily="18" charset="0"/>
              </a:rPr>
              <a:t>OMs</a:t>
            </a:r>
            <a:r>
              <a:rPr lang="it-IT" sz="2800" dirty="0">
                <a:solidFill>
                  <a:srgbClr val="FF0000"/>
                </a:solidFill>
                <a:latin typeface="Times" pitchFamily="18" charset="0"/>
              </a:rPr>
              <a:t>=5000</a:t>
            </a:r>
          </a:p>
        </p:txBody>
      </p:sp>
      <p:cxnSp>
        <p:nvCxnSpPr>
          <p:cNvPr id="145499" name="AutoShape 91"/>
          <p:cNvCxnSpPr>
            <a:cxnSpLocks noChangeShapeType="1"/>
          </p:cNvCxnSpPr>
          <p:nvPr/>
        </p:nvCxnSpPr>
        <p:spPr bwMode="auto">
          <a:xfrm rot="10800000" flipH="1" flipV="1">
            <a:off x="5223021" y="2154318"/>
            <a:ext cx="2078038" cy="971550"/>
          </a:xfrm>
          <a:prstGeom prst="bentConnector3">
            <a:avLst>
              <a:gd name="adj1" fmla="val -11000"/>
            </a:avLst>
          </a:prstGeom>
          <a:noFill/>
          <a:ln w="38100">
            <a:solidFill>
              <a:srgbClr val="FF0000"/>
            </a:solidFill>
            <a:miter lim="800000"/>
            <a:headEnd/>
            <a:tailEnd type="triangle" w="med" len="med"/>
          </a:ln>
          <a:effectLst/>
        </p:spPr>
      </p:cxnSp>
      <p:sp>
        <p:nvSpPr>
          <p:cNvPr id="17" name="Ovale 16"/>
          <p:cNvSpPr/>
          <p:nvPr/>
        </p:nvSpPr>
        <p:spPr>
          <a:xfrm>
            <a:off x="1919288" y="3284985"/>
            <a:ext cx="1224384" cy="1112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000">
              <a:solidFill>
                <a:prstClr val="white"/>
              </a:solidFill>
            </a:endParaRPr>
          </a:p>
        </p:txBody>
      </p:sp>
      <p:sp>
        <p:nvSpPr>
          <p:cNvPr id="18" name="CasellaDiTesto 17"/>
          <p:cNvSpPr txBox="1"/>
          <p:nvPr/>
        </p:nvSpPr>
        <p:spPr>
          <a:xfrm>
            <a:off x="5223022" y="3541118"/>
            <a:ext cx="5251306" cy="707886"/>
          </a:xfrm>
          <a:prstGeom prst="rect">
            <a:avLst/>
          </a:prstGeom>
          <a:noFill/>
        </p:spPr>
        <p:txBody>
          <a:bodyPr wrap="square" rtlCol="0">
            <a:spAutoFit/>
          </a:bodyPr>
          <a:lstStyle/>
          <a:p>
            <a:pPr eaLnBrk="0" fontAlgn="base" hangingPunct="0">
              <a:spcBef>
                <a:spcPct val="0"/>
              </a:spcBef>
              <a:spcAft>
                <a:spcPct val="0"/>
              </a:spcAft>
            </a:pPr>
            <a:r>
              <a:rPr lang="it-IT" sz="2000" dirty="0" err="1">
                <a:solidFill>
                  <a:prstClr val="black"/>
                </a:solidFill>
              </a:rPr>
              <a:t>This</a:t>
            </a:r>
            <a:r>
              <a:rPr lang="it-IT" sz="2000" dirty="0">
                <a:solidFill>
                  <a:prstClr val="black"/>
                </a:solidFill>
              </a:rPr>
              <a:t> </a:t>
            </a:r>
            <a:r>
              <a:rPr lang="it-IT" sz="2000" dirty="0" err="1">
                <a:solidFill>
                  <a:prstClr val="black"/>
                </a:solidFill>
              </a:rPr>
              <a:t>is</a:t>
            </a:r>
            <a:r>
              <a:rPr lang="it-IT" sz="2000" dirty="0">
                <a:solidFill>
                  <a:prstClr val="black"/>
                </a:solidFill>
              </a:rPr>
              <a:t> the </a:t>
            </a:r>
            <a:r>
              <a:rPr lang="it-IT" sz="2000" dirty="0" err="1">
                <a:solidFill>
                  <a:prstClr val="black"/>
                </a:solidFill>
              </a:rPr>
              <a:t>order</a:t>
            </a:r>
            <a:r>
              <a:rPr lang="it-IT" sz="2000" dirty="0">
                <a:solidFill>
                  <a:prstClr val="black"/>
                </a:solidFill>
              </a:rPr>
              <a:t> of </a:t>
            </a:r>
            <a:r>
              <a:rPr lang="it-IT" sz="2000" dirty="0" err="1">
                <a:solidFill>
                  <a:prstClr val="black"/>
                </a:solidFill>
              </a:rPr>
              <a:t>OMs</a:t>
            </a:r>
            <a:r>
              <a:rPr lang="it-IT" sz="2000" dirty="0">
                <a:solidFill>
                  <a:prstClr val="black"/>
                </a:solidFill>
              </a:rPr>
              <a:t> </a:t>
            </a:r>
            <a:r>
              <a:rPr lang="it-IT" sz="2000" dirty="0" err="1">
                <a:solidFill>
                  <a:prstClr val="black"/>
                </a:solidFill>
              </a:rPr>
              <a:t>buried</a:t>
            </a:r>
            <a:r>
              <a:rPr lang="it-IT" sz="2000" dirty="0">
                <a:solidFill>
                  <a:prstClr val="black"/>
                </a:solidFill>
              </a:rPr>
              <a:t> in IceCube. ANTARES </a:t>
            </a:r>
            <a:r>
              <a:rPr lang="it-IT" sz="2000" dirty="0" err="1">
                <a:solidFill>
                  <a:prstClr val="black"/>
                </a:solidFill>
              </a:rPr>
              <a:t>has</a:t>
            </a:r>
            <a:r>
              <a:rPr lang="it-IT" sz="2000" dirty="0">
                <a:solidFill>
                  <a:prstClr val="black"/>
                </a:solidFill>
              </a:rPr>
              <a:t> 900 </a:t>
            </a:r>
            <a:r>
              <a:rPr lang="it-IT" sz="2000" dirty="0" err="1">
                <a:solidFill>
                  <a:prstClr val="black"/>
                </a:solidFill>
              </a:rPr>
              <a:t>OMs</a:t>
            </a:r>
            <a:endParaRPr lang="it-IT" sz="2000" dirty="0">
              <a:solidFill>
                <a:prstClr val="black"/>
              </a:solidFill>
            </a:endParaRPr>
          </a:p>
        </p:txBody>
      </p:sp>
      <p:sp>
        <p:nvSpPr>
          <p:cNvPr id="16" name="CasellaDiTesto 15"/>
          <p:cNvSpPr txBox="1"/>
          <p:nvPr/>
        </p:nvSpPr>
        <p:spPr>
          <a:xfrm>
            <a:off x="1886411" y="1247193"/>
            <a:ext cx="2911246" cy="400110"/>
          </a:xfrm>
          <a:prstGeom prst="rect">
            <a:avLst/>
          </a:prstGeom>
          <a:noFill/>
        </p:spPr>
        <p:txBody>
          <a:bodyPr wrap="none" rtlCol="0">
            <a:spAutoFit/>
          </a:bodyPr>
          <a:lstStyle/>
          <a:p>
            <a:pPr eaLnBrk="0" fontAlgn="base" hangingPunct="0">
              <a:spcBef>
                <a:spcPct val="0"/>
              </a:spcBef>
              <a:spcAft>
                <a:spcPct val="0"/>
              </a:spcAft>
            </a:pPr>
            <a:r>
              <a:rPr lang="it-IT" sz="2000" dirty="0">
                <a:solidFill>
                  <a:prstClr val="black"/>
                </a:solidFill>
              </a:rPr>
              <a:t>1) In the ANTARES/IC </a:t>
            </a:r>
            <a:r>
              <a:rPr lang="it-IT" sz="2000" dirty="0" err="1">
                <a:solidFill>
                  <a:prstClr val="black"/>
                </a:solidFill>
              </a:rPr>
              <a:t>OMs</a:t>
            </a:r>
            <a:endParaRPr lang="it-IT" sz="2000" dirty="0">
              <a:solidFill>
                <a:prstClr val="black"/>
              </a:solidFill>
            </a:endParaRPr>
          </a:p>
        </p:txBody>
      </p:sp>
      <p:sp>
        <p:nvSpPr>
          <p:cNvPr id="47" name="CasellaDiTesto 46"/>
          <p:cNvSpPr txBox="1"/>
          <p:nvPr/>
        </p:nvSpPr>
        <p:spPr>
          <a:xfrm>
            <a:off x="6753122" y="4373756"/>
            <a:ext cx="3914878" cy="1323439"/>
          </a:xfrm>
          <a:prstGeom prst="rect">
            <a:avLst/>
          </a:prstGeom>
          <a:noFill/>
        </p:spPr>
        <p:txBody>
          <a:bodyPr wrap="square" rtlCol="0">
            <a:spAutoFit/>
          </a:bodyPr>
          <a:lstStyle/>
          <a:p>
            <a:pPr marL="457200" indent="-457200" eaLnBrk="0" fontAlgn="base" hangingPunct="0">
              <a:spcBef>
                <a:spcPct val="0"/>
              </a:spcBef>
              <a:spcAft>
                <a:spcPct val="0"/>
              </a:spcAft>
              <a:buFont typeface="+mj-lt"/>
              <a:buAutoNum type="arabicPeriod" startAt="2"/>
            </a:pPr>
            <a:r>
              <a:rPr lang="it-IT" sz="2000" dirty="0">
                <a:solidFill>
                  <a:prstClr val="black"/>
                </a:solidFill>
              </a:rPr>
              <a:t>For KM3NeT the area of 31 </a:t>
            </a:r>
            <a:r>
              <a:rPr lang="it-IT" sz="2000" dirty="0" err="1">
                <a:solidFill>
                  <a:prstClr val="black"/>
                </a:solidFill>
              </a:rPr>
              <a:t>PMTs</a:t>
            </a:r>
            <a:r>
              <a:rPr lang="it-IT" sz="2000" dirty="0">
                <a:solidFill>
                  <a:prstClr val="black"/>
                </a:solidFill>
              </a:rPr>
              <a:t> of 3’’ </a:t>
            </a:r>
            <a:r>
              <a:rPr lang="it-IT" sz="2000" dirty="0" err="1">
                <a:solidFill>
                  <a:prstClr val="black"/>
                </a:solidFill>
              </a:rPr>
              <a:t>is</a:t>
            </a:r>
            <a:r>
              <a:rPr lang="it-IT" sz="2000" dirty="0">
                <a:solidFill>
                  <a:prstClr val="black"/>
                </a:solidFill>
              </a:rPr>
              <a:t> </a:t>
            </a:r>
            <a:r>
              <a:rPr lang="it-IT" sz="2000" dirty="0" err="1">
                <a:solidFill>
                  <a:prstClr val="black"/>
                </a:solidFill>
              </a:rPr>
              <a:t>equivalent</a:t>
            </a:r>
            <a:r>
              <a:rPr lang="it-IT" sz="2000" dirty="0">
                <a:solidFill>
                  <a:prstClr val="black"/>
                </a:solidFill>
              </a:rPr>
              <a:t> to </a:t>
            </a:r>
            <a:r>
              <a:rPr lang="it-IT" sz="2000" dirty="0" err="1">
                <a:solidFill>
                  <a:prstClr val="black"/>
                </a:solidFill>
              </a:rPr>
              <a:t>that</a:t>
            </a:r>
            <a:r>
              <a:rPr lang="it-IT" sz="2000" dirty="0">
                <a:solidFill>
                  <a:prstClr val="black"/>
                </a:solidFill>
              </a:rPr>
              <a:t> of 3PMTs of 10’’. </a:t>
            </a:r>
            <a:r>
              <a:rPr lang="it-IT" sz="2000" dirty="0" err="1">
                <a:solidFill>
                  <a:prstClr val="black"/>
                </a:solidFill>
              </a:rPr>
              <a:t>Thus</a:t>
            </a:r>
            <a:r>
              <a:rPr lang="it-IT" sz="2000" dirty="0">
                <a:solidFill>
                  <a:prstClr val="black"/>
                </a:solidFill>
              </a:rPr>
              <a:t>, 1/3 of  </a:t>
            </a:r>
            <a:r>
              <a:rPr lang="it-IT" sz="2000" dirty="0" err="1">
                <a:solidFill>
                  <a:prstClr val="black"/>
                </a:solidFill>
              </a:rPr>
              <a:t>OMs</a:t>
            </a:r>
            <a:r>
              <a:rPr lang="it-IT" sz="2000" dirty="0">
                <a:solidFill>
                  <a:prstClr val="black"/>
                </a:solidFill>
              </a:rPr>
              <a:t>  are </a:t>
            </a:r>
            <a:r>
              <a:rPr lang="it-IT" sz="2000" dirty="0" err="1">
                <a:solidFill>
                  <a:prstClr val="black"/>
                </a:solidFill>
              </a:rPr>
              <a:t>needed</a:t>
            </a:r>
            <a:r>
              <a:rPr lang="it-IT" sz="2000" dirty="0">
                <a:solidFill>
                  <a:prstClr val="black"/>
                </a:solidFill>
              </a:rPr>
              <a:t> </a:t>
            </a:r>
          </a:p>
        </p:txBody>
      </p:sp>
      <p:sp>
        <p:nvSpPr>
          <p:cNvPr id="48" name="Indietro o precedente 47">
            <a:hlinkClick r:id="" action="ppaction://hlinkshowjump?jump=lastslideviewed" highlightClick="1"/>
          </p:cNvPr>
          <p:cNvSpPr/>
          <p:nvPr/>
        </p:nvSpPr>
        <p:spPr>
          <a:xfrm>
            <a:off x="10738441" y="231361"/>
            <a:ext cx="489895" cy="25729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0" name="Segnaposto piè di pagina 19"/>
          <p:cNvSpPr>
            <a:spLocks noGrp="1"/>
          </p:cNvSpPr>
          <p:nvPr>
            <p:ph type="ftr" sz="quarter" idx="11"/>
          </p:nvPr>
        </p:nvSpPr>
        <p:spPr/>
        <p:txBody>
          <a:bodyPr/>
          <a:lstStyle/>
          <a:p>
            <a:r>
              <a:rPr lang="fr-FR"/>
              <a:t>M. Spurio - Astroparticle Physics - 10</a:t>
            </a:r>
            <a:endParaRPr lang="it-IT"/>
          </a:p>
        </p:txBody>
      </p:sp>
      <p:sp>
        <p:nvSpPr>
          <p:cNvPr id="21" name="Segnaposto numero diapositiva 20"/>
          <p:cNvSpPr>
            <a:spLocks noGrp="1"/>
          </p:cNvSpPr>
          <p:nvPr>
            <p:ph type="sldNum" sz="quarter" idx="12"/>
          </p:nvPr>
        </p:nvSpPr>
        <p:spPr/>
        <p:txBody>
          <a:bodyPr/>
          <a:lstStyle/>
          <a:p>
            <a:fld id="{EF856C54-971D-4A64-8725-72F12A462872}" type="slidenum">
              <a:rPr lang="it-IT" smtClean="0"/>
              <a:t>91</a:t>
            </a:fld>
            <a:endParaRPr lang="it-IT"/>
          </a:p>
        </p:txBody>
      </p:sp>
    </p:spTree>
    <p:extLst>
      <p:ext uri="{BB962C8B-B14F-4D97-AF65-F5344CB8AC3E}">
        <p14:creationId xmlns:p14="http://schemas.microsoft.com/office/powerpoint/2010/main" val="846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5459"/>
                                        </p:tgtEl>
                                        <p:attrNameLst>
                                          <p:attrName>style.visibility</p:attrName>
                                        </p:attrNameLst>
                                      </p:cBhvr>
                                      <p:to>
                                        <p:strVal val="visible"/>
                                      </p:to>
                                    </p:set>
                                    <p:animEffect transition="in" filter="dissolve">
                                      <p:cBhvr>
                                        <p:cTn id="7" dur="500"/>
                                        <p:tgtEl>
                                          <p:spTgt spid="14545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fill="hold" nodeType="clickEffect">
                                  <p:stCondLst>
                                    <p:cond delay="0"/>
                                  </p:stCondLst>
                                  <p:childTnLst>
                                    <p:animMotion origin="layout" path="M -2.5E-6 -2.59259E-6 L -0.32109 -0.30879 " pathEditMode="relative" rAng="0" ptsTypes="AA">
                                      <p:cBhvr>
                                        <p:cTn id="11" dur="2000" fill="hold"/>
                                        <p:tgtEl>
                                          <p:spTgt spid="2"/>
                                        </p:tgtEl>
                                        <p:attrNameLst>
                                          <p:attrName>ppt_x</p:attrName>
                                          <p:attrName>ppt_y</p:attrName>
                                        </p:attrNameLst>
                                      </p:cBhvr>
                                      <p:rCtr x="-16055" y="-15440"/>
                                    </p:animMotion>
                                  </p:childTnLst>
                                </p:cTn>
                              </p:par>
                              <p:par>
                                <p:cTn id="12" presetID="9" presetClass="entr" presetSubtype="0" fill="hold" grpId="0" nodeType="withEffect">
                                  <p:stCondLst>
                                    <p:cond delay="0"/>
                                  </p:stCondLst>
                                  <p:childTnLst>
                                    <p:set>
                                      <p:cBhvr>
                                        <p:cTn id="13" dur="1" fill="hold">
                                          <p:stCondLst>
                                            <p:cond delay="0"/>
                                          </p:stCondLst>
                                        </p:cTn>
                                        <p:tgtEl>
                                          <p:spTgt spid="145490"/>
                                        </p:tgtEl>
                                        <p:attrNameLst>
                                          <p:attrName>style.visibility</p:attrName>
                                        </p:attrNameLst>
                                      </p:cBhvr>
                                      <p:to>
                                        <p:strVal val="visible"/>
                                      </p:to>
                                    </p:set>
                                    <p:animEffect transition="in" filter="dissolve">
                                      <p:cBhvr>
                                        <p:cTn id="14" dur="500"/>
                                        <p:tgtEl>
                                          <p:spTgt spid="14549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45489"/>
                                        </p:tgtEl>
                                        <p:attrNameLst>
                                          <p:attrName>style.visibility</p:attrName>
                                        </p:attrNameLst>
                                      </p:cBhvr>
                                      <p:to>
                                        <p:strVal val="visible"/>
                                      </p:to>
                                    </p:set>
                                    <p:animEffect transition="in" filter="dissolve">
                                      <p:cBhvr>
                                        <p:cTn id="17" dur="500"/>
                                        <p:tgtEl>
                                          <p:spTgt spid="1454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5491"/>
                                        </p:tgtEl>
                                        <p:attrNameLst>
                                          <p:attrName>style.visibility</p:attrName>
                                        </p:attrNameLst>
                                      </p:cBhvr>
                                      <p:to>
                                        <p:strVal val="visible"/>
                                      </p:to>
                                    </p:set>
                                    <p:animEffect transition="in" filter="dissolve">
                                      <p:cBhvr>
                                        <p:cTn id="22" dur="500"/>
                                        <p:tgtEl>
                                          <p:spTgt spid="14549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5495"/>
                                        </p:tgtEl>
                                        <p:attrNameLst>
                                          <p:attrName>style.visibility</p:attrName>
                                        </p:attrNameLst>
                                      </p:cBhvr>
                                      <p:to>
                                        <p:strVal val="visible"/>
                                      </p:to>
                                    </p:set>
                                    <p:animEffect transition="in" filter="dissolve">
                                      <p:cBhvr>
                                        <p:cTn id="27" dur="500"/>
                                        <p:tgtEl>
                                          <p:spTgt spid="14549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5493"/>
                                        </p:tgtEl>
                                        <p:attrNameLst>
                                          <p:attrName>style.visibility</p:attrName>
                                        </p:attrNameLst>
                                      </p:cBhvr>
                                      <p:to>
                                        <p:strVal val="visible"/>
                                      </p:to>
                                    </p:set>
                                    <p:animEffect transition="in" filter="dissolve">
                                      <p:cBhvr>
                                        <p:cTn id="32" dur="500"/>
                                        <p:tgtEl>
                                          <p:spTgt spid="14549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5497"/>
                                        </p:tgtEl>
                                        <p:attrNameLst>
                                          <p:attrName>style.visibility</p:attrName>
                                        </p:attrNameLst>
                                      </p:cBhvr>
                                      <p:to>
                                        <p:strVal val="visible"/>
                                      </p:to>
                                    </p:set>
                                    <p:animEffect transition="in" filter="dissolve">
                                      <p:cBhvr>
                                        <p:cTn id="37" dur="500"/>
                                        <p:tgtEl>
                                          <p:spTgt spid="145497"/>
                                        </p:tgtEl>
                                      </p:cBhvr>
                                    </p:animEffect>
                                  </p:childTnLst>
                                </p:cTn>
                              </p:par>
                              <p:par>
                                <p:cTn id="38" presetID="9" presetClass="entr" presetSubtype="0" fill="hold" nodeType="withEffect">
                                  <p:stCondLst>
                                    <p:cond delay="0"/>
                                  </p:stCondLst>
                                  <p:childTnLst>
                                    <p:set>
                                      <p:cBhvr>
                                        <p:cTn id="39" dur="1" fill="hold">
                                          <p:stCondLst>
                                            <p:cond delay="0"/>
                                          </p:stCondLst>
                                        </p:cTn>
                                        <p:tgtEl>
                                          <p:spTgt spid="145499"/>
                                        </p:tgtEl>
                                        <p:attrNameLst>
                                          <p:attrName>style.visibility</p:attrName>
                                        </p:attrNameLst>
                                      </p:cBhvr>
                                      <p:to>
                                        <p:strVal val="visible"/>
                                      </p:to>
                                    </p:set>
                                    <p:animEffect transition="in" filter="dissolve">
                                      <p:cBhvr>
                                        <p:cTn id="40" dur="500"/>
                                        <p:tgtEl>
                                          <p:spTgt spid="14549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9" grpId="0" animBg="1"/>
      <p:bldP spid="145489" grpId="0" animBg="1"/>
      <p:bldP spid="145490" grpId="0"/>
      <p:bldP spid="145491" grpId="0"/>
      <p:bldP spid="145493" grpId="0"/>
      <p:bldP spid="145495" grpId="0"/>
      <p:bldP spid="145497" grpId="0" animBg="1"/>
      <p:bldP spid="18"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26.7|21.2"/>
</p:tagLst>
</file>

<file path=ppt/tags/tag2.xml><?xml version="1.0" encoding="utf-8"?>
<p:tagLst xmlns:a="http://schemas.openxmlformats.org/drawingml/2006/main" xmlns:r="http://schemas.openxmlformats.org/officeDocument/2006/relationships" xmlns:p="http://schemas.openxmlformats.org/presentationml/2006/main">
  <p:tag name="TIMING" val="|0.6|26.7|21.2"/>
</p:tagLst>
</file>

<file path=ppt/tags/tag3.xml><?xml version="1.0" encoding="utf-8"?>
<p:tagLst xmlns:a="http://schemas.openxmlformats.org/drawingml/2006/main" xmlns:r="http://schemas.openxmlformats.org/officeDocument/2006/relationships" xmlns:p="http://schemas.openxmlformats.org/presentationml/2006/main">
  <p:tag name="TIMING" val="|0.6|26.7|21.2"/>
</p:tagLst>
</file>

<file path=ppt/tags/tag4.xml><?xml version="1.0" encoding="utf-8"?>
<p:tagLst xmlns:a="http://schemas.openxmlformats.org/drawingml/2006/main" xmlns:r="http://schemas.openxmlformats.org/officeDocument/2006/relationships" xmlns:p="http://schemas.openxmlformats.org/presentationml/2006/main">
  <p:tag name="TIMING" val="|0.6|26.7|21.2"/>
</p:tagLst>
</file>

<file path=ppt/tags/tag5.xml><?xml version="1.0" encoding="utf-8"?>
<p:tagLst xmlns:a="http://schemas.openxmlformats.org/drawingml/2006/main" xmlns:r="http://schemas.openxmlformats.org/officeDocument/2006/relationships" xmlns:p="http://schemas.openxmlformats.org/presentationml/2006/main">
  <p:tag name="TIMING" val="|0.6|26.7|21.2"/>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342900" indent="-342900">
          <a:buFont typeface="Arial" panose="020B0604020202020204" pitchFamily="34" charset="0"/>
          <a:buChar char="•"/>
          <a:defRPr sz="2400" dirty="0"/>
        </a:defPPr>
      </a:lstStyle>
    </a:spDef>
    <a:txDef>
      <a:spPr>
        <a:noFill/>
      </a:spPr>
      <a:bodyPr wrap="non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9770</Words>
  <Application>Microsoft Office PowerPoint</Application>
  <PresentationFormat>Widescreen</PresentationFormat>
  <Paragraphs>1040</Paragraphs>
  <Slides>91</Slides>
  <Notes>26</Notes>
  <HiddenSlides>0</HiddenSlides>
  <MMClips>2</MMClips>
  <ScaleCrop>false</ScaleCrop>
  <HeadingPairs>
    <vt:vector size="8" baseType="variant">
      <vt:variant>
        <vt:lpstr>Caratteri utilizzati</vt:lpstr>
      </vt:variant>
      <vt:variant>
        <vt:i4>20</vt:i4>
      </vt:variant>
      <vt:variant>
        <vt:lpstr>Tema</vt:lpstr>
      </vt:variant>
      <vt:variant>
        <vt:i4>1</vt:i4>
      </vt:variant>
      <vt:variant>
        <vt:lpstr>Server OLE incorporati</vt:lpstr>
      </vt:variant>
      <vt:variant>
        <vt:i4>2</vt:i4>
      </vt:variant>
      <vt:variant>
        <vt:lpstr>Titoli diapositive</vt:lpstr>
      </vt:variant>
      <vt:variant>
        <vt:i4>91</vt:i4>
      </vt:variant>
    </vt:vector>
  </HeadingPairs>
  <TitlesOfParts>
    <vt:vector size="114" baseType="lpstr">
      <vt:lpstr>ＭＳ Ｐゴシック</vt:lpstr>
      <vt:lpstr>-apple-system</vt:lpstr>
      <vt:lpstr>Arial</vt:lpstr>
      <vt:lpstr>Arial</vt:lpstr>
      <vt:lpstr>Calibri</vt:lpstr>
      <vt:lpstr>Calibri Light</vt:lpstr>
      <vt:lpstr>Cambria Math</vt:lpstr>
      <vt:lpstr>Century Gothic</vt:lpstr>
      <vt:lpstr>CMMI9</vt:lpstr>
      <vt:lpstr>CMR10</vt:lpstr>
      <vt:lpstr>CMR9</vt:lpstr>
      <vt:lpstr>Comic Sans MS</vt:lpstr>
      <vt:lpstr>Helvetica Neue</vt:lpstr>
      <vt:lpstr>roboto</vt:lpstr>
      <vt:lpstr>Symbol</vt:lpstr>
      <vt:lpstr>Tahoma</vt:lpstr>
      <vt:lpstr>Times</vt:lpstr>
      <vt:lpstr>Times New Roman</vt:lpstr>
      <vt:lpstr>Verdana</vt:lpstr>
      <vt:lpstr>Wingdings</vt:lpstr>
      <vt:lpstr>Tema di Office</vt:lpstr>
      <vt:lpstr>Equazione</vt:lpstr>
      <vt:lpstr>Document</vt:lpstr>
      <vt:lpstr>Presentazione standard di PowerPoint</vt:lpstr>
      <vt:lpstr>Content</vt:lpstr>
      <vt:lpstr>Prologo: Neutrinos from the Cosmos</vt:lpstr>
      <vt:lpstr>Why HE Neutrino Astronomy?</vt:lpstr>
      <vt:lpstr>Discussion about…</vt:lpstr>
      <vt:lpstr>Cosmic sources: cosmic rays, ɣ-rays and ν’s</vt:lpstr>
      <vt:lpstr>Candidate Astrophysical Sources</vt:lpstr>
      <vt:lpstr>Candidate Astrophysical Sources</vt:lpstr>
      <vt:lpstr>Candidate Astrophysical Sources</vt:lpstr>
      <vt:lpstr>Candidate Astrophysical Sources</vt:lpstr>
      <vt:lpstr>Candidate Astrophysical Sources</vt:lpstr>
      <vt:lpstr>Background: atmospheric muons and neutrinos</vt:lpstr>
      <vt:lpstr>Recipes for a Neutrino Telescope</vt:lpstr>
      <vt:lpstr>Telescope= Cosmic fluxdetector response</vt:lpstr>
      <vt:lpstr>1. Neutrinos from a Galactic source (example)</vt:lpstr>
      <vt:lpstr>2. “Deep in a transparent medium”: water/ice</vt:lpstr>
      <vt:lpstr>3. Neutrino cross section</vt:lpstr>
      <vt:lpstr>3. Neutrino cross section</vt:lpstr>
      <vt:lpstr>Discussion about…</vt:lpstr>
      <vt:lpstr>4. e, μ, τ : shower- and track-like events</vt:lpstr>
      <vt:lpstr>Presentazione standard di PowerPoint</vt:lpstr>
      <vt:lpstr>4. Angular precision in the nm channel (tracks)</vt:lpstr>
      <vt:lpstr>4. Muon range</vt:lpstr>
      <vt:lpstr>5. n absorption in the Earth</vt:lpstr>
      <vt:lpstr>6. Detector effective area, A_ν^eff (E)</vt:lpstr>
      <vt:lpstr>Discussion about…</vt:lpstr>
      <vt:lpstr>6. The 𝑷𝝂→𝝁 term in the detector effective area</vt:lpstr>
      <vt:lpstr>6. Detector effective area, A_ν^eff (E)</vt:lpstr>
      <vt:lpstr> 6. Effective areas from «real» detectors</vt:lpstr>
      <vt:lpstr>6. Number of expected events in a n telescope</vt:lpstr>
      <vt:lpstr>7. Cherenkov light emission</vt:lpstr>
      <vt:lpstr>Discussion about…</vt:lpstr>
      <vt:lpstr>8. Properties of the medium</vt:lpstr>
      <vt:lpstr>8. Water/Ice properties</vt:lpstr>
      <vt:lpstr>8. Water properties</vt:lpstr>
      <vt:lpstr>8. Detector positioning in water</vt:lpstr>
      <vt:lpstr>8. Ice properties</vt:lpstr>
      <vt:lpstr>9. «Optical modules» containing PMT(s) </vt:lpstr>
      <vt:lpstr>Discussion about…</vt:lpstr>
      <vt:lpstr>10. Neutrino telescopes. Where …</vt:lpstr>
      <vt:lpstr>Difference between ice…</vt:lpstr>
      <vt:lpstr>… and Mediterranean water</vt:lpstr>
      <vt:lpstr>IceCube @South Pole</vt:lpstr>
      <vt:lpstr>Presentazione standard di PowerPoint</vt:lpstr>
      <vt:lpstr>Presentazione standard di PowerPoint</vt:lpstr>
      <vt:lpstr>KM3NeT: ARCA/ORCA</vt:lpstr>
      <vt:lpstr>KM3NeT technology </vt:lpstr>
      <vt:lpstr>Part II: NT and multimessenger astrophysics</vt:lpstr>
      <vt:lpstr>Excess of events over the atmospheric n flux</vt:lpstr>
      <vt:lpstr>I-IceCube High Energy Starting Events</vt:lpstr>
      <vt:lpstr>II-Upward throughgoing tracks</vt:lpstr>
      <vt:lpstr>III-Cascades: ne nt CC+NC interactions</vt:lpstr>
      <vt:lpstr>IV-Enhanced Starting Track Events (ESTES)</vt:lpstr>
      <vt:lpstr>Baikal-GVD cascades</vt:lpstr>
      <vt:lpstr>Diffuse flux: no a Single Power Law</vt:lpstr>
      <vt:lpstr>Point Sources: catalog of TeV g-rays</vt:lpstr>
      <vt:lpstr>nm from the blazar TXS 0506+056 (I)</vt:lpstr>
      <vt:lpstr>IceCube 2p sr sky survey</vt:lpstr>
      <vt:lpstr>Results of neutrino sky map</vt:lpstr>
      <vt:lpstr>Origin of the (diffuse) extragalactic n’s</vt:lpstr>
      <vt:lpstr>Open problems with the identification of sources</vt:lpstr>
      <vt:lpstr>Neutrinos from the Galaxy</vt:lpstr>
      <vt:lpstr>IceCube: Neutrinos from the Galaxy</vt:lpstr>
      <vt:lpstr>The ANTARES method</vt:lpstr>
      <vt:lpstr>Galactic and extragalactic neutrinos (I)</vt:lpstr>
      <vt:lpstr>Galactic and extragalactic neutrinos (II)</vt:lpstr>
      <vt:lpstr>Galactic and extragalactic neutrinos (III)</vt:lpstr>
      <vt:lpstr>Galactic and extragalactic neutrinos (I)</vt:lpstr>
      <vt:lpstr>KM3-230213A</vt:lpstr>
      <vt:lpstr>Presentazione standard di PowerPoint</vt:lpstr>
      <vt:lpstr>KM3-230213A: incoming direction</vt:lpstr>
      <vt:lpstr>Uncharted Territory</vt:lpstr>
      <vt:lpstr>KM3-230213A: Energy estimate</vt:lpstr>
      <vt:lpstr>KM3-230213A: Energy estimate</vt:lpstr>
      <vt:lpstr>Presentazione standard di PowerPoint</vt:lpstr>
      <vt:lpstr>Presentazione standard di PowerPoint</vt:lpstr>
      <vt:lpstr>Multimessenger: the GCN/AMON networks</vt:lpstr>
      <vt:lpstr>The multi-messenger approaches</vt:lpstr>
      <vt:lpstr>KM3NeT online alert system</vt:lpstr>
      <vt:lpstr>Multimessenger: Info dissemination from NT</vt:lpstr>
      <vt:lpstr>Multimessenger: external alert to NT </vt:lpstr>
      <vt:lpstr>Conclusions </vt:lpstr>
      <vt:lpstr>Spares</vt:lpstr>
      <vt:lpstr>Neutrinos from Galactic sources</vt:lpstr>
      <vt:lpstr>Physics: effect of neutrino oscillations</vt:lpstr>
      <vt:lpstr>Answers to discussion arguments</vt:lpstr>
      <vt:lpstr>Attenuation of 100 TeV gamma-rays</vt:lpstr>
      <vt:lpstr>Neutron decay</vt:lpstr>
      <vt:lpstr>Neutrino cross section</vt:lpstr>
      <vt:lpstr>Comparision with LAT effective area</vt:lpstr>
      <vt:lpstr>How many sensors in a 1km3 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Spurio</dc:creator>
  <cp:lastModifiedBy>maurizio spurio</cp:lastModifiedBy>
  <cp:revision>403</cp:revision>
  <dcterms:created xsi:type="dcterms:W3CDTF">2017-04-19T13:15:59Z</dcterms:created>
  <dcterms:modified xsi:type="dcterms:W3CDTF">2025-05-06T15:28:54Z</dcterms:modified>
</cp:coreProperties>
</file>