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3"/>
  </p:notesMasterIdLst>
  <p:sldIdLst>
    <p:sldId id="378" r:id="rId2"/>
    <p:sldId id="529" r:id="rId3"/>
    <p:sldId id="596" r:id="rId4"/>
    <p:sldId id="531" r:id="rId5"/>
    <p:sldId id="585" r:id="rId6"/>
    <p:sldId id="597" r:id="rId7"/>
    <p:sldId id="606" r:id="rId8"/>
    <p:sldId id="586" r:id="rId9"/>
    <p:sldId id="535" r:id="rId10"/>
    <p:sldId id="587" r:id="rId11"/>
    <p:sldId id="588" r:id="rId12"/>
    <p:sldId id="589" r:id="rId13"/>
    <p:sldId id="540" r:id="rId14"/>
    <p:sldId id="541" r:id="rId15"/>
    <p:sldId id="542" r:id="rId16"/>
    <p:sldId id="590" r:id="rId17"/>
    <p:sldId id="591" r:id="rId18"/>
    <p:sldId id="545" r:id="rId19"/>
    <p:sldId id="598" r:id="rId20"/>
    <p:sldId id="592" r:id="rId21"/>
    <p:sldId id="547" r:id="rId22"/>
    <p:sldId id="548" r:id="rId23"/>
    <p:sldId id="549" r:id="rId24"/>
    <p:sldId id="599" r:id="rId25"/>
    <p:sldId id="550" r:id="rId26"/>
    <p:sldId id="551" r:id="rId27"/>
    <p:sldId id="552" r:id="rId28"/>
    <p:sldId id="553" r:id="rId29"/>
    <p:sldId id="554" r:id="rId30"/>
    <p:sldId id="607" r:id="rId31"/>
    <p:sldId id="601" r:id="rId32"/>
    <p:sldId id="603" r:id="rId33"/>
    <p:sldId id="602" r:id="rId34"/>
    <p:sldId id="555" r:id="rId35"/>
    <p:sldId id="556" r:id="rId36"/>
    <p:sldId id="563" r:id="rId37"/>
    <p:sldId id="557" r:id="rId38"/>
    <p:sldId id="558" r:id="rId39"/>
    <p:sldId id="559" r:id="rId40"/>
    <p:sldId id="560" r:id="rId41"/>
    <p:sldId id="564" r:id="rId42"/>
    <p:sldId id="566" r:id="rId43"/>
    <p:sldId id="567" r:id="rId44"/>
    <p:sldId id="568" r:id="rId45"/>
    <p:sldId id="569" r:id="rId46"/>
    <p:sldId id="571" r:id="rId47"/>
    <p:sldId id="605" r:id="rId48"/>
    <p:sldId id="604" r:id="rId49"/>
    <p:sldId id="572" r:id="rId50"/>
    <p:sldId id="594" r:id="rId51"/>
    <p:sldId id="57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2F2F"/>
    <a:srgbClr val="00B0F0"/>
    <a:srgbClr val="D60093"/>
    <a:srgbClr val="92D050"/>
    <a:srgbClr val="000000"/>
    <a:srgbClr val="FF99CC"/>
    <a:srgbClr val="FFCCCC"/>
    <a:srgbClr val="FF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03" autoAdjust="0"/>
    <p:restoredTop sz="93910" autoAdjust="0"/>
  </p:normalViewPr>
  <p:slideViewPr>
    <p:cSldViewPr snapToGrid="0">
      <p:cViewPr varScale="1">
        <p:scale>
          <a:sx n="82" d="100"/>
          <a:sy n="82" d="100"/>
        </p:scale>
        <p:origin x="586" y="72"/>
      </p:cViewPr>
      <p:guideLst/>
    </p:cSldViewPr>
  </p:slideViewPr>
  <p:outlineViewPr>
    <p:cViewPr>
      <p:scale>
        <a:sx n="33" d="100"/>
        <a:sy n="33" d="100"/>
      </p:scale>
      <p:origin x="0" y="-114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995F2-62AC-4761-AE5A-5F8B7456D80B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5254-FBF0-47C0-AF0B-FBD64631B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1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73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410C-0298-4B53-929E-A17DD4FA5472}" type="datetime1">
              <a:rPr lang="en-US" smtClean="0"/>
              <a:t>4/28/2025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42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4D3-3A78-4805-963A-826F97DFDCA9}" type="datetime1">
              <a:rPr lang="en-US" smtClean="0"/>
              <a:t>4/28/2025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74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FDE7-C0AC-4B46-91FC-3FC88F5CEFBB}" type="datetime1">
              <a:rPr lang="en-US" smtClean="0"/>
              <a:t>4/28/2025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79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1D7C-8C89-489B-AB2C-4D3D798A796C}" type="datetime1">
              <a:rPr lang="en-US" smtClean="0"/>
              <a:t>4/28/2025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44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BF19-8392-49F2-873C-BDBCD86B544A}" type="datetime1">
              <a:rPr lang="en-US" smtClean="0"/>
              <a:t>4/28/2025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90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6F58-D69B-47AB-B7F7-4C3711B21A48}" type="datetime1">
              <a:rPr lang="en-US" smtClean="0"/>
              <a:t>4/28/2025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8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FB-A411-4572-90A1-C8165EB64877}" type="datetime1">
              <a:rPr lang="en-US" smtClean="0"/>
              <a:t>4/28/2025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03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950-1F03-4831-BF87-C885FA7458F7}" type="datetime1">
              <a:rPr lang="en-US" smtClean="0"/>
              <a:t>4/28/2025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9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98E6-6C17-41D1-9311-4CC193CD5F34}" type="datetime1">
              <a:rPr lang="en-US" smtClean="0"/>
              <a:t>4/28/2025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94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3EE-42AF-4F06-B262-1F9BEAAD7CD0}" type="datetime1">
              <a:rPr lang="en-US" smtClean="0"/>
              <a:t>4/28/2025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91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2DA4-2090-4740-AA42-78536A23B1DA}" type="datetime1">
              <a:rPr lang="en-US" smtClean="0"/>
              <a:t>4/28/2025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16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55E3-3AB0-407C-87B0-36846CE5D64D}" type="datetime1">
              <a:rPr lang="en-US" smtClean="0"/>
              <a:t>4/28/2025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M. Spurio - Astroparticle Physics - 11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Connettore 1 7">
            <a:extLst>
              <a:ext uri="{FF2B5EF4-FFF2-40B4-BE49-F238E27FC236}">
                <a16:creationId xmlns:a16="http://schemas.microsoft.com/office/drawing/2014/main" id="{90A7F4B4-70DA-67D8-BE92-CED84777863D}"/>
              </a:ext>
            </a:extLst>
          </p:cNvPr>
          <p:cNvCxnSpPr/>
          <p:nvPr userDrawn="1"/>
        </p:nvCxnSpPr>
        <p:spPr>
          <a:xfrm>
            <a:off x="838200" y="763480"/>
            <a:ext cx="105156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5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62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slide" Target="slide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>
              <a:solidFill>
                <a:srgbClr val="C00000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XI.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Atmospheric Muons and Neutrinos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67708" y="4307761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Astroparticle Physics </a:t>
            </a:r>
            <a:r>
              <a:rPr lang="en-US" sz="3200" spc="-100" dirty="0" err="1">
                <a:solidFill>
                  <a:srgbClr val="675E47"/>
                </a:solidFill>
                <a:latin typeface="+mj-lt"/>
                <a:ea typeface="+mj-ea"/>
                <a:cs typeface="+mj-cs"/>
              </a:rPr>
              <a:t>a.a.</a:t>
            </a:r>
            <a:r>
              <a:rPr lang="en-US" sz="32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 2023/24</a:t>
            </a:r>
          </a:p>
          <a:p>
            <a:pPr algn="ctr"/>
            <a:r>
              <a:rPr lang="en-US" sz="28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Maurizio Spurio</a:t>
            </a:r>
          </a:p>
          <a:p>
            <a:pPr algn="ctr"/>
            <a:r>
              <a:rPr lang="en-US" sz="2400" spc="-100" dirty="0" err="1">
                <a:solidFill>
                  <a:srgbClr val="675E47"/>
                </a:solidFill>
                <a:latin typeface="+mj-lt"/>
                <a:ea typeface="+mj-ea"/>
                <a:cs typeface="+mj-cs"/>
              </a:rPr>
              <a:t>Università</a:t>
            </a:r>
            <a:r>
              <a:rPr lang="en-US" sz="24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 di Bologna e INFN</a:t>
            </a:r>
          </a:p>
          <a:p>
            <a:pPr algn="ctr"/>
            <a:r>
              <a:rPr lang="en-US" sz="20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maurizio.spurio@unibo.it</a:t>
            </a:r>
          </a:p>
        </p:txBody>
      </p:sp>
    </p:spTree>
    <p:extLst>
      <p:ext uri="{BB962C8B-B14F-4D97-AF65-F5344CB8AC3E}">
        <p14:creationId xmlns:p14="http://schemas.microsoft.com/office/powerpoint/2010/main" val="320862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9529" y="-5410"/>
            <a:ext cx="10515600" cy="747394"/>
          </a:xfrm>
        </p:spPr>
        <p:txBody>
          <a:bodyPr>
            <a:normAutofit/>
          </a:bodyPr>
          <a:lstStyle/>
          <a:p>
            <a:r>
              <a:rPr lang="en-US" sz="3600" dirty="0"/>
              <a:t>Ingredient 1) Cascade initiated by primary CRs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913859" y="919555"/>
            <a:ext cx="8980279" cy="5513500"/>
          </a:xfrm>
        </p:spPr>
        <p:txBody>
          <a:bodyPr>
            <a:normAutofit/>
          </a:bodyPr>
          <a:lstStyle/>
          <a:p>
            <a:r>
              <a:rPr lang="en-US" sz="1800" dirty="0"/>
              <a:t>Primary CR attenuation as function of X (g cm</a:t>
            </a:r>
            <a:r>
              <a:rPr lang="en-US" sz="1800" baseline="30000" dirty="0"/>
              <a:t>-2</a:t>
            </a:r>
            <a:r>
              <a:rPr lang="en-US" sz="1800" dirty="0"/>
              <a:t>) and E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Boundary condition:</a:t>
            </a:r>
          </a:p>
          <a:p>
            <a:endParaRPr lang="en-US" sz="1800" dirty="0"/>
          </a:p>
          <a:p>
            <a:r>
              <a:rPr lang="en-US" sz="1800" dirty="0"/>
              <a:t>From </a:t>
            </a:r>
            <a:r>
              <a:rPr lang="en-US" sz="1800" dirty="0" err="1"/>
              <a:t>Feyman</a:t>
            </a:r>
            <a:r>
              <a:rPr lang="en-US" sz="1800" dirty="0"/>
              <a:t> scaling:</a:t>
            </a:r>
          </a:p>
          <a:p>
            <a:endParaRPr lang="en-US" sz="1800" dirty="0"/>
          </a:p>
          <a:p>
            <a:r>
              <a:rPr lang="en-US" sz="1800" dirty="0"/>
              <a:t>The dependence on X depends on an effective attenuation length </a:t>
            </a:r>
            <a:r>
              <a:rPr lang="en-US" sz="1800" dirty="0">
                <a:sym typeface="Symbol"/>
              </a:rPr>
              <a:t></a:t>
            </a:r>
            <a:r>
              <a:rPr lang="en-US" sz="1800" baseline="-25000" dirty="0">
                <a:sym typeface="Symbol"/>
              </a:rPr>
              <a:t>N</a:t>
            </a:r>
            <a:r>
              <a:rPr lang="en-US" sz="1800" dirty="0">
                <a:sym typeface="Symbol"/>
              </a:rPr>
              <a:t>: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10</a:t>
            </a:fld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206" y="1275058"/>
            <a:ext cx="4988018" cy="77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339" y="2195859"/>
            <a:ext cx="3125886" cy="40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734109"/>
            <a:ext cx="37781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745" y="4050796"/>
            <a:ext cx="3667074" cy="72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566" y="4968979"/>
            <a:ext cx="2432189" cy="5128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1" name="Rettangolo 10"/>
          <p:cNvSpPr/>
          <p:nvPr/>
        </p:nvSpPr>
        <p:spPr>
          <a:xfrm rot="20137045">
            <a:off x="9005700" y="2858091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Skyp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14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453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Ingredient 2) p-air cross section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11</a:t>
            </a:fld>
            <a:endParaRPr lang="it-IT"/>
          </a:p>
        </p:txBody>
      </p:sp>
      <p:pic>
        <p:nvPicPr>
          <p:cNvPr id="4" name="Picture 2" descr="http://inspirehep.net/record/1126183/files/SigmaData_PRL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454" y="1184566"/>
            <a:ext cx="7138918" cy="48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264127" y="5954962"/>
            <a:ext cx="36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AUGER Coll. PRL 109 (2012) 062002</a:t>
            </a:r>
          </a:p>
        </p:txBody>
      </p:sp>
      <p:sp>
        <p:nvSpPr>
          <p:cNvPr id="7" name="Rettangolo 6"/>
          <p:cNvSpPr/>
          <p:nvPr/>
        </p:nvSpPr>
        <p:spPr>
          <a:xfrm rot="20137045">
            <a:off x="10106148" y="2967335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Skyp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08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424" y="0"/>
            <a:ext cx="10515600" cy="7800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Ingredient 3) Secondary charged multiplicity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12</a:t>
            </a:fld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06" y="780093"/>
            <a:ext cx="6053888" cy="5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320136" y="2996952"/>
            <a:ext cx="3114502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Average number of charged hadrons produced in pp (</a:t>
            </a:r>
            <a:r>
              <a:rPr lang="en-US" dirty="0" err="1"/>
              <a:t>and</a:t>
            </a:r>
            <a:r>
              <a:rPr lang="en-US" dirty="0" err="1">
                <a:sym typeface="Symbol" pitchFamily="18" charset="2"/>
              </a:rPr>
              <a:t></a:t>
            </a:r>
            <a:r>
              <a:rPr lang="en-US" dirty="0" err="1"/>
              <a:t>pp</a:t>
            </a:r>
            <a:r>
              <a:rPr lang="en-US" dirty="0"/>
              <a:t>), </a:t>
            </a:r>
            <a:r>
              <a:rPr lang="en-US" dirty="0" err="1"/>
              <a:t>e+e</a:t>
            </a:r>
            <a:r>
              <a:rPr lang="en-US" dirty="0"/>
              <a:t>-, ep collisions versus center of mass energy</a:t>
            </a:r>
          </a:p>
        </p:txBody>
      </p:sp>
      <p:sp>
        <p:nvSpPr>
          <p:cNvPr id="7" name="Rettangolo 6"/>
          <p:cNvSpPr/>
          <p:nvPr/>
        </p:nvSpPr>
        <p:spPr>
          <a:xfrm rot="20137045">
            <a:off x="8363933" y="1583389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Skyp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08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9863" y="1202729"/>
            <a:ext cx="873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pion propagation in atmosphere is described by: </a:t>
            </a: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058" y="1801324"/>
            <a:ext cx="8066130" cy="182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79863" y="3839540"/>
            <a:ext cx="9854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Competition between interaction and decay . The decay length: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pion decay constant </a:t>
            </a:r>
            <a:r>
              <a:rPr lang="en-US" dirty="0">
                <a:sym typeface="Symbol"/>
              </a:rPr>
              <a:t></a:t>
            </a:r>
            <a:r>
              <a:rPr lang="en-US" baseline="-25000" dirty="0">
                <a:sym typeface="Symbol"/>
              </a:rPr>
              <a:t></a:t>
            </a:r>
            <a:r>
              <a:rPr lang="en-US" dirty="0"/>
              <a:t>=115 GeV.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Pions</a:t>
            </a:r>
            <a:r>
              <a:rPr lang="it-IT" dirty="0"/>
              <a:t> start to </a:t>
            </a:r>
            <a:r>
              <a:rPr lang="it-IT" dirty="0" err="1"/>
              <a:t>increase</a:t>
            </a:r>
            <a:r>
              <a:rPr lang="it-IT" dirty="0"/>
              <a:t> with </a:t>
            </a:r>
            <a:r>
              <a:rPr lang="it-IT" dirty="0" err="1"/>
              <a:t>increasing</a:t>
            </a:r>
            <a:r>
              <a:rPr lang="it-IT" dirty="0"/>
              <a:t> </a:t>
            </a:r>
            <a:r>
              <a:rPr lang="it-IT" dirty="0" err="1"/>
              <a:t>depth</a:t>
            </a:r>
            <a:r>
              <a:rPr lang="it-IT" dirty="0"/>
              <a:t> X, </a:t>
            </a:r>
            <a:r>
              <a:rPr lang="it-IT" dirty="0" err="1"/>
              <a:t>reach</a:t>
            </a:r>
            <a:r>
              <a:rPr lang="it-IT" dirty="0"/>
              <a:t> a maximum and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decrease</a:t>
            </a:r>
            <a:endParaRPr lang="en-US" dirty="0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882" y="4363311"/>
            <a:ext cx="6076385" cy="85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igura a mano libera 4"/>
          <p:cNvSpPr/>
          <p:nvPr/>
        </p:nvSpPr>
        <p:spPr>
          <a:xfrm>
            <a:off x="5951985" y="4298067"/>
            <a:ext cx="1416022" cy="923518"/>
          </a:xfrm>
          <a:custGeom>
            <a:avLst/>
            <a:gdLst>
              <a:gd name="connsiteX0" fmla="*/ 136655 w 1299479"/>
              <a:gd name="connsiteY0" fmla="*/ 110159 h 885160"/>
              <a:gd name="connsiteX1" fmla="*/ 177 w 1299479"/>
              <a:gd name="connsiteY1" fmla="*/ 369466 h 885160"/>
              <a:gd name="connsiteX2" fmla="*/ 109360 w 1299479"/>
              <a:gd name="connsiteY2" fmla="*/ 697013 h 885160"/>
              <a:gd name="connsiteX3" fmla="*/ 177598 w 1299479"/>
              <a:gd name="connsiteY3" fmla="*/ 874433 h 885160"/>
              <a:gd name="connsiteX4" fmla="*/ 436906 w 1299479"/>
              <a:gd name="connsiteY4" fmla="*/ 847138 h 885160"/>
              <a:gd name="connsiteX5" fmla="*/ 546088 w 1299479"/>
              <a:gd name="connsiteY5" fmla="*/ 697013 h 885160"/>
              <a:gd name="connsiteX6" fmla="*/ 614327 w 1299479"/>
              <a:gd name="connsiteY6" fmla="*/ 424057 h 885160"/>
              <a:gd name="connsiteX7" fmla="*/ 627974 w 1299479"/>
              <a:gd name="connsiteY7" fmla="*/ 410410 h 885160"/>
              <a:gd name="connsiteX8" fmla="*/ 832691 w 1299479"/>
              <a:gd name="connsiteY8" fmla="*/ 437705 h 885160"/>
              <a:gd name="connsiteX9" fmla="*/ 1064703 w 1299479"/>
              <a:gd name="connsiteY9" fmla="*/ 424057 h 885160"/>
              <a:gd name="connsiteX10" fmla="*/ 1296715 w 1299479"/>
              <a:gd name="connsiteY10" fmla="*/ 123807 h 885160"/>
              <a:gd name="connsiteX11" fmla="*/ 900930 w 1299479"/>
              <a:gd name="connsiteY11" fmla="*/ 977 h 885160"/>
              <a:gd name="connsiteX12" fmla="*/ 423258 w 1299479"/>
              <a:gd name="connsiteY12" fmla="*/ 69216 h 885160"/>
              <a:gd name="connsiteX13" fmla="*/ 136655 w 1299479"/>
              <a:gd name="connsiteY13" fmla="*/ 110159 h 88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9479" h="885160">
                <a:moveTo>
                  <a:pt x="136655" y="110159"/>
                </a:moveTo>
                <a:cubicBezTo>
                  <a:pt x="66141" y="160201"/>
                  <a:pt x="4726" y="271657"/>
                  <a:pt x="177" y="369466"/>
                </a:cubicBezTo>
                <a:cubicBezTo>
                  <a:pt x="-4372" y="467275"/>
                  <a:pt x="79790" y="612852"/>
                  <a:pt x="109360" y="697013"/>
                </a:cubicBezTo>
                <a:cubicBezTo>
                  <a:pt x="138930" y="781174"/>
                  <a:pt x="123007" y="849412"/>
                  <a:pt x="177598" y="874433"/>
                </a:cubicBezTo>
                <a:cubicBezTo>
                  <a:pt x="232189" y="899454"/>
                  <a:pt x="375491" y="876708"/>
                  <a:pt x="436906" y="847138"/>
                </a:cubicBezTo>
                <a:cubicBezTo>
                  <a:pt x="498321" y="817568"/>
                  <a:pt x="516518" y="767526"/>
                  <a:pt x="546088" y="697013"/>
                </a:cubicBezTo>
                <a:cubicBezTo>
                  <a:pt x="575658" y="626500"/>
                  <a:pt x="600679" y="471824"/>
                  <a:pt x="614327" y="424057"/>
                </a:cubicBezTo>
                <a:cubicBezTo>
                  <a:pt x="627975" y="376290"/>
                  <a:pt x="591580" y="408135"/>
                  <a:pt x="627974" y="410410"/>
                </a:cubicBezTo>
                <a:cubicBezTo>
                  <a:pt x="664368" y="412685"/>
                  <a:pt x="759903" y="435431"/>
                  <a:pt x="832691" y="437705"/>
                </a:cubicBezTo>
                <a:cubicBezTo>
                  <a:pt x="905479" y="439979"/>
                  <a:pt x="987366" y="476373"/>
                  <a:pt x="1064703" y="424057"/>
                </a:cubicBezTo>
                <a:cubicBezTo>
                  <a:pt x="1142040" y="371741"/>
                  <a:pt x="1324010" y="194320"/>
                  <a:pt x="1296715" y="123807"/>
                </a:cubicBezTo>
                <a:cubicBezTo>
                  <a:pt x="1269420" y="53294"/>
                  <a:pt x="1046506" y="10075"/>
                  <a:pt x="900930" y="977"/>
                </a:cubicBezTo>
                <a:cubicBezTo>
                  <a:pt x="755354" y="-8121"/>
                  <a:pt x="546088" y="48744"/>
                  <a:pt x="423258" y="69216"/>
                </a:cubicBezTo>
                <a:cubicBezTo>
                  <a:pt x="300428" y="89688"/>
                  <a:pt x="207169" y="60117"/>
                  <a:pt x="136655" y="11015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" name="Ovale 5"/>
          <p:cNvSpPr/>
          <p:nvPr/>
        </p:nvSpPr>
        <p:spPr>
          <a:xfrm>
            <a:off x="8040216" y="4365104"/>
            <a:ext cx="576064" cy="394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" name="Rettangolo 6"/>
          <p:cNvSpPr/>
          <p:nvPr/>
        </p:nvSpPr>
        <p:spPr>
          <a:xfrm>
            <a:off x="3711533" y="1818818"/>
            <a:ext cx="504056" cy="8640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2" name="Rettangolo 11"/>
          <p:cNvSpPr/>
          <p:nvPr/>
        </p:nvSpPr>
        <p:spPr>
          <a:xfrm>
            <a:off x="3017111" y="3883337"/>
            <a:ext cx="1245961" cy="3973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3" name="Rettangolo 12"/>
          <p:cNvSpPr/>
          <p:nvPr/>
        </p:nvSpPr>
        <p:spPr>
          <a:xfrm>
            <a:off x="4375648" y="1821304"/>
            <a:ext cx="504056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4" name="Rettangolo 13"/>
          <p:cNvSpPr/>
          <p:nvPr/>
        </p:nvSpPr>
        <p:spPr>
          <a:xfrm>
            <a:off x="4483704" y="3859201"/>
            <a:ext cx="792000" cy="39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832624" y="1"/>
            <a:ext cx="9206726" cy="78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Ingredient 2), 3)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meson production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13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 rot="20137045">
            <a:off x="9687477" y="1047366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Skyp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886665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965" y="1104477"/>
            <a:ext cx="83724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2429" y="812566"/>
            <a:ext cx="9655346" cy="4525963"/>
          </a:xfrm>
        </p:spPr>
        <p:txBody>
          <a:bodyPr>
            <a:normAutofit/>
          </a:bodyPr>
          <a:lstStyle/>
          <a:p>
            <a:r>
              <a:rPr lang="en-US" sz="1800" dirty="0"/>
              <a:t>High-energy limit (E&gt;&gt; </a:t>
            </a:r>
            <a:r>
              <a:rPr lang="en-US" sz="1800" dirty="0">
                <a:sym typeface="Symbol"/>
              </a:rPr>
              <a:t></a:t>
            </a:r>
            <a:r>
              <a:rPr lang="en-US" sz="1800" baseline="-25000" dirty="0">
                <a:sym typeface="Symbol"/>
              </a:rPr>
              <a:t></a:t>
            </a:r>
            <a:r>
              <a:rPr lang="en-US" sz="1800" dirty="0"/>
              <a:t> ):  the decay term d</a:t>
            </a:r>
            <a:r>
              <a:rPr lang="en-US" sz="1800" baseline="-25000" dirty="0">
                <a:sym typeface="Symbol"/>
              </a:rPr>
              <a:t></a:t>
            </a:r>
            <a:r>
              <a:rPr lang="en-US" sz="1800" dirty="0"/>
              <a:t> can be neglected:</a:t>
            </a:r>
          </a:p>
          <a:p>
            <a:endParaRPr lang="it-IT" sz="1800" dirty="0"/>
          </a:p>
          <a:p>
            <a:endParaRPr lang="it-IT" sz="1800" dirty="0"/>
          </a:p>
          <a:p>
            <a:pPr marL="0" indent="0">
              <a:buNone/>
            </a:pPr>
            <a:r>
              <a:rPr lang="it-IT" sz="1800" dirty="0"/>
              <a:t>  </a:t>
            </a:r>
          </a:p>
          <a:p>
            <a:pPr marL="0" indent="0">
              <a:buNone/>
            </a:pPr>
            <a:r>
              <a:rPr lang="it-IT" sz="1800" dirty="0"/>
              <a:t>(the Z are the </a:t>
            </a:r>
            <a:r>
              <a:rPr lang="it-IT" sz="1800" dirty="0" err="1"/>
              <a:t>the</a:t>
            </a:r>
            <a:r>
              <a:rPr lang="it-IT" sz="1800" dirty="0"/>
              <a:t> </a:t>
            </a:r>
            <a:r>
              <a:rPr lang="it-IT" sz="1800" i="1" dirty="0" err="1"/>
              <a:t>spectrum</a:t>
            </a:r>
            <a:r>
              <a:rPr lang="it-IT" sz="1800" i="1" dirty="0"/>
              <a:t> </a:t>
            </a:r>
            <a:r>
              <a:rPr lang="it-IT" sz="1800" i="1" dirty="0" err="1"/>
              <a:t>weighted</a:t>
            </a:r>
            <a:r>
              <a:rPr lang="it-IT" sz="1800" i="1" dirty="0"/>
              <a:t> </a:t>
            </a:r>
            <a:r>
              <a:rPr lang="it-IT" sz="1800" i="1" dirty="0" err="1"/>
              <a:t>moments</a:t>
            </a:r>
            <a:r>
              <a:rPr lang="it-IT" sz="1800" dirty="0"/>
              <a:t>)</a:t>
            </a:r>
          </a:p>
          <a:p>
            <a:r>
              <a:rPr lang="en-US" sz="1800" dirty="0"/>
              <a:t>Low-energy limit (</a:t>
            </a:r>
            <a:r>
              <a:rPr lang="en-US" sz="1800" i="1" dirty="0"/>
              <a:t>E </a:t>
            </a:r>
            <a:r>
              <a:rPr lang="en-US" sz="1800" dirty="0" err="1"/>
              <a:t>cos</a:t>
            </a:r>
            <a:r>
              <a:rPr lang="en-US" sz="1800" i="1" dirty="0" err="1"/>
              <a:t>θ</a:t>
            </a:r>
            <a:r>
              <a:rPr lang="en-US" sz="1800" i="1" dirty="0"/>
              <a:t> </a:t>
            </a:r>
            <a:r>
              <a:rPr lang="en-US" sz="1800" dirty="0"/>
              <a:t>&lt;&lt; </a:t>
            </a:r>
            <a:r>
              <a:rPr lang="en-US" sz="1800" dirty="0">
                <a:sym typeface="Symbol"/>
              </a:rPr>
              <a:t></a:t>
            </a:r>
            <a:r>
              <a:rPr lang="en-US" sz="1800" baseline="-25000" dirty="0">
                <a:sym typeface="Symbol"/>
              </a:rPr>
              <a:t></a:t>
            </a:r>
            <a:r>
              <a:rPr lang="en-US" sz="1800" i="1" dirty="0"/>
              <a:t> </a:t>
            </a:r>
            <a:r>
              <a:rPr lang="en-US" sz="1800" dirty="0"/>
              <a:t>): we neglect the term </a:t>
            </a:r>
            <a:r>
              <a:rPr lang="en-US" sz="1800" i="1" dirty="0" err="1"/>
              <a:t>λ</a:t>
            </a:r>
            <a:r>
              <a:rPr lang="en-US" sz="1800" i="1" baseline="-25000" dirty="0" err="1"/>
              <a:t>I</a:t>
            </a:r>
            <a:r>
              <a:rPr lang="en-US" sz="1800" i="1" baseline="-25000" dirty="0"/>
              <a:t>π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Similar equations hold for other particles with different decay constants:</a:t>
            </a:r>
            <a:endParaRPr lang="en-US" sz="1800" baseline="-25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14</a:t>
            </a:fld>
            <a:endParaRPr lang="it-IT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032" y="4494242"/>
            <a:ext cx="8567936" cy="196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/>
          <p:nvPr/>
        </p:nvSpPr>
        <p:spPr>
          <a:xfrm>
            <a:off x="8760296" y="1275765"/>
            <a:ext cx="864096" cy="604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o 5"/>
          <p:cNvGrpSpPr/>
          <p:nvPr/>
        </p:nvGrpSpPr>
        <p:grpSpPr>
          <a:xfrm>
            <a:off x="2647484" y="3122390"/>
            <a:ext cx="5688632" cy="828675"/>
            <a:chOff x="539552" y="2600325"/>
            <a:chExt cx="5688632" cy="828675"/>
          </a:xfrm>
        </p:grpSpPr>
        <p:pic>
          <p:nvPicPr>
            <p:cNvPr id="2488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00325"/>
              <a:ext cx="48958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83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484" y="2636912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e 12"/>
          <p:cNvSpPr/>
          <p:nvPr/>
        </p:nvSpPr>
        <p:spPr>
          <a:xfrm>
            <a:off x="7121011" y="3194221"/>
            <a:ext cx="1368152" cy="604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 rot="20137045">
            <a:off x="9676314" y="2430313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Skyp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3952230-8470-E31B-AAD4-9CE910DD5A27}"/>
              </a:ext>
            </a:extLst>
          </p:cNvPr>
          <p:cNvSpPr txBox="1">
            <a:spLocks/>
          </p:cNvSpPr>
          <p:nvPr/>
        </p:nvSpPr>
        <p:spPr>
          <a:xfrm>
            <a:off x="832624" y="1"/>
            <a:ext cx="9206726" cy="78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Ingredient 2), 3)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meson production</a:t>
            </a:r>
          </a:p>
        </p:txBody>
      </p:sp>
    </p:spTree>
    <p:extLst>
      <p:ext uri="{BB962C8B-B14F-4D97-AF65-F5344CB8AC3E}">
        <p14:creationId xmlns:p14="http://schemas.microsoft.com/office/powerpoint/2010/main" val="84343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3" y="1603667"/>
            <a:ext cx="5511053" cy="162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9337" y="1030479"/>
            <a:ext cx="979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Conventional</a:t>
            </a:r>
            <a:r>
              <a:rPr lang="en-US" dirty="0"/>
              <a:t> muons are produced by </a:t>
            </a:r>
            <a:r>
              <a:rPr lang="en-US" dirty="0">
                <a:sym typeface="Symbol"/>
              </a:rPr>
              <a:t> and K</a:t>
            </a:r>
            <a:r>
              <a:rPr lang="en-US" dirty="0"/>
              <a:t> decays: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9337" y="3459835"/>
            <a:ext cx="8731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i="1" dirty="0" err="1"/>
              <a:t>Prompt</a:t>
            </a:r>
            <a:r>
              <a:rPr lang="it-IT" dirty="0"/>
              <a:t> </a:t>
            </a:r>
            <a:r>
              <a:rPr lang="it-IT" dirty="0" err="1"/>
              <a:t>muons</a:t>
            </a:r>
            <a:r>
              <a:rPr lang="it-IT" dirty="0"/>
              <a:t> by the </a:t>
            </a:r>
            <a:r>
              <a:rPr lang="it-IT" dirty="0" err="1"/>
              <a:t>decay</a:t>
            </a:r>
            <a:r>
              <a:rPr lang="it-IT" dirty="0"/>
              <a:t> of </a:t>
            </a:r>
            <a:r>
              <a:rPr lang="it-IT" dirty="0" err="1"/>
              <a:t>charmed</a:t>
            </a:r>
            <a:r>
              <a:rPr lang="it-IT" dirty="0"/>
              <a:t> </a:t>
            </a:r>
            <a:r>
              <a:rPr lang="it-IT" dirty="0" err="1"/>
              <a:t>mesons</a:t>
            </a:r>
            <a:r>
              <a:rPr lang="it-IT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muon</a:t>
            </a:r>
            <a:r>
              <a:rPr lang="it-IT" dirty="0"/>
              <a:t> </a:t>
            </a:r>
            <a:r>
              <a:rPr lang="it-IT" dirty="0" err="1"/>
              <a:t>flux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described</a:t>
            </a:r>
            <a:r>
              <a:rPr lang="it-IT" dirty="0"/>
              <a:t> by the </a:t>
            </a:r>
            <a:r>
              <a:rPr lang="it-IT" dirty="0" err="1"/>
              <a:t>equation</a:t>
            </a:r>
            <a:r>
              <a:rPr lang="it-IT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muon</a:t>
            </a:r>
            <a:r>
              <a:rPr lang="it-IT" dirty="0"/>
              <a:t> neutrino </a:t>
            </a:r>
            <a:r>
              <a:rPr lang="it-IT" dirty="0" err="1"/>
              <a:t>flux</a:t>
            </a:r>
            <a:r>
              <a:rPr lang="it-IT" dirty="0"/>
              <a:t> </a:t>
            </a:r>
            <a:r>
              <a:rPr lang="it-IT" dirty="0" err="1"/>
              <a:t>follows</a:t>
            </a:r>
            <a:r>
              <a:rPr lang="it-IT" dirty="0"/>
              <a:t> </a:t>
            </a:r>
            <a:r>
              <a:rPr lang="it-IT" dirty="0" err="1"/>
              <a:t>similarly</a:t>
            </a:r>
            <a:r>
              <a:rPr lang="it-IT" dirty="0"/>
              <a:t>. </a:t>
            </a:r>
            <a:endParaRPr lang="en-US" dirty="0"/>
          </a:p>
        </p:txBody>
      </p:sp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4471" y="1772816"/>
            <a:ext cx="1981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553379" y="1395383"/>
            <a:ext cx="89319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500" dirty="0">
                <a:sym typeface="Symbol"/>
              </a:rPr>
              <a:t></a:t>
            </a:r>
            <a:endParaRPr lang="en-US" sz="11500" dirty="0"/>
          </a:p>
        </p:txBody>
      </p:sp>
      <p:grpSp>
        <p:nvGrpSpPr>
          <p:cNvPr id="9" name="Gruppo 8"/>
          <p:cNvGrpSpPr/>
          <p:nvPr/>
        </p:nvGrpSpPr>
        <p:grpSpPr>
          <a:xfrm>
            <a:off x="8328249" y="2789546"/>
            <a:ext cx="1898183" cy="438150"/>
            <a:chOff x="6884362" y="2789546"/>
            <a:chExt cx="1898183" cy="438150"/>
          </a:xfrm>
        </p:grpSpPr>
        <p:pic>
          <p:nvPicPr>
            <p:cNvPr id="24986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362" y="2789546"/>
              <a:ext cx="7524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86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970" y="2808596"/>
              <a:ext cx="11715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008" y="4278067"/>
            <a:ext cx="8748000" cy="1075576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Ovale 22"/>
          <p:cNvSpPr/>
          <p:nvPr/>
        </p:nvSpPr>
        <p:spPr>
          <a:xfrm>
            <a:off x="2783632" y="4483484"/>
            <a:ext cx="864096" cy="604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4484354" y="4752923"/>
            <a:ext cx="448299" cy="464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6815719" y="4743215"/>
            <a:ext cx="448299" cy="464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9047967" y="4830164"/>
            <a:ext cx="376291" cy="345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51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Ingredient 2), 3) </a:t>
            </a:r>
            <a:r>
              <a:rPr lang="en-US" sz="36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C00000"/>
                </a:solidFill>
              </a:rPr>
              <a:t>neutrino production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15</a:t>
            </a:fld>
            <a:endParaRPr lang="it-IT"/>
          </a:p>
        </p:txBody>
      </p:sp>
      <p:sp>
        <p:nvSpPr>
          <p:cNvPr id="18" name="Rettangolo 17"/>
          <p:cNvSpPr/>
          <p:nvPr/>
        </p:nvSpPr>
        <p:spPr>
          <a:xfrm rot="20137045">
            <a:off x="10106148" y="712614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Skyp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536343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7639"/>
            <a:ext cx="10515600" cy="79354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C00000"/>
                </a:solidFill>
              </a:rPr>
              <a:t>The conventional </a:t>
            </a:r>
            <a:r>
              <a:rPr lang="en-US" altLang="ja-JP" sz="36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3600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altLang="ja-JP" sz="3600" dirty="0">
                <a:solidFill>
                  <a:srgbClr val="C00000"/>
                </a:solidFill>
              </a:rPr>
              <a:t>flux: </a:t>
            </a:r>
            <a:r>
              <a:rPr lang="en-US" altLang="ja-JP" sz="3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3600" dirty="0">
                <a:solidFill>
                  <a:srgbClr val="C00000"/>
                </a:solidFill>
              </a:rPr>
              <a:t> and K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16</a:t>
            </a:fld>
            <a:endParaRPr lang="it-IT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686" y="5805396"/>
            <a:ext cx="44100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2337686" y="1511918"/>
            <a:ext cx="7701665" cy="4269666"/>
            <a:chOff x="813685" y="1029592"/>
            <a:chExt cx="7701665" cy="426966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85" y="1029592"/>
              <a:ext cx="7701665" cy="426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igura a mano libera 5"/>
            <p:cNvSpPr/>
            <p:nvPr/>
          </p:nvSpPr>
          <p:spPr>
            <a:xfrm>
              <a:off x="3362325" y="1967164"/>
              <a:ext cx="4105275" cy="1657350"/>
            </a:xfrm>
            <a:custGeom>
              <a:avLst/>
              <a:gdLst>
                <a:gd name="connsiteX0" fmla="*/ 0 w 4105275"/>
                <a:gd name="connsiteY0" fmla="*/ 1657350 h 1657350"/>
                <a:gd name="connsiteX1" fmla="*/ 419100 w 4105275"/>
                <a:gd name="connsiteY1" fmla="*/ 1514475 h 1657350"/>
                <a:gd name="connsiteX2" fmla="*/ 771525 w 4105275"/>
                <a:gd name="connsiteY2" fmla="*/ 1276350 h 1657350"/>
                <a:gd name="connsiteX3" fmla="*/ 1095375 w 4105275"/>
                <a:gd name="connsiteY3" fmla="*/ 1009650 h 1657350"/>
                <a:gd name="connsiteX4" fmla="*/ 1409700 w 4105275"/>
                <a:gd name="connsiteY4" fmla="*/ 762000 h 1657350"/>
                <a:gd name="connsiteX5" fmla="*/ 1857375 w 4105275"/>
                <a:gd name="connsiteY5" fmla="*/ 428625 h 1657350"/>
                <a:gd name="connsiteX6" fmla="*/ 2247900 w 4105275"/>
                <a:gd name="connsiteY6" fmla="*/ 228600 h 1657350"/>
                <a:gd name="connsiteX7" fmla="*/ 3105150 w 4105275"/>
                <a:gd name="connsiteY7" fmla="*/ 38100 h 1657350"/>
                <a:gd name="connsiteX8" fmla="*/ 4105275 w 4105275"/>
                <a:gd name="connsiteY8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275" h="1657350">
                  <a:moveTo>
                    <a:pt x="0" y="1657350"/>
                  </a:moveTo>
                  <a:cubicBezTo>
                    <a:pt x="145256" y="1617662"/>
                    <a:pt x="290513" y="1577975"/>
                    <a:pt x="419100" y="1514475"/>
                  </a:cubicBezTo>
                  <a:cubicBezTo>
                    <a:pt x="547688" y="1450975"/>
                    <a:pt x="658813" y="1360487"/>
                    <a:pt x="771525" y="1276350"/>
                  </a:cubicBezTo>
                  <a:cubicBezTo>
                    <a:pt x="884237" y="1192213"/>
                    <a:pt x="989013" y="1095375"/>
                    <a:pt x="1095375" y="1009650"/>
                  </a:cubicBezTo>
                  <a:cubicBezTo>
                    <a:pt x="1201737" y="923925"/>
                    <a:pt x="1282700" y="858838"/>
                    <a:pt x="1409700" y="762000"/>
                  </a:cubicBezTo>
                  <a:cubicBezTo>
                    <a:pt x="1536700" y="665162"/>
                    <a:pt x="1717675" y="517525"/>
                    <a:pt x="1857375" y="428625"/>
                  </a:cubicBezTo>
                  <a:cubicBezTo>
                    <a:pt x="1997075" y="339725"/>
                    <a:pt x="2039938" y="293687"/>
                    <a:pt x="2247900" y="228600"/>
                  </a:cubicBezTo>
                  <a:cubicBezTo>
                    <a:pt x="2455862" y="163513"/>
                    <a:pt x="2795588" y="76200"/>
                    <a:pt x="3105150" y="38100"/>
                  </a:cubicBezTo>
                  <a:cubicBezTo>
                    <a:pt x="3414712" y="0"/>
                    <a:pt x="3759993" y="0"/>
                    <a:pt x="4105275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3381375" y="2548189"/>
              <a:ext cx="4114800" cy="1657350"/>
            </a:xfrm>
            <a:custGeom>
              <a:avLst/>
              <a:gdLst>
                <a:gd name="connsiteX0" fmla="*/ 0 w 4114800"/>
                <a:gd name="connsiteY0" fmla="*/ 0 h 1657350"/>
                <a:gd name="connsiteX1" fmla="*/ 371475 w 4114800"/>
                <a:gd name="connsiteY1" fmla="*/ 123825 h 1657350"/>
                <a:gd name="connsiteX2" fmla="*/ 771525 w 4114800"/>
                <a:gd name="connsiteY2" fmla="*/ 371475 h 1657350"/>
                <a:gd name="connsiteX3" fmla="*/ 1085850 w 4114800"/>
                <a:gd name="connsiteY3" fmla="*/ 657225 h 1657350"/>
                <a:gd name="connsiteX4" fmla="*/ 1466850 w 4114800"/>
                <a:gd name="connsiteY4" fmla="*/ 981075 h 1657350"/>
                <a:gd name="connsiteX5" fmla="*/ 1943100 w 4114800"/>
                <a:gd name="connsiteY5" fmla="*/ 1295400 h 1657350"/>
                <a:gd name="connsiteX6" fmla="*/ 2552700 w 4114800"/>
                <a:gd name="connsiteY6" fmla="*/ 1543050 h 1657350"/>
                <a:gd name="connsiteX7" fmla="*/ 3600450 w 4114800"/>
                <a:gd name="connsiteY7" fmla="*/ 1638300 h 1657350"/>
                <a:gd name="connsiteX8" fmla="*/ 4114800 w 4114800"/>
                <a:gd name="connsiteY8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1657350">
                  <a:moveTo>
                    <a:pt x="0" y="0"/>
                  </a:moveTo>
                  <a:cubicBezTo>
                    <a:pt x="121444" y="30956"/>
                    <a:pt x="242888" y="61913"/>
                    <a:pt x="371475" y="123825"/>
                  </a:cubicBezTo>
                  <a:cubicBezTo>
                    <a:pt x="500062" y="185737"/>
                    <a:pt x="652463" y="282575"/>
                    <a:pt x="771525" y="371475"/>
                  </a:cubicBezTo>
                  <a:cubicBezTo>
                    <a:pt x="890587" y="460375"/>
                    <a:pt x="969962" y="555625"/>
                    <a:pt x="1085850" y="657225"/>
                  </a:cubicBezTo>
                  <a:cubicBezTo>
                    <a:pt x="1201738" y="758825"/>
                    <a:pt x="1323975" y="874713"/>
                    <a:pt x="1466850" y="981075"/>
                  </a:cubicBezTo>
                  <a:cubicBezTo>
                    <a:pt x="1609725" y="1087437"/>
                    <a:pt x="1762125" y="1201738"/>
                    <a:pt x="1943100" y="1295400"/>
                  </a:cubicBezTo>
                  <a:cubicBezTo>
                    <a:pt x="2124075" y="1389062"/>
                    <a:pt x="2276475" y="1485900"/>
                    <a:pt x="2552700" y="1543050"/>
                  </a:cubicBezTo>
                  <a:cubicBezTo>
                    <a:pt x="2828925" y="1600200"/>
                    <a:pt x="3340100" y="1619250"/>
                    <a:pt x="3600450" y="1638300"/>
                  </a:cubicBezTo>
                  <a:cubicBezTo>
                    <a:pt x="3860800" y="1657350"/>
                    <a:pt x="3987800" y="1657350"/>
                    <a:pt x="4114800" y="16573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699792" y="2331024"/>
              <a:ext cx="662533" cy="3600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2699792" y="3483152"/>
              <a:ext cx="662533" cy="360040"/>
            </a:xfrm>
            <a:prstGeom prst="rect">
              <a:avLst/>
            </a:prstGeom>
            <a:noFill/>
            <a:ln w="571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296795" y="2326154"/>
            <a:ext cx="2741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Solid lines: vertical,   dashed lines: zenith 60</a:t>
            </a:r>
            <a:r>
              <a:rPr lang="en-US" i="1" baseline="30000" dirty="0"/>
              <a:t>o</a:t>
            </a:r>
            <a:r>
              <a:rPr lang="en-US" i="1" dirty="0"/>
              <a:t> </a:t>
            </a:r>
          </a:p>
        </p:txBody>
      </p:sp>
      <p:sp>
        <p:nvSpPr>
          <p:cNvPr id="13" name="Rettangolo 12"/>
          <p:cNvSpPr/>
          <p:nvPr/>
        </p:nvSpPr>
        <p:spPr>
          <a:xfrm rot="20137045">
            <a:off x="9969597" y="2531706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Skyp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89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57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Ingredient 4) Solar </a:t>
            </a:r>
            <a:r>
              <a:rPr lang="en-US" sz="3600" dirty="0" err="1">
                <a:solidFill>
                  <a:srgbClr val="C00000"/>
                </a:solidFill>
              </a:rPr>
              <a:t>effects+geomagnetic</a:t>
            </a:r>
            <a:r>
              <a:rPr lang="en-US" sz="3600" dirty="0">
                <a:solidFill>
                  <a:srgbClr val="C00000"/>
                </a:solidFill>
              </a:rPr>
              <a:t> field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17</a:t>
            </a:fld>
            <a:endParaRPr lang="it-IT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3371" y="1026755"/>
            <a:ext cx="8048056" cy="19466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endParaRPr lang="en-US" b="1" dirty="0"/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dirty="0"/>
              <a:t> high precision 3D calculations,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dirty="0"/>
              <a:t> refined geomagnetic cut-off treatment (also geomagnetic field in atmosphere)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dirty="0"/>
              <a:t> elevation models of the Earth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dirty="0"/>
              <a:t> different atmospheric profiles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US" dirty="0"/>
              <a:t> geometry of detector effects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0" r="24889" b="18761"/>
          <a:stretch>
            <a:fillRect/>
          </a:stretch>
        </p:blipFill>
        <p:spPr bwMode="auto">
          <a:xfrm>
            <a:off x="4587399" y="2440171"/>
            <a:ext cx="4970045" cy="34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 rot="20137045">
            <a:off x="9846497" y="1721237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Skyp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49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62361" y="1"/>
            <a:ext cx="9176989" cy="7800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The conventional </a:t>
            </a:r>
            <a:r>
              <a:rPr lang="en-US" sz="36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3600" dirty="0">
                <a:solidFill>
                  <a:srgbClr val="C00000"/>
                </a:solidFill>
              </a:rPr>
              <a:t> flux (Honda)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82856" y="1600201"/>
            <a:ext cx="3596185" cy="4915513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result of one of such calculations: the  </a:t>
            </a:r>
            <a:r>
              <a:rPr lang="en-US" sz="1800" dirty="0">
                <a:latin typeface="Symbol" panose="05050102010706020507" pitchFamily="18" charset="2"/>
              </a:rPr>
              <a:t>n</a:t>
            </a:r>
            <a:r>
              <a:rPr lang="en-US" sz="1800" dirty="0"/>
              <a:t> flux prediction (Honda) from MC simulations;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Different models exist;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sz="1800" b="1" i="1" dirty="0">
              <a:solidFill>
                <a:srgbClr val="FF0000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1800" b="1" i="1" dirty="0" err="1">
                <a:solidFill>
                  <a:srgbClr val="FF0000"/>
                </a:solidFill>
              </a:rPr>
              <a:t>Question</a:t>
            </a:r>
            <a:r>
              <a:rPr lang="it-IT" sz="1800" b="1" i="1" dirty="0">
                <a:solidFill>
                  <a:srgbClr val="FF0000"/>
                </a:solidFill>
              </a:rPr>
              <a:t> 2</a:t>
            </a:r>
            <a:r>
              <a:rPr lang="it-IT" sz="1800" i="1" dirty="0">
                <a:solidFill>
                  <a:srgbClr val="FF0000"/>
                </a:solidFill>
              </a:rPr>
              <a:t>: Compute the </a:t>
            </a:r>
            <a:r>
              <a:rPr lang="it-IT" sz="1800" i="1" dirty="0" err="1">
                <a:solidFill>
                  <a:srgbClr val="FF0000"/>
                </a:solidFill>
              </a:rPr>
              <a:t>number</a:t>
            </a:r>
            <a:r>
              <a:rPr lang="it-IT" sz="1800" i="1" dirty="0">
                <a:solidFill>
                  <a:srgbClr val="FF0000"/>
                </a:solidFill>
              </a:rPr>
              <a:t> of </a:t>
            </a:r>
            <a:r>
              <a:rPr lang="it-IT" sz="1800" i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1800" i="1" dirty="0">
                <a:solidFill>
                  <a:srgbClr val="FF0000"/>
                </a:solidFill>
              </a:rPr>
              <a:t> </a:t>
            </a:r>
            <a:r>
              <a:rPr lang="it-IT" sz="1800" i="1" dirty="0" err="1">
                <a:solidFill>
                  <a:srgbClr val="FF0000"/>
                </a:solidFill>
              </a:rPr>
              <a:t>interaction</a:t>
            </a:r>
            <a:r>
              <a:rPr lang="it-IT" sz="1800" i="1" dirty="0">
                <a:solidFill>
                  <a:srgbClr val="FF0000"/>
                </a:solidFill>
              </a:rPr>
              <a:t>/y for E</a:t>
            </a:r>
            <a:r>
              <a:rPr lang="it-IT" sz="1800" i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1800" i="1" dirty="0">
                <a:solidFill>
                  <a:srgbClr val="FF0000"/>
                </a:solidFill>
              </a:rPr>
              <a:t>&gt;1 </a:t>
            </a:r>
            <a:r>
              <a:rPr lang="it-IT" sz="1800" i="1" dirty="0" err="1">
                <a:solidFill>
                  <a:srgbClr val="FF0000"/>
                </a:solidFill>
              </a:rPr>
              <a:t>GeV</a:t>
            </a:r>
            <a:r>
              <a:rPr lang="it-IT" sz="1800" i="1" dirty="0">
                <a:solidFill>
                  <a:srgbClr val="FF0000"/>
                </a:solidFill>
              </a:rPr>
              <a:t> in 1 kton detector (</a:t>
            </a:r>
            <a:r>
              <a:rPr lang="it-IT" sz="1800" i="1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it-IT" sz="1800" i="1" dirty="0">
                <a:solidFill>
                  <a:srgbClr val="FF0000"/>
                </a:solidFill>
              </a:rPr>
              <a:t>=1)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sz="1800" i="1" dirty="0">
              <a:solidFill>
                <a:srgbClr val="FF0000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1800" b="1" i="1" dirty="0" err="1">
                <a:solidFill>
                  <a:srgbClr val="FF0000"/>
                </a:solidFill>
              </a:rPr>
              <a:t>Question</a:t>
            </a:r>
            <a:r>
              <a:rPr lang="it-IT" sz="1800" b="1" i="1" dirty="0">
                <a:solidFill>
                  <a:srgbClr val="FF0000"/>
                </a:solidFill>
              </a:rPr>
              <a:t> 3</a:t>
            </a:r>
            <a:r>
              <a:rPr lang="it-IT" sz="1800" dirty="0">
                <a:solidFill>
                  <a:srgbClr val="FF0000"/>
                </a:solidFill>
              </a:rPr>
              <a:t>: </a:t>
            </a:r>
            <a:r>
              <a:rPr lang="it-IT" sz="1800" dirty="0" err="1">
                <a:solidFill>
                  <a:srgbClr val="FF0000"/>
                </a:solidFill>
              </a:rPr>
              <a:t>Explain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qualitatively</a:t>
            </a:r>
            <a:r>
              <a:rPr lang="it-IT" sz="1800" dirty="0">
                <a:solidFill>
                  <a:srgbClr val="FF0000"/>
                </a:solidFill>
              </a:rPr>
              <a:t> the (</a:t>
            </a:r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18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/n</a:t>
            </a:r>
            <a:r>
              <a:rPr lang="it-IT" sz="1800" baseline="-25000" dirty="0">
                <a:solidFill>
                  <a:srgbClr val="FF0000"/>
                </a:solidFill>
              </a:rPr>
              <a:t>e</a:t>
            </a:r>
            <a:r>
              <a:rPr lang="it-IT" sz="1800" dirty="0">
                <a:solidFill>
                  <a:srgbClr val="FF0000"/>
                </a:solidFill>
              </a:rPr>
              <a:t>) ratio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1800" b="1" i="1" dirty="0" err="1">
                <a:solidFill>
                  <a:srgbClr val="FF0000"/>
                </a:solidFill>
              </a:rPr>
              <a:t>Question</a:t>
            </a:r>
            <a:r>
              <a:rPr lang="it-IT" sz="1800" b="1" i="1" dirty="0">
                <a:solidFill>
                  <a:srgbClr val="FF0000"/>
                </a:solidFill>
              </a:rPr>
              <a:t> 4</a:t>
            </a:r>
            <a:r>
              <a:rPr lang="it-IT" sz="1800" dirty="0">
                <a:solidFill>
                  <a:srgbClr val="FF0000"/>
                </a:solidFill>
              </a:rPr>
              <a:t>: </a:t>
            </a:r>
            <a:r>
              <a:rPr lang="it-IT" sz="1800" dirty="0" err="1">
                <a:solidFill>
                  <a:srgbClr val="FF0000"/>
                </a:solidFill>
              </a:rPr>
              <a:t>Explain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qualitatively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why</a:t>
            </a:r>
            <a:r>
              <a:rPr lang="it-IT" sz="1800" dirty="0">
                <a:solidFill>
                  <a:srgbClr val="FF0000"/>
                </a:solidFill>
              </a:rPr>
              <a:t> the (</a:t>
            </a:r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18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/</a:t>
            </a:r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</a:t>
            </a:r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18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it-IT" sz="1800" dirty="0">
                <a:solidFill>
                  <a:srgbClr val="FF0000"/>
                </a:solidFill>
              </a:rPr>
              <a:t>) ratio </a:t>
            </a:r>
            <a:r>
              <a:rPr lang="it-IT" sz="1800" dirty="0" err="1">
                <a:solidFill>
                  <a:srgbClr val="FF0000"/>
                </a:solidFill>
              </a:rPr>
              <a:t>increases</a:t>
            </a:r>
            <a:r>
              <a:rPr lang="it-IT" sz="1800" dirty="0">
                <a:solidFill>
                  <a:srgbClr val="FF0000"/>
                </a:solidFill>
              </a:rPr>
              <a:t> with </a:t>
            </a:r>
            <a:r>
              <a:rPr lang="it-IT" sz="1800" dirty="0" err="1">
                <a:solidFill>
                  <a:srgbClr val="FF0000"/>
                </a:solidFill>
              </a:rPr>
              <a:t>energy</a:t>
            </a:r>
            <a:endParaRPr lang="it-IT" sz="1800" dirty="0">
              <a:solidFill>
                <a:srgbClr val="FF0000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18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834667" y="965919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M. Honda, et al. Phys. Rev. D 92, 023004 (2015)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440" y="1449310"/>
            <a:ext cx="5162619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4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7647"/>
            <a:ext cx="10515600" cy="7083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Neutrino interactions and cross section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Spurio - Astroparticle Physics - 10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19</a:t>
            </a:fld>
            <a:endParaRPr lang="it-IT"/>
          </a:p>
        </p:txBody>
      </p:sp>
      <p:pic>
        <p:nvPicPr>
          <p:cNvPr id="12" name="Picture 2" descr="The neutrino-nucleon (left panel) and antineutrino-nucleon (right panel) cross sections plotted as a function of (anti)neutrino energy [71]. The data are compared to the expectations of the models described in [72]. The processes that contribute to the total cross section (shown by the black lines) are: quasi-elastic (QE, red lines) scattering; resonance production (RES, blue lines); and deep inelastic scattering (DIS, green lines). The uncertainties in the energy range of interest are typically 10 − 40%. Figure taken from [68]. 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11" r="50219"/>
          <a:stretch/>
        </p:blipFill>
        <p:spPr bwMode="auto">
          <a:xfrm>
            <a:off x="1581150" y="885371"/>
            <a:ext cx="4137479" cy="30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673600" y="2014249"/>
            <a:ext cx="937986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608623" y="4094751"/>
            <a:ext cx="4572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Different processes for the neutrino interaction on nucleons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QE: warning to the conservation laws!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Question</a:t>
            </a:r>
            <a:r>
              <a:rPr lang="en-US" dirty="0">
                <a:solidFill>
                  <a:srgbClr val="FF0000"/>
                </a:solidFill>
              </a:rPr>
              <a:t>: why we do not mention the neutrino cross-section on electrons?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Which is the expected behavior for </a:t>
            </a:r>
            <a:r>
              <a:rPr lang="en-US" dirty="0" err="1">
                <a:solidFill>
                  <a:srgbClr val="FF0000"/>
                </a:solidFill>
                <a:latin typeface="Symbol" panose="05050102010706020507" pitchFamily="18" charset="2"/>
              </a:rPr>
              <a:t>n+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461" y="957944"/>
            <a:ext cx="3317916" cy="53103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398377" y="898559"/>
            <a:ext cx="1874488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Energy threshold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ν</a:t>
            </a:r>
            <a:r>
              <a:rPr lang="it-IT" sz="2000" b="1" baseline="-25000" dirty="0"/>
              <a:t>e</a:t>
            </a:r>
            <a:r>
              <a:rPr lang="it-IT" sz="2000" b="1" dirty="0"/>
              <a:t> &gt; 0.5 </a:t>
            </a:r>
            <a:r>
              <a:rPr lang="it-IT" sz="2000" b="1" dirty="0" err="1"/>
              <a:t>MeV</a:t>
            </a:r>
            <a:endParaRPr lang="it-IT" sz="20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ν</a:t>
            </a:r>
            <a:r>
              <a:rPr lang="el-GR" sz="2000" b="1" baseline="-25000" dirty="0"/>
              <a:t>μ</a:t>
            </a:r>
            <a:r>
              <a:rPr lang="it-IT" sz="2000" b="1" dirty="0"/>
              <a:t>&gt;105 </a:t>
            </a:r>
            <a:r>
              <a:rPr lang="it-IT" sz="2000" b="1" dirty="0" err="1"/>
              <a:t>MeV</a:t>
            </a:r>
            <a:endParaRPr lang="el-GR" sz="20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ν</a:t>
            </a:r>
            <a:r>
              <a:rPr lang="el-GR" sz="2000" b="1" baseline="-25000" dirty="0"/>
              <a:t>τ</a:t>
            </a:r>
            <a:r>
              <a:rPr lang="it-IT" sz="2000" b="1" dirty="0"/>
              <a:t>&gt;1700 </a:t>
            </a:r>
            <a:r>
              <a:rPr lang="it-IT" sz="2000" b="1" dirty="0" err="1"/>
              <a:t>MeV</a:t>
            </a:r>
            <a:endParaRPr lang="el-GR" sz="20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6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0239" y="10027"/>
            <a:ext cx="10515600" cy="72791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Content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859" y="1619021"/>
            <a:ext cx="2520696" cy="379476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553356" y="1042548"/>
            <a:ext cx="6428595" cy="5051349"/>
            <a:chOff x="-378428" y="827527"/>
            <a:chExt cx="6428595" cy="505134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78428" y="827527"/>
              <a:ext cx="6428595" cy="463807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38" y="5329988"/>
              <a:ext cx="5863638" cy="548888"/>
            </a:xfrm>
            <a:prstGeom prst="rect">
              <a:avLst/>
            </a:prstGeom>
          </p:spPr>
        </p:pic>
      </p:grpSp>
      <p:cxnSp>
        <p:nvCxnSpPr>
          <p:cNvPr id="21" name="Connettore diritto 14"/>
          <p:cNvCxnSpPr/>
          <p:nvPr/>
        </p:nvCxnSpPr>
        <p:spPr>
          <a:xfrm>
            <a:off x="2040221" y="1466818"/>
            <a:ext cx="27696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14"/>
          <p:cNvCxnSpPr/>
          <p:nvPr/>
        </p:nvCxnSpPr>
        <p:spPr>
          <a:xfrm>
            <a:off x="2128453" y="1683386"/>
            <a:ext cx="27696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14"/>
          <p:cNvCxnSpPr/>
          <p:nvPr/>
        </p:nvCxnSpPr>
        <p:spPr>
          <a:xfrm>
            <a:off x="2192622" y="1924017"/>
            <a:ext cx="4529021" cy="1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14"/>
          <p:cNvCxnSpPr/>
          <p:nvPr/>
        </p:nvCxnSpPr>
        <p:spPr>
          <a:xfrm>
            <a:off x="1992098" y="2621847"/>
            <a:ext cx="4529021" cy="1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14"/>
          <p:cNvCxnSpPr/>
          <p:nvPr/>
        </p:nvCxnSpPr>
        <p:spPr>
          <a:xfrm>
            <a:off x="2032204" y="2854457"/>
            <a:ext cx="4529021" cy="1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14"/>
          <p:cNvCxnSpPr/>
          <p:nvPr/>
        </p:nvCxnSpPr>
        <p:spPr>
          <a:xfrm>
            <a:off x="2064288" y="3111129"/>
            <a:ext cx="4529021" cy="1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7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9446"/>
            <a:ext cx="10515600" cy="723969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Measurement</a:t>
            </a:r>
            <a:r>
              <a:rPr lang="it-IT" sz="3600" dirty="0">
                <a:solidFill>
                  <a:srgbClr val="C00000"/>
                </a:solidFill>
              </a:rPr>
              <a:t> of  </a:t>
            </a:r>
            <a:r>
              <a:rPr lang="it-IT" sz="3600" dirty="0" err="1">
                <a:solidFill>
                  <a:srgbClr val="C00000"/>
                </a:solidFill>
              </a:rPr>
              <a:t>atmospheric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it-IT" sz="3600" dirty="0">
                <a:solidFill>
                  <a:srgbClr val="C00000"/>
                </a:solidFill>
              </a:rPr>
              <a:t>‘s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20</a:t>
            </a:fld>
            <a:endParaRPr lang="it-IT"/>
          </a:p>
        </p:txBody>
      </p:sp>
      <p:pic>
        <p:nvPicPr>
          <p:cNvPr id="4" name="Picture 2" descr="http://wwweth.cern.ch/~disserto/IPPaboutUs/PostersAndTalks/em-show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587" y="902554"/>
            <a:ext cx="6007961" cy="29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27882" y="3641629"/>
            <a:ext cx="2204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3200" b="1" baseline="-25000" dirty="0">
                <a:solidFill>
                  <a:srgbClr val="FF0000"/>
                </a:solidFill>
              </a:rPr>
              <a:t>e</a:t>
            </a:r>
            <a:r>
              <a:rPr lang="it-IT" sz="3200" b="1" dirty="0">
                <a:solidFill>
                  <a:srgbClr val="FF0000"/>
                </a:solidFill>
              </a:rPr>
              <a:t>= </a:t>
            </a:r>
            <a:r>
              <a:rPr lang="it-IT" sz="3200" b="1" dirty="0" err="1">
                <a:solidFill>
                  <a:srgbClr val="FF0000"/>
                </a:solidFill>
                <a:latin typeface="+mj-lt"/>
              </a:rPr>
              <a:t>cascade</a:t>
            </a:r>
            <a:r>
              <a:rPr lang="it-IT" sz="32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200" b="1" dirty="0"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884112" y="4003442"/>
            <a:ext cx="1762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32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it-IT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=</a:t>
            </a:r>
            <a:r>
              <a:rPr lang="it-IT" sz="3200" b="1" dirty="0" err="1">
                <a:solidFill>
                  <a:srgbClr val="FF0000"/>
                </a:solidFill>
              </a:rPr>
              <a:t>track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endParaRPr lang="en-US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6406" y="4080385"/>
            <a:ext cx="3536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/>
              <a:t>Example</a:t>
            </a:r>
            <a:r>
              <a:rPr lang="it-IT" sz="2200" dirty="0"/>
              <a:t>: </a:t>
            </a:r>
            <a:r>
              <a:rPr lang="it-IT" sz="2200" dirty="0" err="1"/>
              <a:t>Icarus</a:t>
            </a:r>
            <a:r>
              <a:rPr lang="it-IT" sz="2200" dirty="0"/>
              <a:t>@ Gran Sasso</a:t>
            </a:r>
            <a:endParaRPr lang="en-US" sz="2200" dirty="0" err="1"/>
          </a:p>
        </p:txBody>
      </p:sp>
      <p:sp>
        <p:nvSpPr>
          <p:cNvPr id="8" name="CasellaDiTesto 7"/>
          <p:cNvSpPr txBox="1"/>
          <p:nvPr/>
        </p:nvSpPr>
        <p:spPr>
          <a:xfrm>
            <a:off x="7765455" y="1705694"/>
            <a:ext cx="3141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/>
              <a:t>Example</a:t>
            </a:r>
            <a:r>
              <a:rPr lang="it-IT" sz="2200" dirty="0"/>
              <a:t>: </a:t>
            </a:r>
            <a:r>
              <a:rPr lang="it-IT" sz="2200" dirty="0" err="1"/>
              <a:t>Soudan</a:t>
            </a:r>
            <a:r>
              <a:rPr lang="it-IT" sz="2200" dirty="0"/>
              <a:t> II@ USA</a:t>
            </a:r>
            <a:endParaRPr lang="en-US" sz="2200" dirty="0" err="1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898" y="2437479"/>
            <a:ext cx="3512616" cy="36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1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823" y="2474619"/>
            <a:ext cx="3467723" cy="31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829372" y="105195"/>
            <a:ext cx="895392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Early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measurement</a:t>
            </a:r>
            <a:r>
              <a:rPr lang="it-IT" sz="3600" dirty="0">
                <a:solidFill>
                  <a:srgbClr val="C00000"/>
                </a:solidFill>
              </a:rPr>
              <a:t> of  </a:t>
            </a:r>
            <a:r>
              <a:rPr lang="it-IT" sz="3600" dirty="0" err="1">
                <a:solidFill>
                  <a:srgbClr val="C00000"/>
                </a:solidFill>
              </a:rPr>
              <a:t>atmospheric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it-IT" sz="3600" dirty="0">
                <a:solidFill>
                  <a:srgbClr val="C00000"/>
                </a:solidFill>
              </a:rPr>
              <a:t>‘s (&lt;1990)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2429" y="980729"/>
            <a:ext cx="10623395" cy="4525963"/>
          </a:xfrm>
        </p:spPr>
        <p:txBody>
          <a:bodyPr>
            <a:normAutofit/>
          </a:bodyPr>
          <a:lstStyle/>
          <a:p>
            <a:r>
              <a:rPr lang="it-IT" sz="1800" dirty="0" err="1"/>
              <a:t>Tracking</a:t>
            </a:r>
            <a:r>
              <a:rPr lang="it-IT" sz="1800" dirty="0"/>
              <a:t> </a:t>
            </a:r>
            <a:r>
              <a:rPr lang="it-IT" sz="1800" dirty="0" err="1"/>
              <a:t>calorimeter</a:t>
            </a:r>
            <a:r>
              <a:rPr lang="it-IT" sz="1800" dirty="0"/>
              <a:t>:  </a:t>
            </a:r>
            <a:r>
              <a:rPr lang="it-IT" sz="1800" dirty="0" err="1"/>
              <a:t>Frejus</a:t>
            </a:r>
            <a:r>
              <a:rPr lang="it-IT" sz="1800" dirty="0"/>
              <a:t>, </a:t>
            </a:r>
            <a:r>
              <a:rPr lang="it-IT" sz="1800" dirty="0" err="1"/>
              <a:t>Nusex</a:t>
            </a:r>
            <a:r>
              <a:rPr lang="it-IT" sz="1800" dirty="0"/>
              <a:t>, </a:t>
            </a:r>
            <a:r>
              <a:rPr lang="it-IT" sz="1800" dirty="0" err="1"/>
              <a:t>Soudan</a:t>
            </a:r>
            <a:r>
              <a:rPr lang="it-IT" sz="1800" dirty="0"/>
              <a:t> </a:t>
            </a:r>
            <a:r>
              <a:rPr lang="it-IT" sz="1800" dirty="0">
                <a:solidFill>
                  <a:srgbClr val="990000"/>
                </a:solidFill>
              </a:rPr>
              <a:t>(hard to </a:t>
            </a:r>
            <a:r>
              <a:rPr lang="it-IT" sz="1800" dirty="0" err="1">
                <a:solidFill>
                  <a:srgbClr val="990000"/>
                </a:solidFill>
              </a:rPr>
              <a:t>find</a:t>
            </a:r>
            <a:r>
              <a:rPr lang="it-IT" sz="1800" dirty="0">
                <a:solidFill>
                  <a:srgbClr val="990000"/>
                </a:solidFill>
              </a:rPr>
              <a:t> </a:t>
            </a:r>
            <a:r>
              <a:rPr lang="it-IT" sz="1800" dirty="0" err="1">
                <a:solidFill>
                  <a:srgbClr val="990000"/>
                </a:solidFill>
              </a:rPr>
              <a:t>pictures</a:t>
            </a:r>
            <a:r>
              <a:rPr lang="it-IT" sz="1800" dirty="0">
                <a:solidFill>
                  <a:srgbClr val="990000"/>
                </a:solidFill>
              </a:rPr>
              <a:t> on the web!)</a:t>
            </a:r>
          </a:p>
          <a:p>
            <a:r>
              <a:rPr lang="it-IT" sz="1800" dirty="0"/>
              <a:t>Water </a:t>
            </a:r>
            <a:r>
              <a:rPr lang="it-IT" sz="1800" dirty="0" err="1"/>
              <a:t>Cherenkov</a:t>
            </a:r>
            <a:r>
              <a:rPr lang="it-IT" sz="1800" dirty="0"/>
              <a:t>: IMB, </a:t>
            </a:r>
            <a:r>
              <a:rPr lang="it-IT" sz="1800" dirty="0" err="1"/>
              <a:t>Kamiokande</a:t>
            </a:r>
            <a:endParaRPr lang="it-IT" sz="1800" dirty="0"/>
          </a:p>
          <a:p>
            <a:r>
              <a:rPr lang="it-IT" sz="1800" dirty="0" err="1"/>
              <a:t>Measured</a:t>
            </a:r>
            <a:r>
              <a:rPr lang="it-IT" sz="1800" dirty="0"/>
              <a:t> the </a:t>
            </a:r>
            <a:r>
              <a:rPr lang="it-IT" sz="1800" dirty="0" err="1"/>
              <a:t>number</a:t>
            </a:r>
            <a:r>
              <a:rPr lang="it-IT" sz="1800" dirty="0"/>
              <a:t> of neutrino </a:t>
            </a:r>
            <a:r>
              <a:rPr lang="it-IT" sz="1800" dirty="0" err="1"/>
              <a:t>interaction</a:t>
            </a:r>
            <a:r>
              <a:rPr lang="it-IT" sz="1800" dirty="0"/>
              <a:t> in the detector, </a:t>
            </a:r>
            <a:r>
              <a:rPr lang="it-IT" sz="1800" dirty="0" err="1"/>
              <a:t>separating</a:t>
            </a:r>
            <a:r>
              <a:rPr lang="it-IT" sz="1800" dirty="0"/>
              <a:t> </a:t>
            </a:r>
            <a:r>
              <a:rPr lang="it-IT" sz="1800" dirty="0" err="1"/>
              <a:t>tracks</a:t>
            </a:r>
            <a:r>
              <a:rPr lang="it-IT" sz="1800" dirty="0"/>
              <a:t> (=</a:t>
            </a:r>
            <a:r>
              <a:rPr lang="it-IT" sz="1800" dirty="0">
                <a:latin typeface="Symbol" panose="05050102010706020507" pitchFamily="18" charset="2"/>
              </a:rPr>
              <a:t>n</a:t>
            </a:r>
            <a:r>
              <a:rPr lang="it-IT" sz="1800" baseline="-25000" dirty="0">
                <a:latin typeface="Symbol" panose="05050102010706020507" pitchFamily="18" charset="2"/>
              </a:rPr>
              <a:t>m</a:t>
            </a:r>
            <a:r>
              <a:rPr lang="it-IT" sz="1800" dirty="0"/>
              <a:t>) from </a:t>
            </a:r>
            <a:r>
              <a:rPr lang="it-IT" sz="1800" dirty="0" err="1"/>
              <a:t>showers</a:t>
            </a:r>
            <a:r>
              <a:rPr lang="it-IT" sz="1800" dirty="0"/>
              <a:t> (=</a:t>
            </a:r>
            <a:r>
              <a:rPr lang="it-IT" sz="1800" dirty="0">
                <a:latin typeface="Symbol" panose="05050102010706020507" pitchFamily="18" charset="2"/>
              </a:rPr>
              <a:t>n</a:t>
            </a:r>
            <a:r>
              <a:rPr lang="it-IT" sz="1800" baseline="-25000" dirty="0"/>
              <a:t>e</a:t>
            </a:r>
            <a:r>
              <a:rPr lang="it-IT" sz="1800" dirty="0"/>
              <a:t>) </a:t>
            </a:r>
            <a:endParaRPr lang="en-US" sz="18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395417" y="262029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Intergral</a:t>
            </a:r>
            <a:r>
              <a:rPr lang="it-IT" sz="1600" dirty="0"/>
              <a:t> </a:t>
            </a:r>
            <a:r>
              <a:rPr lang="it-IT" sz="1600" dirty="0" err="1"/>
              <a:t>flux</a:t>
            </a:r>
            <a:r>
              <a:rPr lang="it-IT" sz="1600" dirty="0"/>
              <a:t> of </a:t>
            </a:r>
            <a:r>
              <a:rPr lang="it-IT" sz="1600" dirty="0" err="1"/>
              <a:t>atmo</a:t>
            </a:r>
            <a:r>
              <a:rPr lang="it-IT" sz="1600" dirty="0"/>
              <a:t> </a:t>
            </a:r>
            <a:r>
              <a:rPr lang="it-IT" sz="1600" dirty="0">
                <a:latin typeface="Symbol" panose="05050102010706020507" pitchFamily="18" charset="2"/>
              </a:rPr>
              <a:t>n</a:t>
            </a:r>
            <a:r>
              <a:rPr lang="it-IT" sz="1600" dirty="0"/>
              <a:t>’s vs </a:t>
            </a:r>
            <a:r>
              <a:rPr lang="it-IT" sz="1600" dirty="0" err="1"/>
              <a:t>energy</a:t>
            </a:r>
            <a:endParaRPr lang="en-US" sz="1600" dirty="0" err="1"/>
          </a:p>
        </p:txBody>
      </p:sp>
      <p:grpSp>
        <p:nvGrpSpPr>
          <p:cNvPr id="7" name="Gruppo 6"/>
          <p:cNvGrpSpPr/>
          <p:nvPr/>
        </p:nvGrpSpPr>
        <p:grpSpPr>
          <a:xfrm>
            <a:off x="5884126" y="2198077"/>
            <a:ext cx="4637173" cy="3733444"/>
            <a:chOff x="4491438" y="2359852"/>
            <a:chExt cx="4637173" cy="3733444"/>
          </a:xfrm>
        </p:grpSpPr>
        <p:pic>
          <p:nvPicPr>
            <p:cNvPr id="249862" name="Picture 6" descr="atmospheric neutrino ratio da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438" y="2780928"/>
              <a:ext cx="4329034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>
            <a:xfrm rot="5400000">
              <a:off x="7204266" y="3945643"/>
              <a:ext cx="35101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T.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</a:rPr>
                <a:t>Kajita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, </a:t>
              </a:r>
              <a:r>
                <a:rPr lang="en-US" sz="1600" i="1" dirty="0">
                  <a:solidFill>
                    <a:srgbClr val="000000"/>
                  </a:solidFill>
                  <a:latin typeface="+mj-lt"/>
                </a:rPr>
                <a:t>New J. Phys.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 </a:t>
              </a:r>
              <a:r>
                <a:rPr lang="en-US" sz="1600" b="1" dirty="0">
                  <a:solidFill>
                    <a:srgbClr val="000000"/>
                  </a:solidFill>
                  <a:latin typeface="+mj-lt"/>
                </a:rPr>
                <a:t>6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 (2004) 194.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084168" y="4725144"/>
              <a:ext cx="2520280" cy="792088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430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838200" y="94582"/>
            <a:ext cx="768434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(</a:t>
            </a:r>
            <a:r>
              <a:rPr lang="it-IT" sz="3600" dirty="0" err="1">
                <a:solidFill>
                  <a:srgbClr val="C00000"/>
                </a:solidFill>
              </a:rPr>
              <a:t>Early</a:t>
            </a:r>
            <a:r>
              <a:rPr lang="it-IT" sz="3600" dirty="0">
                <a:solidFill>
                  <a:srgbClr val="C00000"/>
                </a:solidFill>
              </a:rPr>
              <a:t>) </a:t>
            </a:r>
            <a:r>
              <a:rPr lang="it-IT" sz="3600" dirty="0" err="1">
                <a:solidFill>
                  <a:srgbClr val="C00000"/>
                </a:solidFill>
              </a:rPr>
              <a:t>measurement</a:t>
            </a:r>
            <a:r>
              <a:rPr lang="it-IT" sz="3600" dirty="0">
                <a:solidFill>
                  <a:srgbClr val="C00000"/>
                </a:solidFill>
              </a:rPr>
              <a:t> of  </a:t>
            </a:r>
            <a:r>
              <a:rPr lang="it-IT" sz="3600" dirty="0" err="1">
                <a:solidFill>
                  <a:srgbClr val="C00000"/>
                </a:solidFill>
              </a:rPr>
              <a:t>atmospheric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it-IT" sz="3600" dirty="0">
                <a:solidFill>
                  <a:srgbClr val="C00000"/>
                </a:solidFill>
              </a:rPr>
              <a:t>‘s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01860" y="1196753"/>
            <a:ext cx="4125144" cy="4525963"/>
          </a:xfrm>
        </p:spPr>
        <p:txBody>
          <a:bodyPr>
            <a:normAutofit/>
          </a:bodyPr>
          <a:lstStyle/>
          <a:p>
            <a:r>
              <a:rPr lang="it-IT" sz="1800" dirty="0" err="1"/>
              <a:t>Tracking</a:t>
            </a:r>
            <a:r>
              <a:rPr lang="it-IT" sz="1800" dirty="0"/>
              <a:t> </a:t>
            </a:r>
            <a:r>
              <a:rPr lang="it-IT" sz="1800" dirty="0" err="1"/>
              <a:t>calorimeter</a:t>
            </a:r>
            <a:r>
              <a:rPr lang="it-IT" sz="1800" dirty="0"/>
              <a:t>:  </a:t>
            </a:r>
            <a:r>
              <a:rPr lang="it-IT" sz="1800" dirty="0" err="1"/>
              <a:t>Frejus</a:t>
            </a:r>
            <a:r>
              <a:rPr lang="it-IT" sz="1800" dirty="0"/>
              <a:t>, </a:t>
            </a:r>
            <a:r>
              <a:rPr lang="it-IT" sz="1800" dirty="0" err="1"/>
              <a:t>Nusex</a:t>
            </a:r>
            <a:r>
              <a:rPr lang="it-IT" sz="1800" dirty="0"/>
              <a:t>, </a:t>
            </a:r>
            <a:r>
              <a:rPr lang="it-IT" sz="1800" dirty="0" err="1"/>
              <a:t>Soudan</a:t>
            </a:r>
            <a:r>
              <a:rPr lang="it-IT" sz="1800" dirty="0"/>
              <a:t>.</a:t>
            </a:r>
          </a:p>
          <a:p>
            <a:r>
              <a:rPr lang="it-IT" sz="1800" dirty="0"/>
              <a:t>Water </a:t>
            </a:r>
            <a:r>
              <a:rPr lang="it-IT" sz="1800" dirty="0" err="1"/>
              <a:t>Cherenkov</a:t>
            </a:r>
            <a:r>
              <a:rPr lang="it-IT" sz="1800" dirty="0"/>
              <a:t>: IMB, </a:t>
            </a:r>
            <a:r>
              <a:rPr lang="it-IT" sz="1800" dirty="0" err="1"/>
              <a:t>Kamiokande</a:t>
            </a:r>
            <a:endParaRPr lang="it-IT" sz="1800" dirty="0"/>
          </a:p>
          <a:p>
            <a:r>
              <a:rPr lang="it-IT" sz="1800" dirty="0" err="1"/>
              <a:t>Measured</a:t>
            </a:r>
            <a:r>
              <a:rPr lang="it-IT" sz="1800" dirty="0"/>
              <a:t> the </a:t>
            </a:r>
            <a:r>
              <a:rPr lang="it-IT" sz="1800" dirty="0" err="1"/>
              <a:t>number</a:t>
            </a:r>
            <a:r>
              <a:rPr lang="it-IT" sz="1800" dirty="0"/>
              <a:t> of neutrino </a:t>
            </a:r>
            <a:r>
              <a:rPr lang="it-IT" sz="1800" dirty="0" err="1"/>
              <a:t>interaction</a:t>
            </a:r>
            <a:r>
              <a:rPr lang="it-IT" sz="1800" dirty="0"/>
              <a:t> in the detector, </a:t>
            </a:r>
            <a:r>
              <a:rPr lang="it-IT" sz="1800" dirty="0" err="1"/>
              <a:t>separating</a:t>
            </a:r>
            <a:r>
              <a:rPr lang="it-IT" sz="1800" dirty="0"/>
              <a:t> </a:t>
            </a:r>
            <a:r>
              <a:rPr lang="it-IT" sz="1800" dirty="0" err="1"/>
              <a:t>tracks</a:t>
            </a:r>
            <a:r>
              <a:rPr lang="it-IT" sz="1800" dirty="0"/>
              <a:t> (=</a:t>
            </a:r>
            <a:r>
              <a:rPr lang="it-IT" sz="1800" dirty="0">
                <a:latin typeface="Symbol" panose="05050102010706020507" pitchFamily="18" charset="2"/>
              </a:rPr>
              <a:t>n</a:t>
            </a:r>
            <a:r>
              <a:rPr lang="it-IT" sz="1800" baseline="-25000" dirty="0">
                <a:latin typeface="Symbol" panose="05050102010706020507" pitchFamily="18" charset="2"/>
              </a:rPr>
              <a:t>m</a:t>
            </a:r>
            <a:r>
              <a:rPr lang="it-IT" sz="1800" dirty="0"/>
              <a:t>) from </a:t>
            </a:r>
            <a:r>
              <a:rPr lang="it-IT" sz="1800" dirty="0" err="1"/>
              <a:t>showers</a:t>
            </a:r>
            <a:r>
              <a:rPr lang="it-IT" sz="1800" dirty="0"/>
              <a:t> (=</a:t>
            </a:r>
            <a:r>
              <a:rPr lang="it-IT" sz="1800" dirty="0">
                <a:latin typeface="Symbol" panose="05050102010706020507" pitchFamily="18" charset="2"/>
              </a:rPr>
              <a:t>n</a:t>
            </a:r>
            <a:r>
              <a:rPr lang="it-IT" sz="1800" baseline="-25000" dirty="0"/>
              <a:t>e</a:t>
            </a:r>
            <a:r>
              <a:rPr lang="it-IT" sz="1800" dirty="0"/>
              <a:t>) </a:t>
            </a:r>
            <a:endParaRPr lang="en-US" sz="18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22</a:t>
            </a:fld>
            <a:endParaRPr lang="it-IT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056149"/>
            <a:ext cx="4777860" cy="53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2784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811" y="943686"/>
            <a:ext cx="3795997" cy="54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29" descr="c15-macro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177" y="1139871"/>
            <a:ext cx="42116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854927" y="94582"/>
            <a:ext cx="1023681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The </a:t>
            </a:r>
            <a:r>
              <a:rPr lang="it-IT" sz="3600" dirty="0" err="1">
                <a:solidFill>
                  <a:srgbClr val="C00000"/>
                </a:solidFill>
              </a:rPr>
              <a:t>golden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age</a:t>
            </a:r>
            <a:r>
              <a:rPr lang="it-IT" sz="3600" dirty="0">
                <a:solidFill>
                  <a:srgbClr val="C00000"/>
                </a:solidFill>
              </a:rPr>
              <a:t> (1995-2002): SK and MACRO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73700" y="4012289"/>
            <a:ext cx="3860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MACRO was located at LNGS in Italy (1990-2000)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AFE4F7-2F80-065B-EA49-A557F618DEAE}"/>
              </a:ext>
            </a:extLst>
          </p:cNvPr>
          <p:cNvSpPr txBox="1"/>
          <p:nvPr/>
        </p:nvSpPr>
        <p:spPr>
          <a:xfrm>
            <a:off x="572430" y="2579733"/>
            <a:ext cx="2318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SuperKamiokande</a:t>
            </a:r>
            <a:r>
              <a:rPr lang="it-IT" dirty="0"/>
              <a:t> (SK)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located</a:t>
            </a:r>
            <a:r>
              <a:rPr lang="it-IT" dirty="0"/>
              <a:t> in Japan, </a:t>
            </a:r>
            <a:r>
              <a:rPr lang="en-US" dirty="0"/>
              <a:t>1000 m Underground (1996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87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754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C00000"/>
                </a:solidFill>
              </a:rPr>
              <a:t>Super-Kamiokande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www-sk.icrr.u-tokyo.ac.jp/uploads/180819-SDIM0108-inI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087" y="1551965"/>
            <a:ext cx="74866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24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7263" y="972759"/>
            <a:ext cx="7270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SuperKamiokande</a:t>
            </a:r>
            <a:r>
              <a:rPr lang="it-IT" dirty="0"/>
              <a:t> (SK)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located</a:t>
            </a:r>
            <a:r>
              <a:rPr lang="it-IT" dirty="0"/>
              <a:t> in Japan, </a:t>
            </a:r>
            <a:r>
              <a:rPr lang="en-US" dirty="0"/>
              <a:t>1000 m Underground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Active </a:t>
            </a:r>
            <a:r>
              <a:rPr lang="it-IT" dirty="0" err="1"/>
              <a:t>since</a:t>
            </a:r>
            <a:r>
              <a:rPr lang="it-IT" dirty="0"/>
              <a:t> </a:t>
            </a:r>
            <a:r>
              <a:rPr lang="en-US" dirty="0"/>
              <a:t>1996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Filled 50.000 ton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11000 large PMTs +2000 PMTs</a:t>
            </a:r>
          </a:p>
        </p:txBody>
      </p:sp>
      <p:sp>
        <p:nvSpPr>
          <p:cNvPr id="8" name="Indietro o precedente 7">
            <a:hlinkClick r:id="" action="ppaction://hlinkshowjump?jump=lastslideviewed" highlightClick="1"/>
          </p:cNvPr>
          <p:cNvSpPr/>
          <p:nvPr/>
        </p:nvSpPr>
        <p:spPr>
          <a:xfrm>
            <a:off x="9995881" y="116088"/>
            <a:ext cx="576000" cy="36933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11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31" descr="p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4" y="857448"/>
            <a:ext cx="142398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ttp://www-sk.icrr.u-tokyo.ac.jp/~sklowe/meeting/smy/sep2h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76" y="1354139"/>
            <a:ext cx="12858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25</a:t>
            </a:fld>
            <a:endParaRPr lang="it-IT"/>
          </a:p>
        </p:txBody>
      </p:sp>
      <p:pic>
        <p:nvPicPr>
          <p:cNvPr id="8" name="Picture 17" descr="bottom-small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77438" y="3357563"/>
            <a:ext cx="2214562" cy="3308350"/>
          </a:xfrm>
          <a:noFill/>
        </p:spPr>
      </p:pic>
      <p:pic>
        <p:nvPicPr>
          <p:cNvPr id="9" name="Picture 20" descr="113-1351_IM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2728638"/>
            <a:ext cx="1653747" cy="12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下矢印 9"/>
          <p:cNvSpPr/>
          <p:nvPr/>
        </p:nvSpPr>
        <p:spPr>
          <a:xfrm>
            <a:off x="2309814" y="714375"/>
            <a:ext cx="357187" cy="6000750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1" lang="it-IT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0712" name="テキスト ボックス 11"/>
          <p:cNvSpPr txBox="1">
            <a:spLocks noChangeArrowheads="1"/>
          </p:cNvSpPr>
          <p:nvPr/>
        </p:nvSpPr>
        <p:spPr bwMode="auto">
          <a:xfrm>
            <a:off x="2666109" y="976692"/>
            <a:ext cx="2421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>
                <a:latin typeface="+mj-lt"/>
                <a:ea typeface="ＭＳ Ｐゴシック" pitchFamily="34" charset="-128"/>
              </a:rPr>
              <a:t>1996.4 Start data taking</a:t>
            </a:r>
          </a:p>
        </p:txBody>
      </p:sp>
      <p:sp>
        <p:nvSpPr>
          <p:cNvPr id="200713" name="テキスト ボックス 12"/>
          <p:cNvSpPr txBox="1">
            <a:spLocks noChangeArrowheads="1"/>
          </p:cNvSpPr>
          <p:nvPr/>
        </p:nvSpPr>
        <p:spPr bwMode="auto">
          <a:xfrm>
            <a:off x="2606272" y="1753559"/>
            <a:ext cx="2007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>
                <a:latin typeface="+mj-lt"/>
                <a:ea typeface="ＭＳ Ｐゴシック" pitchFamily="34" charset="-128"/>
              </a:rPr>
              <a:t>1999.6  K2K started</a:t>
            </a:r>
          </a:p>
        </p:txBody>
      </p:sp>
      <p:sp>
        <p:nvSpPr>
          <p:cNvPr id="200714" name="テキスト ボックス 13"/>
          <p:cNvSpPr txBox="1">
            <a:spLocks noChangeArrowheads="1"/>
          </p:cNvSpPr>
          <p:nvPr/>
        </p:nvSpPr>
        <p:spPr bwMode="auto">
          <a:xfrm>
            <a:off x="2595564" y="2654151"/>
            <a:ext cx="3207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>
                <a:latin typeface="+mj-lt"/>
                <a:ea typeface="ＭＳ Ｐゴシック" pitchFamily="34" charset="-128"/>
              </a:rPr>
              <a:t>2001.7  data taking was stopped</a:t>
            </a:r>
          </a:p>
          <a:p>
            <a:pPr eaLnBrk="1" hangingPunct="1"/>
            <a:r>
              <a:rPr kumimoji="1" lang="en-US" altLang="ja-JP" dirty="0">
                <a:latin typeface="+mj-lt"/>
                <a:ea typeface="ＭＳ Ｐゴシック" pitchFamily="34" charset="-128"/>
              </a:rPr>
              <a:t>               for detector upgrade</a:t>
            </a: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2595563" y="3225650"/>
            <a:ext cx="1865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>
                <a:latin typeface="+mj-lt"/>
                <a:ea typeface="ＭＳ Ｐゴシック" pitchFamily="34" charset="-128"/>
              </a:rPr>
              <a:t>2001.11  Accident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2595563" y="3602763"/>
            <a:ext cx="3385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>
                <a:latin typeface="+mj-lt"/>
                <a:ea typeface="ＭＳ Ｐゴシック" pitchFamily="34" charset="-128"/>
              </a:rPr>
              <a:t>2002.10  data taking was resumed</a:t>
            </a: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2616090" y="5011738"/>
            <a:ext cx="5643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ja-JP" dirty="0">
                <a:latin typeface="+mj-lt"/>
                <a:ea typeface="ＭＳ Ｐゴシック" pitchFamily="34" charset="-128"/>
              </a:rPr>
              <a:t>2005.10 data taking stopped  for full reconstruction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2606272" y="4734503"/>
            <a:ext cx="3268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>
                <a:latin typeface="+mj-lt"/>
                <a:ea typeface="ＭＳ Ｐゴシック" pitchFamily="34" charset="-128"/>
              </a:rPr>
              <a:t>2006.7  data taking was resumed</a:t>
            </a:r>
          </a:p>
        </p:txBody>
      </p:sp>
      <p:sp>
        <p:nvSpPr>
          <p:cNvPr id="200720" name="テキスト ボックス 20"/>
          <p:cNvSpPr txBox="1">
            <a:spLocks noChangeArrowheads="1"/>
          </p:cNvSpPr>
          <p:nvPr/>
        </p:nvSpPr>
        <p:spPr bwMode="auto">
          <a:xfrm>
            <a:off x="2636891" y="2231439"/>
            <a:ext cx="4415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2001 Evidence of solar 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34" charset="-128"/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 oscillation (SNO+SK)</a:t>
            </a:r>
          </a:p>
        </p:txBody>
      </p:sp>
      <p:sp>
        <p:nvSpPr>
          <p:cNvPr id="200721" name="テキスト ボックス 21"/>
          <p:cNvSpPr txBox="1">
            <a:spLocks noChangeArrowheads="1"/>
          </p:cNvSpPr>
          <p:nvPr/>
        </p:nvSpPr>
        <p:spPr bwMode="auto">
          <a:xfrm>
            <a:off x="2595563" y="1357313"/>
            <a:ext cx="4608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1998 Evidence of atmospheric 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34" charset="-128"/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 oscillation (SK)</a:t>
            </a: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2595563" y="3982869"/>
            <a:ext cx="4744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2005 Confirm 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34" charset="-128"/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 oscillation by accelerator 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34" charset="-128"/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 (K2K)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2239963" y="857250"/>
            <a:ext cx="0" cy="207169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1703388" y="4280625"/>
            <a:ext cx="1071562" cy="158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1989138" y="5017935"/>
            <a:ext cx="500063" cy="158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726" name="テキスト ボックス 32"/>
          <p:cNvSpPr txBox="1">
            <a:spLocks noChangeArrowheads="1"/>
          </p:cNvSpPr>
          <p:nvPr/>
        </p:nvSpPr>
        <p:spPr bwMode="auto">
          <a:xfrm>
            <a:off x="1524001" y="1928813"/>
            <a:ext cx="579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dirty="0">
                <a:latin typeface="+mj-lt"/>
                <a:ea typeface="ＭＳ Ｐゴシック" pitchFamily="34" charset="-128"/>
              </a:rPr>
              <a:t>SK-I</a:t>
            </a:r>
          </a:p>
        </p:txBody>
      </p:sp>
      <p:sp>
        <p:nvSpPr>
          <p:cNvPr id="34" name="テキスト ボックス 33"/>
          <p:cNvSpPr txBox="1">
            <a:spLocks noChangeArrowheads="1"/>
          </p:cNvSpPr>
          <p:nvPr/>
        </p:nvSpPr>
        <p:spPr bwMode="auto">
          <a:xfrm>
            <a:off x="1524001" y="3982869"/>
            <a:ext cx="643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dirty="0">
                <a:latin typeface="+mj-lt"/>
                <a:ea typeface="ＭＳ Ｐゴシック" pitchFamily="34" charset="-128"/>
              </a:rPr>
              <a:t>SK-II</a:t>
            </a: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524001" y="4840135"/>
            <a:ext cx="707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>
                <a:latin typeface="+mj-lt"/>
                <a:ea typeface="ＭＳ Ｐゴシック" pitchFamily="34" charset="-128"/>
              </a:rPr>
              <a:t>SK-III</a:t>
            </a:r>
          </a:p>
        </p:txBody>
      </p:sp>
      <p:cxnSp>
        <p:nvCxnSpPr>
          <p:cNvPr id="28" name="直線矢印コネクタ 26"/>
          <p:cNvCxnSpPr/>
          <p:nvPr/>
        </p:nvCxnSpPr>
        <p:spPr>
          <a:xfrm rot="5400000">
            <a:off x="1889769" y="5699409"/>
            <a:ext cx="720000" cy="1588"/>
          </a:xfrm>
          <a:prstGeom prst="straightConnector1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34"/>
          <p:cNvSpPr txBox="1">
            <a:spLocks noChangeArrowheads="1"/>
          </p:cNvSpPr>
          <p:nvPr/>
        </p:nvSpPr>
        <p:spPr bwMode="auto">
          <a:xfrm>
            <a:off x="1523968" y="5411641"/>
            <a:ext cx="724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dirty="0">
                <a:latin typeface="+mj-lt"/>
                <a:ea typeface="ＭＳ Ｐゴシック" pitchFamily="34" charset="-128"/>
              </a:rPr>
              <a:t>SK-IV</a:t>
            </a:r>
          </a:p>
        </p:txBody>
      </p:sp>
      <p:sp>
        <p:nvSpPr>
          <p:cNvPr id="30" name="テキスト ボックス 18"/>
          <p:cNvSpPr txBox="1">
            <a:spLocks noChangeArrowheads="1"/>
          </p:cNvSpPr>
          <p:nvPr/>
        </p:nvSpPr>
        <p:spPr bwMode="auto">
          <a:xfrm>
            <a:off x="2609222" y="5369445"/>
            <a:ext cx="1825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>
                <a:latin typeface="+mj-lt"/>
                <a:ea typeface="ＭＳ Ｐゴシック" pitchFamily="34" charset="-128"/>
              </a:rPr>
              <a:t>2009  data taking</a:t>
            </a:r>
          </a:p>
          <a:p>
            <a:r>
              <a:rPr kumimoji="1" lang="en-US" altLang="ja-JP" dirty="0">
                <a:latin typeface="+mj-lt"/>
              </a:rPr>
              <a:t>2018.5 Stop SK-IV</a:t>
            </a:r>
          </a:p>
          <a:p>
            <a:endParaRPr kumimoji="1" lang="en-US" altLang="ja-JP" dirty="0">
              <a:latin typeface="+mj-lt"/>
            </a:endParaRPr>
          </a:p>
          <a:p>
            <a:r>
              <a:rPr kumimoji="1" lang="en-US" altLang="ja-JP" dirty="0">
                <a:latin typeface="+mj-lt"/>
              </a:rPr>
              <a:t>2019.1 Start  </a:t>
            </a:r>
          </a:p>
          <a:p>
            <a:pPr eaLnBrk="1" hangingPunct="1"/>
            <a:r>
              <a:rPr kumimoji="1" lang="en-US" altLang="ja-JP" dirty="0">
                <a:latin typeface="+mj-lt"/>
                <a:ea typeface="ＭＳ Ｐゴシック" pitchFamily="34" charset="-128"/>
              </a:rPr>
              <a:t> </a:t>
            </a:r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862364" y="101981"/>
            <a:ext cx="9176986" cy="6781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600" dirty="0"/>
              <a:t>25 years of Super-Kamiokande</a:t>
            </a:r>
            <a:endParaRPr lang="en-US" sz="3600" dirty="0"/>
          </a:p>
        </p:txBody>
      </p:sp>
      <p:cxnSp>
        <p:nvCxnSpPr>
          <p:cNvPr id="31" name="直線矢印コネクタ 26"/>
          <p:cNvCxnSpPr/>
          <p:nvPr/>
        </p:nvCxnSpPr>
        <p:spPr>
          <a:xfrm rot="5400000">
            <a:off x="1992647" y="6326630"/>
            <a:ext cx="500063" cy="1588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4"/>
          <p:cNvSpPr txBox="1">
            <a:spLocks noChangeArrowheads="1"/>
          </p:cNvSpPr>
          <p:nvPr/>
        </p:nvSpPr>
        <p:spPr bwMode="auto">
          <a:xfrm>
            <a:off x="1538142" y="6148830"/>
            <a:ext cx="651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dirty="0">
                <a:latin typeface="+mj-lt"/>
                <a:ea typeface="ＭＳ Ｐゴシック" pitchFamily="34" charset="-128"/>
              </a:rPr>
              <a:t>SK-V</a:t>
            </a:r>
          </a:p>
        </p:txBody>
      </p:sp>
    </p:spTree>
    <p:extLst>
      <p:ext uri="{BB962C8B-B14F-4D97-AF65-F5344CB8AC3E}">
        <p14:creationId xmlns:p14="http://schemas.microsoft.com/office/powerpoint/2010/main" val="28900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u-unroll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06167" y="1268760"/>
            <a:ext cx="633781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e-unrolled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56" y="1268760"/>
            <a:ext cx="6336000" cy="486000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2158" y="0"/>
            <a:ext cx="1090346" cy="15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54927" y="1"/>
            <a:ext cx="9184423" cy="780093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>
                <a:solidFill>
                  <a:srgbClr val="C00000"/>
                </a:solidFill>
              </a:rPr>
              <a:t>SuperKamiokande</a:t>
            </a:r>
            <a:r>
              <a:rPr kumimoji="1" lang="en-US" altLang="ja-JP" sz="3600" dirty="0">
                <a:solidFill>
                  <a:srgbClr val="C00000"/>
                </a:solidFill>
              </a:rPr>
              <a:t>: </a:t>
            </a:r>
            <a:r>
              <a:rPr kumimoji="1" lang="en-US" altLang="ja-JP" sz="36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kumimoji="1" lang="en-US" altLang="ja-JP" sz="3600" baseline="-250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26</a:t>
            </a:fld>
            <a:endParaRPr lang="it-IT"/>
          </a:p>
        </p:txBody>
      </p:sp>
      <p:sp>
        <p:nvSpPr>
          <p:cNvPr id="10" name="Avanti o successivo 9">
            <a:hlinkClick r:id="rId5" action="ppaction://hlinksldjump" highlightClick="1"/>
          </p:cNvPr>
          <p:cNvSpPr/>
          <p:nvPr/>
        </p:nvSpPr>
        <p:spPr>
          <a:xfrm>
            <a:off x="9995882" y="2045543"/>
            <a:ext cx="576997" cy="36933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6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u-unroll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06167" y="1268760"/>
            <a:ext cx="633781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2158" y="0"/>
            <a:ext cx="1090346" cy="15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62361" y="1"/>
            <a:ext cx="9176989" cy="780093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>
                <a:solidFill>
                  <a:srgbClr val="C00000"/>
                </a:solidFill>
              </a:rPr>
              <a:t>SuperKamiokande</a:t>
            </a:r>
            <a:r>
              <a:rPr kumimoji="1" lang="en-US" altLang="ja-JP" sz="3600" dirty="0">
                <a:solidFill>
                  <a:srgbClr val="C00000"/>
                </a:solidFill>
              </a:rPr>
              <a:t>: </a:t>
            </a:r>
            <a:r>
              <a:rPr kumimoji="1" lang="en-US" altLang="ja-JP" sz="36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kumimoji="1" lang="en-US" altLang="ja-JP" sz="3600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endParaRPr kumimoji="1" lang="en-US" altLang="ja-JP" sz="3600" baseline="-25000" dirty="0">
              <a:solidFill>
                <a:srgbClr val="C0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27</a:t>
            </a:fld>
            <a:endParaRPr lang="it-IT"/>
          </a:p>
        </p:txBody>
      </p:sp>
      <p:sp>
        <p:nvSpPr>
          <p:cNvPr id="7" name="Avanti o successivo 6">
            <a:hlinkClick r:id="rId4" action="ppaction://hlinksldjump" highlightClick="1"/>
          </p:cNvPr>
          <p:cNvSpPr/>
          <p:nvPr/>
        </p:nvSpPr>
        <p:spPr>
          <a:xfrm>
            <a:off x="9995882" y="2045543"/>
            <a:ext cx="576997" cy="36933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90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947" y="780094"/>
            <a:ext cx="3143250" cy="2514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2"/>
          <a:stretch>
            <a:fillRect/>
          </a:stretch>
        </p:blipFill>
        <p:spPr bwMode="auto">
          <a:xfrm>
            <a:off x="1636615" y="2674918"/>
            <a:ext cx="3719706" cy="397355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5785234" y="1597238"/>
            <a:ext cx="5878942" cy="417806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Aft>
                <a:spcPct val="35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en-US" dirty="0"/>
              <a:t> As a charged particle travels, it disrupts the local electromagnetic field (EM) in a medium. </a:t>
            </a:r>
          </a:p>
          <a:p>
            <a:pPr>
              <a:spcAft>
                <a:spcPct val="35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en-US" dirty="0"/>
              <a:t>Electrons in the atoms of the medium will be displaced and polarized by the passing EM field of a charged particle. </a:t>
            </a:r>
          </a:p>
          <a:p>
            <a:pPr>
              <a:spcAft>
                <a:spcPct val="35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en-US" dirty="0"/>
              <a:t> Photons are emitted as an insulator's electrons restore themselves to equilibrium after the disruption has passed. </a:t>
            </a:r>
          </a:p>
          <a:p>
            <a:pPr>
              <a:spcAft>
                <a:spcPct val="35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en-US" dirty="0"/>
              <a:t> In a conductor, the EM disruption can be restored without emitting a photon. </a:t>
            </a:r>
          </a:p>
          <a:p>
            <a:pPr>
              <a:spcAft>
                <a:spcPct val="35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en-US" dirty="0"/>
              <a:t> In normal circumstances, these photons destructively interfere with each other and no radiation is detected. </a:t>
            </a:r>
          </a:p>
          <a:p>
            <a:pPr>
              <a:spcAft>
                <a:spcPct val="35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en-US" dirty="0"/>
              <a:t> However, when the disruption travels faster than light is propagating through the medium, the photons constructively interfere and intensify the observed Cerenkov radiation. 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2624" y="1"/>
            <a:ext cx="9206726" cy="780093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00B0F0"/>
                </a:solidFill>
              </a:rPr>
              <a:t>Cherenkov Radiation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289130"/>
      </p:ext>
    </p:extLst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80093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dirty="0">
                <a:solidFill>
                  <a:srgbClr val="0070C0"/>
                </a:solidFill>
              </a:rPr>
              <a:t>Cherenkov Radiation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1631505" y="431626"/>
            <a:ext cx="8435975" cy="6381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1800" dirty="0" err="1"/>
              <a:t>Threshold</a:t>
            </a:r>
            <a:r>
              <a:rPr lang="it-IT" sz="1800" dirty="0"/>
              <a:t> </a:t>
            </a:r>
            <a:r>
              <a:rPr lang="it-IT" sz="1800" dirty="0" err="1"/>
              <a:t>velocity</a:t>
            </a:r>
            <a:r>
              <a:rPr lang="it-IT" sz="1800" dirty="0"/>
              <a:t> </a:t>
            </a:r>
            <a:r>
              <a:rPr lang="it-IT" sz="1800" dirty="0" err="1">
                <a:latin typeface="Symbol" pitchFamily="18" charset="2"/>
              </a:rPr>
              <a:t>b</a:t>
            </a:r>
            <a:r>
              <a:rPr lang="it-IT" sz="1800" baseline="-25000" dirty="0" err="1"/>
              <a:t>T</a:t>
            </a:r>
            <a:r>
              <a:rPr lang="it-IT" sz="1800" dirty="0"/>
              <a:t> = 1/n </a:t>
            </a:r>
            <a:r>
              <a:rPr lang="it-IT" sz="1800" dirty="0">
                <a:sym typeface="Wingdings" pitchFamily="2" charset="2"/>
              </a:rPr>
              <a:t>  </a:t>
            </a:r>
            <a:r>
              <a:rPr lang="it-IT" sz="1800" dirty="0" err="1">
                <a:latin typeface="Symbol" pitchFamily="18" charset="2"/>
                <a:sym typeface="Wingdings" pitchFamily="2" charset="2"/>
              </a:rPr>
              <a:t>q</a:t>
            </a:r>
            <a:r>
              <a:rPr lang="it-IT" sz="1800" baseline="-25000" dirty="0" err="1">
                <a:sym typeface="Wingdings" pitchFamily="2" charset="2"/>
              </a:rPr>
              <a:t>T</a:t>
            </a:r>
            <a:r>
              <a:rPr lang="it-IT" sz="1800" dirty="0">
                <a:sym typeface="Wingdings" pitchFamily="2" charset="2"/>
              </a:rPr>
              <a:t> ~ 0 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sym typeface="Wingdings" pitchFamily="2" charset="2"/>
              </a:rPr>
              <a:t>Angle of </a:t>
            </a:r>
            <a:r>
              <a:rPr lang="it-IT" sz="1800" dirty="0" err="1">
                <a:sym typeface="Wingdings" pitchFamily="2" charset="2"/>
              </a:rPr>
              <a:t>emission</a:t>
            </a:r>
            <a:r>
              <a:rPr lang="it-IT" sz="1800" dirty="0">
                <a:sym typeface="Wingdings" pitchFamily="2" charset="2"/>
              </a:rPr>
              <a:t> (</a:t>
            </a:r>
            <a:r>
              <a:rPr lang="it-IT" sz="1800" dirty="0">
                <a:latin typeface="Symbol" panose="05050102010706020507" pitchFamily="18" charset="2"/>
                <a:sym typeface="Wingdings" pitchFamily="2" charset="2"/>
              </a:rPr>
              <a:t>b</a:t>
            </a:r>
            <a:r>
              <a:rPr lang="it-IT" sz="1800" dirty="0">
                <a:sym typeface="Wingdings" pitchFamily="2" charset="2"/>
              </a:rPr>
              <a:t>=1):  </a:t>
            </a:r>
            <a:r>
              <a:rPr lang="it-IT" sz="1800" dirty="0" err="1">
                <a:latin typeface="Symbol" pitchFamily="18" charset="2"/>
                <a:sym typeface="Wingdings" pitchFamily="2" charset="2"/>
              </a:rPr>
              <a:t>q</a:t>
            </a:r>
            <a:r>
              <a:rPr lang="it-IT" sz="1800" baseline="-25000" dirty="0" err="1">
                <a:sym typeface="Wingdings" pitchFamily="2" charset="2"/>
              </a:rPr>
              <a:t>max</a:t>
            </a:r>
            <a:r>
              <a:rPr lang="it-IT" sz="1800" dirty="0">
                <a:sym typeface="Wingdings" pitchFamily="2" charset="2"/>
              </a:rPr>
              <a:t>= </a:t>
            </a:r>
            <a:r>
              <a:rPr lang="it-IT" sz="1800" dirty="0" err="1">
                <a:sym typeface="Wingdings" pitchFamily="2" charset="2"/>
              </a:rPr>
              <a:t>arcos</a:t>
            </a:r>
            <a:r>
              <a:rPr lang="it-IT" sz="1800" dirty="0">
                <a:sym typeface="Wingdings" pitchFamily="2" charset="2"/>
              </a:rPr>
              <a:t>(1/n)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Distribution of emitted photons:</a:t>
            </a:r>
          </a:p>
          <a:p>
            <a:pPr>
              <a:lnSpc>
                <a:spcPct val="90000"/>
              </a:lnSpc>
            </a:pPr>
            <a:endParaRPr lang="it-IT" sz="1800" dirty="0"/>
          </a:p>
          <a:p>
            <a:pPr>
              <a:lnSpc>
                <a:spcPct val="90000"/>
              </a:lnSpc>
            </a:pPr>
            <a:endParaRPr lang="it-IT" sz="18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29</a:t>
            </a:fld>
            <a:endParaRPr lang="it-IT"/>
          </a:p>
        </p:txBody>
      </p:sp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4876800" y="4564063"/>
          <a:ext cx="152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91960" progId="Equation.3">
                  <p:embed/>
                </p:oleObj>
              </mc:Choice>
              <mc:Fallback>
                <p:oleObj name="Equation" r:id="rId2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64063"/>
                        <a:ext cx="152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46650"/>
              </p:ext>
            </p:extLst>
          </p:nvPr>
        </p:nvGraphicFramePr>
        <p:xfrm>
          <a:off x="1742959" y="908721"/>
          <a:ext cx="263683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4" imgW="1759320" imgH="1180080" progId="">
                  <p:embed/>
                </p:oleObj>
              </mc:Choice>
              <mc:Fallback>
                <p:oleObj name="Designer Drawing" r:id="rId4" imgW="1759320" imgH="118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959" y="908721"/>
                        <a:ext cx="2636838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655148"/>
              </p:ext>
            </p:extLst>
          </p:nvPr>
        </p:nvGraphicFramePr>
        <p:xfrm>
          <a:off x="4560038" y="917070"/>
          <a:ext cx="3528000" cy="72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2031840" imgH="419040" progId="Equation.3">
                  <p:embed/>
                </p:oleObj>
              </mc:Choice>
              <mc:Fallback>
                <p:oleObj name="Equazione" r:id="rId6" imgW="2031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038" y="917070"/>
                        <a:ext cx="3528000" cy="724898"/>
                      </a:xfrm>
                      <a:prstGeom prst="rect">
                        <a:avLst/>
                      </a:prstGeom>
                      <a:solidFill>
                        <a:schemeClr val="tx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4883150" y="4589463"/>
          <a:ext cx="1397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66400" progId="Equation.3">
                  <p:embed/>
                </p:oleObj>
              </mc:Choice>
              <mc:Fallback>
                <p:oleObj name="Equation" r:id="rId8" imgW="139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4589463"/>
                        <a:ext cx="13970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4511998" y="908721"/>
            <a:ext cx="1439986" cy="79144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3200"/>
          </a:p>
        </p:txBody>
      </p:sp>
      <p:graphicFrame>
        <p:nvGraphicFramePr>
          <p:cNvPr id="2170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357346"/>
              </p:ext>
            </p:extLst>
          </p:nvPr>
        </p:nvGraphicFramePr>
        <p:xfrm>
          <a:off x="8469757" y="771476"/>
          <a:ext cx="2090738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10" imgW="2091600" imgH="1856880" progId="">
                  <p:embed/>
                </p:oleObj>
              </mc:Choice>
              <mc:Fallback>
                <p:oleObj name="Designer Drawing" r:id="rId10" imgW="2091600" imgH="1856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757" y="771476"/>
                        <a:ext cx="2090738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7536308" y="2420889"/>
          <a:ext cx="3024188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4.0 Drawing" r:id="rId12" imgW="1831848" imgH="1109472" progId="">
                  <p:embed/>
                </p:oleObj>
              </mc:Choice>
              <mc:Fallback>
                <p:oleObj name="Designer 4.0 Drawing" r:id="rId12" imgW="1831848" imgH="11094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308" y="2420889"/>
                        <a:ext cx="3024188" cy="1831975"/>
                      </a:xfrm>
                      <a:prstGeom prst="rect">
                        <a:avLst/>
                      </a:prstGeom>
                      <a:solidFill>
                        <a:schemeClr val="tx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7607746" y="4581526"/>
          <a:ext cx="29527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4.0 Drawing" r:id="rId14" imgW="1813560" imgH="1106424" progId="">
                  <p:embed/>
                </p:oleObj>
              </mc:Choice>
              <mc:Fallback>
                <p:oleObj name="Designer 4.0 Drawing" r:id="rId14" imgW="1813560" imgH="11064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746" y="4581526"/>
                        <a:ext cx="2952750" cy="1800225"/>
                      </a:xfrm>
                      <a:prstGeom prst="rect">
                        <a:avLst/>
                      </a:prstGeom>
                      <a:solidFill>
                        <a:schemeClr val="tx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992881"/>
              </p:ext>
            </p:extLst>
          </p:nvPr>
        </p:nvGraphicFramePr>
        <p:xfrm>
          <a:off x="2135560" y="3861050"/>
          <a:ext cx="4488474" cy="147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6" imgW="2705040" imgH="888840" progId="Equation.3">
                  <p:embed/>
                </p:oleObj>
              </mc:Choice>
              <mc:Fallback>
                <p:oleObj name="Equazione" r:id="rId16" imgW="27050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3861050"/>
                        <a:ext cx="4488474" cy="1475397"/>
                      </a:xfrm>
                      <a:prstGeom prst="rect">
                        <a:avLst/>
                      </a:prstGeom>
                      <a:solidFill>
                        <a:schemeClr val="tx1">
                          <a:alpha val="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1765734" y="5494208"/>
            <a:ext cx="6739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err="1">
                <a:solidFill>
                  <a:srgbClr val="FF0000"/>
                </a:solidFill>
                <a:latin typeface="Calibri"/>
              </a:rPr>
              <a:t>Question</a:t>
            </a:r>
            <a:r>
              <a:rPr lang="it-IT" b="1" i="1" dirty="0">
                <a:solidFill>
                  <a:srgbClr val="FF0000"/>
                </a:solidFill>
                <a:latin typeface="Calibri"/>
              </a:rPr>
              <a:t> 5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: </a:t>
            </a:r>
            <a:r>
              <a:rPr lang="it-IT" dirty="0" err="1">
                <a:solidFill>
                  <a:srgbClr val="FF0000"/>
                </a:solidFill>
                <a:latin typeface="Calibri"/>
              </a:rPr>
              <a:t>Evaluate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the </a:t>
            </a:r>
            <a:r>
              <a:rPr lang="it-IT" dirty="0" err="1">
                <a:solidFill>
                  <a:srgbClr val="FF0000"/>
                </a:solidFill>
                <a:latin typeface="Calibri"/>
              </a:rPr>
              <a:t>number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of </a:t>
            </a:r>
            <a:r>
              <a:rPr lang="it-IT" dirty="0" err="1">
                <a:solidFill>
                  <a:srgbClr val="FF0000"/>
                </a:solidFill>
                <a:latin typeface="Calibri"/>
              </a:rPr>
              <a:t>Cherenkov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alibri"/>
              </a:rPr>
              <a:t>photons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in water in the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=300-600 nm </a:t>
            </a:r>
            <a:r>
              <a:rPr lang="it-IT" dirty="0" err="1">
                <a:solidFill>
                  <a:srgbClr val="FF0000"/>
                </a:solidFill>
                <a:latin typeface="Calibri"/>
              </a:rPr>
              <a:t>interval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for a </a:t>
            </a:r>
            <a:r>
              <a:rPr lang="it-IT" dirty="0" err="1">
                <a:solidFill>
                  <a:srgbClr val="FF0000"/>
                </a:solidFill>
                <a:latin typeface="Calibri"/>
              </a:rPr>
              <a:t>relativistic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single </a:t>
            </a:r>
            <a:r>
              <a:rPr lang="it-IT" dirty="0" err="1">
                <a:solidFill>
                  <a:srgbClr val="FF0000"/>
                </a:solidFill>
                <a:latin typeface="Calibri"/>
              </a:rPr>
              <a:t>charged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alibri"/>
              </a:rPr>
              <a:t>particle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80989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190" y="0"/>
            <a:ext cx="9663298" cy="750564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Neutrinos from the </a:t>
            </a:r>
            <a:r>
              <a:rPr lang="it-IT" sz="3600" dirty="0" err="1">
                <a:solidFill>
                  <a:srgbClr val="C00000"/>
                </a:solidFill>
              </a:rPr>
              <a:t>Cosmos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62487" y="1188987"/>
            <a:ext cx="412187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Flux of neutrinos at the surface of the Earth. </a:t>
            </a:r>
          </a:p>
          <a:p>
            <a:pPr marL="0" indent="0">
              <a:buNone/>
            </a:pPr>
            <a:r>
              <a:rPr lang="en-US" sz="2000" dirty="0"/>
              <a:t>Arrow indicate the energy threshold for CC production of the charged lepton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Big Bang neutrinos (no)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Neutrinos from the Sun  (Chap. 12)</a:t>
            </a:r>
          </a:p>
          <a:p>
            <a:r>
              <a:rPr lang="en-US" sz="2000" b="1" dirty="0">
                <a:solidFill>
                  <a:srgbClr val="FF2F2F"/>
                </a:solidFill>
              </a:rPr>
              <a:t>Neutrinos from SNe (Chap. 12)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Atmospheric neutrinos (Here)</a:t>
            </a:r>
          </a:p>
          <a:p>
            <a:r>
              <a:rPr lang="en-US" sz="2000" b="1" dirty="0">
                <a:solidFill>
                  <a:srgbClr val="D60093"/>
                </a:solidFill>
              </a:rPr>
              <a:t>High-energy cosmic neutrinos (Chap. 10)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7039C-BA9A-4019-A134-A044D5C86D4B}" type="slidenum">
              <a:rPr lang="nl-NL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8517" y="1036420"/>
            <a:ext cx="5544457" cy="53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igura a mano libera 6"/>
          <p:cNvSpPr/>
          <p:nvPr/>
        </p:nvSpPr>
        <p:spPr>
          <a:xfrm>
            <a:off x="5827008" y="4614691"/>
            <a:ext cx="1168866" cy="1262377"/>
          </a:xfrm>
          <a:custGeom>
            <a:avLst/>
            <a:gdLst>
              <a:gd name="connsiteX0" fmla="*/ 888127 w 1168866"/>
              <a:gd name="connsiteY0" fmla="*/ 1240200 h 1262377"/>
              <a:gd name="connsiteX1" fmla="*/ 751649 w 1168866"/>
              <a:gd name="connsiteY1" fmla="*/ 1049131 h 1262377"/>
              <a:gd name="connsiteX2" fmla="*/ 478694 w 1168866"/>
              <a:gd name="connsiteY2" fmla="*/ 762528 h 1262377"/>
              <a:gd name="connsiteX3" fmla="*/ 219386 w 1168866"/>
              <a:gd name="connsiteY3" fmla="*/ 530516 h 1262377"/>
              <a:gd name="connsiteX4" fmla="*/ 14670 w 1168866"/>
              <a:gd name="connsiteY4" fmla="*/ 366743 h 1262377"/>
              <a:gd name="connsiteX5" fmla="*/ 14670 w 1168866"/>
              <a:gd name="connsiteY5" fmla="*/ 339447 h 1262377"/>
              <a:gd name="connsiteX6" fmla="*/ 1022 w 1168866"/>
              <a:gd name="connsiteY6" fmla="*/ 25549 h 1262377"/>
              <a:gd name="connsiteX7" fmla="*/ 41965 w 1168866"/>
              <a:gd name="connsiteY7" fmla="*/ 52844 h 1262377"/>
              <a:gd name="connsiteX8" fmla="*/ 342216 w 1168866"/>
              <a:gd name="connsiteY8" fmla="*/ 325800 h 1262377"/>
              <a:gd name="connsiteX9" fmla="*/ 683410 w 1168866"/>
              <a:gd name="connsiteY9" fmla="*/ 666994 h 1262377"/>
              <a:gd name="connsiteX10" fmla="*/ 1120139 w 1168866"/>
              <a:gd name="connsiteY10" fmla="*/ 1199256 h 1262377"/>
              <a:gd name="connsiteX11" fmla="*/ 1133786 w 1168866"/>
              <a:gd name="connsiteY11" fmla="*/ 1253847 h 1262377"/>
              <a:gd name="connsiteX12" fmla="*/ 888127 w 1168866"/>
              <a:gd name="connsiteY12" fmla="*/ 1240200 h 12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8866" h="1262377">
                <a:moveTo>
                  <a:pt x="888127" y="1240200"/>
                </a:moveTo>
                <a:cubicBezTo>
                  <a:pt x="824438" y="1206081"/>
                  <a:pt x="819888" y="1128743"/>
                  <a:pt x="751649" y="1049131"/>
                </a:cubicBezTo>
                <a:cubicBezTo>
                  <a:pt x="683410" y="969519"/>
                  <a:pt x="567404" y="848964"/>
                  <a:pt x="478694" y="762528"/>
                </a:cubicBezTo>
                <a:cubicBezTo>
                  <a:pt x="389984" y="676092"/>
                  <a:pt x="296723" y="596480"/>
                  <a:pt x="219386" y="530516"/>
                </a:cubicBezTo>
                <a:cubicBezTo>
                  <a:pt x="142049" y="464552"/>
                  <a:pt x="48789" y="398588"/>
                  <a:pt x="14670" y="366743"/>
                </a:cubicBezTo>
                <a:cubicBezTo>
                  <a:pt x="-19449" y="334898"/>
                  <a:pt x="16945" y="396312"/>
                  <a:pt x="14670" y="339447"/>
                </a:cubicBezTo>
                <a:cubicBezTo>
                  <a:pt x="12395" y="282582"/>
                  <a:pt x="-3527" y="73316"/>
                  <a:pt x="1022" y="25549"/>
                </a:cubicBezTo>
                <a:cubicBezTo>
                  <a:pt x="5571" y="-22218"/>
                  <a:pt x="-14901" y="2802"/>
                  <a:pt x="41965" y="52844"/>
                </a:cubicBezTo>
                <a:cubicBezTo>
                  <a:pt x="98831" y="102886"/>
                  <a:pt x="235309" y="223442"/>
                  <a:pt x="342216" y="325800"/>
                </a:cubicBezTo>
                <a:cubicBezTo>
                  <a:pt x="449123" y="428158"/>
                  <a:pt x="553756" y="521418"/>
                  <a:pt x="683410" y="666994"/>
                </a:cubicBezTo>
                <a:cubicBezTo>
                  <a:pt x="813064" y="812570"/>
                  <a:pt x="1045076" y="1101447"/>
                  <a:pt x="1120139" y="1199256"/>
                </a:cubicBezTo>
                <a:cubicBezTo>
                  <a:pt x="1195202" y="1297065"/>
                  <a:pt x="1170180" y="1247023"/>
                  <a:pt x="1133786" y="1253847"/>
                </a:cubicBezTo>
                <a:cubicBezTo>
                  <a:pt x="1097392" y="1260671"/>
                  <a:pt x="951816" y="1274319"/>
                  <a:pt x="888127" y="1240200"/>
                </a:cubicBezTo>
                <a:close/>
              </a:path>
            </a:pathLst>
          </a:cu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igura a mano libera 7"/>
          <p:cNvSpPr/>
          <p:nvPr/>
        </p:nvSpPr>
        <p:spPr>
          <a:xfrm>
            <a:off x="4432161" y="1686442"/>
            <a:ext cx="341906" cy="1422519"/>
          </a:xfrm>
          <a:custGeom>
            <a:avLst/>
            <a:gdLst>
              <a:gd name="connsiteX0" fmla="*/ 0 w 341906"/>
              <a:gd name="connsiteY0" fmla="*/ 683048 h 1422519"/>
              <a:gd name="connsiteX1" fmla="*/ 159026 w 341906"/>
              <a:gd name="connsiteY1" fmla="*/ 301385 h 1422519"/>
              <a:gd name="connsiteX2" fmla="*/ 270344 w 341906"/>
              <a:gd name="connsiteY2" fmla="*/ 62846 h 1422519"/>
              <a:gd name="connsiteX3" fmla="*/ 326003 w 341906"/>
              <a:gd name="connsiteY3" fmla="*/ 7187 h 1422519"/>
              <a:gd name="connsiteX4" fmla="*/ 333955 w 341906"/>
              <a:gd name="connsiteY4" fmla="*/ 190067 h 1422519"/>
              <a:gd name="connsiteX5" fmla="*/ 341906 w 341906"/>
              <a:gd name="connsiteY5" fmla="*/ 738707 h 1422519"/>
              <a:gd name="connsiteX6" fmla="*/ 333955 w 341906"/>
              <a:gd name="connsiteY6" fmla="*/ 1422519 h 142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906" h="1422519">
                <a:moveTo>
                  <a:pt x="0" y="683048"/>
                </a:moveTo>
                <a:cubicBezTo>
                  <a:pt x="56984" y="543900"/>
                  <a:pt x="113969" y="404752"/>
                  <a:pt x="159026" y="301385"/>
                </a:cubicBezTo>
                <a:cubicBezTo>
                  <a:pt x="204083" y="198018"/>
                  <a:pt x="242515" y="111879"/>
                  <a:pt x="270344" y="62846"/>
                </a:cubicBezTo>
                <a:cubicBezTo>
                  <a:pt x="298173" y="13813"/>
                  <a:pt x="315401" y="-14017"/>
                  <a:pt x="326003" y="7187"/>
                </a:cubicBezTo>
                <a:cubicBezTo>
                  <a:pt x="336605" y="28390"/>
                  <a:pt x="331305" y="68147"/>
                  <a:pt x="333955" y="190067"/>
                </a:cubicBezTo>
                <a:cubicBezTo>
                  <a:pt x="336606" y="311987"/>
                  <a:pt x="341906" y="533298"/>
                  <a:pt x="341906" y="738707"/>
                </a:cubicBezTo>
                <a:cubicBezTo>
                  <a:pt x="341906" y="944116"/>
                  <a:pt x="337930" y="1183317"/>
                  <a:pt x="333955" y="1422519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4718409" y="2404113"/>
            <a:ext cx="344201" cy="537870"/>
          </a:xfrm>
          <a:custGeom>
            <a:avLst/>
            <a:gdLst>
              <a:gd name="connsiteX0" fmla="*/ 0 w 344201"/>
              <a:gd name="connsiteY0" fmla="*/ 537870 h 537870"/>
              <a:gd name="connsiteX1" fmla="*/ 151075 w 344201"/>
              <a:gd name="connsiteY1" fmla="*/ 219817 h 537870"/>
              <a:gd name="connsiteX2" fmla="*/ 238539 w 344201"/>
              <a:gd name="connsiteY2" fmla="*/ 44889 h 537870"/>
              <a:gd name="connsiteX3" fmla="*/ 318052 w 344201"/>
              <a:gd name="connsiteY3" fmla="*/ 13084 h 537870"/>
              <a:gd name="connsiteX4" fmla="*/ 341906 w 344201"/>
              <a:gd name="connsiteY4" fmla="*/ 227769 h 537870"/>
              <a:gd name="connsiteX5" fmla="*/ 341906 w 344201"/>
              <a:gd name="connsiteY5" fmla="*/ 466308 h 5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201" h="537870">
                <a:moveTo>
                  <a:pt x="0" y="537870"/>
                </a:moveTo>
                <a:cubicBezTo>
                  <a:pt x="55659" y="419925"/>
                  <a:pt x="111319" y="301980"/>
                  <a:pt x="151075" y="219817"/>
                </a:cubicBezTo>
                <a:cubicBezTo>
                  <a:pt x="190831" y="137654"/>
                  <a:pt x="210710" y="79344"/>
                  <a:pt x="238539" y="44889"/>
                </a:cubicBezTo>
                <a:cubicBezTo>
                  <a:pt x="266368" y="10434"/>
                  <a:pt x="300824" y="-17396"/>
                  <a:pt x="318052" y="13084"/>
                </a:cubicBezTo>
                <a:cubicBezTo>
                  <a:pt x="335280" y="43564"/>
                  <a:pt x="337930" y="152232"/>
                  <a:pt x="341906" y="227769"/>
                </a:cubicBezTo>
                <a:cubicBezTo>
                  <a:pt x="345882" y="303306"/>
                  <a:pt x="343894" y="384807"/>
                  <a:pt x="341906" y="466308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 9"/>
          <p:cNvSpPr/>
          <p:nvPr/>
        </p:nvSpPr>
        <p:spPr>
          <a:xfrm>
            <a:off x="4638896" y="1773108"/>
            <a:ext cx="580445" cy="1240437"/>
          </a:xfrm>
          <a:custGeom>
            <a:avLst/>
            <a:gdLst>
              <a:gd name="connsiteX0" fmla="*/ 0 w 580445"/>
              <a:gd name="connsiteY0" fmla="*/ 1240437 h 1240437"/>
              <a:gd name="connsiteX1" fmla="*/ 135172 w 580445"/>
              <a:gd name="connsiteY1" fmla="*/ 803116 h 1240437"/>
              <a:gd name="connsiteX2" fmla="*/ 270344 w 580445"/>
              <a:gd name="connsiteY2" fmla="*/ 357843 h 1240437"/>
              <a:gd name="connsiteX3" fmla="*/ 381662 w 580445"/>
              <a:gd name="connsiteY3" fmla="*/ 95450 h 1240437"/>
              <a:gd name="connsiteX4" fmla="*/ 413468 w 580445"/>
              <a:gd name="connsiteY4" fmla="*/ 34 h 1240437"/>
              <a:gd name="connsiteX5" fmla="*/ 492981 w 580445"/>
              <a:gd name="connsiteY5" fmla="*/ 103401 h 1240437"/>
              <a:gd name="connsiteX6" fmla="*/ 548640 w 580445"/>
              <a:gd name="connsiteY6" fmla="*/ 453258 h 1240437"/>
              <a:gd name="connsiteX7" fmla="*/ 580445 w 580445"/>
              <a:gd name="connsiteY7" fmla="*/ 787213 h 124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445" h="1240437">
                <a:moveTo>
                  <a:pt x="0" y="1240437"/>
                </a:moveTo>
                <a:cubicBezTo>
                  <a:pt x="45057" y="1094663"/>
                  <a:pt x="90115" y="950215"/>
                  <a:pt x="135172" y="803116"/>
                </a:cubicBezTo>
                <a:cubicBezTo>
                  <a:pt x="180229" y="656017"/>
                  <a:pt x="229262" y="475787"/>
                  <a:pt x="270344" y="357843"/>
                </a:cubicBezTo>
                <a:cubicBezTo>
                  <a:pt x="311426" y="239899"/>
                  <a:pt x="357808" y="155085"/>
                  <a:pt x="381662" y="95450"/>
                </a:cubicBezTo>
                <a:cubicBezTo>
                  <a:pt x="405516" y="35815"/>
                  <a:pt x="394915" y="-1291"/>
                  <a:pt x="413468" y="34"/>
                </a:cubicBezTo>
                <a:cubicBezTo>
                  <a:pt x="432021" y="1359"/>
                  <a:pt x="470452" y="27864"/>
                  <a:pt x="492981" y="103401"/>
                </a:cubicBezTo>
                <a:cubicBezTo>
                  <a:pt x="515510" y="178938"/>
                  <a:pt x="534063" y="339289"/>
                  <a:pt x="548640" y="453258"/>
                </a:cubicBezTo>
                <a:cubicBezTo>
                  <a:pt x="563217" y="567227"/>
                  <a:pt x="571831" y="677220"/>
                  <a:pt x="580445" y="78721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igura a mano libera 10"/>
          <p:cNvSpPr/>
          <p:nvPr/>
        </p:nvSpPr>
        <p:spPr>
          <a:xfrm>
            <a:off x="4821776" y="3275696"/>
            <a:ext cx="333955" cy="469368"/>
          </a:xfrm>
          <a:custGeom>
            <a:avLst/>
            <a:gdLst>
              <a:gd name="connsiteX0" fmla="*/ 0 w 333955"/>
              <a:gd name="connsiteY0" fmla="*/ 87706 h 469368"/>
              <a:gd name="connsiteX1" fmla="*/ 79513 w 333955"/>
              <a:gd name="connsiteY1" fmla="*/ 241 h 469368"/>
              <a:gd name="connsiteX2" fmla="*/ 206734 w 333955"/>
              <a:gd name="connsiteY2" fmla="*/ 111560 h 469368"/>
              <a:gd name="connsiteX3" fmla="*/ 333955 w 333955"/>
              <a:gd name="connsiteY3" fmla="*/ 469368 h 46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55" h="469368">
                <a:moveTo>
                  <a:pt x="0" y="87706"/>
                </a:moveTo>
                <a:cubicBezTo>
                  <a:pt x="22528" y="41985"/>
                  <a:pt x="45057" y="-3735"/>
                  <a:pt x="79513" y="241"/>
                </a:cubicBezTo>
                <a:cubicBezTo>
                  <a:pt x="113969" y="4217"/>
                  <a:pt x="164327" y="33372"/>
                  <a:pt x="206734" y="111560"/>
                </a:cubicBezTo>
                <a:cubicBezTo>
                  <a:pt x="249141" y="189748"/>
                  <a:pt x="291548" y="329558"/>
                  <a:pt x="333955" y="4693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igura a mano libera 5"/>
          <p:cNvSpPr/>
          <p:nvPr/>
        </p:nvSpPr>
        <p:spPr>
          <a:xfrm>
            <a:off x="2494228" y="1498484"/>
            <a:ext cx="713433" cy="1465780"/>
          </a:xfrm>
          <a:custGeom>
            <a:avLst/>
            <a:gdLst>
              <a:gd name="connsiteX0" fmla="*/ 0 w 713433"/>
              <a:gd name="connsiteY0" fmla="*/ 1184426 h 1465780"/>
              <a:gd name="connsiteX1" fmla="*/ 170822 w 713433"/>
              <a:gd name="connsiteY1" fmla="*/ 762395 h 1465780"/>
              <a:gd name="connsiteX2" fmla="*/ 381837 w 713433"/>
              <a:gd name="connsiteY2" fmla="*/ 239881 h 1465780"/>
              <a:gd name="connsiteX3" fmla="*/ 472273 w 713433"/>
              <a:gd name="connsiteY3" fmla="*/ 99204 h 1465780"/>
              <a:gd name="connsiteX4" fmla="*/ 542611 w 713433"/>
              <a:gd name="connsiteY4" fmla="*/ 8769 h 1465780"/>
              <a:gd name="connsiteX5" fmla="*/ 612949 w 713433"/>
              <a:gd name="connsiteY5" fmla="*/ 320268 h 1465780"/>
              <a:gd name="connsiteX6" fmla="*/ 683288 w 713433"/>
              <a:gd name="connsiteY6" fmla="*/ 882975 h 1465780"/>
              <a:gd name="connsiteX7" fmla="*/ 713433 w 713433"/>
              <a:gd name="connsiteY7" fmla="*/ 1465780 h 146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433" h="1465780">
                <a:moveTo>
                  <a:pt x="0" y="1184426"/>
                </a:moveTo>
                <a:lnTo>
                  <a:pt x="170822" y="762395"/>
                </a:lnTo>
                <a:cubicBezTo>
                  <a:pt x="234462" y="604971"/>
                  <a:pt x="331595" y="350413"/>
                  <a:pt x="381837" y="239881"/>
                </a:cubicBezTo>
                <a:cubicBezTo>
                  <a:pt x="432079" y="129349"/>
                  <a:pt x="445477" y="137723"/>
                  <a:pt x="472273" y="99204"/>
                </a:cubicBezTo>
                <a:cubicBezTo>
                  <a:pt x="499069" y="60685"/>
                  <a:pt x="519165" y="-28075"/>
                  <a:pt x="542611" y="8769"/>
                </a:cubicBezTo>
                <a:cubicBezTo>
                  <a:pt x="566057" y="45613"/>
                  <a:pt x="589503" y="174567"/>
                  <a:pt x="612949" y="320268"/>
                </a:cubicBezTo>
                <a:cubicBezTo>
                  <a:pt x="636395" y="465969"/>
                  <a:pt x="666541" y="692056"/>
                  <a:pt x="683288" y="882975"/>
                </a:cubicBezTo>
                <a:cubicBezTo>
                  <a:pt x="700035" y="1073894"/>
                  <a:pt x="706734" y="1269837"/>
                  <a:pt x="713433" y="146578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igura a mano libera 3"/>
          <p:cNvSpPr/>
          <p:nvPr/>
        </p:nvSpPr>
        <p:spPr>
          <a:xfrm>
            <a:off x="5129744" y="3451969"/>
            <a:ext cx="1260468" cy="2101728"/>
          </a:xfrm>
          <a:custGeom>
            <a:avLst/>
            <a:gdLst>
              <a:gd name="connsiteX0" fmla="*/ 27740 w 1260468"/>
              <a:gd name="connsiteY0" fmla="*/ 84607 h 2101728"/>
              <a:gd name="connsiteX1" fmla="*/ 27740 w 1260468"/>
              <a:gd name="connsiteY1" fmla="*/ 30819 h 2101728"/>
              <a:gd name="connsiteX2" fmla="*/ 242893 w 1260468"/>
              <a:gd name="connsiteY2" fmla="*/ 71160 h 2101728"/>
              <a:gd name="connsiteX3" fmla="*/ 686645 w 1260468"/>
              <a:gd name="connsiteY3" fmla="*/ 810749 h 2101728"/>
              <a:gd name="connsiteX4" fmla="*/ 1197634 w 1260468"/>
              <a:gd name="connsiteY4" fmla="*/ 1792384 h 2101728"/>
              <a:gd name="connsiteX5" fmla="*/ 1237975 w 1260468"/>
              <a:gd name="connsiteY5" fmla="*/ 2020984 h 2101728"/>
              <a:gd name="connsiteX6" fmla="*/ 1237975 w 1260468"/>
              <a:gd name="connsiteY6" fmla="*/ 2061325 h 2101728"/>
              <a:gd name="connsiteX7" fmla="*/ 955587 w 1260468"/>
              <a:gd name="connsiteY7" fmla="*/ 1469655 h 2101728"/>
              <a:gd name="connsiteX8" fmla="*/ 632857 w 1260468"/>
              <a:gd name="connsiteY8" fmla="*/ 824196 h 2101728"/>
              <a:gd name="connsiteX9" fmla="*/ 377363 w 1260468"/>
              <a:gd name="connsiteY9" fmla="*/ 326655 h 2101728"/>
              <a:gd name="connsiteX10" fmla="*/ 256340 w 1260468"/>
              <a:gd name="connsiteY10" fmla="*/ 138396 h 2101728"/>
              <a:gd name="connsiteX11" fmla="*/ 27740 w 1260468"/>
              <a:gd name="connsiteY11" fmla="*/ 84607 h 210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0468" h="2101728">
                <a:moveTo>
                  <a:pt x="27740" y="84607"/>
                </a:moveTo>
                <a:cubicBezTo>
                  <a:pt x="-10360" y="66678"/>
                  <a:pt x="-8119" y="33060"/>
                  <a:pt x="27740" y="30819"/>
                </a:cubicBezTo>
                <a:cubicBezTo>
                  <a:pt x="63599" y="28578"/>
                  <a:pt x="133076" y="-58828"/>
                  <a:pt x="242893" y="71160"/>
                </a:cubicBezTo>
                <a:cubicBezTo>
                  <a:pt x="352710" y="201148"/>
                  <a:pt x="527522" y="523878"/>
                  <a:pt x="686645" y="810749"/>
                </a:cubicBezTo>
                <a:cubicBezTo>
                  <a:pt x="845768" y="1097620"/>
                  <a:pt x="1105746" y="1590678"/>
                  <a:pt x="1197634" y="1792384"/>
                </a:cubicBezTo>
                <a:cubicBezTo>
                  <a:pt x="1289522" y="1994090"/>
                  <a:pt x="1231252" y="1976161"/>
                  <a:pt x="1237975" y="2020984"/>
                </a:cubicBezTo>
                <a:cubicBezTo>
                  <a:pt x="1244698" y="2065807"/>
                  <a:pt x="1285040" y="2153213"/>
                  <a:pt x="1237975" y="2061325"/>
                </a:cubicBezTo>
                <a:cubicBezTo>
                  <a:pt x="1190910" y="1969437"/>
                  <a:pt x="1056440" y="1675843"/>
                  <a:pt x="955587" y="1469655"/>
                </a:cubicBezTo>
                <a:cubicBezTo>
                  <a:pt x="854734" y="1263467"/>
                  <a:pt x="729228" y="1014696"/>
                  <a:pt x="632857" y="824196"/>
                </a:cubicBezTo>
                <a:cubicBezTo>
                  <a:pt x="536486" y="633696"/>
                  <a:pt x="440116" y="440955"/>
                  <a:pt x="377363" y="326655"/>
                </a:cubicBezTo>
                <a:cubicBezTo>
                  <a:pt x="314610" y="212355"/>
                  <a:pt x="312369" y="180979"/>
                  <a:pt x="256340" y="138396"/>
                </a:cubicBezTo>
                <a:cubicBezTo>
                  <a:pt x="200311" y="95814"/>
                  <a:pt x="65840" y="102536"/>
                  <a:pt x="27740" y="846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3548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8678"/>
            <a:ext cx="10515600" cy="68949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The PMTs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30</a:t>
            </a:fld>
            <a:endParaRPr lang="it-IT"/>
          </a:p>
        </p:txBody>
      </p:sp>
      <p:pic>
        <p:nvPicPr>
          <p:cNvPr id="14338" name="Picture 2" descr="pmtqe.gif (6123 ?o?C?g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365" y="3400059"/>
            <a:ext cx="4187601" cy="31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11" y="1201708"/>
            <a:ext cx="4528676" cy="3021544"/>
          </a:xfrm>
          <a:prstGeom prst="rect">
            <a:avLst/>
          </a:prstGeom>
        </p:spPr>
      </p:pic>
      <p:pic>
        <p:nvPicPr>
          <p:cNvPr id="9" name="Picture 5" descr="neutrinauts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6" y="417067"/>
            <a:ext cx="32353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borborigmi.org/wordpress/wp-content/uploads/2012/02/photon_pair_production-500x205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303044">
            <a:off x="8808398" y="688484"/>
            <a:ext cx="2170712" cy="1618442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/>
          <p:cNvCxnSpPr/>
          <p:nvPr/>
        </p:nvCxnSpPr>
        <p:spPr>
          <a:xfrm flipH="1">
            <a:off x="8313104" y="1804910"/>
            <a:ext cx="720080" cy="76851"/>
          </a:xfrm>
          <a:prstGeom prst="straightConnector1">
            <a:avLst/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057395" y="4816744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Quantum efficiency (</a:t>
            </a:r>
            <a:r>
              <a:rPr lang="en-US" b="1" dirty="0" err="1"/>
              <a:t>Q.e</a:t>
            </a:r>
            <a:r>
              <a:rPr lang="en-US" b="1" dirty="0"/>
              <a:t>.)</a:t>
            </a:r>
            <a:r>
              <a:rPr lang="en-US" dirty="0"/>
              <a:t>= probability that an incoming photon of a given wavelength produces a signal</a:t>
            </a:r>
          </a:p>
        </p:txBody>
      </p:sp>
    </p:spTree>
    <p:extLst>
      <p:ext uri="{BB962C8B-B14F-4D97-AF65-F5344CB8AC3E}">
        <p14:creationId xmlns:p14="http://schemas.microsoft.com/office/powerpoint/2010/main" val="595076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778000" y="3394305"/>
            <a:ext cx="6912517" cy="117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3200" b="1" dirty="0">
                <a:solidFill>
                  <a:srgbClr val="FF0000"/>
                </a:solidFill>
                <a:latin typeface="Times" pitchFamily="18" charset="0"/>
              </a:rPr>
              <a:t>|</a:t>
            </a:r>
            <a:r>
              <a:rPr lang="it-IT" sz="32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200" b="1" baseline="-10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it-IT" sz="3200" b="1" dirty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</a:t>
            </a:r>
            <a:r>
              <a:rPr lang="it-IT" sz="3200" b="1" dirty="0">
                <a:solidFill>
                  <a:srgbClr val="FF0000"/>
                </a:solidFill>
                <a:latin typeface="Times" pitchFamily="18" charset="0"/>
              </a:rPr>
              <a:t> , |</a:t>
            </a:r>
            <a:r>
              <a:rPr lang="it-IT" sz="32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200" b="1" baseline="-100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it-IT" sz="3200" b="1" dirty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</a:t>
            </a:r>
            <a:r>
              <a:rPr lang="it-IT" sz="3200" b="1" dirty="0">
                <a:solidFill>
                  <a:srgbClr val="FF0000"/>
                </a:solidFill>
                <a:latin typeface="Times" pitchFamily="18" charset="0"/>
              </a:rPr>
              <a:t> , |</a:t>
            </a:r>
            <a:r>
              <a:rPr lang="it-IT" sz="32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200" b="1" baseline="-10000" dirty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it-IT" sz="3200" b="1" dirty="0">
                <a:solidFill>
                  <a:srgbClr val="FF0000"/>
                </a:solidFill>
                <a:latin typeface="Times" pitchFamily="18" charset="0"/>
                <a:sym typeface="Symbol" pitchFamily="18" charset="2"/>
              </a:rPr>
              <a:t></a:t>
            </a:r>
            <a:r>
              <a:rPr lang="it-IT" dirty="0">
                <a:latin typeface="Times" pitchFamily="18" charset="0"/>
              </a:rPr>
              <a:t> </a:t>
            </a:r>
            <a:r>
              <a:rPr lang="it-IT" sz="2000" dirty="0">
                <a:latin typeface="Times" pitchFamily="18" charset="0"/>
              </a:rPr>
              <a:t>=</a:t>
            </a:r>
            <a:r>
              <a:rPr lang="en-US" sz="2000" dirty="0">
                <a:ea typeface="Ebrima" panose="02000000000000000000" pitchFamily="2" charset="0"/>
                <a:cs typeface="Ebrima" panose="02000000000000000000" pitchFamily="2" charset="0"/>
              </a:rPr>
              <a:t>Weak Interactions (WI)  </a:t>
            </a:r>
            <a:r>
              <a:rPr lang="it-IT" sz="2000" dirty="0"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sz="2000" dirty="0" err="1">
                <a:ea typeface="Ebrima" panose="02000000000000000000" pitchFamily="2" charset="0"/>
                <a:cs typeface="Ebrima" panose="02000000000000000000" pitchFamily="2" charset="0"/>
              </a:rPr>
              <a:t>igenstats</a:t>
            </a:r>
            <a:endParaRPr lang="en-US" sz="2000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Bef>
                <a:spcPct val="20000"/>
              </a:spcBef>
            </a:pPr>
            <a:r>
              <a:rPr lang="it-IT" sz="3200" dirty="0">
                <a:solidFill>
                  <a:srgbClr val="339933"/>
                </a:solidFill>
                <a:latin typeface="Symbol" pitchFamily="18" charset="2"/>
              </a:rPr>
              <a:t>|n</a:t>
            </a:r>
            <a:r>
              <a:rPr lang="it-IT" sz="3200" baseline="30000" dirty="0">
                <a:solidFill>
                  <a:srgbClr val="339933"/>
                </a:solidFill>
                <a:latin typeface="Times New Roman" pitchFamily="18" charset="0"/>
              </a:rPr>
              <a:t>1</a:t>
            </a:r>
            <a:r>
              <a:rPr lang="it-IT" sz="3200" dirty="0">
                <a:solidFill>
                  <a:srgbClr val="339933"/>
                </a:solidFill>
                <a:latin typeface="Times" pitchFamily="18" charset="0"/>
                <a:sym typeface="Symbol" pitchFamily="18" charset="2"/>
              </a:rPr>
              <a:t></a:t>
            </a:r>
            <a:r>
              <a:rPr lang="it-IT" sz="3200" dirty="0">
                <a:solidFill>
                  <a:srgbClr val="339933"/>
                </a:solidFill>
                <a:latin typeface="Times" pitchFamily="18" charset="0"/>
              </a:rPr>
              <a:t> , |</a:t>
            </a:r>
            <a:r>
              <a:rPr lang="it-IT" sz="3200" dirty="0">
                <a:solidFill>
                  <a:srgbClr val="339933"/>
                </a:solidFill>
                <a:latin typeface="Symbol" pitchFamily="18" charset="2"/>
              </a:rPr>
              <a:t>n</a:t>
            </a:r>
            <a:r>
              <a:rPr lang="it-IT" sz="3200" baseline="30000" dirty="0">
                <a:solidFill>
                  <a:srgbClr val="339933"/>
                </a:solidFill>
                <a:latin typeface="Symbol" pitchFamily="18" charset="2"/>
              </a:rPr>
              <a:t>2</a:t>
            </a:r>
            <a:r>
              <a:rPr lang="it-IT" sz="3200" dirty="0">
                <a:solidFill>
                  <a:srgbClr val="339933"/>
                </a:solidFill>
                <a:latin typeface="Times" pitchFamily="18" charset="0"/>
                <a:sym typeface="Symbol" pitchFamily="18" charset="2"/>
              </a:rPr>
              <a:t></a:t>
            </a:r>
            <a:r>
              <a:rPr lang="it-IT" sz="3200" dirty="0">
                <a:solidFill>
                  <a:srgbClr val="339933"/>
                </a:solidFill>
                <a:latin typeface="Times" pitchFamily="18" charset="0"/>
              </a:rPr>
              <a:t> , |</a:t>
            </a:r>
            <a:r>
              <a:rPr lang="it-IT" sz="3200" dirty="0">
                <a:solidFill>
                  <a:srgbClr val="339933"/>
                </a:solidFill>
                <a:latin typeface="Symbol" pitchFamily="18" charset="2"/>
              </a:rPr>
              <a:t>n</a:t>
            </a:r>
            <a:r>
              <a:rPr lang="it-IT" sz="3200" baseline="30000" dirty="0">
                <a:solidFill>
                  <a:srgbClr val="339933"/>
                </a:solidFill>
                <a:latin typeface="Symbol" pitchFamily="18" charset="2"/>
              </a:rPr>
              <a:t>3</a:t>
            </a:r>
            <a:r>
              <a:rPr lang="it-IT" sz="3200" dirty="0">
                <a:solidFill>
                  <a:srgbClr val="339933"/>
                </a:solidFill>
                <a:latin typeface="Times" pitchFamily="18" charset="0"/>
                <a:sym typeface="Symbol" pitchFamily="18" charset="2"/>
              </a:rPr>
              <a:t></a:t>
            </a:r>
            <a:r>
              <a:rPr lang="it-IT" dirty="0">
                <a:solidFill>
                  <a:srgbClr val="339933"/>
                </a:solidFill>
                <a:latin typeface="Times" pitchFamily="18" charset="0"/>
              </a:rPr>
              <a:t> </a:t>
            </a:r>
            <a:r>
              <a:rPr lang="it-IT" sz="2000" dirty="0">
                <a:latin typeface="Times" pitchFamily="18" charset="0"/>
              </a:rPr>
              <a:t>=</a:t>
            </a:r>
            <a:r>
              <a:rPr lang="it-IT" sz="2000" dirty="0"/>
              <a:t>Mass (</a:t>
            </a:r>
            <a:r>
              <a:rPr lang="it-IT" sz="2000" dirty="0" err="1"/>
              <a:t>Hamiltonian</a:t>
            </a:r>
            <a:r>
              <a:rPr lang="it-IT" sz="2000" dirty="0"/>
              <a:t>)</a:t>
            </a:r>
            <a:r>
              <a:rPr lang="en-US" sz="2000" dirty="0"/>
              <a:t> </a:t>
            </a:r>
            <a:r>
              <a:rPr lang="it-IT" sz="2000" dirty="0"/>
              <a:t>e</a:t>
            </a:r>
            <a:r>
              <a:rPr lang="en-US" sz="2000" dirty="0" err="1"/>
              <a:t>igenstats</a:t>
            </a:r>
            <a:endParaRPr lang="it-IT" sz="2000" dirty="0"/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3816854" y="4121151"/>
            <a:ext cx="184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it-IT" sz="3200">
              <a:solidFill>
                <a:srgbClr val="339933"/>
              </a:solidFill>
              <a:latin typeface="Times" pitchFamily="18" charset="0"/>
              <a:sym typeface="Symbol" pitchFamily="18" charset="2"/>
            </a:endParaRPr>
          </a:p>
        </p:txBody>
      </p:sp>
      <p:sp>
        <p:nvSpPr>
          <p:cNvPr id="124949" name="Rectangle 21"/>
          <p:cNvSpPr>
            <a:spLocks noGrp="1" noChangeArrowheads="1"/>
          </p:cNvSpPr>
          <p:nvPr/>
        </p:nvSpPr>
        <p:spPr bwMode="auto">
          <a:xfrm>
            <a:off x="2179477" y="1219723"/>
            <a:ext cx="5570621" cy="193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5750" indent="-285750">
              <a:spcAft>
                <a:spcPts val="600"/>
              </a:spcAft>
              <a:buClr>
                <a:schemeClr val="hlink"/>
              </a:buClr>
              <a:buSzPct val="86000"/>
              <a:buFont typeface="Arial" panose="020B0604020202020204" pitchFamily="34" charset="0"/>
              <a:buChar char="•"/>
            </a:pPr>
            <a:r>
              <a:rPr lang="en-GB" b="1" dirty="0"/>
              <a:t>Neutrino are massless in the Standard Model</a:t>
            </a:r>
          </a:p>
          <a:p>
            <a:pPr marL="285750" indent="-285750">
              <a:spcAft>
                <a:spcPts val="600"/>
              </a:spcAft>
              <a:buClr>
                <a:schemeClr val="hlink"/>
              </a:buClr>
              <a:buSzPct val="86000"/>
              <a:buFont typeface="Arial" panose="020B0604020202020204" pitchFamily="34" charset="0"/>
              <a:buChar char="•"/>
            </a:pPr>
            <a:r>
              <a:rPr lang="en-GB" b="1" dirty="0"/>
              <a:t>Lepton flavour is strictly conserved in SM </a:t>
            </a:r>
          </a:p>
          <a:p>
            <a:pPr marL="285750" indent="-285750">
              <a:spcAft>
                <a:spcPts val="600"/>
              </a:spcAft>
              <a:buClr>
                <a:schemeClr val="hlink"/>
              </a:buClr>
              <a:buSzPct val="86000"/>
              <a:buFont typeface="Arial" panose="020B0604020202020204" pitchFamily="34" charset="0"/>
              <a:buChar char="•"/>
            </a:pPr>
            <a:r>
              <a:rPr lang="en-GB" dirty="0"/>
              <a:t>Idea of neutrinos being massive was first suggested by B. </a:t>
            </a:r>
            <a:r>
              <a:rPr lang="en-GB" dirty="0" err="1"/>
              <a:t>Pontecorvo</a:t>
            </a:r>
            <a:r>
              <a:rPr lang="en-GB" dirty="0"/>
              <a:t>, from proposal of neutrino oscillations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7810" y="1538599"/>
            <a:ext cx="2414419" cy="32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072" y="4941168"/>
            <a:ext cx="4227592" cy="13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869795" y="1"/>
            <a:ext cx="9169555" cy="78009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The discovery of neutrino masses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241826"/>
      </p:ext>
    </p:extLst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489"/>
            <a:ext cx="10515600" cy="7047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The </a:t>
            </a:r>
            <a:r>
              <a:rPr lang="en-US" sz="3600" dirty="0" err="1">
                <a:solidFill>
                  <a:srgbClr val="C00000"/>
                </a:solidFill>
              </a:rPr>
              <a:t>Pontecorvo</a:t>
            </a:r>
            <a:r>
              <a:rPr lang="en-US" sz="3600" dirty="0">
                <a:solidFill>
                  <a:srgbClr val="C00000"/>
                </a:solidFill>
              </a:rPr>
              <a:t>-Maki-Nakagawa-Sakata matrix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104" y="3774648"/>
            <a:ext cx="10104895" cy="2236054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916222"/>
            <a:ext cx="9144000" cy="251277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569029" y="729282"/>
            <a:ext cx="1756229" cy="3200876"/>
          </a:xfrm>
          <a:prstGeom prst="rect">
            <a:avLst/>
          </a:prstGeom>
          <a:ln w="57150">
            <a:solidFill>
              <a:srgbClr val="FF2F2F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We are here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Indietro o precedente 10">
            <a:hlinkClick r:id="" action="ppaction://hlinkshowjump?jump=lastslideviewed" highlightClick="1"/>
          </p:cNvPr>
          <p:cNvSpPr/>
          <p:nvPr/>
        </p:nvSpPr>
        <p:spPr>
          <a:xfrm>
            <a:off x="9909718" y="190295"/>
            <a:ext cx="634601" cy="367266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4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18"/>
          <a:stretch/>
        </p:blipFill>
        <p:spPr bwMode="auto">
          <a:xfrm>
            <a:off x="6618750" y="1315580"/>
            <a:ext cx="3983700" cy="457494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2106" name="Text Box 10"/>
              <p:cNvSpPr txBox="1">
                <a:spLocks noChangeArrowheads="1"/>
              </p:cNvSpPr>
              <p:nvPr/>
            </p:nvSpPr>
            <p:spPr bwMode="auto">
              <a:xfrm>
                <a:off x="1408638" y="3057153"/>
                <a:ext cx="4382562" cy="228133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buFontTx/>
                  <a:buChar char="•"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Sup>
                      <m:sSubSupPr>
                        <m:ctrlP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𝟐𝟑</m:t>
                        </m:r>
                      </m:sub>
                      <m:sup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 from Nature;</a:t>
                </a:r>
              </a:p>
              <a:p>
                <a:pPr>
                  <a:spcAft>
                    <a:spcPts val="600"/>
                  </a:spcAft>
                  <a:buFontTx/>
                  <a:buChar char="•"/>
                </a:pP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en-US" b="1" dirty="0">
                    <a:sym typeface="Wingdings" pitchFamily="2" charset="2"/>
                  </a:rPr>
                  <a:t> </a:t>
                </a:r>
                <a:r>
                  <a:rPr lang="en-US" dirty="0">
                    <a:sym typeface="Wingdings" pitchFamily="2" charset="2"/>
                  </a:rPr>
                  <a:t>= experimental parameter (energy distribution of neutrino giving a particular configuration of events)</a:t>
                </a:r>
              </a:p>
              <a:p>
                <a:pPr>
                  <a:spcAft>
                    <a:spcPts val="600"/>
                  </a:spcAft>
                  <a:buFontTx/>
                  <a:buChar char="•"/>
                </a:pPr>
                <a:r>
                  <a:rPr lang="en-US" i="1" dirty="0">
                    <a:latin typeface="Times" panose="02020603050405020304" pitchFamily="18" charset="0"/>
                    <a:cs typeface="Times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  <a:latin typeface="Times" panose="02020603050405020304" pitchFamily="18" charset="0"/>
                    <a:cs typeface="Times" panose="02020603050405020304" pitchFamily="18" charset="0"/>
                    <a:sym typeface="Wingdings" pitchFamily="2" charset="2"/>
                  </a:rPr>
                  <a:t>L</a:t>
                </a:r>
                <a:r>
                  <a:rPr lang="en-US" b="1" dirty="0">
                    <a:sym typeface="Wingdings" pitchFamily="2" charset="2"/>
                  </a:rPr>
                  <a:t> </a:t>
                </a:r>
                <a:r>
                  <a:rPr lang="en-US" dirty="0">
                    <a:latin typeface="+mj-lt"/>
                    <a:sym typeface="Wingdings" pitchFamily="2" charset="2"/>
                  </a:rPr>
                  <a:t>= </a:t>
                </a:r>
                <a:r>
                  <a:rPr lang="en-US" dirty="0">
                    <a:sym typeface="Wingdings" pitchFamily="2" charset="2"/>
                  </a:rPr>
                  <a:t>experimental parameter (neutrino path length from production to interaction)</a:t>
                </a:r>
              </a:p>
              <a:p>
                <a:pPr>
                  <a:spcAft>
                    <a:spcPts val="600"/>
                  </a:spcAft>
                  <a:buFontTx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3210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8638" y="3057153"/>
                <a:ext cx="4382562" cy="2281330"/>
              </a:xfrm>
              <a:prstGeom prst="rect">
                <a:avLst/>
              </a:prstGeom>
              <a:blipFill>
                <a:blip r:embed="rId3"/>
                <a:stretch>
                  <a:fillRect l="-1113" t="-1070" r="-139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2624" y="1"/>
            <a:ext cx="9206726" cy="78009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…with </a:t>
            </a:r>
            <a:r>
              <a:rPr lang="it-IT" sz="3600" dirty="0" err="1">
                <a:solidFill>
                  <a:srgbClr val="C00000"/>
                </a:solidFill>
              </a:rPr>
              <a:t>atmospheric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neutrinos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053542" y="1770634"/>
                <a:ext cx="5419753" cy="91608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1.27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el-G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2" y="1770634"/>
                <a:ext cx="5419753" cy="916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ndietro o precedente 5">
            <a:hlinkClick r:id="" action="ppaction://hlinkshowjump?jump=lastslideviewed" highlightClick="1"/>
          </p:cNvPr>
          <p:cNvSpPr/>
          <p:nvPr/>
        </p:nvSpPr>
        <p:spPr>
          <a:xfrm>
            <a:off x="9318172" y="205380"/>
            <a:ext cx="721179" cy="36933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75027"/>
      </p:ext>
    </p:extLst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olo 1"/>
          <p:cNvSpPr>
            <a:spLocks noGrp="1"/>
          </p:cNvSpPr>
          <p:nvPr>
            <p:ph type="title"/>
          </p:nvPr>
        </p:nvSpPr>
        <p:spPr>
          <a:xfrm>
            <a:off x="847493" y="1"/>
            <a:ext cx="9191857" cy="78009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energy</a:t>
            </a:r>
            <a:r>
              <a:rPr lang="it-IT" sz="3600" dirty="0">
                <a:solidFill>
                  <a:srgbClr val="C00000"/>
                </a:solidFill>
              </a:rPr>
              <a:t>/</a:t>
            </a:r>
            <a:r>
              <a:rPr lang="it-IT" sz="3600" dirty="0" err="1">
                <a:solidFill>
                  <a:srgbClr val="C00000"/>
                </a:solidFill>
              </a:rPr>
              <a:t>direction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event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topology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03" y="3060825"/>
            <a:ext cx="5413251" cy="3512253"/>
          </a:xfr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34</a:t>
            </a:fld>
            <a:endParaRPr lang="it-IT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2566988" y="838200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ja-JP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F</a:t>
            </a:r>
            <a:r>
              <a:rPr lang="en-US" altLang="ja-JP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ully </a:t>
            </a:r>
          </a:p>
          <a:p>
            <a:pPr eaLnBrk="1" hangingPunct="1"/>
            <a:r>
              <a:rPr lang="en-US" altLang="ja-JP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C</a:t>
            </a:r>
            <a:r>
              <a:rPr lang="en-US" altLang="ja-JP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ontained</a:t>
            </a:r>
          </a:p>
        </p:txBody>
      </p:sp>
      <p:grpSp>
        <p:nvGrpSpPr>
          <p:cNvPr id="53" name="Group 5"/>
          <p:cNvGrpSpPr>
            <a:grpSpLocks/>
          </p:cNvGrpSpPr>
          <p:nvPr/>
        </p:nvGrpSpPr>
        <p:grpSpPr bwMode="auto">
          <a:xfrm>
            <a:off x="1703389" y="836614"/>
            <a:ext cx="1838325" cy="2041525"/>
            <a:chOff x="256" y="753"/>
            <a:chExt cx="1158" cy="1286"/>
          </a:xfrm>
        </p:grpSpPr>
        <p:grpSp>
          <p:nvGrpSpPr>
            <p:cNvPr id="54" name="Group 6"/>
            <p:cNvGrpSpPr>
              <a:grpSpLocks/>
            </p:cNvGrpSpPr>
            <p:nvPr/>
          </p:nvGrpSpPr>
          <p:grpSpPr bwMode="auto">
            <a:xfrm>
              <a:off x="587" y="1152"/>
              <a:ext cx="827" cy="887"/>
              <a:chOff x="496" y="1455"/>
              <a:chExt cx="827" cy="887"/>
            </a:xfrm>
          </p:grpSpPr>
          <p:grpSp>
            <p:nvGrpSpPr>
              <p:cNvPr id="59" name="Group 7"/>
              <p:cNvGrpSpPr>
                <a:grpSpLocks noChangeAspect="1"/>
              </p:cNvGrpSpPr>
              <p:nvPr/>
            </p:nvGrpSpPr>
            <p:grpSpPr bwMode="auto">
              <a:xfrm>
                <a:off x="528" y="1487"/>
                <a:ext cx="763" cy="823"/>
                <a:chOff x="528" y="1152"/>
                <a:chExt cx="1157" cy="1248"/>
              </a:xfrm>
            </p:grpSpPr>
            <p:sp>
              <p:nvSpPr>
                <p:cNvPr id="6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152" cy="288"/>
                </a:xfrm>
                <a:prstGeom prst="ellips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9" name="Arc 9"/>
                <p:cNvSpPr>
                  <a:spLocks noChangeAspect="1"/>
                </p:cNvSpPr>
                <p:nvPr/>
              </p:nvSpPr>
              <p:spPr bwMode="auto">
                <a:xfrm flipH="1">
                  <a:off x="528" y="2112"/>
                  <a:ext cx="581" cy="144"/>
                </a:xfrm>
                <a:custGeom>
                  <a:avLst/>
                  <a:gdLst>
                    <a:gd name="G0" fmla="+- 193 0 0"/>
                    <a:gd name="G1" fmla="+- 21600 0 0"/>
                    <a:gd name="G2" fmla="+- 21600 0 0"/>
                    <a:gd name="T0" fmla="*/ 0 w 21793"/>
                    <a:gd name="T1" fmla="*/ 1 h 21600"/>
                    <a:gd name="T2" fmla="*/ 21793 w 21793"/>
                    <a:gd name="T3" fmla="*/ 21600 h 21600"/>
                    <a:gd name="T4" fmla="*/ 193 w 217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93" h="21600" fill="none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</a:path>
                    <a:path w="21793" h="21600" stroke="0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  <a:lnTo>
                        <a:pt x="193" y="2160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0" name="Arc 10"/>
                <p:cNvSpPr>
                  <a:spLocks noChangeAspect="1"/>
                </p:cNvSpPr>
                <p:nvPr/>
              </p:nvSpPr>
              <p:spPr bwMode="auto">
                <a:xfrm>
                  <a:off x="1104" y="2112"/>
                  <a:ext cx="581" cy="144"/>
                </a:xfrm>
                <a:custGeom>
                  <a:avLst/>
                  <a:gdLst>
                    <a:gd name="G0" fmla="+- 193 0 0"/>
                    <a:gd name="G1" fmla="+- 21600 0 0"/>
                    <a:gd name="G2" fmla="+- 21600 0 0"/>
                    <a:gd name="T0" fmla="*/ 0 w 21793"/>
                    <a:gd name="T1" fmla="*/ 1 h 21600"/>
                    <a:gd name="T2" fmla="*/ 21793 w 21793"/>
                    <a:gd name="T3" fmla="*/ 21600 h 21600"/>
                    <a:gd name="T4" fmla="*/ 193 w 217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93" h="21600" fill="none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</a:path>
                    <a:path w="21793" h="21600" stroke="0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  <a:lnTo>
                        <a:pt x="193" y="2160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1" name="Arc 11"/>
                <p:cNvSpPr>
                  <a:spLocks noChangeAspect="1"/>
                </p:cNvSpPr>
                <p:nvPr/>
              </p:nvSpPr>
              <p:spPr bwMode="auto">
                <a:xfrm flipH="1" flipV="1">
                  <a:off x="528" y="2256"/>
                  <a:ext cx="581" cy="144"/>
                </a:xfrm>
                <a:custGeom>
                  <a:avLst/>
                  <a:gdLst>
                    <a:gd name="G0" fmla="+- 193 0 0"/>
                    <a:gd name="G1" fmla="+- 21600 0 0"/>
                    <a:gd name="G2" fmla="+- 21600 0 0"/>
                    <a:gd name="T0" fmla="*/ 0 w 21793"/>
                    <a:gd name="T1" fmla="*/ 1 h 21600"/>
                    <a:gd name="T2" fmla="*/ 21793 w 21793"/>
                    <a:gd name="T3" fmla="*/ 21600 h 21600"/>
                    <a:gd name="T4" fmla="*/ 193 w 217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93" h="21600" fill="none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</a:path>
                    <a:path w="21793" h="21600" stroke="0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  <a:lnTo>
                        <a:pt x="193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" name="Arc 12"/>
                <p:cNvSpPr>
                  <a:spLocks noChangeAspect="1"/>
                </p:cNvSpPr>
                <p:nvPr/>
              </p:nvSpPr>
              <p:spPr bwMode="auto">
                <a:xfrm flipV="1">
                  <a:off x="1104" y="2256"/>
                  <a:ext cx="581" cy="144"/>
                </a:xfrm>
                <a:custGeom>
                  <a:avLst/>
                  <a:gdLst>
                    <a:gd name="G0" fmla="+- 193 0 0"/>
                    <a:gd name="G1" fmla="+- 21600 0 0"/>
                    <a:gd name="G2" fmla="+- 21600 0 0"/>
                    <a:gd name="T0" fmla="*/ 0 w 21793"/>
                    <a:gd name="T1" fmla="*/ 1 h 21600"/>
                    <a:gd name="T2" fmla="*/ 21793 w 21793"/>
                    <a:gd name="T3" fmla="*/ 21600 h 21600"/>
                    <a:gd name="T4" fmla="*/ 193 w 217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93" h="21600" fill="none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</a:path>
                    <a:path w="21793" h="21600" stroke="0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  <a:lnTo>
                        <a:pt x="193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3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528" y="1296"/>
                  <a:ext cx="0" cy="96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4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680" y="1344"/>
                  <a:ext cx="0" cy="96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60" name="Group 15"/>
              <p:cNvGrpSpPr>
                <a:grpSpLocks noChangeAspect="1"/>
              </p:cNvGrpSpPr>
              <p:nvPr/>
            </p:nvGrpSpPr>
            <p:grpSpPr bwMode="auto">
              <a:xfrm>
                <a:off x="496" y="1455"/>
                <a:ext cx="827" cy="887"/>
                <a:chOff x="528" y="1152"/>
                <a:chExt cx="1157" cy="1248"/>
              </a:xfrm>
            </p:grpSpPr>
            <p:sp>
              <p:nvSpPr>
                <p:cNvPr id="61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152" cy="288"/>
                </a:xfrm>
                <a:prstGeom prst="ellipse">
                  <a:avLst/>
                </a:pr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2" name="Arc 17"/>
                <p:cNvSpPr>
                  <a:spLocks noChangeAspect="1"/>
                </p:cNvSpPr>
                <p:nvPr/>
              </p:nvSpPr>
              <p:spPr bwMode="auto">
                <a:xfrm flipH="1">
                  <a:off x="528" y="2112"/>
                  <a:ext cx="581" cy="144"/>
                </a:xfrm>
                <a:custGeom>
                  <a:avLst/>
                  <a:gdLst>
                    <a:gd name="G0" fmla="+- 193 0 0"/>
                    <a:gd name="G1" fmla="+- 21600 0 0"/>
                    <a:gd name="G2" fmla="+- 21600 0 0"/>
                    <a:gd name="T0" fmla="*/ 0 w 21793"/>
                    <a:gd name="T1" fmla="*/ 1 h 21600"/>
                    <a:gd name="T2" fmla="*/ 21793 w 21793"/>
                    <a:gd name="T3" fmla="*/ 21600 h 21600"/>
                    <a:gd name="T4" fmla="*/ 193 w 217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93" h="21600" fill="none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</a:path>
                    <a:path w="21793" h="21600" stroke="0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  <a:lnTo>
                        <a:pt x="193" y="2160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" name="Arc 18"/>
                <p:cNvSpPr>
                  <a:spLocks noChangeAspect="1"/>
                </p:cNvSpPr>
                <p:nvPr/>
              </p:nvSpPr>
              <p:spPr bwMode="auto">
                <a:xfrm>
                  <a:off x="1104" y="2112"/>
                  <a:ext cx="581" cy="144"/>
                </a:xfrm>
                <a:custGeom>
                  <a:avLst/>
                  <a:gdLst>
                    <a:gd name="G0" fmla="+- 193 0 0"/>
                    <a:gd name="G1" fmla="+- 21600 0 0"/>
                    <a:gd name="G2" fmla="+- 21600 0 0"/>
                    <a:gd name="T0" fmla="*/ 0 w 21793"/>
                    <a:gd name="T1" fmla="*/ 1 h 21600"/>
                    <a:gd name="T2" fmla="*/ 21793 w 21793"/>
                    <a:gd name="T3" fmla="*/ 21600 h 21600"/>
                    <a:gd name="T4" fmla="*/ 193 w 217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93" h="21600" fill="none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</a:path>
                    <a:path w="21793" h="21600" stroke="0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  <a:lnTo>
                        <a:pt x="193" y="2160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4" name="Arc 19"/>
                <p:cNvSpPr>
                  <a:spLocks noChangeAspect="1"/>
                </p:cNvSpPr>
                <p:nvPr/>
              </p:nvSpPr>
              <p:spPr bwMode="auto">
                <a:xfrm flipH="1" flipV="1">
                  <a:off x="528" y="2256"/>
                  <a:ext cx="581" cy="144"/>
                </a:xfrm>
                <a:custGeom>
                  <a:avLst/>
                  <a:gdLst>
                    <a:gd name="G0" fmla="+- 193 0 0"/>
                    <a:gd name="G1" fmla="+- 21600 0 0"/>
                    <a:gd name="G2" fmla="+- 21600 0 0"/>
                    <a:gd name="T0" fmla="*/ 0 w 21793"/>
                    <a:gd name="T1" fmla="*/ 1 h 21600"/>
                    <a:gd name="T2" fmla="*/ 21793 w 21793"/>
                    <a:gd name="T3" fmla="*/ 21600 h 21600"/>
                    <a:gd name="T4" fmla="*/ 193 w 217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93" h="21600" fill="none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</a:path>
                    <a:path w="21793" h="21600" stroke="0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  <a:lnTo>
                        <a:pt x="193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5" name="Arc 20"/>
                <p:cNvSpPr>
                  <a:spLocks noChangeAspect="1"/>
                </p:cNvSpPr>
                <p:nvPr/>
              </p:nvSpPr>
              <p:spPr bwMode="auto">
                <a:xfrm flipV="1">
                  <a:off x="1104" y="2256"/>
                  <a:ext cx="581" cy="144"/>
                </a:xfrm>
                <a:custGeom>
                  <a:avLst/>
                  <a:gdLst>
                    <a:gd name="G0" fmla="+- 193 0 0"/>
                    <a:gd name="G1" fmla="+- 21600 0 0"/>
                    <a:gd name="G2" fmla="+- 21600 0 0"/>
                    <a:gd name="T0" fmla="*/ 0 w 21793"/>
                    <a:gd name="T1" fmla="*/ 1 h 21600"/>
                    <a:gd name="T2" fmla="*/ 21793 w 21793"/>
                    <a:gd name="T3" fmla="*/ 21600 h 21600"/>
                    <a:gd name="T4" fmla="*/ 193 w 217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93" h="21600" fill="none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</a:path>
                    <a:path w="21793" h="21600" stroke="0" extrusionOk="0">
                      <a:moveTo>
                        <a:pt x="-1" y="0"/>
                      </a:moveTo>
                      <a:cubicBezTo>
                        <a:pt x="64" y="0"/>
                        <a:pt x="128" y="-1"/>
                        <a:pt x="193" y="0"/>
                      </a:cubicBezTo>
                      <a:cubicBezTo>
                        <a:pt x="12122" y="0"/>
                        <a:pt x="21793" y="9670"/>
                        <a:pt x="21793" y="21600"/>
                      </a:cubicBezTo>
                      <a:lnTo>
                        <a:pt x="193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528" y="1296"/>
                  <a:ext cx="0" cy="960"/>
                </a:xfrm>
                <a:prstGeom prst="line">
                  <a:avLst/>
                </a:pr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7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1680" y="1344"/>
                  <a:ext cx="0" cy="960"/>
                </a:xfrm>
                <a:prstGeom prst="line">
                  <a:avLst/>
                </a:pr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>
              <a:off x="437" y="822"/>
              <a:ext cx="454" cy="725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Line 24"/>
            <p:cNvSpPr>
              <a:spLocks noChangeShapeType="1"/>
            </p:cNvSpPr>
            <p:nvPr/>
          </p:nvSpPr>
          <p:spPr bwMode="auto">
            <a:xfrm>
              <a:off x="891" y="1547"/>
              <a:ext cx="272" cy="4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>
              <a:off x="891" y="1547"/>
              <a:ext cx="91" cy="18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256" y="753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30000"/>
                </a:spcBef>
              </a:pPr>
              <a:r>
                <a:rPr lang="en-US" altLang="ja-JP" b="1">
                  <a:latin typeface="Symbol" pitchFamily="18" charset="2"/>
                  <a:ea typeface="ＭＳ Ｐゴシック" pitchFamily="34" charset="-128"/>
                </a:rPr>
                <a:t>n</a:t>
              </a:r>
            </a:p>
          </p:txBody>
        </p:sp>
      </p:grp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4656138" y="836613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ja-JP" b="1" dirty="0">
                <a:solidFill>
                  <a:srgbClr val="CC3300"/>
                </a:solidFill>
                <a:latin typeface="Arial" charset="0"/>
                <a:ea typeface="ＭＳ Ｐゴシック" pitchFamily="34" charset="-128"/>
              </a:rPr>
              <a:t>P</a:t>
            </a:r>
            <a:r>
              <a:rPr lang="en-US" altLang="ja-JP" dirty="0">
                <a:solidFill>
                  <a:srgbClr val="CC3300"/>
                </a:solidFill>
                <a:latin typeface="Arial" charset="0"/>
                <a:ea typeface="ＭＳ Ｐゴシック" pitchFamily="34" charset="-128"/>
              </a:rPr>
              <a:t>artially </a:t>
            </a:r>
            <a:r>
              <a:rPr lang="en-US" altLang="ja-JP" b="1" dirty="0">
                <a:solidFill>
                  <a:srgbClr val="CC3300"/>
                </a:solidFill>
                <a:latin typeface="Arial" charset="0"/>
                <a:ea typeface="ＭＳ Ｐゴシック" pitchFamily="34" charset="-128"/>
              </a:rPr>
              <a:t>C</a:t>
            </a:r>
            <a:r>
              <a:rPr lang="en-US" altLang="ja-JP" dirty="0">
                <a:solidFill>
                  <a:srgbClr val="CC3300"/>
                </a:solidFill>
                <a:latin typeface="Arial" charset="0"/>
                <a:ea typeface="ＭＳ Ｐゴシック" pitchFamily="34" charset="-128"/>
              </a:rPr>
              <a:t>ontained</a:t>
            </a:r>
          </a:p>
        </p:txBody>
      </p:sp>
      <p:grpSp>
        <p:nvGrpSpPr>
          <p:cNvPr id="76" name="Group 36"/>
          <p:cNvGrpSpPr>
            <a:grpSpLocks/>
          </p:cNvGrpSpPr>
          <p:nvPr/>
        </p:nvGrpSpPr>
        <p:grpSpPr bwMode="auto">
          <a:xfrm>
            <a:off x="8629650" y="944563"/>
            <a:ext cx="2038350" cy="2706688"/>
            <a:chOff x="68" y="808"/>
            <a:chExt cx="1284" cy="1705"/>
          </a:xfrm>
        </p:grpSpPr>
        <p:grpSp>
          <p:nvGrpSpPr>
            <p:cNvPr id="77" name="Group 37"/>
            <p:cNvGrpSpPr>
              <a:grpSpLocks noChangeAspect="1"/>
            </p:cNvGrpSpPr>
            <p:nvPr/>
          </p:nvGrpSpPr>
          <p:grpSpPr bwMode="auto">
            <a:xfrm>
              <a:off x="297" y="1183"/>
              <a:ext cx="763" cy="823"/>
              <a:chOff x="528" y="1152"/>
              <a:chExt cx="1157" cy="1248"/>
            </a:xfrm>
          </p:grpSpPr>
          <p:sp>
            <p:nvSpPr>
              <p:cNvPr id="94" name="Oval 38"/>
              <p:cNvSpPr>
                <a:spLocks noChangeAspect="1" noChangeArrowheads="1"/>
              </p:cNvSpPr>
              <p:nvPr/>
            </p:nvSpPr>
            <p:spPr bwMode="auto">
              <a:xfrm>
                <a:off x="528" y="1152"/>
                <a:ext cx="1152" cy="288"/>
              </a:xfrm>
              <a:prstGeom prst="ellips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5" name="Arc 39"/>
              <p:cNvSpPr>
                <a:spLocks noChangeAspect="1"/>
              </p:cNvSpPr>
              <p:nvPr/>
            </p:nvSpPr>
            <p:spPr bwMode="auto">
              <a:xfrm flipH="1">
                <a:off x="528" y="2112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0000CC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6" name="Arc 40"/>
              <p:cNvSpPr>
                <a:spLocks noChangeAspect="1"/>
              </p:cNvSpPr>
              <p:nvPr/>
            </p:nvSpPr>
            <p:spPr bwMode="auto">
              <a:xfrm>
                <a:off x="1104" y="2112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0000CC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" name="Arc 41"/>
              <p:cNvSpPr>
                <a:spLocks noChangeAspect="1"/>
              </p:cNvSpPr>
              <p:nvPr/>
            </p:nvSpPr>
            <p:spPr bwMode="auto">
              <a:xfrm flipH="1" flipV="1">
                <a:off x="528" y="2256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" name="Arc 42"/>
              <p:cNvSpPr>
                <a:spLocks noChangeAspect="1"/>
              </p:cNvSpPr>
              <p:nvPr/>
            </p:nvSpPr>
            <p:spPr bwMode="auto">
              <a:xfrm flipV="1">
                <a:off x="1104" y="2256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9" name="Line 43"/>
              <p:cNvSpPr>
                <a:spLocks noChangeAspect="1" noChangeShapeType="1"/>
              </p:cNvSpPr>
              <p:nvPr/>
            </p:nvSpPr>
            <p:spPr bwMode="auto">
              <a:xfrm>
                <a:off x="528" y="1296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0" name="Line 44"/>
              <p:cNvSpPr>
                <a:spLocks noChangeAspect="1" noChangeShapeType="1"/>
              </p:cNvSpPr>
              <p:nvPr/>
            </p:nvSpPr>
            <p:spPr bwMode="auto">
              <a:xfrm>
                <a:off x="1680" y="1344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8" name="Group 45"/>
            <p:cNvGrpSpPr>
              <a:grpSpLocks noChangeAspect="1"/>
            </p:cNvGrpSpPr>
            <p:nvPr/>
          </p:nvGrpSpPr>
          <p:grpSpPr bwMode="auto">
            <a:xfrm>
              <a:off x="265" y="1151"/>
              <a:ext cx="827" cy="887"/>
              <a:chOff x="528" y="1152"/>
              <a:chExt cx="1157" cy="1248"/>
            </a:xfrm>
          </p:grpSpPr>
          <p:sp>
            <p:nvSpPr>
              <p:cNvPr id="87" name="Oval 46"/>
              <p:cNvSpPr>
                <a:spLocks noChangeAspect="1" noChangeArrowheads="1"/>
              </p:cNvSpPr>
              <p:nvPr/>
            </p:nvSpPr>
            <p:spPr bwMode="auto">
              <a:xfrm>
                <a:off x="528" y="1152"/>
                <a:ext cx="1152" cy="288"/>
              </a:xfrm>
              <a:prstGeom prst="ellips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8" name="Arc 47"/>
              <p:cNvSpPr>
                <a:spLocks noChangeAspect="1"/>
              </p:cNvSpPr>
              <p:nvPr/>
            </p:nvSpPr>
            <p:spPr bwMode="auto">
              <a:xfrm flipH="1">
                <a:off x="528" y="2112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33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9" name="Arc 48"/>
              <p:cNvSpPr>
                <a:spLocks noChangeAspect="1"/>
              </p:cNvSpPr>
              <p:nvPr/>
            </p:nvSpPr>
            <p:spPr bwMode="auto">
              <a:xfrm>
                <a:off x="1104" y="2112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33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Arc 49"/>
              <p:cNvSpPr>
                <a:spLocks noChangeAspect="1"/>
              </p:cNvSpPr>
              <p:nvPr/>
            </p:nvSpPr>
            <p:spPr bwMode="auto">
              <a:xfrm flipH="1" flipV="1">
                <a:off x="528" y="2256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" name="Arc 50"/>
              <p:cNvSpPr>
                <a:spLocks noChangeAspect="1"/>
              </p:cNvSpPr>
              <p:nvPr/>
            </p:nvSpPr>
            <p:spPr bwMode="auto">
              <a:xfrm flipV="1">
                <a:off x="1104" y="2256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" name="Line 51"/>
              <p:cNvSpPr>
                <a:spLocks noChangeAspect="1" noChangeShapeType="1"/>
              </p:cNvSpPr>
              <p:nvPr/>
            </p:nvSpPr>
            <p:spPr bwMode="auto">
              <a:xfrm>
                <a:off x="528" y="1296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3" name="Line 52"/>
              <p:cNvSpPr>
                <a:spLocks noChangeAspect="1" noChangeShapeType="1"/>
              </p:cNvSpPr>
              <p:nvPr/>
            </p:nvSpPr>
            <p:spPr bwMode="auto">
              <a:xfrm>
                <a:off x="1680" y="1344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9" name="Line 53"/>
            <p:cNvSpPr>
              <a:spLocks noChangeShapeType="1"/>
            </p:cNvSpPr>
            <p:nvPr/>
          </p:nvSpPr>
          <p:spPr bwMode="auto">
            <a:xfrm flipV="1">
              <a:off x="389" y="2189"/>
              <a:ext cx="90" cy="318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Line 54"/>
            <p:cNvSpPr>
              <a:spLocks noChangeShapeType="1"/>
            </p:cNvSpPr>
            <p:nvPr/>
          </p:nvSpPr>
          <p:spPr bwMode="auto">
            <a:xfrm flipV="1">
              <a:off x="479" y="2099"/>
              <a:ext cx="91" cy="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" name="Rectangle 55"/>
            <p:cNvSpPr>
              <a:spLocks noChangeArrowheads="1"/>
            </p:cNvSpPr>
            <p:nvPr/>
          </p:nvSpPr>
          <p:spPr bwMode="auto">
            <a:xfrm>
              <a:off x="169" y="2280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30000"/>
                </a:spcBef>
              </a:pPr>
              <a:r>
                <a:rPr lang="en-US" altLang="ja-JP" b="1" dirty="0">
                  <a:latin typeface="Symbol" pitchFamily="18" charset="2"/>
                  <a:ea typeface="ＭＳ Ｐゴシック" pitchFamily="34" charset="-128"/>
                </a:rPr>
                <a:t>n</a:t>
              </a:r>
            </a:p>
          </p:txBody>
        </p:sp>
        <p:sp>
          <p:nvSpPr>
            <p:cNvPr id="82" name="Rectangle 56"/>
            <p:cNvSpPr>
              <a:spLocks noChangeArrowheads="1"/>
            </p:cNvSpPr>
            <p:nvPr/>
          </p:nvSpPr>
          <p:spPr bwMode="auto">
            <a:xfrm>
              <a:off x="612" y="1480"/>
              <a:ext cx="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sz="2000" b="1">
                  <a:solidFill>
                    <a:srgbClr val="006600"/>
                  </a:solidFill>
                  <a:latin typeface="Symbol" pitchFamily="18" charset="2"/>
                  <a:ea typeface="ＭＳ Ｐゴシック" pitchFamily="34" charset="-128"/>
                </a:rPr>
                <a:t>m</a:t>
              </a:r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470" y="1892"/>
              <a:ext cx="91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" name="Oval 58"/>
            <p:cNvSpPr>
              <a:spLocks noChangeArrowheads="1"/>
            </p:cNvSpPr>
            <p:nvPr/>
          </p:nvSpPr>
          <p:spPr bwMode="auto">
            <a:xfrm>
              <a:off x="540" y="1232"/>
              <a:ext cx="91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Line 59"/>
            <p:cNvSpPr>
              <a:spLocks noChangeShapeType="1"/>
            </p:cNvSpPr>
            <p:nvPr/>
          </p:nvSpPr>
          <p:spPr bwMode="auto">
            <a:xfrm flipV="1">
              <a:off x="479" y="1026"/>
              <a:ext cx="133" cy="1163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68" y="808"/>
              <a:ext cx="1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ja-JP" sz="2000" dirty="0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Through going</a:t>
              </a:r>
              <a:r>
                <a:rPr lang="en-US" altLang="ja-JP" sz="2000" b="1" dirty="0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 </a:t>
              </a:r>
              <a:r>
                <a:rPr lang="en-US" altLang="ja-JP" sz="2000" b="1" dirty="0">
                  <a:solidFill>
                    <a:srgbClr val="FF0000"/>
                  </a:solidFill>
                  <a:latin typeface="Symbol" pitchFamily="18" charset="2"/>
                  <a:ea typeface="ＭＳ Ｐゴシック" pitchFamily="34" charset="-128"/>
                </a:rPr>
                <a:t>m</a:t>
              </a:r>
              <a:endPara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sp>
        <p:nvSpPr>
          <p:cNvPr id="101" name="Rectangle 61"/>
          <p:cNvSpPr>
            <a:spLocks noChangeArrowheads="1"/>
          </p:cNvSpPr>
          <p:nvPr/>
        </p:nvSpPr>
        <p:spPr bwMode="auto">
          <a:xfrm>
            <a:off x="6527800" y="1015902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Stopping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m</a:t>
            </a:r>
          </a:p>
        </p:txBody>
      </p:sp>
      <p:grpSp>
        <p:nvGrpSpPr>
          <p:cNvPr id="102" name="Group 62"/>
          <p:cNvGrpSpPr>
            <a:grpSpLocks noChangeAspect="1"/>
          </p:cNvGrpSpPr>
          <p:nvPr/>
        </p:nvGrpSpPr>
        <p:grpSpPr bwMode="auto">
          <a:xfrm>
            <a:off x="6810376" y="1533526"/>
            <a:ext cx="1211263" cy="1306513"/>
            <a:chOff x="528" y="1152"/>
            <a:chExt cx="1157" cy="1248"/>
          </a:xfrm>
        </p:grpSpPr>
        <p:sp>
          <p:nvSpPr>
            <p:cNvPr id="103" name="Oval 63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152" cy="288"/>
            </a:xfrm>
            <a:prstGeom prst="ellips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" name="Arc 64"/>
            <p:cNvSpPr>
              <a:spLocks noChangeAspect="1"/>
            </p:cNvSpPr>
            <p:nvPr/>
          </p:nvSpPr>
          <p:spPr bwMode="auto">
            <a:xfrm flipH="1">
              <a:off x="528" y="2112"/>
              <a:ext cx="581" cy="144"/>
            </a:xfrm>
            <a:custGeom>
              <a:avLst/>
              <a:gdLst>
                <a:gd name="G0" fmla="+- 193 0 0"/>
                <a:gd name="G1" fmla="+- 21600 0 0"/>
                <a:gd name="G2" fmla="+- 21600 0 0"/>
                <a:gd name="T0" fmla="*/ 0 w 21793"/>
                <a:gd name="T1" fmla="*/ 1 h 21600"/>
                <a:gd name="T2" fmla="*/ 21793 w 21793"/>
                <a:gd name="T3" fmla="*/ 21600 h 21600"/>
                <a:gd name="T4" fmla="*/ 193 w 217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3" h="21600" fill="none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</a:path>
                <a:path w="21793" h="21600" stroke="0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  <a:lnTo>
                    <a:pt x="193" y="21600"/>
                  </a:lnTo>
                  <a:close/>
                </a:path>
              </a:pathLst>
            </a:custGeom>
            <a:noFill/>
            <a:ln w="28575" cap="rnd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" name="Arc 65"/>
            <p:cNvSpPr>
              <a:spLocks noChangeAspect="1"/>
            </p:cNvSpPr>
            <p:nvPr/>
          </p:nvSpPr>
          <p:spPr bwMode="auto">
            <a:xfrm>
              <a:off x="1104" y="2112"/>
              <a:ext cx="581" cy="144"/>
            </a:xfrm>
            <a:custGeom>
              <a:avLst/>
              <a:gdLst>
                <a:gd name="G0" fmla="+- 193 0 0"/>
                <a:gd name="G1" fmla="+- 21600 0 0"/>
                <a:gd name="G2" fmla="+- 21600 0 0"/>
                <a:gd name="T0" fmla="*/ 0 w 21793"/>
                <a:gd name="T1" fmla="*/ 1 h 21600"/>
                <a:gd name="T2" fmla="*/ 21793 w 21793"/>
                <a:gd name="T3" fmla="*/ 21600 h 21600"/>
                <a:gd name="T4" fmla="*/ 193 w 217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3" h="21600" fill="none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</a:path>
                <a:path w="21793" h="21600" stroke="0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  <a:lnTo>
                    <a:pt x="193" y="21600"/>
                  </a:lnTo>
                  <a:close/>
                </a:path>
              </a:pathLst>
            </a:custGeom>
            <a:noFill/>
            <a:ln w="28575" cap="rnd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" name="Arc 66"/>
            <p:cNvSpPr>
              <a:spLocks noChangeAspect="1"/>
            </p:cNvSpPr>
            <p:nvPr/>
          </p:nvSpPr>
          <p:spPr bwMode="auto">
            <a:xfrm flipH="1" flipV="1">
              <a:off x="528" y="2256"/>
              <a:ext cx="581" cy="144"/>
            </a:xfrm>
            <a:custGeom>
              <a:avLst/>
              <a:gdLst>
                <a:gd name="G0" fmla="+- 193 0 0"/>
                <a:gd name="G1" fmla="+- 21600 0 0"/>
                <a:gd name="G2" fmla="+- 21600 0 0"/>
                <a:gd name="T0" fmla="*/ 0 w 21793"/>
                <a:gd name="T1" fmla="*/ 1 h 21600"/>
                <a:gd name="T2" fmla="*/ 21793 w 21793"/>
                <a:gd name="T3" fmla="*/ 21600 h 21600"/>
                <a:gd name="T4" fmla="*/ 193 w 217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3" h="21600" fill="none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</a:path>
                <a:path w="21793" h="21600" stroke="0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  <a:lnTo>
                    <a:pt x="193" y="21600"/>
                  </a:lnTo>
                  <a:close/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7" name="Arc 67"/>
            <p:cNvSpPr>
              <a:spLocks noChangeAspect="1"/>
            </p:cNvSpPr>
            <p:nvPr/>
          </p:nvSpPr>
          <p:spPr bwMode="auto">
            <a:xfrm flipV="1">
              <a:off x="1104" y="2256"/>
              <a:ext cx="581" cy="144"/>
            </a:xfrm>
            <a:custGeom>
              <a:avLst/>
              <a:gdLst>
                <a:gd name="G0" fmla="+- 193 0 0"/>
                <a:gd name="G1" fmla="+- 21600 0 0"/>
                <a:gd name="G2" fmla="+- 21600 0 0"/>
                <a:gd name="T0" fmla="*/ 0 w 21793"/>
                <a:gd name="T1" fmla="*/ 1 h 21600"/>
                <a:gd name="T2" fmla="*/ 21793 w 21793"/>
                <a:gd name="T3" fmla="*/ 21600 h 21600"/>
                <a:gd name="T4" fmla="*/ 193 w 217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3" h="21600" fill="none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</a:path>
                <a:path w="21793" h="21600" stroke="0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  <a:lnTo>
                    <a:pt x="193" y="21600"/>
                  </a:lnTo>
                  <a:close/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8" name="Line 68"/>
            <p:cNvSpPr>
              <a:spLocks noChangeAspect="1" noChangeShapeType="1"/>
            </p:cNvSpPr>
            <p:nvPr/>
          </p:nvSpPr>
          <p:spPr bwMode="auto">
            <a:xfrm>
              <a:off x="528" y="1296"/>
              <a:ext cx="0" cy="96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9" name="Line 69"/>
            <p:cNvSpPr>
              <a:spLocks noChangeAspect="1" noChangeShapeType="1"/>
            </p:cNvSpPr>
            <p:nvPr/>
          </p:nvSpPr>
          <p:spPr bwMode="auto">
            <a:xfrm>
              <a:off x="1680" y="1344"/>
              <a:ext cx="0" cy="96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0" name="Group 70"/>
          <p:cNvGrpSpPr>
            <a:grpSpLocks noChangeAspect="1"/>
          </p:cNvGrpSpPr>
          <p:nvPr/>
        </p:nvGrpSpPr>
        <p:grpSpPr bwMode="auto">
          <a:xfrm>
            <a:off x="6759576" y="1482726"/>
            <a:ext cx="1312863" cy="1408113"/>
            <a:chOff x="528" y="1152"/>
            <a:chExt cx="1157" cy="1248"/>
          </a:xfrm>
        </p:grpSpPr>
        <p:sp>
          <p:nvSpPr>
            <p:cNvPr id="111" name="Oval 71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152" cy="288"/>
            </a:xfrm>
            <a:prstGeom prst="ellips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" name="Arc 72"/>
            <p:cNvSpPr>
              <a:spLocks noChangeAspect="1"/>
            </p:cNvSpPr>
            <p:nvPr/>
          </p:nvSpPr>
          <p:spPr bwMode="auto">
            <a:xfrm flipH="1">
              <a:off x="528" y="2112"/>
              <a:ext cx="581" cy="144"/>
            </a:xfrm>
            <a:custGeom>
              <a:avLst/>
              <a:gdLst>
                <a:gd name="G0" fmla="+- 193 0 0"/>
                <a:gd name="G1" fmla="+- 21600 0 0"/>
                <a:gd name="G2" fmla="+- 21600 0 0"/>
                <a:gd name="T0" fmla="*/ 0 w 21793"/>
                <a:gd name="T1" fmla="*/ 1 h 21600"/>
                <a:gd name="T2" fmla="*/ 21793 w 21793"/>
                <a:gd name="T3" fmla="*/ 21600 h 21600"/>
                <a:gd name="T4" fmla="*/ 193 w 217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3" h="21600" fill="none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</a:path>
                <a:path w="21793" h="21600" stroke="0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  <a:lnTo>
                    <a:pt x="193" y="21600"/>
                  </a:lnTo>
                  <a:close/>
                </a:path>
              </a:pathLst>
            </a:custGeom>
            <a:noFill/>
            <a:ln w="28575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" name="Arc 73"/>
            <p:cNvSpPr>
              <a:spLocks noChangeAspect="1"/>
            </p:cNvSpPr>
            <p:nvPr/>
          </p:nvSpPr>
          <p:spPr bwMode="auto">
            <a:xfrm>
              <a:off x="1104" y="2112"/>
              <a:ext cx="581" cy="144"/>
            </a:xfrm>
            <a:custGeom>
              <a:avLst/>
              <a:gdLst>
                <a:gd name="G0" fmla="+- 193 0 0"/>
                <a:gd name="G1" fmla="+- 21600 0 0"/>
                <a:gd name="G2" fmla="+- 21600 0 0"/>
                <a:gd name="T0" fmla="*/ 0 w 21793"/>
                <a:gd name="T1" fmla="*/ 1 h 21600"/>
                <a:gd name="T2" fmla="*/ 21793 w 21793"/>
                <a:gd name="T3" fmla="*/ 21600 h 21600"/>
                <a:gd name="T4" fmla="*/ 193 w 217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3" h="21600" fill="none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</a:path>
                <a:path w="21793" h="21600" stroke="0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  <a:lnTo>
                    <a:pt x="193" y="21600"/>
                  </a:lnTo>
                  <a:close/>
                </a:path>
              </a:pathLst>
            </a:custGeom>
            <a:noFill/>
            <a:ln w="28575" cap="rnd">
              <a:solidFill>
                <a:srgbClr val="99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" name="Arc 74"/>
            <p:cNvSpPr>
              <a:spLocks noChangeAspect="1"/>
            </p:cNvSpPr>
            <p:nvPr/>
          </p:nvSpPr>
          <p:spPr bwMode="auto">
            <a:xfrm flipH="1" flipV="1">
              <a:off x="528" y="2256"/>
              <a:ext cx="581" cy="144"/>
            </a:xfrm>
            <a:custGeom>
              <a:avLst/>
              <a:gdLst>
                <a:gd name="G0" fmla="+- 193 0 0"/>
                <a:gd name="G1" fmla="+- 21600 0 0"/>
                <a:gd name="G2" fmla="+- 21600 0 0"/>
                <a:gd name="T0" fmla="*/ 0 w 21793"/>
                <a:gd name="T1" fmla="*/ 1 h 21600"/>
                <a:gd name="T2" fmla="*/ 21793 w 21793"/>
                <a:gd name="T3" fmla="*/ 21600 h 21600"/>
                <a:gd name="T4" fmla="*/ 193 w 217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3" h="21600" fill="none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</a:path>
                <a:path w="21793" h="21600" stroke="0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  <a:lnTo>
                    <a:pt x="193" y="21600"/>
                  </a:lnTo>
                  <a:close/>
                </a:path>
              </a:pathLst>
            </a:cu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5" name="Arc 75"/>
            <p:cNvSpPr>
              <a:spLocks noChangeAspect="1"/>
            </p:cNvSpPr>
            <p:nvPr/>
          </p:nvSpPr>
          <p:spPr bwMode="auto">
            <a:xfrm flipV="1">
              <a:off x="1104" y="2256"/>
              <a:ext cx="581" cy="144"/>
            </a:xfrm>
            <a:custGeom>
              <a:avLst/>
              <a:gdLst>
                <a:gd name="G0" fmla="+- 193 0 0"/>
                <a:gd name="G1" fmla="+- 21600 0 0"/>
                <a:gd name="G2" fmla="+- 21600 0 0"/>
                <a:gd name="T0" fmla="*/ 0 w 21793"/>
                <a:gd name="T1" fmla="*/ 1 h 21600"/>
                <a:gd name="T2" fmla="*/ 21793 w 21793"/>
                <a:gd name="T3" fmla="*/ 21600 h 21600"/>
                <a:gd name="T4" fmla="*/ 193 w 217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93" h="21600" fill="none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</a:path>
                <a:path w="21793" h="21600" stroke="0" extrusionOk="0">
                  <a:moveTo>
                    <a:pt x="-1" y="0"/>
                  </a:moveTo>
                  <a:cubicBezTo>
                    <a:pt x="64" y="0"/>
                    <a:pt x="128" y="-1"/>
                    <a:pt x="193" y="0"/>
                  </a:cubicBezTo>
                  <a:cubicBezTo>
                    <a:pt x="12122" y="0"/>
                    <a:pt x="21793" y="9670"/>
                    <a:pt x="21793" y="21600"/>
                  </a:cubicBezTo>
                  <a:lnTo>
                    <a:pt x="193" y="21600"/>
                  </a:lnTo>
                  <a:close/>
                </a:path>
              </a:pathLst>
            </a:cu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6" name="Line 76"/>
            <p:cNvSpPr>
              <a:spLocks noChangeAspect="1" noChangeShapeType="1"/>
            </p:cNvSpPr>
            <p:nvPr/>
          </p:nvSpPr>
          <p:spPr bwMode="auto">
            <a:xfrm>
              <a:off x="528" y="1296"/>
              <a:ext cx="0" cy="96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7" name="Line 77"/>
            <p:cNvSpPr>
              <a:spLocks noChangeAspect="1" noChangeShapeType="1"/>
            </p:cNvSpPr>
            <p:nvPr/>
          </p:nvSpPr>
          <p:spPr bwMode="auto">
            <a:xfrm>
              <a:off x="1680" y="1344"/>
              <a:ext cx="0" cy="96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8" name="Line 78"/>
          <p:cNvSpPr>
            <a:spLocks noChangeShapeType="1"/>
          </p:cNvSpPr>
          <p:nvPr/>
        </p:nvSpPr>
        <p:spPr bwMode="auto">
          <a:xfrm flipV="1">
            <a:off x="6956426" y="3130551"/>
            <a:ext cx="142875" cy="504825"/>
          </a:xfrm>
          <a:prstGeom prst="line">
            <a:avLst/>
          </a:prstGeom>
          <a:noFill/>
          <a:ln w="38100">
            <a:solidFill>
              <a:srgbClr val="9900FF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9" name="Line 79"/>
          <p:cNvSpPr>
            <a:spLocks noChangeShapeType="1"/>
          </p:cNvSpPr>
          <p:nvPr/>
        </p:nvSpPr>
        <p:spPr bwMode="auto">
          <a:xfrm flipV="1">
            <a:off x="7099301" y="2987676"/>
            <a:ext cx="144463" cy="119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0" name="Rectangle 80"/>
          <p:cNvSpPr>
            <a:spLocks noChangeArrowheads="1"/>
          </p:cNvSpPr>
          <p:nvPr/>
        </p:nvSpPr>
        <p:spPr bwMode="auto">
          <a:xfrm>
            <a:off x="7137400" y="3211513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ja-JP" b="1">
                <a:solidFill>
                  <a:srgbClr val="CCFFFF"/>
                </a:solidFill>
                <a:latin typeface="Symbol" pitchFamily="18" charset="2"/>
                <a:ea typeface="ＭＳ Ｐゴシック" pitchFamily="34" charset="-128"/>
              </a:rPr>
              <a:t>n</a:t>
            </a:r>
          </a:p>
        </p:txBody>
      </p:sp>
      <p:sp>
        <p:nvSpPr>
          <p:cNvPr id="121" name="Rectangle 81"/>
          <p:cNvSpPr>
            <a:spLocks noChangeArrowheads="1"/>
          </p:cNvSpPr>
          <p:nvPr/>
        </p:nvSpPr>
        <p:spPr bwMode="auto">
          <a:xfrm>
            <a:off x="7264400" y="1979614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b="1">
                <a:solidFill>
                  <a:srgbClr val="006600"/>
                </a:solidFill>
                <a:latin typeface="Symbol" pitchFamily="18" charset="2"/>
                <a:ea typeface="ＭＳ Ｐゴシック" pitchFamily="34" charset="-128"/>
              </a:rPr>
              <a:t>m</a:t>
            </a:r>
          </a:p>
        </p:txBody>
      </p:sp>
      <p:sp>
        <p:nvSpPr>
          <p:cNvPr id="122" name="Oval 82"/>
          <p:cNvSpPr>
            <a:spLocks noChangeArrowheads="1"/>
          </p:cNvSpPr>
          <p:nvPr/>
        </p:nvSpPr>
        <p:spPr bwMode="auto">
          <a:xfrm>
            <a:off x="7100888" y="2659064"/>
            <a:ext cx="144462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" name="Line 83"/>
          <p:cNvSpPr>
            <a:spLocks noChangeShapeType="1"/>
          </p:cNvSpPr>
          <p:nvPr/>
        </p:nvSpPr>
        <p:spPr bwMode="auto">
          <a:xfrm flipV="1">
            <a:off x="7099300" y="2122488"/>
            <a:ext cx="165100" cy="10080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124" name="Group 84"/>
          <p:cNvGrpSpPr>
            <a:grpSpLocks/>
          </p:cNvGrpSpPr>
          <p:nvPr/>
        </p:nvGrpSpPr>
        <p:grpSpPr bwMode="auto">
          <a:xfrm>
            <a:off x="3719513" y="836613"/>
            <a:ext cx="2373312" cy="2055812"/>
            <a:chOff x="1383" y="527"/>
            <a:chExt cx="1495" cy="1295"/>
          </a:xfrm>
        </p:grpSpPr>
        <p:grpSp>
          <p:nvGrpSpPr>
            <p:cNvPr id="125" name="Group 85"/>
            <p:cNvGrpSpPr>
              <a:grpSpLocks noChangeAspect="1"/>
            </p:cNvGrpSpPr>
            <p:nvPr/>
          </p:nvGrpSpPr>
          <p:grpSpPr bwMode="auto">
            <a:xfrm>
              <a:off x="1776" y="967"/>
              <a:ext cx="763" cy="823"/>
              <a:chOff x="528" y="1152"/>
              <a:chExt cx="1157" cy="1248"/>
            </a:xfrm>
          </p:grpSpPr>
          <p:sp>
            <p:nvSpPr>
              <p:cNvPr id="140" name="Oval 86"/>
              <p:cNvSpPr>
                <a:spLocks noChangeAspect="1" noChangeArrowheads="1"/>
              </p:cNvSpPr>
              <p:nvPr/>
            </p:nvSpPr>
            <p:spPr bwMode="auto">
              <a:xfrm>
                <a:off x="528" y="1152"/>
                <a:ext cx="1152" cy="288"/>
              </a:xfrm>
              <a:prstGeom prst="ellips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1" name="Arc 87"/>
              <p:cNvSpPr>
                <a:spLocks noChangeAspect="1"/>
              </p:cNvSpPr>
              <p:nvPr/>
            </p:nvSpPr>
            <p:spPr bwMode="auto">
              <a:xfrm flipH="1">
                <a:off x="528" y="2112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0000CC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2" name="Arc 88"/>
              <p:cNvSpPr>
                <a:spLocks noChangeAspect="1"/>
              </p:cNvSpPr>
              <p:nvPr/>
            </p:nvSpPr>
            <p:spPr bwMode="auto">
              <a:xfrm>
                <a:off x="1104" y="2112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0000CC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" name="Arc 89"/>
              <p:cNvSpPr>
                <a:spLocks noChangeAspect="1"/>
              </p:cNvSpPr>
              <p:nvPr/>
            </p:nvSpPr>
            <p:spPr bwMode="auto">
              <a:xfrm flipH="1" flipV="1">
                <a:off x="528" y="2256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4" name="Arc 90"/>
              <p:cNvSpPr>
                <a:spLocks noChangeAspect="1"/>
              </p:cNvSpPr>
              <p:nvPr/>
            </p:nvSpPr>
            <p:spPr bwMode="auto">
              <a:xfrm flipV="1">
                <a:off x="1104" y="2256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5" name="Line 91"/>
              <p:cNvSpPr>
                <a:spLocks noChangeAspect="1" noChangeShapeType="1"/>
              </p:cNvSpPr>
              <p:nvPr/>
            </p:nvSpPr>
            <p:spPr bwMode="auto">
              <a:xfrm>
                <a:off x="528" y="1296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6" name="Line 92"/>
              <p:cNvSpPr>
                <a:spLocks noChangeAspect="1" noChangeShapeType="1"/>
              </p:cNvSpPr>
              <p:nvPr/>
            </p:nvSpPr>
            <p:spPr bwMode="auto">
              <a:xfrm>
                <a:off x="1680" y="1344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6" name="Group 93"/>
            <p:cNvGrpSpPr>
              <a:grpSpLocks noChangeAspect="1"/>
            </p:cNvGrpSpPr>
            <p:nvPr/>
          </p:nvGrpSpPr>
          <p:grpSpPr bwMode="auto">
            <a:xfrm>
              <a:off x="1744" y="935"/>
              <a:ext cx="827" cy="887"/>
              <a:chOff x="528" y="1152"/>
              <a:chExt cx="1157" cy="1248"/>
            </a:xfrm>
          </p:grpSpPr>
          <p:sp>
            <p:nvSpPr>
              <p:cNvPr id="133" name="Oval 94"/>
              <p:cNvSpPr>
                <a:spLocks noChangeAspect="1" noChangeArrowheads="1"/>
              </p:cNvSpPr>
              <p:nvPr/>
            </p:nvSpPr>
            <p:spPr bwMode="auto">
              <a:xfrm>
                <a:off x="528" y="1152"/>
                <a:ext cx="1152" cy="288"/>
              </a:xfrm>
              <a:prstGeom prst="ellips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" name="Arc 95"/>
              <p:cNvSpPr>
                <a:spLocks noChangeAspect="1"/>
              </p:cNvSpPr>
              <p:nvPr/>
            </p:nvSpPr>
            <p:spPr bwMode="auto">
              <a:xfrm flipH="1">
                <a:off x="528" y="2112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33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5" name="Arc 96"/>
              <p:cNvSpPr>
                <a:spLocks noChangeAspect="1"/>
              </p:cNvSpPr>
              <p:nvPr/>
            </p:nvSpPr>
            <p:spPr bwMode="auto">
              <a:xfrm>
                <a:off x="1104" y="2112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33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6" name="Arc 97"/>
              <p:cNvSpPr>
                <a:spLocks noChangeAspect="1"/>
              </p:cNvSpPr>
              <p:nvPr/>
            </p:nvSpPr>
            <p:spPr bwMode="auto">
              <a:xfrm flipH="1" flipV="1">
                <a:off x="528" y="2256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7" name="Arc 98"/>
              <p:cNvSpPr>
                <a:spLocks noChangeAspect="1"/>
              </p:cNvSpPr>
              <p:nvPr/>
            </p:nvSpPr>
            <p:spPr bwMode="auto">
              <a:xfrm flipV="1">
                <a:off x="1104" y="2256"/>
                <a:ext cx="581" cy="144"/>
              </a:xfrm>
              <a:custGeom>
                <a:avLst/>
                <a:gdLst>
                  <a:gd name="G0" fmla="+- 193 0 0"/>
                  <a:gd name="G1" fmla="+- 21600 0 0"/>
                  <a:gd name="G2" fmla="+- 21600 0 0"/>
                  <a:gd name="T0" fmla="*/ 0 w 21793"/>
                  <a:gd name="T1" fmla="*/ 1 h 21600"/>
                  <a:gd name="T2" fmla="*/ 21793 w 21793"/>
                  <a:gd name="T3" fmla="*/ 21600 h 21600"/>
                  <a:gd name="T4" fmla="*/ 193 w 217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3" h="21600" fill="none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</a:path>
                  <a:path w="21793" h="21600" stroke="0" extrusionOk="0">
                    <a:moveTo>
                      <a:pt x="-1" y="0"/>
                    </a:moveTo>
                    <a:cubicBezTo>
                      <a:pt x="64" y="0"/>
                      <a:pt x="128" y="-1"/>
                      <a:pt x="193" y="0"/>
                    </a:cubicBezTo>
                    <a:cubicBezTo>
                      <a:pt x="12122" y="0"/>
                      <a:pt x="21793" y="9670"/>
                      <a:pt x="21793" y="21600"/>
                    </a:cubicBezTo>
                    <a:lnTo>
                      <a:pt x="19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8" name="Line 99"/>
              <p:cNvSpPr>
                <a:spLocks noChangeAspect="1" noChangeShapeType="1"/>
              </p:cNvSpPr>
              <p:nvPr/>
            </p:nvSpPr>
            <p:spPr bwMode="auto">
              <a:xfrm>
                <a:off x="528" y="1296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9" name="Line 100"/>
              <p:cNvSpPr>
                <a:spLocks noChangeAspect="1" noChangeShapeType="1"/>
              </p:cNvSpPr>
              <p:nvPr/>
            </p:nvSpPr>
            <p:spPr bwMode="auto">
              <a:xfrm>
                <a:off x="1680" y="1344"/>
                <a:ext cx="0" cy="960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7" name="Line 101"/>
            <p:cNvSpPr>
              <a:spLocks noChangeShapeType="1"/>
            </p:cNvSpPr>
            <p:nvPr/>
          </p:nvSpPr>
          <p:spPr bwMode="auto">
            <a:xfrm>
              <a:off x="1594" y="605"/>
              <a:ext cx="454" cy="725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8" name="Line 102"/>
            <p:cNvSpPr>
              <a:spLocks noChangeShapeType="1"/>
            </p:cNvSpPr>
            <p:nvPr/>
          </p:nvSpPr>
          <p:spPr bwMode="auto">
            <a:xfrm>
              <a:off x="2048" y="1330"/>
              <a:ext cx="91" cy="18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Rectangle 103"/>
            <p:cNvSpPr>
              <a:spLocks noChangeArrowheads="1"/>
            </p:cNvSpPr>
            <p:nvPr/>
          </p:nvSpPr>
          <p:spPr bwMode="auto">
            <a:xfrm>
              <a:off x="1383" y="527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30000"/>
                </a:spcBef>
              </a:pPr>
              <a:r>
                <a:rPr lang="en-US" altLang="ja-JP" b="1">
                  <a:solidFill>
                    <a:srgbClr val="CCFFFF"/>
                  </a:solidFill>
                  <a:latin typeface="Symbol" pitchFamily="18" charset="2"/>
                  <a:ea typeface="ＭＳ Ｐゴシック" pitchFamily="34" charset="-128"/>
                </a:rPr>
                <a:t>n</a:t>
              </a:r>
            </a:p>
          </p:txBody>
        </p:sp>
        <p:sp>
          <p:nvSpPr>
            <p:cNvPr id="130" name="Rectangle 104"/>
            <p:cNvSpPr>
              <a:spLocks noChangeArrowheads="1"/>
            </p:cNvSpPr>
            <p:nvPr/>
          </p:nvSpPr>
          <p:spPr bwMode="auto">
            <a:xfrm>
              <a:off x="2652" y="1389"/>
              <a:ext cx="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sz="2000" b="1">
                  <a:solidFill>
                    <a:srgbClr val="006600"/>
                  </a:solidFill>
                  <a:latin typeface="Symbol" pitchFamily="18" charset="2"/>
                  <a:ea typeface="ＭＳ Ｐゴシック" pitchFamily="34" charset="-128"/>
                </a:rPr>
                <a:t>m</a:t>
              </a:r>
            </a:p>
          </p:txBody>
        </p:sp>
        <p:sp>
          <p:nvSpPr>
            <p:cNvPr id="131" name="Oval 105"/>
            <p:cNvSpPr>
              <a:spLocks noChangeArrowheads="1"/>
            </p:cNvSpPr>
            <p:nvPr/>
          </p:nvSpPr>
          <p:spPr bwMode="auto">
            <a:xfrm rot="5400000">
              <a:off x="2494" y="1367"/>
              <a:ext cx="91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2" name="Line 106"/>
            <p:cNvSpPr>
              <a:spLocks noChangeShapeType="1"/>
            </p:cNvSpPr>
            <p:nvPr/>
          </p:nvSpPr>
          <p:spPr bwMode="auto">
            <a:xfrm>
              <a:off x="2048" y="1330"/>
              <a:ext cx="830" cy="10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8" name="Text Box 107"/>
          <p:cNvSpPr txBox="1">
            <a:spLocks noChangeArrowheads="1"/>
          </p:cNvSpPr>
          <p:nvPr/>
        </p:nvSpPr>
        <p:spPr bwMode="auto">
          <a:xfrm>
            <a:off x="7413170" y="4124960"/>
            <a:ext cx="2817692" cy="147732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Energy spectrum (Monte Carlo) of atmospheric 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dirty="0"/>
              <a:t> seen with different event topologies (Super-</a:t>
            </a:r>
            <a:r>
              <a:rPr lang="en-US" dirty="0" err="1"/>
              <a:t>Kamiokande</a:t>
            </a:r>
            <a:r>
              <a:rPr lang="en-US" dirty="0"/>
              <a:t>, MACRO)</a:t>
            </a:r>
          </a:p>
        </p:txBody>
      </p:sp>
    </p:spTree>
    <p:extLst>
      <p:ext uri="{BB962C8B-B14F-4D97-AF65-F5344CB8AC3E}">
        <p14:creationId xmlns:p14="http://schemas.microsoft.com/office/powerpoint/2010/main" val="1102399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045012" y="2181592"/>
            <a:ext cx="552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033" y="1621026"/>
            <a:ext cx="7717195" cy="475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artesolare.it/images/terra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47" y="2451999"/>
            <a:ext cx="1731855" cy="173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540585" y="1279758"/>
            <a:ext cx="173185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930101" y="1421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930101" y="2080647"/>
            <a:ext cx="896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cos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56634" y="1996925"/>
            <a:ext cx="896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cos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2819636" y="1681015"/>
            <a:ext cx="2448272" cy="4680000"/>
          </a:xfrm>
          <a:prstGeom prst="rect">
            <a:avLst/>
          </a:prstGeom>
          <a:noFill/>
          <a:ln w="57150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143672" y="1063665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66FF33"/>
                </a:solidFill>
                <a:latin typeface="Symbol" panose="05050102010706020507" pitchFamily="18" charset="2"/>
              </a:rPr>
              <a:t>n</a:t>
            </a:r>
            <a:r>
              <a:rPr lang="it-IT" sz="4000" b="1" baseline="-25000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66FF33"/>
                </a:solidFill>
                <a:latin typeface="+mj-lt"/>
                <a:cs typeface="Sakkal Majalla" panose="02000000000000000000" pitchFamily="2" charset="-78"/>
              </a:rPr>
              <a:t>e</a:t>
            </a:r>
            <a:r>
              <a:rPr lang="it-IT" sz="3800" b="1" cap="all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66FF33"/>
                </a:solidFill>
                <a:latin typeface="Calibri"/>
              </a:rPr>
              <a:t> </a:t>
            </a:r>
            <a:r>
              <a:rPr lang="it-IT" sz="3800" b="1" cap="all" dirty="0" err="1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66FF33"/>
                </a:solidFill>
                <a:latin typeface="Calibri"/>
              </a:rPr>
              <a:t>like</a:t>
            </a:r>
            <a:r>
              <a:rPr lang="it-IT" sz="3800" b="1" cap="all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66FF33"/>
                </a:solidFill>
                <a:latin typeface="Calibri"/>
              </a:rPr>
              <a:t> </a:t>
            </a:r>
            <a:endParaRPr lang="en-US" sz="4000" dirty="0">
              <a:solidFill>
                <a:srgbClr val="66FF33"/>
              </a:solidFill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5323956" y="1681175"/>
            <a:ext cx="4752528" cy="468000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456040" y="1015277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4000" b="1" baseline="-25000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it-IT" sz="3800" b="1" cap="all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latin typeface="Calibri"/>
              </a:rPr>
              <a:t> </a:t>
            </a:r>
            <a:r>
              <a:rPr lang="it-IT" sz="3800" b="1" cap="all" dirty="0" err="1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latin typeface="Calibri"/>
              </a:rPr>
              <a:t>like</a:t>
            </a:r>
            <a:r>
              <a:rPr lang="it-IT" sz="3800" b="1" cap="all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latin typeface="Calibri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856634" y="1"/>
            <a:ext cx="9182716" cy="780093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SuperKamiokande</a:t>
            </a:r>
            <a:r>
              <a:rPr lang="it-IT" sz="3600" dirty="0">
                <a:solidFill>
                  <a:srgbClr val="C00000"/>
                </a:solidFill>
              </a:rPr>
              <a:t> I-IV: </a:t>
            </a:r>
            <a:r>
              <a:rPr lang="it-IT" sz="3600" dirty="0" err="1">
                <a:solidFill>
                  <a:srgbClr val="C00000"/>
                </a:solidFill>
              </a:rPr>
              <a:t>results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617345" y="6376297"/>
            <a:ext cx="3086100" cy="365125"/>
          </a:xfrm>
        </p:spPr>
        <p:txBody>
          <a:bodyPr/>
          <a:lstStyle/>
          <a:p>
            <a:r>
              <a:rPr lang="fr-FR" dirty="0"/>
              <a:t>M. Spurio - Astroparticle Physics - 11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26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54927" y="-32084"/>
            <a:ext cx="9355873" cy="813045"/>
          </a:xfrm>
        </p:spPr>
        <p:txBody>
          <a:bodyPr>
            <a:no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Discovery</a:t>
            </a:r>
            <a:r>
              <a:rPr lang="it-IT" sz="3600" dirty="0">
                <a:solidFill>
                  <a:srgbClr val="C00000"/>
                </a:solidFill>
              </a:rPr>
              <a:t> of neutrino </a:t>
            </a:r>
            <a:r>
              <a:rPr lang="it-IT" sz="3600" dirty="0" err="1">
                <a:solidFill>
                  <a:srgbClr val="C00000"/>
                </a:solidFill>
              </a:rPr>
              <a:t>oscillations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36</a:t>
            </a:fld>
            <a:endParaRPr lang="it-IT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650" y="874627"/>
            <a:ext cx="5724000" cy="53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639050" y="2216274"/>
            <a:ext cx="2317750" cy="30861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SuperKamiokande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D60093"/>
                </a:solidFill>
              </a:rPr>
              <a:t>Kamiokande</a:t>
            </a:r>
          </a:p>
          <a:p>
            <a:endParaRPr lang="it-IT" b="1" dirty="0"/>
          </a:p>
          <a:p>
            <a:r>
              <a:rPr lang="it-IT" b="1" dirty="0">
                <a:solidFill>
                  <a:srgbClr val="0070C0"/>
                </a:solidFill>
              </a:rPr>
              <a:t>MACRO</a:t>
            </a:r>
          </a:p>
          <a:p>
            <a:endParaRPr lang="it-IT" b="1" dirty="0"/>
          </a:p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Soudan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2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Figura a mano libera 8"/>
          <p:cNvSpPr/>
          <p:nvPr/>
        </p:nvSpPr>
        <p:spPr>
          <a:xfrm>
            <a:off x="6716140" y="2660483"/>
            <a:ext cx="911961" cy="1649612"/>
          </a:xfrm>
          <a:custGeom>
            <a:avLst/>
            <a:gdLst>
              <a:gd name="connsiteX0" fmla="*/ 911961 w 911961"/>
              <a:gd name="connsiteY0" fmla="*/ 0 h 1649612"/>
              <a:gd name="connsiteX1" fmla="*/ 493217 w 911961"/>
              <a:gd name="connsiteY1" fmla="*/ 102550 h 1649612"/>
              <a:gd name="connsiteX2" fmla="*/ 313755 w 911961"/>
              <a:gd name="connsiteY2" fmla="*/ 205099 h 1649612"/>
              <a:gd name="connsiteX3" fmla="*/ 245389 w 911961"/>
              <a:gd name="connsiteY3" fmla="*/ 307649 h 1649612"/>
              <a:gd name="connsiteX4" fmla="*/ 245389 w 911961"/>
              <a:gd name="connsiteY4" fmla="*/ 452927 h 1649612"/>
              <a:gd name="connsiteX5" fmla="*/ 194114 w 911961"/>
              <a:gd name="connsiteY5" fmla="*/ 564022 h 1649612"/>
              <a:gd name="connsiteX6" fmla="*/ 14652 w 911961"/>
              <a:gd name="connsiteY6" fmla="*/ 786213 h 1649612"/>
              <a:gd name="connsiteX7" fmla="*/ 14652 w 911961"/>
              <a:gd name="connsiteY7" fmla="*/ 957129 h 1649612"/>
              <a:gd name="connsiteX8" fmla="*/ 48835 w 911961"/>
              <a:gd name="connsiteY8" fmla="*/ 1316052 h 1649612"/>
              <a:gd name="connsiteX9" fmla="*/ 330847 w 911961"/>
              <a:gd name="connsiteY9" fmla="*/ 1538243 h 1649612"/>
              <a:gd name="connsiteX10" fmla="*/ 578675 w 911961"/>
              <a:gd name="connsiteY10" fmla="*/ 1632247 h 1649612"/>
              <a:gd name="connsiteX11" fmla="*/ 877777 w 911961"/>
              <a:gd name="connsiteY11" fmla="*/ 1649338 h 164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1961" h="1649612">
                <a:moveTo>
                  <a:pt x="911961" y="0"/>
                </a:moveTo>
                <a:cubicBezTo>
                  <a:pt x="752439" y="34183"/>
                  <a:pt x="592918" y="68367"/>
                  <a:pt x="493217" y="102550"/>
                </a:cubicBezTo>
                <a:cubicBezTo>
                  <a:pt x="393516" y="136733"/>
                  <a:pt x="355060" y="170916"/>
                  <a:pt x="313755" y="205099"/>
                </a:cubicBezTo>
                <a:cubicBezTo>
                  <a:pt x="272450" y="239282"/>
                  <a:pt x="256783" y="266344"/>
                  <a:pt x="245389" y="307649"/>
                </a:cubicBezTo>
                <a:cubicBezTo>
                  <a:pt x="233995" y="348954"/>
                  <a:pt x="253935" y="410198"/>
                  <a:pt x="245389" y="452927"/>
                </a:cubicBezTo>
                <a:cubicBezTo>
                  <a:pt x="236843" y="495656"/>
                  <a:pt x="232570" y="508474"/>
                  <a:pt x="194114" y="564022"/>
                </a:cubicBezTo>
                <a:cubicBezTo>
                  <a:pt x="155658" y="619570"/>
                  <a:pt x="44562" y="720695"/>
                  <a:pt x="14652" y="786213"/>
                </a:cubicBezTo>
                <a:cubicBezTo>
                  <a:pt x="-15258" y="851731"/>
                  <a:pt x="8955" y="868823"/>
                  <a:pt x="14652" y="957129"/>
                </a:cubicBezTo>
                <a:cubicBezTo>
                  <a:pt x="20349" y="1045435"/>
                  <a:pt x="-3864" y="1219200"/>
                  <a:pt x="48835" y="1316052"/>
                </a:cubicBezTo>
                <a:cubicBezTo>
                  <a:pt x="101534" y="1412904"/>
                  <a:pt x="242540" y="1485544"/>
                  <a:pt x="330847" y="1538243"/>
                </a:cubicBezTo>
                <a:cubicBezTo>
                  <a:pt x="419154" y="1590942"/>
                  <a:pt x="487520" y="1613731"/>
                  <a:pt x="578675" y="1632247"/>
                </a:cubicBezTo>
                <a:cubicBezTo>
                  <a:pt x="669830" y="1650763"/>
                  <a:pt x="773803" y="1650050"/>
                  <a:pt x="877777" y="1649338"/>
                </a:cubicBezTo>
              </a:path>
            </a:pathLst>
          </a:custGeom>
          <a:solidFill>
            <a:srgbClr val="00B0F0">
              <a:alpha val="40000"/>
            </a:srgbClr>
          </a:solidFill>
          <a:ln w="57150">
            <a:solidFill>
              <a:srgbClr val="0070C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igura a mano libera 10"/>
          <p:cNvSpPr/>
          <p:nvPr/>
        </p:nvSpPr>
        <p:spPr>
          <a:xfrm>
            <a:off x="7297593" y="3247403"/>
            <a:ext cx="319558" cy="475775"/>
          </a:xfrm>
          <a:custGeom>
            <a:avLst/>
            <a:gdLst>
              <a:gd name="connsiteX0" fmla="*/ 302467 w 319558"/>
              <a:gd name="connsiteY0" fmla="*/ 0 h 475775"/>
              <a:gd name="connsiteX1" fmla="*/ 174280 w 319558"/>
              <a:gd name="connsiteY1" fmla="*/ 51275 h 475775"/>
              <a:gd name="connsiteX2" fmla="*/ 37547 w 319558"/>
              <a:gd name="connsiteY2" fmla="*/ 119641 h 475775"/>
              <a:gd name="connsiteX3" fmla="*/ 3364 w 319558"/>
              <a:gd name="connsiteY3" fmla="*/ 188007 h 475775"/>
              <a:gd name="connsiteX4" fmla="*/ 11910 w 319558"/>
              <a:gd name="connsiteY4" fmla="*/ 290557 h 475775"/>
              <a:gd name="connsiteX5" fmla="*/ 97368 w 319558"/>
              <a:gd name="connsiteY5" fmla="*/ 410198 h 475775"/>
              <a:gd name="connsiteX6" fmla="*/ 276829 w 319558"/>
              <a:gd name="connsiteY6" fmla="*/ 470019 h 475775"/>
              <a:gd name="connsiteX7" fmla="*/ 319558 w 319558"/>
              <a:gd name="connsiteY7" fmla="*/ 470019 h 4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58" h="475775">
                <a:moveTo>
                  <a:pt x="302467" y="0"/>
                </a:moveTo>
                <a:cubicBezTo>
                  <a:pt x="260450" y="15667"/>
                  <a:pt x="218433" y="31335"/>
                  <a:pt x="174280" y="51275"/>
                </a:cubicBezTo>
                <a:cubicBezTo>
                  <a:pt x="130127" y="71215"/>
                  <a:pt x="66033" y="96852"/>
                  <a:pt x="37547" y="119641"/>
                </a:cubicBezTo>
                <a:cubicBezTo>
                  <a:pt x="9061" y="142430"/>
                  <a:pt x="7637" y="159521"/>
                  <a:pt x="3364" y="188007"/>
                </a:cubicBezTo>
                <a:cubicBezTo>
                  <a:pt x="-909" y="216493"/>
                  <a:pt x="-3757" y="253525"/>
                  <a:pt x="11910" y="290557"/>
                </a:cubicBezTo>
                <a:cubicBezTo>
                  <a:pt x="27577" y="327589"/>
                  <a:pt x="53215" y="380288"/>
                  <a:pt x="97368" y="410198"/>
                </a:cubicBezTo>
                <a:cubicBezTo>
                  <a:pt x="141521" y="440108"/>
                  <a:pt x="239797" y="460049"/>
                  <a:pt x="276829" y="470019"/>
                </a:cubicBezTo>
                <a:cubicBezTo>
                  <a:pt x="313861" y="479989"/>
                  <a:pt x="316709" y="475004"/>
                  <a:pt x="319558" y="470019"/>
                </a:cubicBezTo>
              </a:path>
            </a:pathLst>
          </a:custGeom>
          <a:solidFill>
            <a:srgbClr val="FF0000">
              <a:alpha val="60000"/>
            </a:srgbClr>
          </a:solidFill>
          <a:ln w="5715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a a mano libera 11"/>
          <p:cNvSpPr/>
          <p:nvPr/>
        </p:nvSpPr>
        <p:spPr>
          <a:xfrm>
            <a:off x="6450617" y="1999476"/>
            <a:ext cx="1175081" cy="1176771"/>
          </a:xfrm>
          <a:custGeom>
            <a:avLst/>
            <a:gdLst>
              <a:gd name="connsiteX0" fmla="*/ 1175081 w 1175081"/>
              <a:gd name="connsiteY0" fmla="*/ 42970 h 1176771"/>
              <a:gd name="connsiteX1" fmla="*/ 722154 w 1175081"/>
              <a:gd name="connsiteY1" fmla="*/ 241 h 1176771"/>
              <a:gd name="connsiteX2" fmla="*/ 320502 w 1175081"/>
              <a:gd name="connsiteY2" fmla="*/ 60061 h 1176771"/>
              <a:gd name="connsiteX3" fmla="*/ 64128 w 1175081"/>
              <a:gd name="connsiteY3" fmla="*/ 196794 h 1176771"/>
              <a:gd name="connsiteX4" fmla="*/ 4307 w 1175081"/>
              <a:gd name="connsiteY4" fmla="*/ 384802 h 1176771"/>
              <a:gd name="connsiteX5" fmla="*/ 149586 w 1175081"/>
              <a:gd name="connsiteY5" fmla="*/ 666813 h 1176771"/>
              <a:gd name="connsiteX6" fmla="*/ 380322 w 1175081"/>
              <a:gd name="connsiteY6" fmla="*/ 863366 h 1176771"/>
              <a:gd name="connsiteX7" fmla="*/ 653788 w 1175081"/>
              <a:gd name="connsiteY7" fmla="*/ 1034282 h 1176771"/>
              <a:gd name="connsiteX8" fmla="*/ 858887 w 1175081"/>
              <a:gd name="connsiteY8" fmla="*/ 1111194 h 1176771"/>
              <a:gd name="connsiteX9" fmla="*/ 1072532 w 1175081"/>
              <a:gd name="connsiteY9" fmla="*/ 1171015 h 1176771"/>
              <a:gd name="connsiteX10" fmla="*/ 1149444 w 1175081"/>
              <a:gd name="connsiteY10" fmla="*/ 1171015 h 117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5081" h="1176771">
                <a:moveTo>
                  <a:pt x="1175081" y="42970"/>
                </a:moveTo>
                <a:cubicBezTo>
                  <a:pt x="1019832" y="20181"/>
                  <a:pt x="864584" y="-2607"/>
                  <a:pt x="722154" y="241"/>
                </a:cubicBezTo>
                <a:cubicBezTo>
                  <a:pt x="579724" y="3089"/>
                  <a:pt x="430173" y="27302"/>
                  <a:pt x="320502" y="60061"/>
                </a:cubicBezTo>
                <a:cubicBezTo>
                  <a:pt x="210831" y="92820"/>
                  <a:pt x="116827" y="142671"/>
                  <a:pt x="64128" y="196794"/>
                </a:cubicBezTo>
                <a:cubicBezTo>
                  <a:pt x="11429" y="250917"/>
                  <a:pt x="-9936" y="306466"/>
                  <a:pt x="4307" y="384802"/>
                </a:cubicBezTo>
                <a:cubicBezTo>
                  <a:pt x="18550" y="463138"/>
                  <a:pt x="86917" y="587052"/>
                  <a:pt x="149586" y="666813"/>
                </a:cubicBezTo>
                <a:cubicBezTo>
                  <a:pt x="212255" y="746574"/>
                  <a:pt x="296288" y="802121"/>
                  <a:pt x="380322" y="863366"/>
                </a:cubicBezTo>
                <a:cubicBezTo>
                  <a:pt x="464356" y="924611"/>
                  <a:pt x="574027" y="992977"/>
                  <a:pt x="653788" y="1034282"/>
                </a:cubicBezTo>
                <a:cubicBezTo>
                  <a:pt x="733549" y="1075587"/>
                  <a:pt x="789096" y="1088405"/>
                  <a:pt x="858887" y="1111194"/>
                </a:cubicBezTo>
                <a:cubicBezTo>
                  <a:pt x="928678" y="1133983"/>
                  <a:pt x="1024106" y="1161045"/>
                  <a:pt x="1072532" y="1171015"/>
                </a:cubicBezTo>
                <a:cubicBezTo>
                  <a:pt x="1120958" y="1180985"/>
                  <a:pt x="1135201" y="1176000"/>
                  <a:pt x="1149444" y="1171015"/>
                </a:cubicBezTo>
              </a:path>
            </a:pathLst>
          </a:custGeom>
          <a:solidFill>
            <a:srgbClr val="FF99CC">
              <a:alpha val="60000"/>
            </a:srgbClr>
          </a:solidFill>
          <a:ln w="38100">
            <a:solidFill>
              <a:srgbClr val="D60093">
                <a:alpha val="69804"/>
              </a:srgbClr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471990" y="2162087"/>
            <a:ext cx="2136616" cy="1652801"/>
          </a:xfrm>
          <a:custGeom>
            <a:avLst/>
            <a:gdLst>
              <a:gd name="connsiteX0" fmla="*/ 2136616 w 2136616"/>
              <a:gd name="connsiteY0" fmla="*/ 128187 h 1652801"/>
              <a:gd name="connsiteX1" fmla="*/ 1512773 w 2136616"/>
              <a:gd name="connsiteY1" fmla="*/ 42729 h 1652801"/>
              <a:gd name="connsiteX2" fmla="*/ 1247853 w 2136616"/>
              <a:gd name="connsiteY2" fmla="*/ 0 h 1652801"/>
              <a:gd name="connsiteX3" fmla="*/ 718014 w 2136616"/>
              <a:gd name="connsiteY3" fmla="*/ 42729 h 1652801"/>
              <a:gd name="connsiteX4" fmla="*/ 359090 w 2136616"/>
              <a:gd name="connsiteY4" fmla="*/ 59821 h 1652801"/>
              <a:gd name="connsiteX5" fmla="*/ 171083 w 2136616"/>
              <a:gd name="connsiteY5" fmla="*/ 136733 h 1652801"/>
              <a:gd name="connsiteX6" fmla="*/ 85625 w 2136616"/>
              <a:gd name="connsiteY6" fmla="*/ 264920 h 1652801"/>
              <a:gd name="connsiteX7" fmla="*/ 94171 w 2136616"/>
              <a:gd name="connsiteY7" fmla="*/ 401652 h 1652801"/>
              <a:gd name="connsiteX8" fmla="*/ 162537 w 2136616"/>
              <a:gd name="connsiteY8" fmla="*/ 555477 h 1652801"/>
              <a:gd name="connsiteX9" fmla="*/ 171083 w 2136616"/>
              <a:gd name="connsiteY9" fmla="*/ 632389 h 1652801"/>
              <a:gd name="connsiteX10" fmla="*/ 167 w 2136616"/>
              <a:gd name="connsiteY10" fmla="*/ 700755 h 1652801"/>
              <a:gd name="connsiteX11" fmla="*/ 145446 w 2136616"/>
              <a:gd name="connsiteY11" fmla="*/ 777667 h 1652801"/>
              <a:gd name="connsiteX12" fmla="*/ 427457 w 2136616"/>
              <a:gd name="connsiteY12" fmla="*/ 1008404 h 1652801"/>
              <a:gd name="connsiteX13" fmla="*/ 846201 w 2136616"/>
              <a:gd name="connsiteY13" fmla="*/ 1119499 h 1652801"/>
              <a:gd name="connsiteX14" fmla="*/ 675285 w 2136616"/>
              <a:gd name="connsiteY14" fmla="*/ 1316052 h 1652801"/>
              <a:gd name="connsiteX15" fmla="*/ 290724 w 2136616"/>
              <a:gd name="connsiteY15" fmla="*/ 1504060 h 1652801"/>
              <a:gd name="connsiteX16" fmla="*/ 880384 w 2136616"/>
              <a:gd name="connsiteY16" fmla="*/ 1649338 h 1652801"/>
              <a:gd name="connsiteX17" fmla="*/ 1564047 w 2136616"/>
              <a:gd name="connsiteY17" fmla="*/ 1606609 h 1652801"/>
              <a:gd name="connsiteX18" fmla="*/ 2128070 w 2136616"/>
              <a:gd name="connsiteY18" fmla="*/ 1598064 h 165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6616" h="1652801">
                <a:moveTo>
                  <a:pt x="2136616" y="128187"/>
                </a:moveTo>
                <a:lnTo>
                  <a:pt x="1512773" y="42729"/>
                </a:lnTo>
                <a:cubicBezTo>
                  <a:pt x="1364646" y="21365"/>
                  <a:pt x="1380313" y="0"/>
                  <a:pt x="1247853" y="0"/>
                </a:cubicBezTo>
                <a:cubicBezTo>
                  <a:pt x="1115393" y="0"/>
                  <a:pt x="866141" y="32759"/>
                  <a:pt x="718014" y="42729"/>
                </a:cubicBezTo>
                <a:cubicBezTo>
                  <a:pt x="569887" y="52699"/>
                  <a:pt x="450245" y="44154"/>
                  <a:pt x="359090" y="59821"/>
                </a:cubicBezTo>
                <a:cubicBezTo>
                  <a:pt x="267935" y="75488"/>
                  <a:pt x="216660" y="102550"/>
                  <a:pt x="171083" y="136733"/>
                </a:cubicBezTo>
                <a:cubicBezTo>
                  <a:pt x="125506" y="170916"/>
                  <a:pt x="98444" y="220767"/>
                  <a:pt x="85625" y="264920"/>
                </a:cubicBezTo>
                <a:cubicBezTo>
                  <a:pt x="72806" y="309073"/>
                  <a:pt x="81352" y="353226"/>
                  <a:pt x="94171" y="401652"/>
                </a:cubicBezTo>
                <a:cubicBezTo>
                  <a:pt x="106990" y="450078"/>
                  <a:pt x="149718" y="517021"/>
                  <a:pt x="162537" y="555477"/>
                </a:cubicBezTo>
                <a:cubicBezTo>
                  <a:pt x="175356" y="593933"/>
                  <a:pt x="198145" y="608176"/>
                  <a:pt x="171083" y="632389"/>
                </a:cubicBezTo>
                <a:cubicBezTo>
                  <a:pt x="144021" y="656602"/>
                  <a:pt x="4440" y="676542"/>
                  <a:pt x="167" y="700755"/>
                </a:cubicBezTo>
                <a:cubicBezTo>
                  <a:pt x="-4106" y="724968"/>
                  <a:pt x="74231" y="726392"/>
                  <a:pt x="145446" y="777667"/>
                </a:cubicBezTo>
                <a:cubicBezTo>
                  <a:pt x="216661" y="828942"/>
                  <a:pt x="310665" y="951432"/>
                  <a:pt x="427457" y="1008404"/>
                </a:cubicBezTo>
                <a:cubicBezTo>
                  <a:pt x="544249" y="1065376"/>
                  <a:pt x="804896" y="1068224"/>
                  <a:pt x="846201" y="1119499"/>
                </a:cubicBezTo>
                <a:cubicBezTo>
                  <a:pt x="887506" y="1170774"/>
                  <a:pt x="767864" y="1251959"/>
                  <a:pt x="675285" y="1316052"/>
                </a:cubicBezTo>
                <a:cubicBezTo>
                  <a:pt x="582706" y="1380145"/>
                  <a:pt x="256541" y="1448512"/>
                  <a:pt x="290724" y="1504060"/>
                </a:cubicBezTo>
                <a:cubicBezTo>
                  <a:pt x="324907" y="1559608"/>
                  <a:pt x="668164" y="1632247"/>
                  <a:pt x="880384" y="1649338"/>
                </a:cubicBezTo>
                <a:cubicBezTo>
                  <a:pt x="1092604" y="1666429"/>
                  <a:pt x="1356099" y="1615155"/>
                  <a:pt x="1564047" y="1606609"/>
                </a:cubicBezTo>
                <a:cubicBezTo>
                  <a:pt x="1771995" y="1598063"/>
                  <a:pt x="1950032" y="1598063"/>
                  <a:pt x="2128070" y="1598064"/>
                </a:cubicBezTo>
              </a:path>
            </a:pathLst>
          </a:custGeom>
          <a:solidFill>
            <a:srgbClr val="92D050">
              <a:alpha val="15294"/>
            </a:srgbClr>
          </a:solidFill>
          <a:ln w="28575">
            <a:solidFill>
              <a:srgbClr val="00B050"/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6311369" y="3927100"/>
            <a:ext cx="1314329" cy="243248"/>
          </a:xfrm>
          <a:custGeom>
            <a:avLst/>
            <a:gdLst>
              <a:gd name="connsiteX0" fmla="*/ 1314329 w 1314329"/>
              <a:gd name="connsiteY0" fmla="*/ 21057 h 243248"/>
              <a:gd name="connsiteX1" fmla="*/ 442658 w 1314329"/>
              <a:gd name="connsiteY1" fmla="*/ 21057 h 243248"/>
              <a:gd name="connsiteX2" fmla="*/ 220468 w 1314329"/>
              <a:gd name="connsiteY2" fmla="*/ 3965 h 243248"/>
              <a:gd name="connsiteX3" fmla="*/ 75189 w 1314329"/>
              <a:gd name="connsiteY3" fmla="*/ 106515 h 243248"/>
              <a:gd name="connsiteX4" fmla="*/ 15368 w 1314329"/>
              <a:gd name="connsiteY4" fmla="*/ 209064 h 243248"/>
              <a:gd name="connsiteX5" fmla="*/ 357200 w 1314329"/>
              <a:gd name="connsiteY5" fmla="*/ 234702 h 243248"/>
              <a:gd name="connsiteX6" fmla="*/ 852856 w 1314329"/>
              <a:gd name="connsiteY6" fmla="*/ 243248 h 243248"/>
              <a:gd name="connsiteX7" fmla="*/ 1314329 w 1314329"/>
              <a:gd name="connsiteY7" fmla="*/ 234702 h 2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329" h="243248">
                <a:moveTo>
                  <a:pt x="1314329" y="21057"/>
                </a:moveTo>
                <a:lnTo>
                  <a:pt x="442658" y="21057"/>
                </a:lnTo>
                <a:cubicBezTo>
                  <a:pt x="260348" y="18208"/>
                  <a:pt x="281713" y="-10278"/>
                  <a:pt x="220468" y="3965"/>
                </a:cubicBezTo>
                <a:cubicBezTo>
                  <a:pt x="159223" y="18208"/>
                  <a:pt x="109372" y="72332"/>
                  <a:pt x="75189" y="106515"/>
                </a:cubicBezTo>
                <a:cubicBezTo>
                  <a:pt x="41006" y="140698"/>
                  <a:pt x="-31634" y="187700"/>
                  <a:pt x="15368" y="209064"/>
                </a:cubicBezTo>
                <a:cubicBezTo>
                  <a:pt x="62370" y="230428"/>
                  <a:pt x="217619" y="229005"/>
                  <a:pt x="357200" y="234702"/>
                </a:cubicBezTo>
                <a:cubicBezTo>
                  <a:pt x="496781" y="240399"/>
                  <a:pt x="693335" y="243248"/>
                  <a:pt x="852856" y="243248"/>
                </a:cubicBezTo>
                <a:cubicBezTo>
                  <a:pt x="1012377" y="243248"/>
                  <a:pt x="1163353" y="238975"/>
                  <a:pt x="1314329" y="234702"/>
                </a:cubicBezTo>
              </a:path>
            </a:pathLst>
          </a:custGeom>
          <a:solidFill>
            <a:srgbClr val="92D050">
              <a:alpha val="15686"/>
            </a:srgbClr>
          </a:solidFill>
          <a:ln w="28575">
            <a:solidFill>
              <a:srgbClr val="00B050"/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6731835" y="4315627"/>
            <a:ext cx="893863" cy="346443"/>
          </a:xfrm>
          <a:custGeom>
            <a:avLst/>
            <a:gdLst>
              <a:gd name="connsiteX0" fmla="*/ 885317 w 893863"/>
              <a:gd name="connsiteY0" fmla="*/ 0 h 346443"/>
              <a:gd name="connsiteX1" fmla="*/ 261474 w 893863"/>
              <a:gd name="connsiteY1" fmla="*/ 94004 h 346443"/>
              <a:gd name="connsiteX2" fmla="*/ 47830 w 893863"/>
              <a:gd name="connsiteY2" fmla="*/ 145279 h 346443"/>
              <a:gd name="connsiteX3" fmla="*/ 13646 w 893863"/>
              <a:gd name="connsiteY3" fmla="*/ 170916 h 346443"/>
              <a:gd name="connsiteX4" fmla="*/ 227291 w 893863"/>
              <a:gd name="connsiteY4" fmla="*/ 196553 h 346443"/>
              <a:gd name="connsiteX5" fmla="*/ 782768 w 893863"/>
              <a:gd name="connsiteY5" fmla="*/ 333286 h 346443"/>
              <a:gd name="connsiteX6" fmla="*/ 893863 w 893863"/>
              <a:gd name="connsiteY6" fmla="*/ 333286 h 34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863" h="346443">
                <a:moveTo>
                  <a:pt x="885317" y="0"/>
                </a:moveTo>
                <a:lnTo>
                  <a:pt x="261474" y="94004"/>
                </a:lnTo>
                <a:cubicBezTo>
                  <a:pt x="121893" y="118217"/>
                  <a:pt x="89135" y="132460"/>
                  <a:pt x="47830" y="145279"/>
                </a:cubicBezTo>
                <a:cubicBezTo>
                  <a:pt x="6525" y="158098"/>
                  <a:pt x="-16264" y="162370"/>
                  <a:pt x="13646" y="170916"/>
                </a:cubicBezTo>
                <a:cubicBezTo>
                  <a:pt x="43556" y="179462"/>
                  <a:pt x="99104" y="169491"/>
                  <a:pt x="227291" y="196553"/>
                </a:cubicBezTo>
                <a:cubicBezTo>
                  <a:pt x="355478" y="223615"/>
                  <a:pt x="671673" y="310497"/>
                  <a:pt x="782768" y="333286"/>
                </a:cubicBezTo>
                <a:cubicBezTo>
                  <a:pt x="893863" y="356075"/>
                  <a:pt x="893863" y="344680"/>
                  <a:pt x="893863" y="333286"/>
                </a:cubicBezTo>
              </a:path>
            </a:pathLst>
          </a:custGeom>
          <a:solidFill>
            <a:srgbClr val="92D050">
              <a:alpha val="15294"/>
            </a:srgbClr>
          </a:solidFill>
          <a:ln w="28575">
            <a:solidFill>
              <a:srgbClr val="00B050"/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vanti o successivo 15">
            <a:hlinkClick r:id="rId3" action="ppaction://hlinksldjump" highlightClick="1"/>
          </p:cNvPr>
          <p:cNvSpPr/>
          <p:nvPr/>
        </p:nvSpPr>
        <p:spPr>
          <a:xfrm>
            <a:off x="8220929" y="1814809"/>
            <a:ext cx="576997" cy="36933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Indietro o precedente 16">
            <a:hlinkClick r:id="" action="ppaction://hlinkshowjump?jump=lastslideviewed" highlightClick="1"/>
          </p:cNvPr>
          <p:cNvSpPr/>
          <p:nvPr/>
        </p:nvSpPr>
        <p:spPr>
          <a:xfrm>
            <a:off x="9318171" y="185629"/>
            <a:ext cx="576000" cy="36933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1196752"/>
            <a:ext cx="485999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866" y="1387798"/>
            <a:ext cx="4650369" cy="4968552"/>
          </a:xfrm>
          <a:prstGeom prst="rect">
            <a:avLst/>
          </a:prstGeom>
        </p:spPr>
      </p:pic>
      <p:sp>
        <p:nvSpPr>
          <p:cNvPr id="53" name="Text Box 4141"/>
          <p:cNvSpPr txBox="1">
            <a:spLocks noChangeArrowheads="1"/>
          </p:cNvSpPr>
          <p:nvPr/>
        </p:nvSpPr>
        <p:spPr bwMode="auto">
          <a:xfrm>
            <a:off x="1703513" y="3826202"/>
            <a:ext cx="4771628" cy="233910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en-US" dirty="0"/>
              <a:t> </a:t>
            </a:r>
            <a:r>
              <a:rPr lang="en-US" b="1" i="1" dirty="0"/>
              <a:t>Liquid scintillator counters</a:t>
            </a:r>
            <a:r>
              <a:rPr lang="en-US" dirty="0"/>
              <a:t>, (3 planes) for the measurement of </a:t>
            </a:r>
            <a:r>
              <a:rPr lang="en-US" b="1" dirty="0"/>
              <a:t>time</a:t>
            </a:r>
            <a:r>
              <a:rPr lang="en-US" dirty="0"/>
              <a:t> and </a:t>
            </a:r>
            <a:r>
              <a:rPr lang="en-US" b="1" dirty="0" err="1"/>
              <a:t>dE</a:t>
            </a:r>
            <a:r>
              <a:rPr lang="en-US" b="1" dirty="0"/>
              <a:t>/dx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dirty="0"/>
              <a:t> </a:t>
            </a:r>
            <a:r>
              <a:rPr lang="en-US" b="1" i="1" dirty="0"/>
              <a:t>Streamer tubes </a:t>
            </a:r>
            <a:r>
              <a:rPr lang="en-US" dirty="0"/>
              <a:t>(14 planes), for the measurement of the track position (&lt;1</a:t>
            </a:r>
            <a:r>
              <a:rPr lang="en-US" baseline="30000" dirty="0"/>
              <a:t>o</a:t>
            </a:r>
            <a:r>
              <a:rPr lang="en-US" dirty="0"/>
              <a:t>);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dirty="0"/>
              <a:t> Detector mass: 5.3 </a:t>
            </a:r>
            <a:r>
              <a:rPr lang="en-US" dirty="0" err="1"/>
              <a:t>kton</a:t>
            </a:r>
            <a:endParaRPr lang="en-US" dirty="0"/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dirty="0"/>
              <a:t> 1 Up going muons ~ 10</a:t>
            </a:r>
            <a:r>
              <a:rPr lang="en-US" baseline="30000" dirty="0"/>
              <a:t>6 </a:t>
            </a:r>
            <a:r>
              <a:rPr lang="en-US" dirty="0" err="1"/>
              <a:t>downgoing</a:t>
            </a:r>
            <a:r>
              <a:rPr lang="en-US" dirty="0"/>
              <a:t> muons 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dirty="0"/>
              <a:t> Different neutrino topologies 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25190" y="1"/>
            <a:ext cx="9214160" cy="78009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MACRO@ LNGS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838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692678" y="1600200"/>
            <a:ext cx="152400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692678" y="2171700"/>
            <a:ext cx="152400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6216678" y="1600200"/>
            <a:ext cx="1016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6419878" y="16573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6318278" y="17145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 flipH="1">
            <a:off x="6318278" y="165735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flipV="1">
            <a:off x="6216678" y="1714500"/>
            <a:ext cx="1016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6216678" y="2171700"/>
            <a:ext cx="1016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419878" y="22288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6318278" y="2286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 flipH="1">
            <a:off x="6318278" y="222885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V="1">
            <a:off x="6216678" y="2286000"/>
            <a:ext cx="1016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4591078" y="1714500"/>
            <a:ext cx="1016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 flipV="1">
            <a:off x="4591078" y="1600200"/>
            <a:ext cx="1016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 flipH="1">
            <a:off x="4489478" y="165735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 flipH="1">
            <a:off x="4489478" y="17145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4489478" y="16573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4591078" y="2286000"/>
            <a:ext cx="1016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4591078" y="2171700"/>
            <a:ext cx="1016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H="1">
            <a:off x="4489478" y="222885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4489478" y="2286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4489478" y="22288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H="1" flipV="1">
            <a:off x="4938740" y="1485900"/>
            <a:ext cx="1219200" cy="1143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05" name="Oval 25"/>
          <p:cNvSpPr>
            <a:spLocks noChangeArrowheads="1"/>
          </p:cNvSpPr>
          <p:nvPr/>
        </p:nvSpPr>
        <p:spPr bwMode="auto">
          <a:xfrm>
            <a:off x="5708678" y="2228850"/>
            <a:ext cx="1016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06" name="Oval 26"/>
          <p:cNvSpPr>
            <a:spLocks noChangeArrowheads="1"/>
          </p:cNvSpPr>
          <p:nvPr/>
        </p:nvSpPr>
        <p:spPr bwMode="auto">
          <a:xfrm>
            <a:off x="5099078" y="1657350"/>
            <a:ext cx="1016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10170869" y="1484313"/>
            <a:ext cx="679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it-IT" b="1">
                <a:solidFill>
                  <a:srgbClr val="002060"/>
                </a:solidFill>
                <a:latin typeface="Times" pitchFamily="18" charset="0"/>
              </a:rPr>
              <a:t>+1  </a:t>
            </a:r>
            <a:r>
              <a:rPr lang="en-US" altLang="it-IT" b="1">
                <a:solidFill>
                  <a:srgbClr val="002060"/>
                </a:solidFill>
                <a:latin typeface="Symbol" pitchFamily="18" charset="2"/>
              </a:rPr>
              <a:t>m</a:t>
            </a:r>
            <a:endParaRPr lang="en-US" altLang="it-IT" b="1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10201809" y="1844675"/>
            <a:ext cx="6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it-IT" b="1">
                <a:solidFill>
                  <a:srgbClr val="002060"/>
                </a:solidFill>
                <a:latin typeface="Times" pitchFamily="18" charset="0"/>
              </a:rPr>
              <a:t>-1   </a:t>
            </a:r>
            <a:r>
              <a:rPr lang="en-US" altLang="it-IT" b="1">
                <a:solidFill>
                  <a:srgbClr val="002060"/>
                </a:solidFill>
                <a:latin typeface="Symbol" pitchFamily="18" charset="2"/>
              </a:rPr>
              <a:t>m</a:t>
            </a:r>
            <a:endParaRPr lang="en-US" altLang="it-IT" b="1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10996640" y="1581150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10996640" y="1981200"/>
            <a:ext cx="0" cy="1714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4296306" y="1700213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altLang="it-IT">
              <a:latin typeface="Times" pitchFamily="18" charset="0"/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3939622" y="20574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it-IT" b="1">
                <a:latin typeface="Times" pitchFamily="18" charset="0"/>
              </a:rPr>
              <a:t>T</a:t>
            </a:r>
            <a:r>
              <a:rPr lang="en-US" altLang="it-IT" b="1" baseline="-25000">
                <a:latin typeface="Times" pitchFamily="18" charset="0"/>
              </a:rPr>
              <a:t>1</a:t>
            </a: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3821140" y="1485900"/>
            <a:ext cx="81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it-IT" b="1">
                <a:latin typeface="Times" pitchFamily="18" charset="0"/>
              </a:rPr>
              <a:t>T</a:t>
            </a:r>
            <a:r>
              <a:rPr lang="en-US" altLang="it-IT" b="1" baseline="-25000">
                <a:latin typeface="Times" pitchFamily="18" charset="0"/>
              </a:rPr>
              <a:t>2</a:t>
            </a:r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 flipV="1">
            <a:off x="9472640" y="1695450"/>
            <a:ext cx="609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9472640" y="1866900"/>
            <a:ext cx="609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6099706" y="2020888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altLang="it-IT">
              <a:solidFill>
                <a:srgbClr val="0B6004"/>
              </a:solidFill>
              <a:latin typeface="Times" pitchFamily="18" charset="0"/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1439638" y="1278730"/>
            <a:ext cx="1711325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1431699" y="1788317"/>
            <a:ext cx="1709738" cy="504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 flipH="1" flipV="1">
            <a:off x="2041299" y="988216"/>
            <a:ext cx="1016000" cy="148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4258206" y="160020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it-IT">
              <a:latin typeface="Times New Roman" pitchFamily="18" charset="0"/>
            </a:endParaRP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997478" y="1828801"/>
            <a:ext cx="2779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it-IT" sz="1400" b="1">
                <a:solidFill>
                  <a:srgbClr val="0B6004"/>
                </a:solidFill>
                <a:latin typeface="Times" pitchFamily="18" charset="0"/>
              </a:rPr>
              <a:t>Streamer tube track</a:t>
            </a:r>
            <a:endParaRPr lang="en-US" sz="1400" b="1">
              <a:solidFill>
                <a:srgbClr val="0B6004"/>
              </a:solidFill>
              <a:latin typeface="Times" pitchFamily="18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2041299" y="1273966"/>
            <a:ext cx="406400" cy="57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2346099" y="1788316"/>
            <a:ext cx="406400" cy="57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29" name="Rectangle 49"/>
          <p:cNvSpPr>
            <a:spLocks noChangeArrowheads="1"/>
          </p:cNvSpPr>
          <p:nvPr/>
        </p:nvSpPr>
        <p:spPr bwMode="auto">
          <a:xfrm>
            <a:off x="5345140" y="1257300"/>
            <a:ext cx="406400" cy="57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30" name="Rectangle 50"/>
          <p:cNvSpPr>
            <a:spLocks noChangeArrowheads="1"/>
          </p:cNvSpPr>
          <p:nvPr/>
        </p:nvSpPr>
        <p:spPr bwMode="auto">
          <a:xfrm>
            <a:off x="4997478" y="1657350"/>
            <a:ext cx="406400" cy="57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31" name="Rectangle 51"/>
          <p:cNvSpPr>
            <a:spLocks noChangeArrowheads="1"/>
          </p:cNvSpPr>
          <p:nvPr/>
        </p:nvSpPr>
        <p:spPr bwMode="auto">
          <a:xfrm>
            <a:off x="5607078" y="2228850"/>
            <a:ext cx="406400" cy="57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376" name="Rectangle 96"/>
          <p:cNvSpPr>
            <a:spLocks noChangeArrowheads="1"/>
          </p:cNvSpPr>
          <p:nvPr/>
        </p:nvSpPr>
        <p:spPr bwMode="auto">
          <a:xfrm>
            <a:off x="1524000" y="2995614"/>
            <a:ext cx="9144000" cy="38623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7378" name="Text Box 98"/>
          <p:cNvSpPr txBox="1">
            <a:spLocks noChangeArrowheads="1"/>
          </p:cNvSpPr>
          <p:nvPr/>
        </p:nvSpPr>
        <p:spPr bwMode="auto">
          <a:xfrm>
            <a:off x="6865019" y="2621533"/>
            <a:ext cx="2946400" cy="369332"/>
          </a:xfrm>
          <a:prstGeom prst="rect">
            <a:avLst/>
          </a:prstGeom>
          <a:solidFill>
            <a:srgbClr val="C5FFC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j-lt"/>
              </a:rPr>
              <a:t>Atmospheric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it-IT" b="1" dirty="0" err="1">
                <a:solidFill>
                  <a:srgbClr val="002060"/>
                </a:solidFill>
                <a:latin typeface="+mj-lt"/>
              </a:rPr>
              <a:t>downgoing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7381" name="Text Box 101"/>
          <p:cNvSpPr txBox="1">
            <a:spLocks noChangeArrowheads="1"/>
          </p:cNvSpPr>
          <p:nvPr/>
        </p:nvSpPr>
        <p:spPr bwMode="auto">
          <a:xfrm>
            <a:off x="2844801" y="2628900"/>
            <a:ext cx="3141663" cy="369332"/>
          </a:xfrm>
          <a:prstGeom prst="rect">
            <a:avLst/>
          </a:prstGeom>
          <a:solidFill>
            <a:srgbClr val="FDB1C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Symbol" pitchFamily="18" charset="2"/>
              </a:rPr>
              <a:t>m </a:t>
            </a:r>
            <a:r>
              <a:rPr lang="it-IT" b="1" dirty="0" err="1">
                <a:solidFill>
                  <a:srgbClr val="002060"/>
                </a:solidFill>
                <a:latin typeface="+mj-lt"/>
              </a:rPr>
              <a:t>from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Symbol" pitchFamily="18" charset="2"/>
              </a:rPr>
              <a:t>n: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+mj-lt"/>
              </a:rPr>
              <a:t>upgoing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7388" name="Picture 108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701" y="3205409"/>
            <a:ext cx="4679950" cy="31561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7390" name="Line 110"/>
          <p:cNvSpPr>
            <a:spLocks noChangeShapeType="1"/>
          </p:cNvSpPr>
          <p:nvPr/>
        </p:nvSpPr>
        <p:spPr bwMode="auto">
          <a:xfrm>
            <a:off x="8839200" y="3276600"/>
            <a:ext cx="280988" cy="800100"/>
          </a:xfrm>
          <a:prstGeom prst="line">
            <a:avLst/>
          </a:prstGeom>
          <a:noFill/>
          <a:ln w="4762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97392" name="Picture 112" descr="beta_upt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350" y="3428999"/>
            <a:ext cx="3554413" cy="3038702"/>
          </a:xfrm>
          <a:prstGeom prst="rect">
            <a:avLst/>
          </a:prstGeom>
          <a:noFill/>
        </p:spPr>
      </p:pic>
      <p:graphicFrame>
        <p:nvGraphicFramePr>
          <p:cNvPr id="97393" name="Object 113"/>
          <p:cNvGraphicFramePr>
            <a:graphicFrameLocks noChangeAspect="1"/>
          </p:cNvGraphicFramePr>
          <p:nvPr/>
        </p:nvGraphicFramePr>
        <p:xfrm>
          <a:off x="2279651" y="3716339"/>
          <a:ext cx="26638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19040" progId="Equation.3">
                  <p:embed/>
                </p:oleObj>
              </mc:Choice>
              <mc:Fallback>
                <p:oleObj name="Equation" r:id="rId4" imgW="1091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26638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94" name="Line 114"/>
          <p:cNvSpPr>
            <a:spLocks noChangeShapeType="1"/>
          </p:cNvSpPr>
          <p:nvPr/>
        </p:nvSpPr>
        <p:spPr bwMode="auto">
          <a:xfrm>
            <a:off x="6024563" y="3068638"/>
            <a:ext cx="762000" cy="222885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97395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388676"/>
              </p:ext>
            </p:extLst>
          </p:nvPr>
        </p:nvGraphicFramePr>
        <p:xfrm>
          <a:off x="6953279" y="1557339"/>
          <a:ext cx="26638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419040" progId="Equation.3">
                  <p:embed/>
                </p:oleObj>
              </mc:Choice>
              <mc:Fallback>
                <p:oleObj name="Equation" r:id="rId6" imgW="1091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79" y="1557339"/>
                        <a:ext cx="2663825" cy="587375"/>
                      </a:xfrm>
                      <a:prstGeom prst="rect">
                        <a:avLst/>
                      </a:prstGeom>
                      <a:solidFill>
                        <a:schemeClr val="tx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itolo 1"/>
          <p:cNvSpPr txBox="1">
            <a:spLocks/>
          </p:cNvSpPr>
          <p:nvPr/>
        </p:nvSpPr>
        <p:spPr>
          <a:xfrm>
            <a:off x="877229" y="77789"/>
            <a:ext cx="9162121" cy="7023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err="1"/>
              <a:t>ToF</a:t>
            </a:r>
            <a:r>
              <a:rPr lang="it-IT" sz="3600" dirty="0"/>
              <a:t> </a:t>
            </a:r>
            <a:r>
              <a:rPr lang="it-IT" sz="3600" dirty="0" err="1"/>
              <a:t>measurement</a:t>
            </a:r>
            <a:endParaRPr lang="en-US" sz="36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341114"/>
      </p:ext>
    </p:extLst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62361" y="1"/>
            <a:ext cx="9176989" cy="78009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The MACRO neutrino </a:t>
            </a:r>
            <a:r>
              <a:rPr lang="it-IT" sz="3600" dirty="0" err="1">
                <a:solidFill>
                  <a:srgbClr val="C00000"/>
                </a:solidFill>
              </a:rPr>
              <a:t>deficits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470834"/>
            <a:ext cx="6124075" cy="19980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it-IT" sz="1800" dirty="0" err="1"/>
              <a:t>Completely</a:t>
            </a:r>
            <a:r>
              <a:rPr lang="it-IT" sz="1800" dirty="0"/>
              <a:t> </a:t>
            </a:r>
            <a:r>
              <a:rPr lang="it-IT" sz="1800" dirty="0" err="1"/>
              <a:t>different</a:t>
            </a:r>
            <a:r>
              <a:rPr lang="it-IT" sz="1800" dirty="0"/>
              <a:t> </a:t>
            </a:r>
            <a:r>
              <a:rPr lang="it-IT" sz="1800" dirty="0" err="1"/>
              <a:t>topology</a:t>
            </a:r>
            <a:r>
              <a:rPr lang="it-IT" sz="1800" dirty="0"/>
              <a:t> w.r.t. SK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it-IT" sz="1800" dirty="0" err="1"/>
              <a:t>Different</a:t>
            </a:r>
            <a:r>
              <a:rPr lang="it-IT" sz="1800" dirty="0"/>
              <a:t> </a:t>
            </a:r>
            <a:r>
              <a:rPr lang="it-IT" sz="1800" dirty="0" err="1"/>
              <a:t>experimental</a:t>
            </a:r>
            <a:r>
              <a:rPr lang="it-IT" sz="1800" dirty="0"/>
              <a:t> </a:t>
            </a:r>
            <a:r>
              <a:rPr lang="it-IT" sz="1800" dirty="0" err="1"/>
              <a:t>technique</a:t>
            </a:r>
            <a:endParaRPr lang="it-IT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it-IT" sz="1800" dirty="0" err="1"/>
              <a:t>Deformation</a:t>
            </a:r>
            <a:r>
              <a:rPr lang="it-IT" sz="1800" dirty="0"/>
              <a:t> of the </a:t>
            </a:r>
            <a:r>
              <a:rPr lang="it-IT" sz="1800" dirty="0" err="1"/>
              <a:t>angular</a:t>
            </a:r>
            <a:r>
              <a:rPr lang="it-IT" sz="1800" dirty="0"/>
              <a:t> </a:t>
            </a:r>
            <a:r>
              <a:rPr lang="it-IT" sz="1800" dirty="0" err="1"/>
              <a:t>distribution</a:t>
            </a:r>
            <a:r>
              <a:rPr lang="it-IT" sz="1800" dirty="0"/>
              <a:t> w.r.t. </a:t>
            </a:r>
            <a:r>
              <a:rPr lang="it-IT" sz="1800" dirty="0" err="1"/>
              <a:t>expectation</a:t>
            </a:r>
            <a:endParaRPr lang="it-IT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it-IT" sz="1800" dirty="0" err="1"/>
              <a:t>Missing</a:t>
            </a:r>
            <a:r>
              <a:rPr lang="it-IT" sz="1800" dirty="0"/>
              <a:t> </a:t>
            </a:r>
            <a:r>
              <a:rPr lang="it-IT" sz="1800" dirty="0" err="1"/>
              <a:t>events</a:t>
            </a:r>
            <a:r>
              <a:rPr lang="it-IT" sz="1800" dirty="0"/>
              <a:t> from the </a:t>
            </a:r>
            <a:r>
              <a:rPr lang="it-IT" sz="1800" dirty="0" err="1"/>
              <a:t>vertical</a:t>
            </a:r>
            <a:r>
              <a:rPr lang="it-IT" sz="1800" dirty="0"/>
              <a:t> </a:t>
            </a:r>
            <a:r>
              <a:rPr lang="it-IT" sz="1800" dirty="0" err="1"/>
              <a:t>direction</a:t>
            </a:r>
            <a:endParaRPr lang="it-IT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it-IT" sz="1800" dirty="0" err="1"/>
              <a:t>Interpretation</a:t>
            </a:r>
            <a:r>
              <a:rPr lang="it-IT" sz="1800" dirty="0"/>
              <a:t>: </a:t>
            </a:r>
            <a:r>
              <a:rPr lang="it-IT" sz="1800" dirty="0" err="1"/>
              <a:t>oscillations</a:t>
            </a:r>
            <a:endParaRPr lang="it-IT" sz="1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it-IT" sz="1800" dirty="0"/>
              <a:t>The </a:t>
            </a:r>
            <a:r>
              <a:rPr lang="it-IT" sz="1800" dirty="0" err="1"/>
              <a:t>same</a:t>
            </a:r>
            <a:r>
              <a:rPr lang="it-IT" sz="1800" dirty="0"/>
              <a:t> </a:t>
            </a:r>
            <a:r>
              <a:rPr lang="it-IT" sz="1800" dirty="0" err="1"/>
              <a:t>oscillation</a:t>
            </a:r>
            <a:r>
              <a:rPr lang="it-IT" sz="1800" dirty="0"/>
              <a:t> </a:t>
            </a:r>
            <a:r>
              <a:rPr lang="it-IT" sz="1800" dirty="0" err="1"/>
              <a:t>parameters</a:t>
            </a:r>
            <a:r>
              <a:rPr lang="it-IT" sz="1800" dirty="0"/>
              <a:t>!</a:t>
            </a:r>
            <a:endParaRPr lang="en-US" sz="18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39</a:t>
            </a:fld>
            <a:endParaRPr lang="it-IT"/>
          </a:p>
        </p:txBody>
      </p:sp>
      <p:sp>
        <p:nvSpPr>
          <p:cNvPr id="10" name="Freccia in su 9"/>
          <p:cNvSpPr/>
          <p:nvPr/>
        </p:nvSpPr>
        <p:spPr>
          <a:xfrm>
            <a:off x="2466198" y="3826231"/>
            <a:ext cx="233412" cy="57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394" y="860793"/>
            <a:ext cx="3526255" cy="354143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7556" y="3302563"/>
            <a:ext cx="2910479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ccia a destra 12"/>
          <p:cNvSpPr/>
          <p:nvPr/>
        </p:nvSpPr>
        <p:spPr>
          <a:xfrm>
            <a:off x="5828297" y="4145848"/>
            <a:ext cx="684000" cy="23803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7237" y="953663"/>
            <a:ext cx="2711116" cy="2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vanti o successivo 11">
            <a:hlinkClick r:id="rId5" action="ppaction://hlinksldjump" highlightClick="1"/>
          </p:cNvPr>
          <p:cNvSpPr/>
          <p:nvPr/>
        </p:nvSpPr>
        <p:spPr>
          <a:xfrm>
            <a:off x="5701755" y="6064825"/>
            <a:ext cx="576997" cy="36933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5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F92991E0-9E5F-49BA-3687-970691AE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998" y="4129088"/>
            <a:ext cx="3313113" cy="2293938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it-IT" b="1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823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Once upon a time… GUT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564995" y="1051088"/>
            <a:ext cx="11294213" cy="3097347"/>
          </a:xfrm>
        </p:spPr>
        <p:txBody>
          <a:bodyPr>
            <a:normAutofit/>
          </a:bodyPr>
          <a:lstStyle/>
          <a:p>
            <a:r>
              <a:rPr lang="it-IT" sz="1800" dirty="0"/>
              <a:t>In the ‘80 </a:t>
            </a:r>
            <a:r>
              <a:rPr lang="it-IT" sz="1800" dirty="0" err="1"/>
              <a:t>Grand</a:t>
            </a:r>
            <a:r>
              <a:rPr lang="it-IT" sz="1800" dirty="0"/>
              <a:t> </a:t>
            </a:r>
            <a:r>
              <a:rPr lang="it-IT" sz="1800" dirty="0" err="1"/>
              <a:t>Unified</a:t>
            </a:r>
            <a:r>
              <a:rPr lang="it-IT" sz="1800" dirty="0"/>
              <a:t> </a:t>
            </a:r>
            <a:r>
              <a:rPr lang="it-IT" sz="1800" dirty="0" err="1"/>
              <a:t>Theories</a:t>
            </a:r>
            <a:r>
              <a:rPr lang="it-IT" sz="1800" dirty="0"/>
              <a:t> (</a:t>
            </a:r>
            <a:r>
              <a:rPr lang="en-US" sz="1800" b="1" dirty="0"/>
              <a:t>GUT)</a:t>
            </a:r>
            <a:r>
              <a:rPr lang="en-US" sz="1800" dirty="0"/>
              <a:t> predicted the proton decay with measurable livetime of the order of </a:t>
            </a:r>
            <a:r>
              <a:rPr lang="el-GR" sz="1800" dirty="0"/>
              <a:t>τ</a:t>
            </a:r>
            <a:r>
              <a:rPr lang="en-US" sz="1800" dirty="0"/>
              <a:t>=10</a:t>
            </a:r>
            <a:r>
              <a:rPr lang="en-US" sz="1800" baseline="30000" dirty="0"/>
              <a:t>30</a:t>
            </a:r>
            <a:r>
              <a:rPr lang="en-US" sz="1800" dirty="0"/>
              <a:t> y (20 orders of magnitude 1/H</a:t>
            </a:r>
            <a:r>
              <a:rPr lang="en-US" sz="1800" baseline="-25000" dirty="0"/>
              <a:t>o</a:t>
            </a:r>
            <a:r>
              <a:rPr lang="en-US" sz="1800" dirty="0"/>
              <a:t>)</a:t>
            </a:r>
          </a:p>
          <a:p>
            <a:r>
              <a:rPr lang="en-US" sz="1800" b="1" dirty="0">
                <a:solidFill>
                  <a:srgbClr val="FF0000"/>
                </a:solidFill>
                <a:sym typeface="Wingdings" pitchFamily="2" charset="2"/>
              </a:rPr>
              <a:t>QUESTION: Which is </a:t>
            </a:r>
            <a:r>
              <a:rPr lang="en-US" sz="1800" b="1" dirty="0">
                <a:solidFill>
                  <a:srgbClr val="FF0000"/>
                </a:solidFill>
              </a:rPr>
              <a:t>1/H</a:t>
            </a:r>
            <a:r>
              <a:rPr lang="en-US" sz="1800" b="1" baseline="-25000" dirty="0">
                <a:solidFill>
                  <a:srgbClr val="FF0000"/>
                </a:solidFill>
              </a:rPr>
              <a:t>o</a:t>
            </a:r>
            <a:r>
              <a:rPr lang="en-US" sz="1800" b="1" dirty="0">
                <a:solidFill>
                  <a:srgbClr val="FF0000"/>
                </a:solidFill>
              </a:rPr>
              <a:t>?</a:t>
            </a:r>
            <a:endParaRPr lang="en-US" sz="1800" b="1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800" dirty="0"/>
              <a:t>The proton was thought to decay in (for instance)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/>
              <a:t>p</a:t>
            </a:r>
            <a:r>
              <a:rPr lang="en-US" sz="1800" dirty="0">
                <a:sym typeface="Wingdings" pitchFamily="2" charset="2"/>
              </a:rPr>
              <a:t>e</a:t>
            </a:r>
            <a:r>
              <a:rPr lang="en-US" sz="1800" baseline="30000" dirty="0">
                <a:sym typeface="Wingdings" pitchFamily="2" charset="2"/>
              </a:rPr>
              <a:t>+</a:t>
            </a:r>
            <a:r>
              <a:rPr lang="en-US" sz="1800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sz="1800" baseline="30000" dirty="0">
                <a:sym typeface="Wingdings" pitchFamily="2" charset="2"/>
              </a:rPr>
              <a:t>0</a:t>
            </a:r>
            <a:endParaRPr lang="en-US" sz="1800" baseline="-250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Detector size: 10</a:t>
            </a:r>
            <a:r>
              <a:rPr lang="en-US" sz="1800" baseline="30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m</a:t>
            </a:r>
            <a:r>
              <a:rPr lang="en-US" sz="1800" baseline="30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, and mass 1kt (=10</a:t>
            </a:r>
            <a:r>
              <a:rPr lang="en-US" sz="1800" baseline="30000" dirty="0">
                <a:sym typeface="Wingdings" pitchFamily="2" charset="2"/>
              </a:rPr>
              <a:t>31</a:t>
            </a:r>
            <a:r>
              <a:rPr lang="en-US" sz="1800" dirty="0">
                <a:sym typeface="Wingdings" pitchFamily="2" charset="2"/>
              </a:rPr>
              <a:t> p)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The background for the detection of proton decay were atmospheric neutrinos interacting inside the apparatus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QUESTION: How many p decays in 1 </a:t>
            </a:r>
            <a:r>
              <a:rPr lang="en-US" sz="1800" b="1" dirty="0" err="1">
                <a:solidFill>
                  <a:srgbClr val="FF0000"/>
                </a:solidFill>
              </a:rPr>
              <a:t>kt</a:t>
            </a:r>
            <a:r>
              <a:rPr lang="en-US" sz="1800" b="1" dirty="0">
                <a:solidFill>
                  <a:srgbClr val="FF0000"/>
                </a:solidFill>
              </a:rPr>
              <a:t> for </a:t>
            </a:r>
            <a:r>
              <a:rPr lang="el-GR" sz="1800" b="1" dirty="0">
                <a:solidFill>
                  <a:srgbClr val="FF0000"/>
                </a:solidFill>
              </a:rPr>
              <a:t>τ</a:t>
            </a:r>
            <a:r>
              <a:rPr lang="it-IT" sz="1800" b="1" dirty="0">
                <a:solidFill>
                  <a:srgbClr val="FF0000"/>
                </a:solidFill>
              </a:rPr>
              <a:t>=</a:t>
            </a:r>
            <a:r>
              <a:rPr lang="en-US" sz="1800" b="1" dirty="0">
                <a:solidFill>
                  <a:srgbClr val="FF0000"/>
                </a:solidFill>
              </a:rPr>
              <a:t> 10</a:t>
            </a:r>
            <a:r>
              <a:rPr lang="en-US" sz="1800" b="1" baseline="30000" dirty="0">
                <a:solidFill>
                  <a:srgbClr val="FF0000"/>
                </a:solidFill>
              </a:rPr>
              <a:t>30</a:t>
            </a:r>
            <a:r>
              <a:rPr lang="en-US" sz="1800" b="1" dirty="0">
                <a:solidFill>
                  <a:srgbClr val="FF0000"/>
                </a:solidFill>
              </a:rPr>
              <a:t> y, assuming 100% efficiency?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</a:t>
            </a:fld>
            <a:endParaRPr lang="it-IT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 flipV="1">
            <a:off x="7680326" y="4652963"/>
            <a:ext cx="936625" cy="576262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V="1">
            <a:off x="7680325" y="4508501"/>
            <a:ext cx="647700" cy="720725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V="1">
            <a:off x="7032625" y="5229226"/>
            <a:ext cx="647700" cy="720725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7172326" y="5983288"/>
            <a:ext cx="1440459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Proton </a:t>
            </a:r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decay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8469313" y="4129088"/>
            <a:ext cx="373820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  <a:latin typeface="Symbol" pitchFamily="18" charset="2"/>
              </a:rPr>
              <a:t>gg</a:t>
            </a:r>
            <a:endParaRPr lang="it-IT" b="1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6311900" y="5945188"/>
            <a:ext cx="300082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e</a:t>
            </a:r>
            <a:endParaRPr lang="it-IT" b="1" baseline="30000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6755818" y="5767834"/>
            <a:ext cx="2138342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Neutrino </a:t>
            </a:r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Interaction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5600" name="Line 16"/>
          <p:cNvSpPr>
            <a:spLocks noChangeShapeType="1"/>
          </p:cNvSpPr>
          <p:nvPr/>
        </p:nvSpPr>
        <p:spPr bwMode="auto">
          <a:xfrm>
            <a:off x="3432175" y="333375"/>
            <a:ext cx="4248150" cy="489585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909052" y="4052948"/>
            <a:ext cx="5038020" cy="15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it-IT" b="1" dirty="0"/>
              <a:t>Water </a:t>
            </a:r>
            <a:r>
              <a:rPr lang="it-IT" b="1" dirty="0" err="1"/>
              <a:t>Cerenkov</a:t>
            </a:r>
            <a:r>
              <a:rPr lang="it-IT" b="1" dirty="0"/>
              <a:t>  </a:t>
            </a:r>
            <a:r>
              <a:rPr lang="it-IT" dirty="0" err="1"/>
              <a:t>Experiments</a:t>
            </a:r>
            <a:r>
              <a:rPr lang="it-IT" dirty="0"/>
              <a:t> (IMB, </a:t>
            </a:r>
            <a:r>
              <a:rPr lang="it-IT" dirty="0" err="1"/>
              <a:t>Kamiokande</a:t>
            </a:r>
            <a:r>
              <a:rPr lang="it-IT" dirty="0"/>
              <a:t>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it-IT" b="1" dirty="0" err="1"/>
              <a:t>Tracking</a:t>
            </a:r>
            <a:r>
              <a:rPr lang="it-IT" b="1" dirty="0"/>
              <a:t> </a:t>
            </a:r>
            <a:r>
              <a:rPr lang="it-IT" b="1" dirty="0" err="1"/>
              <a:t>calorimeters</a:t>
            </a:r>
            <a:r>
              <a:rPr lang="it-IT" b="1" dirty="0"/>
              <a:t> </a:t>
            </a:r>
            <a:r>
              <a:rPr lang="it-IT" dirty="0"/>
              <a:t>(NUSEX, </a:t>
            </a:r>
            <a:r>
              <a:rPr lang="it-IT" dirty="0" err="1"/>
              <a:t>Frejus</a:t>
            </a:r>
            <a:r>
              <a:rPr lang="it-IT" dirty="0"/>
              <a:t>, KGF)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it-IT" b="1" dirty="0" err="1"/>
              <a:t>Result</a:t>
            </a:r>
            <a:r>
              <a:rPr lang="it-IT" dirty="0"/>
              <a:t>: NO p </a:t>
            </a:r>
            <a:r>
              <a:rPr lang="it-IT" dirty="0" err="1"/>
              <a:t>decay</a:t>
            </a:r>
            <a:r>
              <a:rPr lang="it-IT" dirty="0"/>
              <a:t> ! </a:t>
            </a:r>
            <a:r>
              <a:rPr lang="it-IT" dirty="0" err="1"/>
              <a:t>But</a:t>
            </a:r>
            <a:r>
              <a:rPr lang="it-IT" dirty="0"/>
              <a:t> some </a:t>
            </a:r>
            <a:r>
              <a:rPr lang="it-IT" dirty="0" err="1"/>
              <a:t>anomalies</a:t>
            </a:r>
            <a:r>
              <a:rPr lang="it-IT" dirty="0"/>
              <a:t> on the neutrino </a:t>
            </a:r>
            <a:r>
              <a:rPr lang="it-IT" dirty="0" err="1"/>
              <a:t>measurement</a:t>
            </a:r>
            <a:r>
              <a:rPr lang="it-IT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8817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5591" grpId="0" animBg="1"/>
      <p:bldP spid="195591" grpId="1" animBg="1"/>
      <p:bldP spid="195591" grpId="2" animBg="1"/>
      <p:bldP spid="195592" grpId="0" animBg="1"/>
      <p:bldP spid="195592" grpId="1" animBg="1"/>
      <p:bldP spid="195592" grpId="2" animBg="1"/>
      <p:bldP spid="195593" grpId="0" animBg="1"/>
      <p:bldP spid="195593" grpId="1" animBg="1"/>
      <p:bldP spid="195593" grpId="2" animBg="1"/>
      <p:bldP spid="195596" grpId="0"/>
      <p:bldP spid="195596" grpId="1"/>
      <p:bldP spid="195597" grpId="0"/>
      <p:bldP spid="195597" grpId="1"/>
      <p:bldP spid="195597" grpId="2"/>
      <p:bldP spid="195598" grpId="0"/>
      <p:bldP spid="195598" grpId="1"/>
      <p:bldP spid="195598" grpId="2"/>
      <p:bldP spid="195599" grpId="0"/>
      <p:bldP spid="195600" grpId="0" animBg="1"/>
      <p:bldP spid="1956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41" y="3536442"/>
            <a:ext cx="5497041" cy="2853864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854926" y="1"/>
            <a:ext cx="9184423" cy="78009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The </a:t>
            </a:r>
            <a:r>
              <a:rPr lang="it-IT" sz="3600" dirty="0" err="1">
                <a:solidFill>
                  <a:srgbClr val="C00000"/>
                </a:solidFill>
              </a:rPr>
              <a:t>Soudan</a:t>
            </a:r>
            <a:r>
              <a:rPr lang="it-IT" sz="3600" dirty="0">
                <a:solidFill>
                  <a:srgbClr val="C00000"/>
                </a:solidFill>
              </a:rPr>
              <a:t> II neutrino deficit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7" y="890406"/>
            <a:ext cx="4954691" cy="2823782"/>
          </a:xfr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40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002524" y="1142606"/>
            <a:ext cx="3506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Iron</a:t>
            </a:r>
            <a:r>
              <a:rPr lang="it-IT" dirty="0"/>
              <a:t> </a:t>
            </a:r>
            <a:r>
              <a:rPr lang="it-IT" dirty="0" err="1"/>
              <a:t>tracking</a:t>
            </a:r>
            <a:r>
              <a:rPr lang="it-IT" dirty="0"/>
              <a:t> </a:t>
            </a:r>
            <a:r>
              <a:rPr lang="it-IT" dirty="0" err="1"/>
              <a:t>calorimeter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770 t </a:t>
            </a:r>
            <a:r>
              <a:rPr lang="it-IT" dirty="0" err="1"/>
              <a:t>fiducial</a:t>
            </a:r>
            <a:r>
              <a:rPr lang="it-IT" dirty="0"/>
              <a:t> mass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Active from 1989 to 2001 in the </a:t>
            </a:r>
            <a:r>
              <a:rPr lang="it-IT" dirty="0" err="1"/>
              <a:t>Soudan</a:t>
            </a:r>
            <a:r>
              <a:rPr lang="it-IT" dirty="0"/>
              <a:t> Mine (USA)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(P)</a:t>
            </a:r>
            <a:r>
              <a:rPr lang="it-IT" dirty="0" err="1"/>
              <a:t>contained</a:t>
            </a:r>
            <a:r>
              <a:rPr lang="it-IT" dirty="0"/>
              <a:t> </a:t>
            </a:r>
            <a:r>
              <a:rPr lang="it-IT" dirty="0" err="1"/>
              <a:t>events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Symbol" panose="05050102010706020507" pitchFamily="18" charset="2"/>
              </a:rPr>
              <a:t>m</a:t>
            </a:r>
            <a:r>
              <a:rPr lang="it-IT" dirty="0"/>
              <a:t>-</a:t>
            </a:r>
            <a:r>
              <a:rPr lang="it-IT" dirty="0" err="1"/>
              <a:t>like</a:t>
            </a:r>
            <a:r>
              <a:rPr lang="it-IT" dirty="0"/>
              <a:t> deficit from </a:t>
            </a:r>
            <a:r>
              <a:rPr lang="it-IT" dirty="0" err="1"/>
              <a:t>below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err="1"/>
          </a:p>
        </p:txBody>
      </p:sp>
      <p:sp>
        <p:nvSpPr>
          <p:cNvPr id="8" name="CasellaDiTesto 7"/>
          <p:cNvSpPr txBox="1"/>
          <p:nvPr/>
        </p:nvSpPr>
        <p:spPr>
          <a:xfrm>
            <a:off x="2207568" y="1339822"/>
            <a:ext cx="68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e-</a:t>
            </a:r>
            <a:r>
              <a:rPr lang="it-IT" dirty="0" err="1">
                <a:solidFill>
                  <a:srgbClr val="FF0000"/>
                </a:solidFill>
              </a:rPr>
              <a:t>like</a:t>
            </a:r>
            <a:endParaRPr lang="en-US" dirty="0" err="1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68009" y="1142605"/>
            <a:ext cx="70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it-IT" dirty="0">
                <a:solidFill>
                  <a:srgbClr val="FF0000"/>
                </a:solidFill>
              </a:rPr>
              <a:t>-</a:t>
            </a:r>
            <a:r>
              <a:rPr lang="it-IT" dirty="0" err="1">
                <a:solidFill>
                  <a:srgbClr val="FF0000"/>
                </a:solidFill>
              </a:rPr>
              <a:t>like</a:t>
            </a:r>
            <a:endParaRPr lang="en-US" dirty="0" err="1">
              <a:solidFill>
                <a:srgbClr val="FF0000"/>
              </a:solidFill>
            </a:endParaRPr>
          </a:p>
        </p:txBody>
      </p:sp>
      <p:sp>
        <p:nvSpPr>
          <p:cNvPr id="11" name="Avanti o successivo 10">
            <a:hlinkClick r:id="rId4" action="ppaction://hlinksldjump" highlightClick="1"/>
          </p:cNvPr>
          <p:cNvSpPr/>
          <p:nvPr/>
        </p:nvSpPr>
        <p:spPr>
          <a:xfrm>
            <a:off x="7404954" y="2902849"/>
            <a:ext cx="576997" cy="36933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48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2624" y="0"/>
            <a:ext cx="8885258" cy="760834"/>
          </a:xfrm>
          <a:noFill/>
        </p:spPr>
        <p:txBody>
          <a:bodyPr>
            <a:no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Why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not</a:t>
            </a:r>
            <a:r>
              <a:rPr lang="it-IT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kumimoji="1" lang="en-US" altLang="ja-JP" sz="3600" dirty="0" err="1">
                <a:solidFill>
                  <a:srgbClr val="C00000"/>
                </a:solidFill>
                <a:ea typeface="ＭＳ Ｐゴシック" pitchFamily="34" charset="-128"/>
              </a:rPr>
              <a:t>ν</a:t>
            </a:r>
            <a:r>
              <a:rPr kumimoji="1" lang="en-US" altLang="ja-JP" sz="3600" baseline="-12000" dirty="0" err="1">
                <a:solidFill>
                  <a:srgbClr val="C00000"/>
                </a:solidFill>
                <a:ea typeface="ＭＳ Ｐゴシック" pitchFamily="34" charset="-128"/>
              </a:rPr>
              <a:t>μ</a:t>
            </a:r>
            <a:r>
              <a:rPr kumimoji="1" lang="en-US" altLang="ja-JP" sz="3600" dirty="0" err="1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r>
              <a:rPr kumimoji="1" lang="en-US" altLang="ja-JP" sz="3600" dirty="0" err="1">
                <a:solidFill>
                  <a:srgbClr val="C00000"/>
                </a:solidFill>
                <a:ea typeface="ＭＳ Ｐゴシック" pitchFamily="34" charset="-128"/>
              </a:rPr>
              <a:t>ν</a:t>
            </a:r>
            <a:r>
              <a:rPr kumimoji="1" lang="en-US" altLang="ja-JP" sz="3600" baseline="-12000" dirty="0" err="1">
                <a:solidFill>
                  <a:srgbClr val="C00000"/>
                </a:solidFill>
                <a:ea typeface="ＭＳ Ｐゴシック" pitchFamily="34" charset="-128"/>
              </a:rPr>
              <a:t>e</a:t>
            </a:r>
            <a:r>
              <a:rPr kumimoji="1" lang="en-US" altLang="ja-JP" sz="3600" baseline="-12000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3600" dirty="0">
                <a:solidFill>
                  <a:srgbClr val="C00000"/>
                </a:solidFill>
                <a:ea typeface="ＭＳ Ｐゴシック" pitchFamily="34" charset="-128"/>
              </a:rPr>
              <a:t>?</a:t>
            </a:r>
            <a:endParaRPr kumimoji="1" lang="it-IT" sz="3600" dirty="0">
              <a:solidFill>
                <a:srgbClr val="C0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41</a:t>
            </a:fld>
            <a:endParaRPr lang="it-IT"/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785356"/>
            <a:ext cx="4025900" cy="354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115" y="1707567"/>
            <a:ext cx="4094162" cy="3702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6376712" y="997156"/>
            <a:ext cx="367310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ja-JP" b="1" dirty="0" err="1">
                <a:latin typeface="+mj-lt"/>
                <a:ea typeface="ＭＳ Ｐゴシック" pitchFamily="34" charset="-128"/>
              </a:rPr>
              <a:t>Apollonio</a:t>
            </a:r>
            <a:r>
              <a:rPr kumimoji="1" lang="en-US" altLang="ja-JP" b="1" dirty="0">
                <a:latin typeface="+mj-lt"/>
                <a:ea typeface="ＭＳ Ｐゴシック" pitchFamily="34" charset="-128"/>
              </a:rPr>
              <a:t> et al., CHOOZ Coll., Phys.Lett.B466 (1999) 415</a:t>
            </a:r>
            <a:endParaRPr kumimoji="1" lang="it-IT" b="1" dirty="0">
              <a:latin typeface="+mj-lt"/>
              <a:ea typeface="ＭＳ Ｐゴシック" pitchFamily="34" charset="-128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7180232" y="1641736"/>
            <a:ext cx="0" cy="36900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6376713" y="5331831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PDG </a:t>
            </a:r>
            <a:r>
              <a:rPr lang="it-IT" sz="2200" dirty="0" err="1"/>
              <a:t>value</a:t>
            </a:r>
            <a:r>
              <a:rPr lang="it-IT" sz="2200" dirty="0"/>
              <a:t>:</a:t>
            </a:r>
          </a:p>
          <a:p>
            <a:r>
              <a:rPr lang="it-IT" sz="2200" dirty="0"/>
              <a:t> 0.095±0.010 </a:t>
            </a:r>
            <a:endParaRPr lang="en-US" sz="2200" dirty="0" err="1"/>
          </a:p>
        </p:txBody>
      </p:sp>
      <p:sp>
        <p:nvSpPr>
          <p:cNvPr id="10" name="Avanti o successivo 9">
            <a:hlinkClick r:id="rId4" action="ppaction://hlinksldjump" highlightClick="1"/>
          </p:cNvPr>
          <p:cNvSpPr/>
          <p:nvPr/>
        </p:nvSpPr>
        <p:spPr>
          <a:xfrm>
            <a:off x="4841449" y="1088429"/>
            <a:ext cx="713949" cy="36933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1816634" y="889155"/>
                <a:ext cx="30248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i.e., through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angle of the PMNS matrix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634" y="889155"/>
                <a:ext cx="3024814" cy="646331"/>
              </a:xfrm>
              <a:prstGeom prst="rect">
                <a:avLst/>
              </a:prstGeom>
              <a:blipFill>
                <a:blip r:embed="rId5"/>
                <a:stretch>
                  <a:fillRect l="-1210" t="-5660" r="-121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45108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47493" y="0"/>
            <a:ext cx="9363307" cy="743415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The 2015 Nobel </a:t>
            </a:r>
            <a:r>
              <a:rPr lang="it-IT" dirty="0" err="1">
                <a:solidFill>
                  <a:srgbClr val="C00000"/>
                </a:solidFill>
              </a:rPr>
              <a:t>Prize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73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226255" y="1825625"/>
            <a:ext cx="773948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117982"/>
      </p:ext>
    </p:extLst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43</a:t>
            </a:fld>
            <a:endParaRPr lang="it-IT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-27384"/>
            <a:ext cx="7020243" cy="649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524000" y="1427796"/>
            <a:ext cx="539552" cy="432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518" y="3330278"/>
            <a:ext cx="35623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27094"/>
      </p:ext>
    </p:extLst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6" y="12685"/>
            <a:ext cx="7812174" cy="645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583" y="3238941"/>
            <a:ext cx="42100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512355" y="2218913"/>
            <a:ext cx="539552" cy="432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519534"/>
      </p:ext>
    </p:extLst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795" y="1"/>
            <a:ext cx="9341005" cy="786064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Now</a:t>
            </a:r>
            <a:r>
              <a:rPr lang="it-IT" sz="3600" dirty="0">
                <a:solidFill>
                  <a:srgbClr val="C00000"/>
                </a:solidFill>
              </a:rPr>
              <a:t> and </a:t>
            </a:r>
            <a:r>
              <a:rPr lang="it-IT" sz="3600" dirty="0" err="1">
                <a:solidFill>
                  <a:srgbClr val="C00000"/>
                </a:solidFill>
              </a:rPr>
              <a:t>next</a:t>
            </a:r>
            <a:r>
              <a:rPr lang="it-IT" sz="3600" dirty="0">
                <a:solidFill>
                  <a:srgbClr val="C00000"/>
                </a:solidFill>
              </a:rPr>
              <a:t>… </a:t>
            </a:r>
            <a:r>
              <a:rPr lang="it-IT" sz="2800" dirty="0">
                <a:solidFill>
                  <a:srgbClr val="C00000"/>
                </a:solidFill>
              </a:rPr>
              <a:t>[From E. Lisi (INFN-Bari)]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29" y="846813"/>
            <a:ext cx="8340787" cy="5885946"/>
          </a:xfrm>
          <a:prstGeom prst="rect">
            <a:avLst/>
          </a:prstGeom>
        </p:spPr>
      </p:pic>
      <p:sp>
        <p:nvSpPr>
          <p:cNvPr id="9" name="Avanti o successivo 8">
            <a:hlinkClick r:id="rId3" action="ppaction://hlinksldjump" highlightClick="1"/>
          </p:cNvPr>
          <p:cNvSpPr/>
          <p:nvPr/>
        </p:nvSpPr>
        <p:spPr>
          <a:xfrm>
            <a:off x="8826667" y="247039"/>
            <a:ext cx="576997" cy="36933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99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43528" y="6538914"/>
            <a:ext cx="3086100" cy="365125"/>
          </a:xfrm>
        </p:spPr>
        <p:txBody>
          <a:bodyPr/>
          <a:lstStyle/>
          <a:p>
            <a:r>
              <a:rPr lang="fr-FR" dirty="0"/>
              <a:t>M. Spurio - Astroparticle Physics - 11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8203"/>
          <a:stretch/>
        </p:blipFill>
        <p:spPr>
          <a:xfrm>
            <a:off x="1635163" y="904869"/>
            <a:ext cx="8581037" cy="5904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602D58-0B7C-4D11-9E70-444DAE76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95" y="1"/>
            <a:ext cx="9341005" cy="786064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Now</a:t>
            </a:r>
            <a:r>
              <a:rPr lang="it-IT" sz="3600" dirty="0">
                <a:solidFill>
                  <a:srgbClr val="C00000"/>
                </a:solidFill>
              </a:rPr>
              <a:t> and </a:t>
            </a:r>
            <a:r>
              <a:rPr lang="it-IT" sz="3600" dirty="0" err="1">
                <a:solidFill>
                  <a:srgbClr val="C00000"/>
                </a:solidFill>
              </a:rPr>
              <a:t>next</a:t>
            </a:r>
            <a:r>
              <a:rPr lang="it-IT" sz="3600" dirty="0">
                <a:solidFill>
                  <a:srgbClr val="C00000"/>
                </a:solidFill>
              </a:rPr>
              <a:t>… </a:t>
            </a:r>
            <a:r>
              <a:rPr lang="it-IT" sz="2800" dirty="0">
                <a:solidFill>
                  <a:srgbClr val="C00000"/>
                </a:solidFill>
              </a:rPr>
              <a:t>[From E. Lisi (INFN-Bari)]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37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9976" y="1"/>
            <a:ext cx="10515600" cy="7285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Terra incognita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30" y="813547"/>
            <a:ext cx="7511740" cy="56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379" y="2740612"/>
            <a:ext cx="3143250" cy="319325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663" y="0"/>
            <a:ext cx="9188903" cy="7411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Atmospheric neutrinos: background for cosmic </a:t>
            </a:r>
            <a:r>
              <a:rPr lang="en-US" sz="3600" b="1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752650"/>
            <a:ext cx="4433552" cy="4021128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Spurio: Neutrino telescopes, 24/03/2021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t="9923"/>
          <a:stretch/>
        </p:blipFill>
        <p:spPr>
          <a:xfrm>
            <a:off x="5942248" y="1466855"/>
            <a:ext cx="4725752" cy="1802139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>
            <a:off x="7193925" y="1899194"/>
            <a:ext cx="2627290" cy="119773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7116651" y="3096930"/>
            <a:ext cx="82302" cy="1013481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3118275" y="3242242"/>
                <a:ext cx="400559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it-IT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275" y="3242242"/>
                <a:ext cx="400559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3782899" y="2499165"/>
                <a:ext cx="411779" cy="448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899" y="2499165"/>
                <a:ext cx="411779" cy="4489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1 16"/>
          <p:cNvCxnSpPr/>
          <p:nvPr/>
        </p:nvCxnSpPr>
        <p:spPr>
          <a:xfrm>
            <a:off x="3608968" y="4182888"/>
            <a:ext cx="3263849" cy="441206"/>
          </a:xfrm>
          <a:prstGeom prst="line">
            <a:avLst/>
          </a:prstGeom>
          <a:ln w="762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059232" y="3937460"/>
            <a:ext cx="16818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CC3399"/>
                </a:solidFill>
              </a:rPr>
              <a:t>Cosmic signal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042518" y="3449992"/>
            <a:ext cx="262548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In a </a:t>
            </a:r>
            <a:r>
              <a:rPr lang="en-US" b="1" dirty="0">
                <a:sym typeface="Symbol" panose="05050102010706020507" pitchFamily="18" charset="2"/>
              </a:rPr>
              <a:t></a:t>
            </a:r>
            <a:r>
              <a:rPr lang="en-US" b="1" dirty="0"/>
              <a:t>1 km</a:t>
            </a:r>
            <a:r>
              <a:rPr lang="en-US" b="1" baseline="30000" dirty="0"/>
              <a:t>3</a:t>
            </a:r>
            <a:r>
              <a:rPr lang="en-US" b="1" dirty="0"/>
              <a:t> detector</a:t>
            </a:r>
          </a:p>
          <a:p>
            <a:pPr marL="216694" indent="-216694">
              <a:spcAft>
                <a:spcPts val="600"/>
              </a:spcAft>
              <a:buFontTx/>
              <a:buChar char="•"/>
            </a:pPr>
            <a:r>
              <a:rPr lang="en-US" b="1" dirty="0">
                <a:solidFill>
                  <a:srgbClr val="00B050"/>
                </a:solidFill>
              </a:rPr>
              <a:t>Atmospheric muons:        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</a:t>
            </a:r>
            <a:r>
              <a:rPr lang="en-US" b="1" dirty="0">
                <a:solidFill>
                  <a:srgbClr val="00B050"/>
                </a:solidFill>
              </a:rPr>
              <a:t>10</a:t>
            </a:r>
            <a:r>
              <a:rPr lang="en-US" b="1" baseline="30000" dirty="0">
                <a:solidFill>
                  <a:srgbClr val="00B050"/>
                </a:solidFill>
              </a:rPr>
              <a:t>10-11</a:t>
            </a:r>
            <a:r>
              <a:rPr lang="en-US" b="1" dirty="0">
                <a:solidFill>
                  <a:srgbClr val="00B050"/>
                </a:solidFill>
              </a:rPr>
              <a:t>/y,  </a:t>
            </a:r>
            <a:r>
              <a:rPr lang="en-US" dirty="0">
                <a:solidFill>
                  <a:srgbClr val="00B050"/>
                </a:solidFill>
              </a:rPr>
              <a:t>i.e., 1 kHz</a:t>
            </a:r>
          </a:p>
          <a:p>
            <a:pPr marL="216694" indent="-216694">
              <a:spcAft>
                <a:spcPts val="600"/>
              </a:spcAft>
              <a:buFontTx/>
              <a:buChar char="•"/>
            </a:pPr>
            <a:r>
              <a:rPr lang="en-US" b="1" dirty="0">
                <a:solidFill>
                  <a:srgbClr val="0000FF"/>
                </a:solidFill>
              </a:rPr>
              <a:t>Atmospheric</a:t>
            </a:r>
            <a:r>
              <a:rPr 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 n</a:t>
            </a:r>
            <a:r>
              <a:rPr lang="en-US" b="1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 m</a:t>
            </a:r>
            <a:r>
              <a:rPr lang="en-US" b="1" dirty="0">
                <a:solidFill>
                  <a:srgbClr val="0000FF"/>
                </a:solidFill>
              </a:rPr>
              <a:t>:      </a:t>
            </a:r>
            <a:r>
              <a:rPr 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</a:t>
            </a:r>
            <a:r>
              <a:rPr lang="en-US" b="1" dirty="0">
                <a:solidFill>
                  <a:srgbClr val="0000FF"/>
                </a:solidFill>
              </a:rPr>
              <a:t>10</a:t>
            </a:r>
            <a:r>
              <a:rPr lang="en-US" b="1" baseline="30000" dirty="0">
                <a:solidFill>
                  <a:srgbClr val="0000FF"/>
                </a:solidFill>
              </a:rPr>
              <a:t>5</a:t>
            </a:r>
            <a:r>
              <a:rPr lang="en-US" b="1" dirty="0">
                <a:solidFill>
                  <a:srgbClr val="0000FF"/>
                </a:solidFill>
              </a:rPr>
              <a:t>/y,   </a:t>
            </a:r>
            <a:r>
              <a:rPr lang="en-US" dirty="0">
                <a:solidFill>
                  <a:srgbClr val="0000FF"/>
                </a:solidFill>
              </a:rPr>
              <a:t>i.e., 1 in 5 min</a:t>
            </a:r>
          </a:p>
          <a:p>
            <a:pPr marL="216694" indent="-216694">
              <a:spcAft>
                <a:spcPts val="600"/>
              </a:spcAft>
              <a:buFontTx/>
              <a:buChar char="•"/>
            </a:pPr>
            <a:r>
              <a:rPr lang="en-US" b="1" dirty="0">
                <a:solidFill>
                  <a:srgbClr val="CC3399"/>
                </a:solidFill>
              </a:rPr>
              <a:t>Cosmic </a:t>
            </a:r>
            <a:r>
              <a:rPr lang="en-US" b="1" dirty="0">
                <a:solidFill>
                  <a:srgbClr val="CC3399"/>
                </a:solidFill>
                <a:latin typeface="Symbol" panose="05050102010706020507" pitchFamily="18" charset="2"/>
              </a:rPr>
              <a:t>n</a:t>
            </a:r>
            <a:r>
              <a:rPr lang="en-US" b="1" dirty="0">
                <a:solidFill>
                  <a:srgbClr val="CC3399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 m</a:t>
            </a:r>
            <a:r>
              <a:rPr lang="en-US" b="1" dirty="0">
                <a:solidFill>
                  <a:srgbClr val="CC3399"/>
                </a:solidFill>
                <a:sym typeface="Wingdings" panose="05000000000000000000" pitchFamily="2" charset="2"/>
              </a:rPr>
              <a:t> , e, </a:t>
            </a:r>
            <a:r>
              <a:rPr lang="en-US" b="1" dirty="0">
                <a:solidFill>
                  <a:srgbClr val="CC3399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="1" dirty="0">
                <a:solidFill>
                  <a:srgbClr val="CC3399"/>
                </a:solidFill>
              </a:rPr>
              <a:t>:                 </a:t>
            </a:r>
            <a:r>
              <a:rPr lang="en-US" b="1" dirty="0">
                <a:solidFill>
                  <a:srgbClr val="CC3399"/>
                </a:solidFill>
                <a:sym typeface="Symbol" panose="05050102010706020507" pitchFamily="18" charset="2"/>
              </a:rPr>
              <a:t></a:t>
            </a:r>
            <a:r>
              <a:rPr lang="en-US" b="1" dirty="0">
                <a:solidFill>
                  <a:srgbClr val="CC3399"/>
                </a:solidFill>
              </a:rPr>
              <a:t>100/y,</a:t>
            </a:r>
            <a:r>
              <a:rPr lang="en-US" dirty="0">
                <a:solidFill>
                  <a:srgbClr val="CC3399"/>
                </a:solidFill>
              </a:rPr>
              <a:t> mostly hidden in the background</a:t>
            </a:r>
            <a:endParaRPr lang="en-US" sz="1500" dirty="0">
              <a:solidFill>
                <a:srgbClr val="CC339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99686" y="1475650"/>
            <a:ext cx="145905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arXiv:2101.12170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8045270" y="2142679"/>
                <a:ext cx="49314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1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70" y="2142679"/>
                <a:ext cx="49314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igura a mano libera 12"/>
          <p:cNvSpPr/>
          <p:nvPr/>
        </p:nvSpPr>
        <p:spPr>
          <a:xfrm>
            <a:off x="2305050" y="2306803"/>
            <a:ext cx="3200400" cy="2636673"/>
          </a:xfrm>
          <a:custGeom>
            <a:avLst/>
            <a:gdLst>
              <a:gd name="connsiteX0" fmla="*/ 0 w 3200400"/>
              <a:gd name="connsiteY0" fmla="*/ 93498 h 2636673"/>
              <a:gd name="connsiteX1" fmla="*/ 314325 w 3200400"/>
              <a:gd name="connsiteY1" fmla="*/ 26823 h 2636673"/>
              <a:gd name="connsiteX2" fmla="*/ 495300 w 3200400"/>
              <a:gd name="connsiteY2" fmla="*/ 7773 h 2636673"/>
              <a:gd name="connsiteX3" fmla="*/ 762000 w 3200400"/>
              <a:gd name="connsiteY3" fmla="*/ 150648 h 2636673"/>
              <a:gd name="connsiteX4" fmla="*/ 1333500 w 3200400"/>
              <a:gd name="connsiteY4" fmla="*/ 569748 h 2636673"/>
              <a:gd name="connsiteX5" fmla="*/ 1743075 w 3200400"/>
              <a:gd name="connsiteY5" fmla="*/ 941223 h 2636673"/>
              <a:gd name="connsiteX6" fmla="*/ 2266950 w 3200400"/>
              <a:gd name="connsiteY6" fmla="*/ 1503198 h 2636673"/>
              <a:gd name="connsiteX7" fmla="*/ 2733675 w 3200400"/>
              <a:gd name="connsiteY7" fmla="*/ 2065173 h 2636673"/>
              <a:gd name="connsiteX8" fmla="*/ 3200400 w 3200400"/>
              <a:gd name="connsiteY8" fmla="*/ 2636673 h 263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2636673">
                <a:moveTo>
                  <a:pt x="0" y="93498"/>
                </a:moveTo>
                <a:cubicBezTo>
                  <a:pt x="115887" y="67304"/>
                  <a:pt x="231775" y="41110"/>
                  <a:pt x="314325" y="26823"/>
                </a:cubicBezTo>
                <a:cubicBezTo>
                  <a:pt x="396875" y="12536"/>
                  <a:pt x="420687" y="-12865"/>
                  <a:pt x="495300" y="7773"/>
                </a:cubicBezTo>
                <a:cubicBezTo>
                  <a:pt x="569913" y="28411"/>
                  <a:pt x="622300" y="56986"/>
                  <a:pt x="762000" y="150648"/>
                </a:cubicBezTo>
                <a:cubicBezTo>
                  <a:pt x="901700" y="244310"/>
                  <a:pt x="1169988" y="437986"/>
                  <a:pt x="1333500" y="569748"/>
                </a:cubicBezTo>
                <a:cubicBezTo>
                  <a:pt x="1497013" y="701511"/>
                  <a:pt x="1587500" y="785648"/>
                  <a:pt x="1743075" y="941223"/>
                </a:cubicBezTo>
                <a:cubicBezTo>
                  <a:pt x="1898650" y="1096798"/>
                  <a:pt x="2101850" y="1315873"/>
                  <a:pt x="2266950" y="1503198"/>
                </a:cubicBezTo>
                <a:cubicBezTo>
                  <a:pt x="2432050" y="1690523"/>
                  <a:pt x="2578100" y="1876260"/>
                  <a:pt x="2733675" y="2065173"/>
                </a:cubicBezTo>
                <a:cubicBezTo>
                  <a:pt x="2889250" y="2254086"/>
                  <a:pt x="3044825" y="2445379"/>
                  <a:pt x="3200400" y="2636673"/>
                </a:cubicBezTo>
              </a:path>
            </a:pathLst>
          </a:custGeom>
          <a:noFill/>
          <a:ln w="57150">
            <a:solidFill>
              <a:srgbClr val="00B0F0">
                <a:alpha val="69804"/>
              </a:srgbClr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2333626" y="2407080"/>
            <a:ext cx="2943225" cy="2812620"/>
          </a:xfrm>
          <a:custGeom>
            <a:avLst/>
            <a:gdLst>
              <a:gd name="connsiteX0" fmla="*/ 0 w 2943225"/>
              <a:gd name="connsiteY0" fmla="*/ 40845 h 2812620"/>
              <a:gd name="connsiteX1" fmla="*/ 247650 w 2943225"/>
              <a:gd name="connsiteY1" fmla="*/ 2745 h 2812620"/>
              <a:gd name="connsiteX2" fmla="*/ 552450 w 2943225"/>
              <a:gd name="connsiteY2" fmla="*/ 107520 h 2812620"/>
              <a:gd name="connsiteX3" fmla="*/ 1114425 w 2943225"/>
              <a:gd name="connsiteY3" fmla="*/ 612345 h 2812620"/>
              <a:gd name="connsiteX4" fmla="*/ 2943225 w 2943225"/>
              <a:gd name="connsiteY4" fmla="*/ 2812620 h 281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225" h="2812620">
                <a:moveTo>
                  <a:pt x="0" y="40845"/>
                </a:moveTo>
                <a:cubicBezTo>
                  <a:pt x="77787" y="16239"/>
                  <a:pt x="155575" y="-8367"/>
                  <a:pt x="247650" y="2745"/>
                </a:cubicBezTo>
                <a:cubicBezTo>
                  <a:pt x="339725" y="13857"/>
                  <a:pt x="407988" y="5920"/>
                  <a:pt x="552450" y="107520"/>
                </a:cubicBezTo>
                <a:cubicBezTo>
                  <a:pt x="696912" y="209120"/>
                  <a:pt x="715963" y="161495"/>
                  <a:pt x="1114425" y="612345"/>
                </a:cubicBezTo>
                <a:cubicBezTo>
                  <a:pt x="1512888" y="1063195"/>
                  <a:pt x="2228056" y="1937907"/>
                  <a:pt x="2943225" y="2812620"/>
                </a:cubicBezTo>
              </a:path>
            </a:pathLst>
          </a:custGeom>
          <a:noFill/>
          <a:ln w="57150">
            <a:solidFill>
              <a:srgbClr val="FF2F2F">
                <a:alpha val="69804"/>
              </a:srgbClr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54927" y="1"/>
            <a:ext cx="9184423" cy="7800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Solution of question 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124744"/>
            <a:ext cx="8686800" cy="5544616"/>
          </a:xfrm>
        </p:spPr>
        <p:txBody>
          <a:bodyPr>
            <a:normAutofit/>
          </a:bodyPr>
          <a:lstStyle/>
          <a:p>
            <a:r>
              <a:rPr lang="en-US" sz="1800" dirty="0"/>
              <a:t>The event rate of atmospheric neutrinos can be obtained from </a:t>
            </a:r>
            <a:r>
              <a:rPr lang="en-US" sz="1800" dirty="0">
                <a:hlinkClick r:id="rId2" action="ppaction://hlinksldjump"/>
              </a:rPr>
              <a:t>Fig. 11.9. </a:t>
            </a:r>
            <a:endParaRPr lang="en-US" sz="1800" dirty="0"/>
          </a:p>
          <a:p>
            <a:r>
              <a:rPr lang="en-US" sz="1800" dirty="0"/>
              <a:t>With a threshold of about 1 GeV, the </a:t>
            </a:r>
            <a:r>
              <a:rPr lang="en-US" sz="1800" dirty="0" err="1">
                <a:latin typeface="Symbol" panose="05050102010706020507" pitchFamily="18" charset="2"/>
              </a:rPr>
              <a:t>Fnm</a:t>
            </a:r>
            <a:r>
              <a:rPr lang="en-US" sz="1800" dirty="0"/>
              <a:t> (&gt;1 GeV)=0.65 cm</a:t>
            </a:r>
            <a:r>
              <a:rPr lang="en-US" sz="1800" baseline="30000" dirty="0"/>
              <a:t>-2</a:t>
            </a:r>
            <a:r>
              <a:rPr lang="en-US" sz="1800" dirty="0"/>
              <a:t> s</a:t>
            </a:r>
            <a:r>
              <a:rPr lang="en-US" sz="1800" baseline="30000" dirty="0"/>
              <a:t>-1</a:t>
            </a:r>
            <a:r>
              <a:rPr lang="en-US" sz="1800" dirty="0"/>
              <a:t>, and that of </a:t>
            </a:r>
            <a:r>
              <a:rPr lang="en-US" sz="1800" dirty="0" err="1">
                <a:latin typeface="Symbol" panose="05050102010706020507" pitchFamily="18" charset="2"/>
              </a:rPr>
              <a:t>Fn</a:t>
            </a:r>
            <a:r>
              <a:rPr lang="en-US" sz="1800" dirty="0" err="1"/>
              <a:t>e</a:t>
            </a:r>
            <a:r>
              <a:rPr lang="en-US" sz="1800" dirty="0"/>
              <a:t>(&gt;1 GeV) a factor of two lower. The neutrino must interact inside the detector to produce a visible event. </a:t>
            </a:r>
          </a:p>
          <a:p>
            <a:r>
              <a:rPr lang="en-US" sz="1800" dirty="0"/>
              <a:t>The event rate for T =1 y and for the flavor </a:t>
            </a:r>
            <a:r>
              <a:rPr lang="en-US" sz="1800" dirty="0" err="1"/>
              <a:t>i</a:t>
            </a:r>
            <a:r>
              <a:rPr lang="en-US" sz="1800" dirty="0"/>
              <a:t>= </a:t>
            </a:r>
            <a:r>
              <a:rPr lang="en-US" sz="1800" dirty="0" err="1">
                <a:latin typeface="Symbol" panose="05050102010706020507" pitchFamily="18" charset="2"/>
              </a:rPr>
              <a:t>m</a:t>
            </a:r>
            <a:r>
              <a:rPr lang="en-US" sz="1800" dirty="0" err="1"/>
              <a:t>;e</a:t>
            </a:r>
            <a:r>
              <a:rPr lang="en-US" sz="1800" dirty="0"/>
              <a:t> is given by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 err="1">
                <a:latin typeface="Symbol" panose="05050102010706020507" pitchFamily="18" charset="2"/>
              </a:rPr>
              <a:t>s</a:t>
            </a:r>
            <a:r>
              <a:rPr lang="en-US" sz="1800" baseline="-25000" dirty="0" err="1">
                <a:latin typeface="Symbol" panose="05050102010706020507" pitchFamily="18" charset="2"/>
              </a:rPr>
              <a:t>n</a:t>
            </a:r>
            <a:r>
              <a:rPr lang="en-US" sz="1800" dirty="0"/>
              <a:t> =</a:t>
            </a:r>
            <a:r>
              <a:rPr lang="en-US" sz="1800" dirty="0" err="1">
                <a:latin typeface="Symbol" panose="05050102010706020507" pitchFamily="18" charset="2"/>
              </a:rPr>
              <a:t>s</a:t>
            </a:r>
            <a:r>
              <a:rPr lang="en-US" sz="1800" baseline="-25000" dirty="0" err="1"/>
              <a:t>o</a:t>
            </a:r>
            <a:r>
              <a:rPr lang="en-US" sz="1800" dirty="0" err="1"/>
              <a:t>E</a:t>
            </a:r>
            <a:r>
              <a:rPr lang="en-US" sz="1800" dirty="0"/>
              <a:t> is the neutrino cross-section. After averaging over neutrinos and </a:t>
            </a:r>
            <a:r>
              <a:rPr lang="en-US" sz="1800" dirty="0" err="1"/>
              <a:t>aninu’s</a:t>
            </a:r>
            <a:r>
              <a:rPr lang="en-US" sz="1800" dirty="0"/>
              <a:t>, we have 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baseline="-25000" dirty="0"/>
              <a:t>o</a:t>
            </a:r>
            <a:r>
              <a:rPr lang="en-US" sz="1800" dirty="0"/>
              <a:t> </a:t>
            </a:r>
            <a:r>
              <a:rPr lang="en-US" sz="1800" dirty="0">
                <a:sym typeface="Symbol" panose="05050102010706020507" pitchFamily="18" charset="2"/>
              </a:rPr>
              <a:t></a:t>
            </a:r>
            <a:r>
              <a:rPr lang="en-US" sz="1800" dirty="0"/>
              <a:t> 0.5 10</a:t>
            </a:r>
            <a:r>
              <a:rPr lang="en-US" sz="1800" baseline="30000" dirty="0"/>
              <a:t>-38</a:t>
            </a:r>
            <a:r>
              <a:rPr lang="en-US" sz="1800" dirty="0"/>
              <a:t> cm</a:t>
            </a:r>
            <a:r>
              <a:rPr lang="en-US" sz="1800" baseline="30000" dirty="0"/>
              <a:t>2</a:t>
            </a:r>
            <a:r>
              <a:rPr lang="en-US" sz="1800" dirty="0"/>
              <a:t>/GeV</a:t>
            </a:r>
          </a:p>
          <a:p>
            <a:r>
              <a:rPr lang="en-US" sz="1800" dirty="0"/>
              <a:t>NT = 6</a:t>
            </a:r>
            <a:r>
              <a:rPr lang="en-US" sz="1800" dirty="0">
                <a:sym typeface="Symbol" panose="05050102010706020507" pitchFamily="18" charset="2"/>
              </a:rPr>
              <a:t></a:t>
            </a:r>
            <a:r>
              <a:rPr lang="en-US" sz="1800" dirty="0"/>
              <a:t>10</a:t>
            </a:r>
            <a:r>
              <a:rPr lang="en-US" sz="1800" baseline="30000" dirty="0"/>
              <a:t>32</a:t>
            </a:r>
            <a:r>
              <a:rPr lang="en-US" sz="1800" dirty="0"/>
              <a:t> nucleons/ton is the number of target nucleons in 1 </a:t>
            </a:r>
            <a:r>
              <a:rPr lang="en-US" sz="1800" dirty="0" err="1"/>
              <a:t>tonl</a:t>
            </a:r>
            <a:r>
              <a:rPr lang="en-US" sz="1800" dirty="0"/>
              <a:t>, </a:t>
            </a:r>
          </a:p>
          <a:p>
            <a:r>
              <a:rPr lang="en-US" sz="1800" dirty="0"/>
              <a:t>T = 3:15 107 s is the number of seconds in 1 year. </a:t>
            </a:r>
          </a:p>
          <a:p>
            <a:r>
              <a:rPr lang="en-US" sz="1800" dirty="0"/>
              <a:t>Thus, inserting the numerical values, we obtain</a:t>
            </a:r>
            <a:endParaRPr lang="it-IT" sz="18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49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50" y="2826321"/>
            <a:ext cx="4218140" cy="5589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451" y="5289825"/>
            <a:ext cx="4522939" cy="5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448"/>
            <a:ext cx="10515600" cy="768947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General </a:t>
            </a:r>
            <a:r>
              <a:rPr lang="it-IT" sz="3600" dirty="0" err="1">
                <a:solidFill>
                  <a:srgbClr val="C00000"/>
                </a:solidFill>
              </a:rPr>
              <a:t>problems</a:t>
            </a:r>
            <a:r>
              <a:rPr lang="it-IT" sz="3600" dirty="0">
                <a:solidFill>
                  <a:srgbClr val="C00000"/>
                </a:solidFill>
              </a:rPr>
              <a:t> for </a:t>
            </a:r>
            <a:r>
              <a:rPr lang="it-IT" sz="36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it-IT" sz="3600" dirty="0">
                <a:solidFill>
                  <a:srgbClr val="C00000"/>
                </a:solidFill>
              </a:rPr>
              <a:t> detectors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64995" y="1050355"/>
            <a:ext cx="10103005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 err="1"/>
              <a:t>Low</a:t>
            </a:r>
            <a:r>
              <a:rPr lang="it-IT" sz="1800" dirty="0"/>
              <a:t> cross </a:t>
            </a:r>
            <a:r>
              <a:rPr lang="it-IT" sz="1800" dirty="0" err="1"/>
              <a:t>section</a:t>
            </a:r>
            <a:r>
              <a:rPr lang="it-IT" sz="1800" dirty="0">
                <a:sym typeface="Wingdings" panose="05000000000000000000" pitchFamily="2" charset="2"/>
              </a:rPr>
              <a:t> </a:t>
            </a:r>
            <a:r>
              <a:rPr lang="it-IT" sz="1800" dirty="0"/>
              <a:t>Large detector volume/mass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 err="1"/>
              <a:t>Particle</a:t>
            </a:r>
            <a:r>
              <a:rPr lang="it-IT" sz="1800" dirty="0"/>
              <a:t> </a:t>
            </a:r>
            <a:r>
              <a:rPr lang="it-IT" sz="1800" dirty="0" err="1"/>
              <a:t>identification</a:t>
            </a:r>
            <a:endParaRPr lang="it-IT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/>
              <a:t>Energy/</a:t>
            </a:r>
            <a:r>
              <a:rPr lang="it-IT" sz="1800" dirty="0" err="1"/>
              <a:t>momentum</a:t>
            </a:r>
            <a:r>
              <a:rPr lang="it-IT" sz="1800" dirty="0"/>
              <a:t> </a:t>
            </a:r>
            <a:r>
              <a:rPr lang="it-IT" sz="1800" dirty="0" err="1"/>
              <a:t>measurement</a:t>
            </a:r>
            <a:endParaRPr lang="it-IT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 err="1"/>
              <a:t>Direction</a:t>
            </a:r>
            <a:r>
              <a:rPr lang="it-IT" sz="1800" dirty="0"/>
              <a:t> </a:t>
            </a:r>
            <a:r>
              <a:rPr lang="it-IT" sz="1800" dirty="0" err="1"/>
              <a:t>measurement</a:t>
            </a:r>
            <a:r>
              <a:rPr lang="it-IT" sz="1800" dirty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/>
              <a:t>No </a:t>
            </a:r>
            <a:r>
              <a:rPr lang="it-IT" sz="1800" dirty="0" err="1"/>
              <a:t>magnetic</a:t>
            </a:r>
            <a:r>
              <a:rPr lang="it-IT" sz="1800" dirty="0"/>
              <a:t> </a:t>
            </a:r>
            <a:r>
              <a:rPr lang="it-IT" sz="1800" dirty="0" err="1"/>
              <a:t>field</a:t>
            </a:r>
            <a:r>
              <a:rPr lang="it-IT" sz="1800" dirty="0"/>
              <a:t> (</a:t>
            </a:r>
            <a:r>
              <a:rPr lang="it-IT" sz="1800" dirty="0">
                <a:latin typeface="Symbol" panose="05050102010706020507" pitchFamily="18" charset="2"/>
              </a:rPr>
              <a:t>n =</a:t>
            </a:r>
            <a:r>
              <a:rPr lang="it-IT" sz="1800" dirty="0">
                <a:latin typeface="Symbol" panose="05050102010706020507" pitchFamily="18" charset="2"/>
                <a:sym typeface="Symbol"/>
              </a:rPr>
              <a:t></a:t>
            </a:r>
            <a:r>
              <a:rPr lang="it-IT" sz="1800" dirty="0">
                <a:latin typeface="Symbol" panose="05050102010706020507" pitchFamily="18" charset="2"/>
              </a:rPr>
              <a:t>n</a:t>
            </a:r>
            <a:r>
              <a:rPr lang="it-IT" sz="1800" dirty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/>
              <a:t>Backgrounds</a:t>
            </a:r>
            <a:endParaRPr lang="en-US" sz="1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5</a:t>
            </a:fld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314" y="4200529"/>
            <a:ext cx="2692097" cy="215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732" y="1050354"/>
            <a:ext cx="2692678" cy="28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ww.ilpost.it/wp-content/uploads/2017/01/super-kamiokande-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687" y="1501292"/>
            <a:ext cx="2960583" cy="44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41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54927" y="1"/>
            <a:ext cx="9184423" cy="7800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Solution of question 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124744"/>
            <a:ext cx="8686800" cy="5544616"/>
          </a:xfrm>
        </p:spPr>
        <p:txBody>
          <a:bodyPr>
            <a:normAutofit/>
          </a:bodyPr>
          <a:lstStyle/>
          <a:p>
            <a:r>
              <a:rPr lang="en-US" sz="2000" dirty="0"/>
              <a:t>At low energy, neutrinos exceed antineutrinos due to the fact that CR protons are more </a:t>
            </a:r>
            <a:r>
              <a:rPr lang="en-US" sz="2000" dirty="0" err="1"/>
              <a:t>aboundant</a:t>
            </a:r>
            <a:r>
              <a:rPr lang="en-US" sz="2000" dirty="0"/>
              <a:t>  than neutrons</a:t>
            </a:r>
          </a:p>
          <a:p>
            <a:r>
              <a:rPr lang="en-US" sz="2000" dirty="0"/>
              <a:t>Above few hundreds GeV, neutrinos from K decay are more abundant  than from pions. Thus, </a:t>
            </a:r>
            <a:r>
              <a:rPr lang="en-US" sz="2000" b="1" dirty="0"/>
              <a:t>conservation of the strangeness (S) and baryon (B) quantum numbers </a:t>
            </a:r>
            <a:r>
              <a:rPr lang="en-US" sz="2000" dirty="0"/>
              <a:t>are responsible for the difference</a:t>
            </a:r>
          </a:p>
          <a:p>
            <a:r>
              <a:rPr lang="it-IT" sz="2000" dirty="0" err="1"/>
              <a:t>Consider</a:t>
            </a:r>
            <a:r>
              <a:rPr lang="it-IT" sz="2000" dirty="0"/>
              <a:t> the production of </a:t>
            </a:r>
            <a:r>
              <a:rPr lang="it-IT" sz="2000" dirty="0" err="1"/>
              <a:t>charged</a:t>
            </a:r>
            <a:r>
              <a:rPr lang="it-IT" sz="2000" dirty="0"/>
              <a:t> </a:t>
            </a:r>
            <a:r>
              <a:rPr lang="it-IT" sz="2000" dirty="0" err="1"/>
              <a:t>kaons</a:t>
            </a:r>
            <a:r>
              <a:rPr lang="it-IT" sz="2000" dirty="0"/>
              <a:t> from </a:t>
            </a:r>
            <a:r>
              <a:rPr lang="it-IT" sz="2000" dirty="0" err="1"/>
              <a:t>pp</a:t>
            </a:r>
            <a:r>
              <a:rPr lang="it-IT" sz="2000" dirty="0"/>
              <a:t> </a:t>
            </a:r>
            <a:r>
              <a:rPr lang="it-IT" sz="2000" dirty="0" err="1"/>
              <a:t>interactions</a:t>
            </a:r>
            <a:r>
              <a:rPr lang="it-IT" sz="2000" dirty="0"/>
              <a:t>:</a:t>
            </a:r>
          </a:p>
          <a:p>
            <a:pPr lvl="1"/>
            <a:r>
              <a:rPr lang="en-US" sz="2000" dirty="0">
                <a:latin typeface="Symbol" panose="05050102010706020507" pitchFamily="18" charset="2"/>
              </a:rPr>
              <a:t>K</a:t>
            </a:r>
            <a:r>
              <a:rPr lang="en-US" sz="2000" baseline="30000" dirty="0"/>
              <a:t>+</a:t>
            </a:r>
            <a:r>
              <a:rPr lang="en-US" sz="2000" dirty="0"/>
              <a:t> (B=0, S=1) is produced in association with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dirty="0"/>
              <a:t> (B=1, S=-1);</a:t>
            </a:r>
          </a:p>
          <a:p>
            <a:pPr lvl="1"/>
            <a:r>
              <a:rPr lang="en-US" sz="2000" dirty="0">
                <a:latin typeface="Symbol" panose="05050102010706020507" pitchFamily="18" charset="2"/>
              </a:rPr>
              <a:t>K</a:t>
            </a:r>
            <a:r>
              <a:rPr lang="en-US" sz="2000" baseline="30000" dirty="0"/>
              <a:t>-</a:t>
            </a:r>
            <a:r>
              <a:rPr lang="en-US" sz="2000" dirty="0"/>
              <a:t> (B=0, S=-1) requires at least one associated baryon (B=1) </a:t>
            </a:r>
            <a:r>
              <a:rPr lang="en-US" sz="2000" b="1" dirty="0"/>
              <a:t>and</a:t>
            </a:r>
            <a:r>
              <a:rPr lang="en-US" sz="2000" dirty="0"/>
              <a:t> an additional strange meson (S=1).</a:t>
            </a:r>
          </a:p>
          <a:p>
            <a:r>
              <a:rPr lang="en-US" sz="2000" dirty="0">
                <a:latin typeface="Symbol" panose="05050102010706020507" pitchFamily="18" charset="2"/>
              </a:rPr>
              <a:t>K</a:t>
            </a:r>
            <a:r>
              <a:rPr lang="en-US" sz="2000" baseline="30000" dirty="0"/>
              <a:t>+ </a:t>
            </a:r>
            <a:r>
              <a:rPr lang="en-US" sz="2000" dirty="0"/>
              <a:t>are generated much more frequently than </a:t>
            </a:r>
            <a:r>
              <a:rPr lang="en-US" sz="2000" dirty="0">
                <a:latin typeface="Symbol" panose="05050102010706020507" pitchFamily="18" charset="2"/>
              </a:rPr>
              <a:t>K</a:t>
            </a:r>
            <a:r>
              <a:rPr lang="en-US" sz="2000" baseline="30000" dirty="0"/>
              <a:t>-</a:t>
            </a:r>
            <a:r>
              <a:rPr lang="en-US" sz="2000" dirty="0"/>
              <a:t> because of the associated production with the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dirty="0"/>
              <a:t>.</a:t>
            </a:r>
            <a:endParaRPr 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16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77229" y="1"/>
            <a:ext cx="9162121" cy="7800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Solution of question 5)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9536" y="112474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 water (n=1.33) for z=1 and </a:t>
            </a:r>
            <a:r>
              <a:rPr lang="en-US" sz="2000" dirty="0">
                <a:latin typeface="Symbol" panose="05050102010706020507" pitchFamily="18" charset="2"/>
              </a:rPr>
              <a:t>b</a:t>
            </a:r>
            <a:r>
              <a:rPr lang="en-US" sz="2000" dirty="0"/>
              <a:t>=1 the number of photons for energy interval and unit path length is: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With: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dirty="0">
                <a:latin typeface="Symbol" panose="05050102010706020507" pitchFamily="18" charset="2"/>
              </a:rPr>
              <a:t>Dl</a:t>
            </a:r>
            <a:r>
              <a:rPr lang="en-US" sz="2000" dirty="0"/>
              <a:t>=(600-300) nm corresponds to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E=2 eV, thus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51</a:t>
            </a:fld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977500"/>
              </p:ext>
            </p:extLst>
          </p:nvPr>
        </p:nvGraphicFramePr>
        <p:xfrm>
          <a:off x="4281500" y="1781659"/>
          <a:ext cx="2572866" cy="857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257120" imgH="419040" progId="Equation.3">
                  <p:embed/>
                </p:oleObj>
              </mc:Choice>
              <mc:Fallback>
                <p:oleObj name="Equazione" r:id="rId2" imgW="12571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81500" y="1781659"/>
                        <a:ext cx="2572866" cy="857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093516"/>
              </p:ext>
            </p:extLst>
          </p:nvPr>
        </p:nvGraphicFramePr>
        <p:xfrm>
          <a:off x="3359696" y="2916114"/>
          <a:ext cx="3672408" cy="44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006280" imgH="241200" progId="Equation.3">
                  <p:embed/>
                </p:oleObj>
              </mc:Choice>
              <mc:Fallback>
                <p:oleObj name="Equazione" r:id="rId4" imgW="20062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9696" y="2916114"/>
                        <a:ext cx="3672408" cy="441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44019"/>
              </p:ext>
            </p:extLst>
          </p:nvPr>
        </p:nvGraphicFramePr>
        <p:xfrm>
          <a:off x="2025650" y="3777884"/>
          <a:ext cx="81407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4216320" imgH="444240" progId="Equation.3">
                  <p:embed/>
                </p:oleObj>
              </mc:Choice>
              <mc:Fallback>
                <p:oleObj name="Equazione" r:id="rId6" imgW="4216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3777884"/>
                        <a:ext cx="81407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91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190" y="-1"/>
            <a:ext cx="9663298" cy="780585"/>
          </a:xfrm>
        </p:spPr>
        <p:txBody>
          <a:bodyPr>
            <a:noAutofit/>
          </a:bodyPr>
          <a:lstStyle/>
          <a:p>
            <a:r>
              <a:rPr lang="it-IT" sz="4000" dirty="0" err="1">
                <a:solidFill>
                  <a:srgbClr val="C00000"/>
                </a:solidFill>
              </a:rPr>
              <a:t>Atmospheric</a:t>
            </a:r>
            <a:r>
              <a:rPr lang="it-IT" sz="4000" dirty="0">
                <a:solidFill>
                  <a:srgbClr val="C00000"/>
                </a:solidFill>
              </a:rPr>
              <a:t> </a:t>
            </a:r>
            <a:r>
              <a:rPr lang="it-IT" sz="4000" dirty="0" err="1">
                <a:solidFill>
                  <a:srgbClr val="C00000"/>
                </a:solidFill>
              </a:rPr>
              <a:t>neutrinos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20136" y="1188988"/>
            <a:ext cx="31683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+mj-lt"/>
              </a:rPr>
              <a:t>Flux of neutrinos at the surface of the Earth.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Arrow indicate the energy threshold for CC production of the charged lepton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Big Bang neutrinos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Neutrinos from the Sun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Neutrinos from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SNe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en-US" sz="1800" b="1" dirty="0">
                <a:solidFill>
                  <a:srgbClr val="00B050"/>
                </a:solidFill>
                <a:latin typeface="+mj-lt"/>
              </a:rPr>
              <a:t>Atmospheric neutrinos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High-energy cosmic neutrinos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7039C-BA9A-4019-A134-A044D5C86D4B}" type="slidenum">
              <a:rPr lang="nl-NL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396" y="1036420"/>
            <a:ext cx="5760740" cy="53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igura a mano libera 3"/>
          <p:cNvSpPr/>
          <p:nvPr/>
        </p:nvSpPr>
        <p:spPr>
          <a:xfrm>
            <a:off x="5274884" y="3451969"/>
            <a:ext cx="1260468" cy="2101728"/>
          </a:xfrm>
          <a:custGeom>
            <a:avLst/>
            <a:gdLst>
              <a:gd name="connsiteX0" fmla="*/ 27740 w 1260468"/>
              <a:gd name="connsiteY0" fmla="*/ 84607 h 2101728"/>
              <a:gd name="connsiteX1" fmla="*/ 27740 w 1260468"/>
              <a:gd name="connsiteY1" fmla="*/ 30819 h 2101728"/>
              <a:gd name="connsiteX2" fmla="*/ 242893 w 1260468"/>
              <a:gd name="connsiteY2" fmla="*/ 71160 h 2101728"/>
              <a:gd name="connsiteX3" fmla="*/ 686645 w 1260468"/>
              <a:gd name="connsiteY3" fmla="*/ 810749 h 2101728"/>
              <a:gd name="connsiteX4" fmla="*/ 1197634 w 1260468"/>
              <a:gd name="connsiteY4" fmla="*/ 1792384 h 2101728"/>
              <a:gd name="connsiteX5" fmla="*/ 1237975 w 1260468"/>
              <a:gd name="connsiteY5" fmla="*/ 2020984 h 2101728"/>
              <a:gd name="connsiteX6" fmla="*/ 1237975 w 1260468"/>
              <a:gd name="connsiteY6" fmla="*/ 2061325 h 2101728"/>
              <a:gd name="connsiteX7" fmla="*/ 955587 w 1260468"/>
              <a:gd name="connsiteY7" fmla="*/ 1469655 h 2101728"/>
              <a:gd name="connsiteX8" fmla="*/ 632857 w 1260468"/>
              <a:gd name="connsiteY8" fmla="*/ 824196 h 2101728"/>
              <a:gd name="connsiteX9" fmla="*/ 377363 w 1260468"/>
              <a:gd name="connsiteY9" fmla="*/ 326655 h 2101728"/>
              <a:gd name="connsiteX10" fmla="*/ 256340 w 1260468"/>
              <a:gd name="connsiteY10" fmla="*/ 138396 h 2101728"/>
              <a:gd name="connsiteX11" fmla="*/ 27740 w 1260468"/>
              <a:gd name="connsiteY11" fmla="*/ 84607 h 210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0468" h="2101728">
                <a:moveTo>
                  <a:pt x="27740" y="84607"/>
                </a:moveTo>
                <a:cubicBezTo>
                  <a:pt x="-10360" y="66678"/>
                  <a:pt x="-8119" y="33060"/>
                  <a:pt x="27740" y="30819"/>
                </a:cubicBezTo>
                <a:cubicBezTo>
                  <a:pt x="63599" y="28578"/>
                  <a:pt x="133076" y="-58828"/>
                  <a:pt x="242893" y="71160"/>
                </a:cubicBezTo>
                <a:cubicBezTo>
                  <a:pt x="352710" y="201148"/>
                  <a:pt x="527522" y="523878"/>
                  <a:pt x="686645" y="810749"/>
                </a:cubicBezTo>
                <a:cubicBezTo>
                  <a:pt x="845768" y="1097620"/>
                  <a:pt x="1105746" y="1590678"/>
                  <a:pt x="1197634" y="1792384"/>
                </a:cubicBezTo>
                <a:cubicBezTo>
                  <a:pt x="1289522" y="1994090"/>
                  <a:pt x="1231252" y="1976161"/>
                  <a:pt x="1237975" y="2020984"/>
                </a:cubicBezTo>
                <a:cubicBezTo>
                  <a:pt x="1244698" y="2065807"/>
                  <a:pt x="1285040" y="2153213"/>
                  <a:pt x="1237975" y="2061325"/>
                </a:cubicBezTo>
                <a:cubicBezTo>
                  <a:pt x="1190910" y="1969437"/>
                  <a:pt x="1056440" y="1675843"/>
                  <a:pt x="955587" y="1469655"/>
                </a:cubicBezTo>
                <a:cubicBezTo>
                  <a:pt x="854734" y="1263467"/>
                  <a:pt x="729228" y="1014696"/>
                  <a:pt x="632857" y="824196"/>
                </a:cubicBezTo>
                <a:cubicBezTo>
                  <a:pt x="536486" y="633696"/>
                  <a:pt x="440116" y="440955"/>
                  <a:pt x="377363" y="326655"/>
                </a:cubicBezTo>
                <a:cubicBezTo>
                  <a:pt x="314610" y="212355"/>
                  <a:pt x="312369" y="180979"/>
                  <a:pt x="256340" y="138396"/>
                </a:cubicBezTo>
                <a:cubicBezTo>
                  <a:pt x="200311" y="95814"/>
                  <a:pt x="65840" y="102536"/>
                  <a:pt x="27740" y="846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4171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0962" y="1036381"/>
            <a:ext cx="4835439" cy="49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058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The flux of atmospheric muons vs depth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7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607476" y="1159148"/>
                <a:ext cx="4767412" cy="398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A sea level, the muon flux is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≅100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𝑠𝑟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Vertical muon intensity vs depth (x-axis,  in </a:t>
                </a:r>
                <a:r>
                  <a:rPr lang="en-US" dirty="0" err="1"/>
                  <a:t>km.w.e</a:t>
                </a:r>
                <a:r>
                  <a:rPr lang="en-US" dirty="0"/>
                  <a:t>=10</a:t>
                </a:r>
                <a:r>
                  <a:rPr lang="en-US" baseline="30000" dirty="0"/>
                  <a:t>5</a:t>
                </a:r>
                <a:r>
                  <a:rPr lang="en-US" dirty="0"/>
                  <a:t> g cm</a:t>
                </a:r>
                <a:r>
                  <a:rPr lang="en-US" baseline="30000" dirty="0"/>
                  <a:t>-2</a:t>
                </a:r>
                <a:r>
                  <a:rPr lang="en-US" dirty="0"/>
                  <a:t> )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 shaded area at large depths represents neutrino-induced muons of energy &gt;2 GeV.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[The figure inset shows the vertical intensity measured under water/ice from nu telescopes.]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Muons cannot cross more than </a:t>
                </a:r>
                <a:r>
                  <a:rPr lang="en-US" dirty="0">
                    <a:sym typeface="Symbol" pitchFamily="18" charset="2"/>
                  </a:rPr>
                  <a:t> 15</a:t>
                </a:r>
                <a:r>
                  <a:rPr lang="en-US" dirty="0"/>
                  <a:t> </a:t>
                </a:r>
                <a:r>
                  <a:rPr lang="en-US" dirty="0" err="1"/>
                  <a:t>km.w.e</a:t>
                </a:r>
                <a:r>
                  <a:rPr lang="en-US" dirty="0"/>
                  <a:t>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76" y="1159148"/>
                <a:ext cx="4767412" cy="3985706"/>
              </a:xfrm>
              <a:prstGeom prst="rect">
                <a:avLst/>
              </a:prstGeom>
              <a:blipFill>
                <a:blip r:embed="rId3"/>
                <a:stretch>
                  <a:fillRect l="-895" t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8996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663" y="1"/>
            <a:ext cx="10526751" cy="7800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Recipes for the evaluation of the atmospheric flux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8</a:t>
            </a:fld>
            <a:endParaRPr lang="it-IT"/>
          </a:p>
        </p:txBody>
      </p:sp>
      <p:pic>
        <p:nvPicPr>
          <p:cNvPr id="4" name="Picture 27" descr="http://images.slideplayer.com/26/8632236/slides/slide_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1685" y="1289359"/>
            <a:ext cx="4908123" cy="44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39081"/>
              </p:ext>
            </p:extLst>
          </p:nvPr>
        </p:nvGraphicFramePr>
        <p:xfrm>
          <a:off x="3359697" y="1331081"/>
          <a:ext cx="30972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533160" progId="Equation.3">
                  <p:embed/>
                </p:oleObj>
              </mc:Choice>
              <mc:Fallback>
                <p:oleObj name="Equation" r:id="rId3" imgW="1549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7" y="1331081"/>
                        <a:ext cx="3097213" cy="1063625"/>
                      </a:xfrm>
                      <a:prstGeom prst="rect">
                        <a:avLst/>
                      </a:prstGeom>
                      <a:solidFill>
                        <a:schemeClr val="tx1">
                          <a:alpha val="0"/>
                        </a:schemeClr>
                      </a:solidFill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585246" y="1331080"/>
            <a:ext cx="649288" cy="647700"/>
          </a:xfrm>
          <a:prstGeom prst="ellipse">
            <a:avLst/>
          </a:prstGeom>
          <a:noFill/>
          <a:ln w="254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375821" y="1835905"/>
            <a:ext cx="649288" cy="647700"/>
          </a:xfrm>
          <a:prstGeom prst="ellipse">
            <a:avLst/>
          </a:prstGeom>
          <a:noFill/>
          <a:ln w="254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879977" y="1835905"/>
            <a:ext cx="649287" cy="6477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568724" y="2915653"/>
            <a:ext cx="432048" cy="432048"/>
          </a:xfrm>
          <a:prstGeom prst="ellipse">
            <a:avLst/>
          </a:prstGeom>
          <a:noFill/>
          <a:ln w="254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063552" y="4499829"/>
            <a:ext cx="432048" cy="432048"/>
          </a:xfrm>
          <a:prstGeom prst="ellipse">
            <a:avLst/>
          </a:prstGeom>
          <a:noFill/>
          <a:ln w="254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552750" y="4499829"/>
            <a:ext cx="432048" cy="432048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730142" y="1445147"/>
            <a:ext cx="4270650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Independently from the details of the computation of </a:t>
            </a:r>
            <a:r>
              <a:rPr lang="en-US" dirty="0">
                <a:sym typeface="Symbol"/>
              </a:rPr>
              <a:t>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(E), </a:t>
            </a:r>
            <a:r>
              <a:rPr lang="en-US" dirty="0">
                <a:sym typeface="Symbol"/>
              </a:rPr>
              <a:t></a:t>
            </a:r>
            <a:r>
              <a:rPr lang="en-US" dirty="0" err="1"/>
              <a:t>ν</a:t>
            </a:r>
            <a:r>
              <a:rPr lang="en-US" baseline="-25000" dirty="0" err="1"/>
              <a:t>e</a:t>
            </a:r>
            <a:r>
              <a:rPr lang="en-US" dirty="0"/>
              <a:t>(E), one can obtain two very robust properties: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At energies below few GeV, the flux of </a:t>
            </a:r>
            <a:r>
              <a:rPr lang="en-US" i="1" dirty="0" err="1"/>
              <a:t>ν</a:t>
            </a:r>
            <a:r>
              <a:rPr lang="en-US" i="1" baseline="-25000" dirty="0" err="1"/>
              <a:t>μ</a:t>
            </a:r>
            <a:r>
              <a:rPr lang="en-US" i="1" dirty="0"/>
              <a:t> </a:t>
            </a:r>
            <a:r>
              <a:rPr lang="en-US" dirty="0"/>
              <a:t>is approximately twice as large as the </a:t>
            </a:r>
            <a:r>
              <a:rPr lang="en-US" i="1" dirty="0" err="1"/>
              <a:t>νe</a:t>
            </a:r>
            <a:r>
              <a:rPr lang="en-US" dirty="0"/>
              <a:t>, i.e.:</a:t>
            </a:r>
          </a:p>
          <a:p>
            <a:pPr>
              <a:spcAft>
                <a:spcPts val="300"/>
              </a:spcAft>
            </a:pPr>
            <a:r>
              <a:rPr lang="en-US" i="1" dirty="0"/>
              <a:t>	</a:t>
            </a:r>
            <a:r>
              <a:rPr lang="en-US" dirty="0">
                <a:sym typeface="Symbol"/>
              </a:rPr>
              <a:t>(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)=</a:t>
            </a:r>
            <a:r>
              <a:rPr lang="el-GR" dirty="0"/>
              <a:t> 2</a:t>
            </a:r>
            <a:r>
              <a:rPr lang="en-US" dirty="0">
                <a:sym typeface="Symbol"/>
              </a:rPr>
              <a:t>(</a:t>
            </a:r>
            <a:r>
              <a:rPr lang="el-GR" dirty="0"/>
              <a:t>ν</a:t>
            </a:r>
            <a:r>
              <a:rPr lang="en-US" baseline="-25000" dirty="0"/>
              <a:t>e</a:t>
            </a:r>
            <a:r>
              <a:rPr lang="en-US" dirty="0">
                <a:sym typeface="Symbol"/>
              </a:rPr>
              <a:t>)</a:t>
            </a:r>
          </a:p>
          <a:p>
            <a:pPr>
              <a:spcAft>
                <a:spcPts val="300"/>
              </a:spcAft>
            </a:pPr>
            <a:endParaRPr lang="en-US" dirty="0">
              <a:sym typeface="Symbol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l-GR" dirty="0"/>
              <a:t>ν</a:t>
            </a:r>
            <a:r>
              <a:rPr lang="el-GR" baseline="-25000" dirty="0"/>
              <a:t>μ</a:t>
            </a:r>
            <a:r>
              <a:rPr lang="it-IT" dirty="0"/>
              <a:t>,  </a:t>
            </a:r>
            <a:r>
              <a:rPr lang="el-GR" dirty="0"/>
              <a:t>ν</a:t>
            </a:r>
            <a:r>
              <a:rPr lang="it-IT" baseline="-25000" dirty="0"/>
              <a:t>e </a:t>
            </a:r>
            <a:r>
              <a:rPr lang="en-US" dirty="0"/>
              <a:t>fluxes are up-down symmetric in zenith  </a:t>
            </a:r>
            <a:r>
              <a:rPr lang="en-US" i="1" dirty="0"/>
              <a:t>θ</a:t>
            </a:r>
            <a:r>
              <a:rPr lang="en-US" dirty="0"/>
              <a:t>, i.e.:</a:t>
            </a:r>
          </a:p>
          <a:p>
            <a:pPr>
              <a:spcAft>
                <a:spcPts val="300"/>
              </a:spcAft>
            </a:pPr>
            <a:r>
              <a:rPr lang="it-IT" i="1" dirty="0">
                <a:sym typeface="Symbol"/>
              </a:rPr>
              <a:t>    </a:t>
            </a:r>
            <a:r>
              <a:rPr lang="en-US" dirty="0">
                <a:sym typeface="Symbol"/>
              </a:rPr>
              <a:t> </a:t>
            </a:r>
            <a:r>
              <a:rPr lang="el-GR" baseline="-25000" dirty="0"/>
              <a:t>ν</a:t>
            </a:r>
            <a:r>
              <a:rPr lang="el-GR" dirty="0"/>
              <a:t> (</a:t>
            </a:r>
            <a:r>
              <a:rPr lang="en-US" dirty="0"/>
              <a:t>E</a:t>
            </a:r>
            <a:r>
              <a:rPr lang="el-GR" baseline="-25000" dirty="0"/>
              <a:t>ν</a:t>
            </a:r>
            <a:r>
              <a:rPr lang="el-GR" dirty="0"/>
              <a:t>, θ) = </a:t>
            </a:r>
            <a:r>
              <a:rPr lang="en-US" dirty="0">
                <a:sym typeface="Symbol"/>
              </a:rPr>
              <a:t> </a:t>
            </a:r>
            <a:r>
              <a:rPr lang="el-GR" baseline="-25000" dirty="0"/>
              <a:t>ν</a:t>
            </a:r>
            <a:r>
              <a:rPr lang="el-GR" dirty="0"/>
              <a:t> (</a:t>
            </a:r>
            <a:r>
              <a:rPr lang="en-US" dirty="0"/>
              <a:t>E</a:t>
            </a:r>
            <a:r>
              <a:rPr lang="el-GR" baseline="-25000" dirty="0"/>
              <a:t>ν</a:t>
            </a:r>
            <a:r>
              <a:rPr lang="el-GR" dirty="0"/>
              <a:t>, π − θ</a:t>
            </a:r>
            <a:r>
              <a:rPr lang="el-GR" i="1" dirty="0"/>
              <a:t>)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730142" y="5395716"/>
            <a:ext cx="372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>
                <a:solidFill>
                  <a:srgbClr val="FF0000"/>
                </a:solidFill>
              </a:rPr>
              <a:t>Question</a:t>
            </a:r>
            <a:r>
              <a:rPr lang="it-IT" b="1" i="1" dirty="0">
                <a:solidFill>
                  <a:srgbClr val="FF0000"/>
                </a:solidFill>
              </a:rPr>
              <a:t> 1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err="1">
                <a:solidFill>
                  <a:srgbClr val="FF0000"/>
                </a:solidFill>
              </a:rPr>
              <a:t>why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en-US" dirty="0">
                <a:sym typeface="Symbol"/>
              </a:rPr>
              <a:t>(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)=</a:t>
            </a:r>
            <a:r>
              <a:rPr lang="el-GR" dirty="0"/>
              <a:t> 2</a:t>
            </a:r>
            <a:r>
              <a:rPr lang="en-US" dirty="0">
                <a:sym typeface="Symbol"/>
              </a:rPr>
              <a:t>(</a:t>
            </a:r>
            <a:r>
              <a:rPr lang="el-GR" dirty="0"/>
              <a:t>ν</a:t>
            </a:r>
            <a:r>
              <a:rPr lang="en-US" baseline="-25000" dirty="0"/>
              <a:t>e</a:t>
            </a:r>
            <a:r>
              <a:rPr lang="en-US" dirty="0">
                <a:sym typeface="Symbol"/>
              </a:rPr>
              <a:t>) </a:t>
            </a:r>
            <a:r>
              <a:rPr lang="it-IT" dirty="0" err="1">
                <a:solidFill>
                  <a:srgbClr val="FF0000"/>
                </a:solidFill>
              </a:rPr>
              <a:t>not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hold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higher</a:t>
            </a:r>
            <a:r>
              <a:rPr lang="it-IT" dirty="0">
                <a:solidFill>
                  <a:srgbClr val="FF0000"/>
                </a:solidFill>
              </a:rPr>
              <a:t> (&gt;&gt; </a:t>
            </a:r>
            <a:r>
              <a:rPr lang="it-IT" dirty="0" err="1">
                <a:solidFill>
                  <a:srgbClr val="FF0000"/>
                </a:solidFill>
              </a:rPr>
              <a:t>GeV</a:t>
            </a:r>
            <a:r>
              <a:rPr lang="it-IT" dirty="0">
                <a:solidFill>
                  <a:srgbClr val="FF0000"/>
                </a:solidFill>
              </a:rPr>
              <a:t>) </a:t>
            </a:r>
            <a:r>
              <a:rPr lang="it-IT" dirty="0" err="1">
                <a:solidFill>
                  <a:srgbClr val="FF0000"/>
                </a:solidFill>
              </a:rPr>
              <a:t>energies</a:t>
            </a:r>
            <a:r>
              <a:rPr lang="it-IT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5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500" y="833736"/>
            <a:ext cx="4709101" cy="589547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135560" y="948552"/>
            <a:ext cx="2232248" cy="33123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3719737" y="2637850"/>
            <a:ext cx="2472517" cy="34255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44661" y="1077342"/>
            <a:ext cx="2838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rgbClr val="000099"/>
                </a:solidFill>
              </a:rPr>
              <a:t>Direct </a:t>
            </a:r>
            <a:r>
              <a:rPr lang="it-IT" sz="2200" dirty="0" err="1">
                <a:solidFill>
                  <a:srgbClr val="000099"/>
                </a:solidFill>
              </a:rPr>
              <a:t>measurements</a:t>
            </a:r>
            <a:r>
              <a:rPr lang="it-IT" sz="2200" dirty="0">
                <a:solidFill>
                  <a:srgbClr val="000099"/>
                </a:solidFill>
              </a:rPr>
              <a:t> </a:t>
            </a:r>
          </a:p>
          <a:p>
            <a:endParaRPr lang="it-IT" sz="2200" dirty="0"/>
          </a:p>
          <a:p>
            <a:r>
              <a:rPr lang="it-IT" sz="2200" dirty="0" err="1">
                <a:solidFill>
                  <a:srgbClr val="FF0000"/>
                </a:solidFill>
              </a:rPr>
              <a:t>Indirect</a:t>
            </a:r>
            <a:r>
              <a:rPr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 err="1">
                <a:solidFill>
                  <a:srgbClr val="FF0000"/>
                </a:solidFill>
              </a:rPr>
              <a:t>measurements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84663" y="1"/>
            <a:ext cx="9326137" cy="7539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Ingredient 1) The primary CR spectrum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425" y="2185338"/>
            <a:ext cx="3276282" cy="3953138"/>
          </a:xfrm>
          <a:prstGeom prst="rect">
            <a:avLst/>
          </a:prstGeom>
        </p:spPr>
      </p:pic>
      <p:sp>
        <p:nvSpPr>
          <p:cNvPr id="9" name="Rettangolo 8"/>
          <p:cNvSpPr>
            <a:spLocks noChangeAspect="1"/>
          </p:cNvSpPr>
          <p:nvPr/>
        </p:nvSpPr>
        <p:spPr>
          <a:xfrm>
            <a:off x="7294846" y="2460686"/>
            <a:ext cx="2642821" cy="326094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 rot="20137045">
            <a:off x="5348840" y="267203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Skyp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77387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3" grpId="0"/>
      <p:bldP spid="9" grpId="0" animBg="1"/>
    </p:bldLst>
  </p:timing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</TotalTime>
  <Words>2775</Words>
  <Application>Microsoft Office PowerPoint</Application>
  <PresentationFormat>Widescreen</PresentationFormat>
  <Paragraphs>435</Paragraphs>
  <Slides>51</Slides>
  <Notes>2</Notes>
  <HiddenSlides>10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51</vt:i4>
      </vt:variant>
    </vt:vector>
  </HeadingPairs>
  <TitlesOfParts>
    <vt:vector size="68" baseType="lpstr">
      <vt:lpstr>ＭＳ Ｐゴシック</vt:lpstr>
      <vt:lpstr>Arial</vt:lpstr>
      <vt:lpstr>Calibri</vt:lpstr>
      <vt:lpstr>Calibri Light</vt:lpstr>
      <vt:lpstr>Cambria Math</vt:lpstr>
      <vt:lpstr>Comic Sans MS</vt:lpstr>
      <vt:lpstr>Ebrima</vt:lpstr>
      <vt:lpstr>Sylfaen</vt:lpstr>
      <vt:lpstr>Symbol</vt:lpstr>
      <vt:lpstr>Times</vt:lpstr>
      <vt:lpstr>Times New Roman</vt:lpstr>
      <vt:lpstr>Wingdings</vt:lpstr>
      <vt:lpstr>Office 2013 - Tema 2022</vt:lpstr>
      <vt:lpstr>Equation</vt:lpstr>
      <vt:lpstr>Designer Drawing</vt:lpstr>
      <vt:lpstr>Equazione</vt:lpstr>
      <vt:lpstr>Designer 4.0 Drawing</vt:lpstr>
      <vt:lpstr>Presentazione standard di PowerPoint</vt:lpstr>
      <vt:lpstr>Content</vt:lpstr>
      <vt:lpstr>Neutrinos from the Cosmos</vt:lpstr>
      <vt:lpstr>Once upon a time… GUT</vt:lpstr>
      <vt:lpstr>General problems for n detectors</vt:lpstr>
      <vt:lpstr>Atmospheric neutrinos</vt:lpstr>
      <vt:lpstr>The flux of atmospheric muons vs depth</vt:lpstr>
      <vt:lpstr>Recipes for the evaluation of the atmospheric flux</vt:lpstr>
      <vt:lpstr>Ingredient 1) The primary CR spectrum</vt:lpstr>
      <vt:lpstr>Ingredient 1) Cascade initiated by primary CRs</vt:lpstr>
      <vt:lpstr>Ingredient 2) p-air cross section</vt:lpstr>
      <vt:lpstr>Ingredient 3) Secondary charged multiplicity</vt:lpstr>
      <vt:lpstr>Presentazione standard di PowerPoint</vt:lpstr>
      <vt:lpstr>Presentazione standard di PowerPoint</vt:lpstr>
      <vt:lpstr>Ingredient 2), 3)  neutrino production</vt:lpstr>
      <vt:lpstr>The conventional n flux: p and K</vt:lpstr>
      <vt:lpstr>Ingredient 4) Solar effects+geomagnetic field</vt:lpstr>
      <vt:lpstr>The conventional n flux (Honda)</vt:lpstr>
      <vt:lpstr>Neutrino interactions and cross section</vt:lpstr>
      <vt:lpstr>Measurement of  atmospheric n‘s</vt:lpstr>
      <vt:lpstr>Early measurement of  atmospheric n‘s (&lt;1990)</vt:lpstr>
      <vt:lpstr>(Early) measurement of  atmospheric n‘s</vt:lpstr>
      <vt:lpstr>The golden age (1995-2002): SK and MACRO</vt:lpstr>
      <vt:lpstr>Super-Kamiokande</vt:lpstr>
      <vt:lpstr>Presentazione standard di PowerPoint</vt:lpstr>
      <vt:lpstr>SuperKamiokande: ne</vt:lpstr>
      <vt:lpstr>SuperKamiokande: nm</vt:lpstr>
      <vt:lpstr>Cherenkov Radiation</vt:lpstr>
      <vt:lpstr>Cherenkov Radiation</vt:lpstr>
      <vt:lpstr>The PMTs</vt:lpstr>
      <vt:lpstr>The discovery of neutrino masses </vt:lpstr>
      <vt:lpstr>The Pontecorvo-Maki-Nakagawa-Sakata matrix</vt:lpstr>
      <vt:lpstr>…with atmospheric neutrinos </vt:lpstr>
      <vt:lpstr>n energy/direction: event topology</vt:lpstr>
      <vt:lpstr>SuperKamiokande I-IV: results</vt:lpstr>
      <vt:lpstr>Discovery of neutrino oscillations</vt:lpstr>
      <vt:lpstr>MACRO@ LNGS</vt:lpstr>
      <vt:lpstr>Presentazione standard di PowerPoint</vt:lpstr>
      <vt:lpstr>The MACRO neutrino deficits</vt:lpstr>
      <vt:lpstr>The Soudan II neutrino deficit</vt:lpstr>
      <vt:lpstr>Why not νμνe ?</vt:lpstr>
      <vt:lpstr>The 2015 Nobel Prize</vt:lpstr>
      <vt:lpstr>Presentazione standard di PowerPoint</vt:lpstr>
      <vt:lpstr>Presentazione standard di PowerPoint</vt:lpstr>
      <vt:lpstr>Now and next… [From E. Lisi (INFN-Bari)]</vt:lpstr>
      <vt:lpstr>Now and next… [From E. Lisi (INFN-Bari)]</vt:lpstr>
      <vt:lpstr>Terra incognita</vt:lpstr>
      <vt:lpstr>Atmospheric neutrinos: background for cosmic n</vt:lpstr>
      <vt:lpstr>Solution of question 2)</vt:lpstr>
      <vt:lpstr>Solution of question 3)</vt:lpstr>
      <vt:lpstr>Solution of question 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Spurio</dc:creator>
  <cp:lastModifiedBy>maurizio spurio</cp:lastModifiedBy>
  <cp:revision>341</cp:revision>
  <dcterms:created xsi:type="dcterms:W3CDTF">2017-04-19T13:15:59Z</dcterms:created>
  <dcterms:modified xsi:type="dcterms:W3CDTF">2025-04-28T16:48:36Z</dcterms:modified>
</cp:coreProperties>
</file>