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6"/>
  </p:notesMasterIdLst>
  <p:sldIdLst>
    <p:sldId id="378" r:id="rId2"/>
    <p:sldId id="529" r:id="rId3"/>
    <p:sldId id="532" r:id="rId4"/>
    <p:sldId id="535" r:id="rId5"/>
    <p:sldId id="536" r:id="rId6"/>
    <p:sldId id="537" r:id="rId7"/>
    <p:sldId id="538" r:id="rId8"/>
    <p:sldId id="539" r:id="rId9"/>
    <p:sldId id="541" r:id="rId10"/>
    <p:sldId id="540"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 id="561" r:id="rId31"/>
    <p:sldId id="563" r:id="rId32"/>
    <p:sldId id="562" r:id="rId33"/>
    <p:sldId id="564" r:id="rId34"/>
    <p:sldId id="566" r:id="rId35"/>
    <p:sldId id="567" r:id="rId36"/>
    <p:sldId id="568" r:id="rId37"/>
    <p:sldId id="572" r:id="rId38"/>
    <p:sldId id="600" r:id="rId39"/>
    <p:sldId id="569" r:id="rId40"/>
    <p:sldId id="570" r:id="rId41"/>
    <p:sldId id="571" r:id="rId42"/>
    <p:sldId id="573" r:id="rId43"/>
    <p:sldId id="574" r:id="rId44"/>
    <p:sldId id="575" r:id="rId45"/>
    <p:sldId id="576" r:id="rId46"/>
    <p:sldId id="577" r:id="rId47"/>
    <p:sldId id="579" r:id="rId48"/>
    <p:sldId id="578" r:id="rId49"/>
    <p:sldId id="580" r:id="rId50"/>
    <p:sldId id="581" r:id="rId51"/>
    <p:sldId id="582" r:id="rId52"/>
    <p:sldId id="583" r:id="rId53"/>
    <p:sldId id="584" r:id="rId54"/>
    <p:sldId id="602" r:id="rId55"/>
    <p:sldId id="595" r:id="rId56"/>
    <p:sldId id="588" r:id="rId57"/>
    <p:sldId id="589" r:id="rId58"/>
    <p:sldId id="590" r:id="rId59"/>
    <p:sldId id="598" r:id="rId60"/>
    <p:sldId id="597" r:id="rId61"/>
    <p:sldId id="599" r:id="rId62"/>
    <p:sldId id="592" r:id="rId63"/>
    <p:sldId id="593" r:id="rId64"/>
    <p:sldId id="59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2F2F"/>
    <a:srgbClr val="5B9BD5"/>
    <a:srgbClr val="990000"/>
    <a:srgbClr val="FFFFFF"/>
    <a:srgbClr val="000000"/>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42" autoAdjust="0"/>
    <p:restoredTop sz="93910" autoAdjust="0"/>
  </p:normalViewPr>
  <p:slideViewPr>
    <p:cSldViewPr snapToGrid="0">
      <p:cViewPr varScale="1">
        <p:scale>
          <a:sx n="129" d="100"/>
          <a:sy n="129" d="100"/>
        </p:scale>
        <p:origin x="186" y="144"/>
      </p:cViewPr>
      <p:guideLst/>
    </p:cSldViewPr>
  </p:slideViewPr>
  <p:outlineViewPr>
    <p:cViewPr>
      <p:scale>
        <a:sx n="33" d="100"/>
        <a:sy n="33" d="100"/>
      </p:scale>
      <p:origin x="0" y="-114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995F2-62AC-4761-AE5A-5F8B7456D80B}" type="datetimeFigureOut">
              <a:rPr lang="it-IT" smtClean="0"/>
              <a:t>14/05/2025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55254-FBF0-47C0-AF0B-FBD64631B8E2}" type="slidenum">
              <a:rPr lang="it-IT" smtClean="0"/>
              <a:t>‹N›</a:t>
            </a:fld>
            <a:endParaRPr lang="it-IT"/>
          </a:p>
        </p:txBody>
      </p:sp>
    </p:spTree>
    <p:extLst>
      <p:ext uri="{BB962C8B-B14F-4D97-AF65-F5344CB8AC3E}">
        <p14:creationId xmlns:p14="http://schemas.microsoft.com/office/powerpoint/2010/main" val="104061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3555254-FBF0-47C0-AF0B-FBD64631B8E2}" type="slidenum">
              <a:rPr lang="it-IT" smtClean="0"/>
              <a:t>1</a:t>
            </a:fld>
            <a:endParaRPr lang="it-IT"/>
          </a:p>
        </p:txBody>
      </p:sp>
    </p:spTree>
    <p:extLst>
      <p:ext uri="{BB962C8B-B14F-4D97-AF65-F5344CB8AC3E}">
        <p14:creationId xmlns:p14="http://schemas.microsoft.com/office/powerpoint/2010/main" val="17276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3555254-FBF0-47C0-AF0B-FBD64631B8E2}" type="slidenum">
              <a:rPr lang="it-IT" smtClean="0"/>
              <a:t>13</a:t>
            </a:fld>
            <a:endParaRPr lang="it-IT"/>
          </a:p>
        </p:txBody>
      </p:sp>
    </p:spTree>
    <p:extLst>
      <p:ext uri="{BB962C8B-B14F-4D97-AF65-F5344CB8AC3E}">
        <p14:creationId xmlns:p14="http://schemas.microsoft.com/office/powerpoint/2010/main" val="77431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0B2EEC1-5631-42F6-99C3-B1AC6755B1EA}" type="slidenum">
              <a:rPr lang="en-US" altLang="it-IT"/>
              <a:pPr/>
              <a:t>14</a:t>
            </a:fld>
            <a:endParaRPr lang="en-US" altLang="it-IT"/>
          </a:p>
        </p:txBody>
      </p:sp>
      <p:sp>
        <p:nvSpPr>
          <p:cNvPr id="206850" name="Rectangle 2"/>
          <p:cNvSpPr>
            <a:spLocks noGrp="1" noRot="1" noChangeAspect="1" noChangeArrowheads="1" noTextEdit="1"/>
          </p:cNvSpPr>
          <p:nvPr>
            <p:ph type="sldImg"/>
          </p:nvPr>
        </p:nvSpPr>
        <p:spPr>
          <a:xfrm>
            <a:off x="685800" y="1143000"/>
            <a:ext cx="5486400" cy="3086100"/>
          </a:xfrm>
          <a:ln/>
        </p:spPr>
      </p:sp>
      <p:sp>
        <p:nvSpPr>
          <p:cNvPr id="20685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405209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A5258FE-F28D-4D38-B52E-25DF9275A9DD}" type="slidenum">
              <a:rPr lang="en-US" altLang="it-IT"/>
              <a:pPr/>
              <a:t>17</a:t>
            </a:fld>
            <a:endParaRPr lang="en-US" altLang="it-IT"/>
          </a:p>
        </p:txBody>
      </p:sp>
      <p:sp>
        <p:nvSpPr>
          <p:cNvPr id="208898" name="Rectangle 2"/>
          <p:cNvSpPr>
            <a:spLocks noGrp="1" noRot="1" noChangeAspect="1" noChangeArrowheads="1" noTextEdit="1"/>
          </p:cNvSpPr>
          <p:nvPr>
            <p:ph type="sldImg"/>
          </p:nvPr>
        </p:nvSpPr>
        <p:spPr>
          <a:xfrm>
            <a:off x="685800" y="1143000"/>
            <a:ext cx="5486400" cy="3086100"/>
          </a:xfrm>
          <a:ln/>
        </p:spPr>
      </p:sp>
      <p:sp>
        <p:nvSpPr>
          <p:cNvPr id="2088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03510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0001933-D2F7-4F9D-9A21-7B2FB709F819}" type="slidenum">
              <a:rPr lang="en-US" altLang="it-IT"/>
              <a:pPr/>
              <a:t>18</a:t>
            </a:fld>
            <a:endParaRPr lang="en-US" altLang="it-IT"/>
          </a:p>
        </p:txBody>
      </p:sp>
      <p:sp>
        <p:nvSpPr>
          <p:cNvPr id="209922" name="Rectangle 2"/>
          <p:cNvSpPr>
            <a:spLocks noGrp="1" noRot="1" noChangeAspect="1" noChangeArrowheads="1" noTextEdit="1"/>
          </p:cNvSpPr>
          <p:nvPr>
            <p:ph type="sldImg"/>
          </p:nvPr>
        </p:nvSpPr>
        <p:spPr>
          <a:xfrm>
            <a:off x="685800" y="1143000"/>
            <a:ext cx="5486400" cy="3086100"/>
          </a:xfrm>
          <a:ln/>
        </p:spPr>
      </p:sp>
      <p:sp>
        <p:nvSpPr>
          <p:cNvPr id="20992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150846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131B8E3-E344-4B4D-B63E-963CCA2FB71E}" type="slidenum">
              <a:rPr lang="en-US" altLang="it-IT"/>
              <a:pPr/>
              <a:t>19</a:t>
            </a:fld>
            <a:endParaRPr lang="en-US" altLang="it-IT"/>
          </a:p>
        </p:txBody>
      </p:sp>
      <p:sp>
        <p:nvSpPr>
          <p:cNvPr id="210946" name="Rectangle 2"/>
          <p:cNvSpPr>
            <a:spLocks noGrp="1" noRot="1" noChangeAspect="1" noChangeArrowheads="1" noTextEdit="1"/>
          </p:cNvSpPr>
          <p:nvPr>
            <p:ph type="sldImg"/>
          </p:nvPr>
        </p:nvSpPr>
        <p:spPr>
          <a:xfrm>
            <a:off x="685800" y="1143000"/>
            <a:ext cx="5486400" cy="3086100"/>
          </a:xfrm>
          <a:ln/>
        </p:spPr>
      </p:sp>
      <p:sp>
        <p:nvSpPr>
          <p:cNvPr id="21094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13423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F29631A-9F33-47EF-8243-D879C8FAD372}" type="slidenum">
              <a:rPr lang="en-US" altLang="it-IT"/>
              <a:pPr/>
              <a:t>20</a:t>
            </a:fld>
            <a:endParaRPr lang="en-US" altLang="it-IT"/>
          </a:p>
        </p:txBody>
      </p:sp>
      <p:sp>
        <p:nvSpPr>
          <p:cNvPr id="211970" name="Rectangle 2"/>
          <p:cNvSpPr>
            <a:spLocks noGrp="1" noRot="1" noChangeAspect="1" noChangeArrowheads="1" noTextEdit="1"/>
          </p:cNvSpPr>
          <p:nvPr>
            <p:ph type="sldImg"/>
          </p:nvPr>
        </p:nvSpPr>
        <p:spPr>
          <a:xfrm>
            <a:off x="685800" y="1143000"/>
            <a:ext cx="5486400" cy="3086100"/>
          </a:xfrm>
          <a:ln/>
        </p:spPr>
      </p:sp>
      <p:sp>
        <p:nvSpPr>
          <p:cNvPr id="21197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87933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685800" y="1143000"/>
            <a:ext cx="5486400" cy="3086100"/>
          </a:xfrm>
          <a:ln/>
        </p:spPr>
      </p:sp>
      <p:sp>
        <p:nvSpPr>
          <p:cNvPr id="212995" name="Rectangle 3"/>
          <p:cNvSpPr>
            <a:spLocks noGrp="1" noChangeArrowheads="1"/>
          </p:cNvSpPr>
          <p:nvPr>
            <p:ph type="body" idx="1"/>
          </p:nvPr>
        </p:nvSpPr>
        <p:spPr/>
        <p:txBody>
          <a:bodyPr/>
          <a:lstStyle/>
          <a:p>
            <a:endParaRPr lang="it-IT"/>
          </a:p>
        </p:txBody>
      </p:sp>
      <p:sp>
        <p:nvSpPr>
          <p:cNvPr id="5" name="Segnaposto piè di pagina 4"/>
          <p:cNvSpPr>
            <a:spLocks noGrp="1"/>
          </p:cNvSpPr>
          <p:nvPr>
            <p:ph type="ftr" sz="quarter" idx="10"/>
          </p:nvPr>
        </p:nvSpPr>
        <p:spPr/>
        <p:txBody>
          <a:bodyPr/>
          <a:lstStyle/>
          <a:p>
            <a:pPr>
              <a:defRPr/>
            </a:pPr>
            <a:r>
              <a:rPr lang="nl-NL"/>
              <a:t>Maurizio Spurio</a:t>
            </a:r>
          </a:p>
        </p:txBody>
      </p:sp>
      <p:sp>
        <p:nvSpPr>
          <p:cNvPr id="6" name="Segnaposto numero diapositiva 5"/>
          <p:cNvSpPr>
            <a:spLocks noGrp="1"/>
          </p:cNvSpPr>
          <p:nvPr>
            <p:ph type="sldNum" sz="quarter" idx="11"/>
          </p:nvPr>
        </p:nvSpPr>
        <p:spPr/>
        <p:txBody>
          <a:bodyPr/>
          <a:lstStyle/>
          <a:p>
            <a:pPr>
              <a:defRPr/>
            </a:pPr>
            <a:fld id="{3645F279-8FC2-4395-AB53-41530ADF141B}" type="slidenum">
              <a:rPr lang="nl-NL" smtClean="0"/>
              <a:pPr>
                <a:defRPr/>
              </a:pPr>
              <a:t>21</a:t>
            </a:fld>
            <a:endParaRPr lang="nl-NL"/>
          </a:p>
        </p:txBody>
      </p:sp>
    </p:spTree>
    <p:extLst>
      <p:ext uri="{BB962C8B-B14F-4D97-AF65-F5344CB8AC3E}">
        <p14:creationId xmlns:p14="http://schemas.microsoft.com/office/powerpoint/2010/main" val="373734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42BC39F-F9EB-428E-BB01-41DF72F9A3C5}" type="slidenum">
              <a:rPr lang="en-US" altLang="it-IT"/>
              <a:pPr/>
              <a:t>22</a:t>
            </a:fld>
            <a:endParaRPr lang="en-US" altLang="it-IT"/>
          </a:p>
        </p:txBody>
      </p:sp>
      <p:sp>
        <p:nvSpPr>
          <p:cNvPr id="214018" name="Rectangle 2"/>
          <p:cNvSpPr>
            <a:spLocks noGrp="1" noRot="1" noChangeAspect="1" noChangeArrowheads="1" noTextEdit="1"/>
          </p:cNvSpPr>
          <p:nvPr>
            <p:ph type="sldImg"/>
          </p:nvPr>
        </p:nvSpPr>
        <p:spPr>
          <a:xfrm>
            <a:off x="685800" y="1143000"/>
            <a:ext cx="5486400" cy="3086100"/>
          </a:xfrm>
          <a:ln/>
        </p:spPr>
      </p:sp>
      <p:sp>
        <p:nvSpPr>
          <p:cNvPr id="2140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885033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9AC6420-8674-44ED-B7CB-9BB8E0FA3520}" type="slidenum">
              <a:rPr lang="en-US" altLang="it-IT"/>
              <a:pPr/>
              <a:t>23</a:t>
            </a:fld>
            <a:endParaRPr lang="en-US" altLang="it-IT"/>
          </a:p>
        </p:txBody>
      </p:sp>
      <p:sp>
        <p:nvSpPr>
          <p:cNvPr id="215042" name="Rectangle 2"/>
          <p:cNvSpPr>
            <a:spLocks noGrp="1" noRot="1" noChangeAspect="1" noChangeArrowheads="1" noTextEdit="1"/>
          </p:cNvSpPr>
          <p:nvPr>
            <p:ph type="sldImg"/>
          </p:nvPr>
        </p:nvSpPr>
        <p:spPr>
          <a:xfrm>
            <a:off x="685800" y="1143000"/>
            <a:ext cx="5486400" cy="3086100"/>
          </a:xfrm>
          <a:ln/>
        </p:spPr>
      </p:sp>
      <p:sp>
        <p:nvSpPr>
          <p:cNvPr id="21504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1735358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AF35AE8-B0EE-4C77-8E42-C9C0890B2C99}" type="slidenum">
              <a:rPr lang="en-US" altLang="it-IT"/>
              <a:pPr/>
              <a:t>24</a:t>
            </a:fld>
            <a:endParaRPr lang="en-US" altLang="it-IT"/>
          </a:p>
        </p:txBody>
      </p:sp>
      <p:sp>
        <p:nvSpPr>
          <p:cNvPr id="216066" name="Rectangle 2"/>
          <p:cNvSpPr>
            <a:spLocks noGrp="1" noRot="1" noChangeAspect="1" noChangeArrowheads="1" noTextEdit="1"/>
          </p:cNvSpPr>
          <p:nvPr>
            <p:ph type="sldImg"/>
          </p:nvPr>
        </p:nvSpPr>
        <p:spPr>
          <a:xfrm>
            <a:off x="685800" y="1143000"/>
            <a:ext cx="5486400" cy="3086100"/>
          </a:xfrm>
          <a:ln/>
        </p:spPr>
      </p:sp>
      <p:sp>
        <p:nvSpPr>
          <p:cNvPr id="2160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232656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3555254-FBF0-47C0-AF0B-FBD64631B8E2}" type="slidenum">
              <a:rPr lang="it-IT" smtClean="0"/>
              <a:t>2</a:t>
            </a:fld>
            <a:endParaRPr lang="it-IT"/>
          </a:p>
        </p:txBody>
      </p:sp>
    </p:spTree>
    <p:extLst>
      <p:ext uri="{BB962C8B-B14F-4D97-AF65-F5344CB8AC3E}">
        <p14:creationId xmlns:p14="http://schemas.microsoft.com/office/powerpoint/2010/main" val="909742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9878D5F-0B57-4121-BAC8-D77579453F4C}" type="slidenum">
              <a:rPr lang="en-US" altLang="it-IT"/>
              <a:pPr/>
              <a:t>25</a:t>
            </a:fld>
            <a:endParaRPr lang="en-US" altLang="it-IT"/>
          </a:p>
        </p:txBody>
      </p:sp>
      <p:sp>
        <p:nvSpPr>
          <p:cNvPr id="217090" name="Rectangle 2"/>
          <p:cNvSpPr>
            <a:spLocks noGrp="1" noRot="1" noChangeAspect="1" noChangeArrowheads="1" noTextEdit="1"/>
          </p:cNvSpPr>
          <p:nvPr>
            <p:ph type="sldImg"/>
          </p:nvPr>
        </p:nvSpPr>
        <p:spPr>
          <a:xfrm>
            <a:off x="685800" y="1143000"/>
            <a:ext cx="5486400" cy="3086100"/>
          </a:xfrm>
          <a:ln/>
        </p:spPr>
      </p:sp>
      <p:sp>
        <p:nvSpPr>
          <p:cNvPr id="21709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765104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F0D1F8-B772-45B2-B042-4F0A868635B7}" type="slidenum">
              <a:rPr lang="en-US" altLang="it-IT"/>
              <a:pPr/>
              <a:t>26</a:t>
            </a:fld>
            <a:endParaRPr lang="en-US" altLang="it-IT"/>
          </a:p>
        </p:txBody>
      </p:sp>
      <p:sp>
        <p:nvSpPr>
          <p:cNvPr id="218114" name="Rectangle 2"/>
          <p:cNvSpPr>
            <a:spLocks noGrp="1" noRot="1" noChangeAspect="1" noChangeArrowheads="1" noTextEdit="1"/>
          </p:cNvSpPr>
          <p:nvPr>
            <p:ph type="sldImg"/>
          </p:nvPr>
        </p:nvSpPr>
        <p:spPr>
          <a:xfrm>
            <a:off x="685800" y="1143000"/>
            <a:ext cx="5486400" cy="3086100"/>
          </a:xfrm>
          <a:ln/>
        </p:spPr>
      </p:sp>
      <p:sp>
        <p:nvSpPr>
          <p:cNvPr id="21811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710145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C97D5-D494-48CE-BD55-C078D3A28E82}" type="slidenum">
              <a:rPr lang="en-US" altLang="it-IT"/>
              <a:pPr/>
              <a:t>27</a:t>
            </a:fld>
            <a:endParaRPr lang="en-US" altLang="it-IT"/>
          </a:p>
        </p:txBody>
      </p:sp>
      <p:sp>
        <p:nvSpPr>
          <p:cNvPr id="220162" name="Rectangle 2"/>
          <p:cNvSpPr>
            <a:spLocks noGrp="1" noRot="1" noChangeAspect="1" noChangeArrowheads="1" noTextEdit="1"/>
          </p:cNvSpPr>
          <p:nvPr>
            <p:ph type="sldImg"/>
          </p:nvPr>
        </p:nvSpPr>
        <p:spPr>
          <a:xfrm>
            <a:off x="685800" y="1143000"/>
            <a:ext cx="5486400" cy="3086100"/>
          </a:xfrm>
          <a:ln/>
        </p:spPr>
      </p:sp>
      <p:sp>
        <p:nvSpPr>
          <p:cNvPr id="22016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706060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DB45B2-65F9-4254-A913-7DF152850207}" type="slidenum">
              <a:rPr lang="en-US" altLang="it-IT"/>
              <a:pPr/>
              <a:t>28</a:t>
            </a:fld>
            <a:endParaRPr lang="en-US" altLang="it-IT"/>
          </a:p>
        </p:txBody>
      </p:sp>
      <p:sp>
        <p:nvSpPr>
          <p:cNvPr id="221186" name="Rectangle 2"/>
          <p:cNvSpPr>
            <a:spLocks noGrp="1" noRot="1" noChangeAspect="1" noChangeArrowheads="1" noTextEdit="1"/>
          </p:cNvSpPr>
          <p:nvPr>
            <p:ph type="sldImg"/>
          </p:nvPr>
        </p:nvSpPr>
        <p:spPr>
          <a:xfrm>
            <a:off x="685800" y="1143000"/>
            <a:ext cx="5486400" cy="3086100"/>
          </a:xfrm>
          <a:ln/>
        </p:spPr>
      </p:sp>
      <p:sp>
        <p:nvSpPr>
          <p:cNvPr id="22118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181062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E010851-3466-4370-9FF4-082C0FF84A0A}" type="slidenum">
              <a:rPr lang="en-US" altLang="it-IT"/>
              <a:pPr/>
              <a:t>29</a:t>
            </a:fld>
            <a:endParaRPr lang="en-US" altLang="it-IT"/>
          </a:p>
        </p:txBody>
      </p:sp>
      <p:sp>
        <p:nvSpPr>
          <p:cNvPr id="263170" name="Rectangle 2"/>
          <p:cNvSpPr>
            <a:spLocks noGrp="1" noRot="1" noChangeAspect="1" noChangeArrowheads="1" noTextEdit="1"/>
          </p:cNvSpPr>
          <p:nvPr>
            <p:ph type="sldImg"/>
          </p:nvPr>
        </p:nvSpPr>
        <p:spPr>
          <a:xfrm>
            <a:off x="2516188" y="515938"/>
            <a:ext cx="4592637" cy="2584450"/>
          </a:xfrm>
          <a:ln/>
        </p:spPr>
      </p:sp>
      <p:sp>
        <p:nvSpPr>
          <p:cNvPr id="263171" name="Rectangle 3"/>
          <p:cNvSpPr>
            <a:spLocks noGrp="1" noChangeArrowheads="1"/>
          </p:cNvSpPr>
          <p:nvPr>
            <p:ph type="body" idx="1"/>
          </p:nvPr>
        </p:nvSpPr>
        <p:spPr>
          <a:xfrm>
            <a:off x="962025" y="3271838"/>
            <a:ext cx="7699375" cy="3100387"/>
          </a:xfrm>
        </p:spPr>
        <p:txBody>
          <a:bodyPr/>
          <a:lstStyle/>
          <a:p>
            <a:endParaRPr lang="it-IT"/>
          </a:p>
        </p:txBody>
      </p:sp>
    </p:spTree>
    <p:extLst>
      <p:ext uri="{BB962C8B-B14F-4D97-AF65-F5344CB8AC3E}">
        <p14:creationId xmlns:p14="http://schemas.microsoft.com/office/powerpoint/2010/main" val="2559771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C6E7D2-CEE4-431A-B5C2-0EBC3D0FCAC1}" type="slidenum">
              <a:rPr lang="en-US" altLang="it-IT"/>
              <a:pPr/>
              <a:t>34</a:t>
            </a:fld>
            <a:endParaRPr lang="en-US" altLang="it-IT"/>
          </a:p>
        </p:txBody>
      </p:sp>
      <p:sp>
        <p:nvSpPr>
          <p:cNvPr id="205826" name="Rectangle 2"/>
          <p:cNvSpPr>
            <a:spLocks noGrp="1" noRot="1" noChangeAspect="1" noChangeArrowheads="1" noTextEdit="1"/>
          </p:cNvSpPr>
          <p:nvPr>
            <p:ph type="sldImg"/>
          </p:nvPr>
        </p:nvSpPr>
        <p:spPr>
          <a:xfrm>
            <a:off x="685800" y="1143000"/>
            <a:ext cx="5486400" cy="3086100"/>
          </a:xfrm>
          <a:ln/>
        </p:spPr>
      </p:sp>
      <p:sp>
        <p:nvSpPr>
          <p:cNvPr id="20582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14975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0A4C20-6B74-493F-B55E-58264B25DF25}" type="slidenum">
              <a:rPr lang="en-US" altLang="it-IT"/>
              <a:pPr/>
              <a:t>39</a:t>
            </a:fld>
            <a:endParaRPr lang="en-US" altLang="it-IT"/>
          </a:p>
        </p:txBody>
      </p:sp>
      <p:sp>
        <p:nvSpPr>
          <p:cNvPr id="226306" name="Rectangle 2"/>
          <p:cNvSpPr>
            <a:spLocks noGrp="1" noRot="1" noChangeAspect="1" noChangeArrowheads="1" noTextEdit="1"/>
          </p:cNvSpPr>
          <p:nvPr>
            <p:ph type="sldImg"/>
          </p:nvPr>
        </p:nvSpPr>
        <p:spPr>
          <a:xfrm>
            <a:off x="685800" y="1143000"/>
            <a:ext cx="5486400" cy="3086100"/>
          </a:xfrm>
          <a:ln/>
        </p:spPr>
      </p:sp>
      <p:sp>
        <p:nvSpPr>
          <p:cNvPr id="22630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4238003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C9AECF-5141-4CEC-AE72-0F00AFFECA26}" type="slidenum">
              <a:rPr lang="en-US" altLang="it-IT"/>
              <a:pPr/>
              <a:t>40</a:t>
            </a:fld>
            <a:endParaRPr lang="en-US" altLang="it-IT"/>
          </a:p>
        </p:txBody>
      </p:sp>
      <p:sp>
        <p:nvSpPr>
          <p:cNvPr id="267266" name="Rectangle 2"/>
          <p:cNvSpPr>
            <a:spLocks noGrp="1" noRot="1" noChangeAspect="1" noChangeArrowheads="1" noTextEdit="1"/>
          </p:cNvSpPr>
          <p:nvPr>
            <p:ph type="sldImg"/>
          </p:nvPr>
        </p:nvSpPr>
        <p:spPr>
          <a:xfrm>
            <a:off x="685800" y="1143000"/>
            <a:ext cx="5486400" cy="3086100"/>
          </a:xfrm>
          <a:ln/>
        </p:spPr>
      </p:sp>
      <p:sp>
        <p:nvSpPr>
          <p:cNvPr id="2672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993954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BD9BAA5-CD7F-4C7E-A798-583D1B6AA692}" type="slidenum">
              <a:rPr lang="en-US" altLang="it-IT"/>
              <a:pPr/>
              <a:t>52</a:t>
            </a:fld>
            <a:endParaRPr lang="en-US" altLang="it-IT"/>
          </a:p>
        </p:txBody>
      </p:sp>
      <p:sp>
        <p:nvSpPr>
          <p:cNvPr id="230402" name="Rectangle 2"/>
          <p:cNvSpPr>
            <a:spLocks noGrp="1" noRot="1" noChangeAspect="1" noChangeArrowheads="1" noTextEdit="1"/>
          </p:cNvSpPr>
          <p:nvPr>
            <p:ph type="sldImg"/>
          </p:nvPr>
        </p:nvSpPr>
        <p:spPr>
          <a:xfrm>
            <a:off x="685800" y="1143000"/>
            <a:ext cx="5486400" cy="3086100"/>
          </a:xfrm>
          <a:ln/>
        </p:spPr>
      </p:sp>
      <p:sp>
        <p:nvSpPr>
          <p:cNvPr id="2304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2580975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BD9BAA5-CD7F-4C7E-A798-583D1B6AA692}" type="slidenum">
              <a:rPr lang="en-US" altLang="it-IT"/>
              <a:pPr/>
              <a:t>56</a:t>
            </a:fld>
            <a:endParaRPr lang="en-US" altLang="it-IT"/>
          </a:p>
        </p:txBody>
      </p:sp>
      <p:sp>
        <p:nvSpPr>
          <p:cNvPr id="230402" name="Rectangle 2"/>
          <p:cNvSpPr>
            <a:spLocks noGrp="1" noRot="1" noChangeAspect="1" noChangeArrowheads="1" noTextEdit="1"/>
          </p:cNvSpPr>
          <p:nvPr>
            <p:ph type="sldImg"/>
          </p:nvPr>
        </p:nvSpPr>
        <p:spPr>
          <a:xfrm>
            <a:off x="685800" y="1143000"/>
            <a:ext cx="5486400" cy="3086100"/>
          </a:xfrm>
          <a:ln/>
        </p:spPr>
      </p:sp>
      <p:sp>
        <p:nvSpPr>
          <p:cNvPr id="2304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429094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9C2F969-FB33-4907-A85D-0E1A0B01DA89}" type="slidenum">
              <a:rPr lang="en-US" altLang="it-IT"/>
              <a:pPr/>
              <a:t>5</a:t>
            </a:fld>
            <a:endParaRPr lang="en-US" altLang="it-IT"/>
          </a:p>
        </p:txBody>
      </p:sp>
      <p:sp>
        <p:nvSpPr>
          <p:cNvPr id="204802" name="Rectangle 2"/>
          <p:cNvSpPr>
            <a:spLocks noGrp="1" noRot="1" noChangeAspect="1" noChangeArrowheads="1" noTextEdit="1"/>
          </p:cNvSpPr>
          <p:nvPr>
            <p:ph type="sldImg"/>
          </p:nvPr>
        </p:nvSpPr>
        <p:spPr>
          <a:xfrm>
            <a:off x="685800" y="1143000"/>
            <a:ext cx="5486400" cy="3086100"/>
          </a:xfrm>
          <a:ln/>
        </p:spPr>
      </p:sp>
      <p:sp>
        <p:nvSpPr>
          <p:cNvPr id="2048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81017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8179C98-772C-474E-A469-2E743F6C0B4D}" type="slidenum">
              <a:rPr lang="en-US" altLang="it-IT"/>
              <a:pPr/>
              <a:t>63</a:t>
            </a:fld>
            <a:endParaRPr lang="en-US" altLang="it-IT"/>
          </a:p>
        </p:txBody>
      </p:sp>
      <p:sp>
        <p:nvSpPr>
          <p:cNvPr id="231426" name="Rectangle 2"/>
          <p:cNvSpPr>
            <a:spLocks noGrp="1" noRot="1" noChangeAspect="1" noChangeArrowheads="1" noTextEdit="1"/>
          </p:cNvSpPr>
          <p:nvPr>
            <p:ph type="sldImg"/>
          </p:nvPr>
        </p:nvSpPr>
        <p:spPr>
          <a:xfrm>
            <a:off x="685800" y="1143000"/>
            <a:ext cx="5486400" cy="3086100"/>
          </a:xfrm>
          <a:ln/>
        </p:spPr>
      </p:sp>
      <p:sp>
        <p:nvSpPr>
          <p:cNvPr id="23142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0713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961B61F-4053-46BD-BA16-7739FAD0C1CC}" type="slidenum">
              <a:rPr lang="en-US" altLang="it-IT"/>
              <a:pPr/>
              <a:t>7</a:t>
            </a:fld>
            <a:endParaRPr lang="en-US" altLang="it-IT"/>
          </a:p>
        </p:txBody>
      </p:sp>
      <p:sp>
        <p:nvSpPr>
          <p:cNvPr id="203778" name="Rectangle 2"/>
          <p:cNvSpPr>
            <a:spLocks noGrp="1" noRot="1" noChangeAspect="1" noChangeArrowheads="1" noTextEdit="1"/>
          </p:cNvSpPr>
          <p:nvPr>
            <p:ph type="sldImg"/>
          </p:nvPr>
        </p:nvSpPr>
        <p:spPr>
          <a:xfrm>
            <a:off x="685800" y="1143000"/>
            <a:ext cx="5486400" cy="3086100"/>
          </a:xfrm>
          <a:ln/>
        </p:spPr>
      </p:sp>
      <p:sp>
        <p:nvSpPr>
          <p:cNvPr id="2037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189492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961B61F-4053-46BD-BA16-7739FAD0C1CC}" type="slidenum">
              <a:rPr lang="en-US" altLang="it-IT"/>
              <a:pPr/>
              <a:t>8</a:t>
            </a:fld>
            <a:endParaRPr lang="en-US" altLang="it-IT"/>
          </a:p>
        </p:txBody>
      </p:sp>
      <p:sp>
        <p:nvSpPr>
          <p:cNvPr id="203778" name="Rectangle 2"/>
          <p:cNvSpPr>
            <a:spLocks noGrp="1" noRot="1" noChangeAspect="1" noChangeArrowheads="1" noTextEdit="1"/>
          </p:cNvSpPr>
          <p:nvPr>
            <p:ph type="sldImg"/>
          </p:nvPr>
        </p:nvSpPr>
        <p:spPr>
          <a:xfrm>
            <a:off x="685800" y="1143000"/>
            <a:ext cx="5486400" cy="3086100"/>
          </a:xfrm>
          <a:ln/>
        </p:spPr>
      </p:sp>
      <p:sp>
        <p:nvSpPr>
          <p:cNvPr id="2037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188072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C6E7D2-CEE4-431A-B5C2-0EBC3D0FCAC1}" type="slidenum">
              <a:rPr lang="en-US" altLang="it-IT"/>
              <a:pPr/>
              <a:t>9</a:t>
            </a:fld>
            <a:endParaRPr lang="en-US" altLang="it-IT"/>
          </a:p>
        </p:txBody>
      </p:sp>
      <p:sp>
        <p:nvSpPr>
          <p:cNvPr id="205826" name="Rectangle 2"/>
          <p:cNvSpPr>
            <a:spLocks noGrp="1" noRot="1" noChangeAspect="1" noChangeArrowheads="1" noTextEdit="1"/>
          </p:cNvSpPr>
          <p:nvPr>
            <p:ph type="sldImg"/>
          </p:nvPr>
        </p:nvSpPr>
        <p:spPr>
          <a:xfrm>
            <a:off x="685800" y="1143000"/>
            <a:ext cx="5486400" cy="3086100"/>
          </a:xfrm>
          <a:ln/>
        </p:spPr>
      </p:sp>
      <p:sp>
        <p:nvSpPr>
          <p:cNvPr id="20582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417281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C6E7D2-CEE4-431A-B5C2-0EBC3D0FCAC1}" type="slidenum">
              <a:rPr lang="en-US" altLang="it-IT"/>
              <a:pPr/>
              <a:t>10</a:t>
            </a:fld>
            <a:endParaRPr lang="en-US" altLang="it-IT"/>
          </a:p>
        </p:txBody>
      </p:sp>
      <p:sp>
        <p:nvSpPr>
          <p:cNvPr id="205826" name="Rectangle 2"/>
          <p:cNvSpPr>
            <a:spLocks noGrp="1" noRot="1" noChangeAspect="1" noChangeArrowheads="1" noTextEdit="1"/>
          </p:cNvSpPr>
          <p:nvPr>
            <p:ph type="sldImg"/>
          </p:nvPr>
        </p:nvSpPr>
        <p:spPr>
          <a:xfrm>
            <a:off x="685800" y="1143000"/>
            <a:ext cx="5486400" cy="3086100"/>
          </a:xfrm>
          <a:ln/>
        </p:spPr>
      </p:sp>
      <p:sp>
        <p:nvSpPr>
          <p:cNvPr id="20582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1270384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BFDF4C6-1D79-41D7-A89E-B7B6DD9F35B7}" type="slidenum">
              <a:rPr lang="en-US" altLang="fr-FR" smtClean="0">
                <a:latin typeface="Palatino" pitchFamily="18" charset="0"/>
              </a:rPr>
              <a:pPr eaLnBrk="1" hangingPunct="1">
                <a:spcBef>
                  <a:spcPct val="0"/>
                </a:spcBef>
              </a:pPr>
              <a:t>11</a:t>
            </a:fld>
            <a:endParaRPr lang="en-US" altLang="fr-FR">
              <a:latin typeface="Palatino" pitchFamily="18" charset="0"/>
            </a:endParaRPr>
          </a:p>
        </p:txBody>
      </p:sp>
      <p:sp>
        <p:nvSpPr>
          <p:cNvPr id="94211" name="Rectangle 2"/>
          <p:cNvSpPr>
            <a:spLocks noGrp="1" noRot="1" noChangeAspect="1" noChangeArrowheads="1" noTextEdit="1"/>
          </p:cNvSpPr>
          <p:nvPr>
            <p:ph type="sldImg"/>
          </p:nvPr>
        </p:nvSpPr>
        <p:spPr>
          <a:xfrm>
            <a:off x="2557463" y="539750"/>
            <a:ext cx="4511675" cy="2538413"/>
          </a:xfrm>
          <a:ln/>
        </p:spPr>
      </p:sp>
      <p:sp>
        <p:nvSpPr>
          <p:cNvPr id="94212" name="Rectangle 3"/>
          <p:cNvSpPr>
            <a:spLocks noGrp="1" noChangeArrowheads="1"/>
          </p:cNvSpPr>
          <p:nvPr>
            <p:ph type="body" idx="1"/>
          </p:nvPr>
        </p:nvSpPr>
        <p:spPr>
          <a:xfrm>
            <a:off x="1283124" y="3270682"/>
            <a:ext cx="7057178" cy="310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89591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91CF619-7994-42D9-B383-0C6121023783}" type="slidenum">
              <a:rPr lang="en-US" altLang="fr-FR" smtClean="0">
                <a:latin typeface="Palatino" pitchFamily="18" charset="0"/>
              </a:rPr>
              <a:pPr eaLnBrk="1" hangingPunct="1">
                <a:spcBef>
                  <a:spcPct val="0"/>
                </a:spcBef>
              </a:pPr>
              <a:t>12</a:t>
            </a:fld>
            <a:endParaRPr lang="en-US" altLang="fr-FR">
              <a:latin typeface="Palatino" pitchFamily="18" charset="0"/>
            </a:endParaRPr>
          </a:p>
        </p:txBody>
      </p:sp>
      <p:sp>
        <p:nvSpPr>
          <p:cNvPr id="95235" name="Rectangle 2"/>
          <p:cNvSpPr>
            <a:spLocks noGrp="1" noRot="1" noChangeAspect="1" noChangeArrowheads="1" noTextEdit="1"/>
          </p:cNvSpPr>
          <p:nvPr>
            <p:ph type="sldImg"/>
          </p:nvPr>
        </p:nvSpPr>
        <p:spPr>
          <a:xfrm>
            <a:off x="2557463" y="539750"/>
            <a:ext cx="4511675" cy="2538413"/>
          </a:xfrm>
          <a:ln/>
        </p:spPr>
      </p:sp>
      <p:sp>
        <p:nvSpPr>
          <p:cNvPr id="95236" name="Rectangle 3"/>
          <p:cNvSpPr>
            <a:spLocks noGrp="1" noChangeArrowheads="1"/>
          </p:cNvSpPr>
          <p:nvPr>
            <p:ph type="body" idx="1"/>
          </p:nvPr>
        </p:nvSpPr>
        <p:spPr>
          <a:xfrm>
            <a:off x="1283124" y="3270682"/>
            <a:ext cx="7057178" cy="310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21138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0A0FCBA-25D9-45BE-AE31-06BFC40CE9FF}" type="datetime1">
              <a:rPr lang="en-US" smtClean="0"/>
              <a:t>5/14/2025</a:t>
            </a:fld>
            <a:endParaRPr lang="it-IT"/>
          </a:p>
        </p:txBody>
      </p:sp>
      <p:sp>
        <p:nvSpPr>
          <p:cNvPr id="5" name="Footer Placeholder 4"/>
          <p:cNvSpPr>
            <a:spLocks noGrp="1"/>
          </p:cNvSpPr>
          <p:nvPr>
            <p:ph type="ftr" sz="quarter" idx="11"/>
          </p:nvPr>
        </p:nvSpPr>
        <p:spPr/>
        <p:txBody>
          <a:bodyPr/>
          <a:lstStyle/>
          <a:p>
            <a:r>
              <a:rPr lang="fr-FR"/>
              <a:t>M. Spurio - Astroparticle Physics - 12</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43257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1765765-6AAA-45F6-98F8-A1978BED1F5C}" type="datetime1">
              <a:rPr lang="en-US" smtClean="0"/>
              <a:t>5/14/2025</a:t>
            </a:fld>
            <a:endParaRPr lang="it-IT"/>
          </a:p>
        </p:txBody>
      </p:sp>
      <p:sp>
        <p:nvSpPr>
          <p:cNvPr id="5" name="Footer Placeholder 4"/>
          <p:cNvSpPr>
            <a:spLocks noGrp="1"/>
          </p:cNvSpPr>
          <p:nvPr>
            <p:ph type="ftr" sz="quarter" idx="11"/>
          </p:nvPr>
        </p:nvSpPr>
        <p:spPr/>
        <p:txBody>
          <a:bodyPr/>
          <a:lstStyle/>
          <a:p>
            <a:r>
              <a:rPr lang="fr-FR"/>
              <a:t>M. Spurio - Astroparticle Physics - 12</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82676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4F0A6E-C57A-4A83-87C3-BAC7BFC6304B}" type="datetime1">
              <a:rPr lang="en-US" smtClean="0"/>
              <a:t>5/14/2025</a:t>
            </a:fld>
            <a:endParaRPr lang="it-IT"/>
          </a:p>
        </p:txBody>
      </p:sp>
      <p:sp>
        <p:nvSpPr>
          <p:cNvPr id="5" name="Footer Placeholder 4"/>
          <p:cNvSpPr>
            <a:spLocks noGrp="1"/>
          </p:cNvSpPr>
          <p:nvPr>
            <p:ph type="ftr" sz="quarter" idx="11"/>
          </p:nvPr>
        </p:nvSpPr>
        <p:spPr/>
        <p:txBody>
          <a:bodyPr/>
          <a:lstStyle/>
          <a:p>
            <a:r>
              <a:rPr lang="fr-FR"/>
              <a:t>M. Spurio - Astroparticle Physics - 12</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72113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3C401D9-8EE1-4A78-8A1A-B3A0C135DDC0}" type="datetime1">
              <a:rPr lang="en-US" smtClean="0"/>
              <a:t>5/14/2025</a:t>
            </a:fld>
            <a:endParaRPr lang="it-IT"/>
          </a:p>
        </p:txBody>
      </p:sp>
      <p:sp>
        <p:nvSpPr>
          <p:cNvPr id="5" name="Footer Placeholder 4"/>
          <p:cNvSpPr>
            <a:spLocks noGrp="1"/>
          </p:cNvSpPr>
          <p:nvPr>
            <p:ph type="ftr" sz="quarter" idx="11"/>
          </p:nvPr>
        </p:nvSpPr>
        <p:spPr/>
        <p:txBody>
          <a:bodyPr/>
          <a:lstStyle/>
          <a:p>
            <a:r>
              <a:rPr lang="fr-FR"/>
              <a:t>M. Spurio - Astroparticle Physics - 12</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92056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9810B9-24D3-4720-B577-2269F8ED2F68}" type="datetime1">
              <a:rPr lang="en-US" smtClean="0"/>
              <a:t>5/14/2025</a:t>
            </a:fld>
            <a:endParaRPr lang="it-IT"/>
          </a:p>
        </p:txBody>
      </p:sp>
      <p:sp>
        <p:nvSpPr>
          <p:cNvPr id="5" name="Footer Placeholder 4"/>
          <p:cNvSpPr>
            <a:spLocks noGrp="1"/>
          </p:cNvSpPr>
          <p:nvPr>
            <p:ph type="ftr" sz="quarter" idx="11"/>
          </p:nvPr>
        </p:nvSpPr>
        <p:spPr/>
        <p:txBody>
          <a:bodyPr/>
          <a:lstStyle/>
          <a:p>
            <a:r>
              <a:rPr lang="fr-FR"/>
              <a:t>M. Spurio - Astroparticle Physics - 12</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44920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9A9BF0-F88C-448F-B229-E32D990A2CC4}" type="datetime1">
              <a:rPr lang="en-US" smtClean="0"/>
              <a:t>5/14/2025</a:t>
            </a:fld>
            <a:endParaRPr lang="it-IT"/>
          </a:p>
        </p:txBody>
      </p:sp>
      <p:sp>
        <p:nvSpPr>
          <p:cNvPr id="6" name="Footer Placeholder 5"/>
          <p:cNvSpPr>
            <a:spLocks noGrp="1"/>
          </p:cNvSpPr>
          <p:nvPr>
            <p:ph type="ftr" sz="quarter" idx="11"/>
          </p:nvPr>
        </p:nvSpPr>
        <p:spPr/>
        <p:txBody>
          <a:bodyPr/>
          <a:lstStyle/>
          <a:p>
            <a:r>
              <a:rPr lang="fr-FR"/>
              <a:t>M. Spurio - Astroparticle Physics - 12</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15096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E3CB9E7-B512-46D0-84EE-18E04B065CBC}" type="datetime1">
              <a:rPr lang="en-US" smtClean="0"/>
              <a:t>5/14/2025</a:t>
            </a:fld>
            <a:endParaRPr lang="it-IT"/>
          </a:p>
        </p:txBody>
      </p:sp>
      <p:sp>
        <p:nvSpPr>
          <p:cNvPr id="8" name="Footer Placeholder 7"/>
          <p:cNvSpPr>
            <a:spLocks noGrp="1"/>
          </p:cNvSpPr>
          <p:nvPr>
            <p:ph type="ftr" sz="quarter" idx="11"/>
          </p:nvPr>
        </p:nvSpPr>
        <p:spPr/>
        <p:txBody>
          <a:bodyPr/>
          <a:lstStyle/>
          <a:p>
            <a:r>
              <a:rPr lang="fr-FR"/>
              <a:t>M. Spurio - Astroparticle Physics - 12</a:t>
            </a:r>
            <a:endParaRPr lang="it-IT"/>
          </a:p>
        </p:txBody>
      </p:sp>
      <p:sp>
        <p:nvSpPr>
          <p:cNvPr id="9" name="Slide Number Placeholder 8"/>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214361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1700770-1FE0-45B6-9317-DB171DA2F484}" type="datetime1">
              <a:rPr lang="en-US" smtClean="0"/>
              <a:t>5/14/2025</a:t>
            </a:fld>
            <a:endParaRPr lang="it-IT"/>
          </a:p>
        </p:txBody>
      </p:sp>
      <p:sp>
        <p:nvSpPr>
          <p:cNvPr id="4" name="Footer Placeholder 3"/>
          <p:cNvSpPr>
            <a:spLocks noGrp="1"/>
          </p:cNvSpPr>
          <p:nvPr>
            <p:ph type="ftr" sz="quarter" idx="11"/>
          </p:nvPr>
        </p:nvSpPr>
        <p:spPr/>
        <p:txBody>
          <a:bodyPr/>
          <a:lstStyle/>
          <a:p>
            <a:r>
              <a:rPr lang="fr-FR"/>
              <a:t>M. Spurio - Astroparticle Physics - 12</a:t>
            </a:r>
            <a:endParaRPr lang="it-IT"/>
          </a:p>
        </p:txBody>
      </p:sp>
      <p:sp>
        <p:nvSpPr>
          <p:cNvPr id="5" name="Slide Number Placeholder 4"/>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5018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8F328-6B28-4E87-972E-DA95C5A3FF39}" type="datetime1">
              <a:rPr lang="en-US" smtClean="0"/>
              <a:t>5/14/2025</a:t>
            </a:fld>
            <a:endParaRPr lang="it-IT"/>
          </a:p>
        </p:txBody>
      </p:sp>
      <p:sp>
        <p:nvSpPr>
          <p:cNvPr id="3" name="Footer Placeholder 2"/>
          <p:cNvSpPr>
            <a:spLocks noGrp="1"/>
          </p:cNvSpPr>
          <p:nvPr>
            <p:ph type="ftr" sz="quarter" idx="11"/>
          </p:nvPr>
        </p:nvSpPr>
        <p:spPr/>
        <p:txBody>
          <a:bodyPr/>
          <a:lstStyle/>
          <a:p>
            <a:r>
              <a:rPr lang="fr-FR"/>
              <a:t>M. Spurio - Astroparticle Physics - 12</a:t>
            </a:r>
            <a:endParaRPr lang="it-IT"/>
          </a:p>
        </p:txBody>
      </p:sp>
      <p:sp>
        <p:nvSpPr>
          <p:cNvPr id="4" name="Slide Number Placeholder 3"/>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76075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334EED-59E6-47E0-AC9C-4290D478CB70}" type="datetime1">
              <a:rPr lang="en-US" smtClean="0"/>
              <a:t>5/14/2025</a:t>
            </a:fld>
            <a:endParaRPr lang="it-IT"/>
          </a:p>
        </p:txBody>
      </p:sp>
      <p:sp>
        <p:nvSpPr>
          <p:cNvPr id="6" name="Footer Placeholder 5"/>
          <p:cNvSpPr>
            <a:spLocks noGrp="1"/>
          </p:cNvSpPr>
          <p:nvPr>
            <p:ph type="ftr" sz="quarter" idx="11"/>
          </p:nvPr>
        </p:nvSpPr>
        <p:spPr/>
        <p:txBody>
          <a:bodyPr/>
          <a:lstStyle/>
          <a:p>
            <a:r>
              <a:rPr lang="fr-FR"/>
              <a:t>M. Spurio - Astroparticle Physics - 12</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89413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69B1268-1504-4CDE-A361-B24A4645D476}" type="datetime1">
              <a:rPr lang="en-US" smtClean="0"/>
              <a:t>5/14/2025</a:t>
            </a:fld>
            <a:endParaRPr lang="it-IT"/>
          </a:p>
        </p:txBody>
      </p:sp>
      <p:sp>
        <p:nvSpPr>
          <p:cNvPr id="6" name="Footer Placeholder 5"/>
          <p:cNvSpPr>
            <a:spLocks noGrp="1"/>
          </p:cNvSpPr>
          <p:nvPr>
            <p:ph type="ftr" sz="quarter" idx="11"/>
          </p:nvPr>
        </p:nvSpPr>
        <p:spPr/>
        <p:txBody>
          <a:bodyPr/>
          <a:lstStyle/>
          <a:p>
            <a:r>
              <a:rPr lang="fr-FR"/>
              <a:t>M. Spurio - Astroparticle Physics - 12</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98109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65657-E959-4820-A4CF-2E7AE632DCD7}" type="datetime1">
              <a:rPr lang="en-US" smtClean="0"/>
              <a:t>5/14/2025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 Spurio - Astroparticle Physics - 12</a:t>
            </a:r>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56C54-971D-4A64-8725-72F12A462872}" type="slidenum">
              <a:rPr lang="it-IT" smtClean="0"/>
              <a:t>‹N›</a:t>
            </a:fld>
            <a:endParaRPr lang="it-IT"/>
          </a:p>
        </p:txBody>
      </p:sp>
      <p:cxnSp>
        <p:nvCxnSpPr>
          <p:cNvPr id="7" name="Connettore 1 7">
            <a:extLst>
              <a:ext uri="{FF2B5EF4-FFF2-40B4-BE49-F238E27FC236}">
                <a16:creationId xmlns:a16="http://schemas.microsoft.com/office/drawing/2014/main" id="{53D707D9-23B7-62BC-493D-9DF954855C69}"/>
              </a:ext>
            </a:extLst>
          </p:cNvPr>
          <p:cNvCxnSpPr/>
          <p:nvPr userDrawn="1"/>
        </p:nvCxnSpPr>
        <p:spPr>
          <a:xfrm>
            <a:off x="838200" y="763480"/>
            <a:ext cx="10515600" cy="0"/>
          </a:xfrm>
          <a:prstGeom prst="line">
            <a:avLst/>
          </a:prstGeom>
          <a:ln w="28575">
            <a:solidFill>
              <a:srgbClr val="C00000"/>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5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sns.ias.edu/~jnb/Papers/Popular/Nobelmuseum/italianmystery.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hyperlink" Target="https://www.nature.com/natur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5.png"/><Relationship Id="rId4" Type="http://schemas.openxmlformats.org/officeDocument/2006/relationships/hyperlink" Target="https://arxiv.org/pdf/1508.00785.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oleObject" Target="../embeddings/oleObject1.bin"/><Relationship Id="rId7" Type="http://schemas.openxmlformats.org/officeDocument/2006/relationships/image" Target="../media/image72.png"/><Relationship Id="rId2" Type="http://schemas.openxmlformats.org/officeDocument/2006/relationships/image" Target="../media/image69.emf"/><Relationship Id="rId1" Type="http://schemas.openxmlformats.org/officeDocument/2006/relationships/slideLayout" Target="../slideLayouts/slideLayout2.xml"/><Relationship Id="rId6" Type="http://schemas.openxmlformats.org/officeDocument/2006/relationships/image" Target="../media/image71.wmf"/><Relationship Id="rId5" Type="http://schemas.openxmlformats.org/officeDocument/2006/relationships/oleObject" Target="../embeddings/oleObject2.bin"/><Relationship Id="rId4" Type="http://schemas.openxmlformats.org/officeDocument/2006/relationships/image" Target="../media/image70.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wmf"/></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gif"/><Relationship Id="rId1" Type="http://schemas.openxmlformats.org/officeDocument/2006/relationships/slideLayout" Target="../slideLayouts/slideLayout2.xml"/><Relationship Id="rId5" Type="http://schemas.openxmlformats.org/officeDocument/2006/relationships/hyperlink" Target="http://www-sk.icrr.u-tokyo.ac.jp/sk/news/2017/02/SN1987A-en.html" TargetMode="External"/><Relationship Id="rId4" Type="http://schemas.openxmlformats.org/officeDocument/2006/relationships/image" Target="../media/image84.jpeg"/></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6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lgn="ctr">
              <a:buNone/>
            </a:pPr>
            <a:endParaRPr lang="en-GB" sz="3200" dirty="0">
              <a:solidFill>
                <a:srgbClr val="C00000"/>
              </a:solidFill>
              <a:latin typeface="Calibri Light" panose="020F0302020204030204"/>
              <a:ea typeface="+mj-ea"/>
              <a:cs typeface="+mj-cs"/>
            </a:endParaRPr>
          </a:p>
          <a:p>
            <a:pPr marL="0" indent="0" algn="ctr">
              <a:buNone/>
            </a:pPr>
            <a:r>
              <a:rPr lang="en-GB" sz="3200" dirty="0">
                <a:solidFill>
                  <a:srgbClr val="C00000"/>
                </a:solidFill>
                <a:latin typeface="Calibri Light" panose="020F0302020204030204"/>
                <a:ea typeface="+mj-ea"/>
                <a:cs typeface="+mj-cs"/>
              </a:rPr>
              <a:t>XII.</a:t>
            </a:r>
          </a:p>
          <a:p>
            <a:pPr marL="0" indent="0" algn="ctr">
              <a:buNone/>
            </a:pPr>
            <a:r>
              <a:rPr lang="en-US" sz="3200" dirty="0">
                <a:solidFill>
                  <a:srgbClr val="C00000"/>
                </a:solidFill>
                <a:latin typeface="Calibri Light" panose="020F0302020204030204"/>
                <a:ea typeface="+mj-ea"/>
                <a:cs typeface="+mj-cs"/>
              </a:rPr>
              <a:t>Low-Energy Neutrino Physics </a:t>
            </a:r>
          </a:p>
          <a:p>
            <a:pPr marL="0" indent="0" algn="ctr">
              <a:buNone/>
            </a:pPr>
            <a:r>
              <a:rPr lang="en-US" sz="3200" dirty="0">
                <a:solidFill>
                  <a:srgbClr val="C00000"/>
                </a:solidFill>
                <a:latin typeface="Calibri Light" panose="020F0302020204030204"/>
                <a:ea typeface="+mj-ea"/>
                <a:cs typeface="+mj-cs"/>
              </a:rPr>
              <a:t>and Astrophysics</a:t>
            </a:r>
            <a:endParaRPr lang="en-GB" sz="2000" dirty="0">
              <a:solidFill>
                <a:srgbClr val="FF0000"/>
              </a:solidFill>
            </a:endParaRPr>
          </a:p>
        </p:txBody>
      </p:sp>
      <p:sp>
        <p:nvSpPr>
          <p:cNvPr id="6" name="Segnaposto piè di pagina 5"/>
          <p:cNvSpPr>
            <a:spLocks noGrp="1"/>
          </p:cNvSpPr>
          <p:nvPr>
            <p:ph type="ftr" sz="quarter" idx="11"/>
          </p:nvPr>
        </p:nvSpPr>
        <p:spPr/>
        <p:txBody>
          <a:bodyPr/>
          <a:lstStyle/>
          <a:p>
            <a:r>
              <a:rPr lang="fr-FR"/>
              <a:t>M. Spurio - Astroparticle Physics - 12</a:t>
            </a:r>
            <a:endParaRPr lang="it-IT"/>
          </a:p>
        </p:txBody>
      </p:sp>
      <p:sp>
        <p:nvSpPr>
          <p:cNvPr id="2" name="Segnaposto numero diapositiva 1"/>
          <p:cNvSpPr>
            <a:spLocks noGrp="1"/>
          </p:cNvSpPr>
          <p:nvPr>
            <p:ph type="sldNum" sz="quarter" idx="12"/>
          </p:nvPr>
        </p:nvSpPr>
        <p:spPr/>
        <p:txBody>
          <a:bodyPr/>
          <a:lstStyle/>
          <a:p>
            <a:fld id="{EF856C54-971D-4A64-8725-72F12A462872}" type="slidenum">
              <a:rPr lang="it-IT" smtClean="0"/>
              <a:t>1</a:t>
            </a:fld>
            <a:endParaRPr lang="it-IT"/>
          </a:p>
        </p:txBody>
      </p:sp>
      <p:sp>
        <p:nvSpPr>
          <p:cNvPr id="4" name="Rettangolo 3"/>
          <p:cNvSpPr/>
          <p:nvPr/>
        </p:nvSpPr>
        <p:spPr>
          <a:xfrm>
            <a:off x="3467708" y="4307761"/>
            <a:ext cx="5256584" cy="1754326"/>
          </a:xfrm>
          <a:prstGeom prst="rect">
            <a:avLst/>
          </a:prstGeom>
        </p:spPr>
        <p:txBody>
          <a:bodyPr wrap="square">
            <a:spAutoFit/>
          </a:bodyPr>
          <a:lstStyle/>
          <a:p>
            <a:pPr algn="ctr"/>
            <a:r>
              <a:rPr lang="en-US" sz="3200" spc="-100" dirty="0">
                <a:solidFill>
                  <a:srgbClr val="675E47"/>
                </a:solidFill>
                <a:latin typeface="+mj-lt"/>
                <a:ea typeface="+mj-ea"/>
                <a:cs typeface="+mj-cs"/>
              </a:rPr>
              <a:t>Astroparticle Physics </a:t>
            </a:r>
            <a:r>
              <a:rPr lang="en-US" sz="3200" spc="-100" dirty="0" err="1">
                <a:solidFill>
                  <a:srgbClr val="675E47"/>
                </a:solidFill>
                <a:latin typeface="+mj-lt"/>
                <a:ea typeface="+mj-ea"/>
                <a:cs typeface="+mj-cs"/>
              </a:rPr>
              <a:t>a.a.</a:t>
            </a:r>
            <a:r>
              <a:rPr lang="en-US" sz="3200" spc="-100" dirty="0">
                <a:solidFill>
                  <a:srgbClr val="675E47"/>
                </a:solidFill>
                <a:latin typeface="+mj-lt"/>
                <a:ea typeface="+mj-ea"/>
                <a:cs typeface="+mj-cs"/>
              </a:rPr>
              <a:t> 2024/25</a:t>
            </a:r>
          </a:p>
          <a:p>
            <a:pPr algn="ctr"/>
            <a:r>
              <a:rPr lang="en-US" sz="2800" spc="-100" dirty="0">
                <a:solidFill>
                  <a:srgbClr val="675E47"/>
                </a:solidFill>
                <a:latin typeface="+mj-lt"/>
                <a:ea typeface="+mj-ea"/>
                <a:cs typeface="+mj-cs"/>
              </a:rPr>
              <a:t>Maurizio Spurio</a:t>
            </a:r>
          </a:p>
          <a:p>
            <a:pPr algn="ctr"/>
            <a:r>
              <a:rPr lang="en-US" sz="2400" spc="-100" dirty="0" err="1">
                <a:solidFill>
                  <a:srgbClr val="675E47"/>
                </a:solidFill>
                <a:latin typeface="+mj-lt"/>
                <a:ea typeface="+mj-ea"/>
                <a:cs typeface="+mj-cs"/>
              </a:rPr>
              <a:t>Università</a:t>
            </a:r>
            <a:r>
              <a:rPr lang="en-US" sz="2400" spc="-100" dirty="0">
                <a:solidFill>
                  <a:srgbClr val="675E47"/>
                </a:solidFill>
                <a:latin typeface="+mj-lt"/>
                <a:ea typeface="+mj-ea"/>
                <a:cs typeface="+mj-cs"/>
              </a:rPr>
              <a:t> di Bologna e INFN</a:t>
            </a:r>
          </a:p>
          <a:p>
            <a:pPr algn="ctr"/>
            <a:r>
              <a:rPr lang="en-US" sz="2000" spc="-100" dirty="0">
                <a:solidFill>
                  <a:srgbClr val="675E47"/>
                </a:solidFill>
                <a:latin typeface="+mj-lt"/>
                <a:ea typeface="+mj-ea"/>
                <a:cs typeface="+mj-cs"/>
              </a:rPr>
              <a:t>maurizio.spurio@unibo.it</a:t>
            </a:r>
          </a:p>
        </p:txBody>
      </p:sp>
    </p:spTree>
    <p:extLst>
      <p:ext uri="{BB962C8B-B14F-4D97-AF65-F5344CB8AC3E}">
        <p14:creationId xmlns:p14="http://schemas.microsoft.com/office/powerpoint/2010/main" val="320862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811763" y="1"/>
            <a:ext cx="9653037" cy="772399"/>
          </a:xfrm>
          <a:noFill/>
          <a:ln/>
        </p:spPr>
        <p:txBody>
          <a:bodyPr>
            <a:noAutofit/>
          </a:bodyPr>
          <a:lstStyle/>
          <a:p>
            <a:r>
              <a:rPr lang="it-IT" sz="3600" dirty="0">
                <a:solidFill>
                  <a:srgbClr val="C00000"/>
                </a:solidFill>
              </a:rPr>
              <a:t>The Standard Solar Model (SSM)</a:t>
            </a:r>
          </a:p>
        </p:txBody>
      </p:sp>
      <p:sp>
        <p:nvSpPr>
          <p:cNvPr id="143386" name="Rectangle 26"/>
          <p:cNvSpPr>
            <a:spLocks noGrp="1" noChangeArrowheads="1"/>
          </p:cNvSpPr>
          <p:nvPr>
            <p:ph idx="1"/>
          </p:nvPr>
        </p:nvSpPr>
        <p:spPr>
          <a:xfrm>
            <a:off x="606490" y="908720"/>
            <a:ext cx="6671388" cy="1584176"/>
          </a:xfrm>
          <a:noFill/>
          <a:ln/>
        </p:spPr>
        <p:txBody>
          <a:bodyPr>
            <a:noAutofit/>
          </a:bodyPr>
          <a:lstStyle/>
          <a:p>
            <a:pPr>
              <a:lnSpc>
                <a:spcPct val="80000"/>
              </a:lnSpc>
              <a:spcBef>
                <a:spcPts val="0"/>
              </a:spcBef>
              <a:spcAft>
                <a:spcPts val="1200"/>
              </a:spcAft>
            </a:pPr>
            <a:endParaRPr lang="en-US" sz="1800" b="1" dirty="0"/>
          </a:p>
          <a:p>
            <a:pPr>
              <a:lnSpc>
                <a:spcPct val="80000"/>
              </a:lnSpc>
              <a:spcBef>
                <a:spcPts val="0"/>
              </a:spcBef>
              <a:spcAft>
                <a:spcPts val="1200"/>
              </a:spcAft>
            </a:pPr>
            <a:r>
              <a:rPr lang="en-US" sz="1800" b="1" dirty="0"/>
              <a:t>J. </a:t>
            </a:r>
            <a:r>
              <a:rPr lang="en-US" sz="1800" b="1" dirty="0" err="1"/>
              <a:t>Bahcall</a:t>
            </a:r>
            <a:r>
              <a:rPr lang="en-US" sz="1800" dirty="0"/>
              <a:t>: The initial author of the SSM</a:t>
            </a:r>
          </a:p>
          <a:p>
            <a:pPr>
              <a:lnSpc>
                <a:spcPct val="80000"/>
              </a:lnSpc>
              <a:spcBef>
                <a:spcPts val="0"/>
              </a:spcBef>
              <a:spcAft>
                <a:spcPts val="1200"/>
              </a:spcAft>
            </a:pPr>
            <a:r>
              <a:rPr lang="en-US" sz="1800" dirty="0"/>
              <a:t>Derived from the conservation laws and energy transport equations of physics, applied to a spherically symmetric gas (plasma) sphere </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10</a:t>
            </a:fld>
            <a:endParaRPr lang="it-IT"/>
          </a:p>
        </p:txBody>
      </p:sp>
      <p:sp>
        <p:nvSpPr>
          <p:cNvPr id="143390" name="Rectangle 30"/>
          <p:cNvSpPr>
            <a:spLocks noChangeArrowheads="1"/>
          </p:cNvSpPr>
          <p:nvPr/>
        </p:nvSpPr>
        <p:spPr bwMode="auto">
          <a:xfrm>
            <a:off x="1629733" y="2500762"/>
            <a:ext cx="4896792" cy="3374770"/>
          </a:xfrm>
          <a:prstGeom prst="rect">
            <a:avLst/>
          </a:prstGeom>
          <a:noFill/>
          <a:ln w="25400">
            <a:noFill/>
            <a:miter lim="800000"/>
            <a:headEnd/>
            <a:tailEnd/>
          </a:ln>
          <a:effectLst/>
        </p:spPr>
        <p:txBody>
          <a:bodyPr wrap="square">
            <a:spAutoFit/>
          </a:bodyPr>
          <a:lstStyle/>
          <a:p>
            <a:pPr marL="342900" indent="-342900">
              <a:lnSpc>
                <a:spcPct val="80000"/>
              </a:lnSpc>
              <a:spcBef>
                <a:spcPts val="300"/>
              </a:spcBef>
              <a:buFont typeface="Arial" panose="020B0604020202020204" pitchFamily="34" charset="0"/>
              <a:buChar char="•"/>
            </a:pPr>
            <a:r>
              <a:rPr lang="en-US" b="1" dirty="0"/>
              <a:t>Input of the SSM:</a:t>
            </a:r>
          </a:p>
          <a:p>
            <a:pPr marL="800100" lvl="1" indent="-342900">
              <a:lnSpc>
                <a:spcPct val="80000"/>
              </a:lnSpc>
              <a:spcBef>
                <a:spcPts val="300"/>
              </a:spcBef>
              <a:buFont typeface="Courier New" panose="02070309020205020404" pitchFamily="49" charset="0"/>
              <a:buChar char="o"/>
            </a:pPr>
            <a:r>
              <a:rPr lang="en-US" dirty="0"/>
              <a:t>Mass, Age, Luminosity, Radius</a:t>
            </a:r>
          </a:p>
          <a:p>
            <a:pPr marL="342900" indent="-342900">
              <a:spcBef>
                <a:spcPts val="300"/>
              </a:spcBef>
              <a:buFont typeface="Arial" panose="020B0604020202020204" pitchFamily="34" charset="0"/>
              <a:buChar char="•"/>
            </a:pPr>
            <a:r>
              <a:rPr lang="en-US" b="1" dirty="0"/>
              <a:t>Assumptions of the SSM</a:t>
            </a:r>
          </a:p>
          <a:p>
            <a:pPr marL="800100" lvl="1" indent="-342900">
              <a:spcBef>
                <a:spcPts val="300"/>
              </a:spcBef>
              <a:buFont typeface="Courier New" panose="02070309020205020404" pitchFamily="49" charset="0"/>
              <a:buChar char="o"/>
            </a:pPr>
            <a:r>
              <a:rPr lang="en-US" dirty="0"/>
              <a:t>Hydrostatic equilibrium</a:t>
            </a:r>
          </a:p>
          <a:p>
            <a:pPr marL="800100" lvl="1" indent="-342900">
              <a:spcBef>
                <a:spcPts val="300"/>
              </a:spcBef>
              <a:buFont typeface="Courier New" panose="02070309020205020404" pitchFamily="49" charset="0"/>
              <a:buChar char="o"/>
            </a:pPr>
            <a:r>
              <a:rPr lang="en-US" dirty="0"/>
              <a:t>Spherical symmetry, no rotation, no magnetic field</a:t>
            </a:r>
          </a:p>
          <a:p>
            <a:pPr marL="800100" lvl="1" indent="-342900">
              <a:spcBef>
                <a:spcPts val="300"/>
              </a:spcBef>
              <a:buFont typeface="Courier New" panose="02070309020205020404" pitchFamily="49" charset="0"/>
              <a:buChar char="o"/>
            </a:pPr>
            <a:r>
              <a:rPr lang="en-US" dirty="0"/>
              <a:t>Energy generation by H burning</a:t>
            </a:r>
          </a:p>
          <a:p>
            <a:pPr marL="342900" indent="-342900">
              <a:spcBef>
                <a:spcPts val="300"/>
              </a:spcBef>
              <a:buFont typeface="Arial" panose="020B0604020202020204" pitchFamily="34" charset="0"/>
              <a:buChar char="•"/>
            </a:pPr>
            <a:r>
              <a:rPr lang="en-US" b="1" dirty="0"/>
              <a:t>Free parameters</a:t>
            </a:r>
            <a:r>
              <a:rPr lang="en-US" dirty="0"/>
              <a:t>:</a:t>
            </a:r>
          </a:p>
          <a:p>
            <a:pPr marL="800100" lvl="1" indent="-342900">
              <a:spcBef>
                <a:spcPts val="300"/>
              </a:spcBef>
              <a:buFont typeface="Courier New" panose="02070309020205020404" pitchFamily="49" charset="0"/>
              <a:buChar char="o"/>
            </a:pPr>
            <a:r>
              <a:rPr lang="en-US" dirty="0"/>
              <a:t>initial relative mass abundances:</a:t>
            </a:r>
          </a:p>
          <a:p>
            <a:pPr>
              <a:spcBef>
                <a:spcPts val="300"/>
              </a:spcBef>
            </a:pPr>
            <a:r>
              <a:rPr lang="en-US" dirty="0"/>
              <a:t>      X</a:t>
            </a:r>
            <a:r>
              <a:rPr lang="en-US" baseline="-25000" dirty="0"/>
              <a:t>in</a:t>
            </a:r>
            <a:r>
              <a:rPr lang="en-US" dirty="0"/>
              <a:t> (H), Y</a:t>
            </a:r>
            <a:r>
              <a:rPr lang="en-US" baseline="-25000" dirty="0"/>
              <a:t>in</a:t>
            </a:r>
            <a:r>
              <a:rPr lang="en-US" dirty="0"/>
              <a:t>(He), Z</a:t>
            </a:r>
            <a:r>
              <a:rPr lang="en-US" baseline="-25000" dirty="0"/>
              <a:t>in</a:t>
            </a:r>
            <a:r>
              <a:rPr lang="en-US" dirty="0"/>
              <a:t>(metals)=1-X</a:t>
            </a:r>
            <a:r>
              <a:rPr lang="en-US" baseline="-25000" dirty="0"/>
              <a:t>in</a:t>
            </a:r>
            <a:r>
              <a:rPr lang="en-US" dirty="0"/>
              <a:t> – Y</a:t>
            </a:r>
            <a:r>
              <a:rPr lang="en-US" baseline="-25000" dirty="0"/>
              <a:t>in</a:t>
            </a:r>
          </a:p>
          <a:p>
            <a:pPr marL="342900" indent="-342900">
              <a:spcBef>
                <a:spcPts val="300"/>
              </a:spcBef>
              <a:buFont typeface="Arial" panose="020B0604020202020204" pitchFamily="34" charset="0"/>
              <a:buChar char="•"/>
            </a:pPr>
            <a:r>
              <a:rPr lang="en-US" b="1" dirty="0"/>
              <a:t>Tested by helioseismology</a:t>
            </a:r>
          </a:p>
        </p:txBody>
      </p:sp>
      <p:sp>
        <p:nvSpPr>
          <p:cNvPr id="143391" name="Rectangle 31"/>
          <p:cNvSpPr>
            <a:spLocks noChangeArrowheads="1"/>
          </p:cNvSpPr>
          <p:nvPr/>
        </p:nvSpPr>
        <p:spPr bwMode="auto">
          <a:xfrm>
            <a:off x="7313770" y="4713289"/>
            <a:ext cx="2958695" cy="379591"/>
          </a:xfrm>
          <a:prstGeom prst="rect">
            <a:avLst/>
          </a:prstGeom>
          <a:noFill/>
          <a:ln w="25400">
            <a:noFill/>
            <a:miter lim="800000"/>
            <a:headEnd/>
            <a:tailEnd/>
          </a:ln>
          <a:effectLst/>
        </p:spPr>
        <p:txBody>
          <a:bodyPr wrap="none">
            <a:spAutoFit/>
          </a:bodyPr>
          <a:lstStyle/>
          <a:p>
            <a:pPr algn="l"/>
            <a:r>
              <a:rPr lang="it-IT" sz="2800" b="1" u="sng" baseline="-12000" dirty="0">
                <a:latin typeface="+mj-lt"/>
              </a:rPr>
              <a:t>http://www.sns.ias.edu/~jnb/</a:t>
            </a:r>
          </a:p>
        </p:txBody>
      </p:sp>
      <p:pic>
        <p:nvPicPr>
          <p:cNvPr id="143392" name="Picture 32"/>
          <p:cNvPicPr>
            <a:picLocks noChangeAspect="1" noChangeArrowheads="1"/>
          </p:cNvPicPr>
          <p:nvPr/>
        </p:nvPicPr>
        <p:blipFill>
          <a:blip r:embed="rId3" cstate="print"/>
          <a:srcRect/>
          <a:stretch>
            <a:fillRect/>
          </a:stretch>
        </p:blipFill>
        <p:spPr bwMode="auto">
          <a:xfrm>
            <a:off x="7424490" y="1484314"/>
            <a:ext cx="2847975" cy="3228975"/>
          </a:xfrm>
          <a:prstGeom prst="rect">
            <a:avLst/>
          </a:prstGeom>
          <a:noFill/>
          <a:ln w="25400">
            <a:noFill/>
            <a:miter lim="800000"/>
            <a:headEnd/>
            <a:tailEnd/>
          </a:ln>
          <a:effectLst/>
        </p:spPr>
      </p:pic>
      <p:sp>
        <p:nvSpPr>
          <p:cNvPr id="144397" name="Rectangle 13"/>
          <p:cNvSpPr>
            <a:spLocks noChangeArrowheads="1"/>
          </p:cNvSpPr>
          <p:nvPr/>
        </p:nvSpPr>
        <p:spPr bwMode="auto">
          <a:xfrm>
            <a:off x="7424490" y="1537586"/>
            <a:ext cx="1228221" cy="502702"/>
          </a:xfrm>
          <a:prstGeom prst="rect">
            <a:avLst/>
          </a:prstGeom>
          <a:noFill/>
          <a:ln w="25400">
            <a:noFill/>
            <a:miter lim="800000"/>
            <a:headEnd/>
            <a:tailEnd/>
          </a:ln>
          <a:effectLst/>
        </p:spPr>
        <p:txBody>
          <a:bodyPr wrap="none" anchor="ctr">
            <a:spAutoFit/>
          </a:bodyPr>
          <a:lstStyle/>
          <a:p>
            <a:pPr algn="l"/>
            <a:r>
              <a:rPr lang="en-US" sz="2000" b="1" i="1" baseline="-12000" dirty="0">
                <a:latin typeface="Comic Sans MS" pitchFamily="66" charset="0"/>
              </a:rPr>
              <a:t>John </a:t>
            </a:r>
            <a:r>
              <a:rPr lang="en-US" sz="2000" b="1" i="1" baseline="-12000" dirty="0" err="1">
                <a:latin typeface="Comic Sans MS" pitchFamily="66" charset="0"/>
              </a:rPr>
              <a:t>Bahcall</a:t>
            </a:r>
            <a:br>
              <a:rPr lang="en-US" sz="2000" b="1" i="1" baseline="-12000" dirty="0">
                <a:latin typeface="Comic Sans MS" pitchFamily="66" charset="0"/>
              </a:rPr>
            </a:br>
            <a:r>
              <a:rPr lang="en-US" sz="2000" b="1" i="1" baseline="-12000" dirty="0">
                <a:latin typeface="Comic Sans MS" pitchFamily="66" charset="0"/>
              </a:rPr>
              <a:t>1934–2005</a:t>
            </a:r>
            <a:r>
              <a:rPr lang="en-US" sz="2000" baseline="-12000" dirty="0">
                <a:latin typeface="Comic Sans MS" pitchFamily="66" charset="0"/>
              </a:rPr>
              <a:t> </a:t>
            </a:r>
          </a:p>
        </p:txBody>
      </p:sp>
      <p:sp>
        <p:nvSpPr>
          <p:cNvPr id="144398" name="Rectangle 14"/>
          <p:cNvSpPr>
            <a:spLocks noChangeArrowheads="1"/>
          </p:cNvSpPr>
          <p:nvPr/>
        </p:nvSpPr>
        <p:spPr bwMode="auto">
          <a:xfrm>
            <a:off x="6813945" y="5229201"/>
            <a:ext cx="3884848" cy="646331"/>
          </a:xfrm>
          <a:prstGeom prst="rect">
            <a:avLst/>
          </a:prstGeom>
          <a:noFill/>
          <a:ln w="25400">
            <a:solidFill>
              <a:schemeClr val="bg1"/>
            </a:solidFill>
            <a:miter lim="800000"/>
            <a:headEnd/>
            <a:tailEnd/>
          </a:ln>
          <a:effectLst/>
        </p:spPr>
        <p:txBody>
          <a:bodyPr wrap="square">
            <a:spAutoFit/>
          </a:bodyPr>
          <a:lstStyle/>
          <a:p>
            <a:pPr algn="l"/>
            <a:r>
              <a:rPr lang="it-IT" b="1" baseline="-12000" dirty="0">
                <a:latin typeface="+mj-lt"/>
              </a:rPr>
              <a:t>Note: Read the </a:t>
            </a:r>
            <a:r>
              <a:rPr lang="it-IT" b="1" baseline="-12000" dirty="0" err="1">
                <a:latin typeface="+mj-lt"/>
              </a:rPr>
              <a:t>paper</a:t>
            </a:r>
            <a:r>
              <a:rPr lang="it-IT" b="1" baseline="-12000" dirty="0">
                <a:latin typeface="+mj-lt"/>
              </a:rPr>
              <a:t> (anche in italiano)</a:t>
            </a:r>
          </a:p>
          <a:p>
            <a:pPr algn="l"/>
            <a:r>
              <a:rPr lang="it-IT" baseline="-12000" dirty="0">
                <a:latin typeface="+mj-lt"/>
                <a:hlinkClick r:id="rId4"/>
              </a:rPr>
              <a:t>http://www.sns.ias.edu/~jnb/Papers/Popular/Nobelmuseum/italianmystery.pdf</a:t>
            </a:r>
            <a:r>
              <a:rPr lang="it-IT" baseline="-12000" dirty="0">
                <a:latin typeface="+mj-lt"/>
              </a:rPr>
              <a:t> </a:t>
            </a:r>
          </a:p>
        </p:txBody>
      </p:sp>
    </p:spTree>
    <p:extLst>
      <p:ext uri="{BB962C8B-B14F-4D97-AF65-F5344CB8AC3E}">
        <p14:creationId xmlns:p14="http://schemas.microsoft.com/office/powerpoint/2010/main" val="234608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8634413" y="4357688"/>
            <a:ext cx="328612" cy="398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2771" name="Group 117"/>
          <p:cNvGrpSpPr>
            <a:grpSpLocks/>
          </p:cNvGrpSpPr>
          <p:nvPr/>
        </p:nvGrpSpPr>
        <p:grpSpPr bwMode="auto">
          <a:xfrm>
            <a:off x="3722689" y="2036763"/>
            <a:ext cx="1627187" cy="3795712"/>
            <a:chOff x="1385" y="1283"/>
            <a:chExt cx="1025" cy="2391"/>
          </a:xfrm>
        </p:grpSpPr>
        <p:grpSp>
          <p:nvGrpSpPr>
            <p:cNvPr id="32891" name="Group 110"/>
            <p:cNvGrpSpPr>
              <a:grpSpLocks/>
            </p:cNvGrpSpPr>
            <p:nvPr/>
          </p:nvGrpSpPr>
          <p:grpSpPr bwMode="auto">
            <a:xfrm>
              <a:off x="1385" y="1283"/>
              <a:ext cx="1025" cy="1331"/>
              <a:chOff x="1385" y="1283"/>
              <a:chExt cx="1025" cy="1331"/>
            </a:xfrm>
          </p:grpSpPr>
          <p:sp>
            <p:nvSpPr>
              <p:cNvPr id="32893" name="Rectangle 4"/>
              <p:cNvSpPr>
                <a:spLocks noChangeArrowheads="1"/>
              </p:cNvSpPr>
              <p:nvPr/>
            </p:nvSpPr>
            <p:spPr bwMode="auto">
              <a:xfrm>
                <a:off x="1988" y="1447"/>
                <a:ext cx="247" cy="1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b="1">
                    <a:solidFill>
                      <a:srgbClr val="000066"/>
                    </a:solidFill>
                    <a:latin typeface="Times New Roman" pitchFamily="18" charset="0"/>
                  </a:rPr>
                  <a:t>pp</a:t>
                </a:r>
                <a:endParaRPr lang="fr-FR" altLang="fr-FR" sz="2400" b="1">
                  <a:solidFill>
                    <a:schemeClr val="tx2"/>
                  </a:solidFill>
                  <a:latin typeface="Times New Roman" pitchFamily="18" charset="0"/>
                </a:endParaRPr>
              </a:p>
            </p:txBody>
          </p:sp>
          <p:sp>
            <p:nvSpPr>
              <p:cNvPr id="32894" name="Freeform 5"/>
              <p:cNvSpPr>
                <a:spLocks/>
              </p:cNvSpPr>
              <p:nvPr/>
            </p:nvSpPr>
            <p:spPr bwMode="auto">
              <a:xfrm>
                <a:off x="1385" y="1283"/>
                <a:ext cx="1025" cy="1331"/>
              </a:xfrm>
              <a:custGeom>
                <a:avLst/>
                <a:gdLst>
                  <a:gd name="T0" fmla="*/ 0 w 1069"/>
                  <a:gd name="T1" fmla="*/ 9 h 1405"/>
                  <a:gd name="T2" fmla="*/ 12 w 1069"/>
                  <a:gd name="T3" fmla="*/ 9 h 1405"/>
                  <a:gd name="T4" fmla="*/ 25 w 1069"/>
                  <a:gd name="T5" fmla="*/ 9 h 1405"/>
                  <a:gd name="T6" fmla="*/ 32 w 1069"/>
                  <a:gd name="T7" fmla="*/ 9 h 1405"/>
                  <a:gd name="T8" fmla="*/ 40 w 1069"/>
                  <a:gd name="T9" fmla="*/ 1 h 1405"/>
                  <a:gd name="T10" fmla="*/ 44 w 1069"/>
                  <a:gd name="T11" fmla="*/ 9 h 1405"/>
                  <a:gd name="T12" fmla="*/ 48 w 1069"/>
                  <a:gd name="T13" fmla="*/ 9 h 1405"/>
                  <a:gd name="T14" fmla="*/ 50 w 1069"/>
                  <a:gd name="T15" fmla="*/ 9 h 1405"/>
                  <a:gd name="T16" fmla="*/ 50 w 1069"/>
                  <a:gd name="T17" fmla="*/ 9 h 1405"/>
                  <a:gd name="T18" fmla="*/ 52 w 1069"/>
                  <a:gd name="T19" fmla="*/ 9 h 1405"/>
                  <a:gd name="T20" fmla="*/ 52 w 1069"/>
                  <a:gd name="T21" fmla="*/ 9 h 1405"/>
                  <a:gd name="T22" fmla="*/ 52 w 1069"/>
                  <a:gd name="T23" fmla="*/ 9 h 1405"/>
                  <a:gd name="T24" fmla="*/ 52 w 1069"/>
                  <a:gd name="T25" fmla="*/ 28 h 14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9"/>
                  <a:gd name="T40" fmla="*/ 0 h 1405"/>
                  <a:gd name="T41" fmla="*/ 1069 w 1069"/>
                  <a:gd name="T42" fmla="*/ 1405 h 14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9" h="1405">
                    <a:moveTo>
                      <a:pt x="0" y="129"/>
                    </a:moveTo>
                    <a:cubicBezTo>
                      <a:pt x="79" y="114"/>
                      <a:pt x="158" y="99"/>
                      <a:pt x="236" y="85"/>
                    </a:cubicBezTo>
                    <a:cubicBezTo>
                      <a:pt x="314" y="71"/>
                      <a:pt x="402" y="56"/>
                      <a:pt x="468" y="45"/>
                    </a:cubicBezTo>
                    <a:cubicBezTo>
                      <a:pt x="534" y="34"/>
                      <a:pt x="573" y="24"/>
                      <a:pt x="632" y="17"/>
                    </a:cubicBezTo>
                    <a:cubicBezTo>
                      <a:pt x="691" y="10"/>
                      <a:pt x="774" y="2"/>
                      <a:pt x="820" y="1"/>
                    </a:cubicBezTo>
                    <a:cubicBezTo>
                      <a:pt x="866" y="0"/>
                      <a:pt x="885" y="6"/>
                      <a:pt x="908" y="9"/>
                    </a:cubicBezTo>
                    <a:cubicBezTo>
                      <a:pt x="931" y="12"/>
                      <a:pt x="944" y="10"/>
                      <a:pt x="960" y="17"/>
                    </a:cubicBezTo>
                    <a:cubicBezTo>
                      <a:pt x="976" y="24"/>
                      <a:pt x="991" y="40"/>
                      <a:pt x="1004" y="53"/>
                    </a:cubicBezTo>
                    <a:cubicBezTo>
                      <a:pt x="1017" y="66"/>
                      <a:pt x="1027" y="81"/>
                      <a:pt x="1036" y="97"/>
                    </a:cubicBezTo>
                    <a:cubicBezTo>
                      <a:pt x="1045" y="113"/>
                      <a:pt x="1055" y="135"/>
                      <a:pt x="1060" y="149"/>
                    </a:cubicBezTo>
                    <a:cubicBezTo>
                      <a:pt x="1065" y="163"/>
                      <a:pt x="1067" y="156"/>
                      <a:pt x="1068" y="181"/>
                    </a:cubicBezTo>
                    <a:cubicBezTo>
                      <a:pt x="1069" y="206"/>
                      <a:pt x="1068" y="97"/>
                      <a:pt x="1068" y="301"/>
                    </a:cubicBezTo>
                    <a:cubicBezTo>
                      <a:pt x="1068" y="505"/>
                      <a:pt x="1068" y="955"/>
                      <a:pt x="1068" y="1405"/>
                    </a:cubicBezTo>
                  </a:path>
                </a:pathLst>
              </a:custGeom>
              <a:noFill/>
              <a:ln w="50800" cap="flat" cmpd="sng">
                <a:solidFill>
                  <a:srgbClr val="0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2892" name="Freeform 6"/>
            <p:cNvSpPr>
              <a:spLocks/>
            </p:cNvSpPr>
            <p:nvPr/>
          </p:nvSpPr>
          <p:spPr bwMode="auto">
            <a:xfrm>
              <a:off x="2408" y="2617"/>
              <a:ext cx="2" cy="1057"/>
            </a:xfrm>
            <a:custGeom>
              <a:avLst/>
              <a:gdLst>
                <a:gd name="T0" fmla="*/ 0 w 1"/>
                <a:gd name="T1" fmla="*/ 0 h 1116"/>
                <a:gd name="T2" fmla="*/ 0 w 1"/>
                <a:gd name="T3" fmla="*/ 23 h 1116"/>
                <a:gd name="T4" fmla="*/ 0 60000 65536"/>
                <a:gd name="T5" fmla="*/ 0 60000 65536"/>
                <a:gd name="T6" fmla="*/ 0 w 1"/>
                <a:gd name="T7" fmla="*/ 0 h 1116"/>
                <a:gd name="T8" fmla="*/ 1 w 1"/>
                <a:gd name="T9" fmla="*/ 1116 h 1116"/>
              </a:gdLst>
              <a:ahLst/>
              <a:cxnLst>
                <a:cxn ang="T4">
                  <a:pos x="T0" y="T1"/>
                </a:cxn>
                <a:cxn ang="T5">
                  <a:pos x="T2" y="T3"/>
                </a:cxn>
              </a:cxnLst>
              <a:rect l="T6" t="T7" r="T8" b="T9"/>
              <a:pathLst>
                <a:path w="1" h="1116">
                  <a:moveTo>
                    <a:pt x="0" y="0"/>
                  </a:moveTo>
                  <a:cubicBezTo>
                    <a:pt x="0" y="0"/>
                    <a:pt x="0" y="558"/>
                    <a:pt x="0" y="1116"/>
                  </a:cubicBezTo>
                </a:path>
              </a:pathLst>
            </a:custGeom>
            <a:noFill/>
            <a:ln w="50800" cap="flat" cmpd="sng">
              <a:solidFill>
                <a:srgbClr val="0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2772" name="Group 113"/>
          <p:cNvGrpSpPr>
            <a:grpSpLocks/>
          </p:cNvGrpSpPr>
          <p:nvPr/>
        </p:nvGrpSpPr>
        <p:grpSpPr bwMode="auto">
          <a:xfrm>
            <a:off x="3722689" y="4068763"/>
            <a:ext cx="5686425" cy="1758950"/>
            <a:chOff x="1385" y="2563"/>
            <a:chExt cx="3582" cy="1108"/>
          </a:xfrm>
        </p:grpSpPr>
        <p:sp>
          <p:nvSpPr>
            <p:cNvPr id="32888" name="Freeform 7"/>
            <p:cNvSpPr>
              <a:spLocks/>
            </p:cNvSpPr>
            <p:nvPr/>
          </p:nvSpPr>
          <p:spPr bwMode="auto">
            <a:xfrm>
              <a:off x="1385" y="2738"/>
              <a:ext cx="1870" cy="493"/>
            </a:xfrm>
            <a:custGeom>
              <a:avLst/>
              <a:gdLst>
                <a:gd name="T0" fmla="*/ 0 w 1949"/>
                <a:gd name="T1" fmla="*/ 9 h 522"/>
                <a:gd name="T2" fmla="*/ 27 w 1949"/>
                <a:gd name="T3" fmla="*/ 9 h 522"/>
                <a:gd name="T4" fmla="*/ 51 w 1949"/>
                <a:gd name="T5" fmla="*/ 9 h 522"/>
                <a:gd name="T6" fmla="*/ 80 w 1949"/>
                <a:gd name="T7" fmla="*/ 9 h 522"/>
                <a:gd name="T8" fmla="*/ 96 w 1949"/>
                <a:gd name="T9" fmla="*/ 8 h 522"/>
                <a:gd name="T10" fmla="*/ 99 w 1949"/>
                <a:gd name="T11" fmla="*/ 0 h 522"/>
                <a:gd name="T12" fmla="*/ 0 60000 65536"/>
                <a:gd name="T13" fmla="*/ 0 60000 65536"/>
                <a:gd name="T14" fmla="*/ 0 60000 65536"/>
                <a:gd name="T15" fmla="*/ 0 60000 65536"/>
                <a:gd name="T16" fmla="*/ 0 60000 65536"/>
                <a:gd name="T17" fmla="*/ 0 60000 65536"/>
                <a:gd name="T18" fmla="*/ 0 w 1949"/>
                <a:gd name="T19" fmla="*/ 0 h 522"/>
                <a:gd name="T20" fmla="*/ 1949 w 1949"/>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1949" h="522">
                  <a:moveTo>
                    <a:pt x="0" y="522"/>
                  </a:moveTo>
                  <a:cubicBezTo>
                    <a:pt x="167" y="472"/>
                    <a:pt x="334" y="422"/>
                    <a:pt x="498" y="375"/>
                  </a:cubicBezTo>
                  <a:cubicBezTo>
                    <a:pt x="662" y="328"/>
                    <a:pt x="807" y="285"/>
                    <a:pt x="984" y="237"/>
                  </a:cubicBezTo>
                  <a:cubicBezTo>
                    <a:pt x="1161" y="189"/>
                    <a:pt x="1413" y="124"/>
                    <a:pt x="1563" y="87"/>
                  </a:cubicBezTo>
                  <a:cubicBezTo>
                    <a:pt x="1713" y="50"/>
                    <a:pt x="1825" y="29"/>
                    <a:pt x="1887" y="15"/>
                  </a:cubicBezTo>
                  <a:cubicBezTo>
                    <a:pt x="1949" y="1"/>
                    <a:pt x="1943" y="0"/>
                    <a:pt x="1938" y="0"/>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89" name="Freeform 8"/>
            <p:cNvSpPr>
              <a:spLocks/>
            </p:cNvSpPr>
            <p:nvPr/>
          </p:nvSpPr>
          <p:spPr bwMode="auto">
            <a:xfrm>
              <a:off x="3254" y="2563"/>
              <a:ext cx="1713" cy="1108"/>
            </a:xfrm>
            <a:custGeom>
              <a:avLst/>
              <a:gdLst>
                <a:gd name="T0" fmla="*/ 0 w 1784"/>
                <a:gd name="T1" fmla="*/ 9 h 1169"/>
                <a:gd name="T2" fmla="*/ 25 w 1784"/>
                <a:gd name="T3" fmla="*/ 9 h 1169"/>
                <a:gd name="T4" fmla="*/ 35 w 1784"/>
                <a:gd name="T5" fmla="*/ 9 h 1169"/>
                <a:gd name="T6" fmla="*/ 53 w 1784"/>
                <a:gd name="T7" fmla="*/ 9 h 1169"/>
                <a:gd name="T8" fmla="*/ 63 w 1784"/>
                <a:gd name="T9" fmla="*/ 1 h 1169"/>
                <a:gd name="T10" fmla="*/ 70 w 1784"/>
                <a:gd name="T11" fmla="*/ 9 h 1169"/>
                <a:gd name="T12" fmla="*/ 75 w 1784"/>
                <a:gd name="T13" fmla="*/ 9 h 1169"/>
                <a:gd name="T14" fmla="*/ 80 w 1784"/>
                <a:gd name="T15" fmla="*/ 9 h 1169"/>
                <a:gd name="T16" fmla="*/ 85 w 1784"/>
                <a:gd name="T17" fmla="*/ 9 h 1169"/>
                <a:gd name="T18" fmla="*/ 89 w 1784"/>
                <a:gd name="T19" fmla="*/ 9 h 1169"/>
                <a:gd name="T20" fmla="*/ 91 w 1784"/>
                <a:gd name="T21" fmla="*/ 9 h 1169"/>
                <a:gd name="T22" fmla="*/ 93 w 1784"/>
                <a:gd name="T23" fmla="*/ 10 h 1169"/>
                <a:gd name="T24" fmla="*/ 94 w 1784"/>
                <a:gd name="T25" fmla="*/ 16 h 1169"/>
                <a:gd name="T26" fmla="*/ 95 w 1784"/>
                <a:gd name="T27" fmla="*/ 19 h 1169"/>
                <a:gd name="T28" fmla="*/ 95 w 1784"/>
                <a:gd name="T29" fmla="*/ 21 h 1169"/>
                <a:gd name="T30" fmla="*/ 97 w 1784"/>
                <a:gd name="T31" fmla="*/ 25 h 1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84"/>
                <a:gd name="T49" fmla="*/ 0 h 1169"/>
                <a:gd name="T50" fmla="*/ 1784 w 1784"/>
                <a:gd name="T51" fmla="*/ 1169 h 1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84" h="1169">
                  <a:moveTo>
                    <a:pt x="0" y="181"/>
                  </a:moveTo>
                  <a:cubicBezTo>
                    <a:pt x="162" y="147"/>
                    <a:pt x="325" y="114"/>
                    <a:pt x="436" y="93"/>
                  </a:cubicBezTo>
                  <a:cubicBezTo>
                    <a:pt x="547" y="72"/>
                    <a:pt x="579" y="67"/>
                    <a:pt x="668" y="53"/>
                  </a:cubicBezTo>
                  <a:cubicBezTo>
                    <a:pt x="757" y="39"/>
                    <a:pt x="888" y="18"/>
                    <a:pt x="972" y="9"/>
                  </a:cubicBezTo>
                  <a:cubicBezTo>
                    <a:pt x="1056" y="0"/>
                    <a:pt x="1118" y="0"/>
                    <a:pt x="1172" y="1"/>
                  </a:cubicBezTo>
                  <a:cubicBezTo>
                    <a:pt x="1226" y="2"/>
                    <a:pt x="1259" y="8"/>
                    <a:pt x="1296" y="13"/>
                  </a:cubicBezTo>
                  <a:cubicBezTo>
                    <a:pt x="1333" y="18"/>
                    <a:pt x="1364" y="22"/>
                    <a:pt x="1396" y="33"/>
                  </a:cubicBezTo>
                  <a:cubicBezTo>
                    <a:pt x="1428" y="44"/>
                    <a:pt x="1457" y="58"/>
                    <a:pt x="1488" y="81"/>
                  </a:cubicBezTo>
                  <a:cubicBezTo>
                    <a:pt x="1519" y="104"/>
                    <a:pt x="1557" y="137"/>
                    <a:pt x="1584" y="173"/>
                  </a:cubicBezTo>
                  <a:cubicBezTo>
                    <a:pt x="1611" y="209"/>
                    <a:pt x="1635" y="257"/>
                    <a:pt x="1652" y="297"/>
                  </a:cubicBezTo>
                  <a:cubicBezTo>
                    <a:pt x="1669" y="337"/>
                    <a:pt x="1677" y="373"/>
                    <a:pt x="1688" y="413"/>
                  </a:cubicBezTo>
                  <a:cubicBezTo>
                    <a:pt x="1699" y="453"/>
                    <a:pt x="1711" y="487"/>
                    <a:pt x="1720" y="537"/>
                  </a:cubicBezTo>
                  <a:cubicBezTo>
                    <a:pt x="1729" y="587"/>
                    <a:pt x="1737" y="662"/>
                    <a:pt x="1744" y="713"/>
                  </a:cubicBezTo>
                  <a:cubicBezTo>
                    <a:pt x="1751" y="764"/>
                    <a:pt x="1756" y="800"/>
                    <a:pt x="1760" y="841"/>
                  </a:cubicBezTo>
                  <a:cubicBezTo>
                    <a:pt x="1764" y="882"/>
                    <a:pt x="1764" y="902"/>
                    <a:pt x="1768" y="957"/>
                  </a:cubicBezTo>
                  <a:cubicBezTo>
                    <a:pt x="1772" y="1012"/>
                    <a:pt x="1781" y="1134"/>
                    <a:pt x="1784" y="1169"/>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90" name="Text Box 9"/>
            <p:cNvSpPr txBox="1">
              <a:spLocks noChangeArrowheads="1"/>
            </p:cNvSpPr>
            <p:nvPr/>
          </p:nvSpPr>
          <p:spPr bwMode="auto">
            <a:xfrm>
              <a:off x="4393" y="2717"/>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baseline="30000">
                  <a:solidFill>
                    <a:srgbClr val="FF0000"/>
                  </a:solidFill>
                  <a:latin typeface="Times New Roman" pitchFamily="18" charset="0"/>
                </a:rPr>
                <a:t>8</a:t>
              </a:r>
              <a:r>
                <a:rPr lang="fr-FR" altLang="fr-FR" sz="2400" b="1">
                  <a:solidFill>
                    <a:srgbClr val="FF0000"/>
                  </a:solidFill>
                  <a:latin typeface="Times New Roman" pitchFamily="18" charset="0"/>
                </a:rPr>
                <a:t>B</a:t>
              </a:r>
            </a:p>
          </p:txBody>
        </p:sp>
      </p:grpSp>
      <p:sp>
        <p:nvSpPr>
          <p:cNvPr id="32773" name="Rectangle 11"/>
          <p:cNvSpPr>
            <a:spLocks noChangeArrowheads="1"/>
          </p:cNvSpPr>
          <p:nvPr/>
        </p:nvSpPr>
        <p:spPr bwMode="auto">
          <a:xfrm>
            <a:off x="5532439" y="4056063"/>
            <a:ext cx="447675" cy="2968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32774" name="Rectangle 13"/>
          <p:cNvSpPr>
            <a:spLocks noChangeArrowheads="1"/>
          </p:cNvSpPr>
          <p:nvPr/>
        </p:nvSpPr>
        <p:spPr bwMode="auto">
          <a:xfrm>
            <a:off x="5118100" y="6140451"/>
            <a:ext cx="3303588" cy="3603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2775" name="Group 112"/>
          <p:cNvGrpSpPr>
            <a:grpSpLocks/>
          </p:cNvGrpSpPr>
          <p:nvPr/>
        </p:nvGrpSpPr>
        <p:grpSpPr bwMode="auto">
          <a:xfrm>
            <a:off x="6711950" y="3198813"/>
            <a:ext cx="755650" cy="2633662"/>
            <a:chOff x="3268" y="2015"/>
            <a:chExt cx="476" cy="1659"/>
          </a:xfrm>
        </p:grpSpPr>
        <p:sp>
          <p:nvSpPr>
            <p:cNvPr id="32886" name="Freeform 15"/>
            <p:cNvSpPr>
              <a:spLocks/>
            </p:cNvSpPr>
            <p:nvPr/>
          </p:nvSpPr>
          <p:spPr bwMode="auto">
            <a:xfrm>
              <a:off x="3268" y="2015"/>
              <a:ext cx="1" cy="1659"/>
            </a:xfrm>
            <a:custGeom>
              <a:avLst/>
              <a:gdLst>
                <a:gd name="T0" fmla="*/ 0 w 1"/>
                <a:gd name="T1" fmla="*/ 0 h 1752"/>
                <a:gd name="T2" fmla="*/ 0 w 1"/>
                <a:gd name="T3" fmla="*/ 35 h 1752"/>
                <a:gd name="T4" fmla="*/ 0 60000 65536"/>
                <a:gd name="T5" fmla="*/ 0 60000 65536"/>
                <a:gd name="T6" fmla="*/ 0 w 1"/>
                <a:gd name="T7" fmla="*/ 0 h 1752"/>
                <a:gd name="T8" fmla="*/ 1 w 1"/>
                <a:gd name="T9" fmla="*/ 1752 h 1752"/>
              </a:gdLst>
              <a:ahLst/>
              <a:cxnLst>
                <a:cxn ang="T4">
                  <a:pos x="T0" y="T1"/>
                </a:cxn>
                <a:cxn ang="T5">
                  <a:pos x="T2" y="T3"/>
                </a:cxn>
              </a:cxnLst>
              <a:rect l="T6" t="T7" r="T8" b="T9"/>
              <a:pathLst>
                <a:path w="1" h="1752">
                  <a:moveTo>
                    <a:pt x="0" y="0"/>
                  </a:moveTo>
                  <a:cubicBezTo>
                    <a:pt x="0" y="0"/>
                    <a:pt x="0" y="876"/>
                    <a:pt x="0" y="1752"/>
                  </a:cubicBezTo>
                </a:path>
              </a:pathLst>
            </a:custGeom>
            <a:noFill/>
            <a:ln w="50800" cap="flat" cmpd="sng">
              <a:solidFill>
                <a:srgbClr val="0099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87" name="Rectangle 16"/>
            <p:cNvSpPr>
              <a:spLocks noChangeArrowheads="1"/>
            </p:cNvSpPr>
            <p:nvPr/>
          </p:nvSpPr>
          <p:spPr bwMode="auto">
            <a:xfrm>
              <a:off x="3427" y="2149"/>
              <a:ext cx="317" cy="16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b="1">
                  <a:solidFill>
                    <a:srgbClr val="0099FF"/>
                  </a:solidFill>
                  <a:latin typeface="Times New Roman" pitchFamily="18" charset="0"/>
                </a:rPr>
                <a:t>pep</a:t>
              </a:r>
              <a:endParaRPr lang="fr-FR" altLang="fr-FR" sz="1800" b="1">
                <a:latin typeface="Times New Roman" pitchFamily="18" charset="0"/>
              </a:endParaRPr>
            </a:p>
          </p:txBody>
        </p:sp>
      </p:grpSp>
      <p:sp>
        <p:nvSpPr>
          <p:cNvPr id="4" name="Rectangle 3"/>
          <p:cNvSpPr>
            <a:spLocks noChangeArrowheads="1"/>
          </p:cNvSpPr>
          <p:nvPr/>
        </p:nvSpPr>
        <p:spPr bwMode="auto">
          <a:xfrm>
            <a:off x="4535488" y="1997075"/>
            <a:ext cx="5302250" cy="3798888"/>
          </a:xfrm>
          <a:prstGeom prst="rect">
            <a:avLst/>
          </a:prstGeom>
          <a:solidFill>
            <a:srgbClr val="0066FF">
              <a:alpha val="10196"/>
            </a:srgbClr>
          </a:solidFill>
          <a:ln w="9525" algn="ctr">
            <a:solidFill>
              <a:schemeClr val="tx1"/>
            </a:solidFill>
            <a:round/>
            <a:headEnd/>
            <a:tailEnd/>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2777" name="Group 111"/>
          <p:cNvGrpSpPr>
            <a:grpSpLocks/>
          </p:cNvGrpSpPr>
          <p:nvPr/>
        </p:nvGrpSpPr>
        <p:grpSpPr bwMode="auto">
          <a:xfrm>
            <a:off x="5221288" y="2711450"/>
            <a:ext cx="912812" cy="3130550"/>
            <a:chOff x="2329" y="1708"/>
            <a:chExt cx="575" cy="1972"/>
          </a:xfrm>
        </p:grpSpPr>
        <p:sp>
          <p:nvSpPr>
            <p:cNvPr id="32883" name="Freeform 10"/>
            <p:cNvSpPr>
              <a:spLocks/>
            </p:cNvSpPr>
            <p:nvPr/>
          </p:nvSpPr>
          <p:spPr bwMode="auto">
            <a:xfrm>
              <a:off x="2329" y="1913"/>
              <a:ext cx="1" cy="1767"/>
            </a:xfrm>
            <a:custGeom>
              <a:avLst/>
              <a:gdLst>
                <a:gd name="T0" fmla="*/ 0 w 1"/>
                <a:gd name="T1" fmla="*/ 0 h 1866"/>
                <a:gd name="T2" fmla="*/ 0 w 1"/>
                <a:gd name="T3" fmla="*/ 37 h 1866"/>
                <a:gd name="T4" fmla="*/ 0 60000 65536"/>
                <a:gd name="T5" fmla="*/ 0 60000 65536"/>
                <a:gd name="T6" fmla="*/ 0 w 1"/>
                <a:gd name="T7" fmla="*/ 0 h 1866"/>
                <a:gd name="T8" fmla="*/ 1 w 1"/>
                <a:gd name="T9" fmla="*/ 1866 h 1866"/>
              </a:gdLst>
              <a:ahLst/>
              <a:cxnLst>
                <a:cxn ang="T4">
                  <a:pos x="T0" y="T1"/>
                </a:cxn>
                <a:cxn ang="T5">
                  <a:pos x="T2" y="T3"/>
                </a:cxn>
              </a:cxnLst>
              <a:rect l="T6" t="T7" r="T8" b="T9"/>
              <a:pathLst>
                <a:path w="1" h="1866">
                  <a:moveTo>
                    <a:pt x="0" y="0"/>
                  </a:moveTo>
                  <a:cubicBezTo>
                    <a:pt x="0" y="0"/>
                    <a:pt x="0" y="933"/>
                    <a:pt x="0" y="1866"/>
                  </a:cubicBezTo>
                </a:path>
              </a:pathLst>
            </a:custGeom>
            <a:noFill/>
            <a:ln w="508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84" name="Text Box 12"/>
            <p:cNvSpPr txBox="1">
              <a:spLocks noChangeArrowheads="1"/>
            </p:cNvSpPr>
            <p:nvPr/>
          </p:nvSpPr>
          <p:spPr bwMode="auto">
            <a:xfrm>
              <a:off x="2452" y="2507"/>
              <a:ext cx="3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baseline="30000">
                  <a:solidFill>
                    <a:srgbClr val="008000"/>
                  </a:solidFill>
                  <a:latin typeface="Times New Roman" pitchFamily="18" charset="0"/>
                </a:rPr>
                <a:t>7</a:t>
              </a:r>
              <a:r>
                <a:rPr lang="fr-FR" altLang="fr-FR" sz="2400" b="1">
                  <a:solidFill>
                    <a:srgbClr val="008000"/>
                  </a:solidFill>
                  <a:latin typeface="Times New Roman" pitchFamily="18" charset="0"/>
                </a:rPr>
                <a:t>Be</a:t>
              </a:r>
              <a:endParaRPr lang="fr-FR" altLang="fr-FR" sz="2400" b="1">
                <a:latin typeface="Times New Roman" pitchFamily="18" charset="0"/>
              </a:endParaRPr>
            </a:p>
          </p:txBody>
        </p:sp>
        <p:sp>
          <p:nvSpPr>
            <p:cNvPr id="32885" name="Freeform 17"/>
            <p:cNvSpPr>
              <a:spLocks/>
            </p:cNvSpPr>
            <p:nvPr/>
          </p:nvSpPr>
          <p:spPr bwMode="auto">
            <a:xfrm>
              <a:off x="2903" y="1708"/>
              <a:ext cx="1" cy="1961"/>
            </a:xfrm>
            <a:custGeom>
              <a:avLst/>
              <a:gdLst>
                <a:gd name="T0" fmla="*/ 0 w 1"/>
                <a:gd name="T1" fmla="*/ 0 h 2070"/>
                <a:gd name="T2" fmla="*/ 0 w 1"/>
                <a:gd name="T3" fmla="*/ 42 h 2070"/>
                <a:gd name="T4" fmla="*/ 0 60000 65536"/>
                <a:gd name="T5" fmla="*/ 0 60000 65536"/>
                <a:gd name="T6" fmla="*/ 0 w 1"/>
                <a:gd name="T7" fmla="*/ 0 h 2070"/>
                <a:gd name="T8" fmla="*/ 1 w 1"/>
                <a:gd name="T9" fmla="*/ 2070 h 2070"/>
              </a:gdLst>
              <a:ahLst/>
              <a:cxnLst>
                <a:cxn ang="T4">
                  <a:pos x="T0" y="T1"/>
                </a:cxn>
                <a:cxn ang="T5">
                  <a:pos x="T2" y="T3"/>
                </a:cxn>
              </a:cxnLst>
              <a:rect l="T6" t="T7" r="T8" b="T9"/>
              <a:pathLst>
                <a:path w="1" h="2070">
                  <a:moveTo>
                    <a:pt x="0" y="0"/>
                  </a:moveTo>
                  <a:cubicBezTo>
                    <a:pt x="0" y="0"/>
                    <a:pt x="0" y="1035"/>
                    <a:pt x="0" y="2070"/>
                  </a:cubicBezTo>
                </a:path>
              </a:pathLst>
            </a:custGeom>
            <a:noFill/>
            <a:ln w="508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2778" name="Rectangle 18"/>
          <p:cNvSpPr>
            <a:spLocks noChangeArrowheads="1"/>
          </p:cNvSpPr>
          <p:nvPr/>
        </p:nvSpPr>
        <p:spPr bwMode="auto">
          <a:xfrm>
            <a:off x="6249988" y="5935663"/>
            <a:ext cx="201612" cy="2095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32779" name="Rectangle 20"/>
          <p:cNvSpPr>
            <a:spLocks noChangeArrowheads="1"/>
          </p:cNvSpPr>
          <p:nvPr/>
        </p:nvSpPr>
        <p:spPr bwMode="auto">
          <a:xfrm>
            <a:off x="8791575" y="5929314"/>
            <a:ext cx="319088" cy="2047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32780" name="Rectangle 22"/>
          <p:cNvSpPr>
            <a:spLocks noChangeArrowheads="1"/>
          </p:cNvSpPr>
          <p:nvPr/>
        </p:nvSpPr>
        <p:spPr bwMode="auto">
          <a:xfrm>
            <a:off x="2339975" y="2486026"/>
            <a:ext cx="768350" cy="2860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2781" name="Group 109"/>
          <p:cNvGrpSpPr>
            <a:grpSpLocks/>
          </p:cNvGrpSpPr>
          <p:nvPr/>
        </p:nvGrpSpPr>
        <p:grpSpPr bwMode="auto">
          <a:xfrm>
            <a:off x="2324100" y="1827214"/>
            <a:ext cx="7596188" cy="4567237"/>
            <a:chOff x="504" y="1151"/>
            <a:chExt cx="4785" cy="2877"/>
          </a:xfrm>
        </p:grpSpPr>
        <p:sp>
          <p:nvSpPr>
            <p:cNvPr id="32810" name="Rectangle 14"/>
            <p:cNvSpPr>
              <a:spLocks noChangeArrowheads="1"/>
            </p:cNvSpPr>
            <p:nvPr/>
          </p:nvSpPr>
          <p:spPr bwMode="auto">
            <a:xfrm>
              <a:off x="2225" y="3840"/>
              <a:ext cx="2086" cy="1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fr-FR" altLang="fr-FR" sz="2000" b="1" dirty="0">
                  <a:solidFill>
                    <a:srgbClr val="000099"/>
                  </a:solidFill>
                  <a:latin typeface="Times New Roman" pitchFamily="18" charset="0"/>
                </a:rPr>
                <a:t> neutrino </a:t>
              </a:r>
              <a:r>
                <a:rPr lang="fr-FR" altLang="fr-FR" sz="2000" b="1" dirty="0" err="1">
                  <a:solidFill>
                    <a:srgbClr val="000099"/>
                  </a:solidFill>
                  <a:latin typeface="Times New Roman" pitchFamily="18" charset="0"/>
                </a:rPr>
                <a:t>energy</a:t>
              </a:r>
              <a:r>
                <a:rPr lang="fr-FR" altLang="fr-FR" sz="2000" b="1" dirty="0">
                  <a:solidFill>
                    <a:srgbClr val="000099"/>
                  </a:solidFill>
                  <a:latin typeface="Times New Roman" pitchFamily="18" charset="0"/>
                </a:rPr>
                <a:t> (MeV) </a:t>
              </a:r>
            </a:p>
          </p:txBody>
        </p:sp>
        <p:sp>
          <p:nvSpPr>
            <p:cNvPr id="32811" name="Text Box 23"/>
            <p:cNvSpPr txBox="1">
              <a:spLocks noChangeArrowheads="1"/>
            </p:cNvSpPr>
            <p:nvPr/>
          </p:nvSpPr>
          <p:spPr bwMode="auto">
            <a:xfrm rot="16202473">
              <a:off x="18" y="2140"/>
              <a:ext cx="1669"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b="1">
                  <a:latin typeface="Times New Roman" pitchFamily="18" charset="0"/>
                </a:rPr>
                <a:t>Flux</a:t>
              </a:r>
              <a:endParaRPr lang="fr-FR" altLang="fr-FR" sz="1800" b="1">
                <a:latin typeface="Times New Roman" pitchFamily="18" charset="0"/>
              </a:endParaRPr>
            </a:p>
            <a:p>
              <a:pPr algn="ctr">
                <a:spcBef>
                  <a:spcPct val="0"/>
                </a:spcBef>
                <a:buFontTx/>
                <a:buNone/>
              </a:pPr>
              <a:r>
                <a:rPr lang="fr-FR" altLang="fr-FR" sz="1400" b="1">
                  <a:latin typeface="Times New Roman" pitchFamily="18" charset="0"/>
                </a:rPr>
                <a:t>Spectres continus : cm</a:t>
              </a:r>
              <a:r>
                <a:rPr lang="fr-FR" altLang="fr-FR" sz="1400" b="1" baseline="30000">
                  <a:latin typeface="Times New Roman" pitchFamily="18" charset="0"/>
                </a:rPr>
                <a:t>-2</a:t>
              </a:r>
              <a:r>
                <a:rPr lang="fr-FR" altLang="fr-FR" sz="1400" b="1">
                  <a:latin typeface="Times New Roman" pitchFamily="18" charset="0"/>
                </a:rPr>
                <a:t>s</a:t>
              </a:r>
              <a:r>
                <a:rPr lang="fr-FR" altLang="fr-FR" sz="1400" b="1" baseline="30000">
                  <a:latin typeface="Times New Roman" pitchFamily="18" charset="0"/>
                </a:rPr>
                <a:t>-1</a:t>
              </a:r>
              <a:r>
                <a:rPr lang="fr-FR" altLang="fr-FR" sz="1400" b="1">
                  <a:latin typeface="Times New Roman" pitchFamily="18" charset="0"/>
                </a:rPr>
                <a:t>MeV</a:t>
              </a:r>
              <a:r>
                <a:rPr lang="fr-FR" altLang="fr-FR" sz="1400" b="1" baseline="30000">
                  <a:latin typeface="Times New Roman" pitchFamily="18" charset="0"/>
                </a:rPr>
                <a:t>-1</a:t>
              </a:r>
              <a:endParaRPr lang="fr-FR" altLang="fr-FR" sz="1400" b="1">
                <a:latin typeface="Times New Roman" pitchFamily="18" charset="0"/>
              </a:endParaRPr>
            </a:p>
            <a:p>
              <a:pPr algn="ctr">
                <a:spcBef>
                  <a:spcPct val="0"/>
                </a:spcBef>
                <a:buFontTx/>
                <a:buNone/>
              </a:pPr>
              <a:r>
                <a:rPr lang="fr-FR" altLang="fr-FR" sz="1400" b="1">
                  <a:latin typeface="Times New Roman" pitchFamily="18" charset="0"/>
                </a:rPr>
                <a:t>Raies monoénergétiques : cm</a:t>
              </a:r>
              <a:r>
                <a:rPr lang="fr-FR" altLang="fr-FR" sz="1400" b="1" baseline="30000">
                  <a:latin typeface="Times New Roman" pitchFamily="18" charset="0"/>
                </a:rPr>
                <a:t>-2</a:t>
              </a:r>
              <a:r>
                <a:rPr lang="fr-FR" altLang="fr-FR" sz="1400" b="1">
                  <a:latin typeface="Times New Roman" pitchFamily="18" charset="0"/>
                </a:rPr>
                <a:t>s</a:t>
              </a:r>
              <a:r>
                <a:rPr lang="fr-FR" altLang="fr-FR" sz="1400" b="1" baseline="30000">
                  <a:latin typeface="Times New Roman" pitchFamily="18" charset="0"/>
                </a:rPr>
                <a:t>-1</a:t>
              </a:r>
              <a:endParaRPr lang="fr-FR" altLang="fr-FR" sz="1400" b="1">
                <a:latin typeface="Times New Roman" pitchFamily="18" charset="0"/>
              </a:endParaRPr>
            </a:p>
          </p:txBody>
        </p:sp>
        <p:sp>
          <p:nvSpPr>
            <p:cNvPr id="32812" name="Rectangle 27"/>
            <p:cNvSpPr>
              <a:spLocks noChangeArrowheads="1"/>
            </p:cNvSpPr>
            <p:nvPr/>
          </p:nvSpPr>
          <p:spPr bwMode="auto">
            <a:xfrm>
              <a:off x="1385" y="1151"/>
              <a:ext cx="3904" cy="2523"/>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2813" name="Group 103"/>
            <p:cNvGrpSpPr>
              <a:grpSpLocks/>
            </p:cNvGrpSpPr>
            <p:nvPr/>
          </p:nvGrpSpPr>
          <p:grpSpPr bwMode="auto">
            <a:xfrm>
              <a:off x="1876" y="1151"/>
              <a:ext cx="3247" cy="107"/>
              <a:chOff x="1876" y="1151"/>
              <a:chExt cx="3247" cy="107"/>
            </a:xfrm>
          </p:grpSpPr>
          <p:sp>
            <p:nvSpPr>
              <p:cNvPr id="32864" name="Line 47"/>
              <p:cNvSpPr>
                <a:spLocks noChangeShapeType="1"/>
              </p:cNvSpPr>
              <p:nvPr/>
            </p:nvSpPr>
            <p:spPr bwMode="auto">
              <a:xfrm>
                <a:off x="2363" y="115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5" name="Line 48"/>
              <p:cNvSpPr>
                <a:spLocks noChangeShapeType="1"/>
              </p:cNvSpPr>
              <p:nvPr/>
            </p:nvSpPr>
            <p:spPr bwMode="auto">
              <a:xfrm>
                <a:off x="2935"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6" name="Line 49"/>
              <p:cNvSpPr>
                <a:spLocks noChangeShapeType="1"/>
              </p:cNvSpPr>
              <p:nvPr/>
            </p:nvSpPr>
            <p:spPr bwMode="auto">
              <a:xfrm>
                <a:off x="1876"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7" name="Line 50"/>
              <p:cNvSpPr>
                <a:spLocks noChangeShapeType="1"/>
              </p:cNvSpPr>
              <p:nvPr/>
            </p:nvSpPr>
            <p:spPr bwMode="auto">
              <a:xfrm>
                <a:off x="2162"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8" name="Line 51"/>
              <p:cNvSpPr>
                <a:spLocks noChangeShapeType="1"/>
              </p:cNvSpPr>
              <p:nvPr/>
            </p:nvSpPr>
            <p:spPr bwMode="auto">
              <a:xfrm>
                <a:off x="2522"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9" name="Line 52"/>
              <p:cNvSpPr>
                <a:spLocks noChangeShapeType="1"/>
              </p:cNvSpPr>
              <p:nvPr/>
            </p:nvSpPr>
            <p:spPr bwMode="auto">
              <a:xfrm>
                <a:off x="2648"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0" name="Line 53"/>
              <p:cNvSpPr>
                <a:spLocks noChangeShapeType="1"/>
              </p:cNvSpPr>
              <p:nvPr/>
            </p:nvSpPr>
            <p:spPr bwMode="auto">
              <a:xfrm>
                <a:off x="2758"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1" name="Line 54"/>
              <p:cNvSpPr>
                <a:spLocks noChangeShapeType="1"/>
              </p:cNvSpPr>
              <p:nvPr/>
            </p:nvSpPr>
            <p:spPr bwMode="auto">
              <a:xfrm>
                <a:off x="2851"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2" name="Line 55"/>
              <p:cNvSpPr>
                <a:spLocks noChangeShapeType="1"/>
              </p:cNvSpPr>
              <p:nvPr/>
            </p:nvSpPr>
            <p:spPr bwMode="auto">
              <a:xfrm>
                <a:off x="3010" y="1151"/>
                <a:ext cx="0"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3" name="Line 56"/>
              <p:cNvSpPr>
                <a:spLocks noChangeShapeType="1"/>
              </p:cNvSpPr>
              <p:nvPr/>
            </p:nvSpPr>
            <p:spPr bwMode="auto">
              <a:xfrm>
                <a:off x="3500"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4" name="Line 57"/>
              <p:cNvSpPr>
                <a:spLocks noChangeShapeType="1"/>
              </p:cNvSpPr>
              <p:nvPr/>
            </p:nvSpPr>
            <p:spPr bwMode="auto">
              <a:xfrm>
                <a:off x="3785"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5" name="Line 58"/>
              <p:cNvSpPr>
                <a:spLocks noChangeShapeType="1"/>
              </p:cNvSpPr>
              <p:nvPr/>
            </p:nvSpPr>
            <p:spPr bwMode="auto">
              <a:xfrm>
                <a:off x="3988"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6" name="Line 59"/>
              <p:cNvSpPr>
                <a:spLocks noChangeShapeType="1"/>
              </p:cNvSpPr>
              <p:nvPr/>
            </p:nvSpPr>
            <p:spPr bwMode="auto">
              <a:xfrm>
                <a:off x="4145"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7" name="Line 60"/>
              <p:cNvSpPr>
                <a:spLocks noChangeShapeType="1"/>
              </p:cNvSpPr>
              <p:nvPr/>
            </p:nvSpPr>
            <p:spPr bwMode="auto">
              <a:xfrm>
                <a:off x="4273"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8" name="Line 61"/>
              <p:cNvSpPr>
                <a:spLocks noChangeShapeType="1"/>
              </p:cNvSpPr>
              <p:nvPr/>
            </p:nvSpPr>
            <p:spPr bwMode="auto">
              <a:xfrm>
                <a:off x="4382"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9" name="Line 62"/>
              <p:cNvSpPr>
                <a:spLocks noChangeShapeType="1"/>
              </p:cNvSpPr>
              <p:nvPr/>
            </p:nvSpPr>
            <p:spPr bwMode="auto">
              <a:xfrm>
                <a:off x="4475"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0" name="Line 63"/>
              <p:cNvSpPr>
                <a:spLocks noChangeShapeType="1"/>
              </p:cNvSpPr>
              <p:nvPr/>
            </p:nvSpPr>
            <p:spPr bwMode="auto">
              <a:xfrm>
                <a:off x="4560"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1" name="Line 64"/>
              <p:cNvSpPr>
                <a:spLocks noChangeShapeType="1"/>
              </p:cNvSpPr>
              <p:nvPr/>
            </p:nvSpPr>
            <p:spPr bwMode="auto">
              <a:xfrm>
                <a:off x="4635" y="1151"/>
                <a:ext cx="0"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2" name="Line 65"/>
              <p:cNvSpPr>
                <a:spLocks noChangeShapeType="1"/>
              </p:cNvSpPr>
              <p:nvPr/>
            </p:nvSpPr>
            <p:spPr bwMode="auto">
              <a:xfrm>
                <a:off x="5123"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814" name="Group 107"/>
            <p:cNvGrpSpPr>
              <a:grpSpLocks/>
            </p:cNvGrpSpPr>
            <p:nvPr/>
          </p:nvGrpSpPr>
          <p:grpSpPr bwMode="auto">
            <a:xfrm>
              <a:off x="1064" y="1370"/>
              <a:ext cx="420" cy="2194"/>
              <a:chOff x="1064" y="1370"/>
              <a:chExt cx="420" cy="2194"/>
            </a:xfrm>
          </p:grpSpPr>
          <p:sp>
            <p:nvSpPr>
              <p:cNvPr id="32850" name="Text Box 24"/>
              <p:cNvSpPr txBox="1">
                <a:spLocks noChangeArrowheads="1"/>
              </p:cNvSpPr>
              <p:nvPr/>
            </p:nvSpPr>
            <p:spPr bwMode="auto">
              <a:xfrm>
                <a:off x="1087" y="3333"/>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10</a:t>
                </a:r>
                <a:r>
                  <a:rPr lang="fr-FR" altLang="fr-FR" sz="1800" b="1" baseline="30000">
                    <a:latin typeface="Times New Roman" pitchFamily="18" charset="0"/>
                  </a:rPr>
                  <a:t>2</a:t>
                </a:r>
                <a:endParaRPr lang="fr-FR" altLang="fr-FR" sz="1800" b="1">
                  <a:latin typeface="Times New Roman" pitchFamily="18" charset="0"/>
                </a:endParaRPr>
              </a:p>
            </p:txBody>
          </p:sp>
          <p:sp>
            <p:nvSpPr>
              <p:cNvPr id="32851" name="Text Box 25"/>
              <p:cNvSpPr txBox="1">
                <a:spLocks noChangeArrowheads="1"/>
              </p:cNvSpPr>
              <p:nvPr/>
            </p:nvSpPr>
            <p:spPr bwMode="auto">
              <a:xfrm>
                <a:off x="1102" y="2432"/>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10</a:t>
                </a:r>
                <a:r>
                  <a:rPr lang="fr-FR" altLang="fr-FR" sz="1800" b="1" baseline="30000">
                    <a:latin typeface="Times New Roman" pitchFamily="18" charset="0"/>
                  </a:rPr>
                  <a:t>6</a:t>
                </a:r>
                <a:endParaRPr lang="fr-FR" altLang="fr-FR" sz="1800" b="1">
                  <a:latin typeface="Times New Roman" pitchFamily="18" charset="0"/>
                </a:endParaRPr>
              </a:p>
            </p:txBody>
          </p:sp>
          <p:sp>
            <p:nvSpPr>
              <p:cNvPr id="32852" name="Text Box 26"/>
              <p:cNvSpPr txBox="1">
                <a:spLocks noChangeArrowheads="1"/>
              </p:cNvSpPr>
              <p:nvPr/>
            </p:nvSpPr>
            <p:spPr bwMode="auto">
              <a:xfrm>
                <a:off x="1064" y="1492"/>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10</a:t>
                </a:r>
                <a:r>
                  <a:rPr lang="fr-FR" altLang="fr-FR" sz="1800" b="1" baseline="30000">
                    <a:latin typeface="Times New Roman" pitchFamily="18" charset="0"/>
                  </a:rPr>
                  <a:t>10</a:t>
                </a:r>
                <a:endParaRPr lang="fr-FR" altLang="fr-FR" sz="1800" b="1">
                  <a:latin typeface="Times New Roman" pitchFamily="18" charset="0"/>
                </a:endParaRPr>
              </a:p>
            </p:txBody>
          </p:sp>
          <p:grpSp>
            <p:nvGrpSpPr>
              <p:cNvPr id="32853" name="Group 106"/>
              <p:cNvGrpSpPr>
                <a:grpSpLocks/>
              </p:cNvGrpSpPr>
              <p:nvPr/>
            </p:nvGrpSpPr>
            <p:grpSpPr bwMode="auto">
              <a:xfrm>
                <a:off x="1387" y="1370"/>
                <a:ext cx="97" cy="2071"/>
                <a:chOff x="1387" y="1370"/>
                <a:chExt cx="97" cy="2071"/>
              </a:xfrm>
            </p:grpSpPr>
            <p:sp>
              <p:nvSpPr>
                <p:cNvPr id="32854" name="Line 66"/>
                <p:cNvSpPr>
                  <a:spLocks noChangeShapeType="1"/>
                </p:cNvSpPr>
                <p:nvPr/>
              </p:nvSpPr>
              <p:spPr bwMode="auto">
                <a:xfrm>
                  <a:off x="1387" y="3439"/>
                  <a:ext cx="89"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5" name="Line 67"/>
                <p:cNvSpPr>
                  <a:spLocks noChangeShapeType="1"/>
                </p:cNvSpPr>
                <p:nvPr/>
              </p:nvSpPr>
              <p:spPr bwMode="auto">
                <a:xfrm>
                  <a:off x="1394" y="3217"/>
                  <a:ext cx="90"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6" name="Line 68"/>
                <p:cNvSpPr>
                  <a:spLocks noChangeShapeType="1"/>
                </p:cNvSpPr>
                <p:nvPr/>
              </p:nvSpPr>
              <p:spPr bwMode="auto">
                <a:xfrm>
                  <a:off x="1387" y="2987"/>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7" name="Line 69"/>
                <p:cNvSpPr>
                  <a:spLocks noChangeShapeType="1"/>
                </p:cNvSpPr>
                <p:nvPr/>
              </p:nvSpPr>
              <p:spPr bwMode="auto">
                <a:xfrm>
                  <a:off x="1387" y="2757"/>
                  <a:ext cx="89"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8" name="Line 70"/>
                <p:cNvSpPr>
                  <a:spLocks noChangeShapeType="1"/>
                </p:cNvSpPr>
                <p:nvPr/>
              </p:nvSpPr>
              <p:spPr bwMode="auto">
                <a:xfrm>
                  <a:off x="1387" y="2532"/>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9" name="Line 71"/>
                <p:cNvSpPr>
                  <a:spLocks noChangeShapeType="1"/>
                </p:cNvSpPr>
                <p:nvPr/>
              </p:nvSpPr>
              <p:spPr bwMode="auto">
                <a:xfrm>
                  <a:off x="1387" y="2296"/>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0" name="Line 72"/>
                <p:cNvSpPr>
                  <a:spLocks noChangeShapeType="1"/>
                </p:cNvSpPr>
                <p:nvPr/>
              </p:nvSpPr>
              <p:spPr bwMode="auto">
                <a:xfrm>
                  <a:off x="1388" y="1370"/>
                  <a:ext cx="88"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1" name="Line 73"/>
                <p:cNvSpPr>
                  <a:spLocks noChangeShapeType="1"/>
                </p:cNvSpPr>
                <p:nvPr/>
              </p:nvSpPr>
              <p:spPr bwMode="auto">
                <a:xfrm>
                  <a:off x="1388" y="1603"/>
                  <a:ext cx="88"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2" name="Line 74"/>
                <p:cNvSpPr>
                  <a:spLocks noChangeShapeType="1"/>
                </p:cNvSpPr>
                <p:nvPr/>
              </p:nvSpPr>
              <p:spPr bwMode="auto">
                <a:xfrm>
                  <a:off x="1387" y="1827"/>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3" name="Line 75"/>
                <p:cNvSpPr>
                  <a:spLocks noChangeShapeType="1"/>
                </p:cNvSpPr>
                <p:nvPr/>
              </p:nvSpPr>
              <p:spPr bwMode="auto">
                <a:xfrm>
                  <a:off x="1387" y="2060"/>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2815" name="Group 105"/>
            <p:cNvGrpSpPr>
              <a:grpSpLocks/>
            </p:cNvGrpSpPr>
            <p:nvPr/>
          </p:nvGrpSpPr>
          <p:grpSpPr bwMode="auto">
            <a:xfrm>
              <a:off x="5200" y="1370"/>
              <a:ext cx="88" cy="2071"/>
              <a:chOff x="5200" y="1370"/>
              <a:chExt cx="88" cy="2071"/>
            </a:xfrm>
          </p:grpSpPr>
          <p:sp>
            <p:nvSpPr>
              <p:cNvPr id="32840" name="Line 76"/>
              <p:cNvSpPr>
                <a:spLocks noChangeShapeType="1"/>
              </p:cNvSpPr>
              <p:nvPr/>
            </p:nvSpPr>
            <p:spPr bwMode="auto">
              <a:xfrm>
                <a:off x="5200" y="3439"/>
                <a:ext cx="81"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1" name="Line 77"/>
              <p:cNvSpPr>
                <a:spLocks noChangeShapeType="1"/>
              </p:cNvSpPr>
              <p:nvPr/>
            </p:nvSpPr>
            <p:spPr bwMode="auto">
              <a:xfrm>
                <a:off x="5209" y="3217"/>
                <a:ext cx="7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2" name="Line 78"/>
              <p:cNvSpPr>
                <a:spLocks noChangeShapeType="1"/>
              </p:cNvSpPr>
              <p:nvPr/>
            </p:nvSpPr>
            <p:spPr bwMode="auto">
              <a:xfrm>
                <a:off x="5200" y="2987"/>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3" name="Line 79"/>
              <p:cNvSpPr>
                <a:spLocks noChangeShapeType="1"/>
              </p:cNvSpPr>
              <p:nvPr/>
            </p:nvSpPr>
            <p:spPr bwMode="auto">
              <a:xfrm>
                <a:off x="5200" y="2757"/>
                <a:ext cx="81"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4" name="Line 80"/>
              <p:cNvSpPr>
                <a:spLocks noChangeShapeType="1"/>
              </p:cNvSpPr>
              <p:nvPr/>
            </p:nvSpPr>
            <p:spPr bwMode="auto">
              <a:xfrm>
                <a:off x="5200" y="2532"/>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5" name="Line 81"/>
              <p:cNvSpPr>
                <a:spLocks noChangeShapeType="1"/>
              </p:cNvSpPr>
              <p:nvPr/>
            </p:nvSpPr>
            <p:spPr bwMode="auto">
              <a:xfrm>
                <a:off x="5200" y="2296"/>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6" name="Line 82"/>
              <p:cNvSpPr>
                <a:spLocks noChangeShapeType="1"/>
              </p:cNvSpPr>
              <p:nvPr/>
            </p:nvSpPr>
            <p:spPr bwMode="auto">
              <a:xfrm>
                <a:off x="5201" y="1370"/>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7" name="Line 83"/>
              <p:cNvSpPr>
                <a:spLocks noChangeShapeType="1"/>
              </p:cNvSpPr>
              <p:nvPr/>
            </p:nvSpPr>
            <p:spPr bwMode="auto">
              <a:xfrm>
                <a:off x="5201" y="1603"/>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8" name="Line 84"/>
              <p:cNvSpPr>
                <a:spLocks noChangeShapeType="1"/>
              </p:cNvSpPr>
              <p:nvPr/>
            </p:nvSpPr>
            <p:spPr bwMode="auto">
              <a:xfrm>
                <a:off x="5200" y="1827"/>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9" name="Line 85"/>
              <p:cNvSpPr>
                <a:spLocks noChangeShapeType="1"/>
              </p:cNvSpPr>
              <p:nvPr/>
            </p:nvSpPr>
            <p:spPr bwMode="auto">
              <a:xfrm>
                <a:off x="5200" y="2060"/>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816" name="Group 108"/>
            <p:cNvGrpSpPr>
              <a:grpSpLocks/>
            </p:cNvGrpSpPr>
            <p:nvPr/>
          </p:nvGrpSpPr>
          <p:grpSpPr bwMode="auto">
            <a:xfrm>
              <a:off x="1245" y="3575"/>
              <a:ext cx="3878" cy="334"/>
              <a:chOff x="1245" y="3575"/>
              <a:chExt cx="3878" cy="334"/>
            </a:xfrm>
          </p:grpSpPr>
          <p:sp>
            <p:nvSpPr>
              <p:cNvPr id="32817" name="Text Box 19"/>
              <p:cNvSpPr txBox="1">
                <a:spLocks noChangeArrowheads="1"/>
              </p:cNvSpPr>
              <p:nvPr/>
            </p:nvSpPr>
            <p:spPr bwMode="auto">
              <a:xfrm>
                <a:off x="2921" y="3678"/>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a:t>
                </a:r>
              </a:p>
            </p:txBody>
          </p:sp>
          <p:sp>
            <p:nvSpPr>
              <p:cNvPr id="32818" name="Text Box 21"/>
              <p:cNvSpPr txBox="1">
                <a:spLocks noChangeArrowheads="1"/>
              </p:cNvSpPr>
              <p:nvPr/>
            </p:nvSpPr>
            <p:spPr bwMode="auto">
              <a:xfrm>
                <a:off x="4510" y="367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dirty="0">
                    <a:latin typeface="Times New Roman" pitchFamily="18" charset="0"/>
                  </a:rPr>
                  <a:t>10</a:t>
                </a:r>
              </a:p>
            </p:txBody>
          </p:sp>
          <p:grpSp>
            <p:nvGrpSpPr>
              <p:cNvPr id="32819" name="Group 104"/>
              <p:cNvGrpSpPr>
                <a:grpSpLocks/>
              </p:cNvGrpSpPr>
              <p:nvPr/>
            </p:nvGrpSpPr>
            <p:grpSpPr bwMode="auto">
              <a:xfrm>
                <a:off x="1876" y="3575"/>
                <a:ext cx="3247" cy="108"/>
                <a:chOff x="1876" y="3575"/>
                <a:chExt cx="3247" cy="108"/>
              </a:xfrm>
            </p:grpSpPr>
            <p:sp>
              <p:nvSpPr>
                <p:cNvPr id="32821" name="Line 28"/>
                <p:cNvSpPr>
                  <a:spLocks noChangeShapeType="1"/>
                </p:cNvSpPr>
                <p:nvPr/>
              </p:nvSpPr>
              <p:spPr bwMode="auto">
                <a:xfrm>
                  <a:off x="2363" y="3625"/>
                  <a:ext cx="0"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2" name="Line 29"/>
                <p:cNvSpPr>
                  <a:spLocks noChangeShapeType="1"/>
                </p:cNvSpPr>
                <p:nvPr/>
              </p:nvSpPr>
              <p:spPr bwMode="auto">
                <a:xfrm>
                  <a:off x="2935"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3" name="Line 30"/>
                <p:cNvSpPr>
                  <a:spLocks noChangeShapeType="1"/>
                </p:cNvSpPr>
                <p:nvPr/>
              </p:nvSpPr>
              <p:spPr bwMode="auto">
                <a:xfrm>
                  <a:off x="1876"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4" name="Line 31"/>
                <p:cNvSpPr>
                  <a:spLocks noChangeShapeType="1"/>
                </p:cNvSpPr>
                <p:nvPr/>
              </p:nvSpPr>
              <p:spPr bwMode="auto">
                <a:xfrm>
                  <a:off x="2162"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5" name="Line 32"/>
                <p:cNvSpPr>
                  <a:spLocks noChangeShapeType="1"/>
                </p:cNvSpPr>
                <p:nvPr/>
              </p:nvSpPr>
              <p:spPr bwMode="auto">
                <a:xfrm>
                  <a:off x="2522"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6" name="Line 33"/>
                <p:cNvSpPr>
                  <a:spLocks noChangeShapeType="1"/>
                </p:cNvSpPr>
                <p:nvPr/>
              </p:nvSpPr>
              <p:spPr bwMode="auto">
                <a:xfrm>
                  <a:off x="2648"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7" name="Line 34"/>
                <p:cNvSpPr>
                  <a:spLocks noChangeShapeType="1"/>
                </p:cNvSpPr>
                <p:nvPr/>
              </p:nvSpPr>
              <p:spPr bwMode="auto">
                <a:xfrm>
                  <a:off x="2758"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8" name="Line 35"/>
                <p:cNvSpPr>
                  <a:spLocks noChangeShapeType="1"/>
                </p:cNvSpPr>
                <p:nvPr/>
              </p:nvSpPr>
              <p:spPr bwMode="auto">
                <a:xfrm>
                  <a:off x="2851"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9" name="Line 36"/>
                <p:cNvSpPr>
                  <a:spLocks noChangeShapeType="1"/>
                </p:cNvSpPr>
                <p:nvPr/>
              </p:nvSpPr>
              <p:spPr bwMode="auto">
                <a:xfrm>
                  <a:off x="3010" y="3575"/>
                  <a:ext cx="0"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0" name="Line 37"/>
                <p:cNvSpPr>
                  <a:spLocks noChangeShapeType="1"/>
                </p:cNvSpPr>
                <p:nvPr/>
              </p:nvSpPr>
              <p:spPr bwMode="auto">
                <a:xfrm>
                  <a:off x="3500"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1" name="Line 38"/>
                <p:cNvSpPr>
                  <a:spLocks noChangeShapeType="1"/>
                </p:cNvSpPr>
                <p:nvPr/>
              </p:nvSpPr>
              <p:spPr bwMode="auto">
                <a:xfrm>
                  <a:off x="3785"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2" name="Line 39"/>
                <p:cNvSpPr>
                  <a:spLocks noChangeShapeType="1"/>
                </p:cNvSpPr>
                <p:nvPr/>
              </p:nvSpPr>
              <p:spPr bwMode="auto">
                <a:xfrm>
                  <a:off x="3988"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3" name="Line 40"/>
                <p:cNvSpPr>
                  <a:spLocks noChangeShapeType="1"/>
                </p:cNvSpPr>
                <p:nvPr/>
              </p:nvSpPr>
              <p:spPr bwMode="auto">
                <a:xfrm>
                  <a:off x="4145"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4" name="Line 41"/>
                <p:cNvSpPr>
                  <a:spLocks noChangeShapeType="1"/>
                </p:cNvSpPr>
                <p:nvPr/>
              </p:nvSpPr>
              <p:spPr bwMode="auto">
                <a:xfrm>
                  <a:off x="4273"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5" name="Line 42"/>
                <p:cNvSpPr>
                  <a:spLocks noChangeShapeType="1"/>
                </p:cNvSpPr>
                <p:nvPr/>
              </p:nvSpPr>
              <p:spPr bwMode="auto">
                <a:xfrm>
                  <a:off x="4382"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6" name="Line 43"/>
                <p:cNvSpPr>
                  <a:spLocks noChangeShapeType="1"/>
                </p:cNvSpPr>
                <p:nvPr/>
              </p:nvSpPr>
              <p:spPr bwMode="auto">
                <a:xfrm>
                  <a:off x="4475"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7" name="Line 44"/>
                <p:cNvSpPr>
                  <a:spLocks noChangeShapeType="1"/>
                </p:cNvSpPr>
                <p:nvPr/>
              </p:nvSpPr>
              <p:spPr bwMode="auto">
                <a:xfrm>
                  <a:off x="4560"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8" name="Line 45"/>
                <p:cNvSpPr>
                  <a:spLocks noChangeShapeType="1"/>
                </p:cNvSpPr>
                <p:nvPr/>
              </p:nvSpPr>
              <p:spPr bwMode="auto">
                <a:xfrm>
                  <a:off x="4635" y="3575"/>
                  <a:ext cx="0"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9" name="Line 46"/>
                <p:cNvSpPr>
                  <a:spLocks noChangeShapeType="1"/>
                </p:cNvSpPr>
                <p:nvPr/>
              </p:nvSpPr>
              <p:spPr bwMode="auto">
                <a:xfrm>
                  <a:off x="5123"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820" name="Text Box 86"/>
              <p:cNvSpPr txBox="1">
                <a:spLocks noChangeArrowheads="1"/>
              </p:cNvSpPr>
              <p:nvPr/>
            </p:nvSpPr>
            <p:spPr bwMode="auto">
              <a:xfrm>
                <a:off x="1245" y="3678"/>
                <a:ext cx="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0,1</a:t>
                </a:r>
              </a:p>
            </p:txBody>
          </p:sp>
        </p:grpSp>
      </p:grpSp>
      <p:grpSp>
        <p:nvGrpSpPr>
          <p:cNvPr id="32783" name="Group 114"/>
          <p:cNvGrpSpPr>
            <a:grpSpLocks/>
          </p:cNvGrpSpPr>
          <p:nvPr/>
        </p:nvGrpSpPr>
        <p:grpSpPr bwMode="auto">
          <a:xfrm>
            <a:off x="5708651" y="4767263"/>
            <a:ext cx="3883025" cy="1079500"/>
            <a:chOff x="2800" y="2731"/>
            <a:chExt cx="2650" cy="680"/>
          </a:xfrm>
        </p:grpSpPr>
        <p:sp>
          <p:nvSpPr>
            <p:cNvPr id="32808" name="Text Box 115"/>
            <p:cNvSpPr txBox="1">
              <a:spLocks noChangeArrowheads="1"/>
            </p:cNvSpPr>
            <p:nvPr/>
          </p:nvSpPr>
          <p:spPr bwMode="auto">
            <a:xfrm>
              <a:off x="3966" y="2731"/>
              <a:ext cx="4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a:latin typeface="Times New Roman" pitchFamily="18" charset="0"/>
                </a:rPr>
                <a:t>hep</a:t>
              </a:r>
            </a:p>
          </p:txBody>
        </p:sp>
        <p:sp>
          <p:nvSpPr>
            <p:cNvPr id="32809" name="Freeform 116"/>
            <p:cNvSpPr>
              <a:spLocks/>
            </p:cNvSpPr>
            <p:nvPr/>
          </p:nvSpPr>
          <p:spPr bwMode="auto">
            <a:xfrm>
              <a:off x="2800" y="2993"/>
              <a:ext cx="2650" cy="418"/>
            </a:xfrm>
            <a:custGeom>
              <a:avLst/>
              <a:gdLst>
                <a:gd name="T0" fmla="*/ 0 w 2548"/>
                <a:gd name="T1" fmla="*/ 9 h 441"/>
                <a:gd name="T2" fmla="*/ 7353 w 2548"/>
                <a:gd name="T3" fmla="*/ 9 h 441"/>
                <a:gd name="T4" fmla="*/ 14257 w 2548"/>
                <a:gd name="T5" fmla="*/ 9 h 441"/>
                <a:gd name="T6" fmla="*/ 20394 w 2548"/>
                <a:gd name="T7" fmla="*/ 9 h 441"/>
                <a:gd name="T8" fmla="*/ 24374 w 2548"/>
                <a:gd name="T9" fmla="*/ 9 h 441"/>
                <a:gd name="T10" fmla="*/ 27335 w 2548"/>
                <a:gd name="T11" fmla="*/ 9 h 441"/>
                <a:gd name="T12" fmla="*/ 29636 w 2548"/>
                <a:gd name="T13" fmla="*/ 9 h 441"/>
                <a:gd name="T14" fmla="*/ 32358 w 2548"/>
                <a:gd name="T15" fmla="*/ 9 h 441"/>
                <a:gd name="T16" fmla="*/ 35101 w 2548"/>
                <a:gd name="T17" fmla="*/ 1 h 441"/>
                <a:gd name="T18" fmla="*/ 36652 w 2548"/>
                <a:gd name="T19" fmla="*/ 9 h 441"/>
                <a:gd name="T20" fmla="*/ 37745 w 2548"/>
                <a:gd name="T21" fmla="*/ 9 h 441"/>
                <a:gd name="T22" fmla="*/ 39306 w 2548"/>
                <a:gd name="T23" fmla="*/ 9 h 441"/>
                <a:gd name="T24" fmla="*/ 40569 w 2548"/>
                <a:gd name="T25" fmla="*/ 9 h 441"/>
                <a:gd name="T26" fmla="*/ 41852 w 2548"/>
                <a:gd name="T27" fmla="*/ 9 h 441"/>
                <a:gd name="T28" fmla="*/ 42461 w 2548"/>
                <a:gd name="T29" fmla="*/ 9 h 441"/>
                <a:gd name="T30" fmla="*/ 42653 w 2548"/>
                <a:gd name="T31" fmla="*/ 9 h 441"/>
                <a:gd name="T32" fmla="*/ 43001 w 2548"/>
                <a:gd name="T33" fmla="*/ 9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48"/>
                <a:gd name="T52" fmla="*/ 0 h 441"/>
                <a:gd name="T53" fmla="*/ 2548 w 2548"/>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48" h="441">
                  <a:moveTo>
                    <a:pt x="0" y="437"/>
                  </a:moveTo>
                  <a:cubicBezTo>
                    <a:pt x="147" y="397"/>
                    <a:pt x="295" y="357"/>
                    <a:pt x="436" y="321"/>
                  </a:cubicBezTo>
                  <a:cubicBezTo>
                    <a:pt x="577" y="285"/>
                    <a:pt x="715" y="251"/>
                    <a:pt x="844" y="221"/>
                  </a:cubicBezTo>
                  <a:cubicBezTo>
                    <a:pt x="973" y="191"/>
                    <a:pt x="1108" y="162"/>
                    <a:pt x="1208" y="141"/>
                  </a:cubicBezTo>
                  <a:cubicBezTo>
                    <a:pt x="1308" y="120"/>
                    <a:pt x="1375" y="107"/>
                    <a:pt x="1444" y="93"/>
                  </a:cubicBezTo>
                  <a:cubicBezTo>
                    <a:pt x="1513" y="79"/>
                    <a:pt x="1568" y="66"/>
                    <a:pt x="1620" y="57"/>
                  </a:cubicBezTo>
                  <a:cubicBezTo>
                    <a:pt x="1672" y="48"/>
                    <a:pt x="1707" y="45"/>
                    <a:pt x="1756" y="37"/>
                  </a:cubicBezTo>
                  <a:cubicBezTo>
                    <a:pt x="1805" y="29"/>
                    <a:pt x="1862" y="15"/>
                    <a:pt x="1916" y="9"/>
                  </a:cubicBezTo>
                  <a:cubicBezTo>
                    <a:pt x="1970" y="3"/>
                    <a:pt x="2037" y="0"/>
                    <a:pt x="2080" y="1"/>
                  </a:cubicBezTo>
                  <a:cubicBezTo>
                    <a:pt x="2123" y="2"/>
                    <a:pt x="2146" y="9"/>
                    <a:pt x="2172" y="13"/>
                  </a:cubicBezTo>
                  <a:cubicBezTo>
                    <a:pt x="2198" y="17"/>
                    <a:pt x="2210" y="18"/>
                    <a:pt x="2236" y="25"/>
                  </a:cubicBezTo>
                  <a:cubicBezTo>
                    <a:pt x="2262" y="32"/>
                    <a:pt x="2300" y="45"/>
                    <a:pt x="2328" y="57"/>
                  </a:cubicBezTo>
                  <a:cubicBezTo>
                    <a:pt x="2356" y="69"/>
                    <a:pt x="2379" y="74"/>
                    <a:pt x="2404" y="97"/>
                  </a:cubicBezTo>
                  <a:cubicBezTo>
                    <a:pt x="2429" y="120"/>
                    <a:pt x="2461" y="161"/>
                    <a:pt x="2480" y="193"/>
                  </a:cubicBezTo>
                  <a:cubicBezTo>
                    <a:pt x="2499" y="225"/>
                    <a:pt x="2508" y="264"/>
                    <a:pt x="2516" y="289"/>
                  </a:cubicBezTo>
                  <a:cubicBezTo>
                    <a:pt x="2524" y="314"/>
                    <a:pt x="2523" y="320"/>
                    <a:pt x="2528" y="345"/>
                  </a:cubicBezTo>
                  <a:cubicBezTo>
                    <a:pt x="2533" y="370"/>
                    <a:pt x="2540" y="405"/>
                    <a:pt x="2548" y="441"/>
                  </a:cubicBez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2784" name="Group 111"/>
          <p:cNvGrpSpPr>
            <a:grpSpLocks/>
          </p:cNvGrpSpPr>
          <p:nvPr/>
        </p:nvGrpSpPr>
        <p:grpSpPr bwMode="auto">
          <a:xfrm>
            <a:off x="3721100" y="2778125"/>
            <a:ext cx="3182938" cy="3055938"/>
            <a:chOff x="1499" y="1750"/>
            <a:chExt cx="2172" cy="1925"/>
          </a:xfrm>
        </p:grpSpPr>
        <p:grpSp>
          <p:nvGrpSpPr>
            <p:cNvPr id="32800" name="Group 112"/>
            <p:cNvGrpSpPr>
              <a:grpSpLocks/>
            </p:cNvGrpSpPr>
            <p:nvPr/>
          </p:nvGrpSpPr>
          <p:grpSpPr bwMode="auto">
            <a:xfrm>
              <a:off x="1499" y="1750"/>
              <a:ext cx="1898" cy="1925"/>
              <a:chOff x="1444" y="1482"/>
              <a:chExt cx="1898" cy="1925"/>
            </a:xfrm>
          </p:grpSpPr>
          <p:sp>
            <p:nvSpPr>
              <p:cNvPr id="32806" name="Freeform 113"/>
              <p:cNvSpPr>
                <a:spLocks/>
              </p:cNvSpPr>
              <p:nvPr/>
            </p:nvSpPr>
            <p:spPr bwMode="auto">
              <a:xfrm>
                <a:off x="1444" y="1585"/>
                <a:ext cx="1898" cy="1822"/>
              </a:xfrm>
              <a:custGeom>
                <a:avLst/>
                <a:gdLst>
                  <a:gd name="T0" fmla="*/ 0 w 1825"/>
                  <a:gd name="T1" fmla="*/ 9 h 1923"/>
                  <a:gd name="T2" fmla="*/ 6080 w 1825"/>
                  <a:gd name="T3" fmla="*/ 9 h 1923"/>
                  <a:gd name="T4" fmla="*/ 10715 w 1825"/>
                  <a:gd name="T5" fmla="*/ 9 h 1923"/>
                  <a:gd name="T6" fmla="*/ 14203 w 1825"/>
                  <a:gd name="T7" fmla="*/ 9 h 1923"/>
                  <a:gd name="T8" fmla="*/ 18622 w 1825"/>
                  <a:gd name="T9" fmla="*/ 9 h 1923"/>
                  <a:gd name="T10" fmla="*/ 21140 w 1825"/>
                  <a:gd name="T11" fmla="*/ 9 h 1923"/>
                  <a:gd name="T12" fmla="*/ 23087 w 1825"/>
                  <a:gd name="T13" fmla="*/ 7 h 1923"/>
                  <a:gd name="T14" fmla="*/ 24970 w 1825"/>
                  <a:gd name="T15" fmla="*/ 7 h 1923"/>
                  <a:gd name="T16" fmla="*/ 26668 w 1825"/>
                  <a:gd name="T17" fmla="*/ 3 h 1923"/>
                  <a:gd name="T18" fmla="*/ 28087 w 1825"/>
                  <a:gd name="T19" fmla="*/ 9 h 1923"/>
                  <a:gd name="T20" fmla="*/ 29093 w 1825"/>
                  <a:gd name="T21" fmla="*/ 9 h 1923"/>
                  <a:gd name="T22" fmla="*/ 29864 w 1825"/>
                  <a:gd name="T23" fmla="*/ 9 h 1923"/>
                  <a:gd name="T24" fmla="*/ 30252 w 1825"/>
                  <a:gd name="T25" fmla="*/ 9 h 1923"/>
                  <a:gd name="T26" fmla="*/ 30608 w 1825"/>
                  <a:gd name="T27" fmla="*/ 9 h 1923"/>
                  <a:gd name="T28" fmla="*/ 30670 w 1825"/>
                  <a:gd name="T29" fmla="*/ 9 h 1923"/>
                  <a:gd name="T30" fmla="*/ 30712 w 1825"/>
                  <a:gd name="T31" fmla="*/ 9 h 1923"/>
                  <a:gd name="T32" fmla="*/ 30712 w 1825"/>
                  <a:gd name="T33" fmla="*/ 9 h 1923"/>
                  <a:gd name="T34" fmla="*/ 30712 w 1825"/>
                  <a:gd name="T35" fmla="*/ 15 h 1923"/>
                  <a:gd name="T36" fmla="*/ 30712 w 1825"/>
                  <a:gd name="T37" fmla="*/ 40 h 19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5"/>
                  <a:gd name="T58" fmla="*/ 0 h 1923"/>
                  <a:gd name="T59" fmla="*/ 1825 w 1825"/>
                  <a:gd name="T60" fmla="*/ 1923 h 19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5" h="1923">
                    <a:moveTo>
                      <a:pt x="0" y="303"/>
                    </a:moveTo>
                    <a:cubicBezTo>
                      <a:pt x="127" y="272"/>
                      <a:pt x="254" y="241"/>
                      <a:pt x="360" y="215"/>
                    </a:cubicBezTo>
                    <a:cubicBezTo>
                      <a:pt x="466" y="189"/>
                      <a:pt x="555" y="165"/>
                      <a:pt x="636" y="147"/>
                    </a:cubicBezTo>
                    <a:cubicBezTo>
                      <a:pt x="717" y="129"/>
                      <a:pt x="766" y="124"/>
                      <a:pt x="844" y="107"/>
                    </a:cubicBezTo>
                    <a:cubicBezTo>
                      <a:pt x="922" y="90"/>
                      <a:pt x="1035" y="62"/>
                      <a:pt x="1104" y="47"/>
                    </a:cubicBezTo>
                    <a:cubicBezTo>
                      <a:pt x="1173" y="32"/>
                      <a:pt x="1211" y="26"/>
                      <a:pt x="1256" y="19"/>
                    </a:cubicBezTo>
                    <a:cubicBezTo>
                      <a:pt x="1301" y="12"/>
                      <a:pt x="1334" y="9"/>
                      <a:pt x="1372" y="7"/>
                    </a:cubicBezTo>
                    <a:cubicBezTo>
                      <a:pt x="1410" y="5"/>
                      <a:pt x="1449" y="8"/>
                      <a:pt x="1484" y="7"/>
                    </a:cubicBezTo>
                    <a:cubicBezTo>
                      <a:pt x="1519" y="6"/>
                      <a:pt x="1553" y="0"/>
                      <a:pt x="1584" y="3"/>
                    </a:cubicBezTo>
                    <a:cubicBezTo>
                      <a:pt x="1615" y="6"/>
                      <a:pt x="1644" y="20"/>
                      <a:pt x="1668" y="27"/>
                    </a:cubicBezTo>
                    <a:cubicBezTo>
                      <a:pt x="1692" y="34"/>
                      <a:pt x="1711" y="38"/>
                      <a:pt x="1728" y="47"/>
                    </a:cubicBezTo>
                    <a:cubicBezTo>
                      <a:pt x="1745" y="56"/>
                      <a:pt x="1761" y="72"/>
                      <a:pt x="1772" y="83"/>
                    </a:cubicBezTo>
                    <a:cubicBezTo>
                      <a:pt x="1783" y="94"/>
                      <a:pt x="1789" y="101"/>
                      <a:pt x="1796" y="111"/>
                    </a:cubicBezTo>
                    <a:cubicBezTo>
                      <a:pt x="1803" y="121"/>
                      <a:pt x="1812" y="132"/>
                      <a:pt x="1816" y="143"/>
                    </a:cubicBezTo>
                    <a:cubicBezTo>
                      <a:pt x="1820" y="154"/>
                      <a:pt x="1819" y="160"/>
                      <a:pt x="1820" y="175"/>
                    </a:cubicBezTo>
                    <a:cubicBezTo>
                      <a:pt x="1821" y="190"/>
                      <a:pt x="1823" y="198"/>
                      <a:pt x="1824" y="231"/>
                    </a:cubicBezTo>
                    <a:cubicBezTo>
                      <a:pt x="1825" y="264"/>
                      <a:pt x="1824" y="298"/>
                      <a:pt x="1824" y="375"/>
                    </a:cubicBezTo>
                    <a:cubicBezTo>
                      <a:pt x="1824" y="452"/>
                      <a:pt x="1824" y="433"/>
                      <a:pt x="1824" y="691"/>
                    </a:cubicBezTo>
                    <a:cubicBezTo>
                      <a:pt x="1824" y="949"/>
                      <a:pt x="1824" y="1436"/>
                      <a:pt x="1824" y="1923"/>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7" name="Text Box 114"/>
              <p:cNvSpPr txBox="1">
                <a:spLocks noChangeArrowheads="1"/>
              </p:cNvSpPr>
              <p:nvPr/>
            </p:nvSpPr>
            <p:spPr bwMode="auto">
              <a:xfrm>
                <a:off x="1652" y="1482"/>
                <a:ext cx="4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baseline="30000">
                    <a:latin typeface="Times New Roman" pitchFamily="18" charset="0"/>
                  </a:rPr>
                  <a:t>13</a:t>
                </a:r>
                <a:r>
                  <a:rPr lang="fr-FR" altLang="fr-FR" sz="2400" b="1">
                    <a:latin typeface="Times New Roman" pitchFamily="18" charset="0"/>
                  </a:rPr>
                  <a:t>N</a:t>
                </a:r>
              </a:p>
            </p:txBody>
          </p:sp>
        </p:grpSp>
        <p:grpSp>
          <p:nvGrpSpPr>
            <p:cNvPr id="32801" name="Group 115"/>
            <p:cNvGrpSpPr>
              <a:grpSpLocks/>
            </p:cNvGrpSpPr>
            <p:nvPr/>
          </p:nvGrpSpPr>
          <p:grpSpPr bwMode="auto">
            <a:xfrm>
              <a:off x="1500" y="1913"/>
              <a:ext cx="2171" cy="1762"/>
              <a:chOff x="1444" y="1641"/>
              <a:chExt cx="2171" cy="1762"/>
            </a:xfrm>
          </p:grpSpPr>
          <p:sp>
            <p:nvSpPr>
              <p:cNvPr id="32802" name="Text Box 116"/>
              <p:cNvSpPr txBox="1">
                <a:spLocks noChangeArrowheads="1"/>
              </p:cNvSpPr>
              <p:nvPr/>
            </p:nvSpPr>
            <p:spPr bwMode="auto">
              <a:xfrm>
                <a:off x="1770" y="1857"/>
                <a:ext cx="4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baseline="30000">
                    <a:latin typeface="Times New Roman" pitchFamily="18" charset="0"/>
                  </a:rPr>
                  <a:t>15</a:t>
                </a:r>
                <a:r>
                  <a:rPr lang="fr-FR" altLang="fr-FR" sz="2400" b="1">
                    <a:latin typeface="Times New Roman" pitchFamily="18" charset="0"/>
                  </a:rPr>
                  <a:t>O</a:t>
                </a:r>
              </a:p>
            </p:txBody>
          </p:sp>
          <p:grpSp>
            <p:nvGrpSpPr>
              <p:cNvPr id="32803" name="Group 117"/>
              <p:cNvGrpSpPr>
                <a:grpSpLocks/>
              </p:cNvGrpSpPr>
              <p:nvPr/>
            </p:nvGrpSpPr>
            <p:grpSpPr bwMode="auto">
              <a:xfrm>
                <a:off x="1444" y="1641"/>
                <a:ext cx="2171" cy="1762"/>
                <a:chOff x="1388" y="1732"/>
                <a:chExt cx="2088" cy="1860"/>
              </a:xfrm>
            </p:grpSpPr>
            <p:sp>
              <p:nvSpPr>
                <p:cNvPr id="32804" name="Freeform 118"/>
                <p:cNvSpPr>
                  <a:spLocks/>
                </p:cNvSpPr>
                <p:nvPr/>
              </p:nvSpPr>
              <p:spPr bwMode="auto">
                <a:xfrm>
                  <a:off x="1388" y="1732"/>
                  <a:ext cx="2088" cy="344"/>
                </a:xfrm>
                <a:custGeom>
                  <a:avLst/>
                  <a:gdLst>
                    <a:gd name="T0" fmla="*/ 0 w 2088"/>
                    <a:gd name="T1" fmla="*/ 344 h 344"/>
                    <a:gd name="T2" fmla="*/ 340 w 2088"/>
                    <a:gd name="T3" fmla="*/ 256 h 344"/>
                    <a:gd name="T4" fmla="*/ 680 w 2088"/>
                    <a:gd name="T5" fmla="*/ 180 h 344"/>
                    <a:gd name="T6" fmla="*/ 864 w 2088"/>
                    <a:gd name="T7" fmla="*/ 136 h 344"/>
                    <a:gd name="T8" fmla="*/ 1140 w 2088"/>
                    <a:gd name="T9" fmla="*/ 84 h 344"/>
                    <a:gd name="T10" fmla="*/ 1340 w 2088"/>
                    <a:gd name="T11" fmla="*/ 52 h 344"/>
                    <a:gd name="T12" fmla="*/ 1512 w 2088"/>
                    <a:gd name="T13" fmla="*/ 24 h 344"/>
                    <a:gd name="T14" fmla="*/ 1700 w 2088"/>
                    <a:gd name="T15" fmla="*/ 4 h 344"/>
                    <a:gd name="T16" fmla="*/ 1808 w 2088"/>
                    <a:gd name="T17" fmla="*/ 4 h 344"/>
                    <a:gd name="T18" fmla="*/ 1900 w 2088"/>
                    <a:gd name="T19" fmla="*/ 28 h 344"/>
                    <a:gd name="T20" fmla="*/ 1992 w 2088"/>
                    <a:gd name="T21" fmla="*/ 76 h 344"/>
                    <a:gd name="T22" fmla="*/ 2044 w 2088"/>
                    <a:gd name="T23" fmla="*/ 116 h 344"/>
                    <a:gd name="T24" fmla="*/ 2060 w 2088"/>
                    <a:gd name="T25" fmla="*/ 148 h 344"/>
                    <a:gd name="T26" fmla="*/ 2088 w 2088"/>
                    <a:gd name="T27" fmla="*/ 212 h 3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8"/>
                    <a:gd name="T43" fmla="*/ 0 h 344"/>
                    <a:gd name="T44" fmla="*/ 2088 w 2088"/>
                    <a:gd name="T45" fmla="*/ 344 h 3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8" h="344">
                      <a:moveTo>
                        <a:pt x="0" y="344"/>
                      </a:moveTo>
                      <a:cubicBezTo>
                        <a:pt x="113" y="313"/>
                        <a:pt x="227" y="283"/>
                        <a:pt x="340" y="256"/>
                      </a:cubicBezTo>
                      <a:cubicBezTo>
                        <a:pt x="453" y="229"/>
                        <a:pt x="593" y="200"/>
                        <a:pt x="680" y="180"/>
                      </a:cubicBezTo>
                      <a:cubicBezTo>
                        <a:pt x="767" y="160"/>
                        <a:pt x="787" y="152"/>
                        <a:pt x="864" y="136"/>
                      </a:cubicBezTo>
                      <a:cubicBezTo>
                        <a:pt x="941" y="120"/>
                        <a:pt x="1061" y="98"/>
                        <a:pt x="1140" y="84"/>
                      </a:cubicBezTo>
                      <a:cubicBezTo>
                        <a:pt x="1219" y="70"/>
                        <a:pt x="1278" y="62"/>
                        <a:pt x="1340" y="52"/>
                      </a:cubicBezTo>
                      <a:cubicBezTo>
                        <a:pt x="1402" y="42"/>
                        <a:pt x="1452" y="32"/>
                        <a:pt x="1512" y="24"/>
                      </a:cubicBezTo>
                      <a:cubicBezTo>
                        <a:pt x="1572" y="16"/>
                        <a:pt x="1651" y="7"/>
                        <a:pt x="1700" y="4"/>
                      </a:cubicBezTo>
                      <a:cubicBezTo>
                        <a:pt x="1749" y="1"/>
                        <a:pt x="1775" y="0"/>
                        <a:pt x="1808" y="4"/>
                      </a:cubicBezTo>
                      <a:cubicBezTo>
                        <a:pt x="1841" y="8"/>
                        <a:pt x="1869" y="16"/>
                        <a:pt x="1900" y="28"/>
                      </a:cubicBezTo>
                      <a:cubicBezTo>
                        <a:pt x="1931" y="40"/>
                        <a:pt x="1968" y="61"/>
                        <a:pt x="1992" y="76"/>
                      </a:cubicBezTo>
                      <a:cubicBezTo>
                        <a:pt x="2016" y="91"/>
                        <a:pt x="2033" y="104"/>
                        <a:pt x="2044" y="116"/>
                      </a:cubicBezTo>
                      <a:cubicBezTo>
                        <a:pt x="2055" y="128"/>
                        <a:pt x="2053" y="132"/>
                        <a:pt x="2060" y="148"/>
                      </a:cubicBezTo>
                      <a:cubicBezTo>
                        <a:pt x="2067" y="164"/>
                        <a:pt x="2077" y="188"/>
                        <a:pt x="2088" y="212"/>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5" name="Line 119"/>
                <p:cNvSpPr>
                  <a:spLocks noChangeShapeType="1"/>
                </p:cNvSpPr>
                <p:nvPr/>
              </p:nvSpPr>
              <p:spPr bwMode="auto">
                <a:xfrm flipH="1">
                  <a:off x="3473" y="1948"/>
                  <a:ext cx="0" cy="16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32785" name="Groupe 6"/>
          <p:cNvGrpSpPr>
            <a:grpSpLocks/>
          </p:cNvGrpSpPr>
          <p:nvPr/>
        </p:nvGrpSpPr>
        <p:grpSpPr bwMode="auto">
          <a:xfrm>
            <a:off x="2724151" y="836613"/>
            <a:ext cx="7159625" cy="1027112"/>
            <a:chOff x="1200150" y="836613"/>
            <a:chExt cx="7159625" cy="1026691"/>
          </a:xfrm>
        </p:grpSpPr>
        <p:grpSp>
          <p:nvGrpSpPr>
            <p:cNvPr id="32788" name="Group 87"/>
            <p:cNvGrpSpPr>
              <a:grpSpLocks/>
            </p:cNvGrpSpPr>
            <p:nvPr/>
          </p:nvGrpSpPr>
          <p:grpSpPr bwMode="auto">
            <a:xfrm>
              <a:off x="2244725" y="836613"/>
              <a:ext cx="6115050" cy="1026691"/>
              <a:chOff x="1412" y="331"/>
              <a:chExt cx="4012" cy="683"/>
            </a:xfrm>
          </p:grpSpPr>
          <p:grpSp>
            <p:nvGrpSpPr>
              <p:cNvPr id="32790" name="Group 88"/>
              <p:cNvGrpSpPr>
                <a:grpSpLocks/>
              </p:cNvGrpSpPr>
              <p:nvPr/>
            </p:nvGrpSpPr>
            <p:grpSpPr bwMode="auto">
              <a:xfrm>
                <a:off x="3236" y="331"/>
                <a:ext cx="2188" cy="203"/>
                <a:chOff x="3236" y="331"/>
                <a:chExt cx="2188" cy="203"/>
              </a:xfrm>
            </p:grpSpPr>
            <p:sp>
              <p:nvSpPr>
                <p:cNvPr id="32798" name="Line 89"/>
                <p:cNvSpPr>
                  <a:spLocks noChangeShapeType="1"/>
                </p:cNvSpPr>
                <p:nvPr/>
              </p:nvSpPr>
              <p:spPr bwMode="auto">
                <a:xfrm>
                  <a:off x="4020" y="438"/>
                  <a:ext cx="140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9" name="Text Box 90"/>
                <p:cNvSpPr txBox="1">
                  <a:spLocks noChangeArrowheads="1"/>
                </p:cNvSpPr>
                <p:nvPr/>
              </p:nvSpPr>
              <p:spPr bwMode="auto">
                <a:xfrm>
                  <a:off x="3236" y="331"/>
                  <a:ext cx="80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b="1">
                      <a:solidFill>
                        <a:srgbClr val="FF0000"/>
                      </a:solidFill>
                      <a:latin typeface="Times New Roman" pitchFamily="18" charset="0"/>
                    </a:rPr>
                    <a:t>SuperK, SNO</a:t>
                  </a:r>
                  <a:endParaRPr lang="fr-FR" altLang="fr-FR" sz="1800" b="1">
                    <a:solidFill>
                      <a:srgbClr val="FF0000"/>
                    </a:solidFill>
                    <a:latin typeface="Times New Roman" pitchFamily="18" charset="0"/>
                  </a:endParaRPr>
                </a:p>
              </p:txBody>
            </p:sp>
          </p:grpSp>
          <p:grpSp>
            <p:nvGrpSpPr>
              <p:cNvPr id="32791" name="Group 91"/>
              <p:cNvGrpSpPr>
                <a:grpSpLocks/>
              </p:cNvGrpSpPr>
              <p:nvPr/>
            </p:nvGrpSpPr>
            <p:grpSpPr bwMode="auto">
              <a:xfrm>
                <a:off x="2486" y="421"/>
                <a:ext cx="2921" cy="203"/>
                <a:chOff x="2486" y="421"/>
                <a:chExt cx="2921" cy="203"/>
              </a:xfrm>
            </p:grpSpPr>
            <p:sp>
              <p:nvSpPr>
                <p:cNvPr id="32796" name="Line 92"/>
                <p:cNvSpPr>
                  <a:spLocks noChangeShapeType="1"/>
                </p:cNvSpPr>
                <p:nvPr/>
              </p:nvSpPr>
              <p:spPr bwMode="auto">
                <a:xfrm flipV="1">
                  <a:off x="2928" y="528"/>
                  <a:ext cx="2479" cy="7"/>
                </a:xfrm>
                <a:prstGeom prst="line">
                  <a:avLst/>
                </a:prstGeom>
                <a:noFill/>
                <a:ln w="381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7" name="Text Box 93"/>
                <p:cNvSpPr txBox="1">
                  <a:spLocks noChangeArrowheads="1"/>
                </p:cNvSpPr>
                <p:nvPr/>
              </p:nvSpPr>
              <p:spPr bwMode="auto">
                <a:xfrm>
                  <a:off x="2486" y="421"/>
                  <a:ext cx="46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b="1">
                      <a:solidFill>
                        <a:srgbClr val="009900"/>
                      </a:solidFill>
                      <a:latin typeface="Times New Roman" pitchFamily="18" charset="0"/>
                    </a:rPr>
                    <a:t>Chlore</a:t>
                  </a:r>
                  <a:endParaRPr lang="fr-FR" altLang="fr-FR" sz="1800" b="1">
                    <a:solidFill>
                      <a:srgbClr val="009900"/>
                    </a:solidFill>
                    <a:latin typeface="Times New Roman" pitchFamily="18" charset="0"/>
                  </a:endParaRPr>
                </a:p>
              </p:txBody>
            </p:sp>
          </p:grpSp>
          <p:grpSp>
            <p:nvGrpSpPr>
              <p:cNvPr id="32792" name="Group 97"/>
              <p:cNvGrpSpPr>
                <a:grpSpLocks/>
              </p:cNvGrpSpPr>
              <p:nvPr/>
            </p:nvGrpSpPr>
            <p:grpSpPr bwMode="auto">
              <a:xfrm>
                <a:off x="1412" y="523"/>
                <a:ext cx="3995" cy="491"/>
                <a:chOff x="1412" y="523"/>
                <a:chExt cx="3995" cy="491"/>
              </a:xfrm>
            </p:grpSpPr>
            <p:sp>
              <p:nvSpPr>
                <p:cNvPr id="32793" name="Line 98"/>
                <p:cNvSpPr>
                  <a:spLocks noChangeShapeType="1"/>
                </p:cNvSpPr>
                <p:nvPr/>
              </p:nvSpPr>
              <p:spPr bwMode="auto">
                <a:xfrm>
                  <a:off x="1896" y="768"/>
                  <a:ext cx="3511" cy="6"/>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4" name="Text Box 99"/>
                <p:cNvSpPr txBox="1">
                  <a:spLocks noChangeArrowheads="1"/>
                </p:cNvSpPr>
                <p:nvPr/>
              </p:nvSpPr>
              <p:spPr bwMode="auto">
                <a:xfrm>
                  <a:off x="1412" y="523"/>
                  <a:ext cx="53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b="1">
                      <a:solidFill>
                        <a:srgbClr val="000099"/>
                      </a:solidFill>
                      <a:latin typeface="Times New Roman" pitchFamily="18" charset="0"/>
                    </a:rPr>
                    <a:t>Gallium</a:t>
                  </a:r>
                </a:p>
                <a:p>
                  <a:pPr>
                    <a:spcBef>
                      <a:spcPct val="0"/>
                    </a:spcBef>
                    <a:buFontTx/>
                    <a:buNone/>
                  </a:pPr>
                  <a:r>
                    <a:rPr lang="fr-FR" altLang="fr-FR" sz="1400" b="1">
                      <a:solidFill>
                        <a:srgbClr val="B2B2B2"/>
                      </a:solidFill>
                      <a:latin typeface="Times New Roman" pitchFamily="18" charset="0"/>
                    </a:rPr>
                    <a:t>Indium</a:t>
                  </a:r>
                </a:p>
                <a:p>
                  <a:pPr>
                    <a:spcBef>
                      <a:spcPct val="0"/>
                    </a:spcBef>
                    <a:buFontTx/>
                    <a:buNone/>
                  </a:pPr>
                  <a:r>
                    <a:rPr lang="fr-FR" altLang="fr-FR" sz="1400" b="1">
                      <a:solidFill>
                        <a:srgbClr val="B2B2B2"/>
                      </a:solidFill>
                      <a:latin typeface="Times New Roman" pitchFamily="18" charset="0"/>
                    </a:rPr>
                    <a:t>TPC</a:t>
                  </a:r>
                </a:p>
              </p:txBody>
            </p:sp>
            <p:sp>
              <p:nvSpPr>
                <p:cNvPr id="32795" name="Line 100"/>
                <p:cNvSpPr>
                  <a:spLocks noChangeShapeType="1"/>
                </p:cNvSpPr>
                <p:nvPr/>
              </p:nvSpPr>
              <p:spPr bwMode="auto">
                <a:xfrm flipH="1">
                  <a:off x="1889" y="600"/>
                  <a:ext cx="0" cy="336"/>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2789" name="ZoneTexte 2"/>
            <p:cNvSpPr txBox="1">
              <a:spLocks noChangeArrowheads="1"/>
            </p:cNvSpPr>
            <p:nvPr/>
          </p:nvSpPr>
          <p:spPr bwMode="auto">
            <a:xfrm>
              <a:off x="1200150" y="1133202"/>
              <a:ext cx="835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0066"/>
                  </a:solidFill>
                  <a:latin typeface="Times New Roman" pitchFamily="18" charset="0"/>
                  <a:cs typeface="Times New Roman" pitchFamily="18" charset="0"/>
                </a:rPr>
                <a:t>&lt; 2006</a:t>
              </a:r>
            </a:p>
          </p:txBody>
        </p:sp>
      </p:grpSp>
      <p:sp>
        <p:nvSpPr>
          <p:cNvPr id="3" name="Rectangle 2"/>
          <p:cNvSpPr>
            <a:spLocks noChangeArrowheads="1"/>
          </p:cNvSpPr>
          <p:nvPr/>
        </p:nvSpPr>
        <p:spPr bwMode="auto">
          <a:xfrm>
            <a:off x="6049964" y="2625726"/>
            <a:ext cx="3787775" cy="3198813"/>
          </a:xfrm>
          <a:prstGeom prst="rect">
            <a:avLst/>
          </a:prstGeom>
          <a:solidFill>
            <a:srgbClr val="00CC00">
              <a:alpha val="10196"/>
            </a:srgbClr>
          </a:solidFill>
          <a:ln w="9525" algn="ctr">
            <a:solidFill>
              <a:schemeClr val="tx1"/>
            </a:solidFill>
            <a:round/>
            <a:headEnd/>
            <a:tailEnd/>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2" name="Rectangle 1"/>
          <p:cNvSpPr>
            <a:spLocks noChangeArrowheads="1"/>
          </p:cNvSpPr>
          <p:nvPr/>
        </p:nvSpPr>
        <p:spPr bwMode="auto">
          <a:xfrm>
            <a:off x="7778750" y="3860801"/>
            <a:ext cx="2058988" cy="1939925"/>
          </a:xfrm>
          <a:prstGeom prst="rect">
            <a:avLst/>
          </a:prstGeom>
          <a:solidFill>
            <a:srgbClr val="FF0000">
              <a:alpha val="10980"/>
            </a:srgbClr>
          </a:solidFill>
          <a:ln w="9525" algn="ctr">
            <a:solidFill>
              <a:schemeClr val="tx1"/>
            </a:solidFill>
            <a:round/>
            <a:headEnd/>
            <a:tailEnd/>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128" name="Titolo 1"/>
          <p:cNvSpPr>
            <a:spLocks noGrp="1"/>
          </p:cNvSpPr>
          <p:nvPr>
            <p:ph type="title"/>
          </p:nvPr>
        </p:nvSpPr>
        <p:spPr>
          <a:xfrm>
            <a:off x="839755" y="44625"/>
            <a:ext cx="8913845" cy="726750"/>
          </a:xfrm>
        </p:spPr>
        <p:txBody>
          <a:bodyPr>
            <a:normAutofit/>
          </a:bodyPr>
          <a:lstStyle/>
          <a:p>
            <a:r>
              <a:rPr lang="it-IT" sz="3600" dirty="0">
                <a:solidFill>
                  <a:srgbClr val="C00000"/>
                </a:solidFill>
              </a:rPr>
              <a:t>Output: </a:t>
            </a:r>
            <a:r>
              <a:rPr lang="it-IT" sz="3600" dirty="0" err="1">
                <a:solidFill>
                  <a:srgbClr val="C00000"/>
                </a:solidFill>
              </a:rPr>
              <a:t>differential</a:t>
            </a:r>
            <a:r>
              <a:rPr lang="it-IT" sz="3600" dirty="0">
                <a:solidFill>
                  <a:srgbClr val="C00000"/>
                </a:solidFill>
              </a:rPr>
              <a:t> </a:t>
            </a:r>
            <a:r>
              <a:rPr lang="it-IT" sz="3600" dirty="0">
                <a:solidFill>
                  <a:srgbClr val="C00000"/>
                </a:solidFill>
                <a:latin typeface="Symbol" panose="05050102010706020507" pitchFamily="18" charset="2"/>
              </a:rPr>
              <a:t>n</a:t>
            </a:r>
            <a:r>
              <a:rPr lang="it-IT" sz="3600" baseline="-25000" dirty="0">
                <a:solidFill>
                  <a:srgbClr val="C00000"/>
                </a:solidFill>
              </a:rPr>
              <a:t>e</a:t>
            </a:r>
            <a:r>
              <a:rPr lang="it-IT" sz="3600" dirty="0">
                <a:solidFill>
                  <a:srgbClr val="C00000"/>
                </a:solidFill>
              </a:rPr>
              <a:t> </a:t>
            </a:r>
            <a:r>
              <a:rPr lang="it-IT" sz="3600" dirty="0" err="1">
                <a:solidFill>
                  <a:srgbClr val="C00000"/>
                </a:solidFill>
              </a:rPr>
              <a:t>flux</a:t>
            </a:r>
            <a:r>
              <a:rPr lang="it-IT" sz="3600" dirty="0">
                <a:solidFill>
                  <a:srgbClr val="C00000"/>
                </a:solidFill>
              </a:rPr>
              <a:t>                   </a:t>
            </a:r>
            <a:endParaRPr lang="en-US" sz="3600" dirty="0">
              <a:solidFill>
                <a:srgbClr val="C00000"/>
              </a:solidFill>
            </a:endParaRPr>
          </a:p>
        </p:txBody>
      </p:sp>
      <p:sp>
        <p:nvSpPr>
          <p:cNvPr id="7" name="Segnaposto piè di pagina 6"/>
          <p:cNvSpPr>
            <a:spLocks noGrp="1"/>
          </p:cNvSpPr>
          <p:nvPr>
            <p:ph type="ftr" sz="quarter" idx="11"/>
          </p:nvPr>
        </p:nvSpPr>
        <p:spPr/>
        <p:txBody>
          <a:bodyPr/>
          <a:lstStyle/>
          <a:p>
            <a:r>
              <a:rPr lang="fr-FR"/>
              <a:t>M. Spurio - Astroparticle Physics - 12</a:t>
            </a:r>
            <a:endParaRPr lang="it-IT"/>
          </a:p>
        </p:txBody>
      </p:sp>
      <p:sp>
        <p:nvSpPr>
          <p:cNvPr id="6" name="Segnaposto numero diapositiva 5"/>
          <p:cNvSpPr>
            <a:spLocks noGrp="1"/>
          </p:cNvSpPr>
          <p:nvPr>
            <p:ph type="sldNum" sz="quarter" idx="12"/>
          </p:nvPr>
        </p:nvSpPr>
        <p:spPr/>
        <p:txBody>
          <a:bodyPr/>
          <a:lstStyle/>
          <a:p>
            <a:fld id="{EF856C54-971D-4A64-8725-72F12A462872}" type="slidenum">
              <a:rPr lang="it-IT" smtClean="0"/>
              <a:t>11</a:t>
            </a:fld>
            <a:endParaRPr lang="it-IT"/>
          </a:p>
        </p:txBody>
      </p:sp>
      <p:sp>
        <p:nvSpPr>
          <p:cNvPr id="129" name="Indietro o precedente 128">
            <a:hlinkClick r:id="" action="ppaction://hlinkshowjump?jump=lastslideviewed" highlightClick="1"/>
          </p:cNvPr>
          <p:cNvSpPr/>
          <p:nvPr/>
        </p:nvSpPr>
        <p:spPr>
          <a:xfrm>
            <a:off x="9995881" y="116088"/>
            <a:ext cx="576000"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204013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8634413" y="4357688"/>
            <a:ext cx="328612" cy="398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3795" name="Group 117"/>
          <p:cNvGrpSpPr>
            <a:grpSpLocks/>
          </p:cNvGrpSpPr>
          <p:nvPr/>
        </p:nvGrpSpPr>
        <p:grpSpPr bwMode="auto">
          <a:xfrm>
            <a:off x="3722689" y="2036763"/>
            <a:ext cx="1627187" cy="3795712"/>
            <a:chOff x="1385" y="1283"/>
            <a:chExt cx="1025" cy="2391"/>
          </a:xfrm>
        </p:grpSpPr>
        <p:grpSp>
          <p:nvGrpSpPr>
            <p:cNvPr id="33921" name="Group 110"/>
            <p:cNvGrpSpPr>
              <a:grpSpLocks/>
            </p:cNvGrpSpPr>
            <p:nvPr/>
          </p:nvGrpSpPr>
          <p:grpSpPr bwMode="auto">
            <a:xfrm>
              <a:off x="1385" y="1283"/>
              <a:ext cx="1025" cy="1331"/>
              <a:chOff x="1385" y="1283"/>
              <a:chExt cx="1025" cy="1331"/>
            </a:xfrm>
          </p:grpSpPr>
          <p:sp>
            <p:nvSpPr>
              <p:cNvPr id="33923" name="Rectangle 4"/>
              <p:cNvSpPr>
                <a:spLocks noChangeArrowheads="1"/>
              </p:cNvSpPr>
              <p:nvPr/>
            </p:nvSpPr>
            <p:spPr bwMode="auto">
              <a:xfrm>
                <a:off x="1988" y="1447"/>
                <a:ext cx="247" cy="1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b="1">
                    <a:solidFill>
                      <a:srgbClr val="000066"/>
                    </a:solidFill>
                    <a:latin typeface="Times New Roman" pitchFamily="18" charset="0"/>
                  </a:rPr>
                  <a:t>pp</a:t>
                </a:r>
                <a:endParaRPr lang="fr-FR" altLang="fr-FR" sz="2400" b="1">
                  <a:solidFill>
                    <a:schemeClr val="tx2"/>
                  </a:solidFill>
                  <a:latin typeface="Times New Roman" pitchFamily="18" charset="0"/>
                </a:endParaRPr>
              </a:p>
            </p:txBody>
          </p:sp>
          <p:sp>
            <p:nvSpPr>
              <p:cNvPr id="33924" name="Freeform 5"/>
              <p:cNvSpPr>
                <a:spLocks/>
              </p:cNvSpPr>
              <p:nvPr/>
            </p:nvSpPr>
            <p:spPr bwMode="auto">
              <a:xfrm>
                <a:off x="1385" y="1283"/>
                <a:ext cx="1025" cy="1331"/>
              </a:xfrm>
              <a:custGeom>
                <a:avLst/>
                <a:gdLst>
                  <a:gd name="T0" fmla="*/ 0 w 1069"/>
                  <a:gd name="T1" fmla="*/ 9 h 1405"/>
                  <a:gd name="T2" fmla="*/ 12 w 1069"/>
                  <a:gd name="T3" fmla="*/ 9 h 1405"/>
                  <a:gd name="T4" fmla="*/ 25 w 1069"/>
                  <a:gd name="T5" fmla="*/ 9 h 1405"/>
                  <a:gd name="T6" fmla="*/ 32 w 1069"/>
                  <a:gd name="T7" fmla="*/ 9 h 1405"/>
                  <a:gd name="T8" fmla="*/ 40 w 1069"/>
                  <a:gd name="T9" fmla="*/ 1 h 1405"/>
                  <a:gd name="T10" fmla="*/ 44 w 1069"/>
                  <a:gd name="T11" fmla="*/ 9 h 1405"/>
                  <a:gd name="T12" fmla="*/ 48 w 1069"/>
                  <a:gd name="T13" fmla="*/ 9 h 1405"/>
                  <a:gd name="T14" fmla="*/ 50 w 1069"/>
                  <a:gd name="T15" fmla="*/ 9 h 1405"/>
                  <a:gd name="T16" fmla="*/ 50 w 1069"/>
                  <a:gd name="T17" fmla="*/ 9 h 1405"/>
                  <a:gd name="T18" fmla="*/ 52 w 1069"/>
                  <a:gd name="T19" fmla="*/ 9 h 1405"/>
                  <a:gd name="T20" fmla="*/ 52 w 1069"/>
                  <a:gd name="T21" fmla="*/ 9 h 1405"/>
                  <a:gd name="T22" fmla="*/ 52 w 1069"/>
                  <a:gd name="T23" fmla="*/ 9 h 1405"/>
                  <a:gd name="T24" fmla="*/ 52 w 1069"/>
                  <a:gd name="T25" fmla="*/ 28 h 14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9"/>
                  <a:gd name="T40" fmla="*/ 0 h 1405"/>
                  <a:gd name="T41" fmla="*/ 1069 w 1069"/>
                  <a:gd name="T42" fmla="*/ 1405 h 14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9" h="1405">
                    <a:moveTo>
                      <a:pt x="0" y="129"/>
                    </a:moveTo>
                    <a:cubicBezTo>
                      <a:pt x="79" y="114"/>
                      <a:pt x="158" y="99"/>
                      <a:pt x="236" y="85"/>
                    </a:cubicBezTo>
                    <a:cubicBezTo>
                      <a:pt x="314" y="71"/>
                      <a:pt x="402" y="56"/>
                      <a:pt x="468" y="45"/>
                    </a:cubicBezTo>
                    <a:cubicBezTo>
                      <a:pt x="534" y="34"/>
                      <a:pt x="573" y="24"/>
                      <a:pt x="632" y="17"/>
                    </a:cubicBezTo>
                    <a:cubicBezTo>
                      <a:pt x="691" y="10"/>
                      <a:pt x="774" y="2"/>
                      <a:pt x="820" y="1"/>
                    </a:cubicBezTo>
                    <a:cubicBezTo>
                      <a:pt x="866" y="0"/>
                      <a:pt x="885" y="6"/>
                      <a:pt x="908" y="9"/>
                    </a:cubicBezTo>
                    <a:cubicBezTo>
                      <a:pt x="931" y="12"/>
                      <a:pt x="944" y="10"/>
                      <a:pt x="960" y="17"/>
                    </a:cubicBezTo>
                    <a:cubicBezTo>
                      <a:pt x="976" y="24"/>
                      <a:pt x="991" y="40"/>
                      <a:pt x="1004" y="53"/>
                    </a:cubicBezTo>
                    <a:cubicBezTo>
                      <a:pt x="1017" y="66"/>
                      <a:pt x="1027" y="81"/>
                      <a:pt x="1036" y="97"/>
                    </a:cubicBezTo>
                    <a:cubicBezTo>
                      <a:pt x="1045" y="113"/>
                      <a:pt x="1055" y="135"/>
                      <a:pt x="1060" y="149"/>
                    </a:cubicBezTo>
                    <a:cubicBezTo>
                      <a:pt x="1065" y="163"/>
                      <a:pt x="1067" y="156"/>
                      <a:pt x="1068" y="181"/>
                    </a:cubicBezTo>
                    <a:cubicBezTo>
                      <a:pt x="1069" y="206"/>
                      <a:pt x="1068" y="97"/>
                      <a:pt x="1068" y="301"/>
                    </a:cubicBezTo>
                    <a:cubicBezTo>
                      <a:pt x="1068" y="505"/>
                      <a:pt x="1068" y="955"/>
                      <a:pt x="1068" y="1405"/>
                    </a:cubicBezTo>
                  </a:path>
                </a:pathLst>
              </a:custGeom>
              <a:noFill/>
              <a:ln w="50800" cap="flat" cmpd="sng">
                <a:solidFill>
                  <a:srgbClr val="0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3922" name="Freeform 6"/>
            <p:cNvSpPr>
              <a:spLocks/>
            </p:cNvSpPr>
            <p:nvPr/>
          </p:nvSpPr>
          <p:spPr bwMode="auto">
            <a:xfrm>
              <a:off x="2408" y="2617"/>
              <a:ext cx="2" cy="1057"/>
            </a:xfrm>
            <a:custGeom>
              <a:avLst/>
              <a:gdLst>
                <a:gd name="T0" fmla="*/ 0 w 1"/>
                <a:gd name="T1" fmla="*/ 0 h 1116"/>
                <a:gd name="T2" fmla="*/ 0 w 1"/>
                <a:gd name="T3" fmla="*/ 23 h 1116"/>
                <a:gd name="T4" fmla="*/ 0 60000 65536"/>
                <a:gd name="T5" fmla="*/ 0 60000 65536"/>
                <a:gd name="T6" fmla="*/ 0 w 1"/>
                <a:gd name="T7" fmla="*/ 0 h 1116"/>
                <a:gd name="T8" fmla="*/ 1 w 1"/>
                <a:gd name="T9" fmla="*/ 1116 h 1116"/>
              </a:gdLst>
              <a:ahLst/>
              <a:cxnLst>
                <a:cxn ang="T4">
                  <a:pos x="T0" y="T1"/>
                </a:cxn>
                <a:cxn ang="T5">
                  <a:pos x="T2" y="T3"/>
                </a:cxn>
              </a:cxnLst>
              <a:rect l="T6" t="T7" r="T8" b="T9"/>
              <a:pathLst>
                <a:path w="1" h="1116">
                  <a:moveTo>
                    <a:pt x="0" y="0"/>
                  </a:moveTo>
                  <a:cubicBezTo>
                    <a:pt x="0" y="0"/>
                    <a:pt x="0" y="558"/>
                    <a:pt x="0" y="1116"/>
                  </a:cubicBezTo>
                </a:path>
              </a:pathLst>
            </a:custGeom>
            <a:noFill/>
            <a:ln w="50800" cap="flat" cmpd="sng">
              <a:solidFill>
                <a:srgbClr val="0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3796" name="Group 113"/>
          <p:cNvGrpSpPr>
            <a:grpSpLocks/>
          </p:cNvGrpSpPr>
          <p:nvPr/>
        </p:nvGrpSpPr>
        <p:grpSpPr bwMode="auto">
          <a:xfrm>
            <a:off x="3722689" y="4068763"/>
            <a:ext cx="5686425" cy="1758950"/>
            <a:chOff x="1385" y="2563"/>
            <a:chExt cx="3582" cy="1108"/>
          </a:xfrm>
        </p:grpSpPr>
        <p:sp>
          <p:nvSpPr>
            <p:cNvPr id="33918" name="Freeform 7"/>
            <p:cNvSpPr>
              <a:spLocks/>
            </p:cNvSpPr>
            <p:nvPr/>
          </p:nvSpPr>
          <p:spPr bwMode="auto">
            <a:xfrm>
              <a:off x="1385" y="2738"/>
              <a:ext cx="1870" cy="493"/>
            </a:xfrm>
            <a:custGeom>
              <a:avLst/>
              <a:gdLst>
                <a:gd name="T0" fmla="*/ 0 w 1949"/>
                <a:gd name="T1" fmla="*/ 9 h 522"/>
                <a:gd name="T2" fmla="*/ 27 w 1949"/>
                <a:gd name="T3" fmla="*/ 9 h 522"/>
                <a:gd name="T4" fmla="*/ 51 w 1949"/>
                <a:gd name="T5" fmla="*/ 9 h 522"/>
                <a:gd name="T6" fmla="*/ 80 w 1949"/>
                <a:gd name="T7" fmla="*/ 9 h 522"/>
                <a:gd name="T8" fmla="*/ 96 w 1949"/>
                <a:gd name="T9" fmla="*/ 8 h 522"/>
                <a:gd name="T10" fmla="*/ 99 w 1949"/>
                <a:gd name="T11" fmla="*/ 0 h 522"/>
                <a:gd name="T12" fmla="*/ 0 60000 65536"/>
                <a:gd name="T13" fmla="*/ 0 60000 65536"/>
                <a:gd name="T14" fmla="*/ 0 60000 65536"/>
                <a:gd name="T15" fmla="*/ 0 60000 65536"/>
                <a:gd name="T16" fmla="*/ 0 60000 65536"/>
                <a:gd name="T17" fmla="*/ 0 60000 65536"/>
                <a:gd name="T18" fmla="*/ 0 w 1949"/>
                <a:gd name="T19" fmla="*/ 0 h 522"/>
                <a:gd name="T20" fmla="*/ 1949 w 1949"/>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1949" h="522">
                  <a:moveTo>
                    <a:pt x="0" y="522"/>
                  </a:moveTo>
                  <a:cubicBezTo>
                    <a:pt x="167" y="472"/>
                    <a:pt x="334" y="422"/>
                    <a:pt x="498" y="375"/>
                  </a:cubicBezTo>
                  <a:cubicBezTo>
                    <a:pt x="662" y="328"/>
                    <a:pt x="807" y="285"/>
                    <a:pt x="984" y="237"/>
                  </a:cubicBezTo>
                  <a:cubicBezTo>
                    <a:pt x="1161" y="189"/>
                    <a:pt x="1413" y="124"/>
                    <a:pt x="1563" y="87"/>
                  </a:cubicBezTo>
                  <a:cubicBezTo>
                    <a:pt x="1713" y="50"/>
                    <a:pt x="1825" y="29"/>
                    <a:pt x="1887" y="15"/>
                  </a:cubicBezTo>
                  <a:cubicBezTo>
                    <a:pt x="1949" y="1"/>
                    <a:pt x="1943" y="0"/>
                    <a:pt x="1938" y="0"/>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9" name="Freeform 8"/>
            <p:cNvSpPr>
              <a:spLocks/>
            </p:cNvSpPr>
            <p:nvPr/>
          </p:nvSpPr>
          <p:spPr bwMode="auto">
            <a:xfrm>
              <a:off x="3254" y="2563"/>
              <a:ext cx="1713" cy="1108"/>
            </a:xfrm>
            <a:custGeom>
              <a:avLst/>
              <a:gdLst>
                <a:gd name="T0" fmla="*/ 0 w 1784"/>
                <a:gd name="T1" fmla="*/ 9 h 1169"/>
                <a:gd name="T2" fmla="*/ 25 w 1784"/>
                <a:gd name="T3" fmla="*/ 9 h 1169"/>
                <a:gd name="T4" fmla="*/ 35 w 1784"/>
                <a:gd name="T5" fmla="*/ 9 h 1169"/>
                <a:gd name="T6" fmla="*/ 53 w 1784"/>
                <a:gd name="T7" fmla="*/ 9 h 1169"/>
                <a:gd name="T8" fmla="*/ 63 w 1784"/>
                <a:gd name="T9" fmla="*/ 1 h 1169"/>
                <a:gd name="T10" fmla="*/ 70 w 1784"/>
                <a:gd name="T11" fmla="*/ 9 h 1169"/>
                <a:gd name="T12" fmla="*/ 75 w 1784"/>
                <a:gd name="T13" fmla="*/ 9 h 1169"/>
                <a:gd name="T14" fmla="*/ 80 w 1784"/>
                <a:gd name="T15" fmla="*/ 9 h 1169"/>
                <a:gd name="T16" fmla="*/ 85 w 1784"/>
                <a:gd name="T17" fmla="*/ 9 h 1169"/>
                <a:gd name="T18" fmla="*/ 89 w 1784"/>
                <a:gd name="T19" fmla="*/ 9 h 1169"/>
                <a:gd name="T20" fmla="*/ 91 w 1784"/>
                <a:gd name="T21" fmla="*/ 9 h 1169"/>
                <a:gd name="T22" fmla="*/ 93 w 1784"/>
                <a:gd name="T23" fmla="*/ 10 h 1169"/>
                <a:gd name="T24" fmla="*/ 94 w 1784"/>
                <a:gd name="T25" fmla="*/ 16 h 1169"/>
                <a:gd name="T26" fmla="*/ 95 w 1784"/>
                <a:gd name="T27" fmla="*/ 19 h 1169"/>
                <a:gd name="T28" fmla="*/ 95 w 1784"/>
                <a:gd name="T29" fmla="*/ 21 h 1169"/>
                <a:gd name="T30" fmla="*/ 97 w 1784"/>
                <a:gd name="T31" fmla="*/ 25 h 1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84"/>
                <a:gd name="T49" fmla="*/ 0 h 1169"/>
                <a:gd name="T50" fmla="*/ 1784 w 1784"/>
                <a:gd name="T51" fmla="*/ 1169 h 1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84" h="1169">
                  <a:moveTo>
                    <a:pt x="0" y="181"/>
                  </a:moveTo>
                  <a:cubicBezTo>
                    <a:pt x="162" y="147"/>
                    <a:pt x="325" y="114"/>
                    <a:pt x="436" y="93"/>
                  </a:cubicBezTo>
                  <a:cubicBezTo>
                    <a:pt x="547" y="72"/>
                    <a:pt x="579" y="67"/>
                    <a:pt x="668" y="53"/>
                  </a:cubicBezTo>
                  <a:cubicBezTo>
                    <a:pt x="757" y="39"/>
                    <a:pt x="888" y="18"/>
                    <a:pt x="972" y="9"/>
                  </a:cubicBezTo>
                  <a:cubicBezTo>
                    <a:pt x="1056" y="0"/>
                    <a:pt x="1118" y="0"/>
                    <a:pt x="1172" y="1"/>
                  </a:cubicBezTo>
                  <a:cubicBezTo>
                    <a:pt x="1226" y="2"/>
                    <a:pt x="1259" y="8"/>
                    <a:pt x="1296" y="13"/>
                  </a:cubicBezTo>
                  <a:cubicBezTo>
                    <a:pt x="1333" y="18"/>
                    <a:pt x="1364" y="22"/>
                    <a:pt x="1396" y="33"/>
                  </a:cubicBezTo>
                  <a:cubicBezTo>
                    <a:pt x="1428" y="44"/>
                    <a:pt x="1457" y="58"/>
                    <a:pt x="1488" y="81"/>
                  </a:cubicBezTo>
                  <a:cubicBezTo>
                    <a:pt x="1519" y="104"/>
                    <a:pt x="1557" y="137"/>
                    <a:pt x="1584" y="173"/>
                  </a:cubicBezTo>
                  <a:cubicBezTo>
                    <a:pt x="1611" y="209"/>
                    <a:pt x="1635" y="257"/>
                    <a:pt x="1652" y="297"/>
                  </a:cubicBezTo>
                  <a:cubicBezTo>
                    <a:pt x="1669" y="337"/>
                    <a:pt x="1677" y="373"/>
                    <a:pt x="1688" y="413"/>
                  </a:cubicBezTo>
                  <a:cubicBezTo>
                    <a:pt x="1699" y="453"/>
                    <a:pt x="1711" y="487"/>
                    <a:pt x="1720" y="537"/>
                  </a:cubicBezTo>
                  <a:cubicBezTo>
                    <a:pt x="1729" y="587"/>
                    <a:pt x="1737" y="662"/>
                    <a:pt x="1744" y="713"/>
                  </a:cubicBezTo>
                  <a:cubicBezTo>
                    <a:pt x="1751" y="764"/>
                    <a:pt x="1756" y="800"/>
                    <a:pt x="1760" y="841"/>
                  </a:cubicBezTo>
                  <a:cubicBezTo>
                    <a:pt x="1764" y="882"/>
                    <a:pt x="1764" y="902"/>
                    <a:pt x="1768" y="957"/>
                  </a:cubicBezTo>
                  <a:cubicBezTo>
                    <a:pt x="1772" y="1012"/>
                    <a:pt x="1781" y="1134"/>
                    <a:pt x="1784" y="1169"/>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0" name="Text Box 9"/>
            <p:cNvSpPr txBox="1">
              <a:spLocks noChangeArrowheads="1"/>
            </p:cNvSpPr>
            <p:nvPr/>
          </p:nvSpPr>
          <p:spPr bwMode="auto">
            <a:xfrm>
              <a:off x="4393" y="2717"/>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baseline="30000">
                  <a:solidFill>
                    <a:srgbClr val="FF0000"/>
                  </a:solidFill>
                  <a:latin typeface="Times New Roman" pitchFamily="18" charset="0"/>
                </a:rPr>
                <a:t>8</a:t>
              </a:r>
              <a:r>
                <a:rPr lang="fr-FR" altLang="fr-FR" sz="2400" b="1">
                  <a:solidFill>
                    <a:srgbClr val="FF0000"/>
                  </a:solidFill>
                  <a:latin typeface="Times New Roman" pitchFamily="18" charset="0"/>
                </a:rPr>
                <a:t>B</a:t>
              </a:r>
            </a:p>
          </p:txBody>
        </p:sp>
      </p:grpSp>
      <p:sp>
        <p:nvSpPr>
          <p:cNvPr id="33797" name="Rectangle 11"/>
          <p:cNvSpPr>
            <a:spLocks noChangeArrowheads="1"/>
          </p:cNvSpPr>
          <p:nvPr/>
        </p:nvSpPr>
        <p:spPr bwMode="auto">
          <a:xfrm>
            <a:off x="5532439" y="4056063"/>
            <a:ext cx="447675" cy="2968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33798" name="Rectangle 13"/>
          <p:cNvSpPr>
            <a:spLocks noChangeArrowheads="1"/>
          </p:cNvSpPr>
          <p:nvPr/>
        </p:nvSpPr>
        <p:spPr bwMode="auto">
          <a:xfrm>
            <a:off x="5118100" y="6140451"/>
            <a:ext cx="3303588" cy="3603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3799" name="Group 112"/>
          <p:cNvGrpSpPr>
            <a:grpSpLocks/>
          </p:cNvGrpSpPr>
          <p:nvPr/>
        </p:nvGrpSpPr>
        <p:grpSpPr bwMode="auto">
          <a:xfrm>
            <a:off x="6711950" y="3198813"/>
            <a:ext cx="755650" cy="2633662"/>
            <a:chOff x="3268" y="2015"/>
            <a:chExt cx="476" cy="1659"/>
          </a:xfrm>
        </p:grpSpPr>
        <p:sp>
          <p:nvSpPr>
            <p:cNvPr id="33916" name="Freeform 15"/>
            <p:cNvSpPr>
              <a:spLocks/>
            </p:cNvSpPr>
            <p:nvPr/>
          </p:nvSpPr>
          <p:spPr bwMode="auto">
            <a:xfrm>
              <a:off x="3268" y="2015"/>
              <a:ext cx="1" cy="1659"/>
            </a:xfrm>
            <a:custGeom>
              <a:avLst/>
              <a:gdLst>
                <a:gd name="T0" fmla="*/ 0 w 1"/>
                <a:gd name="T1" fmla="*/ 0 h 1752"/>
                <a:gd name="T2" fmla="*/ 0 w 1"/>
                <a:gd name="T3" fmla="*/ 35 h 1752"/>
                <a:gd name="T4" fmla="*/ 0 60000 65536"/>
                <a:gd name="T5" fmla="*/ 0 60000 65536"/>
                <a:gd name="T6" fmla="*/ 0 w 1"/>
                <a:gd name="T7" fmla="*/ 0 h 1752"/>
                <a:gd name="T8" fmla="*/ 1 w 1"/>
                <a:gd name="T9" fmla="*/ 1752 h 1752"/>
              </a:gdLst>
              <a:ahLst/>
              <a:cxnLst>
                <a:cxn ang="T4">
                  <a:pos x="T0" y="T1"/>
                </a:cxn>
                <a:cxn ang="T5">
                  <a:pos x="T2" y="T3"/>
                </a:cxn>
              </a:cxnLst>
              <a:rect l="T6" t="T7" r="T8" b="T9"/>
              <a:pathLst>
                <a:path w="1" h="1752">
                  <a:moveTo>
                    <a:pt x="0" y="0"/>
                  </a:moveTo>
                  <a:cubicBezTo>
                    <a:pt x="0" y="0"/>
                    <a:pt x="0" y="876"/>
                    <a:pt x="0" y="1752"/>
                  </a:cubicBezTo>
                </a:path>
              </a:pathLst>
            </a:custGeom>
            <a:noFill/>
            <a:ln w="50800" cap="flat" cmpd="sng">
              <a:solidFill>
                <a:srgbClr val="0099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7" name="Rectangle 16"/>
            <p:cNvSpPr>
              <a:spLocks noChangeArrowheads="1"/>
            </p:cNvSpPr>
            <p:nvPr/>
          </p:nvSpPr>
          <p:spPr bwMode="auto">
            <a:xfrm>
              <a:off x="3427" y="2149"/>
              <a:ext cx="317" cy="16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b="1">
                  <a:solidFill>
                    <a:srgbClr val="0099FF"/>
                  </a:solidFill>
                  <a:latin typeface="Times New Roman" pitchFamily="18" charset="0"/>
                </a:rPr>
                <a:t>pep</a:t>
              </a:r>
              <a:endParaRPr lang="fr-FR" altLang="fr-FR" sz="1800" b="1">
                <a:latin typeface="Times New Roman" pitchFamily="18" charset="0"/>
              </a:endParaRPr>
            </a:p>
          </p:txBody>
        </p:sp>
      </p:grpSp>
      <p:grpSp>
        <p:nvGrpSpPr>
          <p:cNvPr id="33800" name="Group 111"/>
          <p:cNvGrpSpPr>
            <a:grpSpLocks/>
          </p:cNvGrpSpPr>
          <p:nvPr/>
        </p:nvGrpSpPr>
        <p:grpSpPr bwMode="auto">
          <a:xfrm>
            <a:off x="5221288" y="2711450"/>
            <a:ext cx="912812" cy="3130550"/>
            <a:chOff x="2329" y="1708"/>
            <a:chExt cx="575" cy="1972"/>
          </a:xfrm>
        </p:grpSpPr>
        <p:sp>
          <p:nvSpPr>
            <p:cNvPr id="33913" name="Freeform 10"/>
            <p:cNvSpPr>
              <a:spLocks/>
            </p:cNvSpPr>
            <p:nvPr/>
          </p:nvSpPr>
          <p:spPr bwMode="auto">
            <a:xfrm>
              <a:off x="2329" y="1913"/>
              <a:ext cx="1" cy="1767"/>
            </a:xfrm>
            <a:custGeom>
              <a:avLst/>
              <a:gdLst>
                <a:gd name="T0" fmla="*/ 0 w 1"/>
                <a:gd name="T1" fmla="*/ 0 h 1866"/>
                <a:gd name="T2" fmla="*/ 0 w 1"/>
                <a:gd name="T3" fmla="*/ 37 h 1866"/>
                <a:gd name="T4" fmla="*/ 0 60000 65536"/>
                <a:gd name="T5" fmla="*/ 0 60000 65536"/>
                <a:gd name="T6" fmla="*/ 0 w 1"/>
                <a:gd name="T7" fmla="*/ 0 h 1866"/>
                <a:gd name="T8" fmla="*/ 1 w 1"/>
                <a:gd name="T9" fmla="*/ 1866 h 1866"/>
              </a:gdLst>
              <a:ahLst/>
              <a:cxnLst>
                <a:cxn ang="T4">
                  <a:pos x="T0" y="T1"/>
                </a:cxn>
                <a:cxn ang="T5">
                  <a:pos x="T2" y="T3"/>
                </a:cxn>
              </a:cxnLst>
              <a:rect l="T6" t="T7" r="T8" b="T9"/>
              <a:pathLst>
                <a:path w="1" h="1866">
                  <a:moveTo>
                    <a:pt x="0" y="0"/>
                  </a:moveTo>
                  <a:cubicBezTo>
                    <a:pt x="0" y="0"/>
                    <a:pt x="0" y="933"/>
                    <a:pt x="0" y="1866"/>
                  </a:cubicBezTo>
                </a:path>
              </a:pathLst>
            </a:custGeom>
            <a:noFill/>
            <a:ln w="508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4" name="Text Box 12"/>
            <p:cNvSpPr txBox="1">
              <a:spLocks noChangeArrowheads="1"/>
            </p:cNvSpPr>
            <p:nvPr/>
          </p:nvSpPr>
          <p:spPr bwMode="auto">
            <a:xfrm>
              <a:off x="2452" y="2507"/>
              <a:ext cx="3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baseline="30000">
                  <a:solidFill>
                    <a:srgbClr val="008000"/>
                  </a:solidFill>
                  <a:latin typeface="Times New Roman" pitchFamily="18" charset="0"/>
                </a:rPr>
                <a:t>7</a:t>
              </a:r>
              <a:r>
                <a:rPr lang="fr-FR" altLang="fr-FR" sz="2400" b="1">
                  <a:solidFill>
                    <a:srgbClr val="008000"/>
                  </a:solidFill>
                  <a:latin typeface="Times New Roman" pitchFamily="18" charset="0"/>
                </a:rPr>
                <a:t>Be</a:t>
              </a:r>
              <a:endParaRPr lang="fr-FR" altLang="fr-FR" sz="2400" b="1">
                <a:latin typeface="Times New Roman" pitchFamily="18" charset="0"/>
              </a:endParaRPr>
            </a:p>
          </p:txBody>
        </p:sp>
        <p:sp>
          <p:nvSpPr>
            <p:cNvPr id="33915" name="Freeform 17"/>
            <p:cNvSpPr>
              <a:spLocks/>
            </p:cNvSpPr>
            <p:nvPr/>
          </p:nvSpPr>
          <p:spPr bwMode="auto">
            <a:xfrm>
              <a:off x="2903" y="1708"/>
              <a:ext cx="1" cy="1961"/>
            </a:xfrm>
            <a:custGeom>
              <a:avLst/>
              <a:gdLst>
                <a:gd name="T0" fmla="*/ 0 w 1"/>
                <a:gd name="T1" fmla="*/ 0 h 2070"/>
                <a:gd name="T2" fmla="*/ 0 w 1"/>
                <a:gd name="T3" fmla="*/ 42 h 2070"/>
                <a:gd name="T4" fmla="*/ 0 60000 65536"/>
                <a:gd name="T5" fmla="*/ 0 60000 65536"/>
                <a:gd name="T6" fmla="*/ 0 w 1"/>
                <a:gd name="T7" fmla="*/ 0 h 2070"/>
                <a:gd name="T8" fmla="*/ 1 w 1"/>
                <a:gd name="T9" fmla="*/ 2070 h 2070"/>
              </a:gdLst>
              <a:ahLst/>
              <a:cxnLst>
                <a:cxn ang="T4">
                  <a:pos x="T0" y="T1"/>
                </a:cxn>
                <a:cxn ang="T5">
                  <a:pos x="T2" y="T3"/>
                </a:cxn>
              </a:cxnLst>
              <a:rect l="T6" t="T7" r="T8" b="T9"/>
              <a:pathLst>
                <a:path w="1" h="2070">
                  <a:moveTo>
                    <a:pt x="0" y="0"/>
                  </a:moveTo>
                  <a:cubicBezTo>
                    <a:pt x="0" y="0"/>
                    <a:pt x="0" y="1035"/>
                    <a:pt x="0" y="2070"/>
                  </a:cubicBezTo>
                </a:path>
              </a:pathLst>
            </a:custGeom>
            <a:noFill/>
            <a:ln w="508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3801" name="Rectangle 18"/>
          <p:cNvSpPr>
            <a:spLocks noChangeArrowheads="1"/>
          </p:cNvSpPr>
          <p:nvPr/>
        </p:nvSpPr>
        <p:spPr bwMode="auto">
          <a:xfrm>
            <a:off x="6249988" y="5935663"/>
            <a:ext cx="201612" cy="2095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33802" name="Rectangle 20"/>
          <p:cNvSpPr>
            <a:spLocks noChangeArrowheads="1"/>
          </p:cNvSpPr>
          <p:nvPr/>
        </p:nvSpPr>
        <p:spPr bwMode="auto">
          <a:xfrm>
            <a:off x="8791575" y="5929314"/>
            <a:ext cx="319088" cy="2047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33803" name="Rectangle 22"/>
          <p:cNvSpPr>
            <a:spLocks noChangeArrowheads="1"/>
          </p:cNvSpPr>
          <p:nvPr/>
        </p:nvSpPr>
        <p:spPr bwMode="auto">
          <a:xfrm>
            <a:off x="2339975" y="2486026"/>
            <a:ext cx="768350" cy="2860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3804" name="Group 109"/>
          <p:cNvGrpSpPr>
            <a:grpSpLocks/>
          </p:cNvGrpSpPr>
          <p:nvPr/>
        </p:nvGrpSpPr>
        <p:grpSpPr bwMode="auto">
          <a:xfrm>
            <a:off x="2324100" y="1827214"/>
            <a:ext cx="7596188" cy="4378325"/>
            <a:chOff x="504" y="1151"/>
            <a:chExt cx="4785" cy="2758"/>
          </a:xfrm>
        </p:grpSpPr>
        <p:sp>
          <p:nvSpPr>
            <p:cNvPr id="33841" name="Text Box 23"/>
            <p:cNvSpPr txBox="1">
              <a:spLocks noChangeArrowheads="1"/>
            </p:cNvSpPr>
            <p:nvPr/>
          </p:nvSpPr>
          <p:spPr bwMode="auto">
            <a:xfrm rot="16202473">
              <a:off x="18" y="2140"/>
              <a:ext cx="1669"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b="1">
                  <a:latin typeface="Times New Roman" pitchFamily="18" charset="0"/>
                </a:rPr>
                <a:t>Flux</a:t>
              </a:r>
              <a:endParaRPr lang="fr-FR" altLang="fr-FR" sz="1800" b="1">
                <a:latin typeface="Times New Roman" pitchFamily="18" charset="0"/>
              </a:endParaRPr>
            </a:p>
            <a:p>
              <a:pPr algn="ctr">
                <a:spcBef>
                  <a:spcPct val="0"/>
                </a:spcBef>
                <a:buFontTx/>
                <a:buNone/>
              </a:pPr>
              <a:r>
                <a:rPr lang="fr-FR" altLang="fr-FR" sz="1400" b="1">
                  <a:latin typeface="Times New Roman" pitchFamily="18" charset="0"/>
                </a:rPr>
                <a:t>Spectres continus : cm</a:t>
              </a:r>
              <a:r>
                <a:rPr lang="fr-FR" altLang="fr-FR" sz="1400" b="1" baseline="30000">
                  <a:latin typeface="Times New Roman" pitchFamily="18" charset="0"/>
                </a:rPr>
                <a:t>-2</a:t>
              </a:r>
              <a:r>
                <a:rPr lang="fr-FR" altLang="fr-FR" sz="1400" b="1">
                  <a:latin typeface="Times New Roman" pitchFamily="18" charset="0"/>
                </a:rPr>
                <a:t>s</a:t>
              </a:r>
              <a:r>
                <a:rPr lang="fr-FR" altLang="fr-FR" sz="1400" b="1" baseline="30000">
                  <a:latin typeface="Times New Roman" pitchFamily="18" charset="0"/>
                </a:rPr>
                <a:t>-1</a:t>
              </a:r>
              <a:r>
                <a:rPr lang="fr-FR" altLang="fr-FR" sz="1400" b="1">
                  <a:latin typeface="Times New Roman" pitchFamily="18" charset="0"/>
                </a:rPr>
                <a:t>MeV</a:t>
              </a:r>
              <a:r>
                <a:rPr lang="fr-FR" altLang="fr-FR" sz="1400" b="1" baseline="30000">
                  <a:latin typeface="Times New Roman" pitchFamily="18" charset="0"/>
                </a:rPr>
                <a:t>-1</a:t>
              </a:r>
              <a:endParaRPr lang="fr-FR" altLang="fr-FR" sz="1400" b="1">
                <a:latin typeface="Times New Roman" pitchFamily="18" charset="0"/>
              </a:endParaRPr>
            </a:p>
            <a:p>
              <a:pPr algn="ctr">
                <a:spcBef>
                  <a:spcPct val="0"/>
                </a:spcBef>
                <a:buFontTx/>
                <a:buNone/>
              </a:pPr>
              <a:r>
                <a:rPr lang="fr-FR" altLang="fr-FR" sz="1400" b="1">
                  <a:latin typeface="Times New Roman" pitchFamily="18" charset="0"/>
                </a:rPr>
                <a:t>Raies monoénergétiques : cm</a:t>
              </a:r>
              <a:r>
                <a:rPr lang="fr-FR" altLang="fr-FR" sz="1400" b="1" baseline="30000">
                  <a:latin typeface="Times New Roman" pitchFamily="18" charset="0"/>
                </a:rPr>
                <a:t>-2</a:t>
              </a:r>
              <a:r>
                <a:rPr lang="fr-FR" altLang="fr-FR" sz="1400" b="1">
                  <a:latin typeface="Times New Roman" pitchFamily="18" charset="0"/>
                </a:rPr>
                <a:t>s</a:t>
              </a:r>
              <a:r>
                <a:rPr lang="fr-FR" altLang="fr-FR" sz="1400" b="1" baseline="30000">
                  <a:latin typeface="Times New Roman" pitchFamily="18" charset="0"/>
                </a:rPr>
                <a:t>-1</a:t>
              </a:r>
              <a:endParaRPr lang="fr-FR" altLang="fr-FR" sz="1400" b="1">
                <a:latin typeface="Times New Roman" pitchFamily="18" charset="0"/>
              </a:endParaRPr>
            </a:p>
          </p:txBody>
        </p:sp>
        <p:sp>
          <p:nvSpPr>
            <p:cNvPr id="33842" name="Rectangle 27"/>
            <p:cNvSpPr>
              <a:spLocks noChangeArrowheads="1"/>
            </p:cNvSpPr>
            <p:nvPr/>
          </p:nvSpPr>
          <p:spPr bwMode="auto">
            <a:xfrm>
              <a:off x="1385" y="1151"/>
              <a:ext cx="3904" cy="2523"/>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nvGrpSpPr>
            <p:cNvPr id="33843" name="Group 103"/>
            <p:cNvGrpSpPr>
              <a:grpSpLocks/>
            </p:cNvGrpSpPr>
            <p:nvPr/>
          </p:nvGrpSpPr>
          <p:grpSpPr bwMode="auto">
            <a:xfrm>
              <a:off x="1876" y="1151"/>
              <a:ext cx="3247" cy="107"/>
              <a:chOff x="1876" y="1151"/>
              <a:chExt cx="3247" cy="107"/>
            </a:xfrm>
          </p:grpSpPr>
          <p:sp>
            <p:nvSpPr>
              <p:cNvPr id="33894" name="Line 47"/>
              <p:cNvSpPr>
                <a:spLocks noChangeShapeType="1"/>
              </p:cNvSpPr>
              <p:nvPr/>
            </p:nvSpPr>
            <p:spPr bwMode="auto">
              <a:xfrm>
                <a:off x="2363" y="115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 name="Line 48"/>
              <p:cNvSpPr>
                <a:spLocks noChangeShapeType="1"/>
              </p:cNvSpPr>
              <p:nvPr/>
            </p:nvSpPr>
            <p:spPr bwMode="auto">
              <a:xfrm>
                <a:off x="2935"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6" name="Line 49"/>
              <p:cNvSpPr>
                <a:spLocks noChangeShapeType="1"/>
              </p:cNvSpPr>
              <p:nvPr/>
            </p:nvSpPr>
            <p:spPr bwMode="auto">
              <a:xfrm>
                <a:off x="1876"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7" name="Line 50"/>
              <p:cNvSpPr>
                <a:spLocks noChangeShapeType="1"/>
              </p:cNvSpPr>
              <p:nvPr/>
            </p:nvSpPr>
            <p:spPr bwMode="auto">
              <a:xfrm>
                <a:off x="2162"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8" name="Line 51"/>
              <p:cNvSpPr>
                <a:spLocks noChangeShapeType="1"/>
              </p:cNvSpPr>
              <p:nvPr/>
            </p:nvSpPr>
            <p:spPr bwMode="auto">
              <a:xfrm>
                <a:off x="2522"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9" name="Line 52"/>
              <p:cNvSpPr>
                <a:spLocks noChangeShapeType="1"/>
              </p:cNvSpPr>
              <p:nvPr/>
            </p:nvSpPr>
            <p:spPr bwMode="auto">
              <a:xfrm>
                <a:off x="2648"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0" name="Line 53"/>
              <p:cNvSpPr>
                <a:spLocks noChangeShapeType="1"/>
              </p:cNvSpPr>
              <p:nvPr/>
            </p:nvSpPr>
            <p:spPr bwMode="auto">
              <a:xfrm>
                <a:off x="2758"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1" name="Line 54"/>
              <p:cNvSpPr>
                <a:spLocks noChangeShapeType="1"/>
              </p:cNvSpPr>
              <p:nvPr/>
            </p:nvSpPr>
            <p:spPr bwMode="auto">
              <a:xfrm>
                <a:off x="2851"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2" name="Line 55"/>
              <p:cNvSpPr>
                <a:spLocks noChangeShapeType="1"/>
              </p:cNvSpPr>
              <p:nvPr/>
            </p:nvSpPr>
            <p:spPr bwMode="auto">
              <a:xfrm>
                <a:off x="3010" y="1151"/>
                <a:ext cx="0"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3" name="Line 56"/>
              <p:cNvSpPr>
                <a:spLocks noChangeShapeType="1"/>
              </p:cNvSpPr>
              <p:nvPr/>
            </p:nvSpPr>
            <p:spPr bwMode="auto">
              <a:xfrm>
                <a:off x="3500"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4" name="Line 57"/>
              <p:cNvSpPr>
                <a:spLocks noChangeShapeType="1"/>
              </p:cNvSpPr>
              <p:nvPr/>
            </p:nvSpPr>
            <p:spPr bwMode="auto">
              <a:xfrm>
                <a:off x="3785"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5" name="Line 58"/>
              <p:cNvSpPr>
                <a:spLocks noChangeShapeType="1"/>
              </p:cNvSpPr>
              <p:nvPr/>
            </p:nvSpPr>
            <p:spPr bwMode="auto">
              <a:xfrm>
                <a:off x="3988"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6" name="Line 59"/>
              <p:cNvSpPr>
                <a:spLocks noChangeShapeType="1"/>
              </p:cNvSpPr>
              <p:nvPr/>
            </p:nvSpPr>
            <p:spPr bwMode="auto">
              <a:xfrm>
                <a:off x="4145"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7" name="Line 60"/>
              <p:cNvSpPr>
                <a:spLocks noChangeShapeType="1"/>
              </p:cNvSpPr>
              <p:nvPr/>
            </p:nvSpPr>
            <p:spPr bwMode="auto">
              <a:xfrm>
                <a:off x="4273"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8" name="Line 61"/>
              <p:cNvSpPr>
                <a:spLocks noChangeShapeType="1"/>
              </p:cNvSpPr>
              <p:nvPr/>
            </p:nvSpPr>
            <p:spPr bwMode="auto">
              <a:xfrm>
                <a:off x="4382"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9" name="Line 62"/>
              <p:cNvSpPr>
                <a:spLocks noChangeShapeType="1"/>
              </p:cNvSpPr>
              <p:nvPr/>
            </p:nvSpPr>
            <p:spPr bwMode="auto">
              <a:xfrm>
                <a:off x="4475"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10" name="Line 63"/>
              <p:cNvSpPr>
                <a:spLocks noChangeShapeType="1"/>
              </p:cNvSpPr>
              <p:nvPr/>
            </p:nvSpPr>
            <p:spPr bwMode="auto">
              <a:xfrm>
                <a:off x="4560"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11" name="Line 64"/>
              <p:cNvSpPr>
                <a:spLocks noChangeShapeType="1"/>
              </p:cNvSpPr>
              <p:nvPr/>
            </p:nvSpPr>
            <p:spPr bwMode="auto">
              <a:xfrm>
                <a:off x="4635" y="1151"/>
                <a:ext cx="0"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12" name="Line 65"/>
              <p:cNvSpPr>
                <a:spLocks noChangeShapeType="1"/>
              </p:cNvSpPr>
              <p:nvPr/>
            </p:nvSpPr>
            <p:spPr bwMode="auto">
              <a:xfrm>
                <a:off x="5123" y="115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44" name="Group 107"/>
            <p:cNvGrpSpPr>
              <a:grpSpLocks/>
            </p:cNvGrpSpPr>
            <p:nvPr/>
          </p:nvGrpSpPr>
          <p:grpSpPr bwMode="auto">
            <a:xfrm>
              <a:off x="1064" y="1370"/>
              <a:ext cx="420" cy="2194"/>
              <a:chOff x="1064" y="1370"/>
              <a:chExt cx="420" cy="2194"/>
            </a:xfrm>
          </p:grpSpPr>
          <p:sp>
            <p:nvSpPr>
              <p:cNvPr id="33880" name="Text Box 24"/>
              <p:cNvSpPr txBox="1">
                <a:spLocks noChangeArrowheads="1"/>
              </p:cNvSpPr>
              <p:nvPr/>
            </p:nvSpPr>
            <p:spPr bwMode="auto">
              <a:xfrm>
                <a:off x="1087" y="3333"/>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10</a:t>
                </a:r>
                <a:r>
                  <a:rPr lang="fr-FR" altLang="fr-FR" sz="1800" b="1" baseline="30000">
                    <a:latin typeface="Times New Roman" pitchFamily="18" charset="0"/>
                  </a:rPr>
                  <a:t>2</a:t>
                </a:r>
                <a:endParaRPr lang="fr-FR" altLang="fr-FR" sz="1800" b="1">
                  <a:latin typeface="Times New Roman" pitchFamily="18" charset="0"/>
                </a:endParaRPr>
              </a:p>
            </p:txBody>
          </p:sp>
          <p:sp>
            <p:nvSpPr>
              <p:cNvPr id="33881" name="Text Box 25"/>
              <p:cNvSpPr txBox="1">
                <a:spLocks noChangeArrowheads="1"/>
              </p:cNvSpPr>
              <p:nvPr/>
            </p:nvSpPr>
            <p:spPr bwMode="auto">
              <a:xfrm>
                <a:off x="1102" y="2432"/>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10</a:t>
                </a:r>
                <a:r>
                  <a:rPr lang="fr-FR" altLang="fr-FR" sz="1800" b="1" baseline="30000">
                    <a:latin typeface="Times New Roman" pitchFamily="18" charset="0"/>
                  </a:rPr>
                  <a:t>6</a:t>
                </a:r>
                <a:endParaRPr lang="fr-FR" altLang="fr-FR" sz="1800" b="1">
                  <a:latin typeface="Times New Roman" pitchFamily="18" charset="0"/>
                </a:endParaRPr>
              </a:p>
            </p:txBody>
          </p:sp>
          <p:sp>
            <p:nvSpPr>
              <p:cNvPr id="33882" name="Text Box 26"/>
              <p:cNvSpPr txBox="1">
                <a:spLocks noChangeArrowheads="1"/>
              </p:cNvSpPr>
              <p:nvPr/>
            </p:nvSpPr>
            <p:spPr bwMode="auto">
              <a:xfrm>
                <a:off x="1064" y="1492"/>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10</a:t>
                </a:r>
                <a:r>
                  <a:rPr lang="fr-FR" altLang="fr-FR" sz="1800" b="1" baseline="30000">
                    <a:latin typeface="Times New Roman" pitchFamily="18" charset="0"/>
                  </a:rPr>
                  <a:t>10</a:t>
                </a:r>
                <a:endParaRPr lang="fr-FR" altLang="fr-FR" sz="1800" b="1">
                  <a:latin typeface="Times New Roman" pitchFamily="18" charset="0"/>
                </a:endParaRPr>
              </a:p>
            </p:txBody>
          </p:sp>
          <p:grpSp>
            <p:nvGrpSpPr>
              <p:cNvPr id="33883" name="Group 106"/>
              <p:cNvGrpSpPr>
                <a:grpSpLocks/>
              </p:cNvGrpSpPr>
              <p:nvPr/>
            </p:nvGrpSpPr>
            <p:grpSpPr bwMode="auto">
              <a:xfrm>
                <a:off x="1387" y="1370"/>
                <a:ext cx="97" cy="2071"/>
                <a:chOff x="1387" y="1370"/>
                <a:chExt cx="97" cy="2071"/>
              </a:xfrm>
            </p:grpSpPr>
            <p:sp>
              <p:nvSpPr>
                <p:cNvPr id="33884" name="Line 66"/>
                <p:cNvSpPr>
                  <a:spLocks noChangeShapeType="1"/>
                </p:cNvSpPr>
                <p:nvPr/>
              </p:nvSpPr>
              <p:spPr bwMode="auto">
                <a:xfrm>
                  <a:off x="1387" y="3439"/>
                  <a:ext cx="89"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5" name="Line 67"/>
                <p:cNvSpPr>
                  <a:spLocks noChangeShapeType="1"/>
                </p:cNvSpPr>
                <p:nvPr/>
              </p:nvSpPr>
              <p:spPr bwMode="auto">
                <a:xfrm>
                  <a:off x="1394" y="3217"/>
                  <a:ext cx="90"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6" name="Line 68"/>
                <p:cNvSpPr>
                  <a:spLocks noChangeShapeType="1"/>
                </p:cNvSpPr>
                <p:nvPr/>
              </p:nvSpPr>
              <p:spPr bwMode="auto">
                <a:xfrm>
                  <a:off x="1387" y="2987"/>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7" name="Line 69"/>
                <p:cNvSpPr>
                  <a:spLocks noChangeShapeType="1"/>
                </p:cNvSpPr>
                <p:nvPr/>
              </p:nvSpPr>
              <p:spPr bwMode="auto">
                <a:xfrm>
                  <a:off x="1387" y="2757"/>
                  <a:ext cx="89"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8" name="Line 70"/>
                <p:cNvSpPr>
                  <a:spLocks noChangeShapeType="1"/>
                </p:cNvSpPr>
                <p:nvPr/>
              </p:nvSpPr>
              <p:spPr bwMode="auto">
                <a:xfrm>
                  <a:off x="1387" y="2532"/>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9" name="Line 71"/>
                <p:cNvSpPr>
                  <a:spLocks noChangeShapeType="1"/>
                </p:cNvSpPr>
                <p:nvPr/>
              </p:nvSpPr>
              <p:spPr bwMode="auto">
                <a:xfrm>
                  <a:off x="1387" y="2296"/>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0" name="Line 72"/>
                <p:cNvSpPr>
                  <a:spLocks noChangeShapeType="1"/>
                </p:cNvSpPr>
                <p:nvPr/>
              </p:nvSpPr>
              <p:spPr bwMode="auto">
                <a:xfrm>
                  <a:off x="1388" y="1370"/>
                  <a:ext cx="88"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1" name="Line 73"/>
                <p:cNvSpPr>
                  <a:spLocks noChangeShapeType="1"/>
                </p:cNvSpPr>
                <p:nvPr/>
              </p:nvSpPr>
              <p:spPr bwMode="auto">
                <a:xfrm>
                  <a:off x="1388" y="1603"/>
                  <a:ext cx="88"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2" name="Line 74"/>
                <p:cNvSpPr>
                  <a:spLocks noChangeShapeType="1"/>
                </p:cNvSpPr>
                <p:nvPr/>
              </p:nvSpPr>
              <p:spPr bwMode="auto">
                <a:xfrm>
                  <a:off x="1387" y="1827"/>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3" name="Line 75"/>
                <p:cNvSpPr>
                  <a:spLocks noChangeShapeType="1"/>
                </p:cNvSpPr>
                <p:nvPr/>
              </p:nvSpPr>
              <p:spPr bwMode="auto">
                <a:xfrm>
                  <a:off x="1387" y="2060"/>
                  <a:ext cx="8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3845" name="Group 105"/>
            <p:cNvGrpSpPr>
              <a:grpSpLocks/>
            </p:cNvGrpSpPr>
            <p:nvPr/>
          </p:nvGrpSpPr>
          <p:grpSpPr bwMode="auto">
            <a:xfrm>
              <a:off x="5200" y="1370"/>
              <a:ext cx="88" cy="2071"/>
              <a:chOff x="5200" y="1370"/>
              <a:chExt cx="88" cy="2071"/>
            </a:xfrm>
          </p:grpSpPr>
          <p:sp>
            <p:nvSpPr>
              <p:cNvPr id="33870" name="Line 76"/>
              <p:cNvSpPr>
                <a:spLocks noChangeShapeType="1"/>
              </p:cNvSpPr>
              <p:nvPr/>
            </p:nvSpPr>
            <p:spPr bwMode="auto">
              <a:xfrm>
                <a:off x="5200" y="3439"/>
                <a:ext cx="81"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1" name="Line 77"/>
              <p:cNvSpPr>
                <a:spLocks noChangeShapeType="1"/>
              </p:cNvSpPr>
              <p:nvPr/>
            </p:nvSpPr>
            <p:spPr bwMode="auto">
              <a:xfrm>
                <a:off x="5209" y="3217"/>
                <a:ext cx="79"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2" name="Line 78"/>
              <p:cNvSpPr>
                <a:spLocks noChangeShapeType="1"/>
              </p:cNvSpPr>
              <p:nvPr/>
            </p:nvSpPr>
            <p:spPr bwMode="auto">
              <a:xfrm>
                <a:off x="5200" y="2987"/>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3" name="Line 79"/>
              <p:cNvSpPr>
                <a:spLocks noChangeShapeType="1"/>
              </p:cNvSpPr>
              <p:nvPr/>
            </p:nvSpPr>
            <p:spPr bwMode="auto">
              <a:xfrm>
                <a:off x="5200" y="2757"/>
                <a:ext cx="81"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4" name="Line 80"/>
              <p:cNvSpPr>
                <a:spLocks noChangeShapeType="1"/>
              </p:cNvSpPr>
              <p:nvPr/>
            </p:nvSpPr>
            <p:spPr bwMode="auto">
              <a:xfrm>
                <a:off x="5200" y="2532"/>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5" name="Line 81"/>
              <p:cNvSpPr>
                <a:spLocks noChangeShapeType="1"/>
              </p:cNvSpPr>
              <p:nvPr/>
            </p:nvSpPr>
            <p:spPr bwMode="auto">
              <a:xfrm>
                <a:off x="5200" y="2296"/>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6" name="Line 82"/>
              <p:cNvSpPr>
                <a:spLocks noChangeShapeType="1"/>
              </p:cNvSpPr>
              <p:nvPr/>
            </p:nvSpPr>
            <p:spPr bwMode="auto">
              <a:xfrm>
                <a:off x="5201" y="1370"/>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7" name="Line 83"/>
              <p:cNvSpPr>
                <a:spLocks noChangeShapeType="1"/>
              </p:cNvSpPr>
              <p:nvPr/>
            </p:nvSpPr>
            <p:spPr bwMode="auto">
              <a:xfrm>
                <a:off x="5201" y="1603"/>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8" name="Line 84"/>
              <p:cNvSpPr>
                <a:spLocks noChangeShapeType="1"/>
              </p:cNvSpPr>
              <p:nvPr/>
            </p:nvSpPr>
            <p:spPr bwMode="auto">
              <a:xfrm>
                <a:off x="5200" y="1827"/>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9" name="Line 85"/>
              <p:cNvSpPr>
                <a:spLocks noChangeShapeType="1"/>
              </p:cNvSpPr>
              <p:nvPr/>
            </p:nvSpPr>
            <p:spPr bwMode="auto">
              <a:xfrm>
                <a:off x="5200" y="2060"/>
                <a:ext cx="81"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46" name="Group 108"/>
            <p:cNvGrpSpPr>
              <a:grpSpLocks/>
            </p:cNvGrpSpPr>
            <p:nvPr/>
          </p:nvGrpSpPr>
          <p:grpSpPr bwMode="auto">
            <a:xfrm>
              <a:off x="1245" y="3575"/>
              <a:ext cx="3878" cy="334"/>
              <a:chOff x="1245" y="3575"/>
              <a:chExt cx="3878" cy="334"/>
            </a:xfrm>
          </p:grpSpPr>
          <p:sp>
            <p:nvSpPr>
              <p:cNvPr id="33847" name="Text Box 19"/>
              <p:cNvSpPr txBox="1">
                <a:spLocks noChangeArrowheads="1"/>
              </p:cNvSpPr>
              <p:nvPr/>
            </p:nvSpPr>
            <p:spPr bwMode="auto">
              <a:xfrm>
                <a:off x="2921" y="3678"/>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a:t>
                </a:r>
              </a:p>
            </p:txBody>
          </p:sp>
          <p:sp>
            <p:nvSpPr>
              <p:cNvPr id="33848" name="Text Box 21"/>
              <p:cNvSpPr txBox="1">
                <a:spLocks noChangeArrowheads="1"/>
              </p:cNvSpPr>
              <p:nvPr/>
            </p:nvSpPr>
            <p:spPr bwMode="auto">
              <a:xfrm>
                <a:off x="4510" y="367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10</a:t>
                </a:r>
              </a:p>
            </p:txBody>
          </p:sp>
          <p:grpSp>
            <p:nvGrpSpPr>
              <p:cNvPr id="33849" name="Group 104"/>
              <p:cNvGrpSpPr>
                <a:grpSpLocks/>
              </p:cNvGrpSpPr>
              <p:nvPr/>
            </p:nvGrpSpPr>
            <p:grpSpPr bwMode="auto">
              <a:xfrm>
                <a:off x="1876" y="3575"/>
                <a:ext cx="3247" cy="108"/>
                <a:chOff x="1876" y="3575"/>
                <a:chExt cx="3247" cy="108"/>
              </a:xfrm>
            </p:grpSpPr>
            <p:sp>
              <p:nvSpPr>
                <p:cNvPr id="33851" name="Line 28"/>
                <p:cNvSpPr>
                  <a:spLocks noChangeShapeType="1"/>
                </p:cNvSpPr>
                <p:nvPr/>
              </p:nvSpPr>
              <p:spPr bwMode="auto">
                <a:xfrm>
                  <a:off x="2363" y="3625"/>
                  <a:ext cx="0"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2" name="Line 29"/>
                <p:cNvSpPr>
                  <a:spLocks noChangeShapeType="1"/>
                </p:cNvSpPr>
                <p:nvPr/>
              </p:nvSpPr>
              <p:spPr bwMode="auto">
                <a:xfrm>
                  <a:off x="2935"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3" name="Line 30"/>
                <p:cNvSpPr>
                  <a:spLocks noChangeShapeType="1"/>
                </p:cNvSpPr>
                <p:nvPr/>
              </p:nvSpPr>
              <p:spPr bwMode="auto">
                <a:xfrm>
                  <a:off x="1876"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4" name="Line 31"/>
                <p:cNvSpPr>
                  <a:spLocks noChangeShapeType="1"/>
                </p:cNvSpPr>
                <p:nvPr/>
              </p:nvSpPr>
              <p:spPr bwMode="auto">
                <a:xfrm>
                  <a:off x="2162"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5" name="Line 32"/>
                <p:cNvSpPr>
                  <a:spLocks noChangeShapeType="1"/>
                </p:cNvSpPr>
                <p:nvPr/>
              </p:nvSpPr>
              <p:spPr bwMode="auto">
                <a:xfrm>
                  <a:off x="2522"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6" name="Line 33"/>
                <p:cNvSpPr>
                  <a:spLocks noChangeShapeType="1"/>
                </p:cNvSpPr>
                <p:nvPr/>
              </p:nvSpPr>
              <p:spPr bwMode="auto">
                <a:xfrm>
                  <a:off x="2648"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7" name="Line 34"/>
                <p:cNvSpPr>
                  <a:spLocks noChangeShapeType="1"/>
                </p:cNvSpPr>
                <p:nvPr/>
              </p:nvSpPr>
              <p:spPr bwMode="auto">
                <a:xfrm>
                  <a:off x="2758"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8" name="Line 35"/>
                <p:cNvSpPr>
                  <a:spLocks noChangeShapeType="1"/>
                </p:cNvSpPr>
                <p:nvPr/>
              </p:nvSpPr>
              <p:spPr bwMode="auto">
                <a:xfrm>
                  <a:off x="2851"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9" name="Line 36"/>
                <p:cNvSpPr>
                  <a:spLocks noChangeShapeType="1"/>
                </p:cNvSpPr>
                <p:nvPr/>
              </p:nvSpPr>
              <p:spPr bwMode="auto">
                <a:xfrm>
                  <a:off x="3010" y="3575"/>
                  <a:ext cx="0"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0" name="Line 37"/>
                <p:cNvSpPr>
                  <a:spLocks noChangeShapeType="1"/>
                </p:cNvSpPr>
                <p:nvPr/>
              </p:nvSpPr>
              <p:spPr bwMode="auto">
                <a:xfrm>
                  <a:off x="3500"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1" name="Line 38"/>
                <p:cNvSpPr>
                  <a:spLocks noChangeShapeType="1"/>
                </p:cNvSpPr>
                <p:nvPr/>
              </p:nvSpPr>
              <p:spPr bwMode="auto">
                <a:xfrm>
                  <a:off x="3785"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2" name="Line 39"/>
                <p:cNvSpPr>
                  <a:spLocks noChangeShapeType="1"/>
                </p:cNvSpPr>
                <p:nvPr/>
              </p:nvSpPr>
              <p:spPr bwMode="auto">
                <a:xfrm>
                  <a:off x="3988"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3" name="Line 40"/>
                <p:cNvSpPr>
                  <a:spLocks noChangeShapeType="1"/>
                </p:cNvSpPr>
                <p:nvPr/>
              </p:nvSpPr>
              <p:spPr bwMode="auto">
                <a:xfrm>
                  <a:off x="4145"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4" name="Line 41"/>
                <p:cNvSpPr>
                  <a:spLocks noChangeShapeType="1"/>
                </p:cNvSpPr>
                <p:nvPr/>
              </p:nvSpPr>
              <p:spPr bwMode="auto">
                <a:xfrm>
                  <a:off x="4273"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5" name="Line 42"/>
                <p:cNvSpPr>
                  <a:spLocks noChangeShapeType="1"/>
                </p:cNvSpPr>
                <p:nvPr/>
              </p:nvSpPr>
              <p:spPr bwMode="auto">
                <a:xfrm>
                  <a:off x="4382"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6" name="Line 43"/>
                <p:cNvSpPr>
                  <a:spLocks noChangeShapeType="1"/>
                </p:cNvSpPr>
                <p:nvPr/>
              </p:nvSpPr>
              <p:spPr bwMode="auto">
                <a:xfrm>
                  <a:off x="4475"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7" name="Line 44"/>
                <p:cNvSpPr>
                  <a:spLocks noChangeShapeType="1"/>
                </p:cNvSpPr>
                <p:nvPr/>
              </p:nvSpPr>
              <p:spPr bwMode="auto">
                <a:xfrm>
                  <a:off x="4560"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8" name="Line 45"/>
                <p:cNvSpPr>
                  <a:spLocks noChangeShapeType="1"/>
                </p:cNvSpPr>
                <p:nvPr/>
              </p:nvSpPr>
              <p:spPr bwMode="auto">
                <a:xfrm>
                  <a:off x="4635" y="3575"/>
                  <a:ext cx="0"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69" name="Line 46"/>
                <p:cNvSpPr>
                  <a:spLocks noChangeShapeType="1"/>
                </p:cNvSpPr>
                <p:nvPr/>
              </p:nvSpPr>
              <p:spPr bwMode="auto">
                <a:xfrm>
                  <a:off x="5123" y="3619"/>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3850" name="Text Box 86"/>
              <p:cNvSpPr txBox="1">
                <a:spLocks noChangeArrowheads="1"/>
              </p:cNvSpPr>
              <p:nvPr/>
            </p:nvSpPr>
            <p:spPr bwMode="auto">
              <a:xfrm>
                <a:off x="1245" y="3678"/>
                <a:ext cx="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latin typeface="Times New Roman" pitchFamily="18" charset="0"/>
                  </a:rPr>
                  <a:t>0,1</a:t>
                </a:r>
              </a:p>
            </p:txBody>
          </p:sp>
        </p:grpSp>
      </p:grpSp>
      <p:grpSp>
        <p:nvGrpSpPr>
          <p:cNvPr id="33806" name="Group 114"/>
          <p:cNvGrpSpPr>
            <a:grpSpLocks/>
          </p:cNvGrpSpPr>
          <p:nvPr/>
        </p:nvGrpSpPr>
        <p:grpSpPr bwMode="auto">
          <a:xfrm>
            <a:off x="5708651" y="4767263"/>
            <a:ext cx="3883025" cy="1079500"/>
            <a:chOff x="2800" y="2731"/>
            <a:chExt cx="2650" cy="680"/>
          </a:xfrm>
        </p:grpSpPr>
        <p:sp>
          <p:nvSpPr>
            <p:cNvPr id="33838" name="Text Box 115"/>
            <p:cNvSpPr txBox="1">
              <a:spLocks noChangeArrowheads="1"/>
            </p:cNvSpPr>
            <p:nvPr/>
          </p:nvSpPr>
          <p:spPr bwMode="auto">
            <a:xfrm>
              <a:off x="3966" y="2731"/>
              <a:ext cx="4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a:latin typeface="Times New Roman" pitchFamily="18" charset="0"/>
                </a:rPr>
                <a:t>hep</a:t>
              </a:r>
            </a:p>
          </p:txBody>
        </p:sp>
        <p:sp>
          <p:nvSpPr>
            <p:cNvPr id="33839" name="Freeform 116"/>
            <p:cNvSpPr>
              <a:spLocks/>
            </p:cNvSpPr>
            <p:nvPr/>
          </p:nvSpPr>
          <p:spPr bwMode="auto">
            <a:xfrm>
              <a:off x="2800" y="2993"/>
              <a:ext cx="2650" cy="418"/>
            </a:xfrm>
            <a:custGeom>
              <a:avLst/>
              <a:gdLst>
                <a:gd name="T0" fmla="*/ 0 w 2548"/>
                <a:gd name="T1" fmla="*/ 9 h 441"/>
                <a:gd name="T2" fmla="*/ 7353 w 2548"/>
                <a:gd name="T3" fmla="*/ 9 h 441"/>
                <a:gd name="T4" fmla="*/ 14257 w 2548"/>
                <a:gd name="T5" fmla="*/ 9 h 441"/>
                <a:gd name="T6" fmla="*/ 20394 w 2548"/>
                <a:gd name="T7" fmla="*/ 9 h 441"/>
                <a:gd name="T8" fmla="*/ 24374 w 2548"/>
                <a:gd name="T9" fmla="*/ 9 h 441"/>
                <a:gd name="T10" fmla="*/ 27335 w 2548"/>
                <a:gd name="T11" fmla="*/ 9 h 441"/>
                <a:gd name="T12" fmla="*/ 29636 w 2548"/>
                <a:gd name="T13" fmla="*/ 9 h 441"/>
                <a:gd name="T14" fmla="*/ 32358 w 2548"/>
                <a:gd name="T15" fmla="*/ 9 h 441"/>
                <a:gd name="T16" fmla="*/ 35101 w 2548"/>
                <a:gd name="T17" fmla="*/ 1 h 441"/>
                <a:gd name="T18" fmla="*/ 36652 w 2548"/>
                <a:gd name="T19" fmla="*/ 9 h 441"/>
                <a:gd name="T20" fmla="*/ 37745 w 2548"/>
                <a:gd name="T21" fmla="*/ 9 h 441"/>
                <a:gd name="T22" fmla="*/ 39306 w 2548"/>
                <a:gd name="T23" fmla="*/ 9 h 441"/>
                <a:gd name="T24" fmla="*/ 40569 w 2548"/>
                <a:gd name="T25" fmla="*/ 9 h 441"/>
                <a:gd name="T26" fmla="*/ 41852 w 2548"/>
                <a:gd name="T27" fmla="*/ 9 h 441"/>
                <a:gd name="T28" fmla="*/ 42461 w 2548"/>
                <a:gd name="T29" fmla="*/ 9 h 441"/>
                <a:gd name="T30" fmla="*/ 42653 w 2548"/>
                <a:gd name="T31" fmla="*/ 9 h 441"/>
                <a:gd name="T32" fmla="*/ 43001 w 2548"/>
                <a:gd name="T33" fmla="*/ 9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48"/>
                <a:gd name="T52" fmla="*/ 0 h 441"/>
                <a:gd name="T53" fmla="*/ 2548 w 2548"/>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48" h="441">
                  <a:moveTo>
                    <a:pt x="0" y="437"/>
                  </a:moveTo>
                  <a:cubicBezTo>
                    <a:pt x="147" y="397"/>
                    <a:pt x="295" y="357"/>
                    <a:pt x="436" y="321"/>
                  </a:cubicBezTo>
                  <a:cubicBezTo>
                    <a:pt x="577" y="285"/>
                    <a:pt x="715" y="251"/>
                    <a:pt x="844" y="221"/>
                  </a:cubicBezTo>
                  <a:cubicBezTo>
                    <a:pt x="973" y="191"/>
                    <a:pt x="1108" y="162"/>
                    <a:pt x="1208" y="141"/>
                  </a:cubicBezTo>
                  <a:cubicBezTo>
                    <a:pt x="1308" y="120"/>
                    <a:pt x="1375" y="107"/>
                    <a:pt x="1444" y="93"/>
                  </a:cubicBezTo>
                  <a:cubicBezTo>
                    <a:pt x="1513" y="79"/>
                    <a:pt x="1568" y="66"/>
                    <a:pt x="1620" y="57"/>
                  </a:cubicBezTo>
                  <a:cubicBezTo>
                    <a:pt x="1672" y="48"/>
                    <a:pt x="1707" y="45"/>
                    <a:pt x="1756" y="37"/>
                  </a:cubicBezTo>
                  <a:cubicBezTo>
                    <a:pt x="1805" y="29"/>
                    <a:pt x="1862" y="15"/>
                    <a:pt x="1916" y="9"/>
                  </a:cubicBezTo>
                  <a:cubicBezTo>
                    <a:pt x="1970" y="3"/>
                    <a:pt x="2037" y="0"/>
                    <a:pt x="2080" y="1"/>
                  </a:cubicBezTo>
                  <a:cubicBezTo>
                    <a:pt x="2123" y="2"/>
                    <a:pt x="2146" y="9"/>
                    <a:pt x="2172" y="13"/>
                  </a:cubicBezTo>
                  <a:cubicBezTo>
                    <a:pt x="2198" y="17"/>
                    <a:pt x="2210" y="18"/>
                    <a:pt x="2236" y="25"/>
                  </a:cubicBezTo>
                  <a:cubicBezTo>
                    <a:pt x="2262" y="32"/>
                    <a:pt x="2300" y="45"/>
                    <a:pt x="2328" y="57"/>
                  </a:cubicBezTo>
                  <a:cubicBezTo>
                    <a:pt x="2356" y="69"/>
                    <a:pt x="2379" y="74"/>
                    <a:pt x="2404" y="97"/>
                  </a:cubicBezTo>
                  <a:cubicBezTo>
                    <a:pt x="2429" y="120"/>
                    <a:pt x="2461" y="161"/>
                    <a:pt x="2480" y="193"/>
                  </a:cubicBezTo>
                  <a:cubicBezTo>
                    <a:pt x="2499" y="225"/>
                    <a:pt x="2508" y="264"/>
                    <a:pt x="2516" y="289"/>
                  </a:cubicBezTo>
                  <a:cubicBezTo>
                    <a:pt x="2524" y="314"/>
                    <a:pt x="2523" y="320"/>
                    <a:pt x="2528" y="345"/>
                  </a:cubicBezTo>
                  <a:cubicBezTo>
                    <a:pt x="2533" y="370"/>
                    <a:pt x="2540" y="405"/>
                    <a:pt x="2548" y="441"/>
                  </a:cubicBez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3807" name="Group 111"/>
          <p:cNvGrpSpPr>
            <a:grpSpLocks/>
          </p:cNvGrpSpPr>
          <p:nvPr/>
        </p:nvGrpSpPr>
        <p:grpSpPr bwMode="auto">
          <a:xfrm>
            <a:off x="3721100" y="2778125"/>
            <a:ext cx="3182938" cy="3055938"/>
            <a:chOff x="1499" y="1750"/>
            <a:chExt cx="2172" cy="1925"/>
          </a:xfrm>
        </p:grpSpPr>
        <p:grpSp>
          <p:nvGrpSpPr>
            <p:cNvPr id="33830" name="Group 112"/>
            <p:cNvGrpSpPr>
              <a:grpSpLocks/>
            </p:cNvGrpSpPr>
            <p:nvPr/>
          </p:nvGrpSpPr>
          <p:grpSpPr bwMode="auto">
            <a:xfrm>
              <a:off x="1499" y="1750"/>
              <a:ext cx="1898" cy="1925"/>
              <a:chOff x="1444" y="1482"/>
              <a:chExt cx="1898" cy="1925"/>
            </a:xfrm>
          </p:grpSpPr>
          <p:sp>
            <p:nvSpPr>
              <p:cNvPr id="33836" name="Freeform 113"/>
              <p:cNvSpPr>
                <a:spLocks/>
              </p:cNvSpPr>
              <p:nvPr/>
            </p:nvSpPr>
            <p:spPr bwMode="auto">
              <a:xfrm>
                <a:off x="1444" y="1585"/>
                <a:ext cx="1898" cy="1822"/>
              </a:xfrm>
              <a:custGeom>
                <a:avLst/>
                <a:gdLst>
                  <a:gd name="T0" fmla="*/ 0 w 1825"/>
                  <a:gd name="T1" fmla="*/ 9 h 1923"/>
                  <a:gd name="T2" fmla="*/ 6080 w 1825"/>
                  <a:gd name="T3" fmla="*/ 9 h 1923"/>
                  <a:gd name="T4" fmla="*/ 10715 w 1825"/>
                  <a:gd name="T5" fmla="*/ 9 h 1923"/>
                  <a:gd name="T6" fmla="*/ 14203 w 1825"/>
                  <a:gd name="T7" fmla="*/ 9 h 1923"/>
                  <a:gd name="T8" fmla="*/ 18622 w 1825"/>
                  <a:gd name="T9" fmla="*/ 9 h 1923"/>
                  <a:gd name="T10" fmla="*/ 21140 w 1825"/>
                  <a:gd name="T11" fmla="*/ 9 h 1923"/>
                  <a:gd name="T12" fmla="*/ 23087 w 1825"/>
                  <a:gd name="T13" fmla="*/ 7 h 1923"/>
                  <a:gd name="T14" fmla="*/ 24970 w 1825"/>
                  <a:gd name="T15" fmla="*/ 7 h 1923"/>
                  <a:gd name="T16" fmla="*/ 26668 w 1825"/>
                  <a:gd name="T17" fmla="*/ 3 h 1923"/>
                  <a:gd name="T18" fmla="*/ 28087 w 1825"/>
                  <a:gd name="T19" fmla="*/ 9 h 1923"/>
                  <a:gd name="T20" fmla="*/ 29093 w 1825"/>
                  <a:gd name="T21" fmla="*/ 9 h 1923"/>
                  <a:gd name="T22" fmla="*/ 29864 w 1825"/>
                  <a:gd name="T23" fmla="*/ 9 h 1923"/>
                  <a:gd name="T24" fmla="*/ 30252 w 1825"/>
                  <a:gd name="T25" fmla="*/ 9 h 1923"/>
                  <a:gd name="T26" fmla="*/ 30608 w 1825"/>
                  <a:gd name="T27" fmla="*/ 9 h 1923"/>
                  <a:gd name="T28" fmla="*/ 30670 w 1825"/>
                  <a:gd name="T29" fmla="*/ 9 h 1923"/>
                  <a:gd name="T30" fmla="*/ 30712 w 1825"/>
                  <a:gd name="T31" fmla="*/ 9 h 1923"/>
                  <a:gd name="T32" fmla="*/ 30712 w 1825"/>
                  <a:gd name="T33" fmla="*/ 9 h 1923"/>
                  <a:gd name="T34" fmla="*/ 30712 w 1825"/>
                  <a:gd name="T35" fmla="*/ 15 h 1923"/>
                  <a:gd name="T36" fmla="*/ 30712 w 1825"/>
                  <a:gd name="T37" fmla="*/ 40 h 19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5"/>
                  <a:gd name="T58" fmla="*/ 0 h 1923"/>
                  <a:gd name="T59" fmla="*/ 1825 w 1825"/>
                  <a:gd name="T60" fmla="*/ 1923 h 19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5" h="1923">
                    <a:moveTo>
                      <a:pt x="0" y="303"/>
                    </a:moveTo>
                    <a:cubicBezTo>
                      <a:pt x="127" y="272"/>
                      <a:pt x="254" y="241"/>
                      <a:pt x="360" y="215"/>
                    </a:cubicBezTo>
                    <a:cubicBezTo>
                      <a:pt x="466" y="189"/>
                      <a:pt x="555" y="165"/>
                      <a:pt x="636" y="147"/>
                    </a:cubicBezTo>
                    <a:cubicBezTo>
                      <a:pt x="717" y="129"/>
                      <a:pt x="766" y="124"/>
                      <a:pt x="844" y="107"/>
                    </a:cubicBezTo>
                    <a:cubicBezTo>
                      <a:pt x="922" y="90"/>
                      <a:pt x="1035" y="62"/>
                      <a:pt x="1104" y="47"/>
                    </a:cubicBezTo>
                    <a:cubicBezTo>
                      <a:pt x="1173" y="32"/>
                      <a:pt x="1211" y="26"/>
                      <a:pt x="1256" y="19"/>
                    </a:cubicBezTo>
                    <a:cubicBezTo>
                      <a:pt x="1301" y="12"/>
                      <a:pt x="1334" y="9"/>
                      <a:pt x="1372" y="7"/>
                    </a:cubicBezTo>
                    <a:cubicBezTo>
                      <a:pt x="1410" y="5"/>
                      <a:pt x="1449" y="8"/>
                      <a:pt x="1484" y="7"/>
                    </a:cubicBezTo>
                    <a:cubicBezTo>
                      <a:pt x="1519" y="6"/>
                      <a:pt x="1553" y="0"/>
                      <a:pt x="1584" y="3"/>
                    </a:cubicBezTo>
                    <a:cubicBezTo>
                      <a:pt x="1615" y="6"/>
                      <a:pt x="1644" y="20"/>
                      <a:pt x="1668" y="27"/>
                    </a:cubicBezTo>
                    <a:cubicBezTo>
                      <a:pt x="1692" y="34"/>
                      <a:pt x="1711" y="38"/>
                      <a:pt x="1728" y="47"/>
                    </a:cubicBezTo>
                    <a:cubicBezTo>
                      <a:pt x="1745" y="56"/>
                      <a:pt x="1761" y="72"/>
                      <a:pt x="1772" y="83"/>
                    </a:cubicBezTo>
                    <a:cubicBezTo>
                      <a:pt x="1783" y="94"/>
                      <a:pt x="1789" y="101"/>
                      <a:pt x="1796" y="111"/>
                    </a:cubicBezTo>
                    <a:cubicBezTo>
                      <a:pt x="1803" y="121"/>
                      <a:pt x="1812" y="132"/>
                      <a:pt x="1816" y="143"/>
                    </a:cubicBezTo>
                    <a:cubicBezTo>
                      <a:pt x="1820" y="154"/>
                      <a:pt x="1819" y="160"/>
                      <a:pt x="1820" y="175"/>
                    </a:cubicBezTo>
                    <a:cubicBezTo>
                      <a:pt x="1821" y="190"/>
                      <a:pt x="1823" y="198"/>
                      <a:pt x="1824" y="231"/>
                    </a:cubicBezTo>
                    <a:cubicBezTo>
                      <a:pt x="1825" y="264"/>
                      <a:pt x="1824" y="298"/>
                      <a:pt x="1824" y="375"/>
                    </a:cubicBezTo>
                    <a:cubicBezTo>
                      <a:pt x="1824" y="452"/>
                      <a:pt x="1824" y="433"/>
                      <a:pt x="1824" y="691"/>
                    </a:cubicBezTo>
                    <a:cubicBezTo>
                      <a:pt x="1824" y="949"/>
                      <a:pt x="1824" y="1436"/>
                      <a:pt x="1824" y="1923"/>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37" name="Text Box 114"/>
              <p:cNvSpPr txBox="1">
                <a:spLocks noChangeArrowheads="1"/>
              </p:cNvSpPr>
              <p:nvPr/>
            </p:nvSpPr>
            <p:spPr bwMode="auto">
              <a:xfrm>
                <a:off x="1652" y="1482"/>
                <a:ext cx="4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baseline="30000">
                    <a:latin typeface="Times New Roman" pitchFamily="18" charset="0"/>
                  </a:rPr>
                  <a:t>13</a:t>
                </a:r>
                <a:r>
                  <a:rPr lang="fr-FR" altLang="fr-FR" sz="2400" b="1">
                    <a:latin typeface="Times New Roman" pitchFamily="18" charset="0"/>
                  </a:rPr>
                  <a:t>N</a:t>
                </a:r>
              </a:p>
            </p:txBody>
          </p:sp>
        </p:grpSp>
        <p:grpSp>
          <p:nvGrpSpPr>
            <p:cNvPr id="33831" name="Group 115"/>
            <p:cNvGrpSpPr>
              <a:grpSpLocks/>
            </p:cNvGrpSpPr>
            <p:nvPr/>
          </p:nvGrpSpPr>
          <p:grpSpPr bwMode="auto">
            <a:xfrm>
              <a:off x="1500" y="1913"/>
              <a:ext cx="2171" cy="1762"/>
              <a:chOff x="1444" y="1641"/>
              <a:chExt cx="2171" cy="1762"/>
            </a:xfrm>
          </p:grpSpPr>
          <p:sp>
            <p:nvSpPr>
              <p:cNvPr id="33832" name="Text Box 116"/>
              <p:cNvSpPr txBox="1">
                <a:spLocks noChangeArrowheads="1"/>
              </p:cNvSpPr>
              <p:nvPr/>
            </p:nvSpPr>
            <p:spPr bwMode="auto">
              <a:xfrm>
                <a:off x="1770" y="1857"/>
                <a:ext cx="4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baseline="30000">
                    <a:latin typeface="Times New Roman" pitchFamily="18" charset="0"/>
                  </a:rPr>
                  <a:t>15</a:t>
                </a:r>
                <a:r>
                  <a:rPr lang="fr-FR" altLang="fr-FR" sz="2400" b="1">
                    <a:latin typeface="Times New Roman" pitchFamily="18" charset="0"/>
                  </a:rPr>
                  <a:t>O</a:t>
                </a:r>
              </a:p>
            </p:txBody>
          </p:sp>
          <p:grpSp>
            <p:nvGrpSpPr>
              <p:cNvPr id="33833" name="Group 117"/>
              <p:cNvGrpSpPr>
                <a:grpSpLocks/>
              </p:cNvGrpSpPr>
              <p:nvPr/>
            </p:nvGrpSpPr>
            <p:grpSpPr bwMode="auto">
              <a:xfrm>
                <a:off x="1444" y="1641"/>
                <a:ext cx="2171" cy="1762"/>
                <a:chOff x="1388" y="1732"/>
                <a:chExt cx="2088" cy="1860"/>
              </a:xfrm>
            </p:grpSpPr>
            <p:sp>
              <p:nvSpPr>
                <p:cNvPr id="33834" name="Freeform 118"/>
                <p:cNvSpPr>
                  <a:spLocks/>
                </p:cNvSpPr>
                <p:nvPr/>
              </p:nvSpPr>
              <p:spPr bwMode="auto">
                <a:xfrm>
                  <a:off x="1388" y="1732"/>
                  <a:ext cx="2088" cy="344"/>
                </a:xfrm>
                <a:custGeom>
                  <a:avLst/>
                  <a:gdLst>
                    <a:gd name="T0" fmla="*/ 0 w 2088"/>
                    <a:gd name="T1" fmla="*/ 344 h 344"/>
                    <a:gd name="T2" fmla="*/ 340 w 2088"/>
                    <a:gd name="T3" fmla="*/ 256 h 344"/>
                    <a:gd name="T4" fmla="*/ 680 w 2088"/>
                    <a:gd name="T5" fmla="*/ 180 h 344"/>
                    <a:gd name="T6" fmla="*/ 864 w 2088"/>
                    <a:gd name="T7" fmla="*/ 136 h 344"/>
                    <a:gd name="T8" fmla="*/ 1140 w 2088"/>
                    <a:gd name="T9" fmla="*/ 84 h 344"/>
                    <a:gd name="T10" fmla="*/ 1340 w 2088"/>
                    <a:gd name="T11" fmla="*/ 52 h 344"/>
                    <a:gd name="T12" fmla="*/ 1512 w 2088"/>
                    <a:gd name="T13" fmla="*/ 24 h 344"/>
                    <a:gd name="T14" fmla="*/ 1700 w 2088"/>
                    <a:gd name="T15" fmla="*/ 4 h 344"/>
                    <a:gd name="T16" fmla="*/ 1808 w 2088"/>
                    <a:gd name="T17" fmla="*/ 4 h 344"/>
                    <a:gd name="T18" fmla="*/ 1900 w 2088"/>
                    <a:gd name="T19" fmla="*/ 28 h 344"/>
                    <a:gd name="T20" fmla="*/ 1992 w 2088"/>
                    <a:gd name="T21" fmla="*/ 76 h 344"/>
                    <a:gd name="T22" fmla="*/ 2044 w 2088"/>
                    <a:gd name="T23" fmla="*/ 116 h 344"/>
                    <a:gd name="T24" fmla="*/ 2060 w 2088"/>
                    <a:gd name="T25" fmla="*/ 148 h 344"/>
                    <a:gd name="T26" fmla="*/ 2088 w 2088"/>
                    <a:gd name="T27" fmla="*/ 212 h 3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8"/>
                    <a:gd name="T43" fmla="*/ 0 h 344"/>
                    <a:gd name="T44" fmla="*/ 2088 w 2088"/>
                    <a:gd name="T45" fmla="*/ 344 h 3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8" h="344">
                      <a:moveTo>
                        <a:pt x="0" y="344"/>
                      </a:moveTo>
                      <a:cubicBezTo>
                        <a:pt x="113" y="313"/>
                        <a:pt x="227" y="283"/>
                        <a:pt x="340" y="256"/>
                      </a:cubicBezTo>
                      <a:cubicBezTo>
                        <a:pt x="453" y="229"/>
                        <a:pt x="593" y="200"/>
                        <a:pt x="680" y="180"/>
                      </a:cubicBezTo>
                      <a:cubicBezTo>
                        <a:pt x="767" y="160"/>
                        <a:pt x="787" y="152"/>
                        <a:pt x="864" y="136"/>
                      </a:cubicBezTo>
                      <a:cubicBezTo>
                        <a:pt x="941" y="120"/>
                        <a:pt x="1061" y="98"/>
                        <a:pt x="1140" y="84"/>
                      </a:cubicBezTo>
                      <a:cubicBezTo>
                        <a:pt x="1219" y="70"/>
                        <a:pt x="1278" y="62"/>
                        <a:pt x="1340" y="52"/>
                      </a:cubicBezTo>
                      <a:cubicBezTo>
                        <a:pt x="1402" y="42"/>
                        <a:pt x="1452" y="32"/>
                        <a:pt x="1512" y="24"/>
                      </a:cubicBezTo>
                      <a:cubicBezTo>
                        <a:pt x="1572" y="16"/>
                        <a:pt x="1651" y="7"/>
                        <a:pt x="1700" y="4"/>
                      </a:cubicBezTo>
                      <a:cubicBezTo>
                        <a:pt x="1749" y="1"/>
                        <a:pt x="1775" y="0"/>
                        <a:pt x="1808" y="4"/>
                      </a:cubicBezTo>
                      <a:cubicBezTo>
                        <a:pt x="1841" y="8"/>
                        <a:pt x="1869" y="16"/>
                        <a:pt x="1900" y="28"/>
                      </a:cubicBezTo>
                      <a:cubicBezTo>
                        <a:pt x="1931" y="40"/>
                        <a:pt x="1968" y="61"/>
                        <a:pt x="1992" y="76"/>
                      </a:cubicBezTo>
                      <a:cubicBezTo>
                        <a:pt x="2016" y="91"/>
                        <a:pt x="2033" y="104"/>
                        <a:pt x="2044" y="116"/>
                      </a:cubicBezTo>
                      <a:cubicBezTo>
                        <a:pt x="2055" y="128"/>
                        <a:pt x="2053" y="132"/>
                        <a:pt x="2060" y="148"/>
                      </a:cubicBezTo>
                      <a:cubicBezTo>
                        <a:pt x="2067" y="164"/>
                        <a:pt x="2077" y="188"/>
                        <a:pt x="2088" y="212"/>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35" name="Line 119"/>
                <p:cNvSpPr>
                  <a:spLocks noChangeShapeType="1"/>
                </p:cNvSpPr>
                <p:nvPr/>
              </p:nvSpPr>
              <p:spPr bwMode="auto">
                <a:xfrm flipH="1">
                  <a:off x="3473" y="1948"/>
                  <a:ext cx="0" cy="16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33808" name="Groupe 2"/>
          <p:cNvGrpSpPr>
            <a:grpSpLocks/>
          </p:cNvGrpSpPr>
          <p:nvPr/>
        </p:nvGrpSpPr>
        <p:grpSpPr bwMode="auto">
          <a:xfrm>
            <a:off x="2441575" y="836613"/>
            <a:ext cx="7442200" cy="3187700"/>
            <a:chOff x="917575" y="836613"/>
            <a:chExt cx="7442200" cy="3187700"/>
          </a:xfrm>
        </p:grpSpPr>
        <p:grpSp>
          <p:nvGrpSpPr>
            <p:cNvPr id="33809" name="Groupe 1"/>
            <p:cNvGrpSpPr>
              <a:grpSpLocks/>
            </p:cNvGrpSpPr>
            <p:nvPr/>
          </p:nvGrpSpPr>
          <p:grpSpPr bwMode="auto">
            <a:xfrm>
              <a:off x="1199920" y="836613"/>
              <a:ext cx="7159855" cy="3187700"/>
              <a:chOff x="1199920" y="836613"/>
              <a:chExt cx="7159855" cy="3187700"/>
            </a:xfrm>
          </p:grpSpPr>
          <p:grpSp>
            <p:nvGrpSpPr>
              <p:cNvPr id="33811" name="Group 87"/>
              <p:cNvGrpSpPr>
                <a:grpSpLocks/>
              </p:cNvGrpSpPr>
              <p:nvPr/>
            </p:nvGrpSpPr>
            <p:grpSpPr bwMode="auto">
              <a:xfrm>
                <a:off x="2244725" y="836613"/>
                <a:ext cx="6115050" cy="1027112"/>
                <a:chOff x="1412" y="331"/>
                <a:chExt cx="4012" cy="683"/>
              </a:xfrm>
            </p:grpSpPr>
            <p:grpSp>
              <p:nvGrpSpPr>
                <p:cNvPr id="33817" name="Group 88"/>
                <p:cNvGrpSpPr>
                  <a:grpSpLocks/>
                </p:cNvGrpSpPr>
                <p:nvPr/>
              </p:nvGrpSpPr>
              <p:grpSpPr bwMode="auto">
                <a:xfrm>
                  <a:off x="3236" y="331"/>
                  <a:ext cx="2188" cy="203"/>
                  <a:chOff x="3236" y="331"/>
                  <a:chExt cx="2188" cy="203"/>
                </a:xfrm>
              </p:grpSpPr>
              <p:sp>
                <p:nvSpPr>
                  <p:cNvPr id="33828" name="Line 89"/>
                  <p:cNvSpPr>
                    <a:spLocks noChangeShapeType="1"/>
                  </p:cNvSpPr>
                  <p:nvPr/>
                </p:nvSpPr>
                <p:spPr bwMode="auto">
                  <a:xfrm>
                    <a:off x="4020" y="438"/>
                    <a:ext cx="1404" cy="0"/>
                  </a:xfrm>
                  <a:prstGeom prst="line">
                    <a:avLst/>
                  </a:prstGeom>
                  <a:noFill/>
                  <a:ln w="38100">
                    <a:solidFill>
                      <a:srgbClr val="FF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9" name="Text Box 90"/>
                  <p:cNvSpPr txBox="1">
                    <a:spLocks noChangeArrowheads="1"/>
                  </p:cNvSpPr>
                  <p:nvPr/>
                </p:nvSpPr>
                <p:spPr bwMode="auto">
                  <a:xfrm>
                    <a:off x="3236" y="331"/>
                    <a:ext cx="80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b="1">
                        <a:solidFill>
                          <a:srgbClr val="FFCCFF"/>
                        </a:solidFill>
                        <a:latin typeface="Times New Roman" pitchFamily="18" charset="0"/>
                      </a:rPr>
                      <a:t>SuperK, SNO</a:t>
                    </a:r>
                    <a:endParaRPr lang="fr-FR" altLang="fr-FR" sz="1800" b="1">
                      <a:solidFill>
                        <a:srgbClr val="FFCCFF"/>
                      </a:solidFill>
                      <a:latin typeface="Times New Roman" pitchFamily="18" charset="0"/>
                    </a:endParaRPr>
                  </a:p>
                </p:txBody>
              </p:sp>
            </p:grpSp>
            <p:grpSp>
              <p:nvGrpSpPr>
                <p:cNvPr id="33818" name="Group 91"/>
                <p:cNvGrpSpPr>
                  <a:grpSpLocks/>
                </p:cNvGrpSpPr>
                <p:nvPr/>
              </p:nvGrpSpPr>
              <p:grpSpPr bwMode="auto">
                <a:xfrm>
                  <a:off x="2486" y="421"/>
                  <a:ext cx="2921" cy="203"/>
                  <a:chOff x="2486" y="421"/>
                  <a:chExt cx="2921" cy="203"/>
                </a:xfrm>
              </p:grpSpPr>
              <p:sp>
                <p:nvSpPr>
                  <p:cNvPr id="33826" name="Line 92"/>
                  <p:cNvSpPr>
                    <a:spLocks noChangeShapeType="1"/>
                  </p:cNvSpPr>
                  <p:nvPr/>
                </p:nvSpPr>
                <p:spPr bwMode="auto">
                  <a:xfrm flipV="1">
                    <a:off x="2928" y="528"/>
                    <a:ext cx="2479"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7" name="Text Box 93"/>
                  <p:cNvSpPr txBox="1">
                    <a:spLocks noChangeArrowheads="1"/>
                  </p:cNvSpPr>
                  <p:nvPr/>
                </p:nvSpPr>
                <p:spPr bwMode="auto">
                  <a:xfrm>
                    <a:off x="2486" y="421"/>
                    <a:ext cx="46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b="1">
                        <a:solidFill>
                          <a:srgbClr val="CCFF99"/>
                        </a:solidFill>
                        <a:latin typeface="Times New Roman" pitchFamily="18" charset="0"/>
                      </a:rPr>
                      <a:t>Chlore</a:t>
                    </a:r>
                    <a:endParaRPr lang="fr-FR" altLang="fr-FR" sz="1800" b="1">
                      <a:solidFill>
                        <a:srgbClr val="CCFF99"/>
                      </a:solidFill>
                      <a:latin typeface="Times New Roman" pitchFamily="18" charset="0"/>
                    </a:endParaRPr>
                  </a:p>
                </p:txBody>
              </p:sp>
            </p:grpSp>
            <p:grpSp>
              <p:nvGrpSpPr>
                <p:cNvPr id="33819" name="Group 94"/>
                <p:cNvGrpSpPr>
                  <a:grpSpLocks/>
                </p:cNvGrpSpPr>
                <p:nvPr/>
              </p:nvGrpSpPr>
              <p:grpSpPr bwMode="auto">
                <a:xfrm>
                  <a:off x="1883" y="429"/>
                  <a:ext cx="3541" cy="225"/>
                  <a:chOff x="1883" y="429"/>
                  <a:chExt cx="3541" cy="225"/>
                </a:xfrm>
              </p:grpSpPr>
              <p:sp>
                <p:nvSpPr>
                  <p:cNvPr id="33824" name="Line 95"/>
                  <p:cNvSpPr>
                    <a:spLocks noChangeShapeType="1"/>
                  </p:cNvSpPr>
                  <p:nvPr/>
                </p:nvSpPr>
                <p:spPr bwMode="auto">
                  <a:xfrm flipV="1">
                    <a:off x="1944" y="636"/>
                    <a:ext cx="3480" cy="0"/>
                  </a:xfrm>
                  <a:prstGeom prst="line">
                    <a:avLst/>
                  </a:prstGeom>
                  <a:noFill/>
                  <a:ln w="76200" cmpd="tri">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5" name="Text Box 96"/>
                  <p:cNvSpPr txBox="1">
                    <a:spLocks noChangeArrowheads="1"/>
                  </p:cNvSpPr>
                  <p:nvPr/>
                </p:nvSpPr>
                <p:spPr bwMode="auto">
                  <a:xfrm>
                    <a:off x="1883" y="429"/>
                    <a:ext cx="642"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600" b="1">
                        <a:solidFill>
                          <a:srgbClr val="FF0066"/>
                        </a:solidFill>
                        <a:latin typeface="Times New Roman" pitchFamily="18" charset="0"/>
                      </a:rPr>
                      <a:t>Borexino</a:t>
                    </a:r>
                  </a:p>
                </p:txBody>
              </p:sp>
            </p:grpSp>
            <p:grpSp>
              <p:nvGrpSpPr>
                <p:cNvPr id="33820" name="Group 97"/>
                <p:cNvGrpSpPr>
                  <a:grpSpLocks/>
                </p:cNvGrpSpPr>
                <p:nvPr/>
              </p:nvGrpSpPr>
              <p:grpSpPr bwMode="auto">
                <a:xfrm>
                  <a:off x="1412" y="523"/>
                  <a:ext cx="3995" cy="491"/>
                  <a:chOff x="1412" y="523"/>
                  <a:chExt cx="3995" cy="491"/>
                </a:xfrm>
              </p:grpSpPr>
              <p:sp>
                <p:nvSpPr>
                  <p:cNvPr id="33821" name="Line 98"/>
                  <p:cNvSpPr>
                    <a:spLocks noChangeShapeType="1"/>
                  </p:cNvSpPr>
                  <p:nvPr/>
                </p:nvSpPr>
                <p:spPr bwMode="auto">
                  <a:xfrm>
                    <a:off x="1896" y="768"/>
                    <a:ext cx="3511" cy="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2" name="Text Box 99"/>
                  <p:cNvSpPr txBox="1">
                    <a:spLocks noChangeArrowheads="1"/>
                  </p:cNvSpPr>
                  <p:nvPr/>
                </p:nvSpPr>
                <p:spPr bwMode="auto">
                  <a:xfrm>
                    <a:off x="1412" y="523"/>
                    <a:ext cx="53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b="1">
                        <a:solidFill>
                          <a:srgbClr val="66CCFF"/>
                        </a:solidFill>
                        <a:latin typeface="Times New Roman" pitchFamily="18" charset="0"/>
                      </a:rPr>
                      <a:t>Gallium</a:t>
                    </a:r>
                  </a:p>
                  <a:p>
                    <a:pPr>
                      <a:spcBef>
                        <a:spcPct val="0"/>
                      </a:spcBef>
                      <a:buFontTx/>
                      <a:buNone/>
                    </a:pPr>
                    <a:r>
                      <a:rPr lang="fr-FR" altLang="fr-FR" sz="1400" b="1">
                        <a:solidFill>
                          <a:srgbClr val="B2B2B2"/>
                        </a:solidFill>
                        <a:latin typeface="Times New Roman" pitchFamily="18" charset="0"/>
                      </a:rPr>
                      <a:t>Indium</a:t>
                    </a:r>
                  </a:p>
                  <a:p>
                    <a:pPr>
                      <a:spcBef>
                        <a:spcPct val="0"/>
                      </a:spcBef>
                      <a:buFontTx/>
                      <a:buNone/>
                    </a:pPr>
                    <a:r>
                      <a:rPr lang="fr-FR" altLang="fr-FR" sz="1400" b="1">
                        <a:solidFill>
                          <a:srgbClr val="B2B2B2"/>
                        </a:solidFill>
                        <a:latin typeface="Times New Roman" pitchFamily="18" charset="0"/>
                      </a:rPr>
                      <a:t>TPC</a:t>
                    </a:r>
                  </a:p>
                </p:txBody>
              </p:sp>
              <p:sp>
                <p:nvSpPr>
                  <p:cNvPr id="33823" name="Line 100"/>
                  <p:cNvSpPr>
                    <a:spLocks noChangeShapeType="1"/>
                  </p:cNvSpPr>
                  <p:nvPr/>
                </p:nvSpPr>
                <p:spPr bwMode="auto">
                  <a:xfrm flipH="1">
                    <a:off x="1889" y="600"/>
                    <a:ext cx="0" cy="336"/>
                  </a:xfrm>
                  <a:prstGeom prst="line">
                    <a:avLst/>
                  </a:prstGeom>
                  <a:noFill/>
                  <a:ln w="38100">
                    <a:solidFill>
                      <a:srgbClr val="66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3812" name="ZoneTexte 124"/>
              <p:cNvSpPr txBox="1">
                <a:spLocks noChangeArrowheads="1"/>
              </p:cNvSpPr>
              <p:nvPr/>
            </p:nvSpPr>
            <p:spPr bwMode="auto">
              <a:xfrm>
                <a:off x="1199920" y="1133475"/>
                <a:ext cx="835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dirty="0">
                    <a:solidFill>
                      <a:srgbClr val="FF0066"/>
                    </a:solidFill>
                    <a:latin typeface="Times New Roman" pitchFamily="18" charset="0"/>
                    <a:cs typeface="Times New Roman" pitchFamily="18" charset="0"/>
                  </a:rPr>
                  <a:t>&gt; 2010</a:t>
                </a:r>
              </a:p>
            </p:txBody>
          </p:sp>
          <p:cxnSp>
            <p:nvCxnSpPr>
              <p:cNvPr id="33813" name="Connecteur droit avec flèche 2"/>
              <p:cNvCxnSpPr>
                <a:cxnSpLocks noChangeShapeType="1"/>
              </p:cNvCxnSpPr>
              <p:nvPr/>
            </p:nvCxnSpPr>
            <p:spPr bwMode="auto">
              <a:xfrm>
                <a:off x="6742113" y="1295400"/>
                <a:ext cx="0" cy="2728913"/>
              </a:xfrm>
              <a:prstGeom prst="straightConnector1">
                <a:avLst/>
              </a:prstGeom>
              <a:noFill/>
              <a:ln w="66675" cmpd="tri" algn="ctr">
                <a:solidFill>
                  <a:srgbClr val="FF0066"/>
                </a:solidFill>
                <a:round/>
                <a:headEnd/>
                <a:tailEnd type="arrow" w="med" len="med"/>
              </a:ln>
              <a:extLst>
                <a:ext uri="{909E8E84-426E-40DD-AFC4-6F175D3DCCD1}">
                  <a14:hiddenFill xmlns:a14="http://schemas.microsoft.com/office/drawing/2010/main">
                    <a:noFill/>
                  </a14:hiddenFill>
                </a:ext>
              </a:extLst>
            </p:spPr>
          </p:cxnSp>
          <p:cxnSp>
            <p:nvCxnSpPr>
              <p:cNvPr id="33814" name="Connecteur droit avec flèche 127"/>
              <p:cNvCxnSpPr>
                <a:cxnSpLocks noChangeShapeType="1"/>
                <a:endCxn id="33916" idx="1"/>
              </p:cNvCxnSpPr>
              <p:nvPr/>
            </p:nvCxnSpPr>
            <p:spPr bwMode="auto">
              <a:xfrm flipH="1">
                <a:off x="5187950" y="1322388"/>
                <a:ext cx="368300" cy="2173287"/>
              </a:xfrm>
              <a:prstGeom prst="straightConnector1">
                <a:avLst/>
              </a:prstGeom>
              <a:noFill/>
              <a:ln w="66675" cmpd="tri" algn="ctr">
                <a:solidFill>
                  <a:srgbClr val="0066FF"/>
                </a:solidFill>
                <a:round/>
                <a:headEnd/>
                <a:tailEnd type="arrow" w="med" len="med"/>
              </a:ln>
              <a:extLst>
                <a:ext uri="{909E8E84-426E-40DD-AFC4-6F175D3DCCD1}">
                  <a14:hiddenFill xmlns:a14="http://schemas.microsoft.com/office/drawing/2010/main">
                    <a:noFill/>
                  </a14:hiddenFill>
                </a:ext>
              </a:extLst>
            </p:spPr>
          </p:cxnSp>
          <p:cxnSp>
            <p:nvCxnSpPr>
              <p:cNvPr id="33815" name="Connecteur droit avec flèche 130"/>
              <p:cNvCxnSpPr>
                <a:cxnSpLocks noChangeShapeType="1"/>
              </p:cNvCxnSpPr>
              <p:nvPr/>
            </p:nvCxnSpPr>
            <p:spPr bwMode="auto">
              <a:xfrm flipH="1">
                <a:off x="4608513" y="1322388"/>
                <a:ext cx="477837" cy="2322512"/>
              </a:xfrm>
              <a:prstGeom prst="straightConnector1">
                <a:avLst/>
              </a:prstGeom>
              <a:noFill/>
              <a:ln w="66675" cmpd="tri" algn="ctr">
                <a:solidFill>
                  <a:srgbClr val="009900"/>
                </a:solidFill>
                <a:round/>
                <a:headEnd/>
                <a:tailEnd type="arrow" w="med" len="med"/>
              </a:ln>
              <a:extLst>
                <a:ext uri="{909E8E84-426E-40DD-AFC4-6F175D3DCCD1}">
                  <a14:hiddenFill xmlns:a14="http://schemas.microsoft.com/office/drawing/2010/main">
                    <a:noFill/>
                  </a14:hiddenFill>
                </a:ext>
              </a:extLst>
            </p:spPr>
          </p:cxnSp>
          <p:cxnSp>
            <p:nvCxnSpPr>
              <p:cNvPr id="33816" name="Connecteur droit avec flèche 133"/>
              <p:cNvCxnSpPr>
                <a:cxnSpLocks noChangeShapeType="1"/>
              </p:cNvCxnSpPr>
              <p:nvPr/>
            </p:nvCxnSpPr>
            <p:spPr bwMode="auto">
              <a:xfrm flipH="1">
                <a:off x="3825875" y="1277938"/>
                <a:ext cx="409575" cy="1296987"/>
              </a:xfrm>
              <a:prstGeom prst="straightConnector1">
                <a:avLst/>
              </a:prstGeom>
              <a:noFill/>
              <a:ln w="66675" cmpd="tri" algn="ctr">
                <a:solidFill>
                  <a:srgbClr val="002060"/>
                </a:solidFill>
                <a:round/>
                <a:headEnd/>
                <a:tailEnd type="arrow" w="med" len="med"/>
              </a:ln>
              <a:extLst>
                <a:ext uri="{909E8E84-426E-40DD-AFC4-6F175D3DCCD1}">
                  <a14:hiddenFill xmlns:a14="http://schemas.microsoft.com/office/drawing/2010/main">
                    <a:noFill/>
                  </a14:hiddenFill>
                </a:ext>
              </a:extLst>
            </p:spPr>
          </p:cxnSp>
        </p:grpSp>
        <p:sp>
          <p:nvSpPr>
            <p:cNvPr id="33810" name="Explosion 1 8"/>
            <p:cNvSpPr>
              <a:spLocks noChangeArrowheads="1"/>
            </p:cNvSpPr>
            <p:nvPr/>
          </p:nvSpPr>
          <p:spPr bwMode="auto">
            <a:xfrm>
              <a:off x="917575" y="866775"/>
              <a:ext cx="1404938" cy="1020763"/>
            </a:xfrm>
            <a:prstGeom prst="irregularSeal1">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grpSp>
      <p:sp>
        <p:nvSpPr>
          <p:cNvPr id="134" name="Rectangle 14"/>
          <p:cNvSpPr>
            <a:spLocks noChangeArrowheads="1"/>
          </p:cNvSpPr>
          <p:nvPr/>
        </p:nvSpPr>
        <p:spPr bwMode="auto">
          <a:xfrm>
            <a:off x="5132747" y="6108522"/>
            <a:ext cx="3311525" cy="2984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6" tIns="45718" rIns="91436" bIns="45718"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fr-FR" altLang="fr-FR" sz="2000" b="1" dirty="0">
                <a:solidFill>
                  <a:srgbClr val="000099"/>
                </a:solidFill>
                <a:latin typeface="Times New Roman" pitchFamily="18" charset="0"/>
              </a:rPr>
              <a:t> neutrino </a:t>
            </a:r>
            <a:r>
              <a:rPr lang="fr-FR" altLang="fr-FR" sz="2000" b="1" dirty="0" err="1">
                <a:solidFill>
                  <a:srgbClr val="000099"/>
                </a:solidFill>
                <a:latin typeface="Times New Roman" pitchFamily="18" charset="0"/>
              </a:rPr>
              <a:t>energy</a:t>
            </a:r>
            <a:r>
              <a:rPr lang="fr-FR" altLang="fr-FR" sz="2000" b="1" dirty="0">
                <a:solidFill>
                  <a:srgbClr val="000099"/>
                </a:solidFill>
                <a:latin typeface="Times New Roman" pitchFamily="18" charset="0"/>
              </a:rPr>
              <a:t> (MeV) </a:t>
            </a:r>
          </a:p>
        </p:txBody>
      </p:sp>
      <p:sp>
        <p:nvSpPr>
          <p:cNvPr id="135" name="Titolo 1"/>
          <p:cNvSpPr>
            <a:spLocks noGrp="1"/>
          </p:cNvSpPr>
          <p:nvPr>
            <p:ph type="title"/>
          </p:nvPr>
        </p:nvSpPr>
        <p:spPr>
          <a:xfrm>
            <a:off x="886419" y="44625"/>
            <a:ext cx="8867182" cy="742777"/>
          </a:xfrm>
        </p:spPr>
        <p:txBody>
          <a:bodyPr>
            <a:normAutofit/>
          </a:bodyPr>
          <a:lstStyle/>
          <a:p>
            <a:r>
              <a:rPr lang="it-IT" sz="3600" dirty="0" err="1">
                <a:solidFill>
                  <a:srgbClr val="C00000"/>
                </a:solidFill>
              </a:rPr>
              <a:t>Differential</a:t>
            </a:r>
            <a:r>
              <a:rPr lang="it-IT" sz="3600" dirty="0">
                <a:solidFill>
                  <a:srgbClr val="C00000"/>
                </a:solidFill>
              </a:rPr>
              <a:t> </a:t>
            </a:r>
            <a:r>
              <a:rPr lang="it-IT" sz="3600" dirty="0">
                <a:solidFill>
                  <a:srgbClr val="C00000"/>
                </a:solidFill>
                <a:latin typeface="Symbol" panose="05050102010706020507" pitchFamily="18" charset="2"/>
              </a:rPr>
              <a:t>n</a:t>
            </a:r>
            <a:r>
              <a:rPr lang="it-IT" sz="3600" baseline="-25000" dirty="0">
                <a:solidFill>
                  <a:srgbClr val="C00000"/>
                </a:solidFill>
              </a:rPr>
              <a:t>e</a:t>
            </a:r>
            <a:r>
              <a:rPr lang="it-IT" sz="3600" dirty="0">
                <a:solidFill>
                  <a:srgbClr val="C00000"/>
                </a:solidFill>
              </a:rPr>
              <a:t> </a:t>
            </a:r>
            <a:r>
              <a:rPr lang="it-IT" sz="3600" dirty="0" err="1">
                <a:solidFill>
                  <a:srgbClr val="C00000"/>
                </a:solidFill>
              </a:rPr>
              <a:t>flux</a:t>
            </a:r>
            <a:r>
              <a:rPr lang="it-IT" sz="3600" dirty="0">
                <a:solidFill>
                  <a:srgbClr val="C00000"/>
                </a:solidFill>
              </a:rPr>
              <a:t>                   </a:t>
            </a:r>
            <a:endParaRPr lang="en-US" sz="3600" dirty="0">
              <a:solidFill>
                <a:srgbClr val="C00000"/>
              </a:solidFill>
            </a:endParaRPr>
          </a:p>
        </p:txBody>
      </p:sp>
      <p:sp>
        <p:nvSpPr>
          <p:cNvPr id="4" name="Segnaposto piè di pagina 3"/>
          <p:cNvSpPr>
            <a:spLocks noGrp="1"/>
          </p:cNvSpPr>
          <p:nvPr>
            <p:ph type="ftr" sz="quarter" idx="11"/>
          </p:nvPr>
        </p:nvSpPr>
        <p:spPr/>
        <p:txBody>
          <a:bodyPr/>
          <a:lstStyle/>
          <a:p>
            <a:r>
              <a:rPr lang="fr-FR" dirty="0"/>
              <a:t>M. Spurio - Astroparticle Physics - 12</a:t>
            </a:r>
            <a:endParaRPr lang="it-IT" dirty="0"/>
          </a:p>
        </p:txBody>
      </p:sp>
      <p:sp>
        <p:nvSpPr>
          <p:cNvPr id="3" name="Segnaposto numero diapositiva 2"/>
          <p:cNvSpPr>
            <a:spLocks noGrp="1"/>
          </p:cNvSpPr>
          <p:nvPr>
            <p:ph type="sldNum" sz="quarter" idx="12"/>
          </p:nvPr>
        </p:nvSpPr>
        <p:spPr/>
        <p:txBody>
          <a:bodyPr/>
          <a:lstStyle/>
          <a:p>
            <a:fld id="{EF856C54-971D-4A64-8725-72F12A462872}" type="slidenum">
              <a:rPr lang="it-IT" smtClean="0"/>
              <a:t>12</a:t>
            </a:fld>
            <a:endParaRPr lang="it-IT"/>
          </a:p>
        </p:txBody>
      </p:sp>
      <p:sp>
        <p:nvSpPr>
          <p:cNvPr id="136" name="Indietro o precedente 135">
            <a:hlinkClick r:id="" action="ppaction://hlinkshowjump?jump=lastslideviewed" highlightClick="1"/>
          </p:cNvPr>
          <p:cNvSpPr/>
          <p:nvPr/>
        </p:nvSpPr>
        <p:spPr>
          <a:xfrm>
            <a:off x="9995881" y="116088"/>
            <a:ext cx="576000"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5251151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6" name="Rectangle 6"/>
          <p:cNvSpPr>
            <a:spLocks noGrp="1" noChangeArrowheads="1"/>
          </p:cNvSpPr>
          <p:nvPr>
            <p:ph type="title"/>
          </p:nvPr>
        </p:nvSpPr>
        <p:spPr>
          <a:xfrm>
            <a:off x="849086" y="0"/>
            <a:ext cx="8775306" cy="764704"/>
          </a:xfrm>
        </p:spPr>
        <p:txBody>
          <a:bodyPr>
            <a:normAutofit/>
          </a:bodyPr>
          <a:lstStyle/>
          <a:p>
            <a:r>
              <a:rPr lang="it-IT" sz="3600" dirty="0">
                <a:solidFill>
                  <a:srgbClr val="C00000"/>
                </a:solidFill>
              </a:rPr>
              <a:t>The </a:t>
            </a:r>
            <a:r>
              <a:rPr lang="it-IT" sz="3600" dirty="0" err="1">
                <a:solidFill>
                  <a:srgbClr val="C00000"/>
                </a:solidFill>
              </a:rPr>
              <a:t>predictions</a:t>
            </a:r>
            <a:r>
              <a:rPr lang="it-IT" sz="3600" dirty="0">
                <a:solidFill>
                  <a:srgbClr val="C00000"/>
                </a:solidFill>
              </a:rPr>
              <a:t> of the SSM</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13</a:t>
            </a:fld>
            <a:endParaRPr lang="it-IT"/>
          </a:p>
        </p:txBody>
      </p:sp>
      <p:sp>
        <p:nvSpPr>
          <p:cNvPr id="256007" name="Text Box 7"/>
          <p:cNvSpPr txBox="1">
            <a:spLocks noChangeArrowheads="1"/>
          </p:cNvSpPr>
          <p:nvPr/>
        </p:nvSpPr>
        <p:spPr bwMode="auto">
          <a:xfrm>
            <a:off x="1827214" y="2024063"/>
            <a:ext cx="184731" cy="369332"/>
          </a:xfrm>
          <a:prstGeom prst="rect">
            <a:avLst/>
          </a:prstGeom>
          <a:noFill/>
          <a:ln w="9525" algn="ctr">
            <a:noFill/>
            <a:miter lim="800000"/>
            <a:headEnd/>
            <a:tailEnd/>
          </a:ln>
          <a:effectLst/>
        </p:spPr>
        <p:txBody>
          <a:bodyPr wrap="none">
            <a:spAutoFit/>
          </a:bodyPr>
          <a:lstStyle/>
          <a:p>
            <a:endParaRPr lang="it-IT"/>
          </a:p>
        </p:txBody>
      </p:sp>
      <p:sp>
        <p:nvSpPr>
          <p:cNvPr id="256008" name="Rectangle 8"/>
          <p:cNvSpPr>
            <a:spLocks noChangeArrowheads="1"/>
          </p:cNvSpPr>
          <p:nvPr/>
        </p:nvSpPr>
        <p:spPr bwMode="auto">
          <a:xfrm>
            <a:off x="643812" y="3824993"/>
            <a:ext cx="9764079" cy="2416046"/>
          </a:xfrm>
          <a:prstGeom prst="rect">
            <a:avLst/>
          </a:prstGeom>
          <a:noFill/>
          <a:ln w="9525" algn="ctr">
            <a:noFill/>
            <a:miter lim="800000"/>
            <a:headEnd/>
            <a:tailEnd/>
          </a:ln>
          <a:effectLst/>
        </p:spPr>
        <p:txBody>
          <a:bodyPr wrap="square" anchor="ctr">
            <a:spAutoFit/>
          </a:bodyPr>
          <a:lstStyle/>
          <a:p>
            <a:pPr algn="l">
              <a:spcAft>
                <a:spcPts val="600"/>
              </a:spcAft>
              <a:buFontTx/>
              <a:buChar char="•"/>
            </a:pPr>
            <a:r>
              <a:rPr lang="en-US" dirty="0"/>
              <a:t> Most of the Sun </a:t>
            </a:r>
            <a:r>
              <a:rPr lang="en-US" dirty="0">
                <a:latin typeface="Symbol" panose="05050102010706020507" pitchFamily="18" charset="2"/>
              </a:rPr>
              <a:t>n</a:t>
            </a:r>
            <a:r>
              <a:rPr lang="en-US" dirty="0"/>
              <a:t>’s from the first step of the pp chain.</a:t>
            </a:r>
          </a:p>
          <a:p>
            <a:pPr>
              <a:spcAft>
                <a:spcPts val="600"/>
              </a:spcAft>
              <a:buFontTx/>
              <a:buChar char="•"/>
            </a:pPr>
            <a:r>
              <a:rPr lang="en-US" dirty="0"/>
              <a:t> These </a:t>
            </a:r>
            <a:r>
              <a:rPr lang="en-US" dirty="0">
                <a:latin typeface="Symbol" panose="05050102010706020507" pitchFamily="18" charset="2"/>
              </a:rPr>
              <a:t>n</a:t>
            </a:r>
            <a:r>
              <a:rPr lang="en-US" dirty="0"/>
              <a:t>’s  have energy very low (&lt;0.425 MeV) </a:t>
            </a:r>
            <a:r>
              <a:rPr lang="en-US" dirty="0">
                <a:sym typeface="Wingdings" pitchFamily="2" charset="2"/>
              </a:rPr>
              <a:t> </a:t>
            </a:r>
            <a:r>
              <a:rPr lang="en-US" dirty="0"/>
              <a:t>very difficult to detect. </a:t>
            </a:r>
          </a:p>
          <a:p>
            <a:pPr>
              <a:spcAft>
                <a:spcPts val="600"/>
              </a:spcAft>
              <a:buFontTx/>
              <a:buChar char="•"/>
            </a:pPr>
            <a:r>
              <a:rPr lang="en-US" dirty="0"/>
              <a:t> A rare side branch produces the “</a:t>
            </a:r>
            <a:r>
              <a:rPr lang="en-US" baseline="30000" dirty="0"/>
              <a:t>8</a:t>
            </a:r>
            <a:r>
              <a:rPr lang="en-US" dirty="0"/>
              <a:t>B” </a:t>
            </a:r>
            <a:r>
              <a:rPr lang="en-US" dirty="0">
                <a:latin typeface="Symbol" panose="05050102010706020507" pitchFamily="18" charset="2"/>
              </a:rPr>
              <a:t>n</a:t>
            </a:r>
            <a:r>
              <a:rPr lang="en-US" dirty="0"/>
              <a:t>’s with a maximum energy of </a:t>
            </a:r>
            <a:r>
              <a:rPr lang="en-US" dirty="0">
                <a:sym typeface="Symbol" panose="05050102010706020507" pitchFamily="18" charset="2"/>
              </a:rPr>
              <a:t></a:t>
            </a:r>
            <a:r>
              <a:rPr lang="en-US" dirty="0"/>
              <a:t>15 MeV</a:t>
            </a:r>
          </a:p>
          <a:p>
            <a:pPr>
              <a:spcAft>
                <a:spcPts val="600"/>
              </a:spcAft>
              <a:buFontTx/>
              <a:buChar char="•"/>
            </a:pPr>
            <a:r>
              <a:rPr lang="en-US" dirty="0"/>
              <a:t> </a:t>
            </a:r>
            <a:r>
              <a:rPr lang="en-US" baseline="30000" dirty="0"/>
              <a:t>8</a:t>
            </a:r>
            <a:r>
              <a:rPr lang="en-US" dirty="0"/>
              <a:t>B are the easiest </a:t>
            </a:r>
            <a:r>
              <a:rPr lang="en-US" dirty="0">
                <a:latin typeface="Symbol" panose="05050102010706020507" pitchFamily="18" charset="2"/>
              </a:rPr>
              <a:t>n</a:t>
            </a:r>
            <a:r>
              <a:rPr lang="en-US" dirty="0"/>
              <a:t>’s to observe, because the cross section increases with energy.</a:t>
            </a:r>
          </a:p>
          <a:p>
            <a:pPr algn="l">
              <a:spcAft>
                <a:spcPts val="600"/>
              </a:spcAft>
              <a:buFontTx/>
              <a:buChar char="•"/>
            </a:pPr>
            <a:r>
              <a:rPr lang="en-US" dirty="0"/>
              <a:t> A very rare interaction in the pp chain produces the "</a:t>
            </a:r>
            <a:r>
              <a:rPr lang="en-US" dirty="0" err="1"/>
              <a:t>hep</a:t>
            </a:r>
            <a:r>
              <a:rPr lang="en-US" dirty="0"/>
              <a:t>" neutrinos. </a:t>
            </a:r>
          </a:p>
          <a:p>
            <a:pPr>
              <a:spcAft>
                <a:spcPts val="600"/>
              </a:spcAft>
              <a:buFontTx/>
              <a:buChar char="•"/>
            </a:pPr>
            <a:r>
              <a:rPr lang="en-US" dirty="0"/>
              <a:t> All of the interactions described above produce </a:t>
            </a:r>
            <a:r>
              <a:rPr lang="en-US" dirty="0">
                <a:latin typeface="Symbol" panose="05050102010706020507" pitchFamily="18" charset="2"/>
              </a:rPr>
              <a:t>n</a:t>
            </a:r>
            <a:r>
              <a:rPr lang="en-US" dirty="0"/>
              <a:t>’s with a spectrum of energies. The inverse beta decay of </a:t>
            </a:r>
            <a:r>
              <a:rPr lang="en-US" baseline="30000" dirty="0"/>
              <a:t>7</a:t>
            </a:r>
            <a:r>
              <a:rPr lang="en-US" dirty="0"/>
              <a:t>Be produces mono-energetic </a:t>
            </a:r>
            <a:r>
              <a:rPr lang="en-US" dirty="0">
                <a:latin typeface="Symbol" panose="05050102010706020507" pitchFamily="18" charset="2"/>
              </a:rPr>
              <a:t>n</a:t>
            </a:r>
            <a:r>
              <a:rPr lang="en-US" dirty="0"/>
              <a:t>’s  at either </a:t>
            </a:r>
            <a:r>
              <a:rPr lang="en-US" dirty="0">
                <a:sym typeface="Symbol" panose="05050102010706020507" pitchFamily="18" charset="2"/>
              </a:rPr>
              <a:t> </a:t>
            </a:r>
            <a:r>
              <a:rPr lang="en-US" dirty="0"/>
              <a:t>0.9 or </a:t>
            </a:r>
            <a:r>
              <a:rPr lang="en-US" dirty="0">
                <a:sym typeface="Symbol" panose="05050102010706020507" pitchFamily="18" charset="2"/>
              </a:rPr>
              <a:t> </a:t>
            </a:r>
            <a:r>
              <a:rPr lang="en-US" dirty="0"/>
              <a:t>0.4 MeV.</a:t>
            </a:r>
          </a:p>
        </p:txBody>
      </p:sp>
      <p:pic>
        <p:nvPicPr>
          <p:cNvPr id="3" name="Immagine 2"/>
          <p:cNvPicPr>
            <a:picLocks noChangeAspect="1"/>
          </p:cNvPicPr>
          <p:nvPr/>
        </p:nvPicPr>
        <p:blipFill>
          <a:blip r:embed="rId3"/>
          <a:stretch>
            <a:fillRect/>
          </a:stretch>
        </p:blipFill>
        <p:spPr>
          <a:xfrm>
            <a:off x="2664246" y="973472"/>
            <a:ext cx="6265107" cy="2759852"/>
          </a:xfrm>
          <a:prstGeom prst="rect">
            <a:avLst/>
          </a:prstGeom>
        </p:spPr>
      </p:pic>
      <p:sp>
        <p:nvSpPr>
          <p:cNvPr id="8" name="Indietro o precedente 7">
            <a:hlinkClick r:id="" action="ppaction://hlinkshowjump?jump=lastslideviewed" highlightClick="1"/>
          </p:cNvPr>
          <p:cNvSpPr/>
          <p:nvPr/>
        </p:nvSpPr>
        <p:spPr>
          <a:xfrm>
            <a:off x="9995881" y="116088"/>
            <a:ext cx="576000"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22714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849086" y="44451"/>
            <a:ext cx="9202964" cy="704851"/>
          </a:xfrm>
        </p:spPr>
        <p:txBody>
          <a:bodyPr>
            <a:normAutofit/>
          </a:bodyPr>
          <a:lstStyle/>
          <a:p>
            <a:r>
              <a:rPr lang="en-US" sz="3600" dirty="0">
                <a:solidFill>
                  <a:srgbClr val="C00000"/>
                </a:solidFill>
              </a:rPr>
              <a:t>Experimental Methods</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14</a:t>
            </a:fld>
            <a:endParaRPr lang="it-IT"/>
          </a:p>
        </p:txBody>
      </p:sp>
      <p:sp>
        <p:nvSpPr>
          <p:cNvPr id="202756" name="Rectangle 4"/>
          <p:cNvSpPr>
            <a:spLocks noChangeArrowheads="1"/>
          </p:cNvSpPr>
          <p:nvPr/>
        </p:nvSpPr>
        <p:spPr bwMode="auto">
          <a:xfrm>
            <a:off x="6762217" y="4313188"/>
            <a:ext cx="3744738" cy="1034129"/>
          </a:xfrm>
          <a:prstGeom prst="rect">
            <a:avLst/>
          </a:prstGeom>
          <a:noFill/>
          <a:ln w="9525">
            <a:noFill/>
            <a:miter lim="800000"/>
            <a:headEnd/>
            <a:tailEnd/>
          </a:ln>
          <a:effectLst/>
        </p:spPr>
        <p:txBody>
          <a:bodyPr wrap="square">
            <a:spAutoFit/>
          </a:bodyPr>
          <a:lstStyle/>
          <a:p>
            <a:pPr algn="l">
              <a:spcBef>
                <a:spcPct val="20000"/>
              </a:spcBef>
              <a:buClr>
                <a:schemeClr val="bg2"/>
              </a:buClr>
              <a:buSzPct val="75000"/>
              <a:buFont typeface="Monotype Sorts" pitchFamily="2" charset="2"/>
              <a:buNone/>
            </a:pPr>
            <a:r>
              <a:rPr lang="en-GB" dirty="0">
                <a:latin typeface="+mj-lt"/>
              </a:rPr>
              <a:t>Examples: </a:t>
            </a:r>
          </a:p>
          <a:p>
            <a:pPr algn="l">
              <a:spcBef>
                <a:spcPct val="20000"/>
              </a:spcBef>
              <a:buClr>
                <a:schemeClr val="bg2"/>
              </a:buClr>
              <a:buSzPct val="75000"/>
            </a:pPr>
            <a:r>
              <a:rPr lang="fr-FR" altLang="fr-FR" b="1" baseline="30000" dirty="0">
                <a:latin typeface="+mj-lt"/>
              </a:rPr>
              <a:t>37</a:t>
            </a:r>
            <a:r>
              <a:rPr lang="fr-FR" altLang="fr-FR" b="1" dirty="0">
                <a:latin typeface="+mj-lt"/>
              </a:rPr>
              <a:t>Cl  +</a:t>
            </a:r>
            <a:r>
              <a:rPr lang="fr-FR" altLang="fr-FR" b="1" dirty="0"/>
              <a:t> </a:t>
            </a:r>
            <a:r>
              <a:rPr lang="fr-FR" altLang="fr-FR" b="1" dirty="0">
                <a:latin typeface="Symbol" pitchFamily="18" charset="2"/>
              </a:rPr>
              <a:t>n</a:t>
            </a:r>
            <a:r>
              <a:rPr lang="fr-FR" altLang="fr-FR" b="1" baseline="-25000" dirty="0">
                <a:latin typeface="Comic Sans MS" pitchFamily="66" charset="0"/>
              </a:rPr>
              <a:t>e</a:t>
            </a:r>
            <a:r>
              <a:rPr lang="fr-FR" altLang="fr-FR" b="1" dirty="0">
                <a:latin typeface="Comic Sans MS" pitchFamily="66" charset="0"/>
              </a:rPr>
              <a:t> </a:t>
            </a:r>
            <a:r>
              <a:rPr lang="fr-FR" altLang="fr-FR" b="1" dirty="0">
                <a:sym typeface="Wingdings" panose="05000000000000000000" pitchFamily="2" charset="2"/>
              </a:rPr>
              <a:t></a:t>
            </a:r>
            <a:r>
              <a:rPr lang="fr-FR" altLang="fr-FR" b="1" dirty="0"/>
              <a:t> </a:t>
            </a:r>
            <a:r>
              <a:rPr lang="fr-FR" altLang="fr-FR" b="1" baseline="30000" dirty="0">
                <a:latin typeface="+mj-lt"/>
              </a:rPr>
              <a:t>37</a:t>
            </a:r>
            <a:r>
              <a:rPr lang="fr-FR" altLang="fr-FR" b="1" dirty="0">
                <a:latin typeface="+mj-lt"/>
              </a:rPr>
              <a:t>Ar + e</a:t>
            </a:r>
            <a:r>
              <a:rPr lang="fr-FR" altLang="fr-FR" b="1" baseline="30000" dirty="0">
                <a:latin typeface="+mj-lt"/>
              </a:rPr>
              <a:t>-</a:t>
            </a:r>
          </a:p>
          <a:p>
            <a:pPr algn="l">
              <a:spcBef>
                <a:spcPct val="20000"/>
              </a:spcBef>
              <a:buClr>
                <a:schemeClr val="bg2"/>
              </a:buClr>
              <a:buSzPct val="75000"/>
              <a:buFont typeface="Monotype Sorts" pitchFamily="2" charset="2"/>
              <a:buNone/>
            </a:pPr>
            <a:r>
              <a:rPr lang="en-GB" b="1" baseline="30000" dirty="0">
                <a:latin typeface="+mj-lt"/>
              </a:rPr>
              <a:t>71</a:t>
            </a:r>
            <a:r>
              <a:rPr lang="en-GB" b="1" dirty="0">
                <a:latin typeface="+mj-lt"/>
              </a:rPr>
              <a:t>Ga +</a:t>
            </a:r>
            <a:r>
              <a:rPr lang="en-GB" b="1" dirty="0">
                <a:latin typeface="Times New Roman" pitchFamily="18" charset="0"/>
              </a:rPr>
              <a:t> </a:t>
            </a:r>
            <a:r>
              <a:rPr lang="fr-FR" altLang="fr-FR" b="1" dirty="0">
                <a:latin typeface="Symbol" pitchFamily="18" charset="2"/>
              </a:rPr>
              <a:t>n</a:t>
            </a:r>
            <a:r>
              <a:rPr lang="fr-FR" altLang="fr-FR" b="1" baseline="-25000" dirty="0">
                <a:latin typeface="Comic Sans MS" pitchFamily="66" charset="0"/>
              </a:rPr>
              <a:t>e</a:t>
            </a:r>
            <a:r>
              <a:rPr lang="en-GB" b="1" dirty="0">
                <a:latin typeface="Times New Roman" pitchFamily="18" charset="0"/>
              </a:rPr>
              <a:t> </a:t>
            </a:r>
            <a:r>
              <a:rPr lang="en-GB" b="1" dirty="0">
                <a:latin typeface="Times New Roman" pitchFamily="18" charset="0"/>
                <a:sym typeface="Symbol" pitchFamily="18" charset="2"/>
              </a:rPr>
              <a:t></a:t>
            </a:r>
            <a:r>
              <a:rPr lang="en-GB" b="1" dirty="0">
                <a:latin typeface="Times New Roman" pitchFamily="18" charset="0"/>
                <a:sym typeface="Math C" pitchFamily="2" charset="2"/>
              </a:rPr>
              <a:t> </a:t>
            </a:r>
            <a:r>
              <a:rPr lang="en-GB" b="1" baseline="30000" dirty="0">
                <a:latin typeface="+mj-lt"/>
                <a:sym typeface="Math C" pitchFamily="2" charset="2"/>
              </a:rPr>
              <a:t>71</a:t>
            </a:r>
            <a:r>
              <a:rPr lang="en-GB" b="1" dirty="0">
                <a:latin typeface="+mj-lt"/>
                <a:sym typeface="Math C" pitchFamily="2" charset="2"/>
              </a:rPr>
              <a:t>Ge + e</a:t>
            </a:r>
          </a:p>
        </p:txBody>
      </p:sp>
      <p:sp>
        <p:nvSpPr>
          <p:cNvPr id="202757" name="Text Box 5"/>
          <p:cNvSpPr txBox="1">
            <a:spLocks noChangeArrowheads="1"/>
          </p:cNvSpPr>
          <p:nvPr/>
        </p:nvSpPr>
        <p:spPr bwMode="auto">
          <a:xfrm>
            <a:off x="1908222" y="1828800"/>
            <a:ext cx="3733800" cy="707886"/>
          </a:xfrm>
          <a:prstGeom prst="rect">
            <a:avLst/>
          </a:prstGeom>
          <a:noFill/>
          <a:ln w="9525">
            <a:solidFill>
              <a:srgbClr val="FF0000"/>
            </a:solidFill>
            <a:miter lim="800000"/>
            <a:headEnd/>
            <a:tailEnd/>
          </a:ln>
          <a:effectLst/>
        </p:spPr>
        <p:txBody>
          <a:bodyPr>
            <a:spAutoFit/>
          </a:bodyPr>
          <a:lstStyle/>
          <a:p>
            <a:r>
              <a:rPr lang="en-US" sz="2000" dirty="0">
                <a:latin typeface="+mj-lt"/>
              </a:rPr>
              <a:t>1- elastic scattering (*)</a:t>
            </a:r>
          </a:p>
          <a:p>
            <a:pPr algn="l"/>
            <a:r>
              <a:rPr lang="en-GB" sz="2000" b="1" dirty="0">
                <a:latin typeface="Times New Roman" pitchFamily="18" charset="0"/>
                <a:sym typeface="Symbol" pitchFamily="18" charset="2"/>
              </a:rPr>
              <a:t>	</a:t>
            </a:r>
            <a:r>
              <a:rPr lang="en-GB" sz="2000" b="1" baseline="-25000" dirty="0">
                <a:latin typeface="Times New Roman" pitchFamily="18" charset="0"/>
                <a:sym typeface="Symbol" pitchFamily="18" charset="2"/>
              </a:rPr>
              <a:t>x</a:t>
            </a:r>
            <a:r>
              <a:rPr lang="en-GB" sz="2000" b="1" dirty="0">
                <a:latin typeface="Times New Roman" pitchFamily="18" charset="0"/>
              </a:rPr>
              <a:t> +e </a:t>
            </a:r>
            <a:r>
              <a:rPr lang="en-GB" sz="2000" b="1" dirty="0">
                <a:latin typeface="Times New Roman" pitchFamily="18" charset="0"/>
                <a:sym typeface="Symbol" pitchFamily="18" charset="2"/>
              </a:rPr>
              <a:t> </a:t>
            </a:r>
            <a:r>
              <a:rPr lang="en-GB" sz="2000" b="1" baseline="-25000" dirty="0">
                <a:latin typeface="Times New Roman" pitchFamily="18" charset="0"/>
                <a:sym typeface="Symbol" pitchFamily="18" charset="2"/>
              </a:rPr>
              <a:t>x</a:t>
            </a:r>
            <a:r>
              <a:rPr lang="en-GB" sz="2000" b="1" dirty="0">
                <a:latin typeface="Times New Roman" pitchFamily="18" charset="0"/>
              </a:rPr>
              <a:t> +e</a:t>
            </a:r>
          </a:p>
        </p:txBody>
      </p:sp>
      <p:sp>
        <p:nvSpPr>
          <p:cNvPr id="202759" name="Rectangle 7"/>
          <p:cNvSpPr>
            <a:spLocks noChangeArrowheads="1"/>
          </p:cNvSpPr>
          <p:nvPr/>
        </p:nvSpPr>
        <p:spPr bwMode="auto">
          <a:xfrm>
            <a:off x="6617953" y="3716338"/>
            <a:ext cx="2566728" cy="369332"/>
          </a:xfrm>
          <a:prstGeom prst="rect">
            <a:avLst/>
          </a:prstGeom>
          <a:noFill/>
          <a:ln w="9525">
            <a:noFill/>
            <a:miter lim="800000"/>
            <a:headEnd/>
            <a:tailEnd/>
          </a:ln>
          <a:effectLst/>
        </p:spPr>
        <p:txBody>
          <a:bodyPr wrap="none">
            <a:spAutoFit/>
          </a:bodyPr>
          <a:lstStyle/>
          <a:p>
            <a:r>
              <a:rPr lang="en-GB" b="1" dirty="0">
                <a:latin typeface="Times New Roman" pitchFamily="18" charset="0"/>
              </a:rPr>
              <a:t>(Z,A) + </a:t>
            </a:r>
            <a:r>
              <a:rPr lang="en-GB" b="1" dirty="0">
                <a:latin typeface="Times New Roman" pitchFamily="18" charset="0"/>
                <a:sym typeface="Symbol" pitchFamily="18" charset="2"/>
              </a:rPr>
              <a:t></a:t>
            </a:r>
            <a:r>
              <a:rPr lang="en-GB" b="1" baseline="-25000" dirty="0">
                <a:latin typeface="Times New Roman" pitchFamily="18" charset="0"/>
                <a:sym typeface="Symbol" pitchFamily="18" charset="2"/>
              </a:rPr>
              <a:t>e</a:t>
            </a:r>
            <a:r>
              <a:rPr lang="en-GB" b="1" dirty="0">
                <a:latin typeface="Times New Roman" pitchFamily="18" charset="0"/>
              </a:rPr>
              <a:t> </a:t>
            </a:r>
            <a:r>
              <a:rPr lang="en-GB" b="1" dirty="0">
                <a:latin typeface="Times New Roman" pitchFamily="18" charset="0"/>
                <a:sym typeface="Symbol" pitchFamily="18" charset="2"/>
              </a:rPr>
              <a:t> e </a:t>
            </a:r>
            <a:r>
              <a:rPr lang="en-GB" b="1" dirty="0">
                <a:latin typeface="Times New Roman" pitchFamily="18" charset="0"/>
              </a:rPr>
              <a:t>+(Z+1,A)</a:t>
            </a:r>
          </a:p>
        </p:txBody>
      </p:sp>
      <p:sp>
        <p:nvSpPr>
          <p:cNvPr id="202760" name="Rectangle 8"/>
          <p:cNvSpPr>
            <a:spLocks noChangeArrowheads="1"/>
          </p:cNvSpPr>
          <p:nvPr/>
        </p:nvSpPr>
        <p:spPr bwMode="auto">
          <a:xfrm>
            <a:off x="6619392" y="3284538"/>
            <a:ext cx="2718308" cy="369332"/>
          </a:xfrm>
          <a:prstGeom prst="rect">
            <a:avLst/>
          </a:prstGeom>
          <a:noFill/>
          <a:ln w="9525">
            <a:noFill/>
            <a:miter lim="800000"/>
            <a:headEnd/>
            <a:tailEnd/>
          </a:ln>
          <a:effectLst/>
        </p:spPr>
        <p:txBody>
          <a:bodyPr wrap="none">
            <a:spAutoFit/>
          </a:bodyPr>
          <a:lstStyle/>
          <a:p>
            <a:r>
              <a:rPr lang="en-GB" dirty="0">
                <a:latin typeface="+mj-lt"/>
              </a:rPr>
              <a:t>No free neutrons in nature:</a:t>
            </a:r>
            <a:endParaRPr lang="en-US" b="1" dirty="0">
              <a:latin typeface="+mj-lt"/>
            </a:endParaRPr>
          </a:p>
        </p:txBody>
      </p:sp>
      <p:sp>
        <p:nvSpPr>
          <p:cNvPr id="202761" name="Rectangle 9"/>
          <p:cNvSpPr>
            <a:spLocks noChangeArrowheads="1"/>
          </p:cNvSpPr>
          <p:nvPr/>
        </p:nvSpPr>
        <p:spPr bwMode="auto">
          <a:xfrm>
            <a:off x="1752601" y="981075"/>
            <a:ext cx="5280025" cy="369332"/>
          </a:xfrm>
          <a:prstGeom prst="rect">
            <a:avLst/>
          </a:prstGeom>
          <a:noFill/>
          <a:ln w="25400">
            <a:noFill/>
            <a:miter lim="800000"/>
            <a:headEnd/>
            <a:tailEnd/>
          </a:ln>
          <a:effectLst/>
        </p:spPr>
        <p:txBody>
          <a:bodyPr>
            <a:spAutoFit/>
          </a:bodyPr>
          <a:lstStyle/>
          <a:p>
            <a:pPr algn="l"/>
            <a:r>
              <a:rPr lang="en-US" dirty="0">
                <a:latin typeface="+mj-lt"/>
              </a:rPr>
              <a:t>Detection methods for detecting solar neutrinos:</a:t>
            </a:r>
          </a:p>
        </p:txBody>
      </p:sp>
      <p:sp>
        <p:nvSpPr>
          <p:cNvPr id="202762" name="Rectangle 10"/>
          <p:cNvSpPr>
            <a:spLocks noChangeArrowheads="1"/>
          </p:cNvSpPr>
          <p:nvPr/>
        </p:nvSpPr>
        <p:spPr bwMode="auto">
          <a:xfrm>
            <a:off x="1908222" y="3068638"/>
            <a:ext cx="3810000" cy="861774"/>
          </a:xfrm>
          <a:prstGeom prst="rect">
            <a:avLst/>
          </a:prstGeom>
          <a:noFill/>
          <a:ln w="25400">
            <a:solidFill>
              <a:srgbClr val="FF0000"/>
            </a:solidFill>
            <a:miter lim="800000"/>
            <a:headEnd/>
            <a:tailEnd/>
          </a:ln>
          <a:effectLst/>
        </p:spPr>
        <p:txBody>
          <a:bodyPr>
            <a:spAutoFit/>
          </a:bodyPr>
          <a:lstStyle/>
          <a:p>
            <a:pPr algn="l">
              <a:spcBef>
                <a:spcPct val="50000"/>
              </a:spcBef>
            </a:pPr>
            <a:r>
              <a:rPr lang="en-GB" sz="2000" dirty="0">
                <a:latin typeface="+mj-lt"/>
                <a:sym typeface="Math C" pitchFamily="2" charset="2"/>
              </a:rPr>
              <a:t>2- Neutron capture on nuclei</a:t>
            </a:r>
          </a:p>
          <a:p>
            <a:pPr algn="l">
              <a:spcBef>
                <a:spcPct val="50000"/>
              </a:spcBef>
            </a:pPr>
            <a:r>
              <a:rPr lang="en-GB" sz="2000" dirty="0">
                <a:latin typeface="+mj-lt"/>
                <a:sym typeface="Math C" pitchFamily="2" charset="2"/>
              </a:rPr>
              <a:t> </a:t>
            </a:r>
            <a:r>
              <a:rPr lang="en-GB" sz="2000" dirty="0">
                <a:latin typeface="Times New Roman" pitchFamily="18" charset="0"/>
                <a:sym typeface="Math C" pitchFamily="2" charset="2"/>
              </a:rPr>
              <a:t>	</a:t>
            </a:r>
            <a:r>
              <a:rPr lang="en-GB" sz="2000" b="1" dirty="0">
                <a:latin typeface="Times New Roman" pitchFamily="18" charset="0"/>
                <a:sym typeface="Symbol" pitchFamily="18" charset="2"/>
              </a:rPr>
              <a:t></a:t>
            </a:r>
            <a:r>
              <a:rPr lang="en-GB" sz="2000" b="1" baseline="-25000" dirty="0">
                <a:latin typeface="Times New Roman" pitchFamily="18" charset="0"/>
                <a:sym typeface="Symbol" pitchFamily="18" charset="2"/>
              </a:rPr>
              <a:t>e</a:t>
            </a:r>
            <a:r>
              <a:rPr lang="en-GB" sz="2000" b="1" dirty="0">
                <a:latin typeface="Times New Roman" pitchFamily="18" charset="0"/>
              </a:rPr>
              <a:t> +n </a:t>
            </a:r>
            <a:r>
              <a:rPr lang="en-GB" sz="2000" b="1" dirty="0">
                <a:latin typeface="Times New Roman" pitchFamily="18" charset="0"/>
                <a:sym typeface="Symbol" pitchFamily="18" charset="2"/>
              </a:rPr>
              <a:t> e </a:t>
            </a:r>
            <a:r>
              <a:rPr lang="en-GB" sz="2000" b="1" dirty="0">
                <a:latin typeface="Times New Roman" pitchFamily="18" charset="0"/>
              </a:rPr>
              <a:t>+p</a:t>
            </a:r>
          </a:p>
        </p:txBody>
      </p:sp>
      <p:cxnSp>
        <p:nvCxnSpPr>
          <p:cNvPr id="202763" name="AutoShape 11"/>
          <p:cNvCxnSpPr>
            <a:cxnSpLocks noChangeShapeType="1"/>
          </p:cNvCxnSpPr>
          <p:nvPr/>
        </p:nvCxnSpPr>
        <p:spPr bwMode="auto">
          <a:xfrm>
            <a:off x="5751560" y="3330575"/>
            <a:ext cx="863600" cy="603250"/>
          </a:xfrm>
          <a:prstGeom prst="bentConnector3">
            <a:avLst>
              <a:gd name="adj1" fmla="val 50000"/>
            </a:avLst>
          </a:prstGeom>
          <a:noFill/>
          <a:ln w="79375">
            <a:solidFill>
              <a:srgbClr val="FF0000"/>
            </a:solidFill>
            <a:miter lim="800000"/>
            <a:headEnd/>
            <a:tailEnd type="stealth" w="med" len="med"/>
          </a:ln>
          <a:effectLst/>
        </p:spPr>
      </p:cxnSp>
      <p:pic>
        <p:nvPicPr>
          <p:cNvPr id="202764" name="Picture 12" descr="superkev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5500" y="981076"/>
            <a:ext cx="2547938" cy="1954213"/>
          </a:xfrm>
          <a:prstGeom prst="rect">
            <a:avLst/>
          </a:prstGeom>
          <a:noFill/>
          <a:ln w="9525">
            <a:noFill/>
            <a:miter lim="800000"/>
            <a:headEnd/>
            <a:tailEnd/>
          </a:ln>
          <a:effectLst/>
        </p:spPr>
      </p:pic>
      <p:sp>
        <p:nvSpPr>
          <p:cNvPr id="202765" name="Line 13"/>
          <p:cNvSpPr>
            <a:spLocks noChangeShapeType="1"/>
          </p:cNvSpPr>
          <p:nvPr/>
        </p:nvSpPr>
        <p:spPr bwMode="auto">
          <a:xfrm>
            <a:off x="5622771" y="2205038"/>
            <a:ext cx="1081087" cy="0"/>
          </a:xfrm>
          <a:prstGeom prst="line">
            <a:avLst/>
          </a:prstGeom>
          <a:noFill/>
          <a:ln w="44450">
            <a:solidFill>
              <a:schemeClr val="accent2"/>
            </a:solidFill>
            <a:round/>
            <a:headEnd/>
            <a:tailEnd type="triangle" w="med" len="med"/>
          </a:ln>
          <a:effectLst/>
        </p:spPr>
        <p:txBody>
          <a:bodyPr/>
          <a:lstStyle/>
          <a:p>
            <a:endParaRPr lang="it-IT"/>
          </a:p>
        </p:txBody>
      </p:sp>
      <p:sp>
        <p:nvSpPr>
          <p:cNvPr id="202766" name="Text Box 14"/>
          <p:cNvSpPr txBox="1">
            <a:spLocks noChangeArrowheads="1"/>
          </p:cNvSpPr>
          <p:nvPr/>
        </p:nvSpPr>
        <p:spPr bwMode="auto">
          <a:xfrm>
            <a:off x="5803947" y="2278063"/>
            <a:ext cx="425116" cy="400110"/>
          </a:xfrm>
          <a:prstGeom prst="rect">
            <a:avLst/>
          </a:prstGeom>
          <a:noFill/>
          <a:ln w="25400">
            <a:noFill/>
            <a:miter lim="800000"/>
            <a:headEnd/>
            <a:tailEnd/>
          </a:ln>
          <a:effectLst/>
        </p:spPr>
        <p:txBody>
          <a:bodyPr wrap="none">
            <a:spAutoFit/>
          </a:bodyPr>
          <a:lstStyle/>
          <a:p>
            <a:pPr algn="l"/>
            <a:r>
              <a:rPr lang="en-US" sz="2000" b="1" dirty="0">
                <a:latin typeface="+mj-lt"/>
              </a:rPr>
              <a:t>SK</a:t>
            </a:r>
          </a:p>
        </p:txBody>
      </p:sp>
      <p:sp>
        <p:nvSpPr>
          <p:cNvPr id="202767" name="Rectangle 15"/>
          <p:cNvSpPr>
            <a:spLocks noChangeArrowheads="1"/>
          </p:cNvSpPr>
          <p:nvPr/>
        </p:nvSpPr>
        <p:spPr bwMode="auto">
          <a:xfrm>
            <a:off x="1908222" y="4762501"/>
            <a:ext cx="3810000" cy="1138773"/>
          </a:xfrm>
          <a:prstGeom prst="rect">
            <a:avLst/>
          </a:prstGeom>
          <a:noFill/>
          <a:ln w="25400">
            <a:solidFill>
              <a:srgbClr val="FF0000"/>
            </a:solidFill>
            <a:miter lim="800000"/>
            <a:headEnd/>
            <a:tailEnd/>
          </a:ln>
          <a:effectLst/>
        </p:spPr>
        <p:txBody>
          <a:bodyPr>
            <a:spAutoFit/>
          </a:bodyPr>
          <a:lstStyle/>
          <a:p>
            <a:pPr marL="457200" indent="-457200">
              <a:spcBef>
                <a:spcPct val="50000"/>
              </a:spcBef>
            </a:pPr>
            <a:r>
              <a:rPr lang="en-GB" sz="2000" dirty="0">
                <a:latin typeface="+mj-lt"/>
                <a:sym typeface="Math C" pitchFamily="2" charset="2"/>
              </a:rPr>
              <a:t>3- The SNO way: </a:t>
            </a:r>
          </a:p>
          <a:p>
            <a:pPr marL="914400" lvl="1" indent="-457200">
              <a:spcBef>
                <a:spcPct val="20000"/>
              </a:spcBef>
              <a:buFontTx/>
              <a:buChar char="-"/>
            </a:pPr>
            <a:r>
              <a:rPr lang="en-GB" sz="2000" b="1" dirty="0">
                <a:latin typeface="Times New Roman" pitchFamily="18" charset="0"/>
                <a:sym typeface="Symbol" pitchFamily="18" charset="2"/>
              </a:rPr>
              <a:t></a:t>
            </a:r>
            <a:r>
              <a:rPr lang="en-GB" sz="2000" b="1" baseline="-25000" dirty="0">
                <a:latin typeface="Times New Roman" pitchFamily="18" charset="0"/>
                <a:sym typeface="Symbol" pitchFamily="18" charset="2"/>
              </a:rPr>
              <a:t>e</a:t>
            </a:r>
            <a:r>
              <a:rPr lang="en-GB" sz="2000" b="1" dirty="0">
                <a:latin typeface="Times New Roman" pitchFamily="18" charset="0"/>
              </a:rPr>
              <a:t> +d </a:t>
            </a:r>
            <a:r>
              <a:rPr lang="en-GB" sz="2000" b="1" dirty="0">
                <a:latin typeface="Times New Roman" pitchFamily="18" charset="0"/>
                <a:sym typeface="Symbol" pitchFamily="18" charset="2"/>
              </a:rPr>
              <a:t> e </a:t>
            </a:r>
            <a:r>
              <a:rPr lang="en-GB" sz="2000" b="1" dirty="0">
                <a:latin typeface="Times New Roman" pitchFamily="18" charset="0"/>
              </a:rPr>
              <a:t>+</a:t>
            </a:r>
            <a:r>
              <a:rPr lang="en-GB" sz="2000" b="1" dirty="0" err="1">
                <a:latin typeface="Times New Roman" pitchFamily="18" charset="0"/>
              </a:rPr>
              <a:t>p+p</a:t>
            </a:r>
            <a:endParaRPr lang="en-GB" sz="2000" b="1" dirty="0">
              <a:latin typeface="Times New Roman" pitchFamily="18" charset="0"/>
            </a:endParaRPr>
          </a:p>
          <a:p>
            <a:pPr marL="914400" lvl="1" indent="-457200">
              <a:spcBef>
                <a:spcPct val="20000"/>
              </a:spcBef>
              <a:buFontTx/>
              <a:buChar char="-"/>
            </a:pPr>
            <a:r>
              <a:rPr lang="en-GB" sz="2000" b="1" dirty="0">
                <a:latin typeface="Times New Roman" pitchFamily="18" charset="0"/>
                <a:sym typeface="Symbol" pitchFamily="18" charset="2"/>
              </a:rPr>
              <a:t></a:t>
            </a:r>
            <a:r>
              <a:rPr lang="en-GB" sz="2000" b="1" baseline="-25000" dirty="0">
                <a:latin typeface="Times New Roman" pitchFamily="18" charset="0"/>
                <a:sym typeface="Symbol" pitchFamily="18" charset="2"/>
              </a:rPr>
              <a:t>x</a:t>
            </a:r>
            <a:r>
              <a:rPr lang="en-GB" sz="2000" b="1" dirty="0">
                <a:latin typeface="Times New Roman" pitchFamily="18" charset="0"/>
              </a:rPr>
              <a:t> +d </a:t>
            </a:r>
            <a:r>
              <a:rPr lang="en-GB" sz="2000" b="1" dirty="0">
                <a:latin typeface="Times New Roman" pitchFamily="18" charset="0"/>
                <a:sym typeface="Symbol" pitchFamily="18" charset="2"/>
              </a:rPr>
              <a:t> </a:t>
            </a:r>
            <a:r>
              <a:rPr lang="en-GB" sz="2000" b="1" baseline="-25000" dirty="0">
                <a:latin typeface="Times New Roman" pitchFamily="18" charset="0"/>
                <a:sym typeface="Symbol" pitchFamily="18" charset="2"/>
              </a:rPr>
              <a:t>x</a:t>
            </a:r>
            <a:r>
              <a:rPr lang="en-GB" sz="2000" b="1" dirty="0">
                <a:latin typeface="Times New Roman" pitchFamily="18" charset="0"/>
              </a:rPr>
              <a:t> +</a:t>
            </a:r>
            <a:r>
              <a:rPr lang="en-GB" sz="2000" b="1" dirty="0" err="1">
                <a:latin typeface="Times New Roman" pitchFamily="18" charset="0"/>
              </a:rPr>
              <a:t>n+p</a:t>
            </a:r>
            <a:endParaRPr lang="en-GB" sz="2000" b="1" dirty="0">
              <a:latin typeface="Times New Roman" pitchFamily="18" charset="0"/>
            </a:endParaRPr>
          </a:p>
        </p:txBody>
      </p:sp>
      <p:sp>
        <p:nvSpPr>
          <p:cNvPr id="2" name="Rettangolo 1"/>
          <p:cNvSpPr/>
          <p:nvPr/>
        </p:nvSpPr>
        <p:spPr>
          <a:xfrm>
            <a:off x="1908222" y="2565956"/>
            <a:ext cx="4262514" cy="369332"/>
          </a:xfrm>
          <a:prstGeom prst="rect">
            <a:avLst/>
          </a:prstGeom>
        </p:spPr>
        <p:txBody>
          <a:bodyPr wrap="none">
            <a:spAutoFit/>
          </a:bodyPr>
          <a:lstStyle/>
          <a:p>
            <a:r>
              <a:rPr lang="en-US" dirty="0"/>
              <a:t>(* </a:t>
            </a:r>
            <a:r>
              <a:rPr lang="en-GB" dirty="0">
                <a:latin typeface="Times New Roman" pitchFamily="18" charset="0"/>
                <a:sym typeface="Symbol" pitchFamily="18" charset="2"/>
              </a:rPr>
              <a:t></a:t>
            </a:r>
            <a:r>
              <a:rPr lang="en-GB" baseline="-25000" dirty="0">
                <a:latin typeface="Times New Roman" pitchFamily="18" charset="0"/>
                <a:sym typeface="Symbol" pitchFamily="18" charset="2"/>
              </a:rPr>
              <a:t>e</a:t>
            </a:r>
            <a:r>
              <a:rPr lang="en-GB" dirty="0">
                <a:latin typeface="Times New Roman" pitchFamily="18" charset="0"/>
              </a:rPr>
              <a:t> </a:t>
            </a:r>
            <a:r>
              <a:rPr lang="en-GB" dirty="0">
                <a:latin typeface="+mj-lt"/>
              </a:rPr>
              <a:t>channel dominant due to W exchange</a:t>
            </a:r>
            <a:r>
              <a:rPr lang="en-GB" dirty="0">
                <a:latin typeface="Times New Roman" pitchFamily="18" charset="0"/>
              </a:rPr>
              <a:t>)</a:t>
            </a:r>
            <a:endParaRPr lang="en-US" dirty="0"/>
          </a:p>
        </p:txBody>
      </p:sp>
      <p:sp>
        <p:nvSpPr>
          <p:cNvPr id="17" name="Indietro o precedente 16">
            <a:hlinkClick r:id="" action="ppaction://hlinkshowjump?jump=lastslideviewed" highlightClick="1"/>
          </p:cNvPr>
          <p:cNvSpPr/>
          <p:nvPr/>
        </p:nvSpPr>
        <p:spPr>
          <a:xfrm>
            <a:off x="9995881" y="116088"/>
            <a:ext cx="576000"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681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55" y="44625"/>
            <a:ext cx="8913845" cy="702351"/>
          </a:xfrm>
        </p:spPr>
        <p:txBody>
          <a:bodyPr>
            <a:normAutofit/>
          </a:bodyPr>
          <a:lstStyle/>
          <a:p>
            <a:r>
              <a:rPr lang="it-IT" sz="4000" dirty="0">
                <a:solidFill>
                  <a:srgbClr val="C00000"/>
                </a:solidFill>
              </a:rPr>
              <a:t>Solar </a:t>
            </a:r>
            <a:r>
              <a:rPr lang="it-IT" sz="4000" dirty="0">
                <a:solidFill>
                  <a:srgbClr val="C00000"/>
                </a:solidFill>
                <a:latin typeface="Symbol" panose="05050102010706020507" pitchFamily="18" charset="2"/>
              </a:rPr>
              <a:t>n</a:t>
            </a:r>
            <a:r>
              <a:rPr lang="it-IT" sz="4000" baseline="-25000" dirty="0">
                <a:solidFill>
                  <a:srgbClr val="C00000"/>
                </a:solidFill>
              </a:rPr>
              <a:t>e</a:t>
            </a:r>
            <a:r>
              <a:rPr lang="it-IT" sz="4000" dirty="0">
                <a:solidFill>
                  <a:srgbClr val="C00000"/>
                </a:solidFill>
              </a:rPr>
              <a:t> </a:t>
            </a:r>
            <a:r>
              <a:rPr lang="it-IT" sz="4000" dirty="0" err="1">
                <a:solidFill>
                  <a:srgbClr val="C00000"/>
                </a:solidFill>
              </a:rPr>
              <a:t>experiments</a:t>
            </a:r>
            <a:endParaRPr lang="en-US" sz="4000" dirty="0">
              <a:solidFill>
                <a:srgbClr val="C00000"/>
              </a:solidFill>
            </a:endParaRPr>
          </a:p>
        </p:txBody>
      </p:sp>
      <p:sp>
        <p:nvSpPr>
          <p:cNvPr id="6" name="Segnaposto piè di pagina 5"/>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15</a:t>
            </a:fld>
            <a:endParaRPr lang="it-IT"/>
          </a:p>
        </p:txBody>
      </p:sp>
      <p:grpSp>
        <p:nvGrpSpPr>
          <p:cNvPr id="4" name="Gruppo 3"/>
          <p:cNvGrpSpPr/>
          <p:nvPr/>
        </p:nvGrpSpPr>
        <p:grpSpPr>
          <a:xfrm>
            <a:off x="2135560" y="990690"/>
            <a:ext cx="8064896" cy="5183732"/>
            <a:chOff x="611560" y="1196752"/>
            <a:chExt cx="8064896" cy="5183732"/>
          </a:xfrm>
        </p:grpSpPr>
        <p:pic>
          <p:nvPicPr>
            <p:cNvPr id="3215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1196752"/>
              <a:ext cx="8064896" cy="518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15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4732545"/>
              <a:ext cx="1944217" cy="35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CasellaDiTesto 2"/>
          <p:cNvSpPr txBox="1"/>
          <p:nvPr/>
        </p:nvSpPr>
        <p:spPr>
          <a:xfrm>
            <a:off x="8883444" y="5774226"/>
            <a:ext cx="914400" cy="461665"/>
          </a:xfrm>
          <a:prstGeom prst="rect">
            <a:avLst/>
          </a:prstGeom>
          <a:solidFill>
            <a:schemeClr val="bg2"/>
          </a:solidFill>
        </p:spPr>
        <p:txBody>
          <a:bodyPr wrap="square" rtlCol="0">
            <a:spAutoFit/>
          </a:bodyPr>
          <a:lstStyle/>
          <a:p>
            <a:pPr>
              <a:spcAft>
                <a:spcPts val="600"/>
              </a:spcAft>
            </a:pPr>
            <a:r>
              <a:rPr lang="en-US" sz="2400" b="1" dirty="0">
                <a:solidFill>
                  <a:srgbClr val="FF0000"/>
                </a:solidFill>
              </a:rPr>
              <a:t>2022</a:t>
            </a:r>
          </a:p>
        </p:txBody>
      </p:sp>
      <p:sp>
        <p:nvSpPr>
          <p:cNvPr id="9" name="CasellaDiTesto 8"/>
          <p:cNvSpPr txBox="1"/>
          <p:nvPr/>
        </p:nvSpPr>
        <p:spPr>
          <a:xfrm>
            <a:off x="8879862" y="2719457"/>
            <a:ext cx="1401097" cy="461665"/>
          </a:xfrm>
          <a:prstGeom prst="rect">
            <a:avLst/>
          </a:prstGeom>
          <a:solidFill>
            <a:schemeClr val="bg2"/>
          </a:solidFill>
        </p:spPr>
        <p:txBody>
          <a:bodyPr wrap="square" rtlCol="0">
            <a:spAutoFit/>
          </a:bodyPr>
          <a:lstStyle/>
          <a:p>
            <a:pPr>
              <a:spcAft>
                <a:spcPts val="600"/>
              </a:spcAft>
            </a:pPr>
            <a:r>
              <a:rPr lang="en-US" sz="2400" b="1" dirty="0">
                <a:solidFill>
                  <a:srgbClr val="FF0000"/>
                </a:solidFill>
              </a:rPr>
              <a:t>2019 ?</a:t>
            </a:r>
          </a:p>
        </p:txBody>
      </p:sp>
    </p:spTree>
    <p:extLst>
      <p:ext uri="{BB962C8B-B14F-4D97-AF65-F5344CB8AC3E}">
        <p14:creationId xmlns:p14="http://schemas.microsoft.com/office/powerpoint/2010/main" val="378102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7cldetecto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075" y="949949"/>
            <a:ext cx="313372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807601" y="974391"/>
            <a:ext cx="27019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000" dirty="0">
                <a:solidFill>
                  <a:srgbClr val="FFFF66"/>
                </a:solidFill>
                <a:latin typeface="+mj-lt"/>
              </a:rPr>
              <a:t>1970 : the detector</a:t>
            </a:r>
          </a:p>
        </p:txBody>
      </p:sp>
      <p:sp>
        <p:nvSpPr>
          <p:cNvPr id="23557" name="Text Box 7"/>
          <p:cNvSpPr txBox="1">
            <a:spLocks noChangeArrowheads="1"/>
          </p:cNvSpPr>
          <p:nvPr/>
        </p:nvSpPr>
        <p:spPr bwMode="auto">
          <a:xfrm>
            <a:off x="6907499" y="3341576"/>
            <a:ext cx="25955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spcAft>
                <a:spcPts val="600"/>
              </a:spcAft>
              <a:buNone/>
            </a:pPr>
            <a:r>
              <a:rPr lang="fr-FR" altLang="fr-FR" sz="2200" b="1" dirty="0">
                <a:solidFill>
                  <a:srgbClr val="FF0000"/>
                </a:solidFill>
                <a:latin typeface="Symbol" pitchFamily="18" charset="2"/>
              </a:rPr>
              <a:t>n</a:t>
            </a:r>
            <a:r>
              <a:rPr lang="fr-FR" altLang="fr-FR" sz="2200" b="1" baseline="-25000" dirty="0">
                <a:solidFill>
                  <a:srgbClr val="FF0000"/>
                </a:solidFill>
                <a:latin typeface="Comic Sans MS" pitchFamily="66" charset="0"/>
              </a:rPr>
              <a:t>e</a:t>
            </a:r>
            <a:r>
              <a:rPr lang="fr-FR" altLang="fr-FR" sz="2200" b="1" dirty="0">
                <a:solidFill>
                  <a:srgbClr val="FF0000"/>
                </a:solidFill>
                <a:latin typeface="Comic Sans MS" pitchFamily="66" charset="0"/>
              </a:rPr>
              <a:t> + </a:t>
            </a:r>
            <a:r>
              <a:rPr lang="fr-FR" altLang="fr-FR" sz="2200" b="1" baseline="30000" dirty="0">
                <a:solidFill>
                  <a:srgbClr val="FF0000"/>
                </a:solidFill>
                <a:latin typeface="+mj-lt"/>
              </a:rPr>
              <a:t>37</a:t>
            </a:r>
            <a:r>
              <a:rPr lang="fr-FR" altLang="fr-FR" sz="2200" b="1" dirty="0">
                <a:solidFill>
                  <a:srgbClr val="FF0000"/>
                </a:solidFill>
                <a:latin typeface="+mj-lt"/>
              </a:rPr>
              <a:t>Cl </a:t>
            </a:r>
            <a:r>
              <a:rPr lang="fr-FR" altLang="fr-FR" sz="2200" b="1" dirty="0">
                <a:solidFill>
                  <a:srgbClr val="FF0000"/>
                </a:solidFill>
                <a:latin typeface="+mj-lt"/>
                <a:sym typeface="Wingdings" panose="05000000000000000000" pitchFamily="2" charset="2"/>
              </a:rPr>
              <a:t></a:t>
            </a:r>
            <a:r>
              <a:rPr lang="fr-FR" altLang="fr-FR" sz="2200" b="1" dirty="0">
                <a:solidFill>
                  <a:srgbClr val="FF0000"/>
                </a:solidFill>
                <a:latin typeface="+mj-lt"/>
              </a:rPr>
              <a:t> </a:t>
            </a:r>
            <a:r>
              <a:rPr lang="fr-FR" altLang="fr-FR" sz="2200" b="1" baseline="30000" dirty="0">
                <a:solidFill>
                  <a:srgbClr val="FF0000"/>
                </a:solidFill>
                <a:latin typeface="+mj-lt"/>
              </a:rPr>
              <a:t>37</a:t>
            </a:r>
            <a:r>
              <a:rPr lang="fr-FR" altLang="fr-FR" sz="2200" b="1" dirty="0">
                <a:solidFill>
                  <a:srgbClr val="FF0000"/>
                </a:solidFill>
                <a:latin typeface="+mj-lt"/>
              </a:rPr>
              <a:t>Ar + e</a:t>
            </a:r>
            <a:r>
              <a:rPr lang="fr-FR" altLang="fr-FR" sz="2200" b="1" baseline="30000" dirty="0">
                <a:solidFill>
                  <a:srgbClr val="FF0000"/>
                </a:solidFill>
                <a:latin typeface="+mj-lt"/>
              </a:rPr>
              <a:t>-</a:t>
            </a:r>
          </a:p>
        </p:txBody>
      </p:sp>
      <p:sp>
        <p:nvSpPr>
          <p:cNvPr id="23562" name="Text Box 4"/>
          <p:cNvSpPr txBox="1">
            <a:spLocks noChangeArrowheads="1"/>
          </p:cNvSpPr>
          <p:nvPr/>
        </p:nvSpPr>
        <p:spPr bwMode="auto">
          <a:xfrm>
            <a:off x="995585" y="5907917"/>
            <a:ext cx="2649251" cy="276999"/>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200" b="1" dirty="0" err="1">
                <a:latin typeface="+mj-lt"/>
              </a:rPr>
              <a:t>B.T.Cleveland</a:t>
            </a:r>
            <a:r>
              <a:rPr lang="fr-FR" altLang="fr-FR" sz="1200" b="1" dirty="0">
                <a:latin typeface="+mj-lt"/>
              </a:rPr>
              <a:t> et al., </a:t>
            </a:r>
            <a:r>
              <a:rPr lang="fr-FR" altLang="fr-FR" sz="1200" b="1" dirty="0" err="1">
                <a:latin typeface="+mj-lt"/>
              </a:rPr>
              <a:t>Ap</a:t>
            </a:r>
            <a:r>
              <a:rPr lang="fr-FR" altLang="fr-FR" sz="1200" b="1" dirty="0">
                <a:latin typeface="+mj-lt"/>
              </a:rPr>
              <a:t>. J. 496 (1998) 505</a:t>
            </a:r>
          </a:p>
        </p:txBody>
      </p:sp>
      <p:sp>
        <p:nvSpPr>
          <p:cNvPr id="23565" name="Text Box 8"/>
          <p:cNvSpPr txBox="1">
            <a:spLocks noChangeArrowheads="1"/>
          </p:cNvSpPr>
          <p:nvPr/>
        </p:nvSpPr>
        <p:spPr bwMode="auto">
          <a:xfrm>
            <a:off x="763984" y="5090152"/>
            <a:ext cx="3357547" cy="646331"/>
          </a:xfrm>
          <a:prstGeom prst="rect">
            <a:avLst/>
          </a:prstGeom>
          <a:solidFill>
            <a:srgbClr val="0066FF"/>
          </a:solidFill>
          <a:ln w="12700">
            <a:solidFill>
              <a:schemeClr val="hlink"/>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None/>
            </a:pPr>
            <a:r>
              <a:rPr lang="en-US" altLang="fr-FR" sz="1800" b="1" dirty="0">
                <a:solidFill>
                  <a:schemeClr val="bg1"/>
                </a:solidFill>
                <a:latin typeface="+mj-lt"/>
              </a:rPr>
              <a:t>Measured: 1/3 of expected from </a:t>
            </a:r>
          </a:p>
          <a:p>
            <a:pPr>
              <a:spcBef>
                <a:spcPct val="0"/>
              </a:spcBef>
              <a:buFont typeface="Wingdings" pitchFamily="2" charset="2"/>
              <a:buNone/>
            </a:pPr>
            <a:r>
              <a:rPr lang="en-US" altLang="fr-FR" sz="1800" b="1" dirty="0">
                <a:solidFill>
                  <a:schemeClr val="bg1"/>
                </a:solidFill>
                <a:latin typeface="+mj-lt"/>
              </a:rPr>
              <a:t>Sun models (7.6 ± 1.2 SNU)</a:t>
            </a:r>
          </a:p>
        </p:txBody>
      </p:sp>
      <p:sp>
        <p:nvSpPr>
          <p:cNvPr id="3" name="Titolo 2"/>
          <p:cNvSpPr>
            <a:spLocks noGrp="1"/>
          </p:cNvSpPr>
          <p:nvPr>
            <p:ph type="title"/>
          </p:nvPr>
        </p:nvSpPr>
        <p:spPr>
          <a:xfrm>
            <a:off x="867748" y="13541"/>
            <a:ext cx="9441478" cy="726171"/>
          </a:xfrm>
        </p:spPr>
        <p:txBody>
          <a:bodyPr>
            <a:noAutofit/>
          </a:bodyPr>
          <a:lstStyle/>
          <a:p>
            <a:r>
              <a:rPr lang="it-IT" sz="3600" i="1" dirty="0" err="1">
                <a:solidFill>
                  <a:srgbClr val="C00000"/>
                </a:solidFill>
              </a:rPr>
              <a:t>Clorine</a:t>
            </a:r>
            <a:r>
              <a:rPr lang="it-IT" sz="3600" i="1" dirty="0">
                <a:solidFill>
                  <a:srgbClr val="C00000"/>
                </a:solidFill>
              </a:rPr>
              <a:t> (Davis)</a:t>
            </a:r>
            <a:r>
              <a:rPr lang="it-IT" sz="3600" dirty="0">
                <a:solidFill>
                  <a:srgbClr val="C00000"/>
                </a:solidFill>
              </a:rPr>
              <a:t> </a:t>
            </a:r>
            <a:r>
              <a:rPr lang="it-IT" sz="3600" dirty="0" err="1">
                <a:solidFill>
                  <a:srgbClr val="C00000"/>
                </a:solidFill>
              </a:rPr>
              <a:t>pioneering</a:t>
            </a:r>
            <a:r>
              <a:rPr lang="it-IT" sz="3600" dirty="0">
                <a:solidFill>
                  <a:srgbClr val="C00000"/>
                </a:solidFill>
              </a:rPr>
              <a:t> </a:t>
            </a:r>
            <a:r>
              <a:rPr lang="it-IT" sz="3600" dirty="0" err="1">
                <a:solidFill>
                  <a:srgbClr val="C00000"/>
                </a:solidFill>
              </a:rPr>
              <a:t>experiment</a:t>
            </a:r>
            <a:r>
              <a:rPr lang="it-IT" sz="3600" dirty="0">
                <a:solidFill>
                  <a:srgbClr val="C00000"/>
                </a:solidFill>
              </a:rPr>
              <a:t> (1970-94)</a:t>
            </a:r>
            <a:endParaRPr lang="en-US" sz="3600" dirty="0">
              <a:solidFill>
                <a:srgbClr val="C00000"/>
              </a:solidFill>
            </a:endParaRPr>
          </a:p>
        </p:txBody>
      </p:sp>
      <p:sp>
        <p:nvSpPr>
          <p:cNvPr id="8" name="Segnaposto piè di pagina 7"/>
          <p:cNvSpPr>
            <a:spLocks noGrp="1"/>
          </p:cNvSpPr>
          <p:nvPr>
            <p:ph type="ftr" sz="quarter" idx="11"/>
          </p:nvPr>
        </p:nvSpPr>
        <p:spPr/>
        <p:txBody>
          <a:bodyPr/>
          <a:lstStyle/>
          <a:p>
            <a:r>
              <a:rPr lang="fr-FR"/>
              <a:t>M. Spurio - Astroparticle Physics - 12</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16</a:t>
            </a:fld>
            <a:endParaRPr lang="it-IT"/>
          </a:p>
        </p:txBody>
      </p:sp>
      <p:grpSp>
        <p:nvGrpSpPr>
          <p:cNvPr id="6" name="Gruppo 5"/>
          <p:cNvGrpSpPr/>
          <p:nvPr/>
        </p:nvGrpSpPr>
        <p:grpSpPr>
          <a:xfrm>
            <a:off x="5975122" y="3786694"/>
            <a:ext cx="4035425" cy="2773537"/>
            <a:chOff x="4749800" y="3717032"/>
            <a:chExt cx="4035425" cy="2773537"/>
          </a:xfrm>
        </p:grpSpPr>
        <p:grpSp>
          <p:nvGrpSpPr>
            <p:cNvPr id="23563" name="Groupe 17"/>
            <p:cNvGrpSpPr>
              <a:grpSpLocks/>
            </p:cNvGrpSpPr>
            <p:nvPr/>
          </p:nvGrpSpPr>
          <p:grpSpPr bwMode="auto">
            <a:xfrm>
              <a:off x="4749800" y="3717032"/>
              <a:ext cx="4035425" cy="2773537"/>
              <a:chOff x="4749800" y="1639126"/>
              <a:chExt cx="4035425" cy="2774124"/>
            </a:xfrm>
          </p:grpSpPr>
          <p:pic>
            <p:nvPicPr>
              <p:cNvPr id="23567" name="Picture 3" descr="fg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9800" y="1639126"/>
                <a:ext cx="4035425" cy="277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69" name="Connecteur droit 15"/>
              <p:cNvCxnSpPr>
                <a:cxnSpLocks noChangeShapeType="1"/>
              </p:cNvCxnSpPr>
              <p:nvPr/>
            </p:nvCxnSpPr>
            <p:spPr bwMode="auto">
              <a:xfrm>
                <a:off x="5220072" y="3266094"/>
                <a:ext cx="3111500" cy="0"/>
              </a:xfrm>
              <a:prstGeom prst="line">
                <a:avLst/>
              </a:prstGeom>
              <a:noFill/>
              <a:ln w="57150" cmpd="tri" algn="ctr">
                <a:solidFill>
                  <a:srgbClr val="FF0000"/>
                </a:solidFill>
                <a:round/>
                <a:headEnd/>
                <a:tailEnd/>
              </a:ln>
              <a:extLst>
                <a:ext uri="{909E8E84-426E-40DD-AFC4-6F175D3DCCD1}">
                  <a14:hiddenFill xmlns:a14="http://schemas.microsoft.com/office/drawing/2010/main">
                    <a:noFill/>
                  </a14:hiddenFill>
                </a:ext>
              </a:extLst>
            </p:spPr>
          </p:cxnSp>
        </p:grpSp>
        <p:cxnSp>
          <p:nvCxnSpPr>
            <p:cNvPr id="23566" name="Connecteur droit 16"/>
            <p:cNvCxnSpPr>
              <a:cxnSpLocks noChangeShapeType="1"/>
            </p:cNvCxnSpPr>
            <p:nvPr/>
          </p:nvCxnSpPr>
          <p:spPr bwMode="auto">
            <a:xfrm>
              <a:off x="5220072" y="3993976"/>
              <a:ext cx="3111500" cy="0"/>
            </a:xfrm>
            <a:prstGeom prst="line">
              <a:avLst/>
            </a:prstGeom>
            <a:noFill/>
            <a:ln w="57150" cmpd="tri" algn="ctr">
              <a:solidFill>
                <a:srgbClr val="3333FF"/>
              </a:solidFill>
              <a:round/>
              <a:headEnd/>
              <a:tailEnd/>
            </a:ln>
            <a:extLst>
              <a:ext uri="{909E8E84-426E-40DD-AFC4-6F175D3DCCD1}">
                <a14:hiddenFill xmlns:a14="http://schemas.microsoft.com/office/drawing/2010/main">
                  <a:noFill/>
                </a14:hiddenFill>
              </a:ext>
            </a:extLst>
          </p:spPr>
        </p:cxnSp>
        <p:sp>
          <p:nvSpPr>
            <p:cNvPr id="4" name="Rettangolo 3"/>
            <p:cNvSpPr/>
            <p:nvPr/>
          </p:nvSpPr>
          <p:spPr>
            <a:xfrm>
              <a:off x="7375208" y="3912676"/>
              <a:ext cx="1053878" cy="369332"/>
            </a:xfrm>
            <a:prstGeom prst="rect">
              <a:avLst/>
            </a:prstGeom>
          </p:spPr>
          <p:txBody>
            <a:bodyPr wrap="none">
              <a:spAutoFit/>
            </a:bodyPr>
            <a:lstStyle/>
            <a:p>
              <a:r>
                <a:rPr lang="fr-FR" altLang="fr-FR" b="1" dirty="0" err="1">
                  <a:solidFill>
                    <a:srgbClr val="0000FF"/>
                  </a:solidFill>
                </a:rPr>
                <a:t>Expected</a:t>
              </a:r>
              <a:endParaRPr lang="en-US" dirty="0">
                <a:solidFill>
                  <a:srgbClr val="0000FF"/>
                </a:solidFill>
              </a:endParaRPr>
            </a:p>
          </p:txBody>
        </p:sp>
        <p:sp>
          <p:nvSpPr>
            <p:cNvPr id="20" name="Rettangolo 19"/>
            <p:cNvSpPr/>
            <p:nvPr/>
          </p:nvSpPr>
          <p:spPr>
            <a:xfrm>
              <a:off x="7375208" y="5296210"/>
              <a:ext cx="1148712" cy="369332"/>
            </a:xfrm>
            <a:prstGeom prst="rect">
              <a:avLst/>
            </a:prstGeom>
          </p:spPr>
          <p:txBody>
            <a:bodyPr wrap="none">
              <a:spAutoFit/>
            </a:bodyPr>
            <a:lstStyle/>
            <a:p>
              <a:r>
                <a:rPr lang="fr-FR" altLang="fr-FR" b="1" dirty="0" err="1">
                  <a:solidFill>
                    <a:srgbClr val="FF0000"/>
                  </a:solidFill>
                </a:rPr>
                <a:t>Measured</a:t>
              </a:r>
              <a:endParaRPr lang="en-US" dirty="0">
                <a:solidFill>
                  <a:srgbClr val="FF0000"/>
                </a:solidFill>
              </a:endParaRPr>
            </a:p>
          </p:txBody>
        </p:sp>
      </p:grpSp>
      <p:sp>
        <p:nvSpPr>
          <p:cNvPr id="5" name="Rettangolo 4"/>
          <p:cNvSpPr/>
          <p:nvPr/>
        </p:nvSpPr>
        <p:spPr>
          <a:xfrm>
            <a:off x="4357396" y="949949"/>
            <a:ext cx="6923314" cy="2416046"/>
          </a:xfrm>
          <a:prstGeom prst="rect">
            <a:avLst/>
          </a:prstGeom>
        </p:spPr>
        <p:txBody>
          <a:bodyPr wrap="square">
            <a:spAutoFit/>
          </a:bodyPr>
          <a:lstStyle/>
          <a:p>
            <a:pPr marL="216000" indent="-216000">
              <a:spcAft>
                <a:spcPts val="600"/>
              </a:spcAft>
              <a:buSzPct val="100000"/>
              <a:buFont typeface="Arial" panose="020B0604020202020204" pitchFamily="34" charset="0"/>
              <a:buChar char="•"/>
            </a:pPr>
            <a:r>
              <a:rPr lang="en-GB" dirty="0"/>
              <a:t>Pioneering experiment by Ray Davis at </a:t>
            </a:r>
            <a:r>
              <a:rPr lang="en-GB" dirty="0" err="1"/>
              <a:t>Homestake</a:t>
            </a:r>
            <a:r>
              <a:rPr lang="en-GB" dirty="0"/>
              <a:t> mine (S. Dakota)</a:t>
            </a:r>
          </a:p>
          <a:p>
            <a:pPr marL="216000" indent="-216000">
              <a:spcAft>
                <a:spcPts val="600"/>
              </a:spcAft>
              <a:buSzPct val="100000"/>
              <a:buFont typeface="Arial" panose="020B0604020202020204" pitchFamily="34" charset="0"/>
              <a:buChar char="•"/>
            </a:pPr>
            <a:r>
              <a:rPr lang="en-GB" dirty="0"/>
              <a:t>Threshold: 0.8 MeV, began in 1967</a:t>
            </a:r>
          </a:p>
          <a:p>
            <a:pPr marL="216000" indent="-216000">
              <a:spcAft>
                <a:spcPts val="600"/>
              </a:spcAft>
              <a:buSzPct val="100000"/>
              <a:buFont typeface="Arial" panose="020B0604020202020204" pitchFamily="34" charset="0"/>
              <a:buChar char="•"/>
            </a:pPr>
            <a:r>
              <a:rPr lang="en-GB" dirty="0"/>
              <a:t>Consisted of a 600 ton chlorine tank</a:t>
            </a:r>
          </a:p>
          <a:p>
            <a:pPr marL="216000" indent="-216000">
              <a:spcAft>
                <a:spcPts val="600"/>
              </a:spcAft>
              <a:buSzPct val="100000"/>
              <a:buFont typeface="Arial" panose="020B0604020202020204" pitchFamily="34" charset="0"/>
              <a:buChar char="•"/>
            </a:pPr>
            <a:r>
              <a:rPr lang="en-GB" dirty="0"/>
              <a:t>Measured rate: 0.48 counts/d (bck:0.09/d)</a:t>
            </a:r>
          </a:p>
          <a:p>
            <a:pPr marL="216000" indent="-216000">
              <a:spcAft>
                <a:spcPts val="600"/>
              </a:spcAft>
              <a:buSzPct val="100000"/>
              <a:buFont typeface="Arial" panose="020B0604020202020204" pitchFamily="34" charset="0"/>
              <a:buChar char="•"/>
            </a:pPr>
            <a:r>
              <a:rPr lang="en-GB" dirty="0"/>
              <a:t>Experiment was carried out over 20 year</a:t>
            </a:r>
          </a:p>
          <a:p>
            <a:pPr marL="216000" indent="-216000">
              <a:spcAft>
                <a:spcPts val="600"/>
              </a:spcAft>
              <a:buSzPct val="100000"/>
              <a:buFont typeface="Arial" panose="020B0604020202020204" pitchFamily="34" charset="0"/>
              <a:buChar char="•"/>
            </a:pPr>
            <a:r>
              <a:rPr lang="en-GB" dirty="0"/>
              <a:t>The </a:t>
            </a:r>
            <a:r>
              <a:rPr lang="en-GB" dirty="0" err="1"/>
              <a:t>Ar</a:t>
            </a:r>
            <a:r>
              <a:rPr lang="en-GB" dirty="0"/>
              <a:t> returns to Cl (electron capture). The new Cl atom has one electron missing </a:t>
            </a:r>
            <a:r>
              <a:rPr lang="en-GB" dirty="0">
                <a:sym typeface="Wingdings" panose="05000000000000000000" pitchFamily="2" charset="2"/>
              </a:rPr>
              <a:t> X-ray cascade</a:t>
            </a:r>
            <a:endParaRPr lang="en-GB" dirty="0"/>
          </a:p>
        </p:txBody>
      </p:sp>
      <p:sp>
        <p:nvSpPr>
          <p:cNvPr id="18" name="Text Box 45"/>
          <p:cNvSpPr txBox="1">
            <a:spLocks noChangeArrowheads="1"/>
          </p:cNvSpPr>
          <p:nvPr/>
        </p:nvSpPr>
        <p:spPr bwMode="auto">
          <a:xfrm rot="5400000">
            <a:off x="7277078" y="5970808"/>
            <a:ext cx="6172200" cy="369332"/>
          </a:xfrm>
          <a:prstGeom prst="rect">
            <a:avLst/>
          </a:prstGeom>
          <a:noFill/>
          <a:ln w="15875">
            <a:noFill/>
            <a:miter lim="800000"/>
            <a:headEnd/>
            <a:tailEnd/>
          </a:ln>
          <a:effectLst/>
        </p:spPr>
        <p:txBody>
          <a:bodyPr>
            <a:spAutoFit/>
          </a:bodyPr>
          <a:lstStyle/>
          <a:p>
            <a:r>
              <a:rPr lang="it-IT" dirty="0" err="1">
                <a:solidFill>
                  <a:srgbClr val="000099"/>
                </a:solidFill>
              </a:rPr>
              <a:t>SNU=</a:t>
            </a:r>
            <a:r>
              <a:rPr lang="it-IT" dirty="0">
                <a:solidFill>
                  <a:srgbClr val="000099"/>
                </a:solidFill>
              </a:rPr>
              <a:t> 10</a:t>
            </a:r>
            <a:r>
              <a:rPr lang="it-IT" baseline="30000" dirty="0">
                <a:solidFill>
                  <a:srgbClr val="000099"/>
                </a:solidFill>
              </a:rPr>
              <a:t>-36</a:t>
            </a:r>
            <a:r>
              <a:rPr lang="it-IT" dirty="0">
                <a:solidFill>
                  <a:srgbClr val="000099"/>
                </a:solidFill>
              </a:rPr>
              <a:t> (</a:t>
            </a:r>
            <a:r>
              <a:rPr lang="it-IT" dirty="0" err="1">
                <a:solidFill>
                  <a:srgbClr val="000099"/>
                </a:solidFill>
              </a:rPr>
              <a:t>interactions</a:t>
            </a:r>
            <a:r>
              <a:rPr lang="it-IT" dirty="0">
                <a:solidFill>
                  <a:srgbClr val="000099"/>
                </a:solidFill>
              </a:rPr>
              <a:t>/s · </a:t>
            </a:r>
            <a:r>
              <a:rPr lang="it-IT" dirty="0" err="1">
                <a:solidFill>
                  <a:srgbClr val="000099"/>
                </a:solidFill>
              </a:rPr>
              <a:t>nucleus</a:t>
            </a:r>
            <a:r>
              <a:rPr lang="it-IT" dirty="0">
                <a:solidFill>
                  <a:srgbClr val="000099"/>
                </a:solidFill>
              </a:rPr>
              <a:t>)</a:t>
            </a:r>
            <a:endParaRPr lang="en-US" dirty="0">
              <a:solidFill>
                <a:srgbClr val="000099"/>
              </a:solidFill>
            </a:endParaRPr>
          </a:p>
        </p:txBody>
      </p:sp>
      <p:sp>
        <p:nvSpPr>
          <p:cNvPr id="19" name="Indietro o precedente 18">
            <a:hlinkClick r:id="" action="ppaction://hlinkshowjump?jump=lastslideviewed" highlightClick="1"/>
          </p:cNvPr>
          <p:cNvSpPr/>
          <p:nvPr/>
        </p:nvSpPr>
        <p:spPr>
          <a:xfrm>
            <a:off x="10547844" y="151141"/>
            <a:ext cx="576000"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
        <p:nvSpPr>
          <p:cNvPr id="21" name="Avanti o successivo 20">
            <a:hlinkClick r:id="rId4" action="ppaction://hlinksldjump" highlightClick="1"/>
          </p:cNvPr>
          <p:cNvSpPr/>
          <p:nvPr/>
        </p:nvSpPr>
        <p:spPr>
          <a:xfrm>
            <a:off x="10627700" y="1533776"/>
            <a:ext cx="576997" cy="369332"/>
          </a:xfrm>
          <a:prstGeom prst="actionButtonForwardNext">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10224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p:cNvSpPr>
            <a:spLocks noGrp="1" noChangeArrowheads="1"/>
          </p:cNvSpPr>
          <p:nvPr>
            <p:ph type="title"/>
          </p:nvPr>
        </p:nvSpPr>
        <p:spPr>
          <a:xfrm>
            <a:off x="886408" y="0"/>
            <a:ext cx="9452657" cy="798240"/>
          </a:xfrm>
          <a:noFill/>
        </p:spPr>
        <p:txBody>
          <a:bodyPr>
            <a:noAutofit/>
          </a:bodyPr>
          <a:lstStyle/>
          <a:p>
            <a:r>
              <a:rPr lang="en-GB" sz="3600" dirty="0">
                <a:solidFill>
                  <a:srgbClr val="C00000"/>
                </a:solidFill>
              </a:rPr>
              <a:t>The Solar Neutrino Problem, after </a:t>
            </a:r>
            <a:r>
              <a:rPr lang="en-GB" sz="3600" i="1" dirty="0" err="1">
                <a:solidFill>
                  <a:srgbClr val="C00000"/>
                </a:solidFill>
              </a:rPr>
              <a:t>Clorine</a:t>
            </a:r>
            <a:r>
              <a:rPr lang="en-GB" sz="3600" dirty="0">
                <a:solidFill>
                  <a:srgbClr val="C00000"/>
                </a:solidFill>
              </a:rPr>
              <a:t> (1980)</a:t>
            </a:r>
            <a:endParaRPr lang="it-IT" sz="3600" dirty="0">
              <a:solidFill>
                <a:srgbClr val="C00000"/>
              </a:solidFill>
            </a:endParaRP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17</a:t>
            </a:fld>
            <a:endParaRPr lang="it-IT"/>
          </a:p>
        </p:txBody>
      </p:sp>
      <p:sp>
        <p:nvSpPr>
          <p:cNvPr id="179208" name="Rectangle 1032"/>
          <p:cNvSpPr>
            <a:spLocks noGrp="1" noChangeArrowheads="1"/>
          </p:cNvSpPr>
          <p:nvPr/>
        </p:nvSpPr>
        <p:spPr bwMode="auto">
          <a:xfrm>
            <a:off x="1847850" y="1143001"/>
            <a:ext cx="8496300" cy="4266127"/>
          </a:xfrm>
          <a:prstGeom prst="rect">
            <a:avLst/>
          </a:prstGeom>
          <a:noFill/>
          <a:ln w="9525">
            <a:solidFill>
              <a:srgbClr val="FF0000"/>
            </a:solidFill>
            <a:miter lim="800000"/>
            <a:headEnd/>
            <a:tailEnd/>
          </a:ln>
          <a:effectLst/>
        </p:spPr>
        <p:txBody>
          <a:bodyPr lIns="92075" tIns="46038" rIns="92075" bIns="46038"/>
          <a:lstStyle/>
          <a:p>
            <a:pPr marL="457200" indent="-457200"/>
            <a:r>
              <a:rPr lang="en-GB" dirty="0"/>
              <a:t>How can this deficit be explained?</a:t>
            </a:r>
          </a:p>
          <a:p>
            <a:pPr marL="457200" indent="-457200"/>
            <a:endParaRPr lang="en-GB" dirty="0"/>
          </a:p>
          <a:p>
            <a:pPr marL="457200" indent="-457200">
              <a:buFontTx/>
              <a:buAutoNum type="arabicPeriod"/>
            </a:pPr>
            <a:r>
              <a:rPr lang="en-GB" dirty="0"/>
              <a:t>The Sun’s reaction mechanisms are not fully understood </a:t>
            </a:r>
            <a:endParaRPr lang="en-GB" i="1" dirty="0"/>
          </a:p>
          <a:p>
            <a:pPr marL="914400" lvl="1" indent="-457200"/>
            <a:r>
              <a:rPr lang="en-GB" sz="3600" i="1" dirty="0">
                <a:solidFill>
                  <a:srgbClr val="FF0000"/>
                </a:solidFill>
              </a:rPr>
              <a:t>NO!</a:t>
            </a:r>
            <a:r>
              <a:rPr lang="en-GB" i="1" dirty="0">
                <a:solidFill>
                  <a:srgbClr val="FF0000"/>
                </a:solidFill>
              </a:rPr>
              <a:t> </a:t>
            </a:r>
            <a:r>
              <a:rPr lang="en-GB" sz="2000" i="1" dirty="0">
                <a:solidFill>
                  <a:srgbClr val="FF0000"/>
                </a:solidFill>
              </a:rPr>
              <a:t>new measurements (~1998) of the sun resonant cavity frequencies</a:t>
            </a:r>
            <a:endParaRPr lang="en-GB" sz="2000" dirty="0">
              <a:solidFill>
                <a:srgbClr val="FF0000"/>
              </a:solidFill>
            </a:endParaRPr>
          </a:p>
          <a:p>
            <a:pPr marL="457200" indent="-457200">
              <a:buFontTx/>
              <a:buAutoNum type="arabicPeriod"/>
            </a:pPr>
            <a:endParaRPr lang="en-GB" dirty="0"/>
          </a:p>
          <a:p>
            <a:pPr marL="457200" indent="-457200">
              <a:buFontTx/>
              <a:buAutoNum type="arabicPeriod"/>
            </a:pPr>
            <a:r>
              <a:rPr lang="en-GB" dirty="0"/>
              <a:t>The experiment is wrong – </a:t>
            </a:r>
          </a:p>
          <a:p>
            <a:pPr marL="457200" indent="-457200"/>
            <a:r>
              <a:rPr lang="en-GB" sz="3600" i="1" dirty="0"/>
              <a:t>	</a:t>
            </a:r>
            <a:r>
              <a:rPr lang="en-GB" sz="3600" i="1" dirty="0">
                <a:solidFill>
                  <a:srgbClr val="FF0000"/>
                </a:solidFill>
              </a:rPr>
              <a:t>NO!</a:t>
            </a:r>
            <a:r>
              <a:rPr lang="en-GB" i="1" dirty="0">
                <a:solidFill>
                  <a:srgbClr val="FF0000"/>
                </a:solidFill>
              </a:rPr>
              <a:t>  </a:t>
            </a:r>
            <a:r>
              <a:rPr lang="en-GB" sz="2000" i="1" dirty="0">
                <a:solidFill>
                  <a:srgbClr val="FF0000"/>
                </a:solidFill>
              </a:rPr>
              <a:t>All the forthcoming new experiments confirmed the deficit!</a:t>
            </a:r>
            <a:endParaRPr lang="en-GB" dirty="0">
              <a:solidFill>
                <a:srgbClr val="FF0000"/>
              </a:solidFill>
            </a:endParaRPr>
          </a:p>
          <a:p>
            <a:pPr marL="457200" indent="-457200">
              <a:buFontTx/>
              <a:buAutoNum type="arabicPeriod"/>
            </a:pPr>
            <a:endParaRPr lang="en-GB" dirty="0"/>
          </a:p>
          <a:p>
            <a:pPr marL="457200" indent="-457200">
              <a:buFontTx/>
              <a:buAutoNum type="arabicPeriod" startAt="3"/>
            </a:pPr>
            <a:r>
              <a:rPr lang="en-GB" dirty="0"/>
              <a:t>Something happens to the neutrino as it travels from the Sun to the Earth </a:t>
            </a:r>
            <a:endParaRPr lang="en-GB" i="1" dirty="0"/>
          </a:p>
          <a:p>
            <a:pPr marL="914400" lvl="1" indent="-457200"/>
            <a:r>
              <a:rPr lang="en-GB" sz="2800" i="1" dirty="0">
                <a:solidFill>
                  <a:srgbClr val="FF0000"/>
                </a:solidFill>
              </a:rPr>
              <a:t>YES!</a:t>
            </a:r>
            <a:r>
              <a:rPr lang="en-GB" i="1" dirty="0">
                <a:solidFill>
                  <a:srgbClr val="FF0000"/>
                </a:solidFill>
              </a:rPr>
              <a:t> Oscillations of electron neutrinos!</a:t>
            </a:r>
          </a:p>
        </p:txBody>
      </p:sp>
    </p:spTree>
    <p:extLst>
      <p:ext uri="{BB962C8B-B14F-4D97-AF65-F5344CB8AC3E}">
        <p14:creationId xmlns:p14="http://schemas.microsoft.com/office/powerpoint/2010/main" val="135011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867747" y="-9189"/>
            <a:ext cx="10030408" cy="784321"/>
          </a:xfrm>
          <a:noFill/>
          <a:ln/>
        </p:spPr>
        <p:txBody>
          <a:bodyPr>
            <a:noAutofit/>
          </a:bodyPr>
          <a:lstStyle/>
          <a:p>
            <a:r>
              <a:rPr lang="it-IT" sz="3600" dirty="0">
                <a:solidFill>
                  <a:srgbClr val="C00000"/>
                </a:solidFill>
              </a:rPr>
              <a:t>GALLEX/GNO (1991- 2003) and SAGE (1989-2019)</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18</a:t>
            </a:fld>
            <a:endParaRPr lang="it-IT"/>
          </a:p>
        </p:txBody>
      </p:sp>
      <p:sp>
        <p:nvSpPr>
          <p:cNvPr id="146436" name="Rectangle 4"/>
          <p:cNvSpPr>
            <a:spLocks noChangeArrowheads="1"/>
          </p:cNvSpPr>
          <p:nvPr/>
        </p:nvSpPr>
        <p:spPr bwMode="auto">
          <a:xfrm>
            <a:off x="1813462" y="930879"/>
            <a:ext cx="8026400" cy="369332"/>
          </a:xfrm>
          <a:prstGeom prst="rect">
            <a:avLst/>
          </a:prstGeom>
          <a:noFill/>
          <a:ln w="9525">
            <a:noFill/>
            <a:miter lim="800000"/>
            <a:headEnd/>
            <a:tailEnd/>
          </a:ln>
          <a:effectLst/>
        </p:spPr>
        <p:txBody>
          <a:bodyPr>
            <a:spAutoFit/>
          </a:bodyPr>
          <a:lstStyle/>
          <a:p>
            <a:pPr marL="285750" indent="-285750">
              <a:spcBef>
                <a:spcPct val="20000"/>
              </a:spcBef>
              <a:buClr>
                <a:srgbClr val="FF0000"/>
              </a:buClr>
              <a:buSzPct val="75000"/>
              <a:buFont typeface="Arial" panose="020B0604020202020204" pitchFamily="34" charset="0"/>
              <a:buChar char="•"/>
            </a:pPr>
            <a:r>
              <a:rPr lang="en-GB" dirty="0"/>
              <a:t> The main solar neutrino source is from the p-p reaction:</a:t>
            </a:r>
          </a:p>
        </p:txBody>
      </p:sp>
      <p:sp>
        <p:nvSpPr>
          <p:cNvPr id="146437" name="Rectangle 5"/>
          <p:cNvSpPr>
            <a:spLocks noChangeArrowheads="1"/>
          </p:cNvSpPr>
          <p:nvPr/>
        </p:nvSpPr>
        <p:spPr bwMode="auto">
          <a:xfrm>
            <a:off x="3110450" y="1375379"/>
            <a:ext cx="5943600" cy="369332"/>
          </a:xfrm>
          <a:prstGeom prst="rect">
            <a:avLst/>
          </a:prstGeom>
          <a:solidFill>
            <a:schemeClr val="bg1"/>
          </a:solidFill>
          <a:ln w="9525">
            <a:solidFill>
              <a:srgbClr val="FF0000"/>
            </a:solidFill>
            <a:miter lim="800000"/>
            <a:headEnd/>
            <a:tailEnd/>
          </a:ln>
          <a:effectLst/>
        </p:spPr>
        <p:txBody>
          <a:bodyPr>
            <a:spAutoFit/>
          </a:bodyPr>
          <a:lstStyle/>
          <a:p>
            <a:pPr marL="285750" indent="-285750">
              <a:spcBef>
                <a:spcPct val="20000"/>
              </a:spcBef>
              <a:buClr>
                <a:srgbClr val="FF0000"/>
              </a:buClr>
              <a:buFont typeface="Arial" panose="020B0604020202020204" pitchFamily="34" charset="0"/>
              <a:buChar char="•"/>
            </a:pPr>
            <a:r>
              <a:rPr lang="en-GB" dirty="0">
                <a:latin typeface="Times New Roman" pitchFamily="18" charset="0"/>
              </a:rPr>
              <a:t>p + p </a:t>
            </a:r>
            <a:r>
              <a:rPr lang="en-GB" dirty="0">
                <a:latin typeface="Times New Roman" pitchFamily="18" charset="0"/>
                <a:sym typeface="Symbol" pitchFamily="18" charset="2"/>
              </a:rPr>
              <a:t></a:t>
            </a:r>
            <a:r>
              <a:rPr lang="en-GB" dirty="0">
                <a:latin typeface="Times New Roman" pitchFamily="18" charset="0"/>
              </a:rPr>
              <a:t> d + e</a:t>
            </a:r>
            <a:r>
              <a:rPr lang="en-GB" baseline="30000" dirty="0">
                <a:latin typeface="Times New Roman" pitchFamily="18" charset="0"/>
              </a:rPr>
              <a:t>+</a:t>
            </a:r>
            <a:r>
              <a:rPr lang="en-GB" dirty="0">
                <a:latin typeface="Times New Roman" pitchFamily="18" charset="0"/>
              </a:rPr>
              <a:t> + </a:t>
            </a:r>
            <a:r>
              <a:rPr lang="en-GB" dirty="0">
                <a:latin typeface="Times New Roman" pitchFamily="18" charset="0"/>
                <a:sym typeface="Symbol" pitchFamily="18" charset="2"/>
              </a:rPr>
              <a:t></a:t>
            </a:r>
            <a:r>
              <a:rPr lang="en-GB" baseline="-20000" dirty="0">
                <a:latin typeface="Times New Roman" pitchFamily="18" charset="0"/>
              </a:rPr>
              <a:t>e</a:t>
            </a:r>
            <a:r>
              <a:rPr lang="en-GB" dirty="0">
                <a:latin typeface="Times New Roman" pitchFamily="18" charset="0"/>
              </a:rPr>
              <a:t> + 0.42MeV </a:t>
            </a:r>
            <a:endParaRPr lang="en-GB" dirty="0">
              <a:latin typeface="Times New Roman" pitchFamily="18" charset="0"/>
              <a:sym typeface="Symbol" pitchFamily="18" charset="2"/>
            </a:endParaRPr>
          </a:p>
        </p:txBody>
      </p:sp>
      <p:sp>
        <p:nvSpPr>
          <p:cNvPr id="146444" name="Rectangle 12"/>
          <p:cNvSpPr>
            <a:spLocks noChangeArrowheads="1"/>
          </p:cNvSpPr>
          <p:nvPr/>
        </p:nvSpPr>
        <p:spPr bwMode="auto">
          <a:xfrm>
            <a:off x="1212980" y="2927953"/>
            <a:ext cx="8537872" cy="2747419"/>
          </a:xfrm>
          <a:prstGeom prst="rect">
            <a:avLst/>
          </a:prstGeom>
          <a:noFill/>
          <a:ln w="9525">
            <a:noFill/>
            <a:miter lim="800000"/>
            <a:headEnd/>
            <a:tailEnd/>
          </a:ln>
          <a:effectLst/>
        </p:spPr>
        <p:txBody>
          <a:bodyPr wrap="square">
            <a:spAutoFit/>
          </a:bodyPr>
          <a:lstStyle/>
          <a:p>
            <a:pPr marL="285750" indent="-285750">
              <a:lnSpc>
                <a:spcPct val="85000"/>
              </a:lnSpc>
              <a:spcAft>
                <a:spcPts val="1200"/>
              </a:spcAft>
              <a:buClr>
                <a:srgbClr val="FF0000"/>
              </a:buClr>
              <a:buSzPct val="100000"/>
              <a:buFont typeface="Arial" panose="020B0604020202020204" pitchFamily="34" charset="0"/>
              <a:buChar char="•"/>
            </a:pPr>
            <a:r>
              <a:rPr lang="en-GB" dirty="0"/>
              <a:t>Radiochemical experiments, like </a:t>
            </a:r>
            <a:r>
              <a:rPr lang="en-GB" dirty="0" err="1"/>
              <a:t>Homestake</a:t>
            </a:r>
            <a:endParaRPr lang="en-GB" dirty="0"/>
          </a:p>
          <a:p>
            <a:pPr marL="285750" indent="-285750">
              <a:lnSpc>
                <a:spcPct val="85000"/>
              </a:lnSpc>
              <a:spcAft>
                <a:spcPts val="1200"/>
              </a:spcAft>
              <a:buClr>
                <a:srgbClr val="FF0000"/>
              </a:buClr>
              <a:buSzPct val="100000"/>
              <a:buFont typeface="Arial" panose="020B0604020202020204" pitchFamily="34" charset="0"/>
              <a:buChar char="•"/>
            </a:pPr>
            <a:r>
              <a:rPr lang="en-GB" dirty="0"/>
              <a:t>Energy threshold: (233.2 </a:t>
            </a:r>
            <a:r>
              <a:rPr lang="en-GB" dirty="0">
                <a:sym typeface="Math B" pitchFamily="2" charset="2"/>
              </a:rPr>
              <a:t>± 0.5) </a:t>
            </a:r>
            <a:r>
              <a:rPr lang="en-GB" dirty="0" err="1">
                <a:sym typeface="Math B" pitchFamily="2" charset="2"/>
              </a:rPr>
              <a:t>keV</a:t>
            </a:r>
            <a:r>
              <a:rPr lang="en-GB" dirty="0">
                <a:sym typeface="Math B" pitchFamily="2" charset="2"/>
              </a:rPr>
              <a:t>, below the p-p neutrino (420 </a:t>
            </a:r>
            <a:r>
              <a:rPr lang="en-GB" dirty="0" err="1">
                <a:sym typeface="Math B" pitchFamily="2" charset="2"/>
              </a:rPr>
              <a:t>keV</a:t>
            </a:r>
            <a:r>
              <a:rPr lang="en-GB" dirty="0">
                <a:sym typeface="Math B" pitchFamily="2" charset="2"/>
              </a:rPr>
              <a:t>)</a:t>
            </a:r>
          </a:p>
          <a:p>
            <a:pPr marL="285750" indent="-285750">
              <a:lnSpc>
                <a:spcPct val="85000"/>
              </a:lnSpc>
              <a:spcAft>
                <a:spcPts val="1200"/>
              </a:spcAft>
              <a:buClr>
                <a:srgbClr val="FF0000"/>
              </a:buClr>
              <a:buSzPct val="100000"/>
              <a:buFont typeface="Arial" panose="020B0604020202020204" pitchFamily="34" charset="0"/>
              <a:buChar char="•"/>
            </a:pPr>
            <a:r>
              <a:rPr lang="en-GB" b="1" dirty="0">
                <a:solidFill>
                  <a:srgbClr val="C00000"/>
                </a:solidFill>
              </a:rPr>
              <a:t>SAGE</a:t>
            </a:r>
            <a:r>
              <a:rPr lang="en-GB" b="1" dirty="0"/>
              <a:t>:</a:t>
            </a:r>
            <a:r>
              <a:rPr lang="en-GB" dirty="0"/>
              <a:t> Located at the </a:t>
            </a:r>
            <a:r>
              <a:rPr lang="en-GB" dirty="0" err="1"/>
              <a:t>Baksan</a:t>
            </a:r>
            <a:r>
              <a:rPr lang="en-GB" dirty="0"/>
              <a:t> Neutrino Observatory in the Caucasus mountains of Russia (1990-2000); Used 50 t of Ga (molten metal at 30</a:t>
            </a:r>
            <a:r>
              <a:rPr lang="en-GB" baseline="30000" dirty="0"/>
              <a:t>o</a:t>
            </a:r>
            <a:r>
              <a:rPr lang="en-GB" dirty="0"/>
              <a:t>)</a:t>
            </a:r>
          </a:p>
          <a:p>
            <a:pPr marL="285750" indent="-285750">
              <a:lnSpc>
                <a:spcPct val="85000"/>
              </a:lnSpc>
              <a:spcAft>
                <a:spcPts val="1200"/>
              </a:spcAft>
              <a:buClr>
                <a:srgbClr val="FF0000"/>
              </a:buClr>
              <a:buSzPct val="100000"/>
              <a:buFont typeface="Arial" panose="020B0604020202020204" pitchFamily="34" charset="0"/>
              <a:buChar char="•"/>
            </a:pPr>
            <a:r>
              <a:rPr lang="en-GB" b="1" dirty="0">
                <a:solidFill>
                  <a:srgbClr val="FF0000"/>
                </a:solidFill>
              </a:rPr>
              <a:t>GALLEX/GNO</a:t>
            </a:r>
            <a:r>
              <a:rPr lang="en-GB" b="1" dirty="0"/>
              <a:t>:</a:t>
            </a:r>
            <a:r>
              <a:rPr lang="en-GB" dirty="0"/>
              <a:t> Located at the Gran </a:t>
            </a:r>
            <a:r>
              <a:rPr lang="en-GB" dirty="0" err="1"/>
              <a:t>Sasso</a:t>
            </a:r>
            <a:r>
              <a:rPr lang="en-GB" dirty="0"/>
              <a:t>; 30 t of Ga in the form of GaCl</a:t>
            </a:r>
            <a:r>
              <a:rPr lang="en-GB" baseline="-25000" dirty="0"/>
              <a:t>3</a:t>
            </a:r>
          </a:p>
          <a:p>
            <a:pPr marL="285750" indent="-285750">
              <a:lnSpc>
                <a:spcPct val="85000"/>
              </a:lnSpc>
              <a:spcAft>
                <a:spcPts val="1200"/>
              </a:spcAft>
              <a:buClr>
                <a:srgbClr val="FF0000"/>
              </a:buClr>
              <a:buSzPct val="100000"/>
              <a:buFont typeface="Arial" panose="020B0604020202020204" pitchFamily="34" charset="0"/>
              <a:buChar char="•"/>
            </a:pPr>
            <a:r>
              <a:rPr lang="en-GB" dirty="0"/>
              <a:t>The produced </a:t>
            </a:r>
            <a:r>
              <a:rPr lang="en-GB" baseline="30000" dirty="0"/>
              <a:t>71</a:t>
            </a:r>
            <a:r>
              <a:rPr lang="en-GB" dirty="0"/>
              <a:t>Ge has half-life of 11.4 d; in GALLEX the GeCl</a:t>
            </a:r>
            <a:r>
              <a:rPr lang="en-GB" baseline="-25000" dirty="0"/>
              <a:t>4</a:t>
            </a:r>
            <a:r>
              <a:rPr lang="en-GB" dirty="0"/>
              <a:t> molecule was recovered by bubbling Ni through the solution and scrubbing the gas</a:t>
            </a:r>
          </a:p>
          <a:p>
            <a:pPr>
              <a:lnSpc>
                <a:spcPct val="85000"/>
              </a:lnSpc>
              <a:spcAft>
                <a:spcPts val="1200"/>
              </a:spcAft>
              <a:buClr>
                <a:srgbClr val="FF0000"/>
              </a:buClr>
              <a:buSzPct val="100000"/>
            </a:pPr>
            <a:endParaRPr lang="en-GB" dirty="0"/>
          </a:p>
        </p:txBody>
      </p:sp>
      <p:sp>
        <p:nvSpPr>
          <p:cNvPr id="146445" name="Rectangle 13"/>
          <p:cNvSpPr>
            <a:spLocks noChangeArrowheads="1"/>
          </p:cNvSpPr>
          <p:nvPr/>
        </p:nvSpPr>
        <p:spPr bwMode="auto">
          <a:xfrm>
            <a:off x="1813462" y="1929416"/>
            <a:ext cx="7366000" cy="369332"/>
          </a:xfrm>
          <a:prstGeom prst="rect">
            <a:avLst/>
          </a:prstGeom>
          <a:noFill/>
          <a:ln w="9525">
            <a:noFill/>
            <a:miter lim="800000"/>
            <a:headEnd/>
            <a:tailEnd/>
          </a:ln>
          <a:effectLst/>
        </p:spPr>
        <p:txBody>
          <a:bodyPr>
            <a:spAutoFit/>
          </a:bodyPr>
          <a:lstStyle/>
          <a:p>
            <a:pPr marL="285750" indent="-285750">
              <a:spcBef>
                <a:spcPct val="20000"/>
              </a:spcBef>
              <a:buClr>
                <a:srgbClr val="FF0000"/>
              </a:buClr>
              <a:buSzPct val="75000"/>
              <a:buFont typeface="Arial" panose="020B0604020202020204" pitchFamily="34" charset="0"/>
              <a:buChar char="•"/>
            </a:pPr>
            <a:r>
              <a:rPr lang="en-GB" dirty="0"/>
              <a:t> Experiments based on the reaction:</a:t>
            </a:r>
          </a:p>
        </p:txBody>
      </p:sp>
      <p:sp>
        <p:nvSpPr>
          <p:cNvPr id="146446" name="Rectangle 14"/>
          <p:cNvSpPr>
            <a:spLocks noChangeArrowheads="1"/>
          </p:cNvSpPr>
          <p:nvPr/>
        </p:nvSpPr>
        <p:spPr bwMode="auto">
          <a:xfrm>
            <a:off x="5676769" y="1929416"/>
            <a:ext cx="3025005" cy="369332"/>
          </a:xfrm>
          <a:prstGeom prst="rect">
            <a:avLst/>
          </a:prstGeom>
          <a:solidFill>
            <a:srgbClr val="FFFF66"/>
          </a:solidFill>
          <a:ln w="9525">
            <a:noFill/>
            <a:miter lim="800000"/>
            <a:headEnd/>
            <a:tailEnd/>
          </a:ln>
          <a:effectLst/>
        </p:spPr>
        <p:txBody>
          <a:bodyPr wrap="square">
            <a:spAutoFit/>
          </a:bodyPr>
          <a:lstStyle/>
          <a:p>
            <a:pPr>
              <a:spcBef>
                <a:spcPct val="20000"/>
              </a:spcBef>
              <a:buClr>
                <a:srgbClr val="FF0000"/>
              </a:buClr>
            </a:pPr>
            <a:r>
              <a:rPr lang="en-GB" baseline="30000" dirty="0">
                <a:latin typeface="+mj-lt"/>
              </a:rPr>
              <a:t>71</a:t>
            </a:r>
            <a:r>
              <a:rPr lang="en-GB" dirty="0">
                <a:latin typeface="+mj-lt"/>
              </a:rPr>
              <a:t>Ga + </a:t>
            </a:r>
            <a:r>
              <a:rPr lang="en-GB" dirty="0">
                <a:latin typeface="+mj-lt"/>
                <a:sym typeface="Symbol" pitchFamily="18" charset="2"/>
              </a:rPr>
              <a:t></a:t>
            </a:r>
            <a:r>
              <a:rPr lang="en-GB" baseline="-25000" dirty="0">
                <a:latin typeface="+mj-lt"/>
                <a:sym typeface="Symbol" pitchFamily="18" charset="2"/>
              </a:rPr>
              <a:t>e</a:t>
            </a:r>
            <a:r>
              <a:rPr lang="en-GB" dirty="0">
                <a:latin typeface="+mj-lt"/>
              </a:rPr>
              <a:t> </a:t>
            </a:r>
            <a:r>
              <a:rPr lang="en-GB" dirty="0">
                <a:latin typeface="+mj-lt"/>
                <a:sym typeface="Symbol" pitchFamily="18" charset="2"/>
              </a:rPr>
              <a:t></a:t>
            </a:r>
            <a:r>
              <a:rPr lang="en-GB" dirty="0">
                <a:latin typeface="+mj-lt"/>
              </a:rPr>
              <a:t> </a:t>
            </a:r>
            <a:r>
              <a:rPr lang="en-GB" baseline="30000" dirty="0">
                <a:latin typeface="+mj-lt"/>
              </a:rPr>
              <a:t>71</a:t>
            </a:r>
            <a:r>
              <a:rPr lang="en-GB" dirty="0">
                <a:latin typeface="+mj-lt"/>
              </a:rPr>
              <a:t>Ge + e</a:t>
            </a:r>
            <a:r>
              <a:rPr lang="en-GB" baseline="30000" dirty="0">
                <a:latin typeface="+mj-lt"/>
              </a:rPr>
              <a:t>-</a:t>
            </a:r>
            <a:endParaRPr lang="en-GB" dirty="0">
              <a:latin typeface="+mj-lt"/>
              <a:sym typeface="Symbol" pitchFamily="18" charset="2"/>
            </a:endParaRPr>
          </a:p>
        </p:txBody>
      </p:sp>
      <p:sp>
        <p:nvSpPr>
          <p:cNvPr id="10" name="Avanti o successivo 9">
            <a:hlinkClick r:id="rId3" action="ppaction://hlinksldjump" highlightClick="1"/>
          </p:cNvPr>
          <p:cNvSpPr/>
          <p:nvPr/>
        </p:nvSpPr>
        <p:spPr>
          <a:xfrm>
            <a:off x="9750852" y="3262389"/>
            <a:ext cx="576997" cy="252000"/>
          </a:xfrm>
          <a:prstGeom prst="actionButtonForwardNext">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637086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6"/>
          <p:cNvSpPr>
            <a:spLocks noGrp="1" noChangeArrowheads="1"/>
          </p:cNvSpPr>
          <p:nvPr>
            <p:ph type="title"/>
          </p:nvPr>
        </p:nvSpPr>
        <p:spPr>
          <a:xfrm>
            <a:off x="811763" y="-27384"/>
            <a:ext cx="9856237" cy="779140"/>
          </a:xfrm>
          <a:noFill/>
          <a:ln/>
        </p:spPr>
        <p:txBody>
          <a:bodyPr>
            <a:noAutofit/>
          </a:bodyPr>
          <a:lstStyle/>
          <a:p>
            <a:pPr>
              <a:buClr>
                <a:srgbClr val="0000FF"/>
              </a:buClr>
            </a:pPr>
            <a:r>
              <a:rPr lang="it-IT" sz="4000" dirty="0">
                <a:solidFill>
                  <a:srgbClr val="C00000"/>
                </a:solidFill>
              </a:rPr>
              <a:t>GALLEX/GNO @ LNGS (1991- 2003) </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19</a:t>
            </a:fld>
            <a:endParaRPr lang="it-IT"/>
          </a:p>
        </p:txBody>
      </p:sp>
      <p:pic>
        <p:nvPicPr>
          <p:cNvPr id="148484" name="Picture 1028" descr="tankgalle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0450" y="868450"/>
            <a:ext cx="4347174" cy="5233769"/>
          </a:xfrm>
          <a:prstGeom prst="rect">
            <a:avLst/>
          </a:prstGeom>
          <a:noFill/>
          <a:ln w="9525">
            <a:noFill/>
            <a:miter lim="800000"/>
            <a:headEnd/>
            <a:tailEnd/>
          </a:ln>
          <a:effectLst/>
        </p:spPr>
      </p:pic>
      <p:sp>
        <p:nvSpPr>
          <p:cNvPr id="148485" name="Rectangle 1029"/>
          <p:cNvSpPr>
            <a:spLocks noChangeArrowheads="1"/>
          </p:cNvSpPr>
          <p:nvPr/>
        </p:nvSpPr>
        <p:spPr bwMode="auto">
          <a:xfrm>
            <a:off x="671804" y="1037687"/>
            <a:ext cx="6376697" cy="4801314"/>
          </a:xfrm>
          <a:prstGeom prst="rect">
            <a:avLst/>
          </a:prstGeom>
          <a:noFill/>
          <a:ln w="9525">
            <a:noFill/>
            <a:miter lim="800000"/>
            <a:headEnd/>
            <a:tailEnd/>
          </a:ln>
          <a:effectLst/>
        </p:spPr>
        <p:txBody>
          <a:bodyPr wrap="square">
            <a:spAutoFit/>
          </a:bodyPr>
          <a:lstStyle/>
          <a:p>
            <a:pPr marL="285750" indent="-285750">
              <a:spcAft>
                <a:spcPts val="1200"/>
              </a:spcAft>
              <a:buClr>
                <a:srgbClr val="0000FF"/>
              </a:buClr>
              <a:buSzPct val="100000"/>
              <a:buFont typeface="Arial" panose="020B0604020202020204" pitchFamily="34" charset="0"/>
              <a:buChar char="•"/>
            </a:pPr>
            <a:r>
              <a:rPr lang="en-GB" dirty="0"/>
              <a:t>30.3 tons of gallium in form of a concentrated GaCl</a:t>
            </a:r>
            <a:r>
              <a:rPr lang="en-GB" baseline="-25000" dirty="0"/>
              <a:t>3</a:t>
            </a:r>
            <a:r>
              <a:rPr lang="en-GB" dirty="0"/>
              <a:t>-HCl solution</a:t>
            </a:r>
          </a:p>
          <a:p>
            <a:pPr marL="285750" indent="-285750">
              <a:spcAft>
                <a:spcPts val="1200"/>
              </a:spcAft>
              <a:buClr>
                <a:srgbClr val="0000FF"/>
              </a:buClr>
              <a:buSzPct val="100000"/>
              <a:buFont typeface="Arial" panose="020B0604020202020204" pitchFamily="34" charset="0"/>
              <a:buChar char="•"/>
            </a:pPr>
            <a:r>
              <a:rPr lang="en-GB" dirty="0"/>
              <a:t>Neutrino induced </a:t>
            </a:r>
            <a:r>
              <a:rPr lang="en-GB" baseline="30000" dirty="0"/>
              <a:t>71</a:t>
            </a:r>
            <a:r>
              <a:rPr lang="en-GB" dirty="0"/>
              <a:t>Ge forms the volatile compound GeCl</a:t>
            </a:r>
            <a:r>
              <a:rPr lang="en-GB" baseline="-25000" dirty="0"/>
              <a:t>4</a:t>
            </a:r>
          </a:p>
          <a:p>
            <a:pPr marL="285750" indent="-285750">
              <a:spcAft>
                <a:spcPts val="1200"/>
              </a:spcAft>
              <a:buClr>
                <a:srgbClr val="0000FF"/>
              </a:buClr>
              <a:buSzPct val="100000"/>
              <a:buFont typeface="Arial" panose="020B0604020202020204" pitchFamily="34" charset="0"/>
              <a:buChar char="•"/>
            </a:pPr>
            <a:r>
              <a:rPr lang="en-GB" dirty="0"/>
              <a:t>Nitrogen gas stream sweeps GeCl</a:t>
            </a:r>
            <a:r>
              <a:rPr lang="en-GB" baseline="-25000" dirty="0"/>
              <a:t>4</a:t>
            </a:r>
            <a:r>
              <a:rPr lang="en-GB" dirty="0"/>
              <a:t> out of solution</a:t>
            </a:r>
          </a:p>
          <a:p>
            <a:pPr marL="285750" indent="-285750">
              <a:spcAft>
                <a:spcPts val="1200"/>
              </a:spcAft>
              <a:buClr>
                <a:srgbClr val="0000FF"/>
              </a:buClr>
              <a:buSzPct val="100000"/>
              <a:buFont typeface="Arial" panose="020B0604020202020204" pitchFamily="34" charset="0"/>
              <a:buChar char="•"/>
            </a:pPr>
            <a:r>
              <a:rPr lang="en-GB" dirty="0"/>
              <a:t>GeCl</a:t>
            </a:r>
            <a:r>
              <a:rPr lang="en-GB" baseline="-25000" dirty="0"/>
              <a:t>4</a:t>
            </a:r>
            <a:r>
              <a:rPr lang="en-GB" dirty="0"/>
              <a:t> is absorbed in water GeCl</a:t>
            </a:r>
            <a:r>
              <a:rPr lang="en-GB" baseline="-25000" dirty="0"/>
              <a:t>4</a:t>
            </a:r>
            <a:r>
              <a:rPr lang="en-GB" dirty="0"/>
              <a:t> </a:t>
            </a:r>
            <a:r>
              <a:rPr lang="en-GB" dirty="0">
                <a:sym typeface="Symbol" pitchFamily="18" charset="2"/>
              </a:rPr>
              <a:t></a:t>
            </a:r>
            <a:r>
              <a:rPr lang="en-GB" dirty="0"/>
              <a:t> GeH</a:t>
            </a:r>
            <a:r>
              <a:rPr lang="en-GB" baseline="-25000" dirty="0"/>
              <a:t>4 </a:t>
            </a:r>
            <a:r>
              <a:rPr lang="en-GB" dirty="0"/>
              <a:t>and introduced into a proportional counter</a:t>
            </a:r>
          </a:p>
          <a:p>
            <a:pPr>
              <a:spcAft>
                <a:spcPts val="1200"/>
              </a:spcAft>
              <a:buClr>
                <a:srgbClr val="0000FF"/>
              </a:buClr>
              <a:buSzPct val="100000"/>
              <a:buFont typeface="Arial" pitchFamily="34" charset="0"/>
              <a:buChar char="•"/>
            </a:pPr>
            <a:endParaRPr lang="en-GB" dirty="0"/>
          </a:p>
          <a:p>
            <a:pPr>
              <a:spcAft>
                <a:spcPts val="1200"/>
              </a:spcAft>
              <a:buClr>
                <a:srgbClr val="0000FF"/>
              </a:buClr>
              <a:buSzPct val="75000"/>
            </a:pPr>
            <a:r>
              <a:rPr lang="en-GB" b="1" u="sng" dirty="0"/>
              <a:t>Calibration</a:t>
            </a:r>
          </a:p>
          <a:p>
            <a:pPr marL="285750" indent="-285750">
              <a:spcAft>
                <a:spcPts val="1200"/>
              </a:spcAft>
              <a:buClr>
                <a:srgbClr val="0000FF"/>
              </a:buClr>
              <a:buSzPct val="75000"/>
              <a:buFont typeface="Arial" panose="020B0604020202020204" pitchFamily="34" charset="0"/>
              <a:buChar char="•"/>
            </a:pPr>
            <a:r>
              <a:rPr lang="en-GB" dirty="0"/>
              <a:t>Important improvement w.r.t. </a:t>
            </a:r>
            <a:r>
              <a:rPr lang="en-GB" dirty="0" err="1"/>
              <a:t>Homestake</a:t>
            </a:r>
            <a:r>
              <a:rPr lang="en-GB" dirty="0"/>
              <a:t>: </a:t>
            </a:r>
          </a:p>
          <a:p>
            <a:pPr marL="285750" indent="-285750">
              <a:spcAft>
                <a:spcPts val="1200"/>
              </a:spcAft>
              <a:buClr>
                <a:srgbClr val="0000FF"/>
              </a:buClr>
              <a:buSzPct val="75000"/>
              <a:buFont typeface="Arial" panose="020B0604020202020204" pitchFamily="34" charset="0"/>
              <a:buChar char="•"/>
            </a:pPr>
            <a:r>
              <a:rPr lang="en-GB" dirty="0"/>
              <a:t>Number of </a:t>
            </a:r>
            <a:r>
              <a:rPr lang="en-GB" baseline="30000" dirty="0"/>
              <a:t>71</a:t>
            </a:r>
            <a:r>
              <a:rPr lang="en-GB" dirty="0"/>
              <a:t>Ge atoms evaluated by their radioactive decay </a:t>
            </a:r>
          </a:p>
          <a:p>
            <a:pPr>
              <a:spcAft>
                <a:spcPts val="1200"/>
              </a:spcAft>
              <a:buClr>
                <a:srgbClr val="0000FF"/>
              </a:buClr>
              <a:buSzPct val="100000"/>
              <a:buFont typeface="Arial" pitchFamily="34" charset="0"/>
              <a:buChar char="•"/>
            </a:pPr>
            <a:endParaRPr lang="en-GB" dirty="0"/>
          </a:p>
          <a:p>
            <a:pPr algn="l">
              <a:spcAft>
                <a:spcPts val="1200"/>
              </a:spcAft>
              <a:buClr>
                <a:srgbClr val="0000FF"/>
              </a:buClr>
              <a:buSzPct val="100000"/>
              <a:buFont typeface="Arial" pitchFamily="34" charset="0"/>
              <a:buChar char="•"/>
            </a:pPr>
            <a:endParaRPr lang="en-GB" dirty="0">
              <a:sym typeface="Symbol" pitchFamily="18" charset="2"/>
            </a:endParaRPr>
          </a:p>
        </p:txBody>
      </p:sp>
      <p:sp>
        <p:nvSpPr>
          <p:cNvPr id="148488" name="Rectangle 1032"/>
          <p:cNvSpPr>
            <a:spLocks noChangeArrowheads="1"/>
          </p:cNvSpPr>
          <p:nvPr/>
        </p:nvSpPr>
        <p:spPr bwMode="auto">
          <a:xfrm>
            <a:off x="1524000" y="4956175"/>
            <a:ext cx="9144000" cy="369332"/>
          </a:xfrm>
          <a:prstGeom prst="rect">
            <a:avLst/>
          </a:prstGeom>
          <a:noFill/>
          <a:ln w="9525">
            <a:noFill/>
            <a:miter lim="800000"/>
            <a:headEnd/>
            <a:tailEnd/>
          </a:ln>
          <a:effectLst/>
        </p:spPr>
        <p:txBody>
          <a:bodyPr>
            <a:spAutoFit/>
          </a:bodyPr>
          <a:lstStyle/>
          <a:p>
            <a:pPr>
              <a:buClr>
                <a:srgbClr val="0000FF"/>
              </a:buClr>
              <a:buFont typeface="Arial" pitchFamily="34" charset="0"/>
              <a:buChar char="•"/>
            </a:pPr>
            <a:endParaRPr lang="it-IT"/>
          </a:p>
        </p:txBody>
      </p:sp>
      <p:sp>
        <p:nvSpPr>
          <p:cNvPr id="148497" name="Rectangle 1041"/>
          <p:cNvSpPr>
            <a:spLocks noChangeArrowheads="1"/>
          </p:cNvSpPr>
          <p:nvPr/>
        </p:nvSpPr>
        <p:spPr bwMode="auto">
          <a:xfrm>
            <a:off x="1524000" y="4945063"/>
            <a:ext cx="9144000" cy="369332"/>
          </a:xfrm>
          <a:prstGeom prst="rect">
            <a:avLst/>
          </a:prstGeom>
          <a:noFill/>
          <a:ln w="9525">
            <a:noFill/>
            <a:miter lim="800000"/>
            <a:headEnd/>
            <a:tailEnd/>
          </a:ln>
          <a:effectLst/>
        </p:spPr>
        <p:txBody>
          <a:bodyPr>
            <a:spAutoFit/>
          </a:bodyPr>
          <a:lstStyle/>
          <a:p>
            <a:pPr>
              <a:buClr>
                <a:srgbClr val="0000FF"/>
              </a:buClr>
              <a:buFont typeface="Arial" pitchFamily="34" charset="0"/>
              <a:buChar char="•"/>
            </a:pPr>
            <a:endParaRPr lang="it-IT" dirty="0"/>
          </a:p>
        </p:txBody>
      </p:sp>
    </p:spTree>
    <p:extLst>
      <p:ext uri="{BB962C8B-B14F-4D97-AF65-F5344CB8AC3E}">
        <p14:creationId xmlns:p14="http://schemas.microsoft.com/office/powerpoint/2010/main" val="103431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29302"/>
          </a:xfrm>
        </p:spPr>
        <p:txBody>
          <a:bodyPr>
            <a:normAutofit/>
          </a:bodyPr>
          <a:lstStyle/>
          <a:p>
            <a:r>
              <a:rPr lang="en-GB" sz="3600" dirty="0">
                <a:solidFill>
                  <a:srgbClr val="C00000"/>
                </a:solidFill>
              </a:rPr>
              <a:t>Content</a:t>
            </a:r>
          </a:p>
        </p:txBody>
      </p:sp>
      <p:sp>
        <p:nvSpPr>
          <p:cNvPr id="16" name="Segnaposto piè di pagina 15"/>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2</a:t>
            </a:fld>
            <a:endParaRPr lang="it-IT"/>
          </a:p>
        </p:txBody>
      </p:sp>
      <p:pic>
        <p:nvPicPr>
          <p:cNvPr id="10" name="Immagin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0302" y="1670842"/>
            <a:ext cx="2520696" cy="3794760"/>
          </a:xfrm>
          <a:prstGeom prst="rect">
            <a:avLst/>
          </a:prstGeom>
        </p:spPr>
      </p:pic>
      <p:pic>
        <p:nvPicPr>
          <p:cNvPr id="3" name="Immagine 2"/>
          <p:cNvPicPr>
            <a:picLocks noChangeAspect="1"/>
          </p:cNvPicPr>
          <p:nvPr/>
        </p:nvPicPr>
        <p:blipFill>
          <a:blip r:embed="rId4"/>
          <a:stretch>
            <a:fillRect/>
          </a:stretch>
        </p:blipFill>
        <p:spPr>
          <a:xfrm>
            <a:off x="2311129" y="793787"/>
            <a:ext cx="5132749" cy="5748682"/>
          </a:xfrm>
          <a:prstGeom prst="rect">
            <a:avLst/>
          </a:prstGeom>
        </p:spPr>
      </p:pic>
      <p:cxnSp>
        <p:nvCxnSpPr>
          <p:cNvPr id="11" name="Connettore diritto 14"/>
          <p:cNvCxnSpPr/>
          <p:nvPr/>
        </p:nvCxnSpPr>
        <p:spPr>
          <a:xfrm>
            <a:off x="3193043" y="2120063"/>
            <a:ext cx="26514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4"/>
          <p:cNvCxnSpPr/>
          <p:nvPr/>
        </p:nvCxnSpPr>
        <p:spPr>
          <a:xfrm>
            <a:off x="3033386" y="2308749"/>
            <a:ext cx="26514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4"/>
          <p:cNvCxnSpPr/>
          <p:nvPr/>
        </p:nvCxnSpPr>
        <p:spPr>
          <a:xfrm>
            <a:off x="3098702" y="2504691"/>
            <a:ext cx="26514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14"/>
          <p:cNvCxnSpPr/>
          <p:nvPr/>
        </p:nvCxnSpPr>
        <p:spPr>
          <a:xfrm>
            <a:off x="3033386" y="2863153"/>
            <a:ext cx="26514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4"/>
          <p:cNvCxnSpPr/>
          <p:nvPr/>
        </p:nvCxnSpPr>
        <p:spPr>
          <a:xfrm>
            <a:off x="3098702" y="3635885"/>
            <a:ext cx="26514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07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858416" y="0"/>
            <a:ext cx="9096152" cy="736898"/>
          </a:xfrm>
          <a:noFill/>
          <a:ln/>
        </p:spPr>
        <p:txBody>
          <a:bodyPr>
            <a:noAutofit/>
          </a:bodyPr>
          <a:lstStyle/>
          <a:p>
            <a:r>
              <a:rPr lang="it-IT" sz="3600" dirty="0">
                <a:solidFill>
                  <a:srgbClr val="C00000"/>
                </a:solidFill>
              </a:rPr>
              <a:t>GALLEX-SAGE </a:t>
            </a:r>
            <a:r>
              <a:rPr lang="it-IT" sz="3600" dirty="0" err="1">
                <a:solidFill>
                  <a:srgbClr val="C00000"/>
                </a:solidFill>
              </a:rPr>
              <a:t>results</a:t>
            </a:r>
            <a:endParaRPr lang="it-IT" sz="3600" dirty="0">
              <a:solidFill>
                <a:srgbClr val="C00000"/>
              </a:solidFill>
            </a:endParaRP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20</a:t>
            </a:fld>
            <a:endParaRPr lang="it-IT"/>
          </a:p>
        </p:txBody>
      </p:sp>
      <p:graphicFrame>
        <p:nvGraphicFramePr>
          <p:cNvPr id="151610" name="Group 58"/>
          <p:cNvGraphicFramePr>
            <a:graphicFrameLocks noGrp="1"/>
          </p:cNvGraphicFramePr>
          <p:nvPr>
            <p:extLst>
              <p:ext uri="{D42A27DB-BD31-4B8C-83A1-F6EECF244321}">
                <p14:modId xmlns:p14="http://schemas.microsoft.com/office/powerpoint/2010/main" val="163259436"/>
              </p:ext>
            </p:extLst>
          </p:nvPr>
        </p:nvGraphicFramePr>
        <p:xfrm>
          <a:off x="2821548" y="4355206"/>
          <a:ext cx="6253480" cy="1458151"/>
        </p:xfrm>
        <a:graphic>
          <a:graphicData uri="http://schemas.openxmlformats.org/drawingml/2006/table">
            <a:tbl>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tblGrid>
              <a:tr h="571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000" b="1" i="0" u="none" strike="noStrike" cap="none" normalizeH="0" baseline="0" dirty="0">
                        <a:ln>
                          <a:solidFill>
                            <a:schemeClr val="bg1"/>
                          </a:solid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solidFill>
                              <a:schemeClr val="bg1"/>
                            </a:solidFill>
                          </a:ln>
                          <a:solidFill>
                            <a:schemeClr val="tx1"/>
                          </a:solidFill>
                          <a:effectLst/>
                          <a:latin typeface="+mn-lt"/>
                        </a:rPr>
                        <a:t>GALLEX+GNO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solidFill>
                              <a:schemeClr val="bg1"/>
                            </a:solidFill>
                          </a:ln>
                          <a:solidFill>
                            <a:schemeClr val="tx1"/>
                          </a:solidFill>
                          <a:effectLst/>
                          <a:latin typeface="+mn-lt"/>
                        </a:rPr>
                        <a:t>(SNU)</a:t>
                      </a:r>
                      <a:endParaRPr kumimoji="0" lang="en-US" sz="1600" b="1" i="0" u="none" strike="noStrike" cap="none" normalizeH="0" baseline="0" dirty="0">
                        <a:ln>
                          <a:solidFill>
                            <a:schemeClr val="bg1"/>
                          </a:solid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solidFill>
                              <a:schemeClr val="bg1"/>
                            </a:solidFill>
                          </a:ln>
                          <a:solidFill>
                            <a:schemeClr val="tx1"/>
                          </a:solidFill>
                          <a:effectLst/>
                          <a:latin typeface="+mn-lt"/>
                        </a:rPr>
                        <a:t>SAGE (SNU)</a:t>
                      </a:r>
                      <a:endParaRPr kumimoji="0" lang="en-US" sz="1600" b="1" i="0" u="none" strike="noStrike" cap="none" normalizeH="0" baseline="0" dirty="0">
                        <a:ln>
                          <a:solidFill>
                            <a:schemeClr val="bg1"/>
                          </a:solid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a:ln>
                            <a:solidFill>
                              <a:schemeClr val="bg1"/>
                            </a:solidFill>
                          </a:ln>
                          <a:solidFill>
                            <a:schemeClr val="tx1"/>
                          </a:solidFill>
                          <a:effectLst/>
                          <a:latin typeface="+mn-lt"/>
                        </a:rPr>
                        <a:t>Measured</a:t>
                      </a:r>
                      <a:endParaRPr kumimoji="0" lang="en-US" sz="2000" b="1" i="0" u="none" strike="noStrike" cap="none" normalizeH="0" baseline="0">
                        <a:ln>
                          <a:solidFill>
                            <a:schemeClr val="bg1"/>
                          </a:solid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dirty="0">
                          <a:ln>
                            <a:solidFill>
                              <a:schemeClr val="bg1"/>
                            </a:solidFill>
                          </a:ln>
                          <a:solidFill>
                            <a:schemeClr val="tx1"/>
                          </a:solidFill>
                          <a:effectLst/>
                          <a:latin typeface="+mn-lt"/>
                        </a:rPr>
                        <a:t>71 </a:t>
                      </a:r>
                      <a:r>
                        <a:rPr kumimoji="0" lang="en-GB" sz="2000" b="1" i="0" u="none" strike="noStrike" cap="none" normalizeH="0" baseline="0" dirty="0">
                          <a:ln>
                            <a:solidFill>
                              <a:schemeClr val="bg1"/>
                            </a:solidFill>
                          </a:ln>
                          <a:solidFill>
                            <a:schemeClr val="tx1"/>
                          </a:solidFill>
                          <a:effectLst/>
                          <a:latin typeface="+mn-lt"/>
                          <a:sym typeface="Math B" pitchFamily="2" charset="2"/>
                        </a:rPr>
                        <a:t>± 5 </a:t>
                      </a:r>
                      <a:endParaRPr kumimoji="0" lang="en-US" sz="1600" b="1" i="0" u="none" strike="noStrike" cap="none" normalizeH="0" baseline="0" dirty="0">
                        <a:ln>
                          <a:solidFill>
                            <a:schemeClr val="bg1"/>
                          </a:solidFill>
                        </a:ln>
                        <a:solidFill>
                          <a:schemeClr val="tx1"/>
                        </a:solidFill>
                        <a:effectLst/>
                        <a:latin typeface="+mn-lt"/>
                        <a:sym typeface="Math B"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dirty="0">
                          <a:ln>
                            <a:solidFill>
                              <a:schemeClr val="bg1"/>
                            </a:solidFill>
                          </a:ln>
                          <a:solidFill>
                            <a:schemeClr val="tx1"/>
                          </a:solidFill>
                          <a:effectLst/>
                          <a:latin typeface="+mn-lt"/>
                        </a:rPr>
                        <a:t>66 </a:t>
                      </a:r>
                      <a:r>
                        <a:rPr kumimoji="0" lang="en-GB" sz="2000" b="1" i="0" u="none" strike="noStrike" cap="none" normalizeH="0" baseline="0" dirty="0">
                          <a:ln>
                            <a:solidFill>
                              <a:schemeClr val="bg1"/>
                            </a:solidFill>
                          </a:ln>
                          <a:solidFill>
                            <a:schemeClr val="tx1"/>
                          </a:solidFill>
                          <a:effectLst/>
                          <a:latin typeface="+mn-lt"/>
                          <a:sym typeface="Math B" pitchFamily="2" charset="2"/>
                        </a:rPr>
                        <a:t>± 5 </a:t>
                      </a:r>
                      <a:endParaRPr kumimoji="0" lang="en-US" sz="2000" b="1" i="0" u="none" strike="noStrike" cap="none" normalizeH="0" baseline="0" dirty="0">
                        <a:ln>
                          <a:solidFill>
                            <a:schemeClr val="bg1"/>
                          </a:solid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a:ln>
                            <a:solidFill>
                              <a:schemeClr val="bg1"/>
                            </a:solidFill>
                          </a:ln>
                          <a:solidFill>
                            <a:schemeClr val="tx1"/>
                          </a:solidFill>
                          <a:effectLst/>
                          <a:latin typeface="+mn-lt"/>
                        </a:rPr>
                        <a:t>Expected</a:t>
                      </a:r>
                      <a:endParaRPr kumimoji="0" lang="en-US" sz="2000" b="1" i="0" u="none" strike="noStrike" cap="none" normalizeH="0" baseline="0">
                        <a:ln>
                          <a:solidFill>
                            <a:schemeClr val="bg1"/>
                          </a:solid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dirty="0">
                          <a:ln>
                            <a:solidFill>
                              <a:schemeClr val="bg1"/>
                            </a:solidFill>
                          </a:ln>
                          <a:solidFill>
                            <a:schemeClr val="tx1"/>
                          </a:solidFill>
                          <a:effectLst/>
                          <a:latin typeface="+mn-lt"/>
                        </a:rPr>
                        <a:t>128 </a:t>
                      </a:r>
                      <a:r>
                        <a:rPr kumimoji="0" lang="en-GB" sz="2000" b="1" i="0" u="none" strike="noStrike" cap="none" normalizeH="0" baseline="0" dirty="0">
                          <a:ln>
                            <a:solidFill>
                              <a:schemeClr val="bg1"/>
                            </a:solidFill>
                          </a:ln>
                          <a:solidFill>
                            <a:schemeClr val="tx1"/>
                          </a:solidFill>
                          <a:effectLst/>
                          <a:latin typeface="+mn-lt"/>
                          <a:sym typeface="Math B" pitchFamily="2" charset="2"/>
                        </a:rPr>
                        <a:t>± 8 </a:t>
                      </a:r>
                      <a:endParaRPr kumimoji="0" lang="en-US" sz="2000" b="1" i="0" u="none" strike="noStrike" cap="none" normalizeH="0" baseline="0" dirty="0">
                        <a:ln>
                          <a:solidFill>
                            <a:schemeClr val="bg1"/>
                          </a:solidFill>
                        </a:ln>
                        <a:solidFill>
                          <a:schemeClr val="tx1"/>
                        </a:solidFill>
                        <a:effectLst/>
                        <a:latin typeface="+mn-lt"/>
                        <a:sym typeface="Math B"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dirty="0">
                          <a:ln>
                            <a:solidFill>
                              <a:schemeClr val="bg1"/>
                            </a:solidFill>
                          </a:ln>
                          <a:solidFill>
                            <a:schemeClr val="tx1"/>
                          </a:solidFill>
                          <a:effectLst/>
                          <a:latin typeface="+mn-lt"/>
                        </a:rPr>
                        <a:t>128 </a:t>
                      </a:r>
                      <a:r>
                        <a:rPr kumimoji="0" lang="en-GB" sz="2000" b="1" i="0" u="none" strike="noStrike" cap="none" normalizeH="0" baseline="0" dirty="0">
                          <a:ln>
                            <a:solidFill>
                              <a:schemeClr val="bg1"/>
                            </a:solidFill>
                          </a:ln>
                          <a:solidFill>
                            <a:schemeClr val="tx1"/>
                          </a:solidFill>
                          <a:effectLst/>
                          <a:latin typeface="+mn-lt"/>
                          <a:sym typeface="Math B" pitchFamily="2" charset="2"/>
                        </a:rPr>
                        <a:t>± 8 </a:t>
                      </a:r>
                      <a:endParaRPr kumimoji="0" lang="en-US" sz="2000" b="1" i="0" u="none" strike="noStrike" cap="none" normalizeH="0" baseline="0" dirty="0">
                        <a:ln>
                          <a:solidFill>
                            <a:schemeClr val="bg1"/>
                          </a:solid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1597" name="Text Box 45"/>
          <p:cNvSpPr txBox="1">
            <a:spLocks noChangeArrowheads="1"/>
          </p:cNvSpPr>
          <p:nvPr/>
        </p:nvSpPr>
        <p:spPr bwMode="auto">
          <a:xfrm>
            <a:off x="2849309" y="5957237"/>
            <a:ext cx="6172200" cy="369332"/>
          </a:xfrm>
          <a:prstGeom prst="rect">
            <a:avLst/>
          </a:prstGeom>
          <a:noFill/>
          <a:ln w="15875">
            <a:solidFill>
              <a:srgbClr val="00FF00"/>
            </a:solidFill>
            <a:miter lim="800000"/>
            <a:headEnd/>
            <a:tailEnd/>
          </a:ln>
          <a:effectLst/>
        </p:spPr>
        <p:txBody>
          <a:bodyPr>
            <a:spAutoFit/>
          </a:bodyPr>
          <a:lstStyle/>
          <a:p>
            <a:r>
              <a:rPr lang="it-IT" dirty="0" err="1">
                <a:solidFill>
                  <a:srgbClr val="000099"/>
                </a:solidFill>
              </a:rPr>
              <a:t>SNU=</a:t>
            </a:r>
            <a:r>
              <a:rPr lang="it-IT" dirty="0">
                <a:solidFill>
                  <a:srgbClr val="000099"/>
                </a:solidFill>
              </a:rPr>
              <a:t> 10</a:t>
            </a:r>
            <a:r>
              <a:rPr lang="it-IT" baseline="30000" dirty="0">
                <a:solidFill>
                  <a:srgbClr val="000099"/>
                </a:solidFill>
              </a:rPr>
              <a:t>-36</a:t>
            </a:r>
            <a:r>
              <a:rPr lang="it-IT" dirty="0">
                <a:solidFill>
                  <a:srgbClr val="000099"/>
                </a:solidFill>
              </a:rPr>
              <a:t> (</a:t>
            </a:r>
            <a:r>
              <a:rPr lang="it-IT" dirty="0" err="1">
                <a:solidFill>
                  <a:srgbClr val="000099"/>
                </a:solidFill>
              </a:rPr>
              <a:t>interactions</a:t>
            </a:r>
            <a:r>
              <a:rPr lang="it-IT" dirty="0">
                <a:solidFill>
                  <a:srgbClr val="000099"/>
                </a:solidFill>
              </a:rPr>
              <a:t>/s · </a:t>
            </a:r>
            <a:r>
              <a:rPr lang="it-IT" dirty="0" err="1">
                <a:solidFill>
                  <a:srgbClr val="000099"/>
                </a:solidFill>
              </a:rPr>
              <a:t>nucleus</a:t>
            </a:r>
            <a:r>
              <a:rPr lang="it-IT" dirty="0">
                <a:solidFill>
                  <a:srgbClr val="000099"/>
                </a:solidFill>
              </a:rPr>
              <a:t>)</a:t>
            </a:r>
            <a:endParaRPr lang="en-US" dirty="0">
              <a:solidFill>
                <a:srgbClr val="000099"/>
              </a:solidFill>
            </a:endParaRPr>
          </a:p>
        </p:txBody>
      </p:sp>
      <p:pic>
        <p:nvPicPr>
          <p:cNvPr id="151605" name="Picture 53" descr="davis4"/>
          <p:cNvPicPr>
            <a:picLocks noChangeAspect="1" noChangeArrowheads="1"/>
          </p:cNvPicPr>
          <p:nvPr/>
        </p:nvPicPr>
        <p:blipFill>
          <a:blip r:embed="rId3" cstate="email">
            <a:extLst>
              <a:ext uri="{28A0092B-C50C-407E-A947-70E740481C1C}">
                <a14:useLocalDpi xmlns:a14="http://schemas.microsoft.com/office/drawing/2010/main"/>
              </a:ext>
            </a:extLst>
          </a:blip>
          <a:srcRect t="5331" b="7236"/>
          <a:stretch>
            <a:fillRect/>
          </a:stretch>
        </p:blipFill>
        <p:spPr bwMode="auto">
          <a:xfrm>
            <a:off x="2398785" y="873962"/>
            <a:ext cx="7254947" cy="3414637"/>
          </a:xfrm>
          <a:prstGeom prst="rect">
            <a:avLst/>
          </a:prstGeom>
          <a:noFill/>
          <a:ln w="9525">
            <a:noFill/>
            <a:miter lim="800000"/>
            <a:headEnd/>
            <a:tailEnd/>
          </a:ln>
        </p:spPr>
      </p:pic>
    </p:spTree>
    <p:extLst>
      <p:ext uri="{BB962C8B-B14F-4D97-AF65-F5344CB8AC3E}">
        <p14:creationId xmlns:p14="http://schemas.microsoft.com/office/powerpoint/2010/main" val="79173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650" name="Picture 7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4515" y="3241684"/>
            <a:ext cx="3995941" cy="2677280"/>
          </a:xfrm>
          <a:prstGeom prst="rect">
            <a:avLst/>
          </a:prstGeom>
          <a:noFill/>
          <a:ln w="9525" algn="ctr">
            <a:noFill/>
            <a:miter lim="800000"/>
            <a:headEnd/>
            <a:tailEnd/>
          </a:ln>
          <a:effectLst/>
        </p:spPr>
      </p:pic>
      <p:grpSp>
        <p:nvGrpSpPr>
          <p:cNvPr id="2" name="Group 50"/>
          <p:cNvGrpSpPr>
            <a:grpSpLocks/>
          </p:cNvGrpSpPr>
          <p:nvPr/>
        </p:nvGrpSpPr>
        <p:grpSpPr bwMode="auto">
          <a:xfrm>
            <a:off x="5852336" y="3138049"/>
            <a:ext cx="4572000" cy="2914650"/>
            <a:chOff x="1872" y="1728"/>
            <a:chExt cx="2160" cy="2460"/>
          </a:xfrm>
          <a:solidFill>
            <a:schemeClr val="bg1"/>
          </a:solidFill>
        </p:grpSpPr>
        <p:sp>
          <p:nvSpPr>
            <p:cNvPr id="152627" name="Oval 51"/>
            <p:cNvSpPr>
              <a:spLocks noChangeArrowheads="1"/>
            </p:cNvSpPr>
            <p:nvPr/>
          </p:nvSpPr>
          <p:spPr bwMode="auto">
            <a:xfrm>
              <a:off x="1872" y="1728"/>
              <a:ext cx="2160" cy="288"/>
            </a:xfrm>
            <a:prstGeom prst="ellipse">
              <a:avLst/>
            </a:prstGeom>
            <a:grpFill/>
            <a:ln w="9525">
              <a:solidFill>
                <a:schemeClr val="tx1"/>
              </a:solidFill>
              <a:miter lim="800000"/>
              <a:headEnd/>
              <a:tailEnd/>
            </a:ln>
            <a:effectLst/>
          </p:spPr>
          <p:txBody>
            <a:bodyPr wrap="none" anchor="ctr"/>
            <a:lstStyle/>
            <a:p>
              <a:endParaRPr lang="it-IT"/>
            </a:p>
          </p:txBody>
        </p:sp>
        <p:sp>
          <p:nvSpPr>
            <p:cNvPr id="152628" name="Line 52"/>
            <p:cNvSpPr>
              <a:spLocks noChangeShapeType="1"/>
            </p:cNvSpPr>
            <p:nvPr/>
          </p:nvSpPr>
          <p:spPr bwMode="auto">
            <a:xfrm>
              <a:off x="1872" y="1872"/>
              <a:ext cx="0" cy="2112"/>
            </a:xfrm>
            <a:prstGeom prst="line">
              <a:avLst/>
            </a:prstGeom>
            <a:grpFill/>
            <a:ln w="9525">
              <a:solidFill>
                <a:schemeClr val="tx1"/>
              </a:solidFill>
              <a:miter lim="800000"/>
              <a:headEnd/>
              <a:tailEnd/>
            </a:ln>
            <a:effectLst/>
          </p:spPr>
          <p:txBody>
            <a:bodyPr wrap="none"/>
            <a:lstStyle/>
            <a:p>
              <a:endParaRPr lang="it-IT"/>
            </a:p>
          </p:txBody>
        </p:sp>
        <p:sp>
          <p:nvSpPr>
            <p:cNvPr id="152629" name="Line 53"/>
            <p:cNvSpPr>
              <a:spLocks noChangeShapeType="1"/>
            </p:cNvSpPr>
            <p:nvPr/>
          </p:nvSpPr>
          <p:spPr bwMode="auto">
            <a:xfrm>
              <a:off x="4032" y="1872"/>
              <a:ext cx="0" cy="2112"/>
            </a:xfrm>
            <a:prstGeom prst="line">
              <a:avLst/>
            </a:prstGeom>
            <a:grpFill/>
            <a:ln w="9525">
              <a:solidFill>
                <a:schemeClr val="tx1"/>
              </a:solidFill>
              <a:miter lim="800000"/>
              <a:headEnd/>
              <a:tailEnd/>
            </a:ln>
            <a:effectLst/>
          </p:spPr>
          <p:txBody>
            <a:bodyPr wrap="none"/>
            <a:lstStyle/>
            <a:p>
              <a:endParaRPr lang="it-IT"/>
            </a:p>
          </p:txBody>
        </p:sp>
        <p:sp>
          <p:nvSpPr>
            <p:cNvPr id="152630" name="Freeform 54"/>
            <p:cNvSpPr>
              <a:spLocks/>
            </p:cNvSpPr>
            <p:nvPr/>
          </p:nvSpPr>
          <p:spPr bwMode="auto">
            <a:xfrm>
              <a:off x="1872" y="3984"/>
              <a:ext cx="2160" cy="204"/>
            </a:xfrm>
            <a:custGeom>
              <a:avLst/>
              <a:gdLst/>
              <a:ahLst/>
              <a:cxnLst>
                <a:cxn ang="0">
                  <a:pos x="0" y="0"/>
                </a:cxn>
                <a:cxn ang="0">
                  <a:pos x="478" y="149"/>
                </a:cxn>
                <a:cxn ang="0">
                  <a:pos x="1246" y="203"/>
                </a:cxn>
                <a:cxn ang="0">
                  <a:pos x="1776" y="144"/>
                </a:cxn>
                <a:cxn ang="0">
                  <a:pos x="2160" y="0"/>
                </a:cxn>
              </a:cxnLst>
              <a:rect l="0" t="0" r="r" b="b"/>
              <a:pathLst>
                <a:path w="2160" h="204">
                  <a:moveTo>
                    <a:pt x="0" y="0"/>
                  </a:moveTo>
                  <a:cubicBezTo>
                    <a:pt x="80" y="25"/>
                    <a:pt x="270" y="115"/>
                    <a:pt x="478" y="149"/>
                  </a:cubicBezTo>
                  <a:cubicBezTo>
                    <a:pt x="686" y="183"/>
                    <a:pt x="1030" y="204"/>
                    <a:pt x="1246" y="203"/>
                  </a:cubicBezTo>
                  <a:cubicBezTo>
                    <a:pt x="1462" y="202"/>
                    <a:pt x="1624" y="178"/>
                    <a:pt x="1776" y="144"/>
                  </a:cubicBezTo>
                  <a:cubicBezTo>
                    <a:pt x="1928" y="110"/>
                    <a:pt x="2044" y="60"/>
                    <a:pt x="2160" y="0"/>
                  </a:cubicBezTo>
                </a:path>
              </a:pathLst>
            </a:custGeom>
            <a:grpFill/>
            <a:ln w="9525" cap="flat" cmpd="sng">
              <a:solidFill>
                <a:schemeClr val="tx1"/>
              </a:solidFill>
              <a:prstDash val="solid"/>
              <a:miter lim="800000"/>
              <a:headEnd type="none" w="med" len="med"/>
              <a:tailEnd type="none" w="med" len="med"/>
            </a:ln>
            <a:effectLst/>
          </p:spPr>
          <p:txBody>
            <a:bodyPr wrap="none"/>
            <a:lstStyle/>
            <a:p>
              <a:endParaRPr lang="it-IT"/>
            </a:p>
          </p:txBody>
        </p:sp>
        <p:sp>
          <p:nvSpPr>
            <p:cNvPr id="152631" name="Freeform 55"/>
            <p:cNvSpPr>
              <a:spLocks/>
            </p:cNvSpPr>
            <p:nvPr/>
          </p:nvSpPr>
          <p:spPr bwMode="auto">
            <a:xfrm>
              <a:off x="1872" y="3792"/>
              <a:ext cx="2160" cy="179"/>
            </a:xfrm>
            <a:custGeom>
              <a:avLst/>
              <a:gdLst/>
              <a:ahLst/>
              <a:cxnLst>
                <a:cxn ang="0">
                  <a:pos x="0" y="179"/>
                </a:cxn>
                <a:cxn ang="0">
                  <a:pos x="391" y="40"/>
                </a:cxn>
                <a:cxn ang="0">
                  <a:pos x="1195" y="3"/>
                </a:cxn>
                <a:cxn ang="0">
                  <a:pos x="1698" y="58"/>
                </a:cxn>
                <a:cxn ang="0">
                  <a:pos x="2160" y="179"/>
                </a:cxn>
              </a:cxnLst>
              <a:rect l="0" t="0" r="r" b="b"/>
              <a:pathLst>
                <a:path w="2160" h="179">
                  <a:moveTo>
                    <a:pt x="0" y="179"/>
                  </a:moveTo>
                  <a:cubicBezTo>
                    <a:pt x="65" y="156"/>
                    <a:pt x="192" y="69"/>
                    <a:pt x="391" y="40"/>
                  </a:cubicBezTo>
                  <a:cubicBezTo>
                    <a:pt x="590" y="11"/>
                    <a:pt x="977" y="0"/>
                    <a:pt x="1195" y="3"/>
                  </a:cubicBezTo>
                  <a:cubicBezTo>
                    <a:pt x="1413" y="6"/>
                    <a:pt x="1537" y="29"/>
                    <a:pt x="1698" y="58"/>
                  </a:cubicBezTo>
                  <a:cubicBezTo>
                    <a:pt x="1859" y="87"/>
                    <a:pt x="2064" y="154"/>
                    <a:pt x="2160" y="179"/>
                  </a:cubicBezTo>
                </a:path>
              </a:pathLst>
            </a:custGeom>
            <a:grpFill/>
            <a:ln w="9525" cap="flat" cmpd="sng">
              <a:solidFill>
                <a:schemeClr val="tx1"/>
              </a:solidFill>
              <a:prstDash val="dash"/>
              <a:miter lim="800000"/>
              <a:headEnd type="none" w="med" len="med"/>
              <a:tailEnd type="none" w="med" len="med"/>
            </a:ln>
            <a:effectLst/>
          </p:spPr>
          <p:txBody>
            <a:bodyPr wrap="none"/>
            <a:lstStyle/>
            <a:p>
              <a:endParaRPr lang="it-IT"/>
            </a:p>
          </p:txBody>
        </p:sp>
      </p:grpSp>
      <p:grpSp>
        <p:nvGrpSpPr>
          <p:cNvPr id="3" name="Group 56"/>
          <p:cNvGrpSpPr>
            <a:grpSpLocks/>
          </p:cNvGrpSpPr>
          <p:nvPr/>
        </p:nvGrpSpPr>
        <p:grpSpPr bwMode="auto">
          <a:xfrm>
            <a:off x="5839636" y="4962658"/>
            <a:ext cx="1435100" cy="1065213"/>
            <a:chOff x="2058" y="3120"/>
            <a:chExt cx="678" cy="894"/>
          </a:xfrm>
          <a:solidFill>
            <a:srgbClr val="FFFF00"/>
          </a:solidFill>
        </p:grpSpPr>
        <p:sp>
          <p:nvSpPr>
            <p:cNvPr id="152633" name="Freeform 57"/>
            <p:cNvSpPr>
              <a:spLocks/>
            </p:cNvSpPr>
            <p:nvPr/>
          </p:nvSpPr>
          <p:spPr bwMode="auto">
            <a:xfrm>
              <a:off x="2231" y="3120"/>
              <a:ext cx="505" cy="290"/>
            </a:xfrm>
            <a:custGeom>
              <a:avLst/>
              <a:gdLst/>
              <a:ahLst/>
              <a:cxnLst>
                <a:cxn ang="0">
                  <a:pos x="505" y="0"/>
                </a:cxn>
                <a:cxn ang="0">
                  <a:pos x="0" y="290"/>
                </a:cxn>
              </a:cxnLst>
              <a:rect l="0" t="0" r="r" b="b"/>
              <a:pathLst>
                <a:path w="505" h="290">
                  <a:moveTo>
                    <a:pt x="505" y="0"/>
                  </a:moveTo>
                  <a:lnTo>
                    <a:pt x="0" y="290"/>
                  </a:lnTo>
                </a:path>
              </a:pathLst>
            </a:custGeom>
            <a:grpFill/>
            <a:ln w="28575" cap="flat" cmpd="sng">
              <a:solidFill>
                <a:schemeClr val="tx1"/>
              </a:solidFill>
              <a:prstDash val="solid"/>
              <a:miter lim="800000"/>
              <a:headEnd type="none" w="med" len="med"/>
              <a:tailEnd type="none" w="med" len="med"/>
            </a:ln>
            <a:effectLst/>
          </p:spPr>
          <p:txBody>
            <a:bodyPr wrap="none"/>
            <a:lstStyle/>
            <a:p>
              <a:endParaRPr lang="it-IT"/>
            </a:p>
          </p:txBody>
        </p:sp>
        <p:sp>
          <p:nvSpPr>
            <p:cNvPr id="152634" name="Line 58"/>
            <p:cNvSpPr>
              <a:spLocks noChangeShapeType="1"/>
            </p:cNvSpPr>
            <p:nvPr/>
          </p:nvSpPr>
          <p:spPr bwMode="auto">
            <a:xfrm flipH="1">
              <a:off x="2688" y="3168"/>
              <a:ext cx="48" cy="816"/>
            </a:xfrm>
            <a:prstGeom prst="line">
              <a:avLst/>
            </a:prstGeom>
            <a:grpFill/>
            <a:ln w="28575">
              <a:solidFill>
                <a:schemeClr val="tx1"/>
              </a:solidFill>
              <a:miter lim="800000"/>
              <a:headEnd/>
              <a:tailEnd/>
            </a:ln>
            <a:effectLst/>
          </p:spPr>
          <p:txBody>
            <a:bodyPr wrap="none"/>
            <a:lstStyle/>
            <a:p>
              <a:endParaRPr lang="it-IT"/>
            </a:p>
          </p:txBody>
        </p:sp>
        <p:sp>
          <p:nvSpPr>
            <p:cNvPr id="152635" name="Freeform 59"/>
            <p:cNvSpPr>
              <a:spLocks/>
            </p:cNvSpPr>
            <p:nvPr/>
          </p:nvSpPr>
          <p:spPr bwMode="auto">
            <a:xfrm>
              <a:off x="2058" y="3384"/>
              <a:ext cx="634" cy="630"/>
            </a:xfrm>
            <a:custGeom>
              <a:avLst/>
              <a:gdLst/>
              <a:ahLst/>
              <a:cxnLst>
                <a:cxn ang="0">
                  <a:pos x="182" y="17"/>
                </a:cxn>
                <a:cxn ang="0">
                  <a:pos x="54" y="120"/>
                </a:cxn>
                <a:cxn ang="0">
                  <a:pos x="6" y="360"/>
                </a:cxn>
                <a:cxn ang="0">
                  <a:pos x="54" y="504"/>
                </a:cxn>
                <a:cxn ang="0">
                  <a:pos x="328" y="602"/>
                </a:cxn>
                <a:cxn ang="0">
                  <a:pos x="557" y="630"/>
                </a:cxn>
                <a:cxn ang="0">
                  <a:pos x="630" y="600"/>
                </a:cxn>
                <a:cxn ang="0">
                  <a:pos x="582" y="456"/>
                </a:cxn>
                <a:cxn ang="0">
                  <a:pos x="486" y="408"/>
                </a:cxn>
                <a:cxn ang="0">
                  <a:pos x="456" y="182"/>
                </a:cxn>
                <a:cxn ang="0">
                  <a:pos x="342" y="24"/>
                </a:cxn>
                <a:cxn ang="0">
                  <a:pos x="200" y="35"/>
                </a:cxn>
              </a:cxnLst>
              <a:rect l="0" t="0" r="r" b="b"/>
              <a:pathLst>
                <a:path w="634" h="630">
                  <a:moveTo>
                    <a:pt x="182" y="17"/>
                  </a:moveTo>
                  <a:cubicBezTo>
                    <a:pt x="161" y="33"/>
                    <a:pt x="83" y="63"/>
                    <a:pt x="54" y="120"/>
                  </a:cubicBezTo>
                  <a:cubicBezTo>
                    <a:pt x="25" y="177"/>
                    <a:pt x="6" y="296"/>
                    <a:pt x="6" y="360"/>
                  </a:cubicBezTo>
                  <a:cubicBezTo>
                    <a:pt x="6" y="424"/>
                    <a:pt x="0" y="464"/>
                    <a:pt x="54" y="504"/>
                  </a:cubicBezTo>
                  <a:cubicBezTo>
                    <a:pt x="108" y="544"/>
                    <a:pt x="244" y="581"/>
                    <a:pt x="328" y="602"/>
                  </a:cubicBezTo>
                  <a:cubicBezTo>
                    <a:pt x="412" y="623"/>
                    <a:pt x="507" y="630"/>
                    <a:pt x="557" y="630"/>
                  </a:cubicBezTo>
                  <a:cubicBezTo>
                    <a:pt x="607" y="630"/>
                    <a:pt x="626" y="629"/>
                    <a:pt x="630" y="600"/>
                  </a:cubicBezTo>
                  <a:cubicBezTo>
                    <a:pt x="634" y="571"/>
                    <a:pt x="606" y="488"/>
                    <a:pt x="582" y="456"/>
                  </a:cubicBezTo>
                  <a:cubicBezTo>
                    <a:pt x="558" y="424"/>
                    <a:pt x="507" y="454"/>
                    <a:pt x="486" y="408"/>
                  </a:cubicBezTo>
                  <a:cubicBezTo>
                    <a:pt x="465" y="362"/>
                    <a:pt x="480" y="246"/>
                    <a:pt x="456" y="182"/>
                  </a:cubicBezTo>
                  <a:cubicBezTo>
                    <a:pt x="432" y="118"/>
                    <a:pt x="385" y="48"/>
                    <a:pt x="342" y="24"/>
                  </a:cubicBezTo>
                  <a:cubicBezTo>
                    <a:pt x="299" y="0"/>
                    <a:pt x="230" y="33"/>
                    <a:pt x="200" y="35"/>
                  </a:cubicBezTo>
                </a:path>
              </a:pathLst>
            </a:custGeom>
            <a:grpFill/>
            <a:ln w="28575" cap="flat" cmpd="sng">
              <a:solidFill>
                <a:schemeClr val="tx1"/>
              </a:solidFill>
              <a:prstDash val="solid"/>
              <a:miter lim="800000"/>
              <a:headEnd type="none" w="med" len="med"/>
              <a:tailEnd type="none" w="med" len="med"/>
            </a:ln>
            <a:effectLst/>
          </p:spPr>
          <p:txBody>
            <a:bodyPr wrap="none"/>
            <a:lstStyle/>
            <a:p>
              <a:endParaRPr lang="it-IT"/>
            </a:p>
          </p:txBody>
        </p:sp>
        <p:sp>
          <p:nvSpPr>
            <p:cNvPr id="152636" name="Line 60"/>
            <p:cNvSpPr>
              <a:spLocks noChangeShapeType="1"/>
            </p:cNvSpPr>
            <p:nvPr/>
          </p:nvSpPr>
          <p:spPr bwMode="auto">
            <a:xfrm flipH="1">
              <a:off x="2112" y="3168"/>
              <a:ext cx="624" cy="720"/>
            </a:xfrm>
            <a:prstGeom prst="line">
              <a:avLst/>
            </a:prstGeom>
            <a:grpFill/>
            <a:ln w="28575">
              <a:solidFill>
                <a:schemeClr val="tx1"/>
              </a:solidFill>
              <a:miter lim="800000"/>
              <a:headEnd/>
              <a:tailEnd/>
            </a:ln>
            <a:effectLst/>
          </p:spPr>
          <p:txBody>
            <a:bodyPr wrap="none"/>
            <a:lstStyle/>
            <a:p>
              <a:endParaRPr lang="it-IT"/>
            </a:p>
          </p:txBody>
        </p:sp>
        <p:sp>
          <p:nvSpPr>
            <p:cNvPr id="152637" name="Line 61"/>
            <p:cNvSpPr>
              <a:spLocks noChangeShapeType="1"/>
            </p:cNvSpPr>
            <p:nvPr/>
          </p:nvSpPr>
          <p:spPr bwMode="auto">
            <a:xfrm flipH="1">
              <a:off x="2544" y="3168"/>
              <a:ext cx="192" cy="624"/>
            </a:xfrm>
            <a:prstGeom prst="line">
              <a:avLst/>
            </a:prstGeom>
            <a:grpFill/>
            <a:ln w="9525">
              <a:solidFill>
                <a:schemeClr val="tx1"/>
              </a:solidFill>
              <a:miter lim="800000"/>
              <a:headEnd/>
              <a:tailEnd/>
            </a:ln>
            <a:effectLst/>
          </p:spPr>
          <p:txBody>
            <a:bodyPr wrap="none"/>
            <a:lstStyle/>
            <a:p>
              <a:endParaRPr lang="it-IT"/>
            </a:p>
          </p:txBody>
        </p:sp>
      </p:grpSp>
      <p:grpSp>
        <p:nvGrpSpPr>
          <p:cNvPr id="4" name="Group 62"/>
          <p:cNvGrpSpPr>
            <a:grpSpLocks/>
          </p:cNvGrpSpPr>
          <p:nvPr/>
        </p:nvGrpSpPr>
        <p:grpSpPr bwMode="auto">
          <a:xfrm>
            <a:off x="7782736" y="709746"/>
            <a:ext cx="2028090" cy="3857625"/>
            <a:chOff x="2976" y="-516"/>
            <a:chExt cx="959" cy="3240"/>
          </a:xfrm>
        </p:grpSpPr>
        <p:sp>
          <p:nvSpPr>
            <p:cNvPr id="152639" name="Line 63"/>
            <p:cNvSpPr>
              <a:spLocks noChangeShapeType="1"/>
            </p:cNvSpPr>
            <p:nvPr/>
          </p:nvSpPr>
          <p:spPr bwMode="auto">
            <a:xfrm flipH="1">
              <a:off x="2976" y="-516"/>
              <a:ext cx="959" cy="3240"/>
            </a:xfrm>
            <a:prstGeom prst="line">
              <a:avLst/>
            </a:prstGeom>
            <a:noFill/>
            <a:ln w="38100">
              <a:solidFill>
                <a:schemeClr val="accent6">
                  <a:lumMod val="60000"/>
                  <a:lumOff val="40000"/>
                </a:schemeClr>
              </a:solidFill>
              <a:miter lim="800000"/>
              <a:headEnd/>
              <a:tailEnd type="triangle" w="med" len="med"/>
            </a:ln>
            <a:effectLst/>
          </p:spPr>
          <p:txBody>
            <a:bodyPr wrap="none"/>
            <a:lstStyle/>
            <a:p>
              <a:endParaRPr lang="it-IT"/>
            </a:p>
          </p:txBody>
        </p:sp>
        <p:sp>
          <p:nvSpPr>
            <p:cNvPr id="152640" name="Text Box 64"/>
            <p:cNvSpPr txBox="1">
              <a:spLocks noChangeArrowheads="1"/>
            </p:cNvSpPr>
            <p:nvPr/>
          </p:nvSpPr>
          <p:spPr bwMode="auto">
            <a:xfrm>
              <a:off x="3312" y="1044"/>
              <a:ext cx="299" cy="595"/>
            </a:xfrm>
            <a:prstGeom prst="rect">
              <a:avLst/>
            </a:prstGeom>
            <a:noFill/>
            <a:ln w="38100">
              <a:noFill/>
              <a:miter lim="800000"/>
              <a:headEnd/>
              <a:tailEnd/>
            </a:ln>
            <a:effectLst/>
          </p:spPr>
          <p:txBody>
            <a:bodyPr wrap="none">
              <a:spAutoFit/>
            </a:bodyPr>
            <a:lstStyle/>
            <a:p>
              <a:pPr algn="l"/>
              <a:r>
                <a:rPr lang="en-US" sz="4000">
                  <a:latin typeface="Symbol" pitchFamily="18" charset="2"/>
                </a:rPr>
                <a:t>n</a:t>
              </a:r>
              <a:r>
                <a:rPr lang="en-US" sz="4000" baseline="-25000">
                  <a:latin typeface="Tahoma" pitchFamily="34" charset="0"/>
                </a:rPr>
                <a:t>e</a:t>
              </a:r>
            </a:p>
          </p:txBody>
        </p:sp>
      </p:grpSp>
      <p:grpSp>
        <p:nvGrpSpPr>
          <p:cNvPr id="5" name="Group 65"/>
          <p:cNvGrpSpPr>
            <a:grpSpLocks/>
          </p:cNvGrpSpPr>
          <p:nvPr/>
        </p:nvGrpSpPr>
        <p:grpSpPr bwMode="auto">
          <a:xfrm>
            <a:off x="6969941" y="4495927"/>
            <a:ext cx="1048854" cy="809624"/>
            <a:chOff x="2592" y="2728"/>
            <a:chExt cx="495" cy="680"/>
          </a:xfrm>
        </p:grpSpPr>
        <p:sp>
          <p:nvSpPr>
            <p:cNvPr id="152642" name="Line 66"/>
            <p:cNvSpPr>
              <a:spLocks noChangeShapeType="1"/>
            </p:cNvSpPr>
            <p:nvPr/>
          </p:nvSpPr>
          <p:spPr bwMode="auto">
            <a:xfrm flipH="1">
              <a:off x="2592" y="2784"/>
              <a:ext cx="384" cy="624"/>
            </a:xfrm>
            <a:prstGeom prst="line">
              <a:avLst/>
            </a:prstGeom>
            <a:noFill/>
            <a:ln w="44450">
              <a:solidFill>
                <a:srgbClr val="FF0000"/>
              </a:solidFill>
              <a:miter lim="800000"/>
              <a:headEnd/>
              <a:tailEnd type="triangle" w="med" len="med"/>
            </a:ln>
            <a:effectLst/>
          </p:spPr>
          <p:txBody>
            <a:bodyPr wrap="none"/>
            <a:lstStyle/>
            <a:p>
              <a:endParaRPr lang="it-IT"/>
            </a:p>
          </p:txBody>
        </p:sp>
        <p:sp>
          <p:nvSpPr>
            <p:cNvPr id="152643" name="Text Box 67"/>
            <p:cNvSpPr txBox="1">
              <a:spLocks noChangeArrowheads="1"/>
            </p:cNvSpPr>
            <p:nvPr/>
          </p:nvSpPr>
          <p:spPr bwMode="auto">
            <a:xfrm>
              <a:off x="2880" y="2728"/>
              <a:ext cx="207" cy="543"/>
            </a:xfrm>
            <a:prstGeom prst="rect">
              <a:avLst/>
            </a:prstGeom>
            <a:noFill/>
            <a:ln w="44450">
              <a:noFill/>
              <a:miter lim="800000"/>
              <a:headEnd/>
              <a:tailEnd/>
            </a:ln>
            <a:effectLst/>
          </p:spPr>
          <p:txBody>
            <a:bodyPr wrap="none">
              <a:spAutoFit/>
            </a:bodyPr>
            <a:lstStyle/>
            <a:p>
              <a:pPr algn="l"/>
              <a:r>
                <a:rPr lang="en-US" sz="3600" dirty="0">
                  <a:solidFill>
                    <a:srgbClr val="FF0000"/>
                  </a:solidFill>
                  <a:latin typeface="Comic Sans MS" pitchFamily="66" charset="0"/>
                </a:rPr>
                <a:t>e</a:t>
              </a:r>
            </a:p>
          </p:txBody>
        </p:sp>
      </p:grpSp>
      <p:pic>
        <p:nvPicPr>
          <p:cNvPr id="100356"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809470" y="674560"/>
            <a:ext cx="1238250" cy="1219200"/>
          </a:xfrm>
          <a:prstGeom prst="rect">
            <a:avLst/>
          </a:prstGeom>
          <a:noFill/>
          <a:ln w="9525">
            <a:noFill/>
            <a:miter lim="800000"/>
            <a:headEnd/>
            <a:tailEnd/>
          </a:ln>
        </p:spPr>
      </p:pic>
      <p:pic>
        <p:nvPicPr>
          <p:cNvPr id="176130" name="Picture 2" descr="Experimental Techniqu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21560" y="3241685"/>
            <a:ext cx="3693883" cy="267806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2207568" y="1118997"/>
            <a:ext cx="4896544" cy="1200329"/>
          </a:xfrm>
          <a:prstGeom prst="rect">
            <a:avLst/>
          </a:prstGeom>
        </p:spPr>
        <p:txBody>
          <a:bodyPr wrap="square">
            <a:spAutoFit/>
          </a:bodyPr>
          <a:lstStyle/>
          <a:p>
            <a:pPr lvl="0" algn="l"/>
            <a:r>
              <a:rPr lang="en-US" b="1" dirty="0">
                <a:solidFill>
                  <a:srgbClr val="FF0000"/>
                </a:solidFill>
                <a:latin typeface="Calibri"/>
              </a:rPr>
              <a:t>Question 3</a:t>
            </a:r>
            <a:r>
              <a:rPr lang="en-US" dirty="0">
                <a:solidFill>
                  <a:srgbClr val="FF0000"/>
                </a:solidFill>
                <a:latin typeface="Calibri"/>
              </a:rPr>
              <a:t>: Explain why in the Elastic Scattering (ES) reaction the contribution of the </a:t>
            </a:r>
            <a:r>
              <a:rPr lang="en-US" dirty="0" err="1">
                <a:solidFill>
                  <a:srgbClr val="FF0000"/>
                </a:solidFill>
                <a:latin typeface="Symbol" panose="05050102010706020507" pitchFamily="18" charset="2"/>
              </a:rPr>
              <a:t>n</a:t>
            </a:r>
            <a:r>
              <a:rPr lang="en-US" baseline="-25000" dirty="0" err="1">
                <a:solidFill>
                  <a:srgbClr val="FF0000"/>
                </a:solidFill>
                <a:latin typeface="Symbol" panose="05050102010706020507" pitchFamily="18" charset="2"/>
              </a:rPr>
              <a:t>m</a:t>
            </a:r>
            <a:r>
              <a:rPr lang="en-US" dirty="0" err="1">
                <a:solidFill>
                  <a:srgbClr val="FF0000"/>
                </a:solidFill>
                <a:latin typeface="Symbol" panose="05050102010706020507" pitchFamily="18" charset="2"/>
              </a:rPr>
              <a:t>+n</a:t>
            </a:r>
            <a:r>
              <a:rPr lang="en-US" baseline="-25000" dirty="0" err="1">
                <a:solidFill>
                  <a:srgbClr val="FF0000"/>
                </a:solidFill>
                <a:latin typeface="Symbol" panose="05050102010706020507" pitchFamily="18" charset="2"/>
              </a:rPr>
              <a:t>t</a:t>
            </a:r>
            <a:r>
              <a:rPr lang="en-US" dirty="0">
                <a:solidFill>
                  <a:srgbClr val="FF0000"/>
                </a:solidFill>
                <a:latin typeface="Calibri"/>
              </a:rPr>
              <a:t> flux on the event rate is only 1/6 of that of the </a:t>
            </a:r>
            <a:r>
              <a:rPr lang="en-US" dirty="0">
                <a:solidFill>
                  <a:srgbClr val="FF0000"/>
                </a:solidFill>
                <a:latin typeface="Symbol" panose="05050102010706020507" pitchFamily="18" charset="2"/>
              </a:rPr>
              <a:t>n</a:t>
            </a:r>
            <a:r>
              <a:rPr lang="en-US" baseline="-25000" dirty="0">
                <a:solidFill>
                  <a:srgbClr val="FF0000"/>
                </a:solidFill>
                <a:latin typeface="Calibri"/>
              </a:rPr>
              <a:t>e</a:t>
            </a:r>
            <a:r>
              <a:rPr lang="en-US" dirty="0">
                <a:solidFill>
                  <a:srgbClr val="FF0000"/>
                </a:solidFill>
                <a:latin typeface="Calibri"/>
              </a:rPr>
              <a:t>.</a:t>
            </a:r>
          </a:p>
          <a:p>
            <a:pPr lvl="0" algn="l"/>
            <a:r>
              <a:rPr lang="en-US" dirty="0">
                <a:solidFill>
                  <a:srgbClr val="FF0000"/>
                </a:solidFill>
                <a:latin typeface="Calibri"/>
              </a:rPr>
              <a:t>(Note: the same is valid for SNO)</a:t>
            </a:r>
          </a:p>
        </p:txBody>
      </p:sp>
      <p:sp>
        <p:nvSpPr>
          <p:cNvPr id="26" name="Rectangle 2"/>
          <p:cNvSpPr>
            <a:spLocks noGrp="1" noChangeArrowheads="1"/>
          </p:cNvSpPr>
          <p:nvPr>
            <p:ph type="title"/>
          </p:nvPr>
        </p:nvSpPr>
        <p:spPr>
          <a:xfrm>
            <a:off x="847492" y="0"/>
            <a:ext cx="9107075" cy="736898"/>
          </a:xfrm>
          <a:noFill/>
          <a:ln/>
        </p:spPr>
        <p:txBody>
          <a:bodyPr>
            <a:noAutofit/>
          </a:bodyPr>
          <a:lstStyle/>
          <a:p>
            <a:r>
              <a:rPr lang="it-IT" sz="3600" dirty="0" err="1">
                <a:solidFill>
                  <a:srgbClr val="C00000"/>
                </a:solidFill>
              </a:rPr>
              <a:t>SuperKamiokande</a:t>
            </a:r>
            <a:r>
              <a:rPr lang="it-IT" sz="3600" dirty="0">
                <a:solidFill>
                  <a:srgbClr val="C00000"/>
                </a:solidFill>
              </a:rPr>
              <a:t> (1996</a:t>
            </a:r>
            <a:r>
              <a:rPr lang="it-IT" sz="3600" dirty="0">
                <a:solidFill>
                  <a:srgbClr val="C00000"/>
                </a:solidFill>
                <a:sym typeface="Wingdings" panose="05000000000000000000" pitchFamily="2" charset="2"/>
              </a:rPr>
              <a:t>)</a:t>
            </a:r>
            <a:r>
              <a:rPr lang="it-IT" sz="3600" dirty="0">
                <a:solidFill>
                  <a:srgbClr val="C00000"/>
                </a:solidFill>
              </a:rPr>
              <a:t>: ES 𝜈</a:t>
            </a:r>
            <a:r>
              <a:rPr lang="it-IT" sz="3600" baseline="-25000" dirty="0">
                <a:solidFill>
                  <a:srgbClr val="C00000"/>
                </a:solidFill>
              </a:rPr>
              <a:t>𝑥</a:t>
            </a:r>
            <a:r>
              <a:rPr lang="it-IT" sz="3600" dirty="0">
                <a:solidFill>
                  <a:srgbClr val="C00000"/>
                </a:solidFill>
              </a:rPr>
              <a:t> 𝑒 →𝜈</a:t>
            </a:r>
            <a:r>
              <a:rPr lang="it-IT" sz="3600" baseline="-25000" dirty="0">
                <a:solidFill>
                  <a:srgbClr val="C00000"/>
                </a:solidFill>
              </a:rPr>
              <a:t>𝑥</a:t>
            </a:r>
            <a:r>
              <a:rPr lang="it-IT" sz="3600" dirty="0">
                <a:solidFill>
                  <a:srgbClr val="C00000"/>
                </a:solidFill>
              </a:rPr>
              <a:t> 𝑒</a:t>
            </a:r>
          </a:p>
        </p:txBody>
      </p:sp>
      <p:sp>
        <p:nvSpPr>
          <p:cNvPr id="8" name="Segnaposto piè di pagina 7"/>
          <p:cNvSpPr>
            <a:spLocks noGrp="1"/>
          </p:cNvSpPr>
          <p:nvPr>
            <p:ph type="ftr" sz="quarter" idx="11"/>
          </p:nvPr>
        </p:nvSpPr>
        <p:spPr/>
        <p:txBody>
          <a:bodyPr/>
          <a:lstStyle/>
          <a:p>
            <a:r>
              <a:rPr lang="fr-FR"/>
              <a:t>M. Spurio - Astroparticle Physics - 12</a:t>
            </a:r>
            <a:endParaRPr lang="it-IT"/>
          </a:p>
        </p:txBody>
      </p:sp>
      <p:sp>
        <p:nvSpPr>
          <p:cNvPr id="6" name="Segnaposto numero diapositiva 5"/>
          <p:cNvSpPr>
            <a:spLocks noGrp="1"/>
          </p:cNvSpPr>
          <p:nvPr>
            <p:ph type="sldNum" sz="quarter" idx="12"/>
          </p:nvPr>
        </p:nvSpPr>
        <p:spPr/>
        <p:txBody>
          <a:bodyPr/>
          <a:lstStyle/>
          <a:p>
            <a:fld id="{EF856C54-971D-4A64-8725-72F12A462872}" type="slidenum">
              <a:rPr lang="it-IT" smtClean="0"/>
              <a:t>21</a:t>
            </a:fld>
            <a:endParaRPr lang="it-IT"/>
          </a:p>
        </p:txBody>
      </p:sp>
    </p:spTree>
    <p:extLst>
      <p:ext uri="{BB962C8B-B14F-4D97-AF65-F5344CB8AC3E}">
        <p14:creationId xmlns:p14="http://schemas.microsoft.com/office/powerpoint/2010/main" val="313605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128" name="Picture 528" descr="svoboda-neutrino-su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9939" y="922976"/>
            <a:ext cx="3505200" cy="3505201"/>
          </a:xfrm>
          <a:prstGeom prst="rect">
            <a:avLst/>
          </a:prstGeom>
          <a:noFill/>
          <a:ln w="9525">
            <a:noFill/>
            <a:miter lim="800000"/>
            <a:headEnd/>
            <a:tailEnd/>
          </a:ln>
        </p:spPr>
      </p:pic>
      <p:sp>
        <p:nvSpPr>
          <p:cNvPr id="154131" name="Rectangle 531"/>
          <p:cNvSpPr>
            <a:spLocks noGrp="1" noChangeArrowheads="1"/>
          </p:cNvSpPr>
          <p:nvPr>
            <p:ph type="title"/>
          </p:nvPr>
        </p:nvSpPr>
        <p:spPr>
          <a:xfrm>
            <a:off x="1939235" y="1209984"/>
            <a:ext cx="2971800" cy="476250"/>
          </a:xfrm>
          <a:noFill/>
          <a:ln/>
        </p:spPr>
        <p:txBody>
          <a:bodyPr>
            <a:noAutofit/>
          </a:bodyPr>
          <a:lstStyle/>
          <a:p>
            <a:r>
              <a:rPr lang="it-IT" sz="2400" dirty="0">
                <a:solidFill>
                  <a:schemeClr val="bg1"/>
                </a:solidFill>
              </a:rPr>
              <a:t>Neutrino Picture of the </a:t>
            </a:r>
            <a:r>
              <a:rPr lang="it-IT" sz="2400" dirty="0" err="1">
                <a:solidFill>
                  <a:schemeClr val="bg1"/>
                </a:solidFill>
              </a:rPr>
              <a:t>Sun</a:t>
            </a:r>
            <a:endParaRPr lang="it-IT" sz="2400" dirty="0">
              <a:solidFill>
                <a:schemeClr val="bg1"/>
              </a:solidFill>
            </a:endParaRP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22</a:t>
            </a:fld>
            <a:endParaRPr lang="it-IT"/>
          </a:p>
        </p:txBody>
      </p:sp>
      <p:sp>
        <p:nvSpPr>
          <p:cNvPr id="154135" name="Line 535"/>
          <p:cNvSpPr>
            <a:spLocks noChangeShapeType="1"/>
          </p:cNvSpPr>
          <p:nvPr/>
        </p:nvSpPr>
        <p:spPr bwMode="auto">
          <a:xfrm>
            <a:off x="8915400" y="1458530"/>
            <a:ext cx="762000" cy="609600"/>
          </a:xfrm>
          <a:prstGeom prst="line">
            <a:avLst/>
          </a:prstGeom>
          <a:noFill/>
          <a:ln w="50800">
            <a:solidFill>
              <a:schemeClr val="accent2"/>
            </a:solidFill>
            <a:round/>
            <a:headEnd/>
            <a:tailEnd type="triangle" w="med" len="med"/>
          </a:ln>
          <a:effectLst/>
        </p:spPr>
        <p:txBody>
          <a:bodyPr/>
          <a:lstStyle/>
          <a:p>
            <a:endParaRPr lang="it-IT"/>
          </a:p>
        </p:txBody>
      </p:sp>
      <p:sp>
        <p:nvSpPr>
          <p:cNvPr id="154138" name="Text Box 538"/>
          <p:cNvSpPr txBox="1">
            <a:spLocks noChangeArrowheads="1"/>
          </p:cNvSpPr>
          <p:nvPr/>
        </p:nvSpPr>
        <p:spPr bwMode="auto">
          <a:xfrm>
            <a:off x="6816725" y="1177543"/>
            <a:ext cx="2165350" cy="369332"/>
          </a:xfrm>
          <a:prstGeom prst="rect">
            <a:avLst/>
          </a:prstGeom>
          <a:solidFill>
            <a:srgbClr val="FFFFCC"/>
          </a:solidFill>
          <a:ln w="25400">
            <a:noFill/>
            <a:miter lim="800000"/>
            <a:headEnd/>
            <a:tailEnd/>
          </a:ln>
          <a:effectLst/>
        </p:spPr>
        <p:txBody>
          <a:bodyPr>
            <a:spAutoFit/>
          </a:bodyPr>
          <a:lstStyle/>
          <a:p>
            <a:pPr algn="l"/>
            <a:r>
              <a:rPr lang="en-US">
                <a:solidFill>
                  <a:srgbClr val="000099"/>
                </a:solidFill>
                <a:latin typeface="Comic Sans MS" pitchFamily="66" charset="0"/>
              </a:rPr>
              <a:t>Sun direction</a:t>
            </a:r>
          </a:p>
        </p:txBody>
      </p:sp>
      <p:pic>
        <p:nvPicPr>
          <p:cNvPr id="155667" name="Picture 1043"/>
          <p:cNvPicPr>
            <a:picLocks noChangeAspect="1" noChangeArrowheads="1"/>
          </p:cNvPicPr>
          <p:nvPr/>
        </p:nvPicPr>
        <p:blipFill>
          <a:blip r:embed="rId4" cstate="print"/>
          <a:srcRect/>
          <a:stretch>
            <a:fillRect/>
          </a:stretch>
        </p:blipFill>
        <p:spPr bwMode="auto">
          <a:xfrm>
            <a:off x="5257800" y="888618"/>
            <a:ext cx="5410200" cy="3917912"/>
          </a:xfrm>
          <a:prstGeom prst="rect">
            <a:avLst/>
          </a:prstGeom>
          <a:noFill/>
          <a:ln w="9525">
            <a:noFill/>
            <a:miter lim="800000"/>
            <a:headEnd/>
            <a:tailEnd/>
          </a:ln>
          <a:effectLst/>
        </p:spPr>
      </p:pic>
      <p:sp>
        <p:nvSpPr>
          <p:cNvPr id="155668" name="Text Box 1044"/>
          <p:cNvSpPr txBox="1">
            <a:spLocks noChangeArrowheads="1"/>
          </p:cNvSpPr>
          <p:nvPr/>
        </p:nvSpPr>
        <p:spPr bwMode="auto">
          <a:xfrm>
            <a:off x="6291064" y="3049974"/>
            <a:ext cx="1752600" cy="641350"/>
          </a:xfrm>
          <a:prstGeom prst="rect">
            <a:avLst/>
          </a:prstGeom>
          <a:noFill/>
          <a:ln w="25400">
            <a:noFill/>
            <a:miter lim="800000"/>
            <a:headEnd/>
            <a:tailEnd/>
          </a:ln>
          <a:effectLst/>
        </p:spPr>
        <p:txBody>
          <a:bodyPr>
            <a:spAutoFit/>
          </a:bodyPr>
          <a:lstStyle/>
          <a:p>
            <a:pPr algn="l"/>
            <a:r>
              <a:rPr lang="en-US" dirty="0">
                <a:solidFill>
                  <a:srgbClr val="FF0000"/>
                </a:solidFill>
                <a:latin typeface="+mj-lt"/>
              </a:rPr>
              <a:t>Radioactivity Background</a:t>
            </a:r>
          </a:p>
        </p:txBody>
      </p:sp>
      <p:sp>
        <p:nvSpPr>
          <p:cNvPr id="155669" name="Line 1045"/>
          <p:cNvSpPr>
            <a:spLocks noChangeShapeType="1"/>
          </p:cNvSpPr>
          <p:nvPr/>
        </p:nvSpPr>
        <p:spPr bwMode="auto">
          <a:xfrm flipV="1">
            <a:off x="7104112" y="2906330"/>
            <a:ext cx="504776" cy="287288"/>
          </a:xfrm>
          <a:prstGeom prst="line">
            <a:avLst/>
          </a:prstGeom>
          <a:noFill/>
          <a:ln w="25400">
            <a:solidFill>
              <a:srgbClr val="FF0000"/>
            </a:solidFill>
            <a:round/>
            <a:headEnd/>
            <a:tailEnd type="triangle" w="med" len="med"/>
          </a:ln>
          <a:effectLst/>
        </p:spPr>
        <p:txBody>
          <a:bodyPr/>
          <a:lstStyle/>
          <a:p>
            <a:endParaRPr lang="it-IT"/>
          </a:p>
        </p:txBody>
      </p:sp>
      <p:sp>
        <p:nvSpPr>
          <p:cNvPr id="155673" name="Text Box 1049"/>
          <p:cNvSpPr txBox="1">
            <a:spLocks noChangeArrowheads="1"/>
          </p:cNvSpPr>
          <p:nvPr/>
        </p:nvSpPr>
        <p:spPr bwMode="auto">
          <a:xfrm>
            <a:off x="1099939" y="5019657"/>
            <a:ext cx="10451359" cy="800219"/>
          </a:xfrm>
          <a:prstGeom prst="rect">
            <a:avLst/>
          </a:prstGeom>
          <a:noFill/>
          <a:ln w="25400">
            <a:noFill/>
            <a:miter lim="800000"/>
            <a:headEnd/>
            <a:tailEnd/>
          </a:ln>
          <a:effectLst/>
        </p:spPr>
        <p:txBody>
          <a:bodyPr wrap="square">
            <a:spAutoFit/>
          </a:bodyPr>
          <a:lstStyle/>
          <a:p>
            <a:pPr>
              <a:spcAft>
                <a:spcPts val="1200"/>
              </a:spcAft>
              <a:buFontTx/>
              <a:buChar char="•"/>
            </a:pPr>
            <a:r>
              <a:rPr lang="en-US" dirty="0"/>
              <a:t> SK measured a flux of solar neutrinos with energy &gt; 5 </a:t>
            </a:r>
            <a:r>
              <a:rPr lang="en-US" dirty="0" err="1"/>
              <a:t>MeV</a:t>
            </a:r>
            <a:r>
              <a:rPr lang="en-US" dirty="0"/>
              <a:t> (from B</a:t>
            </a:r>
            <a:r>
              <a:rPr lang="en-US" baseline="30000" dirty="0"/>
              <a:t>8</a:t>
            </a:r>
            <a:r>
              <a:rPr lang="en-US" dirty="0"/>
              <a:t>) about 40% of that predicted by the SSM</a:t>
            </a:r>
          </a:p>
          <a:p>
            <a:pPr>
              <a:spcAft>
                <a:spcPts val="1200"/>
              </a:spcAft>
              <a:buFontTx/>
              <a:buChar char="•"/>
            </a:pPr>
            <a:r>
              <a:rPr lang="en-US" dirty="0"/>
              <a:t> The reduction is almost constant up to 18 MeV</a:t>
            </a:r>
          </a:p>
        </p:txBody>
      </p:sp>
      <p:sp>
        <p:nvSpPr>
          <p:cNvPr id="11" name="Rectangle 2"/>
          <p:cNvSpPr txBox="1">
            <a:spLocks noChangeArrowheads="1"/>
          </p:cNvSpPr>
          <p:nvPr/>
        </p:nvSpPr>
        <p:spPr>
          <a:xfrm>
            <a:off x="830424" y="0"/>
            <a:ext cx="9124144" cy="736898"/>
          </a:xfrm>
          <a:prstGeom prst="rect">
            <a:avLst/>
          </a:prstGeom>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C00000"/>
                </a:solidFill>
                <a:latin typeface="+mj-lt"/>
                <a:ea typeface="+mj-ea"/>
                <a:cs typeface="+mj-cs"/>
              </a:defRPr>
            </a:lvl1pPr>
          </a:lstStyle>
          <a:p>
            <a:r>
              <a:rPr lang="it-IT" sz="3600" dirty="0" err="1"/>
              <a:t>SuperKamiokande</a:t>
            </a:r>
            <a:r>
              <a:rPr lang="it-IT" sz="3600" dirty="0"/>
              <a:t>: ES 𝜈</a:t>
            </a:r>
            <a:r>
              <a:rPr lang="it-IT" sz="3600" baseline="-25000" dirty="0"/>
              <a:t>𝑥</a:t>
            </a:r>
            <a:r>
              <a:rPr lang="it-IT" sz="3600" dirty="0"/>
              <a:t> 𝑒 →𝜈</a:t>
            </a:r>
            <a:r>
              <a:rPr lang="it-IT" sz="3600" baseline="-25000" dirty="0"/>
              <a:t>𝑥</a:t>
            </a:r>
            <a:r>
              <a:rPr lang="it-IT" sz="3600" dirty="0"/>
              <a:t> 𝑒</a:t>
            </a:r>
          </a:p>
        </p:txBody>
      </p:sp>
    </p:spTree>
    <p:extLst>
      <p:ext uri="{BB962C8B-B14F-4D97-AF65-F5344CB8AC3E}">
        <p14:creationId xmlns:p14="http://schemas.microsoft.com/office/powerpoint/2010/main" val="172424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849086" y="44625"/>
            <a:ext cx="9495386" cy="702351"/>
          </a:xfrm>
          <a:noFill/>
          <a:ln/>
        </p:spPr>
        <p:txBody>
          <a:bodyPr>
            <a:normAutofit/>
          </a:bodyPr>
          <a:lstStyle/>
          <a:p>
            <a:r>
              <a:rPr lang="it-IT" sz="4000" dirty="0">
                <a:solidFill>
                  <a:srgbClr val="C00000"/>
                </a:solidFill>
              </a:rPr>
              <a:t>The decisive </a:t>
            </a:r>
            <a:r>
              <a:rPr lang="it-IT" sz="4000" dirty="0" err="1">
                <a:solidFill>
                  <a:srgbClr val="C00000"/>
                </a:solidFill>
              </a:rPr>
              <a:t>observation</a:t>
            </a:r>
            <a:r>
              <a:rPr lang="it-IT" sz="4000" dirty="0">
                <a:solidFill>
                  <a:srgbClr val="C00000"/>
                </a:solidFill>
              </a:rPr>
              <a:t>: SNO (1999 –2006)</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23</a:t>
            </a:fld>
            <a:endParaRPr lang="it-IT"/>
          </a:p>
        </p:txBody>
      </p:sp>
      <p:sp>
        <p:nvSpPr>
          <p:cNvPr id="155664" name="Rectangle 16"/>
          <p:cNvSpPr>
            <a:spLocks noChangeArrowheads="1"/>
          </p:cNvSpPr>
          <p:nvPr/>
        </p:nvSpPr>
        <p:spPr bwMode="auto">
          <a:xfrm>
            <a:off x="634482" y="1268761"/>
            <a:ext cx="5533263" cy="4487382"/>
          </a:xfrm>
          <a:prstGeom prst="rect">
            <a:avLst/>
          </a:prstGeom>
          <a:noFill/>
          <a:ln w="25400">
            <a:noFill/>
            <a:miter lim="800000"/>
            <a:headEnd/>
            <a:tailEnd/>
          </a:ln>
          <a:effectLst/>
        </p:spPr>
        <p:txBody>
          <a:bodyPr wrap="square">
            <a:spAutoFit/>
          </a:bodyPr>
          <a:lstStyle/>
          <a:p>
            <a:pPr marL="342900" indent="-342900">
              <a:spcAft>
                <a:spcPts val="400"/>
              </a:spcAft>
              <a:buClr>
                <a:srgbClr val="FF0000"/>
              </a:buClr>
              <a:buSzPct val="100000"/>
              <a:buFont typeface="Arial" panose="020B0604020202020204" pitchFamily="34" charset="0"/>
              <a:buChar char="•"/>
            </a:pPr>
            <a:r>
              <a:rPr lang="en-GB" dirty="0"/>
              <a:t>18 m sphere underground (~2.5km), in Ontario - Canada</a:t>
            </a:r>
          </a:p>
          <a:p>
            <a:pPr marL="342900" indent="-342900">
              <a:spcAft>
                <a:spcPts val="400"/>
              </a:spcAft>
              <a:buClr>
                <a:srgbClr val="FF0000"/>
              </a:buClr>
              <a:buSzPct val="100000"/>
              <a:buFont typeface="Arial" panose="020B0604020202020204" pitchFamily="34" charset="0"/>
              <a:buChar char="•"/>
            </a:pPr>
            <a:r>
              <a:rPr lang="en-GB" dirty="0"/>
              <a:t>Heavy water (D</a:t>
            </a:r>
            <a:r>
              <a:rPr lang="en-GB" baseline="-20000" dirty="0"/>
              <a:t>2</a:t>
            </a:r>
            <a:r>
              <a:rPr lang="en-GB" dirty="0"/>
              <a:t>O) inside a transparent acrylic sphere (12m diameter)</a:t>
            </a:r>
          </a:p>
          <a:p>
            <a:pPr marL="342900" indent="-342900">
              <a:spcAft>
                <a:spcPts val="400"/>
              </a:spcAft>
              <a:buClr>
                <a:srgbClr val="FF0000"/>
              </a:buClr>
              <a:buSzPct val="100000"/>
              <a:buFont typeface="Arial" panose="020B0604020202020204" pitchFamily="34" charset="0"/>
              <a:buChar char="•"/>
            </a:pPr>
            <a:r>
              <a:rPr lang="en-GB" dirty="0"/>
              <a:t>10,000 photomultiplier tubes  (PMTs) </a:t>
            </a:r>
          </a:p>
          <a:p>
            <a:pPr marL="342900" indent="-342900">
              <a:spcAft>
                <a:spcPts val="400"/>
              </a:spcAft>
              <a:buClr>
                <a:srgbClr val="FF0000"/>
              </a:buClr>
              <a:buSzPct val="100000"/>
              <a:buFont typeface="Arial" panose="020B0604020202020204" pitchFamily="34" charset="0"/>
              <a:buChar char="•"/>
            </a:pPr>
            <a:r>
              <a:rPr lang="en-GB" dirty="0"/>
              <a:t>PMTs collect Cherenkov light photons</a:t>
            </a:r>
          </a:p>
          <a:p>
            <a:pPr marL="342900" indent="-342900">
              <a:spcAft>
                <a:spcPts val="400"/>
              </a:spcAft>
              <a:buClr>
                <a:srgbClr val="FF0000"/>
              </a:buClr>
              <a:buSzPct val="100000"/>
              <a:buFont typeface="Arial" panose="020B0604020202020204" pitchFamily="34" charset="0"/>
              <a:buChar char="•"/>
            </a:pPr>
            <a:r>
              <a:rPr lang="en-GB" dirty="0"/>
              <a:t>Pure salt is added to increase sensitivity of NC reactions (≥2002)</a:t>
            </a:r>
          </a:p>
          <a:p>
            <a:pPr marL="342900" indent="-342900">
              <a:spcAft>
                <a:spcPts val="400"/>
              </a:spcAft>
              <a:buClr>
                <a:srgbClr val="FF0000"/>
              </a:buClr>
              <a:buSzPct val="100000"/>
              <a:buFont typeface="Arial" panose="020B0604020202020204" pitchFamily="34" charset="0"/>
              <a:buChar char="•"/>
            </a:pPr>
            <a:r>
              <a:rPr lang="en-GB" dirty="0"/>
              <a:t>SNO measure the flux of all </a:t>
            </a:r>
            <a:r>
              <a:rPr lang="en-GB" dirty="0" err="1"/>
              <a:t>flavors</a:t>
            </a:r>
            <a:r>
              <a:rPr lang="en-GB" dirty="0"/>
              <a:t> </a:t>
            </a:r>
            <a:r>
              <a:rPr lang="en-GB" dirty="0">
                <a:latin typeface="Comic Sans MS" pitchFamily="66" charset="0"/>
              </a:rPr>
              <a:t>‘</a:t>
            </a:r>
            <a:r>
              <a:rPr lang="en-GB" b="1" dirty="0">
                <a:latin typeface="Symbol" pitchFamily="18" charset="2"/>
              </a:rPr>
              <a:t>F</a:t>
            </a:r>
            <a:r>
              <a:rPr lang="en-GB" b="1" dirty="0">
                <a:latin typeface="Comic Sans MS" pitchFamily="66" charset="0"/>
              </a:rPr>
              <a:t>(</a:t>
            </a:r>
            <a:r>
              <a:rPr lang="en-GB" b="1" dirty="0">
                <a:latin typeface="Comic Sans MS" pitchFamily="66" charset="0"/>
                <a:sym typeface="Symbol" pitchFamily="18" charset="2"/>
              </a:rPr>
              <a:t></a:t>
            </a:r>
            <a:r>
              <a:rPr lang="en-GB" b="1" baseline="-25000" dirty="0">
                <a:latin typeface="Comic Sans MS" pitchFamily="66" charset="0"/>
              </a:rPr>
              <a:t>x</a:t>
            </a:r>
            <a:r>
              <a:rPr lang="en-GB" b="1" dirty="0">
                <a:latin typeface="Comic Sans MS" pitchFamily="66" charset="0"/>
              </a:rPr>
              <a:t>)</a:t>
            </a:r>
            <a:r>
              <a:rPr lang="en-GB" dirty="0">
                <a:latin typeface="Comic Sans MS" pitchFamily="66" charset="0"/>
              </a:rPr>
              <a:t>’ </a:t>
            </a:r>
            <a:r>
              <a:rPr lang="en-GB" dirty="0"/>
              <a:t>from NC and electron neutrinos</a:t>
            </a:r>
            <a:r>
              <a:rPr lang="en-GB" dirty="0">
                <a:latin typeface="+mj-lt"/>
              </a:rPr>
              <a:t> </a:t>
            </a:r>
            <a:r>
              <a:rPr lang="en-GB" dirty="0">
                <a:latin typeface="Comic Sans MS" pitchFamily="66" charset="0"/>
              </a:rPr>
              <a:t>‘</a:t>
            </a:r>
            <a:r>
              <a:rPr lang="en-GB" b="1" dirty="0">
                <a:latin typeface="Symbol" pitchFamily="18" charset="2"/>
              </a:rPr>
              <a:t>F</a:t>
            </a:r>
            <a:r>
              <a:rPr lang="en-GB" b="1" dirty="0">
                <a:latin typeface="Comic Sans MS" pitchFamily="66" charset="0"/>
              </a:rPr>
              <a:t>(</a:t>
            </a:r>
            <a:r>
              <a:rPr lang="en-GB" b="1" dirty="0">
                <a:latin typeface="Comic Sans MS" pitchFamily="66" charset="0"/>
                <a:sym typeface="Symbol" pitchFamily="18" charset="2"/>
              </a:rPr>
              <a:t></a:t>
            </a:r>
            <a:r>
              <a:rPr lang="en-GB" b="1" baseline="-25000" dirty="0">
                <a:latin typeface="Comic Sans MS" pitchFamily="66" charset="0"/>
              </a:rPr>
              <a:t>e</a:t>
            </a:r>
            <a:r>
              <a:rPr lang="en-GB" b="1" dirty="0">
                <a:latin typeface="Comic Sans MS" pitchFamily="66" charset="0"/>
              </a:rPr>
              <a:t>)</a:t>
            </a:r>
            <a:r>
              <a:rPr lang="en-GB" dirty="0">
                <a:latin typeface="Comic Sans MS" pitchFamily="66" charset="0"/>
              </a:rPr>
              <a:t>’ </a:t>
            </a:r>
            <a:r>
              <a:rPr lang="en-GB" dirty="0"/>
              <a:t>with CC</a:t>
            </a:r>
          </a:p>
          <a:p>
            <a:pPr marL="342900" indent="-342900">
              <a:spcAft>
                <a:spcPts val="400"/>
              </a:spcAft>
              <a:buClr>
                <a:srgbClr val="FF0000"/>
              </a:buClr>
              <a:buSzPct val="100000"/>
              <a:buFont typeface="Arial" panose="020B0604020202020204" pitchFamily="34" charset="0"/>
              <a:buChar char="•"/>
            </a:pPr>
            <a:r>
              <a:rPr lang="en-GB" dirty="0"/>
              <a:t>The flux of non-electron neutrinos is</a:t>
            </a:r>
          </a:p>
          <a:p>
            <a:pPr>
              <a:spcAft>
                <a:spcPts val="400"/>
              </a:spcAft>
              <a:buClr>
                <a:srgbClr val="FF0000"/>
              </a:buClr>
              <a:buSzPct val="100000"/>
            </a:pPr>
            <a:r>
              <a:rPr lang="en-GB" b="1" dirty="0">
                <a:latin typeface="Symbol" pitchFamily="18" charset="2"/>
              </a:rPr>
              <a:t>	F</a:t>
            </a:r>
            <a:r>
              <a:rPr lang="en-GB" b="1" dirty="0">
                <a:latin typeface="Comic Sans MS" pitchFamily="66" charset="0"/>
              </a:rPr>
              <a:t>(</a:t>
            </a:r>
            <a:r>
              <a:rPr lang="en-GB" b="1" dirty="0">
                <a:latin typeface="Comic Sans MS" pitchFamily="66" charset="0"/>
                <a:sym typeface="Symbol" pitchFamily="18" charset="2"/>
              </a:rPr>
              <a:t></a:t>
            </a:r>
            <a:r>
              <a:rPr lang="en-GB" b="1" baseline="-25000" dirty="0">
                <a:latin typeface="Comic Sans MS" pitchFamily="66" charset="0"/>
                <a:sym typeface="Symbol" pitchFamily="18" charset="2"/>
              </a:rPr>
              <a:t></a:t>
            </a:r>
            <a:r>
              <a:rPr lang="en-GB" b="1" dirty="0">
                <a:latin typeface="Comic Sans MS" pitchFamily="66" charset="0"/>
                <a:sym typeface="Symbol" pitchFamily="18" charset="2"/>
              </a:rPr>
              <a:t>, </a:t>
            </a:r>
            <a:r>
              <a:rPr lang="en-GB" b="1" baseline="-25000" dirty="0">
                <a:latin typeface="Comic Sans MS" pitchFamily="66" charset="0"/>
                <a:sym typeface="Symbol" pitchFamily="18" charset="2"/>
              </a:rPr>
              <a:t></a:t>
            </a:r>
            <a:r>
              <a:rPr lang="en-GB" b="1" dirty="0">
                <a:latin typeface="Comic Sans MS" pitchFamily="66" charset="0"/>
                <a:sym typeface="Symbol" pitchFamily="18" charset="2"/>
              </a:rPr>
              <a:t>) =</a:t>
            </a:r>
            <a:r>
              <a:rPr lang="en-GB" dirty="0">
                <a:latin typeface="Comic Sans MS" pitchFamily="66" charset="0"/>
                <a:sym typeface="Symbol" pitchFamily="18" charset="2"/>
              </a:rPr>
              <a:t> </a:t>
            </a:r>
            <a:r>
              <a:rPr lang="en-GB" b="1" dirty="0">
                <a:latin typeface="Symbol" pitchFamily="18" charset="2"/>
                <a:sym typeface="Symbol" pitchFamily="18" charset="2"/>
              </a:rPr>
              <a:t>F</a:t>
            </a:r>
            <a:r>
              <a:rPr lang="en-GB" b="1" dirty="0">
                <a:latin typeface="Comic Sans MS" pitchFamily="66" charset="0"/>
                <a:sym typeface="Symbol" pitchFamily="18" charset="2"/>
              </a:rPr>
              <a:t>(</a:t>
            </a:r>
            <a:r>
              <a:rPr lang="en-GB" b="1" baseline="-25000" dirty="0">
                <a:latin typeface="Comic Sans MS" pitchFamily="66" charset="0"/>
                <a:sym typeface="Symbol" pitchFamily="18" charset="2"/>
              </a:rPr>
              <a:t>x</a:t>
            </a:r>
            <a:r>
              <a:rPr lang="en-GB" b="1" dirty="0">
                <a:latin typeface="Comic Sans MS" pitchFamily="66" charset="0"/>
                <a:sym typeface="Symbol" pitchFamily="18" charset="2"/>
              </a:rPr>
              <a:t>)</a:t>
            </a:r>
            <a:r>
              <a:rPr lang="en-GB" dirty="0">
                <a:latin typeface="Comic Sans MS" pitchFamily="66" charset="0"/>
                <a:sym typeface="Symbol" pitchFamily="18" charset="2"/>
              </a:rPr>
              <a:t> - </a:t>
            </a:r>
            <a:r>
              <a:rPr lang="en-GB" b="1" dirty="0">
                <a:latin typeface="Symbol" pitchFamily="18" charset="2"/>
                <a:sym typeface="Symbol" pitchFamily="18" charset="2"/>
              </a:rPr>
              <a:t>F</a:t>
            </a:r>
            <a:r>
              <a:rPr lang="en-GB" b="1" dirty="0">
                <a:latin typeface="Comic Sans MS" pitchFamily="66" charset="0"/>
                <a:sym typeface="Symbol" pitchFamily="18" charset="2"/>
              </a:rPr>
              <a:t>(</a:t>
            </a:r>
            <a:r>
              <a:rPr lang="en-GB" b="1" baseline="-25000" dirty="0">
                <a:latin typeface="Comic Sans MS" pitchFamily="66" charset="0"/>
                <a:sym typeface="Symbol" pitchFamily="18" charset="2"/>
              </a:rPr>
              <a:t>e</a:t>
            </a:r>
            <a:r>
              <a:rPr lang="en-GB" b="1" dirty="0">
                <a:latin typeface="Comic Sans MS" pitchFamily="66" charset="0"/>
                <a:sym typeface="Symbol" pitchFamily="18" charset="2"/>
              </a:rPr>
              <a:t>)</a:t>
            </a:r>
          </a:p>
          <a:p>
            <a:pPr marL="342900" indent="-342900">
              <a:spcAft>
                <a:spcPts val="400"/>
              </a:spcAft>
              <a:buClr>
                <a:srgbClr val="FF0000"/>
              </a:buClr>
              <a:buSzPct val="100000"/>
              <a:buFont typeface="Arial" panose="020B0604020202020204" pitchFamily="34" charset="0"/>
              <a:buChar char="•"/>
            </a:pPr>
            <a:endParaRPr lang="en-GB" dirty="0"/>
          </a:p>
          <a:p>
            <a:pPr marL="342900" indent="-342900">
              <a:spcBef>
                <a:spcPct val="20000"/>
              </a:spcBef>
              <a:spcAft>
                <a:spcPct val="20000"/>
              </a:spcAft>
              <a:buClr>
                <a:srgbClr val="FF0000"/>
              </a:buClr>
              <a:buSzPct val="100000"/>
              <a:buFont typeface="Arial" panose="020B0604020202020204" pitchFamily="34" charset="0"/>
              <a:buChar char="•"/>
            </a:pPr>
            <a:endParaRPr lang="en-GB" b="1" dirty="0">
              <a:latin typeface="Comic Sans MS" pitchFamily="66" charset="0"/>
              <a:sym typeface="Symbol" pitchFamily="18" charset="2"/>
            </a:endParaRPr>
          </a:p>
        </p:txBody>
      </p:sp>
      <p:pic>
        <p:nvPicPr>
          <p:cNvPr id="155666" name="Picture 18" descr="psup_outside_med"/>
          <p:cNvPicPr>
            <a:picLocks noChangeArrowheads="1"/>
          </p:cNvPicPr>
          <p:nvPr/>
        </p:nvPicPr>
        <p:blipFill>
          <a:blip r:embed="rId3" cstate="print"/>
          <a:srcRect/>
          <a:stretch>
            <a:fillRect/>
          </a:stretch>
        </p:blipFill>
        <p:spPr bwMode="auto">
          <a:xfrm>
            <a:off x="6673517" y="1268760"/>
            <a:ext cx="3670956" cy="4488926"/>
          </a:xfrm>
          <a:prstGeom prst="rect">
            <a:avLst/>
          </a:prstGeom>
          <a:noFill/>
          <a:ln w="9525">
            <a:noFill/>
            <a:miter lim="800000"/>
            <a:headEnd/>
            <a:tailEnd/>
          </a:ln>
          <a:effectLst/>
        </p:spPr>
      </p:pic>
      <p:sp>
        <p:nvSpPr>
          <p:cNvPr id="259075" name="Rectangle 3"/>
          <p:cNvSpPr>
            <a:spLocks noChangeArrowheads="1"/>
          </p:cNvSpPr>
          <p:nvPr/>
        </p:nvSpPr>
        <p:spPr bwMode="auto">
          <a:xfrm>
            <a:off x="2479676" y="5598531"/>
            <a:ext cx="184731" cy="369332"/>
          </a:xfrm>
          <a:prstGeom prst="rect">
            <a:avLst/>
          </a:prstGeom>
          <a:solidFill>
            <a:schemeClr val="bg1"/>
          </a:solidFill>
          <a:ln w="9525" algn="ctr">
            <a:solidFill>
              <a:schemeClr val="bg1"/>
            </a:solidFill>
            <a:miter lim="800000"/>
            <a:headEnd/>
            <a:tailEnd/>
          </a:ln>
          <a:effectLst/>
        </p:spPr>
        <p:txBody>
          <a:bodyPr wrap="none">
            <a:spAutoFit/>
          </a:bodyPr>
          <a:lstStyle/>
          <a:p>
            <a:pPr>
              <a:spcBef>
                <a:spcPct val="20000"/>
              </a:spcBef>
              <a:spcAft>
                <a:spcPct val="20000"/>
              </a:spcAft>
              <a:buClr>
                <a:schemeClr val="bg2"/>
              </a:buClr>
              <a:buSzPct val="75000"/>
              <a:buFont typeface="Monotype Sorts" pitchFamily="2" charset="2"/>
              <a:buNone/>
            </a:pPr>
            <a:endParaRPr lang="en-GB" b="1" dirty="0">
              <a:latin typeface="Comic Sans MS" pitchFamily="66" charset="0"/>
              <a:sym typeface="Symbol" pitchFamily="18" charset="2"/>
            </a:endParaRPr>
          </a:p>
        </p:txBody>
      </p:sp>
      <p:pic>
        <p:nvPicPr>
          <p:cNvPr id="3074" name="Picture 2" descr="https://www.nersc.gov/assets/NewsImages/SN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67744" y="1268010"/>
            <a:ext cx="4489676" cy="448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75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839755" y="-31750"/>
            <a:ext cx="9559005" cy="839470"/>
          </a:xfrm>
        </p:spPr>
        <p:txBody>
          <a:bodyPr>
            <a:normAutofit/>
          </a:bodyPr>
          <a:lstStyle/>
          <a:p>
            <a:r>
              <a:rPr lang="en-US" sz="3600" dirty="0">
                <a:solidFill>
                  <a:srgbClr val="C00000"/>
                </a:solidFill>
              </a:rPr>
              <a:t>Sudbury Neutrino Observatory (SNO)</a:t>
            </a:r>
            <a:endParaRPr lang="it-IT" sz="3600" dirty="0">
              <a:solidFill>
                <a:srgbClr val="C00000"/>
              </a:solidFill>
            </a:endParaRP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24</a:t>
            </a:fld>
            <a:endParaRPr lang="it-IT"/>
          </a:p>
        </p:txBody>
      </p:sp>
      <p:sp>
        <p:nvSpPr>
          <p:cNvPr id="187397" name="Rectangle 5"/>
          <p:cNvSpPr>
            <a:spLocks noChangeArrowheads="1"/>
          </p:cNvSpPr>
          <p:nvPr/>
        </p:nvSpPr>
        <p:spPr bwMode="auto">
          <a:xfrm>
            <a:off x="4953000" y="165100"/>
            <a:ext cx="5715000" cy="838200"/>
          </a:xfrm>
          <a:prstGeom prst="rect">
            <a:avLst/>
          </a:prstGeom>
          <a:noFill/>
          <a:ln w="9525">
            <a:noFill/>
            <a:miter lim="800000"/>
            <a:headEnd/>
            <a:tailEnd/>
          </a:ln>
          <a:effectLst/>
        </p:spPr>
        <p:txBody>
          <a:bodyPr lIns="91432" tIns="45716" rIns="91432" bIns="45716" anchor="ctr"/>
          <a:lstStyle/>
          <a:p>
            <a:endParaRPr lang="it-IT" sz="4400">
              <a:latin typeface="Times" pitchFamily="18" charset="0"/>
            </a:endParaRPr>
          </a:p>
        </p:txBody>
      </p:sp>
      <p:grpSp>
        <p:nvGrpSpPr>
          <p:cNvPr id="3" name="Gruppo 2"/>
          <p:cNvGrpSpPr/>
          <p:nvPr/>
        </p:nvGrpSpPr>
        <p:grpSpPr>
          <a:xfrm>
            <a:off x="3093720" y="1615441"/>
            <a:ext cx="7081838" cy="4848225"/>
            <a:chOff x="1066800" y="1524000"/>
            <a:chExt cx="7081838" cy="4848225"/>
          </a:xfrm>
        </p:grpSpPr>
        <p:pic>
          <p:nvPicPr>
            <p:cNvPr id="187398" name="Picture 6"/>
            <p:cNvPicPr>
              <a:picLocks noChangeAspect="1" noChangeArrowheads="1"/>
            </p:cNvPicPr>
            <p:nvPr/>
          </p:nvPicPr>
          <p:blipFill>
            <a:blip r:embed="rId3" cstate="print"/>
            <a:srcRect/>
            <a:stretch>
              <a:fillRect/>
            </a:stretch>
          </p:blipFill>
          <p:spPr bwMode="auto">
            <a:xfrm>
              <a:off x="4191000" y="1524000"/>
              <a:ext cx="3957638" cy="4724400"/>
            </a:xfrm>
            <a:prstGeom prst="rect">
              <a:avLst/>
            </a:prstGeom>
            <a:noFill/>
            <a:ln w="9525">
              <a:noFill/>
              <a:miter lim="800000"/>
              <a:headEnd/>
              <a:tailEnd/>
            </a:ln>
          </p:spPr>
        </p:pic>
        <p:sp>
          <p:nvSpPr>
            <p:cNvPr id="187399" name="Line 7"/>
            <p:cNvSpPr>
              <a:spLocks noChangeShapeType="1"/>
            </p:cNvSpPr>
            <p:nvPr/>
          </p:nvSpPr>
          <p:spPr bwMode="auto">
            <a:xfrm>
              <a:off x="2819400" y="3429000"/>
              <a:ext cx="2514600" cy="457200"/>
            </a:xfrm>
            <a:prstGeom prst="line">
              <a:avLst/>
            </a:prstGeom>
            <a:noFill/>
            <a:ln w="9525">
              <a:solidFill>
                <a:srgbClr val="333333"/>
              </a:solidFill>
              <a:round/>
              <a:headEnd/>
              <a:tailEnd type="triangle" w="med" len="med"/>
            </a:ln>
          </p:spPr>
          <p:txBody>
            <a:bodyPr wrap="none" anchor="ctr"/>
            <a:lstStyle/>
            <a:p>
              <a:endParaRPr lang="it-IT"/>
            </a:p>
          </p:txBody>
        </p:sp>
        <p:sp>
          <p:nvSpPr>
            <p:cNvPr id="187400" name="Line 8"/>
            <p:cNvSpPr>
              <a:spLocks noChangeShapeType="1"/>
            </p:cNvSpPr>
            <p:nvPr/>
          </p:nvSpPr>
          <p:spPr bwMode="auto">
            <a:xfrm>
              <a:off x="3535680" y="2820352"/>
              <a:ext cx="2331720" cy="1065847"/>
            </a:xfrm>
            <a:prstGeom prst="line">
              <a:avLst/>
            </a:prstGeom>
            <a:noFill/>
            <a:ln w="9525">
              <a:solidFill>
                <a:srgbClr val="000000"/>
              </a:solidFill>
              <a:round/>
              <a:headEnd/>
              <a:tailEnd type="triangle" w="med" len="med"/>
            </a:ln>
          </p:spPr>
          <p:txBody>
            <a:bodyPr wrap="none" anchor="ctr"/>
            <a:lstStyle/>
            <a:p>
              <a:endParaRPr lang="it-IT"/>
            </a:p>
          </p:txBody>
        </p:sp>
        <p:sp>
          <p:nvSpPr>
            <p:cNvPr id="187401" name="Line 9"/>
            <p:cNvSpPr>
              <a:spLocks noChangeShapeType="1"/>
            </p:cNvSpPr>
            <p:nvPr/>
          </p:nvSpPr>
          <p:spPr bwMode="auto">
            <a:xfrm>
              <a:off x="2819400" y="4800600"/>
              <a:ext cx="2667000" cy="0"/>
            </a:xfrm>
            <a:prstGeom prst="line">
              <a:avLst/>
            </a:prstGeom>
            <a:noFill/>
            <a:ln w="9525">
              <a:solidFill>
                <a:srgbClr val="000000"/>
              </a:solidFill>
              <a:round/>
              <a:headEnd/>
              <a:tailEnd type="triangle" w="med" len="med"/>
            </a:ln>
          </p:spPr>
          <p:txBody>
            <a:bodyPr wrap="none" anchor="ctr"/>
            <a:lstStyle/>
            <a:p>
              <a:endParaRPr lang="it-IT"/>
            </a:p>
          </p:txBody>
        </p:sp>
        <p:sp>
          <p:nvSpPr>
            <p:cNvPr id="187402" name="Line 10"/>
            <p:cNvSpPr>
              <a:spLocks noChangeShapeType="1"/>
            </p:cNvSpPr>
            <p:nvPr/>
          </p:nvSpPr>
          <p:spPr bwMode="auto">
            <a:xfrm flipV="1">
              <a:off x="2819400" y="5257800"/>
              <a:ext cx="2514600" cy="152400"/>
            </a:xfrm>
            <a:prstGeom prst="line">
              <a:avLst/>
            </a:prstGeom>
            <a:noFill/>
            <a:ln w="9525">
              <a:solidFill>
                <a:srgbClr val="000000"/>
              </a:solidFill>
              <a:round/>
              <a:headEnd/>
              <a:tailEnd type="triangle" w="med" len="med"/>
            </a:ln>
          </p:spPr>
          <p:txBody>
            <a:bodyPr wrap="none" anchor="ctr"/>
            <a:lstStyle/>
            <a:p>
              <a:endParaRPr lang="it-IT"/>
            </a:p>
          </p:txBody>
        </p:sp>
        <p:sp>
          <p:nvSpPr>
            <p:cNvPr id="187403" name="Line 11"/>
            <p:cNvSpPr>
              <a:spLocks noChangeShapeType="1"/>
            </p:cNvSpPr>
            <p:nvPr/>
          </p:nvSpPr>
          <p:spPr bwMode="auto">
            <a:xfrm>
              <a:off x="2819400" y="4191000"/>
              <a:ext cx="2590800" cy="152400"/>
            </a:xfrm>
            <a:prstGeom prst="line">
              <a:avLst/>
            </a:prstGeom>
            <a:noFill/>
            <a:ln w="9525">
              <a:solidFill>
                <a:srgbClr val="000000"/>
              </a:solidFill>
              <a:round/>
              <a:headEnd/>
              <a:tailEnd type="triangle" w="med" len="med"/>
            </a:ln>
          </p:spPr>
          <p:txBody>
            <a:bodyPr wrap="none" anchor="ctr"/>
            <a:lstStyle/>
            <a:p>
              <a:endParaRPr lang="it-IT"/>
            </a:p>
          </p:txBody>
        </p:sp>
        <p:sp>
          <p:nvSpPr>
            <p:cNvPr id="187404" name="Text Box 12"/>
            <p:cNvSpPr txBox="1">
              <a:spLocks noChangeArrowheads="1"/>
            </p:cNvSpPr>
            <p:nvPr/>
          </p:nvSpPr>
          <p:spPr bwMode="auto">
            <a:xfrm>
              <a:off x="1066800" y="4495800"/>
              <a:ext cx="1752600" cy="581025"/>
            </a:xfrm>
            <a:prstGeom prst="rect">
              <a:avLst/>
            </a:prstGeom>
            <a:solidFill>
              <a:srgbClr val="CCFFFF"/>
            </a:solidFill>
            <a:ln w="9525">
              <a:noFill/>
              <a:miter lim="800000"/>
              <a:headEnd/>
              <a:tailEnd/>
            </a:ln>
          </p:spPr>
          <p:txBody>
            <a:bodyPr lIns="91429" tIns="45714" rIns="91429" bIns="45714">
              <a:spAutoFit/>
            </a:bodyPr>
            <a:lstStyle/>
            <a:p>
              <a:r>
                <a:rPr lang="en-US" sz="1600">
                  <a:latin typeface="+mj-lt"/>
                </a:rPr>
                <a:t>1700 tonnes  Inner</a:t>
              </a:r>
            </a:p>
            <a:p>
              <a:r>
                <a:rPr lang="en-US" sz="1600">
                  <a:latin typeface="+mj-lt"/>
                </a:rPr>
                <a:t>Shielding H</a:t>
              </a:r>
              <a:r>
                <a:rPr lang="en-US" sz="1600" baseline="-25000">
                  <a:latin typeface="+mj-lt"/>
                </a:rPr>
                <a:t>2</a:t>
              </a:r>
              <a:r>
                <a:rPr lang="en-US" sz="1600">
                  <a:latin typeface="+mj-lt"/>
                </a:rPr>
                <a:t>O</a:t>
              </a:r>
            </a:p>
          </p:txBody>
        </p:sp>
        <p:sp>
          <p:nvSpPr>
            <p:cNvPr id="187405" name="Text Box 13"/>
            <p:cNvSpPr txBox="1">
              <a:spLocks noChangeArrowheads="1"/>
            </p:cNvSpPr>
            <p:nvPr/>
          </p:nvSpPr>
          <p:spPr bwMode="auto">
            <a:xfrm>
              <a:off x="2819400" y="2483803"/>
              <a:ext cx="1752600" cy="336550"/>
            </a:xfrm>
            <a:prstGeom prst="rect">
              <a:avLst/>
            </a:prstGeom>
            <a:solidFill>
              <a:srgbClr val="CCFFCC"/>
            </a:solidFill>
            <a:ln w="9525">
              <a:noFill/>
              <a:miter lim="800000"/>
              <a:headEnd/>
              <a:tailEnd/>
            </a:ln>
          </p:spPr>
          <p:txBody>
            <a:bodyPr lIns="91429" tIns="45714" rIns="91429" bIns="45714">
              <a:spAutoFit/>
            </a:bodyPr>
            <a:lstStyle/>
            <a:p>
              <a:r>
                <a:rPr lang="en-US" sz="1600" b="1" dirty="0">
                  <a:latin typeface="+mj-lt"/>
                </a:rPr>
                <a:t>1000 tons D</a:t>
              </a:r>
              <a:r>
                <a:rPr lang="en-US" sz="1600" b="1" baseline="-25000" dirty="0">
                  <a:latin typeface="+mj-lt"/>
                </a:rPr>
                <a:t>2</a:t>
              </a:r>
              <a:r>
                <a:rPr lang="en-US" sz="1600" b="1" dirty="0">
                  <a:latin typeface="+mj-lt"/>
                </a:rPr>
                <a:t>O</a:t>
              </a:r>
              <a:endParaRPr lang="en-US" sz="1600" dirty="0">
                <a:latin typeface="+mj-lt"/>
              </a:endParaRPr>
            </a:p>
          </p:txBody>
        </p:sp>
        <p:sp>
          <p:nvSpPr>
            <p:cNvPr id="187406" name="Text Box 14"/>
            <p:cNvSpPr txBox="1">
              <a:spLocks noChangeArrowheads="1"/>
            </p:cNvSpPr>
            <p:nvPr/>
          </p:nvSpPr>
          <p:spPr bwMode="auto">
            <a:xfrm>
              <a:off x="1066800" y="5105400"/>
              <a:ext cx="1752600" cy="581025"/>
            </a:xfrm>
            <a:prstGeom prst="rect">
              <a:avLst/>
            </a:prstGeom>
            <a:solidFill>
              <a:srgbClr val="99CCFF"/>
            </a:solidFill>
            <a:ln w="9525">
              <a:noFill/>
              <a:miter lim="800000"/>
              <a:headEnd/>
              <a:tailEnd/>
            </a:ln>
          </p:spPr>
          <p:txBody>
            <a:bodyPr lIns="91429" tIns="45714" rIns="91429" bIns="45714">
              <a:spAutoFit/>
            </a:bodyPr>
            <a:lstStyle/>
            <a:p>
              <a:r>
                <a:rPr lang="en-US" sz="1600">
                  <a:latin typeface="+mj-lt"/>
                </a:rPr>
                <a:t>5300 tonnes Outer </a:t>
              </a:r>
            </a:p>
            <a:p>
              <a:r>
                <a:rPr lang="en-US" sz="1600">
                  <a:latin typeface="+mj-lt"/>
                </a:rPr>
                <a:t>Shield H</a:t>
              </a:r>
              <a:r>
                <a:rPr lang="en-US" sz="1600" baseline="-25000">
                  <a:latin typeface="+mj-lt"/>
                </a:rPr>
                <a:t>2</a:t>
              </a:r>
              <a:r>
                <a:rPr lang="en-US" sz="1600">
                  <a:latin typeface="+mj-lt"/>
                </a:rPr>
                <a:t>O</a:t>
              </a:r>
            </a:p>
          </p:txBody>
        </p:sp>
        <p:sp>
          <p:nvSpPr>
            <p:cNvPr id="187407" name="Text Box 15"/>
            <p:cNvSpPr txBox="1">
              <a:spLocks noChangeArrowheads="1"/>
            </p:cNvSpPr>
            <p:nvPr/>
          </p:nvSpPr>
          <p:spPr bwMode="auto">
            <a:xfrm>
              <a:off x="1066800" y="3886200"/>
              <a:ext cx="1752600" cy="581025"/>
            </a:xfrm>
            <a:prstGeom prst="rect">
              <a:avLst/>
            </a:prstGeom>
            <a:solidFill>
              <a:srgbClr val="FF99CC">
                <a:alpha val="50000"/>
              </a:srgbClr>
            </a:solidFill>
            <a:ln w="9525">
              <a:noFill/>
              <a:miter lim="800000"/>
              <a:headEnd/>
              <a:tailEnd/>
            </a:ln>
          </p:spPr>
          <p:txBody>
            <a:bodyPr lIns="91429" tIns="45714" rIns="91429" bIns="45714">
              <a:spAutoFit/>
            </a:bodyPr>
            <a:lstStyle/>
            <a:p>
              <a:r>
                <a:rPr lang="en-US" sz="1600">
                  <a:latin typeface="+mj-lt"/>
                </a:rPr>
                <a:t>12 m Diameter Acrylic Vessel</a:t>
              </a:r>
            </a:p>
          </p:txBody>
        </p:sp>
        <p:sp>
          <p:nvSpPr>
            <p:cNvPr id="187408" name="Text Box 16"/>
            <p:cNvSpPr txBox="1">
              <a:spLocks noChangeArrowheads="1"/>
            </p:cNvSpPr>
            <p:nvPr/>
          </p:nvSpPr>
          <p:spPr bwMode="auto">
            <a:xfrm>
              <a:off x="1066800" y="3048000"/>
              <a:ext cx="1752600" cy="825500"/>
            </a:xfrm>
            <a:prstGeom prst="rect">
              <a:avLst/>
            </a:prstGeom>
            <a:solidFill>
              <a:srgbClr val="FFCC99"/>
            </a:solidFill>
            <a:ln w="9525">
              <a:noFill/>
              <a:miter lim="800000"/>
              <a:headEnd/>
              <a:tailEnd/>
            </a:ln>
          </p:spPr>
          <p:txBody>
            <a:bodyPr lIns="91429" tIns="45714" rIns="91429" bIns="45714">
              <a:spAutoFit/>
            </a:bodyPr>
            <a:lstStyle/>
            <a:p>
              <a:pPr algn="l"/>
              <a:r>
                <a:rPr lang="en-US" sz="1600">
                  <a:latin typeface="+mj-lt"/>
                </a:rPr>
                <a:t>Support Structure for 9500 PMTs, 60% coverage</a:t>
              </a:r>
            </a:p>
          </p:txBody>
        </p:sp>
        <p:sp>
          <p:nvSpPr>
            <p:cNvPr id="187409" name="Line 17"/>
            <p:cNvSpPr>
              <a:spLocks noChangeShapeType="1"/>
            </p:cNvSpPr>
            <p:nvPr/>
          </p:nvSpPr>
          <p:spPr bwMode="auto">
            <a:xfrm flipV="1">
              <a:off x="2819400" y="5638800"/>
              <a:ext cx="2286000" cy="457200"/>
            </a:xfrm>
            <a:prstGeom prst="line">
              <a:avLst/>
            </a:prstGeom>
            <a:noFill/>
            <a:ln w="9525">
              <a:solidFill>
                <a:srgbClr val="000000"/>
              </a:solidFill>
              <a:round/>
              <a:headEnd/>
              <a:tailEnd type="triangle" w="med" len="med"/>
            </a:ln>
            <a:effectLst/>
          </p:spPr>
          <p:txBody>
            <a:bodyPr wrap="none" anchor="ctr"/>
            <a:lstStyle/>
            <a:p>
              <a:endParaRPr lang="it-IT"/>
            </a:p>
          </p:txBody>
        </p:sp>
        <p:sp>
          <p:nvSpPr>
            <p:cNvPr id="187410" name="Text Box 18"/>
            <p:cNvSpPr txBox="1">
              <a:spLocks noChangeArrowheads="1"/>
            </p:cNvSpPr>
            <p:nvPr/>
          </p:nvSpPr>
          <p:spPr bwMode="auto">
            <a:xfrm>
              <a:off x="1066800" y="5791200"/>
              <a:ext cx="1752600" cy="581025"/>
            </a:xfrm>
            <a:prstGeom prst="rect">
              <a:avLst/>
            </a:prstGeom>
            <a:solidFill>
              <a:srgbClr val="C0C0C0">
                <a:alpha val="50000"/>
              </a:srgbClr>
            </a:solidFill>
            <a:ln w="9525">
              <a:noFill/>
              <a:miter lim="800000"/>
              <a:headEnd/>
              <a:tailEnd/>
            </a:ln>
            <a:effectLst/>
          </p:spPr>
          <p:txBody>
            <a:bodyPr lIns="91429" tIns="45714" rIns="91429" bIns="45714">
              <a:spAutoFit/>
            </a:bodyPr>
            <a:lstStyle/>
            <a:p>
              <a:r>
                <a:rPr lang="en-US" sz="1600">
                  <a:latin typeface="+mj-lt"/>
                </a:rPr>
                <a:t>Urylon Liner and</a:t>
              </a:r>
            </a:p>
            <a:p>
              <a:r>
                <a:rPr lang="en-US" sz="1600">
                  <a:latin typeface="+mj-lt"/>
                </a:rPr>
                <a:t>Radon Seal</a:t>
              </a:r>
            </a:p>
          </p:txBody>
        </p:sp>
      </p:grpSp>
      <p:pic>
        <p:nvPicPr>
          <p:cNvPr id="187411" name="Picture 19" descr="M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836295"/>
            <a:ext cx="3276600" cy="2159000"/>
          </a:xfrm>
          <a:prstGeom prst="rect">
            <a:avLst/>
          </a:prstGeom>
          <a:noFill/>
        </p:spPr>
      </p:pic>
    </p:spTree>
    <p:extLst>
      <p:ext uri="{BB962C8B-B14F-4D97-AF65-F5344CB8AC3E}">
        <p14:creationId xmlns:p14="http://schemas.microsoft.com/office/powerpoint/2010/main" val="2353233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 name="Rectangle 102"/>
          <p:cNvSpPr>
            <a:spLocks noGrp="1" noChangeArrowheads="1"/>
          </p:cNvSpPr>
          <p:nvPr>
            <p:ph type="title"/>
          </p:nvPr>
        </p:nvSpPr>
        <p:spPr>
          <a:xfrm>
            <a:off x="923731" y="38373"/>
            <a:ext cx="5790916" cy="709341"/>
          </a:xfrm>
          <a:noFill/>
          <a:ln/>
        </p:spPr>
        <p:txBody>
          <a:bodyPr vert="horz" lIns="91432" tIns="45716" rIns="91432" bIns="45716" rtlCol="0" anchor="ctr">
            <a:noAutofit/>
          </a:bodyPr>
          <a:lstStyle/>
          <a:p>
            <a:pPr>
              <a:buFont typeface="Symbol" pitchFamily="18" charset="2"/>
              <a:buChar char="n"/>
            </a:pPr>
            <a:r>
              <a:rPr lang="en-US" sz="3600" dirty="0">
                <a:solidFill>
                  <a:srgbClr val="C00000"/>
                </a:solidFill>
                <a:latin typeface="Garamond" pitchFamily="18" charset="0"/>
                <a:sym typeface="Symbol" pitchFamily="18" charset="2"/>
              </a:rPr>
              <a:t> </a:t>
            </a:r>
            <a:r>
              <a:rPr lang="en-US" sz="3600" dirty="0">
                <a:solidFill>
                  <a:srgbClr val="C00000"/>
                </a:solidFill>
                <a:sym typeface="Symbol" pitchFamily="18" charset="2"/>
              </a:rPr>
              <a:t>Reactions in SNO</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25</a:t>
            </a:fld>
            <a:endParaRPr lang="it-IT"/>
          </a:p>
        </p:txBody>
      </p:sp>
      <p:grpSp>
        <p:nvGrpSpPr>
          <p:cNvPr id="190567" name="Group 103"/>
          <p:cNvGrpSpPr>
            <a:grpSpLocks/>
          </p:cNvGrpSpPr>
          <p:nvPr/>
        </p:nvGrpSpPr>
        <p:grpSpPr bwMode="auto">
          <a:xfrm>
            <a:off x="2152651" y="3057525"/>
            <a:ext cx="3871913" cy="615950"/>
            <a:chOff x="672" y="2062"/>
            <a:chExt cx="2448" cy="388"/>
          </a:xfrm>
        </p:grpSpPr>
        <p:sp>
          <p:nvSpPr>
            <p:cNvPr id="190568" name="Oval 104"/>
            <p:cNvSpPr>
              <a:spLocks noChangeArrowheads="1"/>
            </p:cNvSpPr>
            <p:nvPr/>
          </p:nvSpPr>
          <p:spPr bwMode="auto">
            <a:xfrm>
              <a:off x="672" y="2064"/>
              <a:ext cx="350" cy="336"/>
            </a:xfrm>
            <a:prstGeom prst="ellipse">
              <a:avLst/>
            </a:prstGeom>
            <a:solidFill>
              <a:srgbClr val="FF0066"/>
            </a:solidFill>
            <a:ln w="9525">
              <a:solidFill>
                <a:srgbClr val="FF0066"/>
              </a:solidFill>
              <a:round/>
              <a:headEnd/>
              <a:tailEnd/>
            </a:ln>
            <a:effectLst/>
          </p:spPr>
          <p:txBody>
            <a:bodyPr wrap="none" lIns="92998" tIns="46499" rIns="92998" bIns="46499" anchor="ctr"/>
            <a:lstStyle/>
            <a:p>
              <a:pPr defTabSz="930275"/>
              <a:r>
                <a:rPr lang="en-US" sz="2000" b="1">
                  <a:latin typeface="Helvetica" pitchFamily="34" charset="0"/>
                </a:rPr>
                <a:t>NC</a:t>
              </a:r>
              <a:endParaRPr lang="en-US" sz="2500">
                <a:latin typeface="Times" pitchFamily="18" charset="0"/>
              </a:endParaRPr>
            </a:p>
          </p:txBody>
        </p:sp>
        <p:sp>
          <p:nvSpPr>
            <p:cNvPr id="190569" name="Rectangle 105"/>
            <p:cNvSpPr>
              <a:spLocks noChangeArrowheads="1"/>
            </p:cNvSpPr>
            <p:nvPr/>
          </p:nvSpPr>
          <p:spPr bwMode="auto">
            <a:xfrm>
              <a:off x="1152" y="2064"/>
              <a:ext cx="1968" cy="386"/>
            </a:xfrm>
            <a:prstGeom prst="rect">
              <a:avLst/>
            </a:prstGeom>
            <a:solidFill>
              <a:srgbClr val="FF0066"/>
            </a:solidFill>
            <a:ln w="9525">
              <a:solidFill>
                <a:srgbClr val="FF0066"/>
              </a:solidFill>
              <a:miter lim="800000"/>
              <a:headEnd/>
              <a:tailEnd/>
            </a:ln>
          </p:spPr>
          <p:txBody>
            <a:bodyPr/>
            <a:lstStyle/>
            <a:p>
              <a:endParaRPr lang="it-IT"/>
            </a:p>
          </p:txBody>
        </p:sp>
        <p:sp>
          <p:nvSpPr>
            <p:cNvPr id="190570" name="Rectangle 106"/>
            <p:cNvSpPr>
              <a:spLocks noChangeArrowheads="1"/>
            </p:cNvSpPr>
            <p:nvPr/>
          </p:nvSpPr>
          <p:spPr bwMode="auto">
            <a:xfrm>
              <a:off x="3008" y="2252"/>
              <a:ext cx="77" cy="184"/>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1900" i="1">
                  <a:latin typeface="Helvetica" pitchFamily="34" charset="0"/>
                </a:rPr>
                <a:t>x</a:t>
              </a:r>
              <a:endParaRPr lang="en-GB">
                <a:latin typeface="Helvetica" pitchFamily="34" charset="0"/>
              </a:endParaRPr>
            </a:p>
          </p:txBody>
        </p:sp>
        <p:sp>
          <p:nvSpPr>
            <p:cNvPr id="190571" name="Rectangle 107"/>
            <p:cNvSpPr>
              <a:spLocks noChangeArrowheads="1"/>
            </p:cNvSpPr>
            <p:nvPr/>
          </p:nvSpPr>
          <p:spPr bwMode="auto">
            <a:xfrm>
              <a:off x="1324" y="2252"/>
              <a:ext cx="77" cy="184"/>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1900" i="1">
                  <a:latin typeface="Helvetica" pitchFamily="34" charset="0"/>
                </a:rPr>
                <a:t>x</a:t>
              </a:r>
              <a:endParaRPr lang="en-GB">
                <a:latin typeface="Helvetica" pitchFamily="34" charset="0"/>
              </a:endParaRPr>
            </a:p>
          </p:txBody>
        </p:sp>
        <p:sp>
          <p:nvSpPr>
            <p:cNvPr id="190572" name="Rectangle 108"/>
            <p:cNvSpPr>
              <a:spLocks noChangeArrowheads="1"/>
            </p:cNvSpPr>
            <p:nvPr/>
          </p:nvSpPr>
          <p:spPr bwMode="auto">
            <a:xfrm>
              <a:off x="2839" y="2062"/>
              <a:ext cx="139"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i="1">
                  <a:latin typeface="Symbol" pitchFamily="18" charset="2"/>
                </a:rPr>
                <a:t>n</a:t>
              </a:r>
              <a:endParaRPr lang="en-GB">
                <a:latin typeface="Helvetica" pitchFamily="34" charset="0"/>
              </a:endParaRPr>
            </a:p>
          </p:txBody>
        </p:sp>
        <p:sp>
          <p:nvSpPr>
            <p:cNvPr id="190573" name="Rectangle 109"/>
            <p:cNvSpPr>
              <a:spLocks noChangeArrowheads="1"/>
            </p:cNvSpPr>
            <p:nvPr/>
          </p:nvSpPr>
          <p:spPr bwMode="auto">
            <a:xfrm>
              <a:off x="1155" y="2062"/>
              <a:ext cx="139"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i="1">
                  <a:latin typeface="Symbol" pitchFamily="18" charset="2"/>
                </a:rPr>
                <a:t>n</a:t>
              </a:r>
              <a:endParaRPr lang="en-GB">
                <a:latin typeface="Helvetica" pitchFamily="34" charset="0"/>
              </a:endParaRPr>
            </a:p>
          </p:txBody>
        </p:sp>
        <p:sp>
          <p:nvSpPr>
            <p:cNvPr id="190574" name="Rectangle 110"/>
            <p:cNvSpPr>
              <a:spLocks noChangeArrowheads="1"/>
            </p:cNvSpPr>
            <p:nvPr/>
          </p:nvSpPr>
          <p:spPr bwMode="auto">
            <a:xfrm>
              <a:off x="2686" y="2062"/>
              <a:ext cx="147"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latin typeface="Symbol" pitchFamily="18" charset="2"/>
                </a:rPr>
                <a:t>+</a:t>
              </a:r>
              <a:endParaRPr lang="en-GB">
                <a:latin typeface="Helvetica" pitchFamily="34" charset="0"/>
              </a:endParaRPr>
            </a:p>
          </p:txBody>
        </p:sp>
        <p:sp>
          <p:nvSpPr>
            <p:cNvPr id="190575" name="Rectangle 111"/>
            <p:cNvSpPr>
              <a:spLocks noChangeArrowheads="1"/>
            </p:cNvSpPr>
            <p:nvPr/>
          </p:nvSpPr>
          <p:spPr bwMode="auto">
            <a:xfrm>
              <a:off x="2317" y="2062"/>
              <a:ext cx="147"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latin typeface="Symbol" pitchFamily="18" charset="2"/>
                </a:rPr>
                <a:t>+</a:t>
              </a:r>
              <a:endParaRPr lang="en-GB">
                <a:latin typeface="Helvetica" pitchFamily="34" charset="0"/>
              </a:endParaRPr>
            </a:p>
          </p:txBody>
        </p:sp>
        <p:sp>
          <p:nvSpPr>
            <p:cNvPr id="190576" name="Rectangle 112"/>
            <p:cNvSpPr>
              <a:spLocks noChangeArrowheads="1"/>
            </p:cNvSpPr>
            <p:nvPr/>
          </p:nvSpPr>
          <p:spPr bwMode="auto">
            <a:xfrm>
              <a:off x="1832" y="2062"/>
              <a:ext cx="267" cy="32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300">
                  <a:latin typeface="Symbol" pitchFamily="18" charset="2"/>
                  <a:sym typeface="Symbol" pitchFamily="18" charset="2"/>
                </a:rPr>
                <a:t></a:t>
              </a:r>
              <a:endParaRPr lang="en-GB" sz="3300">
                <a:solidFill>
                  <a:srgbClr val="99FF66"/>
                </a:solidFill>
                <a:latin typeface="Symbol" pitchFamily="18" charset="2"/>
                <a:sym typeface="Symbol" pitchFamily="18" charset="2"/>
              </a:endParaRPr>
            </a:p>
          </p:txBody>
        </p:sp>
        <p:sp>
          <p:nvSpPr>
            <p:cNvPr id="190577" name="Rectangle 113"/>
            <p:cNvSpPr>
              <a:spLocks noChangeArrowheads="1"/>
            </p:cNvSpPr>
            <p:nvPr/>
          </p:nvSpPr>
          <p:spPr bwMode="auto">
            <a:xfrm>
              <a:off x="1463" y="2062"/>
              <a:ext cx="147"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latin typeface="Symbol" pitchFamily="18" charset="2"/>
                </a:rPr>
                <a:t>+</a:t>
              </a:r>
              <a:endParaRPr lang="en-GB">
                <a:latin typeface="Helvetica" pitchFamily="34" charset="0"/>
              </a:endParaRPr>
            </a:p>
          </p:txBody>
        </p:sp>
        <p:sp>
          <p:nvSpPr>
            <p:cNvPr id="190578" name="Rectangle 114"/>
            <p:cNvSpPr>
              <a:spLocks noChangeArrowheads="1"/>
            </p:cNvSpPr>
            <p:nvPr/>
          </p:nvSpPr>
          <p:spPr bwMode="auto">
            <a:xfrm>
              <a:off x="2506" y="2092"/>
              <a:ext cx="148"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latin typeface="Helvetica" pitchFamily="34" charset="0"/>
                </a:rPr>
                <a:t>n</a:t>
              </a:r>
              <a:endParaRPr lang="en-GB">
                <a:latin typeface="Helvetica" pitchFamily="34" charset="0"/>
              </a:endParaRPr>
            </a:p>
          </p:txBody>
        </p:sp>
        <p:sp>
          <p:nvSpPr>
            <p:cNvPr id="190579" name="Rectangle 115"/>
            <p:cNvSpPr>
              <a:spLocks noChangeArrowheads="1"/>
            </p:cNvSpPr>
            <p:nvPr/>
          </p:nvSpPr>
          <p:spPr bwMode="auto">
            <a:xfrm>
              <a:off x="2145" y="2092"/>
              <a:ext cx="148"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latin typeface="Helvetica" pitchFamily="34" charset="0"/>
                </a:rPr>
                <a:t>p</a:t>
              </a:r>
              <a:endParaRPr lang="en-GB">
                <a:latin typeface="Helvetica" pitchFamily="34" charset="0"/>
              </a:endParaRPr>
            </a:p>
          </p:txBody>
        </p:sp>
        <p:sp>
          <p:nvSpPr>
            <p:cNvPr id="190580" name="Rectangle 116"/>
            <p:cNvSpPr>
              <a:spLocks noChangeArrowheads="1"/>
            </p:cNvSpPr>
            <p:nvPr/>
          </p:nvSpPr>
          <p:spPr bwMode="auto">
            <a:xfrm>
              <a:off x="1647" y="2092"/>
              <a:ext cx="148"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latin typeface="Helvetica" pitchFamily="34" charset="0"/>
                </a:rPr>
                <a:t>d</a:t>
              </a:r>
              <a:endParaRPr lang="en-GB">
                <a:latin typeface="Helvetica" pitchFamily="34" charset="0"/>
              </a:endParaRPr>
            </a:p>
          </p:txBody>
        </p:sp>
      </p:grpSp>
      <p:grpSp>
        <p:nvGrpSpPr>
          <p:cNvPr id="190581" name="Group 117"/>
          <p:cNvGrpSpPr>
            <a:grpSpLocks/>
          </p:cNvGrpSpPr>
          <p:nvPr/>
        </p:nvGrpSpPr>
        <p:grpSpPr bwMode="auto">
          <a:xfrm>
            <a:off x="2095500" y="4729903"/>
            <a:ext cx="3625850" cy="636588"/>
            <a:chOff x="672" y="2976"/>
            <a:chExt cx="2293" cy="401"/>
          </a:xfrm>
        </p:grpSpPr>
        <p:sp>
          <p:nvSpPr>
            <p:cNvPr id="190582" name="Oval 118"/>
            <p:cNvSpPr>
              <a:spLocks noChangeArrowheads="1"/>
            </p:cNvSpPr>
            <p:nvPr/>
          </p:nvSpPr>
          <p:spPr bwMode="auto">
            <a:xfrm>
              <a:off x="672" y="2976"/>
              <a:ext cx="350" cy="335"/>
            </a:xfrm>
            <a:prstGeom prst="ellipse">
              <a:avLst/>
            </a:prstGeom>
            <a:solidFill>
              <a:schemeClr val="accent1"/>
            </a:solidFill>
            <a:ln w="9525">
              <a:solidFill>
                <a:schemeClr val="tx1"/>
              </a:solidFill>
              <a:round/>
              <a:headEnd/>
              <a:tailEnd/>
            </a:ln>
            <a:effectLst/>
          </p:spPr>
          <p:txBody>
            <a:bodyPr wrap="none" lIns="92998" tIns="46499" rIns="92998" bIns="46499" anchor="ctr"/>
            <a:lstStyle/>
            <a:p>
              <a:pPr defTabSz="930275"/>
              <a:r>
                <a:rPr lang="en-US" sz="2000" b="1">
                  <a:latin typeface="Helvetica" pitchFamily="34" charset="0"/>
                </a:rPr>
                <a:t>ES</a:t>
              </a:r>
              <a:endParaRPr lang="en-US" sz="2500">
                <a:latin typeface="Times" pitchFamily="18" charset="0"/>
              </a:endParaRPr>
            </a:p>
          </p:txBody>
        </p:sp>
        <p:sp>
          <p:nvSpPr>
            <p:cNvPr id="190583" name="Rectangle 119"/>
            <p:cNvSpPr>
              <a:spLocks noChangeArrowheads="1"/>
            </p:cNvSpPr>
            <p:nvPr/>
          </p:nvSpPr>
          <p:spPr bwMode="auto">
            <a:xfrm>
              <a:off x="1140" y="2977"/>
              <a:ext cx="1825" cy="400"/>
            </a:xfrm>
            <a:prstGeom prst="rect">
              <a:avLst/>
            </a:prstGeom>
            <a:solidFill>
              <a:schemeClr val="accent1"/>
            </a:solidFill>
            <a:ln w="9525">
              <a:noFill/>
              <a:miter lim="800000"/>
              <a:headEnd/>
              <a:tailEnd/>
            </a:ln>
          </p:spPr>
          <p:txBody>
            <a:bodyPr/>
            <a:lstStyle/>
            <a:p>
              <a:endParaRPr lang="it-IT"/>
            </a:p>
          </p:txBody>
        </p:sp>
        <p:sp>
          <p:nvSpPr>
            <p:cNvPr id="190584" name="Rectangle 120"/>
            <p:cNvSpPr>
              <a:spLocks noChangeArrowheads="1"/>
            </p:cNvSpPr>
            <p:nvPr/>
          </p:nvSpPr>
          <p:spPr bwMode="auto">
            <a:xfrm>
              <a:off x="2837" y="2990"/>
              <a:ext cx="89" cy="174"/>
            </a:xfrm>
            <a:prstGeom prst="rect">
              <a:avLst/>
            </a:prstGeom>
            <a:solidFill>
              <a:schemeClr val="accent1"/>
            </a:solidFill>
            <a:ln w="9525">
              <a:noFill/>
              <a:miter lim="800000"/>
              <a:headEnd/>
              <a:tailEnd/>
            </a:ln>
          </p:spPr>
          <p:txBody>
            <a:bodyPr wrap="none" lIns="0" tIns="0" rIns="0" bIns="0">
              <a:spAutoFit/>
            </a:bodyPr>
            <a:lstStyle/>
            <a:p>
              <a:pPr algn="l"/>
              <a:r>
                <a:rPr lang="en-GB">
                  <a:latin typeface="Helvetica" pitchFamily="34" charset="0"/>
                </a:rPr>
                <a:t> </a:t>
              </a:r>
              <a:r>
                <a:rPr lang="en-GB">
                  <a:solidFill>
                    <a:srgbClr val="99FF66"/>
                  </a:solidFill>
                  <a:latin typeface="Helvetica" pitchFamily="34" charset="0"/>
                </a:rPr>
                <a:t>-</a:t>
              </a:r>
            </a:p>
          </p:txBody>
        </p:sp>
        <p:sp>
          <p:nvSpPr>
            <p:cNvPr id="190585" name="Rectangle 121"/>
            <p:cNvSpPr>
              <a:spLocks noChangeArrowheads="1"/>
            </p:cNvSpPr>
            <p:nvPr/>
          </p:nvSpPr>
          <p:spPr bwMode="auto">
            <a:xfrm>
              <a:off x="1773" y="2990"/>
              <a:ext cx="89" cy="174"/>
            </a:xfrm>
            <a:prstGeom prst="rect">
              <a:avLst/>
            </a:prstGeom>
            <a:solidFill>
              <a:schemeClr val="accent1"/>
            </a:solidFill>
            <a:ln w="9525">
              <a:noFill/>
              <a:miter lim="800000"/>
              <a:headEnd/>
              <a:tailEnd/>
            </a:ln>
          </p:spPr>
          <p:txBody>
            <a:bodyPr wrap="none" lIns="0" tIns="0" rIns="0" bIns="0">
              <a:spAutoFit/>
            </a:bodyPr>
            <a:lstStyle/>
            <a:p>
              <a:pPr algn="l"/>
              <a:r>
                <a:rPr lang="en-GB">
                  <a:solidFill>
                    <a:srgbClr val="99FF66"/>
                  </a:solidFill>
                  <a:latin typeface="Helvetica" pitchFamily="34" charset="0"/>
                </a:rPr>
                <a:t>-</a:t>
              </a:r>
              <a:r>
                <a:rPr lang="en-GB">
                  <a:latin typeface="Helvetica" pitchFamily="34" charset="0"/>
                </a:rPr>
                <a:t> </a:t>
              </a:r>
            </a:p>
          </p:txBody>
        </p:sp>
        <p:sp>
          <p:nvSpPr>
            <p:cNvPr id="190586" name="Rectangle 122"/>
            <p:cNvSpPr>
              <a:spLocks noChangeArrowheads="1"/>
            </p:cNvSpPr>
            <p:nvPr/>
          </p:nvSpPr>
          <p:spPr bwMode="auto">
            <a:xfrm>
              <a:off x="2529" y="2997"/>
              <a:ext cx="143" cy="310"/>
            </a:xfrm>
            <a:prstGeom prst="rect">
              <a:avLst/>
            </a:prstGeom>
            <a:solidFill>
              <a:schemeClr val="accent1"/>
            </a:solidFill>
            <a:ln w="9525">
              <a:noFill/>
              <a:miter lim="800000"/>
              <a:headEnd/>
              <a:tailEnd/>
            </a:ln>
          </p:spPr>
          <p:txBody>
            <a:bodyPr wrap="none" lIns="0" tIns="0" rIns="0" bIns="0">
              <a:spAutoFit/>
            </a:bodyPr>
            <a:lstStyle/>
            <a:p>
              <a:pPr algn="l"/>
              <a:r>
                <a:rPr lang="en-GB" sz="3200">
                  <a:solidFill>
                    <a:srgbClr val="99FF66"/>
                  </a:solidFill>
                  <a:latin typeface="Symbol" pitchFamily="18" charset="2"/>
                </a:rPr>
                <a:t>+</a:t>
              </a:r>
              <a:endParaRPr lang="en-GB">
                <a:solidFill>
                  <a:srgbClr val="99FF66"/>
                </a:solidFill>
                <a:latin typeface="Helvetica" pitchFamily="34" charset="0"/>
              </a:endParaRPr>
            </a:p>
          </p:txBody>
        </p:sp>
        <p:sp>
          <p:nvSpPr>
            <p:cNvPr id="190587" name="Rectangle 123"/>
            <p:cNvSpPr>
              <a:spLocks noChangeArrowheads="1"/>
            </p:cNvSpPr>
            <p:nvPr/>
          </p:nvSpPr>
          <p:spPr bwMode="auto">
            <a:xfrm>
              <a:off x="1932" y="2997"/>
              <a:ext cx="265" cy="320"/>
            </a:xfrm>
            <a:prstGeom prst="rect">
              <a:avLst/>
            </a:prstGeom>
            <a:solidFill>
              <a:schemeClr val="accent1"/>
            </a:solidFill>
            <a:ln w="9525">
              <a:noFill/>
              <a:miter lim="800000"/>
              <a:headEnd/>
              <a:tailEnd/>
            </a:ln>
          </p:spPr>
          <p:txBody>
            <a:bodyPr wrap="none" lIns="0" tIns="0" rIns="0" bIns="0">
              <a:spAutoFit/>
            </a:bodyPr>
            <a:lstStyle/>
            <a:p>
              <a:pPr algn="l"/>
              <a:r>
                <a:rPr lang="en-GB" sz="3300">
                  <a:solidFill>
                    <a:srgbClr val="99FF66"/>
                  </a:solidFill>
                  <a:latin typeface="Symbol" pitchFamily="18" charset="2"/>
                  <a:sym typeface="Symbol" pitchFamily="18" charset="2"/>
                </a:rPr>
                <a:t></a:t>
              </a:r>
              <a:endParaRPr lang="en-GB" sz="3200">
                <a:solidFill>
                  <a:srgbClr val="99FF66"/>
                </a:solidFill>
                <a:latin typeface="Symbol" pitchFamily="18" charset="2"/>
              </a:endParaRPr>
            </a:p>
          </p:txBody>
        </p:sp>
        <p:sp>
          <p:nvSpPr>
            <p:cNvPr id="190588" name="Rectangle 124"/>
            <p:cNvSpPr>
              <a:spLocks noChangeArrowheads="1"/>
            </p:cNvSpPr>
            <p:nvPr/>
          </p:nvSpPr>
          <p:spPr bwMode="auto">
            <a:xfrm>
              <a:off x="1464" y="2997"/>
              <a:ext cx="143" cy="310"/>
            </a:xfrm>
            <a:prstGeom prst="rect">
              <a:avLst/>
            </a:prstGeom>
            <a:solidFill>
              <a:schemeClr val="accent1"/>
            </a:solidFill>
            <a:ln w="9525">
              <a:noFill/>
              <a:miter lim="800000"/>
              <a:headEnd/>
              <a:tailEnd/>
            </a:ln>
          </p:spPr>
          <p:txBody>
            <a:bodyPr wrap="none" lIns="0" tIns="0" rIns="0" bIns="0">
              <a:spAutoFit/>
            </a:bodyPr>
            <a:lstStyle/>
            <a:p>
              <a:pPr algn="l"/>
              <a:r>
                <a:rPr lang="en-GB" sz="3200" dirty="0">
                  <a:solidFill>
                    <a:srgbClr val="99FF66"/>
                  </a:solidFill>
                  <a:latin typeface="Symbol" pitchFamily="18" charset="2"/>
                </a:rPr>
                <a:t>+</a:t>
              </a:r>
              <a:endParaRPr lang="en-GB" dirty="0">
                <a:latin typeface="Helvetica" pitchFamily="34" charset="0"/>
              </a:endParaRPr>
            </a:p>
          </p:txBody>
        </p:sp>
        <p:sp>
          <p:nvSpPr>
            <p:cNvPr id="190589" name="Rectangle 125"/>
            <p:cNvSpPr>
              <a:spLocks noChangeArrowheads="1"/>
            </p:cNvSpPr>
            <p:nvPr/>
          </p:nvSpPr>
          <p:spPr bwMode="auto">
            <a:xfrm>
              <a:off x="2712" y="3026"/>
              <a:ext cx="144" cy="310"/>
            </a:xfrm>
            <a:prstGeom prst="rect">
              <a:avLst/>
            </a:prstGeom>
            <a:solidFill>
              <a:schemeClr val="accent1"/>
            </a:solidFill>
            <a:ln w="9525">
              <a:noFill/>
              <a:miter lim="800000"/>
              <a:headEnd/>
              <a:tailEnd/>
            </a:ln>
          </p:spPr>
          <p:txBody>
            <a:bodyPr wrap="none" lIns="0" tIns="0" rIns="0" bIns="0">
              <a:spAutoFit/>
            </a:bodyPr>
            <a:lstStyle/>
            <a:p>
              <a:pPr algn="l"/>
              <a:r>
                <a:rPr lang="en-GB" sz="3200">
                  <a:solidFill>
                    <a:srgbClr val="99FF66"/>
                  </a:solidFill>
                  <a:latin typeface="Helvetica" pitchFamily="34" charset="0"/>
                </a:rPr>
                <a:t>e</a:t>
              </a:r>
              <a:endParaRPr lang="en-GB">
                <a:solidFill>
                  <a:srgbClr val="99FF66"/>
                </a:solidFill>
                <a:latin typeface="Helvetica" pitchFamily="34" charset="0"/>
              </a:endParaRPr>
            </a:p>
          </p:txBody>
        </p:sp>
        <p:sp>
          <p:nvSpPr>
            <p:cNvPr id="190590" name="Rectangle 126"/>
            <p:cNvSpPr>
              <a:spLocks noChangeArrowheads="1"/>
            </p:cNvSpPr>
            <p:nvPr/>
          </p:nvSpPr>
          <p:spPr bwMode="auto">
            <a:xfrm>
              <a:off x="2251" y="3026"/>
              <a:ext cx="135" cy="310"/>
            </a:xfrm>
            <a:prstGeom prst="rect">
              <a:avLst/>
            </a:prstGeom>
            <a:solidFill>
              <a:schemeClr val="accent1"/>
            </a:solidFill>
            <a:ln w="9525">
              <a:noFill/>
              <a:miter lim="800000"/>
              <a:headEnd/>
              <a:tailEnd/>
            </a:ln>
          </p:spPr>
          <p:txBody>
            <a:bodyPr wrap="none" lIns="0" tIns="0" rIns="0" bIns="0">
              <a:spAutoFit/>
            </a:bodyPr>
            <a:lstStyle/>
            <a:p>
              <a:pPr algn="l"/>
              <a:r>
                <a:rPr lang="en-GB" sz="3200" i="1">
                  <a:solidFill>
                    <a:srgbClr val="99FF66"/>
                  </a:solidFill>
                  <a:latin typeface="Symbol" pitchFamily="18" charset="2"/>
                </a:rPr>
                <a:t>n</a:t>
              </a:r>
            </a:p>
          </p:txBody>
        </p:sp>
        <p:sp>
          <p:nvSpPr>
            <p:cNvPr id="190591" name="Rectangle 127"/>
            <p:cNvSpPr>
              <a:spLocks noChangeArrowheads="1"/>
            </p:cNvSpPr>
            <p:nvPr/>
          </p:nvSpPr>
          <p:spPr bwMode="auto">
            <a:xfrm>
              <a:off x="1647" y="3026"/>
              <a:ext cx="144" cy="310"/>
            </a:xfrm>
            <a:prstGeom prst="rect">
              <a:avLst/>
            </a:prstGeom>
            <a:solidFill>
              <a:schemeClr val="accent1"/>
            </a:solidFill>
            <a:ln w="9525">
              <a:noFill/>
              <a:miter lim="800000"/>
              <a:headEnd/>
              <a:tailEnd/>
            </a:ln>
          </p:spPr>
          <p:txBody>
            <a:bodyPr wrap="none" lIns="0" tIns="0" rIns="0" bIns="0">
              <a:spAutoFit/>
            </a:bodyPr>
            <a:lstStyle/>
            <a:p>
              <a:pPr algn="l"/>
              <a:r>
                <a:rPr lang="en-GB" sz="3200">
                  <a:solidFill>
                    <a:srgbClr val="99FF66"/>
                  </a:solidFill>
                  <a:latin typeface="Helvetica" pitchFamily="34" charset="0"/>
                </a:rPr>
                <a:t>e</a:t>
              </a:r>
              <a:endParaRPr lang="en-GB">
                <a:solidFill>
                  <a:srgbClr val="99FF66"/>
                </a:solidFill>
                <a:latin typeface="Helvetica" pitchFamily="34" charset="0"/>
              </a:endParaRPr>
            </a:p>
          </p:txBody>
        </p:sp>
        <p:sp>
          <p:nvSpPr>
            <p:cNvPr id="190592" name="Rectangle 128"/>
            <p:cNvSpPr>
              <a:spLocks noChangeArrowheads="1"/>
            </p:cNvSpPr>
            <p:nvPr/>
          </p:nvSpPr>
          <p:spPr bwMode="auto">
            <a:xfrm>
              <a:off x="1186" y="3026"/>
              <a:ext cx="135" cy="310"/>
            </a:xfrm>
            <a:prstGeom prst="rect">
              <a:avLst/>
            </a:prstGeom>
            <a:solidFill>
              <a:schemeClr val="accent1"/>
            </a:solidFill>
            <a:ln w="9525">
              <a:noFill/>
              <a:miter lim="800000"/>
              <a:headEnd/>
              <a:tailEnd/>
            </a:ln>
          </p:spPr>
          <p:txBody>
            <a:bodyPr wrap="none" lIns="0" tIns="0" rIns="0" bIns="0">
              <a:spAutoFit/>
            </a:bodyPr>
            <a:lstStyle/>
            <a:p>
              <a:pPr algn="l"/>
              <a:r>
                <a:rPr lang="en-GB" sz="3200" i="1" dirty="0">
                  <a:solidFill>
                    <a:srgbClr val="99FF66"/>
                  </a:solidFill>
                  <a:latin typeface="Symbol" pitchFamily="18" charset="2"/>
                </a:rPr>
                <a:t>n</a:t>
              </a:r>
            </a:p>
          </p:txBody>
        </p:sp>
        <p:sp>
          <p:nvSpPr>
            <p:cNvPr id="190593" name="Rectangle 129"/>
            <p:cNvSpPr>
              <a:spLocks noChangeArrowheads="1"/>
            </p:cNvSpPr>
            <p:nvPr/>
          </p:nvSpPr>
          <p:spPr bwMode="auto">
            <a:xfrm>
              <a:off x="2391" y="3182"/>
              <a:ext cx="114" cy="174"/>
            </a:xfrm>
            <a:prstGeom prst="rect">
              <a:avLst/>
            </a:prstGeom>
            <a:solidFill>
              <a:schemeClr val="accent1"/>
            </a:solidFill>
            <a:ln w="9525">
              <a:noFill/>
              <a:miter lim="800000"/>
              <a:headEnd/>
              <a:tailEnd/>
            </a:ln>
          </p:spPr>
          <p:txBody>
            <a:bodyPr wrap="none" lIns="0" tIns="0" rIns="0" bIns="0">
              <a:spAutoFit/>
            </a:bodyPr>
            <a:lstStyle/>
            <a:p>
              <a:pPr algn="l"/>
              <a:r>
                <a:rPr lang="en-GB" i="1">
                  <a:solidFill>
                    <a:srgbClr val="99FF66"/>
                  </a:solidFill>
                  <a:latin typeface="Helvetica" pitchFamily="34" charset="0"/>
                </a:rPr>
                <a:t>x</a:t>
              </a:r>
              <a:r>
                <a:rPr lang="en-GB" i="1">
                  <a:solidFill>
                    <a:srgbClr val="000000"/>
                  </a:solidFill>
                  <a:latin typeface="Helvetica" pitchFamily="34" charset="0"/>
                </a:rPr>
                <a:t> </a:t>
              </a:r>
            </a:p>
          </p:txBody>
        </p:sp>
        <p:sp>
          <p:nvSpPr>
            <p:cNvPr id="190594" name="Rectangle 130"/>
            <p:cNvSpPr>
              <a:spLocks noChangeArrowheads="1"/>
            </p:cNvSpPr>
            <p:nvPr/>
          </p:nvSpPr>
          <p:spPr bwMode="auto">
            <a:xfrm>
              <a:off x="1326" y="3182"/>
              <a:ext cx="73" cy="174"/>
            </a:xfrm>
            <a:prstGeom prst="rect">
              <a:avLst/>
            </a:prstGeom>
            <a:solidFill>
              <a:schemeClr val="accent1"/>
            </a:solidFill>
            <a:ln w="9525">
              <a:noFill/>
              <a:miter lim="800000"/>
              <a:headEnd/>
              <a:tailEnd/>
            </a:ln>
          </p:spPr>
          <p:txBody>
            <a:bodyPr wrap="none" lIns="0" tIns="0" rIns="0" bIns="0">
              <a:spAutoFit/>
            </a:bodyPr>
            <a:lstStyle/>
            <a:p>
              <a:pPr algn="l"/>
              <a:r>
                <a:rPr lang="en-GB" i="1">
                  <a:solidFill>
                    <a:srgbClr val="99FF66"/>
                  </a:solidFill>
                  <a:latin typeface="Helvetica" pitchFamily="34" charset="0"/>
                </a:rPr>
                <a:t>x</a:t>
              </a:r>
              <a:endParaRPr lang="en-GB">
                <a:latin typeface="Helvetica" pitchFamily="34" charset="0"/>
              </a:endParaRPr>
            </a:p>
          </p:txBody>
        </p:sp>
      </p:grpSp>
      <p:sp>
        <p:nvSpPr>
          <p:cNvPr id="190595" name="Text Box 131"/>
          <p:cNvSpPr txBox="1">
            <a:spLocks noChangeArrowheads="1"/>
          </p:cNvSpPr>
          <p:nvPr/>
        </p:nvSpPr>
        <p:spPr bwMode="auto">
          <a:xfrm>
            <a:off x="1129006" y="5375823"/>
            <a:ext cx="5182092" cy="1190625"/>
          </a:xfrm>
          <a:prstGeom prst="rect">
            <a:avLst/>
          </a:prstGeom>
          <a:noFill/>
          <a:ln w="9525">
            <a:noFill/>
            <a:miter lim="800000"/>
            <a:headEnd/>
            <a:tailEnd/>
          </a:ln>
          <a:effectLst/>
        </p:spPr>
        <p:txBody>
          <a:bodyPr wrap="square">
            <a:spAutoFit/>
          </a:bodyPr>
          <a:lstStyle/>
          <a:p>
            <a:pPr marL="114300" lvl="1">
              <a:buFontTx/>
              <a:buChar char="-"/>
            </a:pPr>
            <a:r>
              <a:rPr lang="en-GB" dirty="0">
                <a:solidFill>
                  <a:srgbClr val="002060"/>
                </a:solidFill>
              </a:rPr>
              <a:t>Low Statistics (3/day)</a:t>
            </a:r>
          </a:p>
          <a:p>
            <a:pPr marL="114300" lvl="1">
              <a:buFontTx/>
              <a:buChar char="-"/>
            </a:pPr>
            <a:r>
              <a:rPr lang="en-GB" dirty="0">
                <a:solidFill>
                  <a:srgbClr val="002060"/>
                </a:solidFill>
              </a:rPr>
              <a:t>Mainly sensitive to </a:t>
            </a:r>
            <a:r>
              <a:rPr lang="en-GB" dirty="0">
                <a:solidFill>
                  <a:srgbClr val="002060"/>
                </a:solidFill>
                <a:latin typeface="Symbol" pitchFamily="18" charset="2"/>
              </a:rPr>
              <a:t>n</a:t>
            </a:r>
            <a:r>
              <a:rPr lang="en-GB" baseline="-25000" dirty="0">
                <a:solidFill>
                  <a:srgbClr val="002060"/>
                </a:solidFill>
                <a:latin typeface="Helvetica" pitchFamily="34" charset="0"/>
              </a:rPr>
              <a:t>e,</a:t>
            </a:r>
            <a:r>
              <a:rPr lang="en-GB" dirty="0">
                <a:solidFill>
                  <a:srgbClr val="002060"/>
                </a:solidFill>
                <a:latin typeface="Helvetica" pitchFamily="34" charset="0"/>
              </a:rPr>
              <a:t>,</a:t>
            </a:r>
            <a:r>
              <a:rPr lang="en-GB" dirty="0">
                <a:solidFill>
                  <a:srgbClr val="002060"/>
                </a:solidFill>
              </a:rPr>
              <a:t> some </a:t>
            </a:r>
          </a:p>
          <a:p>
            <a:pPr lvl="2" algn="l">
              <a:buFontTx/>
              <a:buChar char="-"/>
            </a:pPr>
            <a:r>
              <a:rPr lang="en-GB" dirty="0">
                <a:solidFill>
                  <a:srgbClr val="002060"/>
                </a:solidFill>
              </a:rPr>
              <a:t>sensitivity to </a:t>
            </a:r>
            <a:r>
              <a:rPr lang="en-GB" dirty="0">
                <a:solidFill>
                  <a:srgbClr val="002060"/>
                </a:solidFill>
                <a:latin typeface="Symbol" pitchFamily="18" charset="2"/>
              </a:rPr>
              <a:t>n</a:t>
            </a:r>
            <a:r>
              <a:rPr lang="en-GB" baseline="-25000" dirty="0">
                <a:solidFill>
                  <a:srgbClr val="002060"/>
                </a:solidFill>
                <a:latin typeface="Helvetica" pitchFamily="34" charset="0"/>
                <a:sym typeface="Symbol" pitchFamily="18" charset="2"/>
              </a:rPr>
              <a:t>  </a:t>
            </a:r>
            <a:r>
              <a:rPr lang="en-GB" dirty="0">
                <a:solidFill>
                  <a:srgbClr val="002060"/>
                </a:solidFill>
                <a:sym typeface="Symbol" pitchFamily="18" charset="2"/>
              </a:rPr>
              <a:t>and</a:t>
            </a:r>
            <a:r>
              <a:rPr lang="en-GB" dirty="0">
                <a:solidFill>
                  <a:srgbClr val="002060"/>
                </a:solidFill>
                <a:latin typeface="Helvetica" pitchFamily="34" charset="0"/>
                <a:sym typeface="Symbol" pitchFamily="18" charset="2"/>
              </a:rPr>
              <a:t> </a:t>
            </a:r>
            <a:r>
              <a:rPr lang="en-GB" baseline="-25000" dirty="0">
                <a:solidFill>
                  <a:srgbClr val="002060"/>
                </a:solidFill>
                <a:latin typeface="Helvetica" pitchFamily="34" charset="0"/>
                <a:sym typeface="Symbol" pitchFamily="18" charset="2"/>
              </a:rPr>
              <a:t> </a:t>
            </a:r>
            <a:r>
              <a:rPr lang="en-GB" dirty="0">
                <a:solidFill>
                  <a:srgbClr val="002060"/>
                </a:solidFill>
                <a:latin typeface="Symbol" pitchFamily="18" charset="2"/>
              </a:rPr>
              <a:t>n</a:t>
            </a:r>
            <a:r>
              <a:rPr lang="en-GB" baseline="-25000" dirty="0">
                <a:solidFill>
                  <a:srgbClr val="002060"/>
                </a:solidFill>
                <a:latin typeface="Helvetica" pitchFamily="34" charset="0"/>
                <a:sym typeface="Symbol" pitchFamily="18" charset="2"/>
              </a:rPr>
              <a:t></a:t>
            </a:r>
            <a:endParaRPr lang="en-US" baseline="-25000" dirty="0">
              <a:solidFill>
                <a:srgbClr val="002060"/>
              </a:solidFill>
              <a:latin typeface="Helvetica" pitchFamily="34" charset="0"/>
            </a:endParaRPr>
          </a:p>
          <a:p>
            <a:pPr marL="114300" lvl="1">
              <a:buFontTx/>
              <a:buChar char="-"/>
            </a:pPr>
            <a:r>
              <a:rPr lang="en-GB" dirty="0">
                <a:solidFill>
                  <a:srgbClr val="002060"/>
                </a:solidFill>
                <a:sym typeface="Math1" pitchFamily="2" charset="2"/>
              </a:rPr>
              <a:t>Strong direction sensitivity</a:t>
            </a:r>
          </a:p>
        </p:txBody>
      </p:sp>
      <p:sp>
        <p:nvSpPr>
          <p:cNvPr id="190596" name="Text Box 132"/>
          <p:cNvSpPr txBox="1">
            <a:spLocks noChangeArrowheads="1"/>
          </p:cNvSpPr>
          <p:nvPr/>
        </p:nvSpPr>
        <p:spPr bwMode="auto">
          <a:xfrm>
            <a:off x="1129005" y="1752601"/>
            <a:ext cx="6089360" cy="1495425"/>
          </a:xfrm>
          <a:prstGeom prst="rect">
            <a:avLst/>
          </a:prstGeom>
          <a:noFill/>
          <a:ln w="9525">
            <a:noFill/>
            <a:miter lim="800000"/>
            <a:headEnd/>
            <a:tailEnd/>
          </a:ln>
          <a:effectLst/>
        </p:spPr>
        <p:txBody>
          <a:bodyPr wrap="square">
            <a:spAutoFit/>
          </a:bodyPr>
          <a:lstStyle/>
          <a:p>
            <a:pPr marL="114300" lvl="1">
              <a:buFontTx/>
              <a:buChar char="-"/>
            </a:pPr>
            <a:r>
              <a:rPr lang="en-GB" dirty="0"/>
              <a:t>Gives</a:t>
            </a:r>
            <a:r>
              <a:rPr lang="en-GB" dirty="0">
                <a:latin typeface="Helvetica" pitchFamily="34" charset="0"/>
              </a:rPr>
              <a:t> </a:t>
            </a:r>
            <a:r>
              <a:rPr lang="en-GB" dirty="0">
                <a:latin typeface="Symbol" pitchFamily="18" charset="2"/>
              </a:rPr>
              <a:t>n</a:t>
            </a:r>
            <a:r>
              <a:rPr lang="en-GB" baseline="-25000" dirty="0">
                <a:latin typeface="Helvetica" pitchFamily="34" charset="0"/>
              </a:rPr>
              <a:t>e</a:t>
            </a:r>
            <a:r>
              <a:rPr lang="en-GB" dirty="0">
                <a:latin typeface="Helvetica" pitchFamily="34" charset="0"/>
              </a:rPr>
              <a:t> </a:t>
            </a:r>
            <a:r>
              <a:rPr lang="en-GB" dirty="0"/>
              <a:t>energy spectrum well</a:t>
            </a:r>
            <a:endParaRPr lang="en-GB" dirty="0">
              <a:sym typeface="Math1" pitchFamily="2" charset="2"/>
            </a:endParaRPr>
          </a:p>
          <a:p>
            <a:pPr marL="114300" lvl="1">
              <a:buFontTx/>
              <a:buChar char="-"/>
            </a:pPr>
            <a:r>
              <a:rPr lang="en-GB" dirty="0">
                <a:sym typeface="Math1" pitchFamily="2" charset="2"/>
              </a:rPr>
              <a:t>Weak direction sensitivity</a:t>
            </a:r>
            <a:r>
              <a:rPr lang="en-GB" dirty="0"/>
              <a:t> </a:t>
            </a:r>
            <a:r>
              <a:rPr lang="en-GB" dirty="0">
                <a:latin typeface="Helvetica" pitchFamily="34" charset="0"/>
                <a:sym typeface="Symbol" pitchFamily="18" charset="2"/>
              </a:rPr>
              <a:t></a:t>
            </a:r>
            <a:r>
              <a:rPr lang="en-GB" dirty="0">
                <a:latin typeface="Helvetica" pitchFamily="34" charset="0"/>
              </a:rPr>
              <a:t> 1-1/3cos(</a:t>
            </a:r>
            <a:r>
              <a:rPr lang="en-GB" dirty="0">
                <a:latin typeface="Symbol" pitchFamily="18" charset="2"/>
              </a:rPr>
              <a:t>q</a:t>
            </a:r>
            <a:r>
              <a:rPr lang="en-GB" dirty="0">
                <a:latin typeface="Helvetica" pitchFamily="34" charset="0"/>
              </a:rPr>
              <a:t>)</a:t>
            </a:r>
          </a:p>
          <a:p>
            <a:pPr marL="114300" lvl="1">
              <a:buFontTx/>
              <a:buChar char="-"/>
            </a:pPr>
            <a:r>
              <a:rPr lang="en-GB" dirty="0">
                <a:latin typeface="Helvetica" pitchFamily="34" charset="0"/>
              </a:rPr>
              <a:t> </a:t>
            </a:r>
            <a:r>
              <a:rPr lang="en-GB" dirty="0">
                <a:latin typeface="Symbol" pitchFamily="18" charset="2"/>
              </a:rPr>
              <a:t>n</a:t>
            </a:r>
            <a:r>
              <a:rPr lang="en-GB" baseline="-25000" dirty="0">
                <a:latin typeface="Helvetica" pitchFamily="34" charset="0"/>
              </a:rPr>
              <a:t>e </a:t>
            </a:r>
            <a:r>
              <a:rPr lang="en-GB" dirty="0"/>
              <a:t>only.</a:t>
            </a:r>
          </a:p>
          <a:p>
            <a:pPr marL="114300" lvl="1">
              <a:buFontTx/>
              <a:buChar char="-"/>
            </a:pPr>
            <a:r>
              <a:rPr lang="en-GB" sz="2000" dirty="0"/>
              <a:t>SSM: 30 CC events day</a:t>
            </a:r>
            <a:r>
              <a:rPr lang="en-GB" sz="2000" baseline="30000" dirty="0"/>
              <a:t>-1</a:t>
            </a:r>
          </a:p>
          <a:p>
            <a:pPr marL="114300" lvl="1">
              <a:buFontTx/>
              <a:buChar char="-"/>
            </a:pPr>
            <a:endParaRPr lang="en-US" dirty="0">
              <a:latin typeface="Helvetica" pitchFamily="34" charset="0"/>
            </a:endParaRPr>
          </a:p>
        </p:txBody>
      </p:sp>
      <p:sp>
        <p:nvSpPr>
          <p:cNvPr id="190597" name="Text Box 133"/>
          <p:cNvSpPr txBox="1">
            <a:spLocks noChangeArrowheads="1"/>
          </p:cNvSpPr>
          <p:nvPr/>
        </p:nvSpPr>
        <p:spPr bwMode="auto">
          <a:xfrm>
            <a:off x="783771" y="3735389"/>
            <a:ext cx="5113792" cy="915987"/>
          </a:xfrm>
          <a:prstGeom prst="rect">
            <a:avLst/>
          </a:prstGeom>
          <a:noFill/>
          <a:ln w="9525">
            <a:noFill/>
            <a:miter lim="800000"/>
            <a:headEnd/>
            <a:tailEnd/>
          </a:ln>
          <a:effectLst/>
        </p:spPr>
        <p:txBody>
          <a:bodyPr wrap="square">
            <a:spAutoFit/>
          </a:bodyPr>
          <a:lstStyle/>
          <a:p>
            <a:pPr lvl="1" algn="l"/>
            <a:r>
              <a:rPr lang="en-GB" dirty="0">
                <a:solidFill>
                  <a:srgbClr val="FF0000"/>
                </a:solidFill>
                <a:latin typeface="Helvetica" pitchFamily="34" charset="0"/>
              </a:rPr>
              <a:t>- </a:t>
            </a:r>
            <a:r>
              <a:rPr lang="en-GB" dirty="0">
                <a:solidFill>
                  <a:srgbClr val="FF0000"/>
                </a:solidFill>
              </a:rPr>
              <a:t>Measure total </a:t>
            </a:r>
            <a:r>
              <a:rPr lang="en-GB" baseline="30000" dirty="0">
                <a:solidFill>
                  <a:srgbClr val="FF0000"/>
                </a:solidFill>
              </a:rPr>
              <a:t>8</a:t>
            </a:r>
            <a:r>
              <a:rPr lang="en-GB" dirty="0">
                <a:solidFill>
                  <a:srgbClr val="FF0000"/>
                </a:solidFill>
              </a:rPr>
              <a:t>B </a:t>
            </a:r>
            <a:r>
              <a:rPr lang="en-GB" dirty="0">
                <a:solidFill>
                  <a:srgbClr val="FF0000"/>
                </a:solidFill>
                <a:latin typeface="Symbol" pitchFamily="18" charset="2"/>
              </a:rPr>
              <a:t>n</a:t>
            </a:r>
            <a:r>
              <a:rPr lang="en-GB" dirty="0">
                <a:solidFill>
                  <a:srgbClr val="FF0000"/>
                </a:solidFill>
                <a:latin typeface="Helvetica" pitchFamily="34" charset="0"/>
              </a:rPr>
              <a:t> </a:t>
            </a:r>
            <a:r>
              <a:rPr lang="en-GB" dirty="0">
                <a:solidFill>
                  <a:srgbClr val="FF0000"/>
                </a:solidFill>
              </a:rPr>
              <a:t>flux from the sun.</a:t>
            </a:r>
          </a:p>
          <a:p>
            <a:pPr lvl="1" algn="l">
              <a:buFontTx/>
              <a:buChar char="-"/>
            </a:pPr>
            <a:r>
              <a:rPr lang="en-GB" dirty="0">
                <a:solidFill>
                  <a:srgbClr val="FF0000"/>
                </a:solidFill>
              </a:rPr>
              <a:t> Equal cross section for all </a:t>
            </a:r>
            <a:r>
              <a:rPr lang="en-GB" dirty="0">
                <a:solidFill>
                  <a:srgbClr val="FF0000"/>
                </a:solidFill>
                <a:latin typeface="Symbol" pitchFamily="18" charset="2"/>
              </a:rPr>
              <a:t>n</a:t>
            </a:r>
            <a:r>
              <a:rPr lang="en-GB" dirty="0">
                <a:solidFill>
                  <a:srgbClr val="FF0000"/>
                </a:solidFill>
                <a:latin typeface="Helvetica" pitchFamily="34" charset="0"/>
              </a:rPr>
              <a:t> </a:t>
            </a:r>
            <a:r>
              <a:rPr lang="en-GB" dirty="0">
                <a:solidFill>
                  <a:srgbClr val="FF0000"/>
                </a:solidFill>
              </a:rPr>
              <a:t>types</a:t>
            </a:r>
          </a:p>
          <a:p>
            <a:pPr lvl="1" algn="l">
              <a:buFontTx/>
              <a:buChar char="-"/>
            </a:pPr>
            <a:r>
              <a:rPr lang="en-GB" dirty="0">
                <a:solidFill>
                  <a:srgbClr val="FF0000"/>
                </a:solidFill>
              </a:rPr>
              <a:t> SSM: 30/day</a:t>
            </a:r>
            <a:endParaRPr lang="en-US" dirty="0">
              <a:solidFill>
                <a:srgbClr val="FF0000"/>
              </a:solidFill>
            </a:endParaRPr>
          </a:p>
        </p:txBody>
      </p:sp>
      <p:grpSp>
        <p:nvGrpSpPr>
          <p:cNvPr id="190598" name="Group 134"/>
          <p:cNvGrpSpPr>
            <a:grpSpLocks/>
          </p:cNvGrpSpPr>
          <p:nvPr/>
        </p:nvGrpSpPr>
        <p:grpSpPr bwMode="auto">
          <a:xfrm>
            <a:off x="2171701" y="1089026"/>
            <a:ext cx="3549650" cy="598488"/>
            <a:chOff x="720" y="960"/>
            <a:chExt cx="2424" cy="418"/>
          </a:xfrm>
        </p:grpSpPr>
        <p:grpSp>
          <p:nvGrpSpPr>
            <p:cNvPr id="190599" name="Group 135"/>
            <p:cNvGrpSpPr>
              <a:grpSpLocks/>
            </p:cNvGrpSpPr>
            <p:nvPr/>
          </p:nvGrpSpPr>
          <p:grpSpPr bwMode="auto">
            <a:xfrm>
              <a:off x="720" y="960"/>
              <a:ext cx="2424" cy="418"/>
              <a:chOff x="720" y="960"/>
              <a:chExt cx="2424" cy="418"/>
            </a:xfrm>
          </p:grpSpPr>
          <p:sp>
            <p:nvSpPr>
              <p:cNvPr id="190600" name="Oval 136"/>
              <p:cNvSpPr>
                <a:spLocks noChangeArrowheads="1"/>
              </p:cNvSpPr>
              <p:nvPr/>
            </p:nvSpPr>
            <p:spPr bwMode="auto">
              <a:xfrm>
                <a:off x="720" y="1008"/>
                <a:ext cx="350" cy="336"/>
              </a:xfrm>
              <a:prstGeom prst="ellipse">
                <a:avLst/>
              </a:prstGeom>
              <a:solidFill>
                <a:schemeClr val="accent2"/>
              </a:solidFill>
              <a:ln w="9525">
                <a:solidFill>
                  <a:schemeClr val="tx1"/>
                </a:solidFill>
                <a:round/>
                <a:headEnd/>
                <a:tailEnd/>
              </a:ln>
              <a:effectLst/>
            </p:spPr>
            <p:txBody>
              <a:bodyPr wrap="none" lIns="92998" tIns="46499" rIns="92998" bIns="46499" anchor="ctr"/>
              <a:lstStyle/>
              <a:p>
                <a:pPr defTabSz="930275"/>
                <a:r>
                  <a:rPr lang="en-US" b="1">
                    <a:latin typeface="Helvetica" pitchFamily="34" charset="0"/>
                  </a:rPr>
                  <a:t>CC</a:t>
                </a:r>
                <a:endParaRPr lang="en-US" sz="2400">
                  <a:latin typeface="Times" pitchFamily="18" charset="0"/>
                </a:endParaRPr>
              </a:p>
            </p:txBody>
          </p:sp>
          <p:sp>
            <p:nvSpPr>
              <p:cNvPr id="190601" name="Rectangle 137"/>
              <p:cNvSpPr>
                <a:spLocks noChangeArrowheads="1"/>
              </p:cNvSpPr>
              <p:nvPr/>
            </p:nvSpPr>
            <p:spPr bwMode="auto">
              <a:xfrm>
                <a:off x="1152" y="960"/>
                <a:ext cx="1992" cy="418"/>
              </a:xfrm>
              <a:prstGeom prst="rect">
                <a:avLst/>
              </a:prstGeom>
              <a:solidFill>
                <a:schemeClr val="accent2"/>
              </a:solidFill>
              <a:ln w="9525">
                <a:noFill/>
                <a:miter lim="800000"/>
                <a:headEnd/>
                <a:tailEnd/>
              </a:ln>
            </p:spPr>
            <p:txBody>
              <a:bodyPr/>
              <a:lstStyle/>
              <a:p>
                <a:endParaRPr lang="it-IT" sz="1600"/>
              </a:p>
            </p:txBody>
          </p:sp>
          <p:sp>
            <p:nvSpPr>
              <p:cNvPr id="190602" name="Rectangle 138"/>
              <p:cNvSpPr>
                <a:spLocks noChangeArrowheads="1"/>
              </p:cNvSpPr>
              <p:nvPr/>
            </p:nvSpPr>
            <p:spPr bwMode="auto">
              <a:xfrm>
                <a:off x="3038" y="990"/>
                <a:ext cx="53" cy="193"/>
              </a:xfrm>
              <a:prstGeom prst="rect">
                <a:avLst/>
              </a:prstGeom>
              <a:solidFill>
                <a:schemeClr val="accent2"/>
              </a:solidFill>
              <a:ln w="9525">
                <a:noFill/>
                <a:miter lim="800000"/>
                <a:headEnd/>
                <a:tailEnd/>
              </a:ln>
            </p:spPr>
            <p:txBody>
              <a:bodyPr wrap="none" lIns="0" tIns="0" rIns="0" bIns="0">
                <a:spAutoFit/>
              </a:bodyPr>
              <a:lstStyle/>
              <a:p>
                <a:pPr algn="l"/>
                <a:r>
                  <a:rPr lang="en-GB">
                    <a:solidFill>
                      <a:srgbClr val="99FF66"/>
                    </a:solidFill>
                    <a:latin typeface="Helvetica" pitchFamily="34" charset="0"/>
                  </a:rPr>
                  <a:t>-</a:t>
                </a:r>
                <a:endParaRPr lang="en-GB" sz="1600">
                  <a:solidFill>
                    <a:srgbClr val="99FF66"/>
                  </a:solidFill>
                  <a:latin typeface="Helvetica" pitchFamily="34" charset="0"/>
                </a:endParaRPr>
              </a:p>
            </p:txBody>
          </p:sp>
          <p:sp>
            <p:nvSpPr>
              <p:cNvPr id="190603" name="Rectangle 139"/>
              <p:cNvSpPr>
                <a:spLocks noChangeArrowheads="1"/>
              </p:cNvSpPr>
              <p:nvPr/>
            </p:nvSpPr>
            <p:spPr bwMode="auto">
              <a:xfrm>
                <a:off x="2910" y="1011"/>
                <a:ext cx="155" cy="344"/>
              </a:xfrm>
              <a:prstGeom prst="rect">
                <a:avLst/>
              </a:prstGeom>
              <a:solidFill>
                <a:schemeClr val="accent2"/>
              </a:solidFill>
              <a:ln w="9525">
                <a:noFill/>
                <a:miter lim="800000"/>
                <a:headEnd/>
                <a:tailEnd/>
              </a:ln>
            </p:spPr>
            <p:txBody>
              <a:bodyPr wrap="none" lIns="0" tIns="0" rIns="0" bIns="0">
                <a:spAutoFit/>
              </a:bodyPr>
              <a:lstStyle/>
              <a:p>
                <a:pPr algn="l"/>
                <a:r>
                  <a:rPr lang="en-GB" sz="3200" dirty="0">
                    <a:solidFill>
                      <a:srgbClr val="99FF66"/>
                    </a:solidFill>
                    <a:latin typeface="Helvetica" pitchFamily="34" charset="0"/>
                  </a:rPr>
                  <a:t>e</a:t>
                </a:r>
                <a:endParaRPr lang="en-GB" sz="1600" dirty="0">
                  <a:solidFill>
                    <a:srgbClr val="99FF66"/>
                  </a:solidFill>
                  <a:latin typeface="Helvetica" pitchFamily="34" charset="0"/>
                </a:endParaRPr>
              </a:p>
            </p:txBody>
          </p:sp>
          <p:sp>
            <p:nvSpPr>
              <p:cNvPr id="190604" name="Rectangle 140"/>
              <p:cNvSpPr>
                <a:spLocks noChangeArrowheads="1"/>
              </p:cNvSpPr>
              <p:nvPr/>
            </p:nvSpPr>
            <p:spPr bwMode="auto">
              <a:xfrm>
                <a:off x="2541" y="1011"/>
                <a:ext cx="155" cy="344"/>
              </a:xfrm>
              <a:prstGeom prst="rect">
                <a:avLst/>
              </a:prstGeom>
              <a:solidFill>
                <a:schemeClr val="accent2"/>
              </a:solidFill>
              <a:ln w="9525">
                <a:noFill/>
                <a:miter lim="800000"/>
                <a:headEnd/>
                <a:tailEnd/>
              </a:ln>
            </p:spPr>
            <p:txBody>
              <a:bodyPr wrap="none" lIns="0" tIns="0" rIns="0" bIns="0">
                <a:spAutoFit/>
              </a:bodyPr>
              <a:lstStyle/>
              <a:p>
                <a:pPr algn="l"/>
                <a:r>
                  <a:rPr lang="en-GB" sz="3200">
                    <a:solidFill>
                      <a:srgbClr val="99FF66"/>
                    </a:solidFill>
                    <a:latin typeface="Helvetica" pitchFamily="34" charset="0"/>
                  </a:rPr>
                  <a:t>p</a:t>
                </a:r>
                <a:endParaRPr lang="en-GB" sz="1600">
                  <a:solidFill>
                    <a:srgbClr val="99FF66"/>
                  </a:solidFill>
                  <a:latin typeface="Helvetica" pitchFamily="34" charset="0"/>
                </a:endParaRPr>
              </a:p>
            </p:txBody>
          </p:sp>
          <p:sp>
            <p:nvSpPr>
              <p:cNvPr id="190605" name="Rectangle 141"/>
              <p:cNvSpPr>
                <a:spLocks noChangeArrowheads="1"/>
              </p:cNvSpPr>
              <p:nvPr/>
            </p:nvSpPr>
            <p:spPr bwMode="auto">
              <a:xfrm>
                <a:off x="2167" y="1011"/>
                <a:ext cx="0" cy="172"/>
              </a:xfrm>
              <a:prstGeom prst="rect">
                <a:avLst/>
              </a:prstGeom>
              <a:solidFill>
                <a:schemeClr val="accent2"/>
              </a:solidFill>
              <a:ln w="9525">
                <a:noFill/>
                <a:miter lim="800000"/>
                <a:headEnd/>
                <a:tailEnd/>
              </a:ln>
            </p:spPr>
            <p:txBody>
              <a:bodyPr wrap="none" lIns="0" tIns="0" rIns="0" bIns="0">
                <a:spAutoFit/>
              </a:bodyPr>
              <a:lstStyle/>
              <a:p>
                <a:pPr algn="l"/>
                <a:endParaRPr lang="en-GB" sz="1600">
                  <a:solidFill>
                    <a:srgbClr val="99FF66"/>
                  </a:solidFill>
                  <a:latin typeface="Helvetica" pitchFamily="34" charset="0"/>
                </a:endParaRPr>
              </a:p>
            </p:txBody>
          </p:sp>
          <p:sp>
            <p:nvSpPr>
              <p:cNvPr id="190606" name="Rectangle 142"/>
              <p:cNvSpPr>
                <a:spLocks noChangeArrowheads="1"/>
              </p:cNvSpPr>
              <p:nvPr/>
            </p:nvSpPr>
            <p:spPr bwMode="auto">
              <a:xfrm>
                <a:off x="1653" y="1011"/>
                <a:ext cx="155" cy="344"/>
              </a:xfrm>
              <a:prstGeom prst="rect">
                <a:avLst/>
              </a:prstGeom>
              <a:solidFill>
                <a:schemeClr val="accent2"/>
              </a:solidFill>
              <a:ln w="9525">
                <a:noFill/>
                <a:miter lim="800000"/>
                <a:headEnd/>
                <a:tailEnd/>
              </a:ln>
            </p:spPr>
            <p:txBody>
              <a:bodyPr wrap="none" lIns="0" tIns="0" rIns="0" bIns="0">
                <a:spAutoFit/>
              </a:bodyPr>
              <a:lstStyle/>
              <a:p>
                <a:pPr algn="l"/>
                <a:r>
                  <a:rPr lang="en-GB" sz="3200">
                    <a:solidFill>
                      <a:srgbClr val="99FF66"/>
                    </a:solidFill>
                    <a:latin typeface="Helvetica" pitchFamily="34" charset="0"/>
                  </a:rPr>
                  <a:t>d</a:t>
                </a:r>
                <a:endParaRPr lang="en-GB" sz="1600">
                  <a:solidFill>
                    <a:srgbClr val="99FF66"/>
                  </a:solidFill>
                  <a:latin typeface="Helvetica" pitchFamily="34" charset="0"/>
                </a:endParaRPr>
              </a:p>
            </p:txBody>
          </p:sp>
          <p:sp>
            <p:nvSpPr>
              <p:cNvPr id="190607" name="Rectangle 143"/>
              <p:cNvSpPr>
                <a:spLocks noChangeArrowheads="1"/>
              </p:cNvSpPr>
              <p:nvPr/>
            </p:nvSpPr>
            <p:spPr bwMode="auto">
              <a:xfrm>
                <a:off x="2719" y="981"/>
                <a:ext cx="154" cy="344"/>
              </a:xfrm>
              <a:prstGeom prst="rect">
                <a:avLst/>
              </a:prstGeom>
              <a:solidFill>
                <a:schemeClr val="accent2"/>
              </a:solidFill>
              <a:ln w="9525">
                <a:noFill/>
                <a:miter lim="800000"/>
                <a:headEnd/>
                <a:tailEnd/>
              </a:ln>
            </p:spPr>
            <p:txBody>
              <a:bodyPr wrap="none" lIns="0" tIns="0" rIns="0" bIns="0">
                <a:spAutoFit/>
              </a:bodyPr>
              <a:lstStyle/>
              <a:p>
                <a:pPr algn="l"/>
                <a:r>
                  <a:rPr lang="en-GB" sz="3200">
                    <a:solidFill>
                      <a:srgbClr val="99FF66"/>
                    </a:solidFill>
                    <a:latin typeface="Symbol" pitchFamily="18" charset="2"/>
                  </a:rPr>
                  <a:t>+</a:t>
                </a:r>
                <a:endParaRPr lang="en-GB" sz="1600">
                  <a:solidFill>
                    <a:srgbClr val="99FF66"/>
                  </a:solidFill>
                  <a:latin typeface="Helvetica" pitchFamily="34" charset="0"/>
                </a:endParaRPr>
              </a:p>
            </p:txBody>
          </p:sp>
          <p:sp>
            <p:nvSpPr>
              <p:cNvPr id="190608" name="Rectangle 144"/>
              <p:cNvSpPr>
                <a:spLocks noChangeArrowheads="1"/>
              </p:cNvSpPr>
              <p:nvPr/>
            </p:nvSpPr>
            <p:spPr bwMode="auto">
              <a:xfrm>
                <a:off x="2346" y="981"/>
                <a:ext cx="154" cy="344"/>
              </a:xfrm>
              <a:prstGeom prst="rect">
                <a:avLst/>
              </a:prstGeom>
              <a:solidFill>
                <a:schemeClr val="accent2"/>
              </a:solidFill>
              <a:ln w="9525">
                <a:noFill/>
                <a:miter lim="800000"/>
                <a:headEnd/>
                <a:tailEnd/>
              </a:ln>
            </p:spPr>
            <p:txBody>
              <a:bodyPr wrap="none" lIns="0" tIns="0" rIns="0" bIns="0">
                <a:spAutoFit/>
              </a:bodyPr>
              <a:lstStyle/>
              <a:p>
                <a:pPr algn="l"/>
                <a:r>
                  <a:rPr lang="en-GB" sz="3200">
                    <a:solidFill>
                      <a:srgbClr val="99FF66"/>
                    </a:solidFill>
                    <a:latin typeface="Symbol" pitchFamily="18" charset="2"/>
                  </a:rPr>
                  <a:t>+</a:t>
                </a:r>
                <a:endParaRPr lang="en-GB" sz="1600">
                  <a:solidFill>
                    <a:srgbClr val="99FF66"/>
                  </a:solidFill>
                  <a:latin typeface="Helvetica" pitchFamily="34" charset="0"/>
                </a:endParaRPr>
              </a:p>
            </p:txBody>
          </p:sp>
          <p:sp>
            <p:nvSpPr>
              <p:cNvPr id="190609" name="Rectangle 145"/>
              <p:cNvSpPr>
                <a:spLocks noChangeArrowheads="1"/>
              </p:cNvSpPr>
              <p:nvPr/>
            </p:nvSpPr>
            <p:spPr bwMode="auto">
              <a:xfrm>
                <a:off x="1844" y="981"/>
                <a:ext cx="277" cy="344"/>
              </a:xfrm>
              <a:prstGeom prst="rect">
                <a:avLst/>
              </a:prstGeom>
              <a:solidFill>
                <a:schemeClr val="accent2"/>
              </a:solidFill>
              <a:ln w="9525">
                <a:noFill/>
                <a:miter lim="800000"/>
                <a:headEnd/>
                <a:tailEnd/>
              </a:ln>
            </p:spPr>
            <p:txBody>
              <a:bodyPr wrap="none" lIns="0" tIns="0" rIns="0" bIns="0">
                <a:spAutoFit/>
              </a:bodyPr>
              <a:lstStyle/>
              <a:p>
                <a:pPr algn="l"/>
                <a:r>
                  <a:rPr lang="en-GB" sz="3200">
                    <a:solidFill>
                      <a:srgbClr val="99FF66"/>
                    </a:solidFill>
                    <a:latin typeface="Symbol" pitchFamily="18" charset="2"/>
                    <a:sym typeface="Symbol" pitchFamily="18" charset="2"/>
                  </a:rPr>
                  <a:t></a:t>
                </a:r>
                <a:endParaRPr lang="en-GB" sz="1600">
                  <a:solidFill>
                    <a:srgbClr val="99FF66"/>
                  </a:solidFill>
                  <a:latin typeface="Helvetica" pitchFamily="34" charset="0"/>
                </a:endParaRPr>
              </a:p>
            </p:txBody>
          </p:sp>
          <p:sp>
            <p:nvSpPr>
              <p:cNvPr id="190610" name="Rectangle 146"/>
              <p:cNvSpPr>
                <a:spLocks noChangeArrowheads="1"/>
              </p:cNvSpPr>
              <p:nvPr/>
            </p:nvSpPr>
            <p:spPr bwMode="auto">
              <a:xfrm>
                <a:off x="1462" y="981"/>
                <a:ext cx="154" cy="344"/>
              </a:xfrm>
              <a:prstGeom prst="rect">
                <a:avLst/>
              </a:prstGeom>
              <a:solidFill>
                <a:schemeClr val="accent2"/>
              </a:solidFill>
              <a:ln w="9525">
                <a:noFill/>
                <a:miter lim="800000"/>
                <a:headEnd/>
                <a:tailEnd/>
              </a:ln>
            </p:spPr>
            <p:txBody>
              <a:bodyPr wrap="none" lIns="0" tIns="0" rIns="0" bIns="0">
                <a:spAutoFit/>
              </a:bodyPr>
              <a:lstStyle/>
              <a:p>
                <a:pPr algn="l"/>
                <a:r>
                  <a:rPr lang="en-GB" sz="3200">
                    <a:solidFill>
                      <a:srgbClr val="99FF66"/>
                    </a:solidFill>
                    <a:latin typeface="Symbol" pitchFamily="18" charset="2"/>
                  </a:rPr>
                  <a:t>+</a:t>
                </a:r>
                <a:endParaRPr lang="en-GB" sz="1600">
                  <a:solidFill>
                    <a:srgbClr val="99FF66"/>
                  </a:solidFill>
                  <a:latin typeface="Helvetica" pitchFamily="34" charset="0"/>
                </a:endParaRPr>
              </a:p>
            </p:txBody>
          </p:sp>
          <p:sp>
            <p:nvSpPr>
              <p:cNvPr id="190611" name="Rectangle 147"/>
              <p:cNvSpPr>
                <a:spLocks noChangeArrowheads="1"/>
              </p:cNvSpPr>
              <p:nvPr/>
            </p:nvSpPr>
            <p:spPr bwMode="auto">
              <a:xfrm>
                <a:off x="1155" y="981"/>
                <a:ext cx="146" cy="344"/>
              </a:xfrm>
              <a:prstGeom prst="rect">
                <a:avLst/>
              </a:prstGeom>
              <a:solidFill>
                <a:schemeClr val="accent2"/>
              </a:solidFill>
              <a:ln w="9525">
                <a:noFill/>
                <a:miter lim="800000"/>
                <a:headEnd/>
                <a:tailEnd/>
              </a:ln>
            </p:spPr>
            <p:txBody>
              <a:bodyPr wrap="none" lIns="0" tIns="0" rIns="0" bIns="0">
                <a:spAutoFit/>
              </a:bodyPr>
              <a:lstStyle/>
              <a:p>
                <a:pPr algn="l"/>
                <a:r>
                  <a:rPr lang="en-GB" sz="3200" i="1">
                    <a:solidFill>
                      <a:srgbClr val="99FF66"/>
                    </a:solidFill>
                    <a:latin typeface="Symbol" pitchFamily="18" charset="2"/>
                  </a:rPr>
                  <a:t>n</a:t>
                </a:r>
                <a:endParaRPr lang="en-GB" sz="1600">
                  <a:solidFill>
                    <a:srgbClr val="99FF66"/>
                  </a:solidFill>
                  <a:latin typeface="Helvetica" pitchFamily="34" charset="0"/>
                </a:endParaRPr>
              </a:p>
            </p:txBody>
          </p:sp>
        </p:grpSp>
        <p:sp>
          <p:nvSpPr>
            <p:cNvPr id="190612" name="Rectangle 148"/>
            <p:cNvSpPr>
              <a:spLocks noChangeArrowheads="1"/>
            </p:cNvSpPr>
            <p:nvPr/>
          </p:nvSpPr>
          <p:spPr bwMode="auto">
            <a:xfrm>
              <a:off x="1320" y="1174"/>
              <a:ext cx="88" cy="193"/>
            </a:xfrm>
            <a:prstGeom prst="rect">
              <a:avLst/>
            </a:prstGeom>
            <a:solidFill>
              <a:schemeClr val="accent2"/>
            </a:solidFill>
            <a:ln w="9525">
              <a:noFill/>
              <a:miter lim="800000"/>
              <a:headEnd/>
              <a:tailEnd/>
            </a:ln>
          </p:spPr>
          <p:txBody>
            <a:bodyPr wrap="none" lIns="0" tIns="0" rIns="0" bIns="0">
              <a:spAutoFit/>
            </a:bodyPr>
            <a:lstStyle/>
            <a:p>
              <a:pPr algn="l"/>
              <a:r>
                <a:rPr lang="en-GB" i="1">
                  <a:solidFill>
                    <a:srgbClr val="99FF66"/>
                  </a:solidFill>
                  <a:latin typeface="Helvetica" pitchFamily="34" charset="0"/>
                </a:rPr>
                <a:t>e</a:t>
              </a:r>
              <a:endParaRPr lang="en-GB" sz="1600">
                <a:solidFill>
                  <a:srgbClr val="99FF66"/>
                </a:solidFill>
                <a:latin typeface="Helvetica" pitchFamily="34" charset="0"/>
              </a:endParaRPr>
            </a:p>
          </p:txBody>
        </p:sp>
      </p:grpSp>
      <p:sp>
        <p:nvSpPr>
          <p:cNvPr id="190613" name="Text Box 149"/>
          <p:cNvSpPr txBox="1">
            <a:spLocks noChangeArrowheads="1"/>
          </p:cNvSpPr>
          <p:nvPr/>
        </p:nvSpPr>
        <p:spPr bwMode="auto">
          <a:xfrm>
            <a:off x="4195339" y="1119095"/>
            <a:ext cx="381000" cy="595313"/>
          </a:xfrm>
          <a:prstGeom prst="rect">
            <a:avLst/>
          </a:prstGeom>
          <a:noFill/>
          <a:ln w="9525">
            <a:noFill/>
            <a:miter lim="800000"/>
            <a:headEnd/>
            <a:tailEnd/>
          </a:ln>
          <a:effectLst/>
        </p:spPr>
        <p:txBody>
          <a:bodyPr>
            <a:spAutoFit/>
          </a:bodyPr>
          <a:lstStyle/>
          <a:p>
            <a:pPr algn="l"/>
            <a:r>
              <a:rPr lang="en-GB" sz="3300" dirty="0">
                <a:solidFill>
                  <a:srgbClr val="99FF66"/>
                </a:solidFill>
                <a:latin typeface="Helvetica" pitchFamily="34" charset="0"/>
              </a:rPr>
              <a:t>p</a:t>
            </a:r>
            <a:endParaRPr lang="en-US" sz="3300" dirty="0">
              <a:solidFill>
                <a:srgbClr val="99FF66"/>
              </a:solidFill>
              <a:latin typeface="Helvetica" pitchFamily="34" charset="0"/>
            </a:endParaRPr>
          </a:p>
        </p:txBody>
      </p:sp>
      <p:pic>
        <p:nvPicPr>
          <p:cNvPr id="190614" name="Picture 1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8298" y="857645"/>
            <a:ext cx="3877369" cy="5498705"/>
          </a:xfrm>
          <a:prstGeom prst="rect">
            <a:avLst/>
          </a:prstGeom>
          <a:noFill/>
        </p:spPr>
      </p:pic>
    </p:spTree>
    <p:extLst>
      <p:ext uri="{BB962C8B-B14F-4D97-AF65-F5344CB8AC3E}">
        <p14:creationId xmlns:p14="http://schemas.microsoft.com/office/powerpoint/2010/main" val="3028948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839756" y="1"/>
            <a:ext cx="9648858" cy="731521"/>
          </a:xfrm>
          <a:noFill/>
        </p:spPr>
        <p:txBody>
          <a:bodyPr>
            <a:normAutofit/>
          </a:bodyPr>
          <a:lstStyle/>
          <a:p>
            <a:r>
              <a:rPr lang="en-US" sz="3600" dirty="0">
                <a:solidFill>
                  <a:srgbClr val="C00000"/>
                </a:solidFill>
              </a:rPr>
              <a:t>2001- Total spectrum (NC + CC + ES)</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26</a:t>
            </a:fld>
            <a:endParaRPr lang="it-IT"/>
          </a:p>
        </p:txBody>
      </p:sp>
      <p:sp>
        <p:nvSpPr>
          <p:cNvPr id="194564" name="Text Box 4"/>
          <p:cNvSpPr txBox="1">
            <a:spLocks noChangeArrowheads="1"/>
          </p:cNvSpPr>
          <p:nvPr/>
        </p:nvSpPr>
        <p:spPr bwMode="auto">
          <a:xfrm>
            <a:off x="7333554" y="1010187"/>
            <a:ext cx="2835275" cy="3431709"/>
          </a:xfrm>
          <a:prstGeom prst="rect">
            <a:avLst/>
          </a:prstGeom>
          <a:noFill/>
          <a:ln w="19050" algn="ctr">
            <a:noFill/>
            <a:miter lim="800000"/>
            <a:headEnd/>
            <a:tailEnd/>
          </a:ln>
          <a:effectLst/>
        </p:spPr>
        <p:txBody>
          <a:bodyPr>
            <a:spAutoFit/>
          </a:bodyPr>
          <a:lstStyle/>
          <a:p>
            <a:pPr algn="l" eaLnBrk="1" hangingPunct="1">
              <a:spcBef>
                <a:spcPct val="50000"/>
              </a:spcBef>
            </a:pPr>
            <a:r>
              <a:rPr lang="en-US" sz="2800" b="1" dirty="0">
                <a:latin typeface="Arial" charset="0"/>
              </a:rPr>
              <a:t>Pure D</a:t>
            </a:r>
            <a:r>
              <a:rPr lang="en-US" sz="2800" b="1" baseline="-25000" dirty="0">
                <a:latin typeface="Arial" charset="0"/>
              </a:rPr>
              <a:t>2</a:t>
            </a:r>
            <a:r>
              <a:rPr lang="en-US" sz="2800" b="1" dirty="0">
                <a:latin typeface="Arial" charset="0"/>
              </a:rPr>
              <a:t>O</a:t>
            </a:r>
          </a:p>
          <a:p>
            <a:pPr algn="l" eaLnBrk="1" hangingPunct="1">
              <a:spcBef>
                <a:spcPct val="50000"/>
              </a:spcBef>
            </a:pPr>
            <a:r>
              <a:rPr lang="en-US" b="1" dirty="0">
                <a:latin typeface="Arial" charset="0"/>
              </a:rPr>
              <a:t>Nov 99 – May 01</a:t>
            </a:r>
          </a:p>
          <a:p>
            <a:pPr algn="l" eaLnBrk="1" hangingPunct="1">
              <a:spcBef>
                <a:spcPct val="50000"/>
              </a:spcBef>
            </a:pPr>
            <a:r>
              <a:rPr lang="en-US" altLang="en-US" dirty="0">
                <a:latin typeface="Arial" charset="0"/>
              </a:rPr>
              <a:t>n </a:t>
            </a:r>
            <a:r>
              <a:rPr lang="en-US" altLang="en-US" dirty="0">
                <a:latin typeface="Arial" charset="0"/>
                <a:sym typeface="Symbol" pitchFamily="18" charset="2"/>
              </a:rPr>
              <a:t></a:t>
            </a:r>
            <a:r>
              <a:rPr lang="en-US" altLang="en-US" dirty="0">
                <a:latin typeface="Arial" charset="0"/>
              </a:rPr>
              <a:t> d </a:t>
            </a:r>
            <a:r>
              <a:rPr lang="en-US" altLang="en-US" dirty="0">
                <a:latin typeface="Arial" charset="0"/>
                <a:sym typeface="Symbol" pitchFamily="18" charset="2"/>
              </a:rPr>
              <a:t></a:t>
            </a:r>
            <a:r>
              <a:rPr lang="en-US" altLang="en-US" dirty="0">
                <a:latin typeface="Arial" charset="0"/>
              </a:rPr>
              <a:t> t </a:t>
            </a:r>
            <a:r>
              <a:rPr lang="en-US" altLang="en-US" dirty="0">
                <a:latin typeface="Arial" charset="0"/>
                <a:sym typeface="Symbol" pitchFamily="18" charset="2"/>
              </a:rPr>
              <a:t></a:t>
            </a:r>
            <a:r>
              <a:rPr lang="en-US" altLang="en-US" dirty="0">
                <a:latin typeface="Arial" charset="0"/>
              </a:rPr>
              <a:t> </a:t>
            </a:r>
            <a:r>
              <a:rPr lang="en-US" altLang="en-US" dirty="0">
                <a:latin typeface="Symbol" pitchFamily="18" charset="2"/>
              </a:rPr>
              <a:t>g</a:t>
            </a:r>
            <a:endParaRPr lang="en-US" altLang="en-US" dirty="0">
              <a:latin typeface="Arial" charset="0"/>
            </a:endParaRPr>
          </a:p>
          <a:p>
            <a:pPr algn="l" eaLnBrk="1" hangingPunct="1">
              <a:spcBef>
                <a:spcPct val="50000"/>
              </a:spcBef>
            </a:pPr>
            <a:r>
              <a:rPr lang="en-US" altLang="en-US" dirty="0">
                <a:latin typeface="Arial" charset="0"/>
              </a:rPr>
              <a:t>(</a:t>
            </a:r>
            <a:r>
              <a:rPr lang="en-US" altLang="en-US" dirty="0" err="1">
                <a:latin typeface="Arial" charset="0"/>
              </a:rPr>
              <a:t>E</a:t>
            </a:r>
            <a:r>
              <a:rPr lang="en-US" altLang="en-US" baseline="-25000" dirty="0" err="1">
                <a:latin typeface="Symbol" pitchFamily="18" charset="2"/>
              </a:rPr>
              <a:t>g</a:t>
            </a:r>
            <a:r>
              <a:rPr lang="en-US" altLang="en-US" dirty="0">
                <a:latin typeface="Arial" charset="0"/>
              </a:rPr>
              <a:t> = 6.25 MeV)</a:t>
            </a:r>
          </a:p>
          <a:p>
            <a:pPr algn="l" eaLnBrk="1" hangingPunct="1">
              <a:spcBef>
                <a:spcPct val="50000"/>
              </a:spcBef>
            </a:pPr>
            <a:r>
              <a:rPr lang="en-US" altLang="en-US" dirty="0">
                <a:latin typeface="Arial" charset="0"/>
              </a:rPr>
              <a:t>PRL </a:t>
            </a:r>
            <a:r>
              <a:rPr lang="en-US" altLang="en-US" b="1" dirty="0">
                <a:latin typeface="Arial" charset="0"/>
              </a:rPr>
              <a:t>87</a:t>
            </a:r>
            <a:r>
              <a:rPr lang="en-US" altLang="en-US" dirty="0">
                <a:latin typeface="Arial" charset="0"/>
              </a:rPr>
              <a:t>, 071301 (2001)</a:t>
            </a:r>
          </a:p>
          <a:p>
            <a:pPr algn="l" eaLnBrk="1" hangingPunct="1">
              <a:spcBef>
                <a:spcPct val="50000"/>
              </a:spcBef>
            </a:pPr>
            <a:r>
              <a:rPr lang="en-US" altLang="en-US" dirty="0">
                <a:latin typeface="Arial" charset="0"/>
              </a:rPr>
              <a:t>PRL </a:t>
            </a:r>
            <a:r>
              <a:rPr lang="en-US" altLang="en-US" b="1" dirty="0">
                <a:latin typeface="Arial" charset="0"/>
              </a:rPr>
              <a:t>89</a:t>
            </a:r>
            <a:r>
              <a:rPr lang="en-US" altLang="en-US" dirty="0">
                <a:latin typeface="Arial" charset="0"/>
              </a:rPr>
              <a:t>, 011301 (2002)</a:t>
            </a:r>
          </a:p>
          <a:p>
            <a:pPr algn="l" eaLnBrk="1" hangingPunct="1">
              <a:spcBef>
                <a:spcPct val="50000"/>
              </a:spcBef>
            </a:pPr>
            <a:r>
              <a:rPr lang="en-US" altLang="en-US" dirty="0">
                <a:latin typeface="Arial" charset="0"/>
              </a:rPr>
              <a:t>PRL </a:t>
            </a:r>
            <a:r>
              <a:rPr lang="en-US" altLang="en-US" b="1" dirty="0">
                <a:latin typeface="Arial" charset="0"/>
              </a:rPr>
              <a:t>89</a:t>
            </a:r>
            <a:r>
              <a:rPr lang="en-US" altLang="en-US" dirty="0">
                <a:latin typeface="Arial" charset="0"/>
              </a:rPr>
              <a:t>, 011302 (2002)</a:t>
            </a:r>
          </a:p>
          <a:p>
            <a:pPr algn="l" eaLnBrk="1" hangingPunct="1">
              <a:spcBef>
                <a:spcPct val="50000"/>
              </a:spcBef>
            </a:pPr>
            <a:r>
              <a:rPr lang="en-US" altLang="en-US" dirty="0">
                <a:latin typeface="Arial" charset="0"/>
              </a:rPr>
              <a:t>PRC </a:t>
            </a:r>
            <a:r>
              <a:rPr lang="en-US" altLang="en-US" b="1" dirty="0">
                <a:latin typeface="Arial" charset="0"/>
              </a:rPr>
              <a:t>75</a:t>
            </a:r>
            <a:r>
              <a:rPr lang="en-US" altLang="en-US" dirty="0">
                <a:latin typeface="Arial" charset="0"/>
              </a:rPr>
              <a:t>, 045502 (2007)</a:t>
            </a:r>
            <a:endParaRPr lang="en-US" b="1" dirty="0">
              <a:latin typeface="Arial" charset="0"/>
            </a:endParaRPr>
          </a:p>
        </p:txBody>
      </p:sp>
      <p:pic>
        <p:nvPicPr>
          <p:cNvPr id="3235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102" y="795004"/>
            <a:ext cx="50863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754224" y="4704989"/>
            <a:ext cx="10683551" cy="1754326"/>
          </a:xfrm>
          <a:prstGeom prst="rect">
            <a:avLst/>
          </a:prstGeom>
        </p:spPr>
        <p:txBody>
          <a:bodyPr wrap="square">
            <a:spAutoFit/>
          </a:bodyPr>
          <a:lstStyle/>
          <a:p>
            <a:pPr marL="285750" indent="-285750">
              <a:buFont typeface="Arial" panose="020B0604020202020204" pitchFamily="34" charset="0"/>
              <a:buChar char="•"/>
            </a:pPr>
            <a:r>
              <a:rPr lang="en-US" i="1" dirty="0"/>
              <a:t>Kinetic energy spectrum (points) for events with measured energy </a:t>
            </a:r>
            <a:r>
              <a:rPr lang="en-US" i="1" dirty="0" err="1"/>
              <a:t>T</a:t>
            </a:r>
            <a:r>
              <a:rPr lang="en-US" i="1" baseline="-25000" dirty="0" err="1"/>
              <a:t>e</a:t>
            </a:r>
            <a:r>
              <a:rPr lang="en-US" i="1" baseline="-25000" dirty="0"/>
              <a:t> f </a:t>
            </a:r>
            <a:r>
              <a:rPr lang="en-US" i="1" baseline="-25000" dirty="0" err="1"/>
              <a:t>f</a:t>
            </a:r>
            <a:r>
              <a:rPr lang="en-US" i="1" baseline="-25000" dirty="0"/>
              <a:t> </a:t>
            </a:r>
            <a:r>
              <a:rPr lang="en-US" i="1" dirty="0"/>
              <a:t>&gt; 5MeV occurring inside the fiducial region (R &lt; 550 cm) in the SNO-I. </a:t>
            </a:r>
          </a:p>
          <a:p>
            <a:pPr marL="285750" indent="-285750">
              <a:buFont typeface="Arial" panose="020B0604020202020204" pitchFamily="34" charset="0"/>
              <a:buChar char="•"/>
            </a:pPr>
            <a:r>
              <a:rPr lang="en-US" i="1" dirty="0"/>
              <a:t>Monte Carlo predictions for charged-current (</a:t>
            </a:r>
            <a:r>
              <a:rPr lang="en-US" i="1" dirty="0">
                <a:solidFill>
                  <a:srgbClr val="FF0000"/>
                </a:solidFill>
              </a:rPr>
              <a:t>CC = red lines</a:t>
            </a:r>
            <a:r>
              <a:rPr lang="en-US" i="1" dirty="0"/>
              <a:t>), elastic scattering (</a:t>
            </a:r>
            <a:r>
              <a:rPr lang="en-US" i="1" dirty="0">
                <a:solidFill>
                  <a:srgbClr val="00B050"/>
                </a:solidFill>
              </a:rPr>
              <a:t>ES = green lines</a:t>
            </a:r>
            <a:r>
              <a:rPr lang="en-US" i="1" dirty="0"/>
              <a:t>), and neutral current (NC) and background (</a:t>
            </a:r>
            <a:r>
              <a:rPr lang="en-US" i="1" dirty="0" err="1"/>
              <a:t>bkgd</a:t>
            </a:r>
            <a:r>
              <a:rPr lang="en-US" i="1" dirty="0"/>
              <a:t>) neutron events </a:t>
            </a:r>
            <a:r>
              <a:rPr lang="en-US" i="1" dirty="0">
                <a:solidFill>
                  <a:srgbClr val="002060"/>
                </a:solidFill>
              </a:rPr>
              <a:t>(blue lines</a:t>
            </a:r>
            <a:r>
              <a:rPr lang="en-US" i="1" dirty="0"/>
              <a:t>). </a:t>
            </a:r>
          </a:p>
          <a:p>
            <a:pPr marL="285750" indent="-285750">
              <a:buFont typeface="Arial" panose="020B0604020202020204" pitchFamily="34" charset="0"/>
              <a:buChar char="•"/>
            </a:pPr>
            <a:r>
              <a:rPr lang="en-US" i="1" dirty="0"/>
              <a:t>The simulations are scaled to fit the results. The dashed line represents the summed components, and the bands show the statistical uncertainties from the signal-extraction fit.</a:t>
            </a:r>
          </a:p>
        </p:txBody>
      </p:sp>
    </p:spTree>
    <p:extLst>
      <p:ext uri="{BB962C8B-B14F-4D97-AF65-F5344CB8AC3E}">
        <p14:creationId xmlns:p14="http://schemas.microsoft.com/office/powerpoint/2010/main" val="202233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21094" y="44625"/>
            <a:ext cx="9739401" cy="730346"/>
          </a:xfrm>
          <a:noFill/>
        </p:spPr>
        <p:txBody>
          <a:bodyPr>
            <a:noAutofit/>
          </a:bodyPr>
          <a:lstStyle/>
          <a:p>
            <a:r>
              <a:rPr lang="en-US" sz="3600" dirty="0">
                <a:solidFill>
                  <a:srgbClr val="C00000"/>
                </a:solidFill>
              </a:rPr>
              <a:t>2002 (Salt):  increased </a:t>
            </a:r>
            <a:r>
              <a:rPr lang="en-US" sz="3600" i="1" dirty="0">
                <a:solidFill>
                  <a:srgbClr val="C00000"/>
                </a:solidFill>
              </a:rPr>
              <a:t>neutron</a:t>
            </a:r>
            <a:r>
              <a:rPr lang="en-US" sz="3600" dirty="0">
                <a:solidFill>
                  <a:srgbClr val="C00000"/>
                </a:solidFill>
              </a:rPr>
              <a:t> capture</a:t>
            </a:r>
          </a:p>
        </p:txBody>
      </p:sp>
      <p:pic>
        <p:nvPicPr>
          <p:cNvPr id="196611" name="Picture 3" descr="neutron_ene_com"/>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253331" y="1825625"/>
            <a:ext cx="4351338" cy="4351338"/>
          </a:xfrm>
          <a:noFill/>
          <a:ln/>
        </p:spPr>
      </p:pic>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27</a:t>
            </a:fld>
            <a:endParaRPr lang="it-IT"/>
          </a:p>
        </p:txBody>
      </p:sp>
      <p:sp>
        <p:nvSpPr>
          <p:cNvPr id="196612" name="Text Box 4"/>
          <p:cNvSpPr txBox="1">
            <a:spLocks noChangeArrowheads="1"/>
          </p:cNvSpPr>
          <p:nvPr/>
        </p:nvSpPr>
        <p:spPr bwMode="auto">
          <a:xfrm>
            <a:off x="2117725" y="1919289"/>
            <a:ext cx="273050" cy="396875"/>
          </a:xfrm>
          <a:prstGeom prst="rect">
            <a:avLst/>
          </a:prstGeom>
          <a:noFill/>
          <a:ln w="38100">
            <a:noFill/>
            <a:miter lim="800000"/>
            <a:headEnd/>
            <a:tailEnd/>
          </a:ln>
          <a:effectLst/>
        </p:spPr>
        <p:txBody>
          <a:bodyPr wrap="none">
            <a:spAutoFit/>
          </a:bodyPr>
          <a:lstStyle/>
          <a:p>
            <a:pPr algn="l">
              <a:buFontTx/>
              <a:buChar char="•"/>
            </a:pPr>
            <a:endParaRPr lang="it-IT" sz="2000" b="1">
              <a:latin typeface="Times New Roman" pitchFamily="18" charset="0"/>
            </a:endParaRPr>
          </a:p>
        </p:txBody>
      </p:sp>
      <p:sp>
        <p:nvSpPr>
          <p:cNvPr id="196613" name="Text Box 5"/>
          <p:cNvSpPr txBox="1">
            <a:spLocks noChangeArrowheads="1"/>
          </p:cNvSpPr>
          <p:nvPr/>
        </p:nvSpPr>
        <p:spPr bwMode="auto">
          <a:xfrm>
            <a:off x="1400779" y="1106547"/>
            <a:ext cx="3950056" cy="1231106"/>
          </a:xfrm>
          <a:prstGeom prst="rect">
            <a:avLst/>
          </a:prstGeom>
          <a:noFill/>
          <a:ln w="38100">
            <a:noFill/>
            <a:miter lim="800000"/>
            <a:headEnd/>
            <a:tailEnd/>
          </a:ln>
          <a:effectLst/>
        </p:spPr>
        <p:txBody>
          <a:bodyPr wrap="none">
            <a:spAutoFit/>
          </a:bodyPr>
          <a:lstStyle/>
          <a:p>
            <a:pPr algn="l">
              <a:spcAft>
                <a:spcPts val="1200"/>
              </a:spcAft>
              <a:buFontTx/>
              <a:buChar char="•"/>
            </a:pPr>
            <a:r>
              <a:rPr lang="en-US" dirty="0"/>
              <a:t> Higher capture cross section of </a:t>
            </a:r>
            <a:r>
              <a:rPr lang="en-US" dirty="0">
                <a:latin typeface="Symbol" panose="05050102010706020507" pitchFamily="18" charset="2"/>
              </a:rPr>
              <a:t>n</a:t>
            </a:r>
            <a:r>
              <a:rPr lang="en-US" dirty="0">
                <a:latin typeface="+mj-lt"/>
              </a:rPr>
              <a:t> </a:t>
            </a:r>
            <a:r>
              <a:rPr lang="en-US" dirty="0"/>
              <a:t>on Cl</a:t>
            </a:r>
          </a:p>
          <a:p>
            <a:pPr algn="l">
              <a:spcAft>
                <a:spcPts val="1200"/>
              </a:spcAft>
              <a:buFontTx/>
              <a:buChar char="•"/>
            </a:pPr>
            <a:r>
              <a:rPr lang="en-US" dirty="0"/>
              <a:t> Higher energy release</a:t>
            </a:r>
          </a:p>
          <a:p>
            <a:pPr algn="l">
              <a:spcAft>
                <a:spcPts val="1200"/>
              </a:spcAft>
              <a:buFontTx/>
              <a:buChar char="•"/>
            </a:pPr>
            <a:r>
              <a:rPr lang="en-US" dirty="0"/>
              <a:t> Many gammas</a:t>
            </a:r>
          </a:p>
        </p:txBody>
      </p:sp>
      <p:grpSp>
        <p:nvGrpSpPr>
          <p:cNvPr id="196614" name="Group 6"/>
          <p:cNvGrpSpPr>
            <a:grpSpLocks/>
          </p:cNvGrpSpPr>
          <p:nvPr/>
        </p:nvGrpSpPr>
        <p:grpSpPr bwMode="auto">
          <a:xfrm>
            <a:off x="6919914" y="1100091"/>
            <a:ext cx="3424237" cy="1592262"/>
            <a:chOff x="576" y="1728"/>
            <a:chExt cx="2016" cy="912"/>
          </a:xfrm>
        </p:grpSpPr>
        <p:sp>
          <p:nvSpPr>
            <p:cNvPr id="196615" name="AutoShape 7"/>
            <p:cNvSpPr>
              <a:spLocks noChangeArrowheads="1"/>
            </p:cNvSpPr>
            <p:nvPr/>
          </p:nvSpPr>
          <p:spPr bwMode="auto">
            <a:xfrm>
              <a:off x="576" y="1728"/>
              <a:ext cx="2016" cy="912"/>
            </a:xfrm>
            <a:prstGeom prst="roundRect">
              <a:avLst>
                <a:gd name="adj" fmla="val 16667"/>
              </a:avLst>
            </a:prstGeom>
            <a:solidFill>
              <a:schemeClr val="bg1"/>
            </a:solidFill>
            <a:ln w="22225">
              <a:solidFill>
                <a:schemeClr val="accent2"/>
              </a:solidFill>
              <a:round/>
              <a:headEnd/>
              <a:tailEnd/>
            </a:ln>
            <a:effectLst/>
          </p:spPr>
          <p:txBody>
            <a:bodyPr wrap="none" anchor="ctr"/>
            <a:lstStyle/>
            <a:p>
              <a:endParaRPr lang="it-IT"/>
            </a:p>
          </p:txBody>
        </p:sp>
        <p:sp>
          <p:nvSpPr>
            <p:cNvPr id="196616" name="Oval 8"/>
            <p:cNvSpPr>
              <a:spLocks noChangeArrowheads="1"/>
            </p:cNvSpPr>
            <p:nvPr/>
          </p:nvSpPr>
          <p:spPr bwMode="auto">
            <a:xfrm>
              <a:off x="940" y="1952"/>
              <a:ext cx="132" cy="125"/>
            </a:xfrm>
            <a:prstGeom prst="ellipse">
              <a:avLst/>
            </a:prstGeom>
            <a:solidFill>
              <a:srgbClr val="FF0000"/>
            </a:solidFill>
            <a:ln w="9525">
              <a:solidFill>
                <a:schemeClr val="tx1"/>
              </a:solidFill>
              <a:round/>
              <a:headEnd/>
              <a:tailEnd/>
            </a:ln>
            <a:effectLst/>
          </p:spPr>
          <p:txBody>
            <a:bodyPr wrap="none" anchor="ctr"/>
            <a:lstStyle/>
            <a:p>
              <a:endParaRPr lang="it-IT"/>
            </a:p>
          </p:txBody>
        </p:sp>
        <p:sp>
          <p:nvSpPr>
            <p:cNvPr id="196617" name="Text Box 9"/>
            <p:cNvSpPr txBox="1">
              <a:spLocks noChangeArrowheads="1"/>
            </p:cNvSpPr>
            <p:nvPr/>
          </p:nvSpPr>
          <p:spPr bwMode="auto">
            <a:xfrm>
              <a:off x="720" y="1828"/>
              <a:ext cx="308" cy="210"/>
            </a:xfrm>
            <a:prstGeom prst="rect">
              <a:avLst/>
            </a:prstGeom>
            <a:noFill/>
            <a:ln w="9525">
              <a:noFill/>
              <a:miter lim="800000"/>
              <a:headEnd/>
              <a:tailEnd/>
            </a:ln>
            <a:effectLst/>
          </p:spPr>
          <p:txBody>
            <a:bodyPr>
              <a:spAutoFit/>
            </a:bodyPr>
            <a:lstStyle/>
            <a:p>
              <a:pPr algn="l"/>
              <a:r>
                <a:rPr lang="en-US" b="1" i="1">
                  <a:latin typeface="Helvetica" pitchFamily="34" charset="0"/>
                </a:rPr>
                <a:t>n</a:t>
              </a:r>
              <a:endParaRPr lang="en-GB" sz="2000" b="1" i="1" baseline="-25000">
                <a:latin typeface="Helvetica" pitchFamily="34" charset="0"/>
              </a:endParaRPr>
            </a:p>
          </p:txBody>
        </p:sp>
        <p:sp>
          <p:nvSpPr>
            <p:cNvPr id="196618" name="Text Box 10"/>
            <p:cNvSpPr txBox="1">
              <a:spLocks noChangeArrowheads="1"/>
            </p:cNvSpPr>
            <p:nvPr/>
          </p:nvSpPr>
          <p:spPr bwMode="auto">
            <a:xfrm>
              <a:off x="1246" y="2243"/>
              <a:ext cx="384" cy="212"/>
            </a:xfrm>
            <a:prstGeom prst="rect">
              <a:avLst/>
            </a:prstGeom>
            <a:noFill/>
            <a:ln w="9525">
              <a:noFill/>
              <a:miter lim="800000"/>
              <a:headEnd/>
              <a:tailEnd/>
            </a:ln>
            <a:effectLst/>
          </p:spPr>
          <p:txBody>
            <a:bodyPr wrap="none">
              <a:spAutoFit/>
            </a:bodyPr>
            <a:lstStyle/>
            <a:p>
              <a:pPr algn="l"/>
              <a:r>
                <a:rPr lang="en-US" b="1" i="1" baseline="30000">
                  <a:latin typeface="Helvetica" pitchFamily="34" charset="0"/>
                </a:rPr>
                <a:t>36</a:t>
              </a:r>
              <a:r>
                <a:rPr lang="en-US" b="1" i="1">
                  <a:latin typeface="Helvetica" pitchFamily="34" charset="0"/>
                </a:rPr>
                <a:t>Cl</a:t>
              </a:r>
              <a:r>
                <a:rPr lang="en-US" sz="2000" b="1" i="1" baseline="30000">
                  <a:latin typeface="Helvetica" pitchFamily="34" charset="0"/>
                </a:rPr>
                <a:t>*</a:t>
              </a:r>
              <a:endParaRPr lang="en-GB" sz="2000" b="1" i="1" baseline="30000">
                <a:latin typeface="Helvetica" pitchFamily="34" charset="0"/>
              </a:endParaRPr>
            </a:p>
          </p:txBody>
        </p:sp>
        <p:sp>
          <p:nvSpPr>
            <p:cNvPr id="196619" name="Text Box 11"/>
            <p:cNvSpPr txBox="1">
              <a:spLocks noChangeArrowheads="1"/>
            </p:cNvSpPr>
            <p:nvPr/>
          </p:nvSpPr>
          <p:spPr bwMode="auto">
            <a:xfrm>
              <a:off x="720" y="2361"/>
              <a:ext cx="342" cy="210"/>
            </a:xfrm>
            <a:prstGeom prst="rect">
              <a:avLst/>
            </a:prstGeom>
            <a:noFill/>
            <a:ln w="9525">
              <a:noFill/>
              <a:miter lim="800000"/>
              <a:headEnd/>
              <a:tailEnd/>
            </a:ln>
            <a:effectLst/>
          </p:spPr>
          <p:txBody>
            <a:bodyPr wrap="none">
              <a:spAutoFit/>
            </a:bodyPr>
            <a:lstStyle/>
            <a:p>
              <a:pPr algn="l"/>
              <a:r>
                <a:rPr lang="en-US" b="1" i="1" baseline="30000">
                  <a:latin typeface="Helvetica" pitchFamily="34" charset="0"/>
                </a:rPr>
                <a:t>35</a:t>
              </a:r>
              <a:r>
                <a:rPr lang="en-US" b="1" i="1">
                  <a:latin typeface="Helvetica" pitchFamily="34" charset="0"/>
                </a:rPr>
                <a:t>Cl</a:t>
              </a:r>
              <a:endParaRPr lang="en-GB" b="1" i="1">
                <a:latin typeface="Helvetica" pitchFamily="34" charset="0"/>
              </a:endParaRPr>
            </a:p>
          </p:txBody>
        </p:sp>
        <p:sp>
          <p:nvSpPr>
            <p:cNvPr id="196620" name="Line 12"/>
            <p:cNvSpPr>
              <a:spLocks noChangeShapeType="1"/>
            </p:cNvSpPr>
            <p:nvPr/>
          </p:nvSpPr>
          <p:spPr bwMode="auto">
            <a:xfrm flipV="1">
              <a:off x="1510" y="1745"/>
              <a:ext cx="570" cy="415"/>
            </a:xfrm>
            <a:prstGeom prst="line">
              <a:avLst/>
            </a:prstGeom>
            <a:noFill/>
            <a:ln w="9525">
              <a:solidFill>
                <a:schemeClr val="tx1"/>
              </a:solidFill>
              <a:round/>
              <a:headEnd/>
              <a:tailEnd type="triangle" w="med" len="med"/>
            </a:ln>
            <a:effectLst/>
          </p:spPr>
          <p:txBody>
            <a:bodyPr/>
            <a:lstStyle/>
            <a:p>
              <a:endParaRPr lang="it-IT"/>
            </a:p>
          </p:txBody>
        </p:sp>
        <p:sp>
          <p:nvSpPr>
            <p:cNvPr id="196621" name="Text Box 13"/>
            <p:cNvSpPr txBox="1">
              <a:spLocks noChangeArrowheads="1"/>
            </p:cNvSpPr>
            <p:nvPr/>
          </p:nvSpPr>
          <p:spPr bwMode="auto">
            <a:xfrm>
              <a:off x="2112" y="2356"/>
              <a:ext cx="396" cy="210"/>
            </a:xfrm>
            <a:prstGeom prst="rect">
              <a:avLst/>
            </a:prstGeom>
            <a:noFill/>
            <a:ln w="9525">
              <a:noFill/>
              <a:miter lim="800000"/>
              <a:headEnd/>
              <a:tailEnd/>
            </a:ln>
            <a:effectLst/>
          </p:spPr>
          <p:txBody>
            <a:bodyPr>
              <a:spAutoFit/>
            </a:bodyPr>
            <a:lstStyle/>
            <a:p>
              <a:pPr algn="l"/>
              <a:r>
                <a:rPr lang="en-US" b="1" i="1" baseline="30000">
                  <a:latin typeface="Helvetica" pitchFamily="34" charset="0"/>
                </a:rPr>
                <a:t>36</a:t>
              </a:r>
              <a:r>
                <a:rPr lang="en-US" b="1" i="1">
                  <a:latin typeface="Helvetica" pitchFamily="34" charset="0"/>
                </a:rPr>
                <a:t>Cl</a:t>
              </a:r>
              <a:endParaRPr lang="en-GB" b="1" i="1">
                <a:latin typeface="Helvetica" pitchFamily="34" charset="0"/>
              </a:endParaRPr>
            </a:p>
          </p:txBody>
        </p:sp>
        <p:sp>
          <p:nvSpPr>
            <p:cNvPr id="196622" name="Line 14"/>
            <p:cNvSpPr>
              <a:spLocks noChangeShapeType="1"/>
            </p:cNvSpPr>
            <p:nvPr/>
          </p:nvSpPr>
          <p:spPr bwMode="auto">
            <a:xfrm flipV="1">
              <a:off x="1510" y="1869"/>
              <a:ext cx="614" cy="291"/>
            </a:xfrm>
            <a:prstGeom prst="line">
              <a:avLst/>
            </a:prstGeom>
            <a:noFill/>
            <a:ln w="9525">
              <a:solidFill>
                <a:schemeClr val="tx1"/>
              </a:solidFill>
              <a:prstDash val="lgDash"/>
              <a:round/>
              <a:headEnd/>
              <a:tailEnd type="triangle" w="med" len="med"/>
            </a:ln>
            <a:effectLst/>
          </p:spPr>
          <p:txBody>
            <a:bodyPr/>
            <a:lstStyle/>
            <a:p>
              <a:endParaRPr lang="it-IT"/>
            </a:p>
          </p:txBody>
        </p:sp>
        <p:sp>
          <p:nvSpPr>
            <p:cNvPr id="196623" name="Line 15"/>
            <p:cNvSpPr>
              <a:spLocks noChangeShapeType="1"/>
            </p:cNvSpPr>
            <p:nvPr/>
          </p:nvSpPr>
          <p:spPr bwMode="auto">
            <a:xfrm flipV="1">
              <a:off x="1510" y="1994"/>
              <a:ext cx="658" cy="166"/>
            </a:xfrm>
            <a:prstGeom prst="line">
              <a:avLst/>
            </a:prstGeom>
            <a:noFill/>
            <a:ln w="9525">
              <a:solidFill>
                <a:schemeClr val="tx1"/>
              </a:solidFill>
              <a:prstDash val="lgDash"/>
              <a:round/>
              <a:headEnd/>
              <a:tailEnd type="triangle" w="med" len="med"/>
            </a:ln>
            <a:effectLst/>
          </p:spPr>
          <p:txBody>
            <a:bodyPr/>
            <a:lstStyle/>
            <a:p>
              <a:endParaRPr lang="it-IT"/>
            </a:p>
          </p:txBody>
        </p:sp>
        <p:sp>
          <p:nvSpPr>
            <p:cNvPr id="196624" name="Line 16"/>
            <p:cNvSpPr>
              <a:spLocks noChangeShapeType="1"/>
            </p:cNvSpPr>
            <p:nvPr/>
          </p:nvSpPr>
          <p:spPr bwMode="auto">
            <a:xfrm>
              <a:off x="1510" y="2160"/>
              <a:ext cx="423" cy="113"/>
            </a:xfrm>
            <a:prstGeom prst="line">
              <a:avLst/>
            </a:prstGeom>
            <a:noFill/>
            <a:ln w="9525">
              <a:solidFill>
                <a:schemeClr val="tx1"/>
              </a:solidFill>
              <a:round/>
              <a:headEnd/>
              <a:tailEnd/>
            </a:ln>
            <a:effectLst/>
          </p:spPr>
          <p:txBody>
            <a:bodyPr/>
            <a:lstStyle/>
            <a:p>
              <a:endParaRPr lang="it-IT"/>
            </a:p>
          </p:txBody>
        </p:sp>
        <p:pic>
          <p:nvPicPr>
            <p:cNvPr id="196625" name="Picture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5" y="2225"/>
              <a:ext cx="144" cy="138"/>
            </a:xfrm>
            <a:prstGeom prst="rect">
              <a:avLst/>
            </a:prstGeom>
            <a:noFill/>
            <a:ln w="9525">
              <a:noFill/>
              <a:miter lim="800000"/>
              <a:headEnd/>
              <a:tailEnd/>
            </a:ln>
            <a:effectLst/>
          </p:spPr>
        </p:pic>
        <p:pic>
          <p:nvPicPr>
            <p:cNvPr id="196626" name="Picture 1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7" y="2081"/>
              <a:ext cx="144" cy="138"/>
            </a:xfrm>
            <a:prstGeom prst="rect">
              <a:avLst/>
            </a:prstGeom>
            <a:noFill/>
            <a:ln w="9525">
              <a:noFill/>
              <a:miter lim="800000"/>
              <a:headEnd/>
              <a:tailEnd/>
            </a:ln>
            <a:effectLst/>
          </p:spPr>
        </p:pic>
        <p:pic>
          <p:nvPicPr>
            <p:cNvPr id="196627" name="Picture 1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3" y="2225"/>
              <a:ext cx="144" cy="138"/>
            </a:xfrm>
            <a:prstGeom prst="rect">
              <a:avLst/>
            </a:prstGeom>
            <a:noFill/>
            <a:ln w="9525">
              <a:noFill/>
              <a:miter lim="800000"/>
              <a:headEnd/>
              <a:tailEnd/>
            </a:ln>
            <a:effectLst/>
          </p:spPr>
        </p:pic>
        <p:sp>
          <p:nvSpPr>
            <p:cNvPr id="196628" name="Text Box 20"/>
            <p:cNvSpPr txBox="1">
              <a:spLocks noChangeArrowheads="1"/>
            </p:cNvSpPr>
            <p:nvPr/>
          </p:nvSpPr>
          <p:spPr bwMode="auto">
            <a:xfrm>
              <a:off x="2256" y="1776"/>
              <a:ext cx="308" cy="210"/>
            </a:xfrm>
            <a:prstGeom prst="rect">
              <a:avLst/>
            </a:prstGeom>
            <a:noFill/>
            <a:ln w="9525">
              <a:noFill/>
              <a:miter lim="800000"/>
              <a:headEnd/>
              <a:tailEnd/>
            </a:ln>
            <a:effectLst/>
          </p:spPr>
          <p:txBody>
            <a:bodyPr>
              <a:spAutoFit/>
            </a:bodyPr>
            <a:lstStyle/>
            <a:p>
              <a:pPr algn="l"/>
              <a:r>
                <a:rPr lang="en-US" b="1" i="1">
                  <a:latin typeface="Symbol" pitchFamily="18" charset="2"/>
                </a:rPr>
                <a:t>g</a:t>
              </a:r>
              <a:endParaRPr lang="en-GB" sz="2000" b="1" i="1" baseline="-25000">
                <a:latin typeface="Helvetica" pitchFamily="34" charset="0"/>
              </a:endParaRPr>
            </a:p>
          </p:txBody>
        </p:sp>
      </p:grpSp>
      <p:sp>
        <p:nvSpPr>
          <p:cNvPr id="196629" name="Rectangle 21"/>
          <p:cNvSpPr>
            <a:spLocks noChangeArrowheads="1"/>
          </p:cNvSpPr>
          <p:nvPr/>
        </p:nvSpPr>
        <p:spPr bwMode="auto">
          <a:xfrm>
            <a:off x="5788025" y="-674688"/>
            <a:ext cx="184150" cy="396875"/>
          </a:xfrm>
          <a:prstGeom prst="rect">
            <a:avLst/>
          </a:prstGeom>
          <a:noFill/>
          <a:ln w="9525">
            <a:noFill/>
            <a:miter lim="800000"/>
            <a:headEnd/>
            <a:tailEnd/>
          </a:ln>
          <a:effectLst/>
        </p:spPr>
        <p:txBody>
          <a:bodyPr wrap="none">
            <a:spAutoFit/>
          </a:bodyPr>
          <a:lstStyle/>
          <a:p>
            <a:pPr algn="l"/>
            <a:endParaRPr lang="it-IT" sz="2000">
              <a:latin typeface="Arial" charset="0"/>
            </a:endParaRPr>
          </a:p>
        </p:txBody>
      </p:sp>
      <p:sp>
        <p:nvSpPr>
          <p:cNvPr id="196630" name="Line 22"/>
          <p:cNvSpPr>
            <a:spLocks noChangeShapeType="1"/>
          </p:cNvSpPr>
          <p:nvPr/>
        </p:nvSpPr>
        <p:spPr bwMode="auto">
          <a:xfrm>
            <a:off x="6388100" y="5824887"/>
            <a:ext cx="1206500" cy="0"/>
          </a:xfrm>
          <a:prstGeom prst="line">
            <a:avLst/>
          </a:prstGeom>
          <a:noFill/>
          <a:ln w="28575">
            <a:solidFill>
              <a:schemeClr val="tx2"/>
            </a:solidFill>
            <a:round/>
            <a:headEnd/>
            <a:tailEnd/>
          </a:ln>
          <a:effectLst/>
        </p:spPr>
        <p:txBody>
          <a:bodyPr wrap="none" anchor="ctr"/>
          <a:lstStyle/>
          <a:p>
            <a:endParaRPr lang="it-IT"/>
          </a:p>
        </p:txBody>
      </p:sp>
      <p:sp>
        <p:nvSpPr>
          <p:cNvPr id="196631" name="Line 23"/>
          <p:cNvSpPr>
            <a:spLocks noChangeShapeType="1"/>
          </p:cNvSpPr>
          <p:nvPr/>
        </p:nvSpPr>
        <p:spPr bwMode="auto">
          <a:xfrm>
            <a:off x="8483600" y="5818537"/>
            <a:ext cx="1206500" cy="0"/>
          </a:xfrm>
          <a:prstGeom prst="line">
            <a:avLst/>
          </a:prstGeom>
          <a:noFill/>
          <a:ln w="28575">
            <a:solidFill>
              <a:schemeClr val="tx2"/>
            </a:solidFill>
            <a:round/>
            <a:headEnd/>
            <a:tailEnd/>
          </a:ln>
          <a:effectLst/>
        </p:spPr>
        <p:txBody>
          <a:bodyPr wrap="none" anchor="ctr"/>
          <a:lstStyle/>
          <a:p>
            <a:endParaRPr lang="it-IT"/>
          </a:p>
        </p:txBody>
      </p:sp>
      <p:sp>
        <p:nvSpPr>
          <p:cNvPr id="196632" name="Line 24"/>
          <p:cNvSpPr>
            <a:spLocks noChangeShapeType="1"/>
          </p:cNvSpPr>
          <p:nvPr/>
        </p:nvSpPr>
        <p:spPr bwMode="auto">
          <a:xfrm>
            <a:off x="6375400" y="4427887"/>
            <a:ext cx="1206500" cy="0"/>
          </a:xfrm>
          <a:prstGeom prst="line">
            <a:avLst/>
          </a:prstGeom>
          <a:noFill/>
          <a:ln w="50800">
            <a:solidFill>
              <a:schemeClr val="tx2"/>
            </a:solidFill>
            <a:round/>
            <a:headEnd/>
            <a:tailEnd/>
          </a:ln>
          <a:effectLst/>
        </p:spPr>
        <p:txBody>
          <a:bodyPr wrap="none" anchor="ctr"/>
          <a:lstStyle/>
          <a:p>
            <a:endParaRPr lang="it-IT"/>
          </a:p>
        </p:txBody>
      </p:sp>
      <p:sp>
        <p:nvSpPr>
          <p:cNvPr id="196633" name="Line 25"/>
          <p:cNvSpPr>
            <a:spLocks noChangeShapeType="1"/>
          </p:cNvSpPr>
          <p:nvPr/>
        </p:nvSpPr>
        <p:spPr bwMode="auto">
          <a:xfrm>
            <a:off x="8458200" y="3780187"/>
            <a:ext cx="1206500" cy="0"/>
          </a:xfrm>
          <a:prstGeom prst="line">
            <a:avLst/>
          </a:prstGeom>
          <a:noFill/>
          <a:ln w="50800">
            <a:solidFill>
              <a:schemeClr val="tx2"/>
            </a:solidFill>
            <a:round/>
            <a:headEnd/>
            <a:tailEnd/>
          </a:ln>
          <a:effectLst/>
        </p:spPr>
        <p:txBody>
          <a:bodyPr wrap="none" anchor="ctr"/>
          <a:lstStyle/>
          <a:p>
            <a:endParaRPr lang="it-IT"/>
          </a:p>
        </p:txBody>
      </p:sp>
      <p:sp>
        <p:nvSpPr>
          <p:cNvPr id="196634" name="Line 26"/>
          <p:cNvSpPr>
            <a:spLocks noChangeShapeType="1"/>
          </p:cNvSpPr>
          <p:nvPr/>
        </p:nvSpPr>
        <p:spPr bwMode="auto">
          <a:xfrm>
            <a:off x="8470900" y="4580287"/>
            <a:ext cx="1206500" cy="0"/>
          </a:xfrm>
          <a:prstGeom prst="line">
            <a:avLst/>
          </a:prstGeom>
          <a:noFill/>
          <a:ln w="28575">
            <a:solidFill>
              <a:schemeClr val="tx2"/>
            </a:solidFill>
            <a:round/>
            <a:headEnd/>
            <a:tailEnd/>
          </a:ln>
          <a:effectLst/>
        </p:spPr>
        <p:txBody>
          <a:bodyPr wrap="none" anchor="ctr"/>
          <a:lstStyle/>
          <a:p>
            <a:endParaRPr lang="it-IT"/>
          </a:p>
        </p:txBody>
      </p:sp>
      <p:sp>
        <p:nvSpPr>
          <p:cNvPr id="196635" name="Line 27"/>
          <p:cNvSpPr>
            <a:spLocks noChangeShapeType="1"/>
          </p:cNvSpPr>
          <p:nvPr/>
        </p:nvSpPr>
        <p:spPr bwMode="auto">
          <a:xfrm>
            <a:off x="8483600" y="5380387"/>
            <a:ext cx="1206500" cy="0"/>
          </a:xfrm>
          <a:prstGeom prst="line">
            <a:avLst/>
          </a:prstGeom>
          <a:noFill/>
          <a:ln w="28575">
            <a:solidFill>
              <a:schemeClr val="tx2"/>
            </a:solidFill>
            <a:round/>
            <a:headEnd/>
            <a:tailEnd/>
          </a:ln>
          <a:effectLst/>
        </p:spPr>
        <p:txBody>
          <a:bodyPr wrap="none" anchor="ctr"/>
          <a:lstStyle/>
          <a:p>
            <a:endParaRPr lang="it-IT"/>
          </a:p>
        </p:txBody>
      </p:sp>
      <p:sp>
        <p:nvSpPr>
          <p:cNvPr id="196636" name="Line 28"/>
          <p:cNvSpPr>
            <a:spLocks noChangeShapeType="1"/>
          </p:cNvSpPr>
          <p:nvPr/>
        </p:nvSpPr>
        <p:spPr bwMode="auto">
          <a:xfrm>
            <a:off x="8483600" y="5545487"/>
            <a:ext cx="1206500" cy="0"/>
          </a:xfrm>
          <a:prstGeom prst="line">
            <a:avLst/>
          </a:prstGeom>
          <a:noFill/>
          <a:ln w="28575">
            <a:solidFill>
              <a:schemeClr val="tx2"/>
            </a:solidFill>
            <a:round/>
            <a:headEnd/>
            <a:tailEnd/>
          </a:ln>
          <a:effectLst/>
        </p:spPr>
        <p:txBody>
          <a:bodyPr wrap="none" anchor="ctr"/>
          <a:lstStyle/>
          <a:p>
            <a:endParaRPr lang="it-IT"/>
          </a:p>
        </p:txBody>
      </p:sp>
      <p:sp>
        <p:nvSpPr>
          <p:cNvPr id="196637" name="Text Box 29"/>
          <p:cNvSpPr txBox="1">
            <a:spLocks noChangeArrowheads="1"/>
          </p:cNvSpPr>
          <p:nvPr/>
        </p:nvSpPr>
        <p:spPr bwMode="auto">
          <a:xfrm>
            <a:off x="6727825" y="5886800"/>
            <a:ext cx="465192" cy="400110"/>
          </a:xfrm>
          <a:prstGeom prst="rect">
            <a:avLst/>
          </a:prstGeom>
          <a:noFill/>
          <a:ln w="9525">
            <a:solidFill>
              <a:schemeClr val="tx2"/>
            </a:solidFill>
            <a:miter lim="800000"/>
            <a:headEnd/>
            <a:tailEnd/>
          </a:ln>
          <a:effectLst/>
        </p:spPr>
        <p:txBody>
          <a:bodyPr wrap="none">
            <a:spAutoFit/>
          </a:bodyPr>
          <a:lstStyle/>
          <a:p>
            <a:pPr algn="l"/>
            <a:r>
              <a:rPr lang="en-US" sz="2000" baseline="30000">
                <a:latin typeface="Arial" charset="0"/>
              </a:rPr>
              <a:t>3</a:t>
            </a:r>
            <a:r>
              <a:rPr lang="en-US" sz="2000">
                <a:latin typeface="Arial" charset="0"/>
              </a:rPr>
              <a:t>H</a:t>
            </a:r>
          </a:p>
        </p:txBody>
      </p:sp>
      <p:sp>
        <p:nvSpPr>
          <p:cNvPr id="196638" name="Text Box 30"/>
          <p:cNvSpPr txBox="1">
            <a:spLocks noChangeArrowheads="1"/>
          </p:cNvSpPr>
          <p:nvPr/>
        </p:nvSpPr>
        <p:spPr bwMode="auto">
          <a:xfrm>
            <a:off x="8836026" y="5886800"/>
            <a:ext cx="617477" cy="400110"/>
          </a:xfrm>
          <a:prstGeom prst="rect">
            <a:avLst/>
          </a:prstGeom>
          <a:noFill/>
          <a:ln w="9525">
            <a:solidFill>
              <a:schemeClr val="tx2"/>
            </a:solidFill>
            <a:miter lim="800000"/>
            <a:headEnd/>
            <a:tailEnd/>
          </a:ln>
          <a:effectLst/>
        </p:spPr>
        <p:txBody>
          <a:bodyPr wrap="none">
            <a:spAutoFit/>
          </a:bodyPr>
          <a:lstStyle/>
          <a:p>
            <a:pPr algn="l"/>
            <a:r>
              <a:rPr lang="en-US" sz="2000" baseline="30000">
                <a:latin typeface="Arial" charset="0"/>
              </a:rPr>
              <a:t>36</a:t>
            </a:r>
            <a:r>
              <a:rPr lang="en-US" sz="2000">
                <a:latin typeface="Arial" charset="0"/>
              </a:rPr>
              <a:t>Cl</a:t>
            </a:r>
          </a:p>
        </p:txBody>
      </p:sp>
      <p:sp>
        <p:nvSpPr>
          <p:cNvPr id="196639" name="Text Box 31"/>
          <p:cNvSpPr txBox="1">
            <a:spLocks noChangeArrowheads="1"/>
          </p:cNvSpPr>
          <p:nvPr/>
        </p:nvSpPr>
        <p:spPr bwMode="auto">
          <a:xfrm>
            <a:off x="6473826" y="3969100"/>
            <a:ext cx="827471" cy="400110"/>
          </a:xfrm>
          <a:prstGeom prst="rect">
            <a:avLst/>
          </a:prstGeom>
          <a:solidFill>
            <a:srgbClr val="FFFF00"/>
          </a:solidFill>
          <a:ln w="9525">
            <a:solidFill>
              <a:schemeClr val="tx2"/>
            </a:solidFill>
            <a:miter lim="800000"/>
            <a:headEnd/>
            <a:tailEnd/>
          </a:ln>
          <a:effectLst/>
        </p:spPr>
        <p:txBody>
          <a:bodyPr wrap="none">
            <a:spAutoFit/>
          </a:bodyPr>
          <a:lstStyle/>
          <a:p>
            <a:pPr algn="l"/>
            <a:r>
              <a:rPr lang="en-US" sz="2000" baseline="30000" dirty="0">
                <a:latin typeface="Arial" charset="0"/>
              </a:rPr>
              <a:t>2</a:t>
            </a:r>
            <a:r>
              <a:rPr lang="en-US" sz="2000" dirty="0">
                <a:latin typeface="Arial" charset="0"/>
              </a:rPr>
              <a:t>H+n </a:t>
            </a:r>
          </a:p>
        </p:txBody>
      </p:sp>
      <p:sp>
        <p:nvSpPr>
          <p:cNvPr id="196640" name="Text Box 32"/>
          <p:cNvSpPr txBox="1">
            <a:spLocks noChangeArrowheads="1"/>
          </p:cNvSpPr>
          <p:nvPr/>
        </p:nvSpPr>
        <p:spPr bwMode="auto">
          <a:xfrm>
            <a:off x="8594726" y="3245200"/>
            <a:ext cx="979755" cy="400110"/>
          </a:xfrm>
          <a:prstGeom prst="rect">
            <a:avLst/>
          </a:prstGeom>
          <a:solidFill>
            <a:srgbClr val="FFFF00"/>
          </a:solidFill>
          <a:ln w="9525">
            <a:solidFill>
              <a:schemeClr val="tx2"/>
            </a:solidFill>
            <a:miter lim="800000"/>
            <a:headEnd/>
            <a:tailEnd/>
          </a:ln>
          <a:effectLst/>
        </p:spPr>
        <p:txBody>
          <a:bodyPr wrap="none">
            <a:spAutoFit/>
          </a:bodyPr>
          <a:lstStyle/>
          <a:p>
            <a:pPr algn="l"/>
            <a:r>
              <a:rPr lang="en-US" sz="2000" baseline="30000" dirty="0">
                <a:latin typeface="Arial" charset="0"/>
              </a:rPr>
              <a:t>35</a:t>
            </a:r>
            <a:r>
              <a:rPr lang="en-US" sz="2000" dirty="0">
                <a:latin typeface="Arial" charset="0"/>
              </a:rPr>
              <a:t>Cl+n </a:t>
            </a:r>
          </a:p>
        </p:txBody>
      </p:sp>
      <p:sp>
        <p:nvSpPr>
          <p:cNvPr id="196641" name="Line 33"/>
          <p:cNvSpPr>
            <a:spLocks noChangeShapeType="1"/>
          </p:cNvSpPr>
          <p:nvPr/>
        </p:nvSpPr>
        <p:spPr bwMode="auto">
          <a:xfrm>
            <a:off x="6946900" y="4427887"/>
            <a:ext cx="0" cy="1384300"/>
          </a:xfrm>
          <a:prstGeom prst="line">
            <a:avLst/>
          </a:prstGeom>
          <a:noFill/>
          <a:ln w="9525">
            <a:solidFill>
              <a:schemeClr val="tx2"/>
            </a:solidFill>
            <a:round/>
            <a:headEnd/>
            <a:tailEnd type="triangle" w="med" len="med"/>
          </a:ln>
          <a:effectLst/>
        </p:spPr>
        <p:txBody>
          <a:bodyPr wrap="none" anchor="ctr"/>
          <a:lstStyle/>
          <a:p>
            <a:endParaRPr lang="it-IT"/>
          </a:p>
        </p:txBody>
      </p:sp>
      <p:sp>
        <p:nvSpPr>
          <p:cNvPr id="196642" name="Line 34"/>
          <p:cNvSpPr>
            <a:spLocks noChangeShapeType="1"/>
          </p:cNvSpPr>
          <p:nvPr/>
        </p:nvSpPr>
        <p:spPr bwMode="auto">
          <a:xfrm>
            <a:off x="8724900" y="3780187"/>
            <a:ext cx="0" cy="1600200"/>
          </a:xfrm>
          <a:prstGeom prst="line">
            <a:avLst/>
          </a:prstGeom>
          <a:noFill/>
          <a:ln w="9525">
            <a:solidFill>
              <a:schemeClr val="tx2"/>
            </a:solidFill>
            <a:round/>
            <a:headEnd/>
            <a:tailEnd type="triangle" w="med" len="med"/>
          </a:ln>
          <a:effectLst/>
        </p:spPr>
        <p:txBody>
          <a:bodyPr wrap="none" anchor="ctr"/>
          <a:lstStyle/>
          <a:p>
            <a:endParaRPr lang="it-IT"/>
          </a:p>
        </p:txBody>
      </p:sp>
      <p:sp>
        <p:nvSpPr>
          <p:cNvPr id="196643" name="Line 35"/>
          <p:cNvSpPr>
            <a:spLocks noChangeShapeType="1"/>
          </p:cNvSpPr>
          <p:nvPr/>
        </p:nvSpPr>
        <p:spPr bwMode="auto">
          <a:xfrm>
            <a:off x="8928100" y="3767487"/>
            <a:ext cx="0" cy="1765300"/>
          </a:xfrm>
          <a:prstGeom prst="line">
            <a:avLst/>
          </a:prstGeom>
          <a:noFill/>
          <a:ln w="9525">
            <a:solidFill>
              <a:schemeClr val="tx2"/>
            </a:solidFill>
            <a:round/>
            <a:headEnd/>
            <a:tailEnd type="triangle" w="med" len="med"/>
          </a:ln>
          <a:effectLst/>
        </p:spPr>
        <p:txBody>
          <a:bodyPr wrap="none" anchor="ctr"/>
          <a:lstStyle/>
          <a:p>
            <a:endParaRPr lang="it-IT"/>
          </a:p>
        </p:txBody>
      </p:sp>
      <p:sp>
        <p:nvSpPr>
          <p:cNvPr id="196644" name="Line 36"/>
          <p:cNvSpPr>
            <a:spLocks noChangeShapeType="1"/>
          </p:cNvSpPr>
          <p:nvPr/>
        </p:nvSpPr>
        <p:spPr bwMode="auto">
          <a:xfrm>
            <a:off x="9131300" y="3792887"/>
            <a:ext cx="0" cy="2044700"/>
          </a:xfrm>
          <a:prstGeom prst="line">
            <a:avLst/>
          </a:prstGeom>
          <a:noFill/>
          <a:ln w="9525">
            <a:solidFill>
              <a:schemeClr val="tx2"/>
            </a:solidFill>
            <a:round/>
            <a:headEnd/>
            <a:tailEnd type="triangle" w="med" len="med"/>
          </a:ln>
          <a:effectLst/>
        </p:spPr>
        <p:txBody>
          <a:bodyPr wrap="none" anchor="ctr"/>
          <a:lstStyle/>
          <a:p>
            <a:endParaRPr lang="it-IT"/>
          </a:p>
        </p:txBody>
      </p:sp>
      <p:sp>
        <p:nvSpPr>
          <p:cNvPr id="196645" name="Line 37"/>
          <p:cNvSpPr>
            <a:spLocks noChangeShapeType="1"/>
          </p:cNvSpPr>
          <p:nvPr/>
        </p:nvSpPr>
        <p:spPr bwMode="auto">
          <a:xfrm>
            <a:off x="9334500" y="3773837"/>
            <a:ext cx="6350" cy="800100"/>
          </a:xfrm>
          <a:prstGeom prst="line">
            <a:avLst/>
          </a:prstGeom>
          <a:noFill/>
          <a:ln w="9525">
            <a:solidFill>
              <a:schemeClr val="tx2"/>
            </a:solidFill>
            <a:round/>
            <a:headEnd/>
            <a:tailEnd type="triangle" w="med" len="med"/>
          </a:ln>
          <a:effectLst/>
        </p:spPr>
        <p:txBody>
          <a:bodyPr wrap="none" anchor="ctr"/>
          <a:lstStyle/>
          <a:p>
            <a:endParaRPr lang="it-IT"/>
          </a:p>
        </p:txBody>
      </p:sp>
      <p:sp>
        <p:nvSpPr>
          <p:cNvPr id="196646" name="Line 38"/>
          <p:cNvSpPr>
            <a:spLocks noChangeShapeType="1"/>
          </p:cNvSpPr>
          <p:nvPr/>
        </p:nvSpPr>
        <p:spPr bwMode="auto">
          <a:xfrm>
            <a:off x="9436100" y="4580287"/>
            <a:ext cx="6350" cy="800100"/>
          </a:xfrm>
          <a:prstGeom prst="line">
            <a:avLst/>
          </a:prstGeom>
          <a:noFill/>
          <a:ln w="9525">
            <a:solidFill>
              <a:schemeClr val="tx2"/>
            </a:solidFill>
            <a:round/>
            <a:headEnd/>
            <a:tailEnd type="triangle" w="med" len="med"/>
          </a:ln>
          <a:effectLst/>
        </p:spPr>
        <p:txBody>
          <a:bodyPr wrap="none" anchor="ctr"/>
          <a:lstStyle/>
          <a:p>
            <a:endParaRPr lang="it-IT"/>
          </a:p>
        </p:txBody>
      </p:sp>
      <p:sp>
        <p:nvSpPr>
          <p:cNvPr id="196647" name="Line 39"/>
          <p:cNvSpPr>
            <a:spLocks noChangeShapeType="1"/>
          </p:cNvSpPr>
          <p:nvPr/>
        </p:nvSpPr>
        <p:spPr bwMode="auto">
          <a:xfrm>
            <a:off x="9537700" y="5386737"/>
            <a:ext cx="0" cy="419100"/>
          </a:xfrm>
          <a:prstGeom prst="line">
            <a:avLst/>
          </a:prstGeom>
          <a:noFill/>
          <a:ln w="9525">
            <a:solidFill>
              <a:schemeClr val="tx2"/>
            </a:solidFill>
            <a:round/>
            <a:headEnd/>
            <a:tailEnd type="triangle" w="med" len="med"/>
          </a:ln>
          <a:effectLst/>
        </p:spPr>
        <p:txBody>
          <a:bodyPr wrap="none" anchor="ctr"/>
          <a:lstStyle/>
          <a:p>
            <a:endParaRPr lang="it-IT"/>
          </a:p>
        </p:txBody>
      </p:sp>
      <p:sp>
        <p:nvSpPr>
          <p:cNvPr id="196648" name="Line 40"/>
          <p:cNvSpPr>
            <a:spLocks noChangeShapeType="1"/>
          </p:cNvSpPr>
          <p:nvPr/>
        </p:nvSpPr>
        <p:spPr bwMode="auto">
          <a:xfrm flipH="1">
            <a:off x="8807450" y="5532787"/>
            <a:ext cx="0" cy="279400"/>
          </a:xfrm>
          <a:prstGeom prst="line">
            <a:avLst/>
          </a:prstGeom>
          <a:noFill/>
          <a:ln w="9525">
            <a:solidFill>
              <a:schemeClr val="tx2"/>
            </a:solidFill>
            <a:round/>
            <a:headEnd/>
            <a:tailEnd type="triangle" w="med" len="med"/>
          </a:ln>
          <a:effectLst/>
        </p:spPr>
        <p:txBody>
          <a:bodyPr wrap="none" anchor="ctr"/>
          <a:lstStyle/>
          <a:p>
            <a:endParaRPr lang="it-IT"/>
          </a:p>
        </p:txBody>
      </p:sp>
      <p:sp>
        <p:nvSpPr>
          <p:cNvPr id="196649" name="Text Box 41"/>
          <p:cNvSpPr txBox="1">
            <a:spLocks noChangeArrowheads="1"/>
          </p:cNvSpPr>
          <p:nvPr/>
        </p:nvSpPr>
        <p:spPr bwMode="auto">
          <a:xfrm>
            <a:off x="7521575" y="4221512"/>
            <a:ext cx="941388" cy="336550"/>
          </a:xfrm>
          <a:prstGeom prst="rect">
            <a:avLst/>
          </a:prstGeom>
          <a:noFill/>
          <a:ln w="9525">
            <a:solidFill>
              <a:schemeClr val="tx2"/>
            </a:solidFill>
            <a:miter lim="800000"/>
            <a:headEnd/>
            <a:tailEnd/>
          </a:ln>
          <a:effectLst/>
        </p:spPr>
        <p:txBody>
          <a:bodyPr wrap="none">
            <a:spAutoFit/>
          </a:bodyPr>
          <a:lstStyle/>
          <a:p>
            <a:pPr algn="l"/>
            <a:r>
              <a:rPr lang="en-US" sz="1600">
                <a:latin typeface="Arial" charset="0"/>
              </a:rPr>
              <a:t>6.0 MeV</a:t>
            </a:r>
          </a:p>
        </p:txBody>
      </p:sp>
      <p:sp>
        <p:nvSpPr>
          <p:cNvPr id="196650" name="Text Box 42"/>
          <p:cNvSpPr txBox="1">
            <a:spLocks noChangeArrowheads="1"/>
          </p:cNvSpPr>
          <p:nvPr/>
        </p:nvSpPr>
        <p:spPr bwMode="auto">
          <a:xfrm>
            <a:off x="9680575" y="3592862"/>
            <a:ext cx="941388" cy="336550"/>
          </a:xfrm>
          <a:prstGeom prst="rect">
            <a:avLst/>
          </a:prstGeom>
          <a:noFill/>
          <a:ln w="9525">
            <a:solidFill>
              <a:schemeClr val="tx2"/>
            </a:solidFill>
            <a:miter lim="800000"/>
            <a:headEnd/>
            <a:tailEnd/>
          </a:ln>
          <a:effectLst/>
        </p:spPr>
        <p:txBody>
          <a:bodyPr wrap="none">
            <a:spAutoFit/>
          </a:bodyPr>
          <a:lstStyle/>
          <a:p>
            <a:pPr algn="l"/>
            <a:r>
              <a:rPr lang="en-US" sz="1600">
                <a:latin typeface="Arial" charset="0"/>
              </a:rPr>
              <a:t>8.6 MeV</a:t>
            </a:r>
          </a:p>
        </p:txBody>
      </p:sp>
      <p:sp>
        <p:nvSpPr>
          <p:cNvPr id="196651" name="Text Box 43"/>
          <p:cNvSpPr txBox="1">
            <a:spLocks noChangeArrowheads="1"/>
          </p:cNvSpPr>
          <p:nvPr/>
        </p:nvSpPr>
        <p:spPr bwMode="auto">
          <a:xfrm>
            <a:off x="6283326" y="3467451"/>
            <a:ext cx="1611313" cy="396875"/>
          </a:xfrm>
          <a:prstGeom prst="rect">
            <a:avLst/>
          </a:prstGeom>
          <a:noFill/>
          <a:ln w="9525">
            <a:solidFill>
              <a:schemeClr val="tx2"/>
            </a:solidFill>
            <a:miter lim="800000"/>
            <a:headEnd/>
            <a:tailEnd/>
          </a:ln>
          <a:effectLst/>
        </p:spPr>
        <p:txBody>
          <a:bodyPr wrap="none">
            <a:spAutoFit/>
          </a:bodyPr>
          <a:lstStyle/>
          <a:p>
            <a:pPr algn="l"/>
            <a:r>
              <a:rPr lang="en-US" sz="2000">
                <a:latin typeface="Symbol" pitchFamily="18" charset="2"/>
              </a:rPr>
              <a:t>s</a:t>
            </a:r>
            <a:r>
              <a:rPr lang="en-US" sz="2000">
                <a:latin typeface="Arial" charset="0"/>
              </a:rPr>
              <a:t> = 0.0005 b</a:t>
            </a:r>
          </a:p>
        </p:txBody>
      </p:sp>
      <p:sp>
        <p:nvSpPr>
          <p:cNvPr id="196652" name="Text Box 44"/>
          <p:cNvSpPr txBox="1">
            <a:spLocks noChangeArrowheads="1"/>
          </p:cNvSpPr>
          <p:nvPr/>
        </p:nvSpPr>
        <p:spPr bwMode="auto">
          <a:xfrm>
            <a:off x="8461375" y="2738392"/>
            <a:ext cx="1117600" cy="396875"/>
          </a:xfrm>
          <a:prstGeom prst="rect">
            <a:avLst/>
          </a:prstGeom>
          <a:noFill/>
          <a:ln w="9525">
            <a:solidFill>
              <a:schemeClr val="tx2"/>
            </a:solidFill>
            <a:miter lim="800000"/>
            <a:headEnd/>
            <a:tailEnd/>
          </a:ln>
          <a:effectLst/>
        </p:spPr>
        <p:txBody>
          <a:bodyPr wrap="none">
            <a:spAutoFit/>
          </a:bodyPr>
          <a:lstStyle/>
          <a:p>
            <a:pPr algn="l"/>
            <a:r>
              <a:rPr lang="en-US" sz="2000" dirty="0">
                <a:latin typeface="Symbol" pitchFamily="18" charset="2"/>
              </a:rPr>
              <a:t>s</a:t>
            </a:r>
            <a:r>
              <a:rPr lang="en-US" sz="2000" dirty="0">
                <a:latin typeface="Arial" charset="0"/>
              </a:rPr>
              <a:t> = 44 b</a:t>
            </a:r>
          </a:p>
        </p:txBody>
      </p:sp>
    </p:spTree>
    <p:extLst>
      <p:ext uri="{BB962C8B-B14F-4D97-AF65-F5344CB8AC3E}">
        <p14:creationId xmlns:p14="http://schemas.microsoft.com/office/powerpoint/2010/main" val="37748422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09738" y="2397683"/>
            <a:ext cx="51720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9684" name="Text Box 4"/>
          <p:cNvSpPr txBox="1">
            <a:spLocks noChangeArrowheads="1"/>
          </p:cNvSpPr>
          <p:nvPr/>
        </p:nvSpPr>
        <p:spPr bwMode="auto">
          <a:xfrm>
            <a:off x="4886326" y="5959477"/>
            <a:ext cx="2752725" cy="396875"/>
          </a:xfrm>
          <a:prstGeom prst="rect">
            <a:avLst/>
          </a:prstGeom>
          <a:noFill/>
          <a:ln w="9525">
            <a:noFill/>
            <a:miter lim="800000"/>
            <a:headEnd/>
            <a:tailEnd/>
          </a:ln>
          <a:effectLst/>
        </p:spPr>
        <p:txBody>
          <a:bodyPr wrap="none">
            <a:spAutoFit/>
          </a:bodyPr>
          <a:lstStyle/>
          <a:p>
            <a:pPr algn="l"/>
            <a:r>
              <a:rPr lang="en-US" sz="2000" dirty="0">
                <a:latin typeface="Arial" charset="0"/>
              </a:rPr>
              <a:t>Electron kinetic energy</a:t>
            </a:r>
          </a:p>
        </p:txBody>
      </p:sp>
      <p:pic>
        <p:nvPicPr>
          <p:cNvPr id="199693" name="Picture 13"/>
          <p:cNvPicPr>
            <a:picLocks noChangeAspect="1" noChangeArrowheads="1"/>
          </p:cNvPicPr>
          <p:nvPr/>
        </p:nvPicPr>
        <p:blipFill>
          <a:blip r:embed="rId4" cstate="print"/>
          <a:srcRect/>
          <a:stretch>
            <a:fillRect/>
          </a:stretch>
        </p:blipFill>
        <p:spPr bwMode="auto">
          <a:xfrm>
            <a:off x="5242908" y="1077913"/>
            <a:ext cx="5022211" cy="1319770"/>
          </a:xfrm>
          <a:prstGeom prst="rect">
            <a:avLst/>
          </a:prstGeom>
          <a:noFill/>
          <a:ln w="9525">
            <a:noFill/>
            <a:miter lim="800000"/>
            <a:headEnd/>
            <a:tailEnd/>
          </a:ln>
          <a:effectLst/>
        </p:spPr>
      </p:pic>
      <p:sp>
        <p:nvSpPr>
          <p:cNvPr id="199696" name="Text Box 16"/>
          <p:cNvSpPr txBox="1">
            <a:spLocks noChangeArrowheads="1"/>
          </p:cNvSpPr>
          <p:nvPr/>
        </p:nvSpPr>
        <p:spPr bwMode="auto">
          <a:xfrm>
            <a:off x="6739900" y="2695504"/>
            <a:ext cx="3525219" cy="646331"/>
          </a:xfrm>
          <a:prstGeom prst="rect">
            <a:avLst/>
          </a:prstGeom>
          <a:solidFill>
            <a:srgbClr val="FFFF00"/>
          </a:solidFill>
          <a:ln w="9525">
            <a:noFill/>
            <a:miter lim="800000"/>
            <a:headEnd/>
            <a:tailEnd/>
          </a:ln>
          <a:effectLst/>
        </p:spPr>
        <p:txBody>
          <a:bodyPr wrap="square">
            <a:spAutoFit/>
          </a:bodyPr>
          <a:lstStyle/>
          <a:p>
            <a:pPr algn="l"/>
            <a:r>
              <a:rPr lang="en-US" dirty="0"/>
              <a:t>Predictions:</a:t>
            </a:r>
          </a:p>
          <a:p>
            <a:pPr algn="l"/>
            <a:r>
              <a:rPr lang="en-US" dirty="0" err="1"/>
              <a:t>Bahcall</a:t>
            </a:r>
            <a:r>
              <a:rPr lang="en-US" dirty="0"/>
              <a:t> et al. – SSM=</a:t>
            </a:r>
            <a:r>
              <a:rPr lang="en-US" b="1" dirty="0"/>
              <a:t> 5.05</a:t>
            </a:r>
            <a:r>
              <a:rPr lang="en-US" b="1" dirty="0">
                <a:sym typeface="Symbol" pitchFamily="18" charset="2"/>
              </a:rPr>
              <a:t>0.8</a:t>
            </a:r>
            <a:r>
              <a:rPr lang="en-US" b="1" dirty="0"/>
              <a:t> </a:t>
            </a:r>
          </a:p>
        </p:txBody>
      </p:sp>
      <p:sp>
        <p:nvSpPr>
          <p:cNvPr id="199698" name="Rectangle 18"/>
          <p:cNvSpPr>
            <a:spLocks noChangeArrowheads="1"/>
          </p:cNvSpPr>
          <p:nvPr/>
        </p:nvSpPr>
        <p:spPr bwMode="auto">
          <a:xfrm>
            <a:off x="2973062" y="1222580"/>
            <a:ext cx="1425390" cy="646331"/>
          </a:xfrm>
          <a:prstGeom prst="rect">
            <a:avLst/>
          </a:prstGeom>
          <a:noFill/>
          <a:ln w="25400">
            <a:solidFill>
              <a:srgbClr val="FF0000"/>
            </a:solidFill>
            <a:miter lim="800000"/>
            <a:headEnd/>
            <a:tailEnd/>
          </a:ln>
          <a:effectLst/>
        </p:spPr>
        <p:txBody>
          <a:bodyPr wrap="none">
            <a:spAutoFit/>
          </a:bodyPr>
          <a:lstStyle/>
          <a:p>
            <a:pPr algn="l"/>
            <a:r>
              <a:rPr lang="en-US">
                <a:latin typeface="+mj-lt"/>
              </a:rPr>
              <a:t>UNITS:</a:t>
            </a:r>
          </a:p>
          <a:p>
            <a:pPr algn="l"/>
            <a:r>
              <a:rPr lang="en-US">
                <a:latin typeface="+mj-lt"/>
              </a:rPr>
              <a:t> x 10</a:t>
            </a:r>
            <a:r>
              <a:rPr lang="en-US" baseline="30000">
                <a:latin typeface="+mj-lt"/>
              </a:rPr>
              <a:t>6</a:t>
            </a:r>
            <a:r>
              <a:rPr lang="en-US">
                <a:latin typeface="+mj-lt"/>
              </a:rPr>
              <a:t> cm</a:t>
            </a:r>
            <a:r>
              <a:rPr lang="en-US" baseline="30000">
                <a:latin typeface="+mj-lt"/>
              </a:rPr>
              <a:t>-2</a:t>
            </a:r>
            <a:r>
              <a:rPr lang="en-US">
                <a:latin typeface="+mj-lt"/>
              </a:rPr>
              <a:t> s</a:t>
            </a:r>
            <a:r>
              <a:rPr lang="en-US" baseline="30000">
                <a:latin typeface="+mj-lt"/>
              </a:rPr>
              <a:t>-1</a:t>
            </a:r>
          </a:p>
        </p:txBody>
      </p:sp>
      <p:sp>
        <p:nvSpPr>
          <p:cNvPr id="199699" name="AutoShape 19"/>
          <p:cNvSpPr>
            <a:spLocks/>
          </p:cNvSpPr>
          <p:nvPr/>
        </p:nvSpPr>
        <p:spPr bwMode="auto">
          <a:xfrm>
            <a:off x="4953983" y="819596"/>
            <a:ext cx="288925" cy="1778000"/>
          </a:xfrm>
          <a:prstGeom prst="leftBrace">
            <a:avLst>
              <a:gd name="adj1" fmla="val 51282"/>
              <a:gd name="adj2" fmla="val 50000"/>
            </a:avLst>
          </a:prstGeom>
          <a:noFill/>
          <a:ln w="25400">
            <a:solidFill>
              <a:schemeClr val="accent2"/>
            </a:solidFill>
            <a:round/>
            <a:headEnd/>
            <a:tailEnd/>
          </a:ln>
          <a:effectLst/>
        </p:spPr>
        <p:txBody>
          <a:bodyPr wrap="none" anchor="ctr"/>
          <a:lstStyle/>
          <a:p>
            <a:endParaRPr lang="it-IT"/>
          </a:p>
        </p:txBody>
      </p:sp>
      <p:sp>
        <p:nvSpPr>
          <p:cNvPr id="4" name="Titolo 3"/>
          <p:cNvSpPr>
            <a:spLocks noGrp="1"/>
          </p:cNvSpPr>
          <p:nvPr>
            <p:ph type="title"/>
          </p:nvPr>
        </p:nvSpPr>
        <p:spPr>
          <a:xfrm>
            <a:off x="838200" y="-6031"/>
            <a:ext cx="10515600" cy="786123"/>
          </a:xfrm>
        </p:spPr>
        <p:txBody>
          <a:bodyPr>
            <a:normAutofit/>
          </a:bodyPr>
          <a:lstStyle/>
          <a:p>
            <a:r>
              <a:rPr lang="en-US" sz="3600" dirty="0">
                <a:solidFill>
                  <a:srgbClr val="C00000"/>
                </a:solidFill>
              </a:rPr>
              <a:t>2003: SNO Energy spectra  (Salt data)</a:t>
            </a:r>
          </a:p>
        </p:txBody>
      </p:sp>
      <p:sp>
        <p:nvSpPr>
          <p:cNvPr id="3" name="Segnaposto piè di pagina 2"/>
          <p:cNvSpPr>
            <a:spLocks noGrp="1"/>
          </p:cNvSpPr>
          <p:nvPr>
            <p:ph type="ftr" sz="quarter" idx="11"/>
          </p:nvPr>
        </p:nvSpPr>
        <p:spPr/>
        <p:txBody>
          <a:bodyPr/>
          <a:lstStyle/>
          <a:p>
            <a:r>
              <a:rPr lang="fr-FR" dirty="0"/>
              <a:t>M. Spurio - Astroparticle Physics - 12</a:t>
            </a:r>
            <a:endParaRPr lang="it-IT" dirty="0"/>
          </a:p>
        </p:txBody>
      </p:sp>
      <p:sp>
        <p:nvSpPr>
          <p:cNvPr id="5" name="Segnaposto numero diapositiva 4"/>
          <p:cNvSpPr>
            <a:spLocks noGrp="1"/>
          </p:cNvSpPr>
          <p:nvPr>
            <p:ph type="sldNum" sz="quarter" idx="12"/>
          </p:nvPr>
        </p:nvSpPr>
        <p:spPr/>
        <p:txBody>
          <a:bodyPr/>
          <a:lstStyle/>
          <a:p>
            <a:fld id="{EF856C54-971D-4A64-8725-72F12A462872}" type="slidenum">
              <a:rPr lang="it-IT" smtClean="0"/>
              <a:t>28</a:t>
            </a:fld>
            <a:endParaRPr lang="it-IT"/>
          </a:p>
        </p:txBody>
      </p:sp>
      <p:cxnSp>
        <p:nvCxnSpPr>
          <p:cNvPr id="6" name="Connettore 1 5"/>
          <p:cNvCxnSpPr>
            <a:stCxn id="199699" idx="1"/>
          </p:cNvCxnSpPr>
          <p:nvPr/>
        </p:nvCxnSpPr>
        <p:spPr>
          <a:xfrm>
            <a:off x="4953982" y="1708597"/>
            <a:ext cx="5714018" cy="6393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001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839755" y="1"/>
            <a:ext cx="9142445" cy="766763"/>
          </a:xfrm>
        </p:spPr>
        <p:txBody>
          <a:bodyPr>
            <a:normAutofit/>
          </a:bodyPr>
          <a:lstStyle/>
          <a:p>
            <a:r>
              <a:rPr lang="en-US" sz="3600" dirty="0">
                <a:solidFill>
                  <a:srgbClr val="C00000"/>
                </a:solidFill>
              </a:rPr>
              <a:t>Final SNO Solar </a:t>
            </a:r>
            <a:r>
              <a:rPr lang="en-US" sz="3600" dirty="0">
                <a:solidFill>
                  <a:srgbClr val="C00000"/>
                </a:solidFill>
                <a:latin typeface="Symbol" pitchFamily="18" charset="2"/>
              </a:rPr>
              <a:t>n</a:t>
            </a:r>
            <a:r>
              <a:rPr lang="en-US" sz="3600" dirty="0">
                <a:solidFill>
                  <a:srgbClr val="C00000"/>
                </a:solidFill>
              </a:rPr>
              <a:t> Results</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29</a:t>
            </a:fld>
            <a:endParaRPr lang="it-IT"/>
          </a:p>
        </p:txBody>
      </p:sp>
      <p:pic>
        <p:nvPicPr>
          <p:cNvPr id="262161" name="Picture 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64169" y="980729"/>
            <a:ext cx="8182323" cy="549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2639616" y="2380238"/>
            <a:ext cx="6120680" cy="369332"/>
          </a:xfrm>
          <a:prstGeom prst="rect">
            <a:avLst/>
          </a:prstGeom>
          <a:ln w="38100">
            <a:solidFill>
              <a:srgbClr val="FF0000"/>
            </a:solidFill>
          </a:ln>
        </p:spPr>
        <p:txBody>
          <a:bodyPr rtlCol="0" anchor="ctr">
            <a:spAutoFit/>
          </a:bodyPr>
          <a:lstStyle/>
          <a:p>
            <a:pPr algn="l"/>
            <a:endParaRPr lang="en-US" dirty="0"/>
          </a:p>
        </p:txBody>
      </p:sp>
      <p:sp>
        <p:nvSpPr>
          <p:cNvPr id="6" name="Rettangolo 5"/>
          <p:cNvSpPr/>
          <p:nvPr/>
        </p:nvSpPr>
        <p:spPr>
          <a:xfrm>
            <a:off x="2639616" y="3624866"/>
            <a:ext cx="6120680" cy="369332"/>
          </a:xfrm>
          <a:prstGeom prst="rect">
            <a:avLst/>
          </a:prstGeom>
          <a:ln w="38100">
            <a:solidFill>
              <a:srgbClr val="0000FF"/>
            </a:solidFill>
          </a:ln>
        </p:spPr>
        <p:txBody>
          <a:bodyPr rtlCol="0" anchor="ctr">
            <a:spAutoFit/>
          </a:bodyPr>
          <a:lstStyle/>
          <a:p>
            <a:pPr algn="l"/>
            <a:endParaRPr lang="en-US" dirty="0"/>
          </a:p>
        </p:txBody>
      </p:sp>
      <p:sp>
        <p:nvSpPr>
          <p:cNvPr id="7" name="Rettangolo 6"/>
          <p:cNvSpPr/>
          <p:nvPr/>
        </p:nvSpPr>
        <p:spPr>
          <a:xfrm>
            <a:off x="2639616" y="4583374"/>
            <a:ext cx="6120680" cy="369332"/>
          </a:xfrm>
          <a:prstGeom prst="rect">
            <a:avLst/>
          </a:prstGeom>
          <a:ln w="38100">
            <a:solidFill>
              <a:srgbClr val="339933"/>
            </a:solidFill>
          </a:ln>
        </p:spPr>
        <p:txBody>
          <a:bodyPr rtlCol="0" anchor="ctr">
            <a:spAutoFit/>
          </a:bodyPr>
          <a:lstStyle/>
          <a:p>
            <a:pPr algn="l"/>
            <a:endParaRPr lang="en-US" dirty="0"/>
          </a:p>
        </p:txBody>
      </p:sp>
    </p:spTree>
    <p:extLst>
      <p:ext uri="{BB962C8B-B14F-4D97-AF65-F5344CB8AC3E}">
        <p14:creationId xmlns:p14="http://schemas.microsoft.com/office/powerpoint/2010/main" val="236316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9087" y="1"/>
            <a:ext cx="9361714" cy="774267"/>
          </a:xfrm>
        </p:spPr>
        <p:txBody>
          <a:bodyPr>
            <a:noAutofit/>
          </a:bodyPr>
          <a:lstStyle/>
          <a:p>
            <a:r>
              <a:rPr lang="it-IT" sz="3600" dirty="0" err="1">
                <a:solidFill>
                  <a:srgbClr val="C00000"/>
                </a:solidFill>
              </a:rPr>
              <a:t>Neutrinos</a:t>
            </a:r>
            <a:r>
              <a:rPr lang="it-IT" sz="3600" dirty="0">
                <a:solidFill>
                  <a:srgbClr val="C00000"/>
                </a:solidFill>
              </a:rPr>
              <a:t> from the </a:t>
            </a:r>
            <a:r>
              <a:rPr lang="it-IT" sz="3600" dirty="0" err="1">
                <a:solidFill>
                  <a:srgbClr val="C00000"/>
                </a:solidFill>
              </a:rPr>
              <a:t>Cosmos</a:t>
            </a:r>
            <a:endParaRPr lang="en-US" sz="3600" dirty="0">
              <a:solidFill>
                <a:srgbClr val="C00000"/>
              </a:solidFill>
            </a:endParaRPr>
          </a:p>
        </p:txBody>
      </p:sp>
      <p:sp>
        <p:nvSpPr>
          <p:cNvPr id="3" name="Segnaposto contenuto 2"/>
          <p:cNvSpPr>
            <a:spLocks noGrp="1"/>
          </p:cNvSpPr>
          <p:nvPr>
            <p:ph idx="1"/>
          </p:nvPr>
        </p:nvSpPr>
        <p:spPr>
          <a:xfrm>
            <a:off x="7320136" y="1600201"/>
            <a:ext cx="4296476" cy="4525963"/>
          </a:xfrm>
        </p:spPr>
        <p:txBody>
          <a:bodyPr>
            <a:noAutofit/>
          </a:bodyPr>
          <a:lstStyle/>
          <a:p>
            <a:r>
              <a:rPr lang="en-US" sz="1800" dirty="0"/>
              <a:t>Flux of neutrinos at the surface of the Earth. </a:t>
            </a:r>
          </a:p>
          <a:p>
            <a:r>
              <a:rPr lang="en-US" sz="1800" dirty="0"/>
              <a:t>The three </a:t>
            </a:r>
            <a:r>
              <a:rPr lang="en-US" sz="1800" i="1" dirty="0"/>
              <a:t>arrows </a:t>
            </a:r>
            <a:r>
              <a:rPr lang="en-US" sz="1800" dirty="0"/>
              <a:t>near the </a:t>
            </a:r>
            <a:r>
              <a:rPr lang="en-US" sz="1800" i="1" dirty="0"/>
              <a:t>x</a:t>
            </a:r>
            <a:r>
              <a:rPr lang="en-US" sz="1800" dirty="0"/>
              <a:t>-axis indicate the energy thresholds for CC production of the charged lepton </a:t>
            </a:r>
          </a:p>
        </p:txBody>
      </p:sp>
      <p:sp>
        <p:nvSpPr>
          <p:cNvPr id="10" name="Segnaposto piè di pagina 9"/>
          <p:cNvSpPr>
            <a:spLocks noGrp="1"/>
          </p:cNvSpPr>
          <p:nvPr>
            <p:ph type="ftr" sz="quarter" idx="11"/>
          </p:nvPr>
        </p:nvSpPr>
        <p:spPr/>
        <p:txBody>
          <a:bodyPr/>
          <a:lstStyle/>
          <a:p>
            <a:r>
              <a:rPr lang="fr-FR"/>
              <a:t>M. Spurio - Astroparticle Physics - 12</a:t>
            </a:r>
            <a:endParaRPr lang="it-IT"/>
          </a:p>
        </p:txBody>
      </p:sp>
      <p:sp>
        <p:nvSpPr>
          <p:cNvPr id="6" name="Segnaposto numero diapositiva 5"/>
          <p:cNvSpPr>
            <a:spLocks noGrp="1"/>
          </p:cNvSpPr>
          <p:nvPr>
            <p:ph type="sldNum" sz="quarter" idx="12"/>
          </p:nvPr>
        </p:nvSpPr>
        <p:spPr/>
        <p:txBody>
          <a:bodyPr/>
          <a:lstStyle/>
          <a:p>
            <a:fld id="{EF856C54-971D-4A64-8725-72F12A462872}" type="slidenum">
              <a:rPr lang="it-IT" smtClean="0"/>
              <a:t>3</a:t>
            </a:fld>
            <a:endParaRPr lang="it-IT"/>
          </a:p>
        </p:txBody>
      </p:sp>
      <p:pic>
        <p:nvPicPr>
          <p:cNvPr id="2406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9396" y="1036420"/>
            <a:ext cx="5760740" cy="538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igura a mano libera 3"/>
          <p:cNvSpPr/>
          <p:nvPr/>
        </p:nvSpPr>
        <p:spPr>
          <a:xfrm>
            <a:off x="4577301" y="1686442"/>
            <a:ext cx="341906" cy="1422519"/>
          </a:xfrm>
          <a:custGeom>
            <a:avLst/>
            <a:gdLst>
              <a:gd name="connsiteX0" fmla="*/ 0 w 341906"/>
              <a:gd name="connsiteY0" fmla="*/ 683048 h 1422519"/>
              <a:gd name="connsiteX1" fmla="*/ 159026 w 341906"/>
              <a:gd name="connsiteY1" fmla="*/ 301385 h 1422519"/>
              <a:gd name="connsiteX2" fmla="*/ 270344 w 341906"/>
              <a:gd name="connsiteY2" fmla="*/ 62846 h 1422519"/>
              <a:gd name="connsiteX3" fmla="*/ 326003 w 341906"/>
              <a:gd name="connsiteY3" fmla="*/ 7187 h 1422519"/>
              <a:gd name="connsiteX4" fmla="*/ 333955 w 341906"/>
              <a:gd name="connsiteY4" fmla="*/ 190067 h 1422519"/>
              <a:gd name="connsiteX5" fmla="*/ 341906 w 341906"/>
              <a:gd name="connsiteY5" fmla="*/ 738707 h 1422519"/>
              <a:gd name="connsiteX6" fmla="*/ 333955 w 341906"/>
              <a:gd name="connsiteY6" fmla="*/ 1422519 h 142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06" h="1422519">
                <a:moveTo>
                  <a:pt x="0" y="683048"/>
                </a:moveTo>
                <a:cubicBezTo>
                  <a:pt x="56984" y="543900"/>
                  <a:pt x="113969" y="404752"/>
                  <a:pt x="159026" y="301385"/>
                </a:cubicBezTo>
                <a:cubicBezTo>
                  <a:pt x="204083" y="198018"/>
                  <a:pt x="242515" y="111879"/>
                  <a:pt x="270344" y="62846"/>
                </a:cubicBezTo>
                <a:cubicBezTo>
                  <a:pt x="298173" y="13813"/>
                  <a:pt x="315401" y="-14017"/>
                  <a:pt x="326003" y="7187"/>
                </a:cubicBezTo>
                <a:cubicBezTo>
                  <a:pt x="336605" y="28390"/>
                  <a:pt x="331305" y="68147"/>
                  <a:pt x="333955" y="190067"/>
                </a:cubicBezTo>
                <a:cubicBezTo>
                  <a:pt x="336606" y="311987"/>
                  <a:pt x="341906" y="533298"/>
                  <a:pt x="341906" y="738707"/>
                </a:cubicBezTo>
                <a:cubicBezTo>
                  <a:pt x="341906" y="944116"/>
                  <a:pt x="337930" y="1183317"/>
                  <a:pt x="333955" y="1422519"/>
                </a:cubicBezTo>
              </a:path>
            </a:pathLst>
          </a:custGeom>
          <a:noFill/>
          <a:ln w="57150">
            <a:solidFill>
              <a:srgbClr val="0000FF"/>
            </a:solidFill>
          </a:ln>
        </p:spPr>
        <p:txBody>
          <a:bodyPr rtlCol="0" anchor="ctr"/>
          <a:lstStyle/>
          <a:p>
            <a:pPr algn="ctr"/>
            <a:endParaRPr lang="en-US">
              <a:solidFill>
                <a:srgbClr val="0000FF"/>
              </a:solidFill>
            </a:endParaRPr>
          </a:p>
        </p:txBody>
      </p:sp>
      <p:sp>
        <p:nvSpPr>
          <p:cNvPr id="7" name="Figura a mano libera 6"/>
          <p:cNvSpPr/>
          <p:nvPr/>
        </p:nvSpPr>
        <p:spPr>
          <a:xfrm>
            <a:off x="4863549" y="2404113"/>
            <a:ext cx="344201" cy="537870"/>
          </a:xfrm>
          <a:custGeom>
            <a:avLst/>
            <a:gdLst>
              <a:gd name="connsiteX0" fmla="*/ 0 w 344201"/>
              <a:gd name="connsiteY0" fmla="*/ 537870 h 537870"/>
              <a:gd name="connsiteX1" fmla="*/ 151075 w 344201"/>
              <a:gd name="connsiteY1" fmla="*/ 219817 h 537870"/>
              <a:gd name="connsiteX2" fmla="*/ 238539 w 344201"/>
              <a:gd name="connsiteY2" fmla="*/ 44889 h 537870"/>
              <a:gd name="connsiteX3" fmla="*/ 318052 w 344201"/>
              <a:gd name="connsiteY3" fmla="*/ 13084 h 537870"/>
              <a:gd name="connsiteX4" fmla="*/ 341906 w 344201"/>
              <a:gd name="connsiteY4" fmla="*/ 227769 h 537870"/>
              <a:gd name="connsiteX5" fmla="*/ 341906 w 344201"/>
              <a:gd name="connsiteY5" fmla="*/ 466308 h 53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01" h="537870">
                <a:moveTo>
                  <a:pt x="0" y="537870"/>
                </a:moveTo>
                <a:cubicBezTo>
                  <a:pt x="55659" y="419925"/>
                  <a:pt x="111319" y="301980"/>
                  <a:pt x="151075" y="219817"/>
                </a:cubicBezTo>
                <a:cubicBezTo>
                  <a:pt x="190831" y="137654"/>
                  <a:pt x="210710" y="79344"/>
                  <a:pt x="238539" y="44889"/>
                </a:cubicBezTo>
                <a:cubicBezTo>
                  <a:pt x="266368" y="10434"/>
                  <a:pt x="300824" y="-17396"/>
                  <a:pt x="318052" y="13084"/>
                </a:cubicBezTo>
                <a:cubicBezTo>
                  <a:pt x="335280" y="43564"/>
                  <a:pt x="337930" y="152232"/>
                  <a:pt x="341906" y="227769"/>
                </a:cubicBezTo>
                <a:cubicBezTo>
                  <a:pt x="345882" y="303306"/>
                  <a:pt x="343894" y="384807"/>
                  <a:pt x="341906" y="466308"/>
                </a:cubicBezTo>
              </a:path>
            </a:pathLst>
          </a:custGeom>
          <a:noFill/>
          <a:ln w="57150">
            <a:solidFill>
              <a:srgbClr val="0000FF"/>
            </a:solidFill>
          </a:ln>
        </p:spPr>
        <p:txBody>
          <a:bodyPr rtlCol="0" anchor="ctr"/>
          <a:lstStyle/>
          <a:p>
            <a:pPr algn="ctr"/>
            <a:endParaRPr lang="en-US"/>
          </a:p>
        </p:txBody>
      </p:sp>
      <p:sp>
        <p:nvSpPr>
          <p:cNvPr id="8" name="Figura a mano libera 7"/>
          <p:cNvSpPr/>
          <p:nvPr/>
        </p:nvSpPr>
        <p:spPr>
          <a:xfrm>
            <a:off x="4784036" y="1773108"/>
            <a:ext cx="580445" cy="1240437"/>
          </a:xfrm>
          <a:custGeom>
            <a:avLst/>
            <a:gdLst>
              <a:gd name="connsiteX0" fmla="*/ 0 w 580445"/>
              <a:gd name="connsiteY0" fmla="*/ 1240437 h 1240437"/>
              <a:gd name="connsiteX1" fmla="*/ 135172 w 580445"/>
              <a:gd name="connsiteY1" fmla="*/ 803116 h 1240437"/>
              <a:gd name="connsiteX2" fmla="*/ 270344 w 580445"/>
              <a:gd name="connsiteY2" fmla="*/ 357843 h 1240437"/>
              <a:gd name="connsiteX3" fmla="*/ 381662 w 580445"/>
              <a:gd name="connsiteY3" fmla="*/ 95450 h 1240437"/>
              <a:gd name="connsiteX4" fmla="*/ 413468 w 580445"/>
              <a:gd name="connsiteY4" fmla="*/ 34 h 1240437"/>
              <a:gd name="connsiteX5" fmla="*/ 492981 w 580445"/>
              <a:gd name="connsiteY5" fmla="*/ 103401 h 1240437"/>
              <a:gd name="connsiteX6" fmla="*/ 548640 w 580445"/>
              <a:gd name="connsiteY6" fmla="*/ 453258 h 1240437"/>
              <a:gd name="connsiteX7" fmla="*/ 580445 w 580445"/>
              <a:gd name="connsiteY7" fmla="*/ 787213 h 124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445" h="1240437">
                <a:moveTo>
                  <a:pt x="0" y="1240437"/>
                </a:moveTo>
                <a:cubicBezTo>
                  <a:pt x="45057" y="1094663"/>
                  <a:pt x="90115" y="950215"/>
                  <a:pt x="135172" y="803116"/>
                </a:cubicBezTo>
                <a:cubicBezTo>
                  <a:pt x="180229" y="656017"/>
                  <a:pt x="229262" y="475787"/>
                  <a:pt x="270344" y="357843"/>
                </a:cubicBezTo>
                <a:cubicBezTo>
                  <a:pt x="311426" y="239899"/>
                  <a:pt x="357808" y="155085"/>
                  <a:pt x="381662" y="95450"/>
                </a:cubicBezTo>
                <a:cubicBezTo>
                  <a:pt x="405516" y="35815"/>
                  <a:pt x="394915" y="-1291"/>
                  <a:pt x="413468" y="34"/>
                </a:cubicBezTo>
                <a:cubicBezTo>
                  <a:pt x="432021" y="1359"/>
                  <a:pt x="470452" y="27864"/>
                  <a:pt x="492981" y="103401"/>
                </a:cubicBezTo>
                <a:cubicBezTo>
                  <a:pt x="515510" y="178938"/>
                  <a:pt x="534063" y="339289"/>
                  <a:pt x="548640" y="453258"/>
                </a:cubicBezTo>
                <a:cubicBezTo>
                  <a:pt x="563217" y="567227"/>
                  <a:pt x="571831" y="677220"/>
                  <a:pt x="580445" y="787213"/>
                </a:cubicBezTo>
              </a:path>
            </a:pathLst>
          </a:custGeom>
          <a:noFill/>
          <a:ln w="38100">
            <a:solidFill>
              <a:srgbClr val="FF0000"/>
            </a:solidFill>
            <a:prstDash val="sysDash"/>
          </a:ln>
        </p:spPr>
        <p:txBody>
          <a:bodyPr rtlCol="0" anchor="ctr"/>
          <a:lstStyle/>
          <a:p>
            <a:pPr algn="ctr"/>
            <a:endParaRPr lang="en-US"/>
          </a:p>
        </p:txBody>
      </p:sp>
      <p:sp>
        <p:nvSpPr>
          <p:cNvPr id="9" name="Figura a mano libera 8"/>
          <p:cNvSpPr/>
          <p:nvPr/>
        </p:nvSpPr>
        <p:spPr>
          <a:xfrm>
            <a:off x="4966916" y="3275696"/>
            <a:ext cx="333955" cy="469368"/>
          </a:xfrm>
          <a:custGeom>
            <a:avLst/>
            <a:gdLst>
              <a:gd name="connsiteX0" fmla="*/ 0 w 333955"/>
              <a:gd name="connsiteY0" fmla="*/ 87706 h 469368"/>
              <a:gd name="connsiteX1" fmla="*/ 79513 w 333955"/>
              <a:gd name="connsiteY1" fmla="*/ 241 h 469368"/>
              <a:gd name="connsiteX2" fmla="*/ 206734 w 333955"/>
              <a:gd name="connsiteY2" fmla="*/ 111560 h 469368"/>
              <a:gd name="connsiteX3" fmla="*/ 333955 w 333955"/>
              <a:gd name="connsiteY3" fmla="*/ 469368 h 469368"/>
            </a:gdLst>
            <a:ahLst/>
            <a:cxnLst>
              <a:cxn ang="0">
                <a:pos x="connsiteX0" y="connsiteY0"/>
              </a:cxn>
              <a:cxn ang="0">
                <a:pos x="connsiteX1" y="connsiteY1"/>
              </a:cxn>
              <a:cxn ang="0">
                <a:pos x="connsiteX2" y="connsiteY2"/>
              </a:cxn>
              <a:cxn ang="0">
                <a:pos x="connsiteX3" y="connsiteY3"/>
              </a:cxn>
            </a:cxnLst>
            <a:rect l="l" t="t" r="r" b="b"/>
            <a:pathLst>
              <a:path w="333955" h="469368">
                <a:moveTo>
                  <a:pt x="0" y="87706"/>
                </a:moveTo>
                <a:cubicBezTo>
                  <a:pt x="22528" y="41985"/>
                  <a:pt x="45057" y="-3735"/>
                  <a:pt x="79513" y="241"/>
                </a:cubicBezTo>
                <a:cubicBezTo>
                  <a:pt x="113969" y="4217"/>
                  <a:pt x="164327" y="33372"/>
                  <a:pt x="206734" y="111560"/>
                </a:cubicBezTo>
                <a:cubicBezTo>
                  <a:pt x="249141" y="189748"/>
                  <a:pt x="291548" y="329558"/>
                  <a:pt x="333955" y="469368"/>
                </a:cubicBezTo>
              </a:path>
            </a:pathLst>
          </a:custGeom>
          <a:noFill/>
          <a:ln w="38100">
            <a:solidFill>
              <a:srgbClr val="FF0000"/>
            </a:solidFill>
          </a:ln>
        </p:spPr>
        <p:txBody>
          <a:bodyPr rtlCol="0" anchor="ctr"/>
          <a:lstStyle/>
          <a:p>
            <a:pPr algn="ctr"/>
            <a:endParaRPr lang="en-US"/>
          </a:p>
        </p:txBody>
      </p:sp>
    </p:spTree>
    <p:extLst>
      <p:ext uri="{BB962C8B-B14F-4D97-AF65-F5344CB8AC3E}">
        <p14:creationId xmlns:p14="http://schemas.microsoft.com/office/powerpoint/2010/main" val="37470309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GranSasso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a:xfrm>
            <a:off x="1992313" y="5832476"/>
            <a:ext cx="8229600" cy="836613"/>
          </a:xfrm>
        </p:spPr>
        <p:txBody>
          <a:bodyPr/>
          <a:lstStyle/>
          <a:p>
            <a:pPr eaLnBrk="1" hangingPunct="1"/>
            <a:r>
              <a:rPr lang="en-US" altLang="fr-FR" b="1" dirty="0" err="1">
                <a:solidFill>
                  <a:srgbClr val="FFFF99"/>
                </a:solidFill>
              </a:rPr>
              <a:t>Laboratori</a:t>
            </a:r>
            <a:r>
              <a:rPr lang="en-US" altLang="fr-FR" b="1" dirty="0">
                <a:solidFill>
                  <a:srgbClr val="FFFF99"/>
                </a:solidFill>
              </a:rPr>
              <a:t> </a:t>
            </a:r>
            <a:r>
              <a:rPr lang="en-US" altLang="fr-FR" b="1" dirty="0" err="1">
                <a:solidFill>
                  <a:srgbClr val="FFFF99"/>
                </a:solidFill>
              </a:rPr>
              <a:t>Nazionali</a:t>
            </a:r>
            <a:r>
              <a:rPr lang="en-US" altLang="fr-FR" b="1" dirty="0">
                <a:solidFill>
                  <a:srgbClr val="FFFF99"/>
                </a:solidFill>
              </a:rPr>
              <a:t> del Gran </a:t>
            </a:r>
            <a:r>
              <a:rPr lang="en-US" altLang="fr-FR" b="1" dirty="0" err="1">
                <a:solidFill>
                  <a:srgbClr val="FFFF99"/>
                </a:solidFill>
              </a:rPr>
              <a:t>Sasso</a:t>
            </a:r>
            <a:endParaRPr lang="it-IT" altLang="fr-FR" b="1" dirty="0">
              <a:solidFill>
                <a:srgbClr val="FFFF99"/>
              </a:solidFill>
            </a:endParaRP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30</a:t>
            </a:fld>
            <a:endParaRPr lang="it-IT"/>
          </a:p>
        </p:txBody>
      </p:sp>
      <p:pic>
        <p:nvPicPr>
          <p:cNvPr id="126981" name="Picture 5" descr="borexino_fra_sh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406400"/>
            <a:ext cx="58674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1602086" y="349550"/>
            <a:ext cx="1624665" cy="3044055"/>
            <a:chOff x="1907" y="839"/>
            <a:chExt cx="1402" cy="2995"/>
          </a:xfrm>
        </p:grpSpPr>
        <p:grpSp>
          <p:nvGrpSpPr>
            <p:cNvPr id="40967" name="Group 9"/>
            <p:cNvGrpSpPr>
              <a:grpSpLocks/>
            </p:cNvGrpSpPr>
            <p:nvPr/>
          </p:nvGrpSpPr>
          <p:grpSpPr bwMode="auto">
            <a:xfrm>
              <a:off x="2416" y="839"/>
              <a:ext cx="893" cy="1927"/>
              <a:chOff x="2416" y="839"/>
              <a:chExt cx="893" cy="1927"/>
            </a:xfrm>
          </p:grpSpPr>
          <p:sp>
            <p:nvSpPr>
              <p:cNvPr id="40971" name="AutoShape 6"/>
              <p:cNvSpPr>
                <a:spLocks noChangeArrowheads="1"/>
              </p:cNvSpPr>
              <p:nvPr/>
            </p:nvSpPr>
            <p:spPr bwMode="auto">
              <a:xfrm rot="5400000">
                <a:off x="1520" y="1735"/>
                <a:ext cx="1927" cy="135"/>
              </a:xfrm>
              <a:prstGeom prst="leftRightArrow">
                <a:avLst>
                  <a:gd name="adj1" fmla="val 50000"/>
                  <a:gd name="adj2" fmla="val 285481"/>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40972" name="Text Box 7"/>
              <p:cNvSpPr txBox="1">
                <a:spLocks noChangeArrowheads="1"/>
              </p:cNvSpPr>
              <p:nvPr/>
            </p:nvSpPr>
            <p:spPr bwMode="auto">
              <a:xfrm>
                <a:off x="2422" y="1618"/>
                <a:ext cx="88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800" b="1" dirty="0">
                    <a:solidFill>
                      <a:srgbClr val="FFFF99"/>
                    </a:solidFill>
                    <a:latin typeface="Comic Sans MS" pitchFamily="66" charset="0"/>
                  </a:rPr>
                  <a:t>1000 m</a:t>
                </a:r>
              </a:p>
              <a:p>
                <a:pPr algn="ctr" eaLnBrk="1" hangingPunct="1">
                  <a:spcBef>
                    <a:spcPct val="0"/>
                  </a:spcBef>
                  <a:buFontTx/>
                  <a:buNone/>
                </a:pPr>
                <a:r>
                  <a:rPr lang="fr-FR" altLang="fr-FR" sz="1800" b="1" dirty="0">
                    <a:solidFill>
                      <a:srgbClr val="FFFF99"/>
                    </a:solidFill>
                    <a:latin typeface="Comic Sans MS" pitchFamily="66" charset="0"/>
                  </a:rPr>
                  <a:t>rock</a:t>
                </a:r>
              </a:p>
            </p:txBody>
          </p:sp>
        </p:grpSp>
        <p:grpSp>
          <p:nvGrpSpPr>
            <p:cNvPr id="40968" name="Group 13"/>
            <p:cNvGrpSpPr>
              <a:grpSpLocks/>
            </p:cNvGrpSpPr>
            <p:nvPr/>
          </p:nvGrpSpPr>
          <p:grpSpPr bwMode="auto">
            <a:xfrm>
              <a:off x="1907" y="2758"/>
              <a:ext cx="1088" cy="1076"/>
              <a:chOff x="409" y="2656"/>
              <a:chExt cx="1088" cy="1076"/>
            </a:xfrm>
          </p:grpSpPr>
          <p:sp>
            <p:nvSpPr>
              <p:cNvPr id="40969" name="AutoShape 10"/>
              <p:cNvSpPr>
                <a:spLocks noChangeArrowheads="1"/>
              </p:cNvSpPr>
              <p:nvPr/>
            </p:nvSpPr>
            <p:spPr bwMode="auto">
              <a:xfrm rot="-5400000">
                <a:off x="415" y="2650"/>
                <a:ext cx="1076" cy="1088"/>
              </a:xfrm>
              <a:prstGeom prst="flowChartDelay">
                <a:avLst/>
              </a:prstGeom>
              <a:solidFill>
                <a:schemeClr val="tx1"/>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1800">
                  <a:solidFill>
                    <a:srgbClr val="00CC00"/>
                  </a:solidFill>
                  <a:latin typeface="Comic Sans MS" pitchFamily="66" charset="0"/>
                </a:endParaRPr>
              </a:p>
            </p:txBody>
          </p:sp>
          <p:sp>
            <p:nvSpPr>
              <p:cNvPr id="40970" name="Text Box 12"/>
              <p:cNvSpPr txBox="1">
                <a:spLocks noChangeArrowheads="1"/>
              </p:cNvSpPr>
              <p:nvPr/>
            </p:nvSpPr>
            <p:spPr bwMode="auto">
              <a:xfrm>
                <a:off x="416" y="3282"/>
                <a:ext cx="102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dirty="0">
                    <a:solidFill>
                      <a:schemeClr val="bg1"/>
                    </a:solidFill>
                    <a:latin typeface="+mj-lt"/>
                  </a:rPr>
                  <a:t>1.2 </a:t>
                </a:r>
                <a:r>
                  <a:rPr lang="fr-FR" altLang="fr-FR" sz="1800" b="1" dirty="0">
                    <a:solidFill>
                      <a:schemeClr val="bg1"/>
                    </a:solidFill>
                    <a:latin typeface="Symbol" pitchFamily="18" charset="2"/>
                  </a:rPr>
                  <a:t>m</a:t>
                </a:r>
                <a:r>
                  <a:rPr lang="fr-FR" altLang="fr-FR" sz="1800" b="1" dirty="0">
                    <a:solidFill>
                      <a:schemeClr val="bg1"/>
                    </a:solidFill>
                    <a:latin typeface="+mj-lt"/>
                  </a:rPr>
                  <a:t>/m</a:t>
                </a:r>
                <a:r>
                  <a:rPr lang="fr-FR" altLang="fr-FR" sz="1800" b="1" baseline="30000" dirty="0">
                    <a:solidFill>
                      <a:schemeClr val="bg1"/>
                    </a:solidFill>
                    <a:latin typeface="+mj-lt"/>
                  </a:rPr>
                  <a:t>2</a:t>
                </a:r>
                <a:r>
                  <a:rPr lang="fr-FR" altLang="fr-FR" sz="1800" b="1" dirty="0">
                    <a:solidFill>
                      <a:schemeClr val="bg1"/>
                    </a:solidFill>
                    <a:latin typeface="+mj-lt"/>
                  </a:rPr>
                  <a:t>/h</a:t>
                </a:r>
              </a:p>
            </p:txBody>
          </p:sp>
        </p:grpSp>
      </p:grpSp>
    </p:spTree>
    <p:extLst>
      <p:ext uri="{BB962C8B-B14F-4D97-AF65-F5344CB8AC3E}">
        <p14:creationId xmlns:p14="http://schemas.microsoft.com/office/powerpoint/2010/main" val="1095321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26981"/>
                                        </p:tgtEl>
                                        <p:attrNameLst>
                                          <p:attrName>style.visibility</p:attrName>
                                        </p:attrNameLst>
                                      </p:cBhvr>
                                      <p:to>
                                        <p:strVal val="visible"/>
                                      </p:to>
                                    </p:set>
                                    <p:anim calcmode="lin" valueType="num">
                                      <p:cBhvr>
                                        <p:cTn id="7" dur="1000" fill="hold"/>
                                        <p:tgtEl>
                                          <p:spTgt spid="126981"/>
                                        </p:tgtEl>
                                        <p:attrNameLst>
                                          <p:attrName>ppt_w</p:attrName>
                                        </p:attrNameLst>
                                      </p:cBhvr>
                                      <p:tavLst>
                                        <p:tav tm="0">
                                          <p:val>
                                            <p:fltVal val="0"/>
                                          </p:val>
                                        </p:tav>
                                        <p:tav tm="100000">
                                          <p:val>
                                            <p:strVal val="#ppt_w"/>
                                          </p:val>
                                        </p:tav>
                                      </p:tavLst>
                                    </p:anim>
                                    <p:anim calcmode="lin" valueType="num">
                                      <p:cBhvr>
                                        <p:cTn id="8" dur="1000" fill="hold"/>
                                        <p:tgtEl>
                                          <p:spTgt spid="126981"/>
                                        </p:tgtEl>
                                        <p:attrNameLst>
                                          <p:attrName>ppt_h</p:attrName>
                                        </p:attrNameLst>
                                      </p:cBhvr>
                                      <p:tavLst>
                                        <p:tav tm="0">
                                          <p:val>
                                            <p:fltVal val="0"/>
                                          </p:val>
                                        </p:tav>
                                        <p:tav tm="100000">
                                          <p:val>
                                            <p:strVal val="#ppt_h"/>
                                          </p:val>
                                        </p:tav>
                                      </p:tavLst>
                                    </p:anim>
                                    <p:anim calcmode="lin" valueType="num">
                                      <p:cBhvr>
                                        <p:cTn id="9" dur="1000" fill="hold"/>
                                        <p:tgtEl>
                                          <p:spTgt spid="1269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69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xit" presetSubtype="0" fill="hold" nodeType="clickEffect">
                                  <p:stCondLst>
                                    <p:cond delay="0"/>
                                  </p:stCondLst>
                                  <p:childTnLst>
                                    <p:anim calcmode="lin" valueType="num">
                                      <p:cBhvr>
                                        <p:cTn id="14" dur="500"/>
                                        <p:tgtEl>
                                          <p:spTgt spid="126981"/>
                                        </p:tgtEl>
                                        <p:attrNameLst>
                                          <p:attrName>ppt_w</p:attrName>
                                        </p:attrNameLst>
                                      </p:cBhvr>
                                      <p:tavLst>
                                        <p:tav tm="0">
                                          <p:val>
                                            <p:strVal val="ppt_w"/>
                                          </p:val>
                                        </p:tav>
                                        <p:tav tm="100000">
                                          <p:val>
                                            <p:fltVal val="0"/>
                                          </p:val>
                                        </p:tav>
                                      </p:tavLst>
                                    </p:anim>
                                    <p:anim calcmode="lin" valueType="num">
                                      <p:cBhvr>
                                        <p:cTn id="15" dur="500"/>
                                        <p:tgtEl>
                                          <p:spTgt spid="126981"/>
                                        </p:tgtEl>
                                        <p:attrNameLst>
                                          <p:attrName>ppt_h</p:attrName>
                                        </p:attrNameLst>
                                      </p:cBhvr>
                                      <p:tavLst>
                                        <p:tav tm="0">
                                          <p:val>
                                            <p:strVal val="ppt_h"/>
                                          </p:val>
                                        </p:tav>
                                        <p:tav tm="100000">
                                          <p:val>
                                            <p:fltVal val="0"/>
                                          </p:val>
                                        </p:tav>
                                      </p:tavLst>
                                    </p:anim>
                                    <p:animEffect transition="out" filter="fade">
                                      <p:cBhvr>
                                        <p:cTn id="16" dur="500"/>
                                        <p:tgtEl>
                                          <p:spTgt spid="126981"/>
                                        </p:tgtEl>
                                      </p:cBhvr>
                                    </p:animEffect>
                                    <p:set>
                                      <p:cBhvr>
                                        <p:cTn id="17" dur="1" fill="hold">
                                          <p:stCondLst>
                                            <p:cond delay="499"/>
                                          </p:stCondLst>
                                        </p:cTn>
                                        <p:tgtEl>
                                          <p:spTgt spid="12698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67747" y="0"/>
            <a:ext cx="9620866" cy="717550"/>
          </a:xfrm>
        </p:spPr>
        <p:txBody>
          <a:bodyPr>
            <a:noAutofit/>
          </a:bodyPr>
          <a:lstStyle/>
          <a:p>
            <a:pPr eaLnBrk="1" hangingPunct="1"/>
            <a:r>
              <a:rPr lang="en-US" altLang="fr-FR" sz="3600" dirty="0">
                <a:solidFill>
                  <a:srgbClr val="C00000"/>
                </a:solidFill>
              </a:rPr>
              <a:t>Borexino filled with scintillator (2007-2022)</a:t>
            </a:r>
          </a:p>
        </p:txBody>
      </p:sp>
      <p:sp>
        <p:nvSpPr>
          <p:cNvPr id="6" name="Segnaposto piè di pagina 5"/>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31</a:t>
            </a:fld>
            <a:endParaRPr lang="it-IT"/>
          </a:p>
        </p:txBody>
      </p:sp>
      <p:pic>
        <p:nvPicPr>
          <p:cNvPr id="4710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33095" y="888643"/>
            <a:ext cx="4555518" cy="305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653143" y="1209415"/>
            <a:ext cx="5279952" cy="2616101"/>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err="1"/>
              <a:t>Borexino</a:t>
            </a:r>
            <a:r>
              <a:rPr lang="en-US" dirty="0"/>
              <a:t> has a layout similar to SNO, but it measures the </a:t>
            </a:r>
            <a:r>
              <a:rPr lang="en-US" dirty="0">
                <a:latin typeface="Symbol" panose="05050102010706020507" pitchFamily="18" charset="2"/>
              </a:rPr>
              <a:t>n</a:t>
            </a:r>
            <a:r>
              <a:rPr lang="en-US" baseline="-25000" dirty="0"/>
              <a:t>e</a:t>
            </a:r>
            <a:r>
              <a:rPr lang="en-US" dirty="0"/>
              <a:t>e elastic scattering (ES) using a liquid scintillator as the active target. </a:t>
            </a:r>
          </a:p>
          <a:p>
            <a:pPr marL="285750" indent="-285750">
              <a:spcAft>
                <a:spcPts val="1200"/>
              </a:spcAft>
              <a:buFont typeface="Arial" panose="020B0604020202020204" pitchFamily="34" charset="0"/>
              <a:buChar char="•"/>
            </a:pPr>
            <a:r>
              <a:rPr lang="en-US" dirty="0"/>
              <a:t>It is located at the </a:t>
            </a:r>
            <a:r>
              <a:rPr lang="en-US" dirty="0" err="1"/>
              <a:t>Laboratori</a:t>
            </a:r>
            <a:r>
              <a:rPr lang="en-US" dirty="0"/>
              <a:t> </a:t>
            </a:r>
            <a:r>
              <a:rPr lang="en-US" dirty="0" err="1"/>
              <a:t>Nazionali</a:t>
            </a:r>
            <a:r>
              <a:rPr lang="en-US" dirty="0"/>
              <a:t> del Gran </a:t>
            </a:r>
            <a:r>
              <a:rPr lang="en-US" dirty="0" err="1"/>
              <a:t>Sasso</a:t>
            </a:r>
            <a:r>
              <a:rPr lang="en-US" dirty="0"/>
              <a:t>, and started its data-taking in 2007. </a:t>
            </a:r>
          </a:p>
          <a:p>
            <a:pPr marL="285750" indent="-285750">
              <a:spcAft>
                <a:spcPts val="1200"/>
              </a:spcAft>
              <a:buFont typeface="Arial" panose="020B0604020202020204" pitchFamily="34" charset="0"/>
              <a:buChar char="•"/>
            </a:pPr>
            <a:r>
              <a:rPr lang="en-US" dirty="0"/>
              <a:t>The suppression of the radioactivity of the scintillator itself has been achieved using several radio-purification techniques. </a:t>
            </a:r>
          </a:p>
        </p:txBody>
      </p:sp>
      <p:sp>
        <p:nvSpPr>
          <p:cNvPr id="4" name="Rettangolo 3"/>
          <p:cNvSpPr/>
          <p:nvPr/>
        </p:nvSpPr>
        <p:spPr>
          <a:xfrm>
            <a:off x="653142" y="4059480"/>
            <a:ext cx="10700657"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This allows </a:t>
            </a:r>
            <a:r>
              <a:rPr lang="en-US" dirty="0" err="1"/>
              <a:t>Borexino</a:t>
            </a:r>
            <a:r>
              <a:rPr lang="en-US" dirty="0"/>
              <a:t> to test the SSM using neutrinos of lower energy than the 8B.</a:t>
            </a:r>
          </a:p>
          <a:p>
            <a:pPr marL="285750" indent="-285750">
              <a:spcAft>
                <a:spcPts val="1200"/>
              </a:spcAft>
              <a:buFont typeface="Arial" panose="020B0604020202020204" pitchFamily="34" charset="0"/>
              <a:buChar char="•"/>
            </a:pPr>
            <a:r>
              <a:rPr lang="en-US" dirty="0"/>
              <a:t>The detector consists of 278 tons of a high-purity liquid scintillator. The scintillation light yield is a measure of the energy imparted to the electron of the ES, but has no sensitivity to direction. </a:t>
            </a:r>
          </a:p>
          <a:p>
            <a:pPr marL="285750" indent="-285750">
              <a:spcAft>
                <a:spcPts val="1200"/>
              </a:spcAft>
              <a:buFont typeface="Arial" panose="020B0604020202020204" pitchFamily="34" charset="0"/>
              <a:buChar char="•"/>
            </a:pPr>
            <a:r>
              <a:rPr lang="en-US" dirty="0"/>
              <a:t>The scintillation photons are detected with an array of 2,200 PMTs mounted on the inside surface of the stainless-steel sphere (light-yield </a:t>
            </a:r>
            <a:r>
              <a:rPr lang="en-US" dirty="0">
                <a:sym typeface="Symbol" panose="05050102010706020507" pitchFamily="18" charset="2"/>
              </a:rPr>
              <a:t></a:t>
            </a:r>
            <a:r>
              <a:rPr lang="en-US" dirty="0"/>
              <a:t>500 photons/MeV, energy resolution is </a:t>
            </a:r>
            <a:r>
              <a:rPr lang="en-US" dirty="0">
                <a:sym typeface="Symbol" panose="05050102010706020507" pitchFamily="18" charset="2"/>
              </a:rPr>
              <a:t> </a:t>
            </a:r>
            <a:r>
              <a:rPr lang="en-US" dirty="0"/>
              <a:t>5% at 1MeV, and the position resolution is </a:t>
            </a:r>
            <a:r>
              <a:rPr lang="en-US" dirty="0">
                <a:sym typeface="Symbol" panose="05050102010706020507" pitchFamily="18" charset="2"/>
              </a:rPr>
              <a:t></a:t>
            </a:r>
            <a:r>
              <a:rPr lang="en-US" dirty="0"/>
              <a:t>10–15 cm. </a:t>
            </a:r>
          </a:p>
        </p:txBody>
      </p:sp>
    </p:spTree>
    <p:extLst>
      <p:ext uri="{BB962C8B-B14F-4D97-AF65-F5344CB8AC3E}">
        <p14:creationId xmlns:p14="http://schemas.microsoft.com/office/powerpoint/2010/main" val="286728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6899276" y="1059329"/>
            <a:ext cx="3560763" cy="267765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1800" b="1" dirty="0" err="1">
                <a:solidFill>
                  <a:srgbClr val="FF0000"/>
                </a:solidFill>
                <a:latin typeface="+mn-lt"/>
              </a:rPr>
              <a:t>Elastic</a:t>
            </a:r>
            <a:r>
              <a:rPr lang="fr-FR" altLang="fr-FR" sz="1800" b="1" dirty="0">
                <a:solidFill>
                  <a:srgbClr val="FF0000"/>
                </a:solidFill>
                <a:latin typeface="+mn-lt"/>
              </a:rPr>
              <a:t> </a:t>
            </a:r>
            <a:r>
              <a:rPr lang="fr-FR" altLang="fr-FR" sz="1800" b="1" dirty="0" err="1">
                <a:solidFill>
                  <a:srgbClr val="FF0000"/>
                </a:solidFill>
                <a:latin typeface="+mn-lt"/>
              </a:rPr>
              <a:t>scattering</a:t>
            </a:r>
            <a:endParaRPr lang="fr-FR" altLang="fr-FR" sz="1800" b="1" dirty="0">
              <a:solidFill>
                <a:srgbClr val="FF0000"/>
              </a:solidFill>
              <a:latin typeface="+mn-lt"/>
            </a:endParaRPr>
          </a:p>
          <a:p>
            <a:pPr algn="ctr">
              <a:spcBef>
                <a:spcPct val="0"/>
              </a:spcBef>
              <a:buFontTx/>
              <a:buNone/>
            </a:pPr>
            <a:r>
              <a:rPr lang="fr-FR" altLang="fr-FR" b="1" dirty="0">
                <a:solidFill>
                  <a:srgbClr val="FF0000"/>
                </a:solidFill>
                <a:latin typeface="Symbol" pitchFamily="18" charset="2"/>
              </a:rPr>
              <a:t>n </a:t>
            </a:r>
            <a:r>
              <a:rPr lang="fr-FR" altLang="fr-FR" b="1" dirty="0">
                <a:solidFill>
                  <a:srgbClr val="FF0000"/>
                </a:solidFill>
                <a:latin typeface="Comic Sans MS" pitchFamily="66" charset="0"/>
              </a:rPr>
              <a:t>e </a:t>
            </a:r>
            <a:r>
              <a:rPr lang="fr-FR" altLang="fr-FR" dirty="0">
                <a:solidFill>
                  <a:srgbClr val="FF0000"/>
                </a:solidFill>
                <a:latin typeface="Symbol" pitchFamily="18" charset="2"/>
              </a:rPr>
              <a:t>®</a:t>
            </a:r>
            <a:r>
              <a:rPr lang="fr-FR" altLang="fr-FR" b="1" dirty="0">
                <a:solidFill>
                  <a:srgbClr val="FF0000"/>
                </a:solidFill>
                <a:latin typeface="Comic Sans MS" pitchFamily="66" charset="0"/>
              </a:rPr>
              <a:t> </a:t>
            </a:r>
            <a:r>
              <a:rPr lang="fr-FR" altLang="fr-FR" b="1" dirty="0">
                <a:solidFill>
                  <a:srgbClr val="FF0000"/>
                </a:solidFill>
                <a:latin typeface="Symbol" pitchFamily="18" charset="2"/>
              </a:rPr>
              <a:t>n </a:t>
            </a:r>
            <a:r>
              <a:rPr lang="fr-FR" altLang="fr-FR" b="1" dirty="0">
                <a:solidFill>
                  <a:srgbClr val="FF0000"/>
                </a:solidFill>
                <a:latin typeface="Comic Sans MS" pitchFamily="66" charset="0"/>
              </a:rPr>
              <a:t>e</a:t>
            </a:r>
          </a:p>
          <a:p>
            <a:pPr algn="ctr">
              <a:spcBef>
                <a:spcPct val="0"/>
              </a:spcBef>
              <a:buFontTx/>
              <a:buNone/>
            </a:pPr>
            <a:endParaRPr lang="fr-FR" altLang="fr-FR" sz="1600" b="1" dirty="0">
              <a:solidFill>
                <a:srgbClr val="FF0000"/>
              </a:solidFill>
              <a:latin typeface="Comic Sans MS" pitchFamily="66" charset="0"/>
            </a:endParaRPr>
          </a:p>
          <a:p>
            <a:pPr>
              <a:spcBef>
                <a:spcPct val="0"/>
              </a:spcBef>
              <a:buNone/>
            </a:pPr>
            <a:r>
              <a:rPr lang="fr-FR" altLang="fr-FR" sz="1800" b="1" u="sng" dirty="0">
                <a:solidFill>
                  <a:srgbClr val="33CC33"/>
                </a:solidFill>
                <a:latin typeface="+mn-lt"/>
              </a:rPr>
              <a:t>Goal n° 1 : </a:t>
            </a:r>
            <a:r>
              <a:rPr lang="fr-FR" altLang="fr-FR" sz="1800" b="1" u="sng" baseline="30000" dirty="0">
                <a:solidFill>
                  <a:srgbClr val="33CC33"/>
                </a:solidFill>
                <a:latin typeface="+mn-lt"/>
              </a:rPr>
              <a:t>7</a:t>
            </a:r>
            <a:r>
              <a:rPr lang="fr-FR" altLang="fr-FR" sz="1800" b="1" u="sng" dirty="0">
                <a:solidFill>
                  <a:srgbClr val="33CC33"/>
                </a:solidFill>
                <a:latin typeface="+mn-lt"/>
              </a:rPr>
              <a:t>Be neutrinos </a:t>
            </a:r>
          </a:p>
          <a:p>
            <a:pPr algn="ctr">
              <a:spcBef>
                <a:spcPct val="0"/>
              </a:spcBef>
              <a:buFontTx/>
              <a:buNone/>
            </a:pPr>
            <a:endParaRPr lang="fr-FR" altLang="fr-FR" sz="1600" b="1" u="sng" dirty="0">
              <a:solidFill>
                <a:srgbClr val="FF0066"/>
              </a:solidFill>
              <a:latin typeface="Comic Sans MS" pitchFamily="66" charset="0"/>
            </a:endParaRPr>
          </a:p>
          <a:p>
            <a:pPr algn="ctr">
              <a:spcBef>
                <a:spcPct val="0"/>
              </a:spcBef>
              <a:buFontTx/>
              <a:buNone/>
            </a:pPr>
            <a:r>
              <a:rPr lang="fr-FR" altLang="fr-FR" sz="1800" b="1" dirty="0" err="1">
                <a:latin typeface="+mn-lt"/>
              </a:rPr>
              <a:t>Proposal</a:t>
            </a:r>
            <a:r>
              <a:rPr lang="fr-FR" altLang="fr-FR" sz="1800" b="1" dirty="0">
                <a:latin typeface="+mn-lt"/>
              </a:rPr>
              <a:t> :</a:t>
            </a:r>
          </a:p>
          <a:p>
            <a:pPr algn="ctr">
              <a:spcBef>
                <a:spcPct val="0"/>
              </a:spcBef>
              <a:buFontTx/>
              <a:buNone/>
            </a:pPr>
            <a:r>
              <a:rPr lang="fr-FR" altLang="fr-FR" sz="1800" b="1" dirty="0">
                <a:latin typeface="+mn-lt"/>
              </a:rPr>
              <a:t>60 </a:t>
            </a:r>
            <a:r>
              <a:rPr lang="fr-FR" altLang="fr-FR" sz="1800" b="1" dirty="0" err="1">
                <a:latin typeface="+mn-lt"/>
              </a:rPr>
              <a:t>event</a:t>
            </a:r>
            <a:r>
              <a:rPr lang="fr-FR" altLang="fr-FR" sz="1800" b="1" dirty="0">
                <a:latin typeface="+mn-lt"/>
              </a:rPr>
              <a:t>/ </a:t>
            </a:r>
            <a:r>
              <a:rPr lang="fr-FR" altLang="fr-FR" sz="1800" b="1" dirty="0" err="1">
                <a:latin typeface="+mn-lt"/>
              </a:rPr>
              <a:t>day</a:t>
            </a:r>
            <a:r>
              <a:rPr lang="fr-FR" altLang="fr-FR" sz="1800" b="1" dirty="0">
                <a:latin typeface="+mn-lt"/>
              </a:rPr>
              <a:t> (</a:t>
            </a:r>
            <a:r>
              <a:rPr lang="fr-FR" altLang="fr-FR" sz="1800" b="1" dirty="0" err="1">
                <a:latin typeface="+mn-lt"/>
              </a:rPr>
              <a:t>without</a:t>
            </a:r>
            <a:r>
              <a:rPr lang="fr-FR" altLang="fr-FR" sz="1800" b="1" dirty="0">
                <a:latin typeface="+mn-lt"/>
              </a:rPr>
              <a:t> oscillation)</a:t>
            </a:r>
          </a:p>
          <a:p>
            <a:pPr algn="ctr">
              <a:spcBef>
                <a:spcPct val="0"/>
              </a:spcBef>
              <a:buFontTx/>
              <a:buNone/>
            </a:pPr>
            <a:r>
              <a:rPr lang="fr-FR" altLang="fr-FR" sz="1800" b="1" dirty="0">
                <a:latin typeface="+mn-lt"/>
              </a:rPr>
              <a:t>10-40 (if oscillation)</a:t>
            </a:r>
          </a:p>
          <a:p>
            <a:pPr algn="ctr">
              <a:spcBef>
                <a:spcPct val="0"/>
              </a:spcBef>
              <a:buFontTx/>
              <a:buNone/>
            </a:pPr>
            <a:endParaRPr lang="fr-FR" altLang="fr-FR" sz="1400" b="1" dirty="0">
              <a:latin typeface="Comic Sans MS" pitchFamily="66" charset="0"/>
            </a:endParaRPr>
          </a:p>
        </p:txBody>
      </p:sp>
      <p:pic>
        <p:nvPicPr>
          <p:cNvPr id="37893" name="Picture 6" descr="borexino_fra_sh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520" y="925616"/>
            <a:ext cx="4506912"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AutoShape 8"/>
          <p:cNvSpPr>
            <a:spLocks noChangeArrowheads="1"/>
          </p:cNvSpPr>
          <p:nvPr/>
        </p:nvSpPr>
        <p:spPr bwMode="auto">
          <a:xfrm>
            <a:off x="7119146" y="3247336"/>
            <a:ext cx="263525" cy="1401763"/>
          </a:xfrm>
          <a:prstGeom prst="curvedRightArrow">
            <a:avLst>
              <a:gd name="adj1" fmla="val 106386"/>
              <a:gd name="adj2" fmla="val 212771"/>
              <a:gd name="adj3" fmla="val 33333"/>
            </a:avLst>
          </a:prstGeom>
          <a:solidFill>
            <a:srgbClr val="00008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CC00"/>
              </a:solidFill>
              <a:latin typeface="Comic Sans MS" pitchFamily="66" charset="0"/>
            </a:endParaRPr>
          </a:p>
        </p:txBody>
      </p:sp>
      <p:sp>
        <p:nvSpPr>
          <p:cNvPr id="240647" name="Text Box 7"/>
          <p:cNvSpPr txBox="1">
            <a:spLocks noChangeArrowheads="1"/>
          </p:cNvSpPr>
          <p:nvPr/>
        </p:nvSpPr>
        <p:spPr bwMode="auto">
          <a:xfrm>
            <a:off x="7119146" y="3761890"/>
            <a:ext cx="3029419" cy="147732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800" b="1" dirty="0">
                <a:solidFill>
                  <a:srgbClr val="0000FF"/>
                </a:solidFill>
                <a:latin typeface="+mn-lt"/>
              </a:rPr>
              <a:t>5 10</a:t>
            </a:r>
            <a:r>
              <a:rPr lang="fr-FR" altLang="fr-FR" sz="1800" b="1" baseline="30000" dirty="0">
                <a:solidFill>
                  <a:srgbClr val="0000FF"/>
                </a:solidFill>
                <a:latin typeface="+mn-lt"/>
              </a:rPr>
              <a:t>-9</a:t>
            </a:r>
            <a:r>
              <a:rPr lang="fr-FR" altLang="fr-FR" sz="1800" b="1" dirty="0">
                <a:solidFill>
                  <a:srgbClr val="0000FF"/>
                </a:solidFill>
                <a:latin typeface="+mn-lt"/>
              </a:rPr>
              <a:t> Bq/kg</a:t>
            </a:r>
          </a:p>
          <a:p>
            <a:pPr algn="ctr" eaLnBrk="1" hangingPunct="1">
              <a:spcBef>
                <a:spcPct val="0"/>
              </a:spcBef>
              <a:buFontTx/>
              <a:buNone/>
            </a:pPr>
            <a:r>
              <a:rPr lang="fr-FR" altLang="fr-FR" sz="1800" b="1" dirty="0">
                <a:solidFill>
                  <a:srgbClr val="0000FF"/>
                </a:solidFill>
                <a:latin typeface="+mn-lt"/>
              </a:rPr>
              <a:t>1 water glass : 10 Bq</a:t>
            </a:r>
          </a:p>
          <a:p>
            <a:pPr algn="ctr" eaLnBrk="1" hangingPunct="1">
              <a:spcBef>
                <a:spcPct val="0"/>
              </a:spcBef>
              <a:buFontTx/>
              <a:buNone/>
            </a:pPr>
            <a:endParaRPr lang="fr-FR" altLang="fr-FR" sz="1800" b="1" dirty="0">
              <a:solidFill>
                <a:srgbClr val="0000FF"/>
              </a:solidFill>
              <a:latin typeface="+mn-lt"/>
            </a:endParaRPr>
          </a:p>
          <a:p>
            <a:pPr algn="ctr" eaLnBrk="1" hangingPunct="1">
              <a:spcBef>
                <a:spcPct val="0"/>
              </a:spcBef>
              <a:buFontTx/>
              <a:buNone/>
            </a:pPr>
            <a:r>
              <a:rPr lang="fr-FR" altLang="fr-FR" sz="1800" b="1" dirty="0">
                <a:solidFill>
                  <a:srgbClr val="0000FF"/>
                </a:solidFill>
                <a:latin typeface="+mn-lt"/>
              </a:rPr>
              <a:t>Background suppression   (10 </a:t>
            </a:r>
          </a:p>
          <a:p>
            <a:pPr algn="ctr" eaLnBrk="1" hangingPunct="1">
              <a:spcBef>
                <a:spcPct val="0"/>
              </a:spcBef>
              <a:buFontTx/>
              <a:buNone/>
            </a:pPr>
            <a:r>
              <a:rPr lang="fr-FR" altLang="fr-FR" sz="1800" b="1" dirty="0" err="1">
                <a:solidFill>
                  <a:srgbClr val="0000FF"/>
                </a:solidFill>
                <a:latin typeface="+mn-lt"/>
              </a:rPr>
              <a:t>Orders</a:t>
            </a:r>
            <a:r>
              <a:rPr lang="fr-FR" altLang="fr-FR" sz="1800" b="1" dirty="0">
                <a:solidFill>
                  <a:srgbClr val="0000FF"/>
                </a:solidFill>
                <a:latin typeface="+mn-lt"/>
              </a:rPr>
              <a:t> of magnitude)</a:t>
            </a:r>
          </a:p>
        </p:txBody>
      </p:sp>
      <p:sp>
        <p:nvSpPr>
          <p:cNvPr id="37899" name="Text Box 12"/>
          <p:cNvSpPr txBox="1">
            <a:spLocks noChangeArrowheads="1"/>
          </p:cNvSpPr>
          <p:nvPr/>
        </p:nvSpPr>
        <p:spPr bwMode="auto">
          <a:xfrm>
            <a:off x="1782147" y="5500931"/>
            <a:ext cx="7387515" cy="9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
                <a:schemeClr val="tx1"/>
              </a:buClr>
              <a:buSzPct val="120000"/>
              <a:buFont typeface="Wingdings" pitchFamily="2" charset="2"/>
              <a:buChar char="J"/>
            </a:pPr>
            <a:r>
              <a:rPr lang="fr-FR" altLang="fr-FR" sz="1800" dirty="0">
                <a:latin typeface="+mn-lt"/>
              </a:rPr>
              <a:t> x 50 times light w.r.t. </a:t>
            </a:r>
            <a:r>
              <a:rPr lang="fr-FR" altLang="fr-FR" sz="1800" dirty="0" err="1">
                <a:latin typeface="+mn-lt"/>
              </a:rPr>
              <a:t>Cherenkov</a:t>
            </a:r>
            <a:endParaRPr lang="fr-FR" altLang="fr-FR" sz="1800" dirty="0">
              <a:latin typeface="+mn-lt"/>
            </a:endParaRPr>
          </a:p>
          <a:p>
            <a:pPr eaLnBrk="1" hangingPunct="1">
              <a:spcBef>
                <a:spcPct val="0"/>
              </a:spcBef>
              <a:buClr>
                <a:schemeClr val="tx1"/>
              </a:buClr>
              <a:buSzPct val="120000"/>
              <a:buFont typeface="Wingdings" pitchFamily="2" charset="2"/>
              <a:buChar char="L"/>
            </a:pPr>
            <a:r>
              <a:rPr lang="fr-FR" altLang="fr-FR" sz="1800" dirty="0">
                <a:latin typeface="+mn-lt"/>
              </a:rPr>
              <a:t> No direction</a:t>
            </a:r>
          </a:p>
          <a:p>
            <a:pPr eaLnBrk="1" hangingPunct="1">
              <a:spcBef>
                <a:spcPct val="0"/>
              </a:spcBef>
              <a:buClr>
                <a:schemeClr val="tx1"/>
              </a:buClr>
              <a:buSzPct val="120000"/>
              <a:buFont typeface="ZapfDingbats" pitchFamily="82" charset="2"/>
              <a:buChar char="M"/>
            </a:pPr>
            <a:r>
              <a:rPr lang="fr-FR" altLang="fr-FR" sz="1800" dirty="0">
                <a:latin typeface="+mn-lt"/>
              </a:rPr>
              <a:t> No distinction e</a:t>
            </a:r>
            <a:r>
              <a:rPr lang="fr-FR" altLang="fr-FR" sz="1800" baseline="30000" dirty="0">
                <a:latin typeface="+mn-lt"/>
              </a:rPr>
              <a:t>-</a:t>
            </a:r>
            <a:r>
              <a:rPr lang="fr-FR" altLang="fr-FR" sz="1800" dirty="0">
                <a:latin typeface="+mn-lt"/>
              </a:rPr>
              <a:t> Sun </a:t>
            </a:r>
            <a:r>
              <a:rPr lang="fr-FR" altLang="fr-FR" sz="1800" dirty="0" err="1">
                <a:latin typeface="+mn-lt"/>
              </a:rPr>
              <a:t>from</a:t>
            </a:r>
            <a:r>
              <a:rPr lang="fr-FR" altLang="fr-FR" sz="1800" dirty="0">
                <a:latin typeface="+mn-lt"/>
              </a:rPr>
              <a:t> e</a:t>
            </a:r>
            <a:r>
              <a:rPr lang="fr-FR" altLang="fr-FR" sz="1800" baseline="30000" dirty="0">
                <a:latin typeface="+mn-lt"/>
              </a:rPr>
              <a:t>-</a:t>
            </a:r>
            <a:r>
              <a:rPr lang="fr-FR" altLang="fr-FR" sz="1800" dirty="0">
                <a:latin typeface="+mn-lt"/>
              </a:rPr>
              <a:t> </a:t>
            </a:r>
            <a:r>
              <a:rPr lang="fr-FR" altLang="fr-FR" sz="1800" dirty="0" err="1">
                <a:latin typeface="+mn-lt"/>
              </a:rPr>
              <a:t>radioactivity</a:t>
            </a:r>
            <a:endParaRPr lang="fr-FR" altLang="fr-FR" sz="1800" dirty="0">
              <a:latin typeface="+mn-lt"/>
            </a:endParaRPr>
          </a:p>
        </p:txBody>
      </p:sp>
      <p:sp>
        <p:nvSpPr>
          <p:cNvPr id="12" name="Titolo 1"/>
          <p:cNvSpPr>
            <a:spLocks noGrp="1"/>
          </p:cNvSpPr>
          <p:nvPr>
            <p:ph type="title"/>
          </p:nvPr>
        </p:nvSpPr>
        <p:spPr>
          <a:xfrm>
            <a:off x="821094" y="1"/>
            <a:ext cx="9218256" cy="780093"/>
          </a:xfrm>
        </p:spPr>
        <p:txBody>
          <a:bodyPr>
            <a:normAutofit/>
          </a:bodyPr>
          <a:lstStyle/>
          <a:p>
            <a:r>
              <a:rPr lang="en-US" sz="3600" dirty="0" err="1">
                <a:solidFill>
                  <a:srgbClr val="C00000"/>
                </a:solidFill>
              </a:rPr>
              <a:t>Borexino@LNGS</a:t>
            </a:r>
            <a:r>
              <a:rPr lang="en-US" sz="3600" dirty="0">
                <a:solidFill>
                  <a:srgbClr val="C00000"/>
                </a:solidFill>
              </a:rPr>
              <a:t> (ES)</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2" name="Segnaposto numero diapositiva 1"/>
          <p:cNvSpPr>
            <a:spLocks noGrp="1"/>
          </p:cNvSpPr>
          <p:nvPr>
            <p:ph type="sldNum" sz="quarter" idx="12"/>
          </p:nvPr>
        </p:nvSpPr>
        <p:spPr/>
        <p:txBody>
          <a:bodyPr/>
          <a:lstStyle/>
          <a:p>
            <a:fld id="{EF856C54-971D-4A64-8725-72F12A462872}" type="slidenum">
              <a:rPr lang="it-IT" smtClean="0"/>
              <a:t>32</a:t>
            </a:fld>
            <a:endParaRPr lang="it-IT"/>
          </a:p>
        </p:txBody>
      </p:sp>
    </p:spTree>
    <p:extLst>
      <p:ext uri="{BB962C8B-B14F-4D97-AF65-F5344CB8AC3E}">
        <p14:creationId xmlns:p14="http://schemas.microsoft.com/office/powerpoint/2010/main" val="360692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7747" y="0"/>
            <a:ext cx="9343053" cy="761742"/>
          </a:xfrm>
        </p:spPr>
        <p:txBody>
          <a:bodyPr>
            <a:normAutofit/>
          </a:bodyPr>
          <a:lstStyle/>
          <a:p>
            <a:r>
              <a:rPr lang="it-IT" sz="3600" dirty="0">
                <a:solidFill>
                  <a:srgbClr val="C00000"/>
                </a:solidFill>
              </a:rPr>
              <a:t>Neutrino </a:t>
            </a:r>
            <a:r>
              <a:rPr lang="it-IT" sz="3600" dirty="0" err="1">
                <a:solidFill>
                  <a:srgbClr val="C00000"/>
                </a:solidFill>
              </a:rPr>
              <a:t>oscillations</a:t>
            </a:r>
            <a:r>
              <a:rPr lang="it-IT" sz="3600" dirty="0">
                <a:solidFill>
                  <a:srgbClr val="C00000"/>
                </a:solidFill>
              </a:rPr>
              <a:t> and the </a:t>
            </a:r>
            <a:r>
              <a:rPr lang="it-IT" sz="3600" dirty="0" err="1">
                <a:solidFill>
                  <a:srgbClr val="C00000"/>
                </a:solidFill>
              </a:rPr>
              <a:t>Sun</a:t>
            </a:r>
            <a:endParaRPr lang="it-IT" sz="3600" dirty="0">
              <a:solidFill>
                <a:srgbClr val="C00000"/>
              </a:solidFill>
            </a:endParaRP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10" name="Segnaposto numero diapositiva 9"/>
          <p:cNvSpPr>
            <a:spLocks noGrp="1"/>
          </p:cNvSpPr>
          <p:nvPr>
            <p:ph type="sldNum" sz="quarter" idx="12"/>
          </p:nvPr>
        </p:nvSpPr>
        <p:spPr/>
        <p:txBody>
          <a:bodyPr/>
          <a:lstStyle/>
          <a:p>
            <a:fld id="{EF856C54-971D-4A64-8725-72F12A462872}" type="slidenum">
              <a:rPr lang="it-IT" smtClean="0"/>
              <a:t>33</a:t>
            </a:fld>
            <a:endParaRPr lang="it-IT"/>
          </a:p>
        </p:txBody>
      </p:sp>
      <p:sp>
        <p:nvSpPr>
          <p:cNvPr id="4" name="Rettangolo 3"/>
          <p:cNvSpPr/>
          <p:nvPr/>
        </p:nvSpPr>
        <p:spPr>
          <a:xfrm>
            <a:off x="1764081" y="3148907"/>
            <a:ext cx="4542932" cy="584775"/>
          </a:xfrm>
          <a:prstGeom prst="rect">
            <a:avLst/>
          </a:prstGeom>
        </p:spPr>
        <p:txBody>
          <a:bodyPr wrap="square">
            <a:spAutoFit/>
          </a:bodyPr>
          <a:lstStyle/>
          <a:p>
            <a:pPr algn="l"/>
            <a:r>
              <a:rPr lang="en-US" sz="1600" b="1" i="1" dirty="0"/>
              <a:t>Table</a:t>
            </a:r>
            <a:r>
              <a:rPr lang="en-US" sz="1600" i="1" dirty="0"/>
              <a:t>: Interaction rates of different </a:t>
            </a:r>
            <a:r>
              <a:rPr lang="en-US" sz="1600" i="1" dirty="0">
                <a:latin typeface="Symbol" panose="05050102010706020507" pitchFamily="18" charset="2"/>
              </a:rPr>
              <a:t>n</a:t>
            </a:r>
            <a:r>
              <a:rPr lang="en-US" sz="1600" i="1" dirty="0"/>
              <a:t> measured by Borexino and the ratios w.r.t. SSM (column 3)</a:t>
            </a:r>
          </a:p>
        </p:txBody>
      </p:sp>
      <p:pic>
        <p:nvPicPr>
          <p:cNvPr id="7" name="Immagine 6"/>
          <p:cNvPicPr>
            <a:picLocks noChangeAspect="1"/>
          </p:cNvPicPr>
          <p:nvPr/>
        </p:nvPicPr>
        <p:blipFill>
          <a:blip r:embed="rId2"/>
          <a:stretch>
            <a:fillRect/>
          </a:stretch>
        </p:blipFill>
        <p:spPr>
          <a:xfrm>
            <a:off x="2129193" y="845052"/>
            <a:ext cx="6765480" cy="1845318"/>
          </a:xfrm>
          <a:prstGeom prst="rect">
            <a:avLst/>
          </a:prstGeom>
        </p:spPr>
      </p:pic>
      <p:pic>
        <p:nvPicPr>
          <p:cNvPr id="8" name="Immagin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5795" y="3067983"/>
            <a:ext cx="4597756" cy="3410100"/>
          </a:xfrm>
          <a:prstGeom prst="rect">
            <a:avLst/>
          </a:prstGeom>
        </p:spPr>
      </p:pic>
      <p:sp>
        <p:nvSpPr>
          <p:cNvPr id="9" name="Rettangolo 8"/>
          <p:cNvSpPr/>
          <p:nvPr/>
        </p:nvSpPr>
        <p:spPr>
          <a:xfrm>
            <a:off x="634482" y="3945739"/>
            <a:ext cx="5801064" cy="2308324"/>
          </a:xfrm>
          <a:prstGeom prst="rect">
            <a:avLst/>
          </a:prstGeom>
        </p:spPr>
        <p:txBody>
          <a:bodyPr wrap="square">
            <a:spAutoFit/>
          </a:bodyPr>
          <a:lstStyle/>
          <a:p>
            <a:r>
              <a:rPr lang="en-US" b="1" i="1" dirty="0"/>
              <a:t>Figure: </a:t>
            </a:r>
          </a:p>
          <a:p>
            <a:pPr marL="285750" indent="-285750">
              <a:buFont typeface="Arial" panose="020B0604020202020204" pitchFamily="34" charset="0"/>
              <a:buChar char="•"/>
            </a:pPr>
            <a:r>
              <a:rPr lang="en-US" i="1" dirty="0"/>
              <a:t>Survival probability as a function of </a:t>
            </a:r>
            <a:r>
              <a:rPr lang="en-US" i="1" dirty="0" err="1"/>
              <a:t>E</a:t>
            </a:r>
            <a:r>
              <a:rPr lang="en-US" i="1" baseline="-25000" dirty="0" err="1">
                <a:latin typeface="Symbol" panose="05050102010706020507" pitchFamily="18" charset="2"/>
              </a:rPr>
              <a:t>n</a:t>
            </a:r>
            <a:r>
              <a:rPr lang="en-US" i="1" dirty="0"/>
              <a:t>  produced by the different reactions.</a:t>
            </a:r>
          </a:p>
          <a:p>
            <a:pPr marL="285750" indent="-285750">
              <a:buFont typeface="Arial" panose="020B0604020202020204" pitchFamily="34" charset="0"/>
              <a:buChar char="•"/>
            </a:pPr>
            <a:r>
              <a:rPr lang="en-US" i="1" dirty="0"/>
              <a:t>The gray band represents the ratio between the expected flux on Earth and the SSM prediction when neutrino oscillations in the Sun matter are considered. </a:t>
            </a:r>
          </a:p>
          <a:p>
            <a:pPr marL="285750" indent="-285750">
              <a:buFont typeface="Arial" panose="020B0604020202020204" pitchFamily="34" charset="0"/>
              <a:buChar char="•"/>
            </a:pPr>
            <a:r>
              <a:rPr lang="en-US" i="1" dirty="0"/>
              <a:t>Points with error bars represent measurements from different experiments..</a:t>
            </a:r>
          </a:p>
        </p:txBody>
      </p:sp>
      <p:sp>
        <p:nvSpPr>
          <p:cNvPr id="3" name="CasellaDiTesto 2"/>
          <p:cNvSpPr txBox="1"/>
          <p:nvPr/>
        </p:nvSpPr>
        <p:spPr>
          <a:xfrm>
            <a:off x="1664677" y="2698651"/>
            <a:ext cx="8848579" cy="369332"/>
          </a:xfrm>
          <a:prstGeom prst="rect">
            <a:avLst/>
          </a:prstGeom>
          <a:solidFill>
            <a:srgbClr val="FFFF00"/>
          </a:solidFill>
        </p:spPr>
        <p:txBody>
          <a:bodyPr wrap="square" rtlCol="0">
            <a:spAutoFit/>
          </a:bodyPr>
          <a:lstStyle/>
          <a:p>
            <a:pPr>
              <a:spcAft>
                <a:spcPts val="600"/>
              </a:spcAft>
            </a:pPr>
            <a:r>
              <a:rPr lang="en-US" dirty="0"/>
              <a:t>              </a:t>
            </a:r>
            <a:r>
              <a:rPr lang="en-US" b="1" dirty="0"/>
              <a:t>CNO   ||      7.2</a:t>
            </a:r>
            <a:r>
              <a:rPr lang="en-US" b="1" baseline="20000" dirty="0"/>
              <a:t>+3.0</a:t>
            </a:r>
            <a:r>
              <a:rPr lang="en-US" b="1" baseline="-20000" dirty="0"/>
              <a:t>-1.7</a:t>
            </a:r>
            <a:r>
              <a:rPr lang="en-US" b="1" dirty="0"/>
              <a:t>             |                 ||     7.0</a:t>
            </a:r>
            <a:r>
              <a:rPr lang="en-US" b="1" baseline="20000" dirty="0"/>
              <a:t>+3.0</a:t>
            </a:r>
            <a:r>
              <a:rPr lang="en-US" b="1" baseline="-20000" dirty="0"/>
              <a:t>-2.0     </a:t>
            </a:r>
            <a:r>
              <a:rPr lang="en-US" b="1" dirty="0"/>
              <a:t>|    </a:t>
            </a:r>
            <a:r>
              <a:rPr lang="en-US" b="1" baseline="-20000" dirty="0"/>
              <a:t> </a:t>
            </a:r>
            <a:r>
              <a:rPr lang="it-IT" i="1" dirty="0">
                <a:hlinkClick r:id="rId4"/>
              </a:rPr>
              <a:t>Nature</a:t>
            </a:r>
            <a:r>
              <a:rPr lang="it-IT" dirty="0"/>
              <a:t> </a:t>
            </a:r>
            <a:r>
              <a:rPr lang="it-IT" b="1" dirty="0"/>
              <a:t>587</a:t>
            </a:r>
            <a:r>
              <a:rPr lang="it-IT" dirty="0"/>
              <a:t> (2020) 577</a:t>
            </a:r>
            <a:endParaRPr lang="en-US" dirty="0"/>
          </a:p>
        </p:txBody>
      </p:sp>
      <p:cxnSp>
        <p:nvCxnSpPr>
          <p:cNvPr id="11" name="Connettore 1 10"/>
          <p:cNvCxnSpPr/>
          <p:nvPr/>
        </p:nvCxnSpPr>
        <p:spPr>
          <a:xfrm flipV="1">
            <a:off x="2382129" y="2447778"/>
            <a:ext cx="7315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Avanti o successivo 11">
            <a:hlinkClick r:id="rId5" action="ppaction://hlinksldjump" highlightClick="1"/>
          </p:cNvPr>
          <p:cNvSpPr/>
          <p:nvPr/>
        </p:nvSpPr>
        <p:spPr>
          <a:xfrm>
            <a:off x="9767164" y="1401530"/>
            <a:ext cx="576997" cy="369332"/>
          </a:xfrm>
          <a:prstGeom prst="actionButtonForwardNext">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7208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867747" y="0"/>
            <a:ext cx="9597053" cy="800100"/>
          </a:xfrm>
          <a:noFill/>
          <a:ln/>
        </p:spPr>
        <p:txBody>
          <a:bodyPr>
            <a:noAutofit/>
          </a:bodyPr>
          <a:lstStyle/>
          <a:p>
            <a:r>
              <a:rPr lang="en-US" sz="3600" dirty="0">
                <a:solidFill>
                  <a:srgbClr val="C00000"/>
                </a:solidFill>
              </a:rPr>
              <a:t>The solar abundance problem</a:t>
            </a:r>
          </a:p>
        </p:txBody>
      </p:sp>
      <p:sp>
        <p:nvSpPr>
          <p:cNvPr id="6" name="Segnaposto piè di pagina 5"/>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34</a:t>
            </a:fld>
            <a:endParaRPr lang="it-IT"/>
          </a:p>
        </p:txBody>
      </p:sp>
      <p:sp>
        <p:nvSpPr>
          <p:cNvPr id="143390" name="Rectangle 30"/>
          <p:cNvSpPr>
            <a:spLocks noChangeArrowheads="1"/>
          </p:cNvSpPr>
          <p:nvPr/>
        </p:nvSpPr>
        <p:spPr bwMode="auto">
          <a:xfrm>
            <a:off x="643812" y="4323228"/>
            <a:ext cx="10403633" cy="1889107"/>
          </a:xfrm>
          <a:prstGeom prst="rect">
            <a:avLst/>
          </a:prstGeom>
          <a:noFill/>
          <a:ln w="25400">
            <a:noFill/>
            <a:miter lim="800000"/>
            <a:headEnd/>
            <a:tailEnd/>
          </a:ln>
          <a:effectLst/>
        </p:spPr>
        <p:txBody>
          <a:bodyPr wrap="square">
            <a:spAutoFit/>
          </a:bodyPr>
          <a:lstStyle/>
          <a:p>
            <a:pPr marL="342900" indent="-342900">
              <a:lnSpc>
                <a:spcPct val="80000"/>
              </a:lnSpc>
              <a:spcAft>
                <a:spcPts val="1200"/>
              </a:spcAft>
              <a:buFont typeface="Arial" panose="020B0604020202020204" pitchFamily="34" charset="0"/>
              <a:buChar char="•"/>
            </a:pPr>
            <a:r>
              <a:rPr lang="en-US" dirty="0"/>
              <a:t>The GS98 abundances (old, from a 1D model) are thought to be wrong</a:t>
            </a:r>
          </a:p>
          <a:p>
            <a:pPr marL="342900" indent="-342900">
              <a:lnSpc>
                <a:spcPct val="80000"/>
              </a:lnSpc>
              <a:spcAft>
                <a:spcPts val="1200"/>
              </a:spcAft>
              <a:buFont typeface="Arial" panose="020B0604020202020204" pitchFamily="34" charset="0"/>
              <a:buChar char="•"/>
            </a:pPr>
            <a:r>
              <a:rPr lang="en-US" dirty="0"/>
              <a:t>The new AGSS09 derived metal (Z</a:t>
            </a:r>
            <a:r>
              <a:rPr lang="en-US" baseline="-25000" dirty="0"/>
              <a:t>in</a:t>
            </a:r>
            <a:r>
              <a:rPr lang="en-US" dirty="0"/>
              <a:t>) abundances with </a:t>
            </a:r>
            <a:r>
              <a:rPr lang="en-US" dirty="0">
                <a:solidFill>
                  <a:srgbClr val="FF0000"/>
                </a:solidFill>
              </a:rPr>
              <a:t>a Sun 3D model</a:t>
            </a:r>
            <a:r>
              <a:rPr lang="en-US" dirty="0"/>
              <a:t>; they are smaller by about a factor of two </a:t>
            </a:r>
            <a:r>
              <a:rPr lang="en-US" dirty="0" err="1"/>
              <a:t>wrt</a:t>
            </a:r>
            <a:r>
              <a:rPr lang="en-US" dirty="0"/>
              <a:t> previous calculations</a:t>
            </a:r>
          </a:p>
          <a:p>
            <a:pPr marL="342900" indent="-342900">
              <a:lnSpc>
                <a:spcPct val="80000"/>
              </a:lnSpc>
              <a:spcAft>
                <a:spcPts val="1200"/>
              </a:spcAft>
              <a:buFont typeface="Arial" panose="020B0604020202020204" pitchFamily="34" charset="0"/>
              <a:buChar char="•"/>
            </a:pPr>
            <a:r>
              <a:rPr lang="en-US" dirty="0"/>
              <a:t>Significant differences in the prediction of the </a:t>
            </a:r>
            <a:r>
              <a:rPr lang="en-US" dirty="0">
                <a:latin typeface="Symbol" panose="05050102010706020507" pitchFamily="18" charset="2"/>
              </a:rPr>
              <a:t>n</a:t>
            </a:r>
            <a:r>
              <a:rPr lang="en-US" baseline="-25000" dirty="0">
                <a:latin typeface="+mj-lt"/>
              </a:rPr>
              <a:t>e</a:t>
            </a:r>
            <a:r>
              <a:rPr lang="en-US" dirty="0">
                <a:latin typeface="+mj-lt"/>
              </a:rPr>
              <a:t> </a:t>
            </a:r>
            <a:r>
              <a:rPr lang="en-US" dirty="0"/>
              <a:t>flux for the CNO cycle</a:t>
            </a:r>
          </a:p>
          <a:p>
            <a:pPr marL="342900" indent="-342900">
              <a:lnSpc>
                <a:spcPct val="80000"/>
              </a:lnSpc>
              <a:spcAft>
                <a:spcPts val="1200"/>
              </a:spcAft>
              <a:buFont typeface="Arial" panose="020B0604020202020204" pitchFamily="34" charset="0"/>
              <a:buChar char="•"/>
            </a:pPr>
            <a:r>
              <a:rPr lang="it-IT" dirty="0" err="1"/>
              <a:t>However</a:t>
            </a:r>
            <a:r>
              <a:rPr lang="it-IT" dirty="0"/>
              <a:t>, </a:t>
            </a:r>
            <a:r>
              <a:rPr lang="it-IT" b="1" dirty="0" err="1"/>
              <a:t>helioseismology</a:t>
            </a:r>
            <a:r>
              <a:rPr lang="it-IT" dirty="0"/>
              <a:t> (the </a:t>
            </a:r>
            <a:r>
              <a:rPr lang="it-IT" dirty="0" err="1"/>
              <a:t>study</a:t>
            </a:r>
            <a:r>
              <a:rPr lang="it-IT" dirty="0"/>
              <a:t> of Solar </a:t>
            </a:r>
            <a:r>
              <a:rPr lang="it-IT" dirty="0" err="1"/>
              <a:t>oscillations</a:t>
            </a:r>
            <a:r>
              <a:rPr lang="it-IT" dirty="0"/>
              <a:t>) </a:t>
            </a:r>
            <a:r>
              <a:rPr lang="it-IT" dirty="0" err="1"/>
              <a:t>agree</a:t>
            </a:r>
            <a:r>
              <a:rPr lang="it-IT" dirty="0"/>
              <a:t> </a:t>
            </a:r>
            <a:r>
              <a:rPr lang="it-IT" dirty="0" err="1"/>
              <a:t>better</a:t>
            </a:r>
            <a:r>
              <a:rPr lang="it-IT" dirty="0"/>
              <a:t> with the </a:t>
            </a:r>
            <a:r>
              <a:rPr lang="it-IT" dirty="0" err="1"/>
              <a:t>old</a:t>
            </a:r>
            <a:r>
              <a:rPr lang="it-IT" dirty="0"/>
              <a:t> GS98 </a:t>
            </a:r>
            <a:r>
              <a:rPr lang="it-IT" dirty="0" err="1"/>
              <a:t>value</a:t>
            </a:r>
            <a:r>
              <a:rPr lang="it-IT" dirty="0"/>
              <a:t> of </a:t>
            </a:r>
            <a:r>
              <a:rPr lang="it-IT" dirty="0" err="1"/>
              <a:t>metalliticity</a:t>
            </a:r>
            <a:r>
              <a:rPr lang="it-IT" dirty="0"/>
              <a:t> </a:t>
            </a:r>
            <a:r>
              <a:rPr lang="it-IT" dirty="0" err="1"/>
              <a:t>Zin</a:t>
            </a:r>
            <a:r>
              <a:rPr lang="it-IT" dirty="0"/>
              <a:t> </a:t>
            </a:r>
            <a:r>
              <a:rPr lang="it-IT" dirty="0" err="1"/>
              <a:t>than</a:t>
            </a:r>
            <a:r>
              <a:rPr lang="it-IT" dirty="0"/>
              <a:t> </a:t>
            </a:r>
            <a:r>
              <a:rPr lang="it-IT" dirty="0" err="1"/>
              <a:t>those</a:t>
            </a:r>
            <a:r>
              <a:rPr lang="it-IT" dirty="0"/>
              <a:t> from the new AGSS09</a:t>
            </a:r>
            <a:endParaRPr lang="en-US" dirty="0"/>
          </a:p>
        </p:txBody>
      </p:sp>
      <p:pic>
        <p:nvPicPr>
          <p:cNvPr id="3225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4606" y="941812"/>
            <a:ext cx="7027779" cy="342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7752184" y="2596262"/>
            <a:ext cx="1512168" cy="369332"/>
          </a:xfrm>
          <a:prstGeom prst="rect">
            <a:avLst/>
          </a:prstGeom>
          <a:ln>
            <a:solidFill>
              <a:srgbClr val="FF0000"/>
            </a:solidFill>
          </a:ln>
        </p:spPr>
        <p:txBody>
          <a:bodyPr rtlCol="0" anchor="ctr">
            <a:spAutoFit/>
          </a:bodyPr>
          <a:lstStyle/>
          <a:p>
            <a:pPr algn="l"/>
            <a:endParaRPr lang="en-US" dirty="0"/>
          </a:p>
        </p:txBody>
      </p:sp>
      <p:sp>
        <p:nvSpPr>
          <p:cNvPr id="5" name="CasellaDiTesto 4"/>
          <p:cNvSpPr txBox="1"/>
          <p:nvPr/>
        </p:nvSpPr>
        <p:spPr>
          <a:xfrm>
            <a:off x="9264352" y="3390092"/>
            <a:ext cx="603050" cy="830997"/>
          </a:xfrm>
          <a:prstGeom prst="rect">
            <a:avLst/>
          </a:prstGeom>
          <a:noFill/>
        </p:spPr>
        <p:txBody>
          <a:bodyPr wrap="none" rtlCol="0">
            <a:spAutoFit/>
          </a:bodyPr>
          <a:lstStyle/>
          <a:p>
            <a:pPr algn="l"/>
            <a:r>
              <a:rPr lang="it-IT" sz="1600" dirty="0">
                <a:solidFill>
                  <a:srgbClr val="FF0000"/>
                </a:solidFill>
                <a:latin typeface="+mj-lt"/>
              </a:rPr>
              <a:t>-27%</a:t>
            </a:r>
          </a:p>
          <a:p>
            <a:pPr algn="l"/>
            <a:r>
              <a:rPr lang="it-IT" sz="1600" dirty="0">
                <a:solidFill>
                  <a:srgbClr val="FF0000"/>
                </a:solidFill>
                <a:latin typeface="+mj-lt"/>
              </a:rPr>
              <a:t>-30%</a:t>
            </a:r>
          </a:p>
          <a:p>
            <a:pPr algn="l"/>
            <a:r>
              <a:rPr lang="it-IT" sz="1600" dirty="0">
                <a:solidFill>
                  <a:srgbClr val="FF0000"/>
                </a:solidFill>
                <a:latin typeface="+mj-lt"/>
              </a:rPr>
              <a:t>-38%</a:t>
            </a:r>
            <a:endParaRPr lang="en-US" sz="1600" dirty="0" err="1">
              <a:solidFill>
                <a:srgbClr val="FF0000"/>
              </a:solidFill>
              <a:latin typeface="+mj-lt"/>
            </a:endParaRPr>
          </a:p>
        </p:txBody>
      </p:sp>
    </p:spTree>
    <p:extLst>
      <p:ext uri="{BB962C8B-B14F-4D97-AF65-F5344CB8AC3E}">
        <p14:creationId xmlns:p14="http://schemas.microsoft.com/office/powerpoint/2010/main" val="1629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8416" y="0"/>
            <a:ext cx="9379496" cy="736042"/>
          </a:xfrm>
        </p:spPr>
        <p:txBody>
          <a:bodyPr>
            <a:noAutofit/>
          </a:bodyPr>
          <a:lstStyle/>
          <a:p>
            <a:r>
              <a:rPr lang="it-IT" sz="4000" dirty="0">
                <a:solidFill>
                  <a:srgbClr val="C00000"/>
                </a:solidFill>
              </a:rPr>
              <a:t>Neutrino </a:t>
            </a:r>
            <a:r>
              <a:rPr lang="it-IT" sz="4000" dirty="0" err="1">
                <a:solidFill>
                  <a:srgbClr val="C00000"/>
                </a:solidFill>
              </a:rPr>
              <a:t>oscillation</a:t>
            </a:r>
            <a:r>
              <a:rPr lang="it-IT" sz="4000" dirty="0">
                <a:solidFill>
                  <a:srgbClr val="C00000"/>
                </a:solidFill>
              </a:rPr>
              <a:t> </a:t>
            </a:r>
            <a:r>
              <a:rPr lang="it-IT" sz="4000" dirty="0" err="1">
                <a:solidFill>
                  <a:srgbClr val="C00000"/>
                </a:solidFill>
              </a:rPr>
              <a:t>parameters</a:t>
            </a:r>
            <a:endParaRPr lang="en-US" sz="4000" dirty="0">
              <a:solidFill>
                <a:srgbClr val="C00000"/>
              </a:solidFill>
            </a:endParaRP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35</a:t>
            </a:fld>
            <a:endParaRPr lang="it-IT"/>
          </a:p>
        </p:txBody>
      </p:sp>
      <p:pic>
        <p:nvPicPr>
          <p:cNvPr id="32768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5602" y="2507971"/>
            <a:ext cx="39433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685" name="Picture 5" descr="https://inspirehep.net/record/1114323/files/Neutrinos_figs_3nuspic.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7875" y="1619471"/>
            <a:ext cx="45910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2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8" name="Rectangle 6"/>
          <p:cNvSpPr>
            <a:spLocks noChangeArrowheads="1"/>
          </p:cNvSpPr>
          <p:nvPr/>
        </p:nvSpPr>
        <p:spPr bwMode="auto">
          <a:xfrm>
            <a:off x="7311191" y="1954879"/>
            <a:ext cx="4042609" cy="2800767"/>
          </a:xfrm>
          <a:prstGeom prst="rect">
            <a:avLst/>
          </a:prstGeom>
          <a:noFill/>
          <a:ln w="9525">
            <a:noFill/>
            <a:miter lim="800000"/>
            <a:headEnd/>
            <a:tailEnd/>
          </a:ln>
          <a:effectLst/>
        </p:spPr>
        <p:txBody>
          <a:bodyPr wrap="square" anchor="ctr">
            <a:spAutoFit/>
          </a:bodyPr>
          <a:lstStyle/>
          <a:p>
            <a:r>
              <a:rPr lang="en-US" sz="1600" dirty="0"/>
              <a:t>Three representations of a SN occurred in the Centaurus A galaxy. </a:t>
            </a:r>
          </a:p>
          <a:p>
            <a:endParaRPr lang="en-US" sz="1600" dirty="0"/>
          </a:p>
          <a:p>
            <a:r>
              <a:rPr lang="en-US" sz="1600" dirty="0"/>
              <a:t>The  clip was prepared by the Supernova Cosmology Project (P. Nugent: spectral sequence; A. Conley: image sequence) with the help of Lawrence Berkeley National Laboratory's Computer Visualization Laboratory (N. Johnston: animation) at the National Energy Research Scientific Computing Center.</a:t>
            </a:r>
          </a:p>
        </p:txBody>
      </p:sp>
      <p:sp>
        <p:nvSpPr>
          <p:cNvPr id="269319" name="Text Box 7"/>
          <p:cNvSpPr txBox="1">
            <a:spLocks noChangeArrowheads="1"/>
          </p:cNvSpPr>
          <p:nvPr/>
        </p:nvSpPr>
        <p:spPr bwMode="auto">
          <a:xfrm>
            <a:off x="1820374" y="5405940"/>
            <a:ext cx="8551252" cy="646331"/>
          </a:xfrm>
          <a:prstGeom prst="rect">
            <a:avLst/>
          </a:prstGeom>
          <a:noFill/>
          <a:ln w="9525" algn="ctr">
            <a:noFill/>
            <a:miter lim="800000"/>
            <a:headEnd/>
            <a:tailEnd/>
          </a:ln>
          <a:effectLst/>
        </p:spPr>
        <p:txBody>
          <a:bodyPr wrap="none">
            <a:spAutoFit/>
          </a:bodyPr>
          <a:lstStyle/>
          <a:p>
            <a:pPr algn="l"/>
            <a:r>
              <a:rPr lang="en-US" b="1" dirty="0">
                <a:latin typeface="+mj-lt"/>
              </a:rPr>
              <a:t>For a review: Supernova neutrinos: Production, oscillations and detection</a:t>
            </a:r>
            <a:endParaRPr lang="en-US" dirty="0">
              <a:latin typeface="+mj-lt"/>
            </a:endParaRPr>
          </a:p>
          <a:p>
            <a:pPr marL="342900" indent="-342900">
              <a:buAutoNum type="alphaUcPeriod"/>
            </a:pPr>
            <a:r>
              <a:rPr lang="en-US" i="1" dirty="0" err="1">
                <a:latin typeface="+mj-lt"/>
              </a:rPr>
              <a:t>Mirizzi</a:t>
            </a:r>
            <a:r>
              <a:rPr lang="en-US" i="1" dirty="0">
                <a:latin typeface="+mj-lt"/>
              </a:rPr>
              <a:t>, et al. </a:t>
            </a:r>
            <a:r>
              <a:rPr lang="it-IT" i="1" dirty="0">
                <a:latin typeface="+mj-lt"/>
              </a:rPr>
              <a:t>Rivista del Nuovo Cimento 39, N1-2</a:t>
            </a:r>
            <a:r>
              <a:rPr lang="en-US" dirty="0">
                <a:latin typeface="+mj-lt"/>
              </a:rPr>
              <a:t>: </a:t>
            </a:r>
            <a:r>
              <a:rPr lang="it-IT" b="1" dirty="0">
                <a:latin typeface="+mj-lt"/>
                <a:hlinkClick r:id="rId4"/>
              </a:rPr>
              <a:t>https://arxiv.org/pdf/1508.00785.pdf</a:t>
            </a:r>
            <a:r>
              <a:rPr lang="it-IT" b="1" dirty="0">
                <a:latin typeface="+mj-lt"/>
              </a:rPr>
              <a:t> </a:t>
            </a:r>
          </a:p>
        </p:txBody>
      </p:sp>
      <p:sp>
        <p:nvSpPr>
          <p:cNvPr id="7" name="Titolo 1"/>
          <p:cNvSpPr>
            <a:spLocks noGrp="1"/>
          </p:cNvSpPr>
          <p:nvPr>
            <p:ph type="title"/>
          </p:nvPr>
        </p:nvSpPr>
        <p:spPr>
          <a:xfrm>
            <a:off x="821094" y="1"/>
            <a:ext cx="10328988" cy="780093"/>
          </a:xfrm>
        </p:spPr>
        <p:txBody>
          <a:bodyPr>
            <a:normAutofit/>
          </a:bodyPr>
          <a:lstStyle/>
          <a:p>
            <a:r>
              <a:rPr lang="en-US" sz="3600" dirty="0">
                <a:solidFill>
                  <a:srgbClr val="C00000"/>
                </a:solidFill>
              </a:rPr>
              <a:t>Neutrinos from a Stellar Gravitational Collapse </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36</a:t>
            </a:fld>
            <a:endParaRPr lang="it-IT"/>
          </a:p>
        </p:txBody>
      </p:sp>
      <p:pic>
        <p:nvPicPr>
          <p:cNvPr id="3" name="saul_s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91703" y="1121925"/>
            <a:ext cx="5256245" cy="3942184"/>
          </a:xfrm>
          <a:prstGeom prst="rect">
            <a:avLst/>
          </a:prstGeom>
        </p:spPr>
      </p:pic>
    </p:spTree>
    <p:extLst>
      <p:ext uri="{BB962C8B-B14F-4D97-AF65-F5344CB8AC3E}">
        <p14:creationId xmlns:p14="http://schemas.microsoft.com/office/powerpoint/2010/main" val="2856422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877078" y="0"/>
            <a:ext cx="9365919" cy="762000"/>
          </a:xfrm>
          <a:noFill/>
        </p:spPr>
        <p:txBody>
          <a:bodyPr>
            <a:normAutofit/>
          </a:bodyPr>
          <a:lstStyle/>
          <a:p>
            <a:r>
              <a:rPr lang="en-US" sz="3600" dirty="0">
                <a:solidFill>
                  <a:srgbClr val="C00000"/>
                </a:solidFill>
              </a:rPr>
              <a:t>Recorded explosions visible to naked eye</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37</a:t>
            </a:fld>
            <a:endParaRPr lang="it-IT"/>
          </a:p>
        </p:txBody>
      </p:sp>
      <p:pic>
        <p:nvPicPr>
          <p:cNvPr id="240643" name="Picture 3" descr="FG21_0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7858" y="825591"/>
            <a:ext cx="6004070" cy="3360477"/>
          </a:xfrm>
          <a:prstGeom prst="rect">
            <a:avLst/>
          </a:prstGeom>
          <a:noFill/>
          <a:ln w="9525">
            <a:noFill/>
            <a:miter lim="800000"/>
            <a:headEnd/>
            <a:tailEnd/>
          </a:ln>
          <a:effectLst/>
        </p:spPr>
      </p:pic>
      <p:sp>
        <p:nvSpPr>
          <p:cNvPr id="240644" name="Text Box 4"/>
          <p:cNvSpPr txBox="1">
            <a:spLocks noChangeArrowheads="1"/>
          </p:cNvSpPr>
          <p:nvPr/>
        </p:nvSpPr>
        <p:spPr bwMode="auto">
          <a:xfrm>
            <a:off x="1919288" y="4186067"/>
            <a:ext cx="8534400" cy="2308324"/>
          </a:xfrm>
          <a:prstGeom prst="rect">
            <a:avLst/>
          </a:prstGeom>
          <a:noFill/>
          <a:ln w="9525">
            <a:noFill/>
            <a:miter lim="800000"/>
            <a:headEnd/>
            <a:tailEnd/>
          </a:ln>
          <a:effectLst/>
        </p:spPr>
        <p:txBody>
          <a:bodyPr>
            <a:spAutoFit/>
          </a:bodyPr>
          <a:lstStyle/>
          <a:p>
            <a:pPr eaLnBrk="1" hangingPunct="1"/>
            <a:r>
              <a:rPr lang="en-US" b="1" dirty="0"/>
              <a:t>Year (A.D.)                      Where observed                         Brightness</a:t>
            </a:r>
            <a:endParaRPr lang="en-US" dirty="0"/>
          </a:p>
          <a:p>
            <a:pPr algn="l" eaLnBrk="1" hangingPunct="1"/>
            <a:r>
              <a:rPr lang="en-US" dirty="0"/>
              <a:t>            185                                      Chinese                         	Brighter than Venus</a:t>
            </a:r>
          </a:p>
          <a:p>
            <a:pPr algn="l" eaLnBrk="1" hangingPunct="1"/>
            <a:r>
              <a:rPr lang="en-US" dirty="0"/>
              <a:t>            369                                      Chinese                    	Brighter than Mars or Jupiter</a:t>
            </a:r>
          </a:p>
          <a:p>
            <a:pPr algn="l" eaLnBrk="1" hangingPunct="1"/>
            <a:r>
              <a:rPr lang="en-US" dirty="0"/>
              <a:t>          1006           China, Japan, Korea, Europe, Arabia         	Brighter than Venus</a:t>
            </a:r>
          </a:p>
          <a:p>
            <a:pPr algn="l" eaLnBrk="1" hangingPunct="1"/>
            <a:r>
              <a:rPr lang="en-US" dirty="0"/>
              <a:t>          1054                          China, SW India, Arabia              	Brighter than Venus</a:t>
            </a:r>
          </a:p>
          <a:p>
            <a:pPr algn="l" eaLnBrk="1" hangingPunct="1"/>
            <a:r>
              <a:rPr lang="en-US" dirty="0"/>
              <a:t>          1572                                        </a:t>
            </a:r>
            <a:r>
              <a:rPr lang="en-US" dirty="0" err="1"/>
              <a:t>Tycho</a:t>
            </a:r>
            <a:r>
              <a:rPr lang="en-US" dirty="0"/>
              <a:t>                         	Nearly as bright as Venus</a:t>
            </a:r>
          </a:p>
          <a:p>
            <a:pPr algn="l" eaLnBrk="1" hangingPunct="1"/>
            <a:r>
              <a:rPr lang="en-US" dirty="0"/>
              <a:t>          1604                                        Kepler                           	Brighter than Jupiter</a:t>
            </a:r>
          </a:p>
          <a:p>
            <a:pPr algn="l" eaLnBrk="1" hangingPunct="1"/>
            <a:r>
              <a:rPr lang="en-US" dirty="0"/>
              <a:t>          1987                                Ian Shelton (Chile)</a:t>
            </a:r>
          </a:p>
        </p:txBody>
      </p:sp>
      <p:sp>
        <p:nvSpPr>
          <p:cNvPr id="240645" name="Text Box 5"/>
          <p:cNvSpPr txBox="1">
            <a:spLocks noChangeArrowheads="1"/>
          </p:cNvSpPr>
          <p:nvPr/>
        </p:nvSpPr>
        <p:spPr bwMode="auto">
          <a:xfrm>
            <a:off x="9122048" y="1829427"/>
            <a:ext cx="1331640" cy="396875"/>
          </a:xfrm>
          <a:prstGeom prst="rect">
            <a:avLst/>
          </a:prstGeom>
          <a:noFill/>
          <a:ln w="25400">
            <a:noFill/>
            <a:miter lim="800000"/>
            <a:headEnd/>
            <a:tailEnd/>
          </a:ln>
          <a:effectLst/>
        </p:spPr>
        <p:txBody>
          <a:bodyPr wrap="square">
            <a:spAutoFit/>
          </a:bodyPr>
          <a:lstStyle/>
          <a:p>
            <a:pPr algn="l"/>
            <a:r>
              <a:rPr lang="en-US" sz="2000" b="1" dirty="0"/>
              <a:t>SN1987A</a:t>
            </a:r>
          </a:p>
        </p:txBody>
      </p:sp>
    </p:spTree>
    <p:extLst>
      <p:ext uri="{BB962C8B-B14F-4D97-AF65-F5344CB8AC3E}">
        <p14:creationId xmlns:p14="http://schemas.microsoft.com/office/powerpoint/2010/main" val="3951671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979"/>
            <a:ext cx="10515600" cy="731470"/>
          </a:xfrm>
        </p:spPr>
        <p:txBody>
          <a:bodyPr>
            <a:normAutofit/>
          </a:bodyPr>
          <a:lstStyle/>
          <a:p>
            <a:r>
              <a:rPr lang="en-US" sz="3600" dirty="0">
                <a:solidFill>
                  <a:srgbClr val="C00000"/>
                </a:solidFill>
              </a:rPr>
              <a:t>The nuclear binding energy</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8" name="Segnaposto numero diapositiva 7"/>
          <p:cNvSpPr>
            <a:spLocks noGrp="1"/>
          </p:cNvSpPr>
          <p:nvPr>
            <p:ph type="sldNum" sz="quarter" idx="12"/>
          </p:nvPr>
        </p:nvSpPr>
        <p:spPr/>
        <p:txBody>
          <a:bodyPr/>
          <a:lstStyle/>
          <a:p>
            <a:fld id="{EF856C54-971D-4A64-8725-72F12A462872}" type="slidenum">
              <a:rPr lang="it-IT" smtClean="0"/>
              <a:t>38</a:t>
            </a:fld>
            <a:endParaRPr lang="it-IT"/>
          </a:p>
        </p:txBody>
      </p:sp>
      <p:sp>
        <p:nvSpPr>
          <p:cNvPr id="5" name="Rettangolo 4"/>
          <p:cNvSpPr/>
          <p:nvPr/>
        </p:nvSpPr>
        <p:spPr>
          <a:xfrm>
            <a:off x="643812" y="1032190"/>
            <a:ext cx="9792177" cy="1077218"/>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H and He (produced after the Big Bang) are the most abundant  elements </a:t>
            </a:r>
          </a:p>
          <a:p>
            <a:pPr marL="285750" indent="-285750">
              <a:spcAft>
                <a:spcPts val="1200"/>
              </a:spcAft>
              <a:buFont typeface="Arial" panose="020B0604020202020204" pitchFamily="34" charset="0"/>
              <a:buChar char="•"/>
            </a:pPr>
            <a:r>
              <a:rPr lang="en-US" dirty="0"/>
              <a:t>The remaining elements, making up only about 2% of the Universe, have been produced as the result of stellar activities. </a:t>
            </a:r>
          </a:p>
        </p:txBody>
      </p:sp>
      <p:pic>
        <p:nvPicPr>
          <p:cNvPr id="7" name="Segnaposto contenuto 4"/>
          <p:cNvPicPr>
            <a:picLocks noChangeAspect="1"/>
          </p:cNvPicPr>
          <p:nvPr/>
        </p:nvPicPr>
        <p:blipFill rotWithShape="1">
          <a:blip r:embed="rId2"/>
          <a:srcRect r="5177"/>
          <a:stretch/>
        </p:blipFill>
        <p:spPr>
          <a:xfrm>
            <a:off x="4144764" y="1794832"/>
            <a:ext cx="6748425" cy="4561518"/>
          </a:xfrm>
          <a:prstGeom prst="rect">
            <a:avLst/>
          </a:prstGeom>
        </p:spPr>
      </p:pic>
      <p:sp>
        <p:nvSpPr>
          <p:cNvPr id="3" name="Rettangolo 2"/>
          <p:cNvSpPr/>
          <p:nvPr/>
        </p:nvSpPr>
        <p:spPr>
          <a:xfrm>
            <a:off x="643812" y="2289453"/>
            <a:ext cx="3405023" cy="246221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Nuclear fusion in stars synthetize elements with mass number A up to 56.</a:t>
            </a:r>
          </a:p>
          <a:p>
            <a:pPr marL="285750" indent="-285750">
              <a:spcAft>
                <a:spcPts val="1200"/>
              </a:spcAft>
              <a:buFont typeface="Arial" panose="020B0604020202020204" pitchFamily="34" charset="0"/>
              <a:buChar char="•"/>
            </a:pPr>
            <a:r>
              <a:rPr lang="en-US" baseline="30000" dirty="0"/>
              <a:t>56</a:t>
            </a:r>
            <a:r>
              <a:rPr lang="en-US" dirty="0"/>
              <a:t>Fe is one of the highest binding energies of all of the isotopes, and is the last element that releases energy by fusion. </a:t>
            </a:r>
          </a:p>
        </p:txBody>
      </p:sp>
    </p:spTree>
    <p:extLst>
      <p:ext uri="{BB962C8B-B14F-4D97-AF65-F5344CB8AC3E}">
        <p14:creationId xmlns:p14="http://schemas.microsoft.com/office/powerpoint/2010/main" val="2565710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79336" y="2603059"/>
            <a:ext cx="4675031" cy="3170099"/>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Once the star’s inner region is made primarily of Fe, further compression of the core no longer ignites nuclear fusion; </a:t>
            </a:r>
          </a:p>
          <a:p>
            <a:pPr marL="285750" indent="-285750">
              <a:spcAft>
                <a:spcPts val="1200"/>
              </a:spcAft>
              <a:buFont typeface="Arial" panose="020B0604020202020204" pitchFamily="34" charset="0"/>
              <a:buChar char="•"/>
            </a:pPr>
            <a:r>
              <a:rPr lang="en-US" dirty="0"/>
              <a:t>the star is unable to thermo-dynamically support its outer envelope of concentric shells. </a:t>
            </a:r>
          </a:p>
          <a:p>
            <a:pPr marL="285750" indent="-285750">
              <a:spcAft>
                <a:spcPts val="1200"/>
              </a:spcAft>
              <a:buFont typeface="Arial" panose="020B0604020202020204" pitchFamily="34" charset="0"/>
              <a:buChar char="•"/>
            </a:pPr>
            <a:r>
              <a:rPr lang="en-US" dirty="0"/>
              <a:t>The rest of the star, without the support of the radiation, collapses, compressing the nucleus, producing a </a:t>
            </a:r>
            <a:r>
              <a:rPr lang="en-US" b="1" dirty="0"/>
              <a:t>core-collapse supernova.</a:t>
            </a:r>
          </a:p>
        </p:txBody>
      </p:sp>
      <p:sp>
        <p:nvSpPr>
          <p:cNvPr id="5" name="Titolo 1"/>
          <p:cNvSpPr>
            <a:spLocks noGrp="1"/>
          </p:cNvSpPr>
          <p:nvPr>
            <p:ph type="title"/>
          </p:nvPr>
        </p:nvSpPr>
        <p:spPr>
          <a:xfrm>
            <a:off x="839755" y="1"/>
            <a:ext cx="9371045" cy="759854"/>
          </a:xfrm>
        </p:spPr>
        <p:txBody>
          <a:bodyPr>
            <a:noAutofit/>
          </a:bodyPr>
          <a:lstStyle/>
          <a:p>
            <a:r>
              <a:rPr lang="it-IT" sz="3600" dirty="0" err="1">
                <a:solidFill>
                  <a:srgbClr val="C00000"/>
                </a:solidFill>
              </a:rPr>
              <a:t>Heavy</a:t>
            </a:r>
            <a:r>
              <a:rPr lang="it-IT" sz="3600" dirty="0">
                <a:solidFill>
                  <a:srgbClr val="C00000"/>
                </a:solidFill>
              </a:rPr>
              <a:t> </a:t>
            </a:r>
            <a:r>
              <a:rPr lang="it-IT" sz="3600" dirty="0" err="1">
                <a:solidFill>
                  <a:srgbClr val="C00000"/>
                </a:solidFill>
              </a:rPr>
              <a:t>elements</a:t>
            </a:r>
            <a:r>
              <a:rPr lang="it-IT" sz="3600" dirty="0">
                <a:solidFill>
                  <a:srgbClr val="C00000"/>
                </a:solidFill>
              </a:rPr>
              <a:t> in massive </a:t>
            </a:r>
            <a:r>
              <a:rPr lang="it-IT" sz="3600" dirty="0" err="1">
                <a:solidFill>
                  <a:srgbClr val="C00000"/>
                </a:solidFill>
              </a:rPr>
              <a:t>stars</a:t>
            </a:r>
            <a:endParaRPr lang="en-US" sz="3600" dirty="0">
              <a:solidFill>
                <a:srgbClr val="C00000"/>
              </a:solidFill>
            </a:endParaRPr>
          </a:p>
        </p:txBody>
      </p:sp>
      <p:sp>
        <p:nvSpPr>
          <p:cNvPr id="8" name="Segnaposto piè di pagina 7"/>
          <p:cNvSpPr>
            <a:spLocks noGrp="1"/>
          </p:cNvSpPr>
          <p:nvPr>
            <p:ph type="ftr" sz="quarter" idx="11"/>
          </p:nvPr>
        </p:nvSpPr>
        <p:spPr/>
        <p:txBody>
          <a:bodyPr/>
          <a:lstStyle/>
          <a:p>
            <a:r>
              <a:rPr lang="fr-FR"/>
              <a:t>M. Spurio - Astroparticle Physics - 12</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39</a:t>
            </a:fld>
            <a:endParaRPr lang="it-IT"/>
          </a:p>
        </p:txBody>
      </p:sp>
      <p:pic>
        <p:nvPicPr>
          <p:cNvPr id="4" name="Immagine 3"/>
          <p:cNvPicPr>
            <a:picLocks noChangeAspect="1"/>
          </p:cNvPicPr>
          <p:nvPr/>
        </p:nvPicPr>
        <p:blipFill>
          <a:blip r:embed="rId3"/>
          <a:stretch>
            <a:fillRect/>
          </a:stretch>
        </p:blipFill>
        <p:spPr>
          <a:xfrm>
            <a:off x="1323775" y="2546790"/>
            <a:ext cx="4675031" cy="3759833"/>
          </a:xfrm>
          <a:prstGeom prst="rect">
            <a:avLst/>
          </a:prstGeom>
        </p:spPr>
      </p:pic>
      <p:sp>
        <p:nvSpPr>
          <p:cNvPr id="6" name="Rettangolo 5"/>
          <p:cNvSpPr/>
          <p:nvPr/>
        </p:nvSpPr>
        <p:spPr>
          <a:xfrm>
            <a:off x="643812" y="865848"/>
            <a:ext cx="10709988" cy="1631216"/>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t>The onion-like structure in the final stage of a massive (25 </a:t>
            </a:r>
            <a:r>
              <a:rPr lang="en-US" dirty="0" err="1"/>
              <a:t>M</a:t>
            </a:r>
            <a:r>
              <a:rPr lang="en-US" baseline="-25000" dirty="0" err="1"/>
              <a:t>s</a:t>
            </a:r>
            <a:r>
              <a:rPr lang="en-US" dirty="0"/>
              <a:t>) star. </a:t>
            </a:r>
          </a:p>
          <a:p>
            <a:pPr marL="342900" indent="-342900">
              <a:spcAft>
                <a:spcPts val="600"/>
              </a:spcAft>
              <a:buFont typeface="Arial" panose="020B0604020202020204" pitchFamily="34" charset="0"/>
              <a:buChar char="•"/>
            </a:pPr>
            <a:r>
              <a:rPr lang="en-US" dirty="0"/>
              <a:t>The outermost envelope is composed of H and He, and progressively heavier nuclei (up to Fe) are layered, due to successive fusion reactions. </a:t>
            </a:r>
          </a:p>
          <a:p>
            <a:pPr marL="342900" indent="-342900">
              <a:spcAft>
                <a:spcPts val="600"/>
              </a:spcAft>
              <a:buFont typeface="Arial" panose="020B0604020202020204" pitchFamily="34" charset="0"/>
              <a:buChar char="•"/>
            </a:pPr>
            <a:r>
              <a:rPr lang="en-US" dirty="0"/>
              <a:t>Typical values of the mass, density </a:t>
            </a:r>
            <a:r>
              <a:rPr lang="en-US" dirty="0">
                <a:latin typeface="Symbol" panose="05050102010706020507" pitchFamily="18" charset="2"/>
              </a:rPr>
              <a:t>r</a:t>
            </a:r>
            <a:r>
              <a:rPr lang="en-US" dirty="0"/>
              <a:t> (in g/cm</a:t>
            </a:r>
            <a:r>
              <a:rPr lang="en-US" baseline="30000" dirty="0"/>
              <a:t>3</a:t>
            </a:r>
            <a:r>
              <a:rPr lang="en-US" dirty="0"/>
              <a:t>) and temperature T (in K) of the different shells are indicated along the axes</a:t>
            </a:r>
          </a:p>
        </p:txBody>
      </p:sp>
    </p:spTree>
    <p:extLst>
      <p:ext uri="{BB962C8B-B14F-4D97-AF65-F5344CB8AC3E}">
        <p14:creationId xmlns:p14="http://schemas.microsoft.com/office/powerpoint/2010/main" val="1220082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838200" y="10400"/>
            <a:ext cx="10515600" cy="730198"/>
          </a:xfrm>
        </p:spPr>
        <p:txBody>
          <a:bodyPr>
            <a:noAutofit/>
          </a:bodyPr>
          <a:lstStyle/>
          <a:p>
            <a:r>
              <a:rPr lang="it-IT" sz="3600" dirty="0">
                <a:solidFill>
                  <a:srgbClr val="C00000"/>
                </a:solidFill>
              </a:rPr>
              <a:t>The 2002 Nobel </a:t>
            </a:r>
            <a:r>
              <a:rPr lang="it-IT" sz="3600" dirty="0" err="1">
                <a:solidFill>
                  <a:srgbClr val="C00000"/>
                </a:solidFill>
              </a:rPr>
              <a:t>Prize</a:t>
            </a:r>
            <a:r>
              <a:rPr lang="it-IT" sz="3600" dirty="0">
                <a:solidFill>
                  <a:srgbClr val="C00000"/>
                </a:solidFill>
              </a:rPr>
              <a:t> for the Solar </a:t>
            </a:r>
            <a:r>
              <a:rPr lang="it-IT" sz="3600" dirty="0" err="1">
                <a:solidFill>
                  <a:srgbClr val="C00000"/>
                </a:solidFill>
              </a:rPr>
              <a:t>Neutrinos</a:t>
            </a:r>
            <a:endParaRPr lang="it-IT" sz="3600" dirty="0">
              <a:solidFill>
                <a:srgbClr val="C00000"/>
              </a:solidFill>
            </a:endParaRP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4</a:t>
            </a:fld>
            <a:endParaRPr lang="it-IT"/>
          </a:p>
        </p:txBody>
      </p:sp>
      <p:pic>
        <p:nvPicPr>
          <p:cNvPr id="250885" name="Picture 5"/>
          <p:cNvPicPr>
            <a:picLocks noChangeAspect="1" noChangeArrowheads="1"/>
          </p:cNvPicPr>
          <p:nvPr/>
        </p:nvPicPr>
        <p:blipFill>
          <a:blip r:embed="rId2" cstate="print"/>
          <a:srcRect/>
          <a:stretch>
            <a:fillRect/>
          </a:stretch>
        </p:blipFill>
        <p:spPr bwMode="auto">
          <a:xfrm>
            <a:off x="1774825" y="1556252"/>
            <a:ext cx="1905000" cy="2438400"/>
          </a:xfrm>
          <a:prstGeom prst="rect">
            <a:avLst/>
          </a:prstGeom>
          <a:noFill/>
          <a:ln w="9525" algn="ctr">
            <a:noFill/>
            <a:miter lim="800000"/>
            <a:headEnd/>
            <a:tailEnd/>
          </a:ln>
          <a:effectLst/>
        </p:spPr>
      </p:pic>
      <p:pic>
        <p:nvPicPr>
          <p:cNvPr id="250886" name="Picture 6"/>
          <p:cNvPicPr>
            <a:picLocks noChangeAspect="1" noChangeArrowheads="1"/>
          </p:cNvPicPr>
          <p:nvPr/>
        </p:nvPicPr>
        <p:blipFill>
          <a:blip r:embed="rId3" cstate="print"/>
          <a:srcRect/>
          <a:stretch>
            <a:fillRect/>
          </a:stretch>
        </p:blipFill>
        <p:spPr bwMode="auto">
          <a:xfrm>
            <a:off x="3216275" y="3285040"/>
            <a:ext cx="1485900" cy="2286000"/>
          </a:xfrm>
          <a:prstGeom prst="rect">
            <a:avLst/>
          </a:prstGeom>
          <a:noFill/>
          <a:ln w="9525" algn="ctr">
            <a:noFill/>
            <a:miter lim="800000"/>
            <a:headEnd/>
            <a:tailEnd/>
          </a:ln>
          <a:effectLst/>
        </p:spPr>
      </p:pic>
      <p:sp>
        <p:nvSpPr>
          <p:cNvPr id="250887" name="Rectangle 7"/>
          <p:cNvSpPr>
            <a:spLocks noChangeArrowheads="1"/>
          </p:cNvSpPr>
          <p:nvPr/>
        </p:nvSpPr>
        <p:spPr bwMode="auto">
          <a:xfrm>
            <a:off x="2945350" y="5614974"/>
            <a:ext cx="1885837" cy="369332"/>
          </a:xfrm>
          <a:prstGeom prst="rect">
            <a:avLst/>
          </a:prstGeom>
          <a:noFill/>
          <a:ln w="9525" algn="ctr">
            <a:noFill/>
            <a:miter lim="800000"/>
            <a:headEnd/>
            <a:tailEnd/>
          </a:ln>
          <a:effectLst/>
        </p:spPr>
        <p:txBody>
          <a:bodyPr wrap="none" anchor="ctr">
            <a:spAutoFit/>
          </a:bodyPr>
          <a:lstStyle/>
          <a:p>
            <a:pPr algn="l"/>
            <a:r>
              <a:rPr lang="en-US" dirty="0">
                <a:latin typeface="+mj-lt"/>
              </a:rPr>
              <a:t>Raymond Davis Jr. </a:t>
            </a:r>
          </a:p>
        </p:txBody>
      </p:sp>
      <p:pic>
        <p:nvPicPr>
          <p:cNvPr id="250889" name="Picture 9"/>
          <p:cNvPicPr>
            <a:picLocks noChangeAspect="1" noChangeArrowheads="1"/>
          </p:cNvPicPr>
          <p:nvPr/>
        </p:nvPicPr>
        <p:blipFill>
          <a:blip r:embed="rId4" cstate="print"/>
          <a:srcRect/>
          <a:stretch>
            <a:fillRect/>
          </a:stretch>
        </p:blipFill>
        <p:spPr bwMode="auto">
          <a:xfrm>
            <a:off x="5087938" y="1700715"/>
            <a:ext cx="1905000" cy="1905000"/>
          </a:xfrm>
          <a:prstGeom prst="rect">
            <a:avLst/>
          </a:prstGeom>
          <a:noFill/>
          <a:ln w="9525" algn="ctr">
            <a:noFill/>
            <a:miter lim="800000"/>
            <a:headEnd/>
            <a:tailEnd/>
          </a:ln>
          <a:effectLst/>
        </p:spPr>
      </p:pic>
      <p:sp>
        <p:nvSpPr>
          <p:cNvPr id="250890" name="Rectangle 10"/>
          <p:cNvSpPr>
            <a:spLocks noChangeArrowheads="1"/>
          </p:cNvSpPr>
          <p:nvPr/>
        </p:nvSpPr>
        <p:spPr bwMode="auto">
          <a:xfrm>
            <a:off x="2184226" y="6069813"/>
            <a:ext cx="5807424" cy="307777"/>
          </a:xfrm>
          <a:prstGeom prst="rect">
            <a:avLst/>
          </a:prstGeom>
          <a:noFill/>
          <a:ln w="9525" algn="ctr">
            <a:noFill/>
            <a:miter lim="800000"/>
            <a:headEnd/>
            <a:tailEnd/>
          </a:ln>
          <a:effectLst/>
        </p:spPr>
        <p:txBody>
          <a:bodyPr wrap="none">
            <a:spAutoFit/>
          </a:bodyPr>
          <a:lstStyle/>
          <a:p>
            <a:r>
              <a:rPr lang="it-IT" sz="1400" dirty="0">
                <a:latin typeface="+mj-lt"/>
              </a:rPr>
              <a:t>http://nobelprize.org/nobel_prizes/physics/laureates/2002/davis-lecture.pdf</a:t>
            </a:r>
          </a:p>
        </p:txBody>
      </p:sp>
      <p:sp>
        <p:nvSpPr>
          <p:cNvPr id="250891" name="Rectangle 11"/>
          <p:cNvSpPr>
            <a:spLocks noChangeArrowheads="1"/>
          </p:cNvSpPr>
          <p:nvPr/>
        </p:nvSpPr>
        <p:spPr bwMode="auto">
          <a:xfrm>
            <a:off x="4716119" y="5067803"/>
            <a:ext cx="5993500" cy="307777"/>
          </a:xfrm>
          <a:prstGeom prst="rect">
            <a:avLst/>
          </a:prstGeom>
          <a:noFill/>
          <a:ln w="9525" algn="ctr">
            <a:noFill/>
            <a:miter lim="800000"/>
            <a:headEnd/>
            <a:tailEnd/>
          </a:ln>
          <a:effectLst/>
        </p:spPr>
        <p:txBody>
          <a:bodyPr wrap="none">
            <a:spAutoFit/>
          </a:bodyPr>
          <a:lstStyle/>
          <a:p>
            <a:r>
              <a:rPr lang="it-IT" sz="1400">
                <a:latin typeface="+mj-lt"/>
              </a:rPr>
              <a:t>http://nobelprize.org/nobel_prizes/physics/laureates/2002/koshiba-lecture.pdf</a:t>
            </a:r>
          </a:p>
        </p:txBody>
      </p:sp>
      <p:sp>
        <p:nvSpPr>
          <p:cNvPr id="250892" name="Rectangle 12"/>
          <p:cNvSpPr>
            <a:spLocks noChangeArrowheads="1"/>
          </p:cNvSpPr>
          <p:nvPr/>
        </p:nvSpPr>
        <p:spPr bwMode="auto">
          <a:xfrm>
            <a:off x="7316788" y="4782738"/>
            <a:ext cx="1916550" cy="646331"/>
          </a:xfrm>
          <a:prstGeom prst="rect">
            <a:avLst/>
          </a:prstGeom>
          <a:noFill/>
          <a:ln w="9525" algn="ctr">
            <a:noFill/>
            <a:miter lim="800000"/>
            <a:headEnd/>
            <a:tailEnd/>
          </a:ln>
          <a:effectLst/>
        </p:spPr>
        <p:txBody>
          <a:bodyPr wrap="none" anchor="ctr">
            <a:spAutoFit/>
          </a:bodyPr>
          <a:lstStyle/>
          <a:p>
            <a:pPr algn="l"/>
            <a:r>
              <a:rPr lang="en-US">
                <a:latin typeface="+mj-lt"/>
              </a:rPr>
              <a:t>Masatoshi Koshiba</a:t>
            </a:r>
          </a:p>
          <a:p>
            <a:pPr algn="l"/>
            <a:endParaRPr lang="en-US">
              <a:latin typeface="+mj-lt"/>
            </a:endParaRPr>
          </a:p>
        </p:txBody>
      </p:sp>
      <p:pic>
        <p:nvPicPr>
          <p:cNvPr id="250893"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88388" y="979991"/>
            <a:ext cx="1816100" cy="2592387"/>
          </a:xfrm>
          <a:prstGeom prst="rect">
            <a:avLst/>
          </a:prstGeom>
          <a:noFill/>
          <a:ln w="9525" algn="ctr">
            <a:noFill/>
            <a:miter lim="800000"/>
            <a:headEnd/>
            <a:tailEnd/>
          </a:ln>
          <a:effectLst/>
        </p:spPr>
      </p:pic>
      <p:pic>
        <p:nvPicPr>
          <p:cNvPr id="250894" name="Picture 14"/>
          <p:cNvPicPr>
            <a:picLocks noChangeAspect="1" noChangeArrowheads="1"/>
          </p:cNvPicPr>
          <p:nvPr/>
        </p:nvPicPr>
        <p:blipFill>
          <a:blip r:embed="rId6" cstate="print"/>
          <a:srcRect/>
          <a:stretch>
            <a:fillRect/>
          </a:stretch>
        </p:blipFill>
        <p:spPr bwMode="auto">
          <a:xfrm>
            <a:off x="7535863" y="2564315"/>
            <a:ext cx="1543050" cy="2152650"/>
          </a:xfrm>
          <a:prstGeom prst="rect">
            <a:avLst/>
          </a:prstGeom>
          <a:noFill/>
          <a:ln w="9525" algn="ctr">
            <a:noFill/>
            <a:miter lim="800000"/>
            <a:headEnd/>
            <a:tailEnd/>
          </a:ln>
          <a:effectLst/>
        </p:spPr>
      </p:pic>
    </p:spTree>
    <p:extLst>
      <p:ext uri="{BB962C8B-B14F-4D97-AF65-F5344CB8AC3E}">
        <p14:creationId xmlns:p14="http://schemas.microsoft.com/office/powerpoint/2010/main" val="2697479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Rectangle 6"/>
          <p:cNvSpPr>
            <a:spLocks noChangeArrowheads="1"/>
          </p:cNvSpPr>
          <p:nvPr/>
        </p:nvSpPr>
        <p:spPr bwMode="auto">
          <a:xfrm>
            <a:off x="625151" y="925191"/>
            <a:ext cx="10944808" cy="5324535"/>
          </a:xfrm>
          <a:prstGeom prst="rect">
            <a:avLst/>
          </a:prstGeom>
          <a:noFill/>
          <a:ln w="9525" algn="ctr">
            <a:noFill/>
            <a:miter lim="800000"/>
            <a:headEnd/>
            <a:tailEnd/>
          </a:ln>
          <a:effectLst/>
        </p:spPr>
        <p:txBody>
          <a:bodyPr wrap="square">
            <a:spAutoFit/>
          </a:bodyPr>
          <a:lstStyle/>
          <a:p>
            <a:pPr marL="285750" indent="-285750">
              <a:spcAft>
                <a:spcPts val="1200"/>
              </a:spcAft>
              <a:buFont typeface="Arial" panose="020B0604020202020204" pitchFamily="34" charset="0"/>
              <a:buChar char="•"/>
            </a:pPr>
            <a:r>
              <a:rPr lang="en-US" dirty="0"/>
              <a:t>Stars with masses above eight solar masses undergo </a:t>
            </a:r>
            <a:r>
              <a:rPr lang="en-US" b="1" i="1" dirty="0"/>
              <a:t>gravitational collapse</a:t>
            </a:r>
            <a:r>
              <a:rPr lang="en-US" i="1" dirty="0"/>
              <a:t> (see the details on the figures in the following slides)</a:t>
            </a:r>
            <a:endParaRPr lang="en-US" dirty="0"/>
          </a:p>
          <a:p>
            <a:pPr marL="285750" indent="-285750">
              <a:spcAft>
                <a:spcPts val="1200"/>
              </a:spcAft>
              <a:buFont typeface="Arial" panose="020B0604020202020204" pitchFamily="34" charset="0"/>
              <a:buChar char="•"/>
            </a:pPr>
            <a:r>
              <a:rPr lang="en-US" dirty="0"/>
              <a:t>Once the star’s core becomes constituted primarily of iron, further compression does not ignite nuclear fusion and the star is unable to support its outer envelope. </a:t>
            </a:r>
          </a:p>
          <a:p>
            <a:pPr marL="285750" indent="-285750">
              <a:spcAft>
                <a:spcPts val="1200"/>
              </a:spcAft>
              <a:buFont typeface="Arial" panose="020B0604020202020204" pitchFamily="34" charset="0"/>
              <a:buChar char="•"/>
            </a:pPr>
            <a:r>
              <a:rPr lang="en-US" dirty="0"/>
              <a:t>As the surrounding matter falls inward under gravity, the temperature of the core rises and iron dissociates into α particles and nucleons.</a:t>
            </a:r>
          </a:p>
          <a:p>
            <a:pPr marL="285750" indent="-285750">
              <a:spcAft>
                <a:spcPts val="1200"/>
              </a:spcAft>
              <a:buFont typeface="Arial" panose="020B0604020202020204" pitchFamily="34" charset="0"/>
              <a:buChar char="•"/>
            </a:pPr>
            <a:r>
              <a:rPr lang="en-US" dirty="0"/>
              <a:t>Electron capture on protons becomes heavily favored and electron neutrinos are produced as the core gets </a:t>
            </a:r>
            <a:r>
              <a:rPr lang="en-US" dirty="0" err="1"/>
              <a:t>neutronized</a:t>
            </a:r>
            <a:r>
              <a:rPr lang="en-US" dirty="0"/>
              <a:t> (a process known as </a:t>
            </a:r>
            <a:r>
              <a:rPr lang="en-US" b="1" i="1" dirty="0" err="1"/>
              <a:t>neutronization</a:t>
            </a:r>
            <a:r>
              <a:rPr lang="en-US" dirty="0"/>
              <a:t>). </a:t>
            </a:r>
          </a:p>
          <a:p>
            <a:pPr marL="285750" indent="-285750">
              <a:spcAft>
                <a:spcPts val="1200"/>
              </a:spcAft>
              <a:buFont typeface="Arial" panose="020B0604020202020204" pitchFamily="34" charset="0"/>
              <a:buChar char="•"/>
            </a:pPr>
            <a:r>
              <a:rPr lang="en-US" dirty="0"/>
              <a:t>When the core reaches densities above 10</a:t>
            </a:r>
            <a:r>
              <a:rPr lang="en-US" baseline="30000" dirty="0"/>
              <a:t>12</a:t>
            </a:r>
            <a:r>
              <a:rPr lang="en-US" dirty="0"/>
              <a:t> g/cm</a:t>
            </a:r>
            <a:r>
              <a:rPr lang="en-US" baseline="30000" dirty="0"/>
              <a:t>3</a:t>
            </a:r>
            <a:r>
              <a:rPr lang="en-US" dirty="0"/>
              <a:t>, neutrinos become trapped (in the so-called </a:t>
            </a:r>
            <a:r>
              <a:rPr lang="en-US" dirty="0" err="1"/>
              <a:t>neutrinosphere</a:t>
            </a:r>
            <a:r>
              <a:rPr lang="en-US" dirty="0"/>
              <a:t>). </a:t>
            </a:r>
          </a:p>
          <a:p>
            <a:pPr marL="285750" indent="-285750">
              <a:spcAft>
                <a:spcPts val="1200"/>
              </a:spcAft>
              <a:buFont typeface="Arial" panose="020B0604020202020204" pitchFamily="34" charset="0"/>
              <a:buChar char="•"/>
            </a:pPr>
            <a:r>
              <a:rPr lang="en-US" dirty="0"/>
              <a:t>The collapse continues until 3 − 4 times nuclear density is reached, after which the inner core rebounds, sending a shock-wave across the outer core and into the mantle. </a:t>
            </a:r>
          </a:p>
          <a:p>
            <a:pPr marL="285750" indent="-285750">
              <a:spcAft>
                <a:spcPts val="1200"/>
              </a:spcAft>
              <a:buFont typeface="Arial" panose="020B0604020202020204" pitchFamily="34" charset="0"/>
              <a:buChar char="•"/>
            </a:pPr>
            <a:r>
              <a:rPr lang="en-US" dirty="0"/>
              <a:t>This shock-wave loses energy as it heats the matter it traverses and incites further  electron-capture on the free protons left in the wake of the shock. </a:t>
            </a:r>
          </a:p>
          <a:p>
            <a:pPr marL="285750" indent="-285750">
              <a:spcAft>
                <a:spcPts val="1200"/>
              </a:spcAft>
              <a:buFont typeface="Arial" panose="020B0604020202020204" pitchFamily="34" charset="0"/>
              <a:buChar char="•"/>
            </a:pPr>
            <a:r>
              <a:rPr lang="en-US" dirty="0"/>
              <a:t>During the few milliseconds in which the shock-wave travels from the inner core to the </a:t>
            </a:r>
            <a:r>
              <a:rPr lang="en-US" dirty="0" err="1"/>
              <a:t>neutrinosphere</a:t>
            </a:r>
            <a:r>
              <a:rPr lang="en-US" dirty="0"/>
              <a:t>, electron neutrinos are released in a pulse. This </a:t>
            </a:r>
            <a:r>
              <a:rPr lang="en-US" dirty="0" err="1"/>
              <a:t>neutronization</a:t>
            </a:r>
            <a:r>
              <a:rPr lang="en-US" dirty="0"/>
              <a:t> burst carries away approximately </a:t>
            </a:r>
            <a:r>
              <a:rPr lang="en-US" b="1" dirty="0"/>
              <a:t>10</a:t>
            </a:r>
            <a:r>
              <a:rPr lang="en-US" b="1" baseline="30000" dirty="0"/>
              <a:t>51</a:t>
            </a:r>
            <a:r>
              <a:rPr lang="en-US" b="1" dirty="0"/>
              <a:t> ergs of energy</a:t>
            </a:r>
            <a:r>
              <a:rPr lang="en-US" dirty="0"/>
              <a:t>.</a:t>
            </a:r>
          </a:p>
        </p:txBody>
      </p:sp>
      <p:sp>
        <p:nvSpPr>
          <p:cNvPr id="4" name="Titolo 1"/>
          <p:cNvSpPr>
            <a:spLocks noGrp="1"/>
          </p:cNvSpPr>
          <p:nvPr>
            <p:ph type="title"/>
          </p:nvPr>
        </p:nvSpPr>
        <p:spPr>
          <a:xfrm>
            <a:off x="849086" y="1"/>
            <a:ext cx="9190264" cy="780093"/>
          </a:xfrm>
        </p:spPr>
        <p:txBody>
          <a:bodyPr>
            <a:normAutofit/>
          </a:bodyPr>
          <a:lstStyle/>
          <a:p>
            <a:r>
              <a:rPr lang="en-US" sz="3600" dirty="0">
                <a:solidFill>
                  <a:srgbClr val="C00000"/>
                </a:solidFill>
              </a:rPr>
              <a:t>Core-Collapse Supernovae (Type II)</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40</a:t>
            </a:fld>
            <a:endParaRPr lang="it-IT"/>
          </a:p>
        </p:txBody>
      </p:sp>
    </p:spTree>
    <p:extLst>
      <p:ext uri="{BB962C8B-B14F-4D97-AF65-F5344CB8AC3E}">
        <p14:creationId xmlns:p14="http://schemas.microsoft.com/office/powerpoint/2010/main" val="16091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5" name="Rectangle 7"/>
          <p:cNvSpPr>
            <a:spLocks noChangeArrowheads="1"/>
          </p:cNvSpPr>
          <p:nvPr/>
        </p:nvSpPr>
        <p:spPr bwMode="auto">
          <a:xfrm>
            <a:off x="8111412" y="4057234"/>
            <a:ext cx="2555776" cy="2800767"/>
          </a:xfrm>
          <a:prstGeom prst="rect">
            <a:avLst/>
          </a:prstGeom>
          <a:solidFill>
            <a:schemeClr val="bg1"/>
          </a:solidFill>
          <a:ln w="9525" algn="ctr">
            <a:noFill/>
            <a:miter lim="800000"/>
            <a:headEnd/>
            <a:tailEnd/>
          </a:ln>
          <a:effectLst/>
        </p:spPr>
        <p:txBody>
          <a:bodyPr wrap="square">
            <a:spAutoFit/>
          </a:bodyPr>
          <a:lstStyle/>
          <a:p>
            <a:pPr algn="l"/>
            <a:r>
              <a:rPr lang="it-IT" sz="1600" i="1" dirty="0" err="1">
                <a:solidFill>
                  <a:srgbClr val="0000FF"/>
                </a:solidFill>
              </a:rPr>
              <a:t>Schematic</a:t>
            </a:r>
            <a:r>
              <a:rPr lang="it-IT" sz="1600" i="1" dirty="0">
                <a:solidFill>
                  <a:srgbClr val="0000FF"/>
                </a:solidFill>
              </a:rPr>
              <a:t> </a:t>
            </a:r>
            <a:r>
              <a:rPr lang="it-IT" sz="1600" i="1" dirty="0" err="1">
                <a:solidFill>
                  <a:srgbClr val="0000FF"/>
                </a:solidFill>
              </a:rPr>
              <a:t>illustration</a:t>
            </a:r>
            <a:r>
              <a:rPr lang="it-IT" sz="1600" i="1" dirty="0">
                <a:solidFill>
                  <a:srgbClr val="0000FF"/>
                </a:solidFill>
              </a:rPr>
              <a:t> </a:t>
            </a:r>
            <a:r>
              <a:rPr lang="it-IT" sz="1600" i="1" dirty="0" err="1">
                <a:solidFill>
                  <a:srgbClr val="0000FF"/>
                </a:solidFill>
              </a:rPr>
              <a:t>of</a:t>
            </a:r>
            <a:r>
              <a:rPr lang="it-IT" sz="1600" i="1" dirty="0">
                <a:solidFill>
                  <a:srgbClr val="0000FF"/>
                </a:solidFill>
              </a:rPr>
              <a:t> a SN </a:t>
            </a:r>
            <a:r>
              <a:rPr lang="it-IT" sz="1600" i="1" dirty="0" err="1">
                <a:solidFill>
                  <a:srgbClr val="0000FF"/>
                </a:solidFill>
              </a:rPr>
              <a:t>explosion</a:t>
            </a:r>
            <a:r>
              <a:rPr lang="it-IT" sz="1600" i="1" dirty="0">
                <a:solidFill>
                  <a:srgbClr val="0000FF"/>
                </a:solidFill>
              </a:rPr>
              <a:t>. The dense Fe core </a:t>
            </a:r>
            <a:r>
              <a:rPr lang="it-IT" sz="1600" i="1" dirty="0" err="1">
                <a:solidFill>
                  <a:srgbClr val="0000FF"/>
                </a:solidFill>
              </a:rPr>
              <a:t>collapses</a:t>
            </a:r>
            <a:r>
              <a:rPr lang="it-IT" sz="1600" i="1" dirty="0">
                <a:solidFill>
                  <a:srgbClr val="0000FF"/>
                </a:solidFill>
              </a:rPr>
              <a:t> in a </a:t>
            </a:r>
            <a:r>
              <a:rPr lang="it-IT" sz="1600" i="1" dirty="0" err="1">
                <a:solidFill>
                  <a:srgbClr val="0000FF"/>
                </a:solidFill>
              </a:rPr>
              <a:t>fraction</a:t>
            </a:r>
            <a:r>
              <a:rPr lang="it-IT" sz="1600" i="1" dirty="0">
                <a:solidFill>
                  <a:srgbClr val="0000FF"/>
                </a:solidFill>
              </a:rPr>
              <a:t> of a </a:t>
            </a:r>
            <a:r>
              <a:rPr lang="it-IT" sz="1600" i="1" dirty="0" err="1">
                <a:solidFill>
                  <a:srgbClr val="0000FF"/>
                </a:solidFill>
              </a:rPr>
              <a:t>second</a:t>
            </a:r>
            <a:r>
              <a:rPr lang="it-IT" sz="1600" i="1" dirty="0">
                <a:solidFill>
                  <a:srgbClr val="0000FF"/>
                </a:solidFill>
              </a:rPr>
              <a:t> and </a:t>
            </a:r>
            <a:r>
              <a:rPr lang="it-IT" sz="1600" i="1" dirty="0" err="1">
                <a:solidFill>
                  <a:srgbClr val="0000FF"/>
                </a:solidFill>
              </a:rPr>
              <a:t>gets</a:t>
            </a:r>
            <a:r>
              <a:rPr lang="it-IT" sz="1600" i="1" dirty="0">
                <a:solidFill>
                  <a:srgbClr val="0000FF"/>
                </a:solidFill>
              </a:rPr>
              <a:t> </a:t>
            </a:r>
            <a:r>
              <a:rPr lang="it-IT" sz="1600" i="1" dirty="0" err="1">
                <a:solidFill>
                  <a:srgbClr val="0000FF"/>
                </a:solidFill>
              </a:rPr>
              <a:t>neutronized</a:t>
            </a:r>
            <a:r>
              <a:rPr lang="it-IT" sz="1600" i="1" dirty="0">
                <a:solidFill>
                  <a:srgbClr val="0000FF"/>
                </a:solidFill>
              </a:rPr>
              <a:t>. The </a:t>
            </a:r>
            <a:r>
              <a:rPr lang="it-IT" sz="1600" i="1" dirty="0" err="1">
                <a:solidFill>
                  <a:srgbClr val="0000FF"/>
                </a:solidFill>
              </a:rPr>
              <a:t>inner</a:t>
            </a:r>
            <a:r>
              <a:rPr lang="it-IT" sz="1600" i="1" dirty="0">
                <a:solidFill>
                  <a:srgbClr val="0000FF"/>
                </a:solidFill>
              </a:rPr>
              <a:t> </a:t>
            </a:r>
            <a:r>
              <a:rPr lang="it-IT" sz="1600" i="1" dirty="0" err="1">
                <a:solidFill>
                  <a:srgbClr val="0000FF"/>
                </a:solidFill>
              </a:rPr>
              <a:t>core</a:t>
            </a:r>
            <a:r>
              <a:rPr lang="it-IT" sz="1600" i="1" dirty="0">
                <a:solidFill>
                  <a:srgbClr val="0000FF"/>
                </a:solidFill>
              </a:rPr>
              <a:t> </a:t>
            </a:r>
            <a:r>
              <a:rPr lang="it-IT" sz="1600" i="1" dirty="0" err="1">
                <a:solidFill>
                  <a:srgbClr val="0000FF"/>
                </a:solidFill>
              </a:rPr>
              <a:t>rebounds</a:t>
            </a:r>
            <a:r>
              <a:rPr lang="it-IT" sz="1600" i="1" dirty="0">
                <a:solidFill>
                  <a:srgbClr val="0000FF"/>
                </a:solidFill>
              </a:rPr>
              <a:t> and </a:t>
            </a:r>
            <a:r>
              <a:rPr lang="it-IT" sz="1600" i="1" dirty="0" err="1">
                <a:solidFill>
                  <a:srgbClr val="0000FF"/>
                </a:solidFill>
              </a:rPr>
              <a:t>gives</a:t>
            </a:r>
            <a:r>
              <a:rPr lang="it-IT" sz="1600" i="1" dirty="0">
                <a:solidFill>
                  <a:srgbClr val="0000FF"/>
                </a:solidFill>
              </a:rPr>
              <a:t> rise </a:t>
            </a:r>
            <a:r>
              <a:rPr lang="it-IT" sz="1600" i="1" dirty="0" err="1">
                <a:solidFill>
                  <a:srgbClr val="0000FF"/>
                </a:solidFill>
              </a:rPr>
              <a:t>to</a:t>
            </a:r>
            <a:r>
              <a:rPr lang="it-IT" sz="1600" i="1" dirty="0">
                <a:solidFill>
                  <a:srgbClr val="0000FF"/>
                </a:solidFill>
              </a:rPr>
              <a:t> a </a:t>
            </a:r>
            <a:r>
              <a:rPr lang="it-IT" sz="1600" i="1" dirty="0" err="1">
                <a:solidFill>
                  <a:srgbClr val="0000FF"/>
                </a:solidFill>
              </a:rPr>
              <a:t>shock-wave</a:t>
            </a:r>
            <a:r>
              <a:rPr lang="it-IT" sz="1600" i="1" dirty="0">
                <a:solidFill>
                  <a:srgbClr val="0000FF"/>
                </a:solidFill>
              </a:rPr>
              <a:t> (</a:t>
            </a:r>
            <a:r>
              <a:rPr lang="it-IT" sz="1600" i="1" dirty="0" err="1">
                <a:solidFill>
                  <a:srgbClr val="0000FF"/>
                </a:solidFill>
              </a:rPr>
              <a:t>lower-right</a:t>
            </a:r>
            <a:r>
              <a:rPr lang="it-IT" sz="1600" i="1" dirty="0">
                <a:solidFill>
                  <a:srgbClr val="0000FF"/>
                </a:solidFill>
              </a:rPr>
              <a:t>). The </a:t>
            </a:r>
            <a:r>
              <a:rPr lang="it-IT" sz="1600" i="1" dirty="0" err="1">
                <a:solidFill>
                  <a:srgbClr val="0000FF"/>
                </a:solidFill>
              </a:rPr>
              <a:t>protoneutron</a:t>
            </a:r>
            <a:r>
              <a:rPr lang="it-IT" sz="1600" i="1" dirty="0">
                <a:solidFill>
                  <a:srgbClr val="0000FF"/>
                </a:solidFill>
              </a:rPr>
              <a:t> star </a:t>
            </a:r>
            <a:r>
              <a:rPr lang="it-IT" sz="1600" i="1" dirty="0" err="1">
                <a:solidFill>
                  <a:srgbClr val="0000FF"/>
                </a:solidFill>
              </a:rPr>
              <a:t>cools</a:t>
            </a:r>
            <a:r>
              <a:rPr lang="it-IT" sz="1600" i="1" dirty="0">
                <a:solidFill>
                  <a:srgbClr val="0000FF"/>
                </a:solidFill>
              </a:rPr>
              <a:t> </a:t>
            </a:r>
            <a:r>
              <a:rPr lang="it-IT" sz="1600" i="1" dirty="0" err="1">
                <a:solidFill>
                  <a:srgbClr val="0000FF"/>
                </a:solidFill>
              </a:rPr>
              <a:t>by</a:t>
            </a:r>
            <a:r>
              <a:rPr lang="it-IT" sz="1600" i="1" dirty="0">
                <a:solidFill>
                  <a:srgbClr val="0000FF"/>
                </a:solidFill>
              </a:rPr>
              <a:t> the </a:t>
            </a:r>
            <a:r>
              <a:rPr lang="it-IT" sz="1600" i="1" dirty="0" err="1">
                <a:solidFill>
                  <a:srgbClr val="0000FF"/>
                </a:solidFill>
              </a:rPr>
              <a:t>emission</a:t>
            </a:r>
            <a:r>
              <a:rPr lang="it-IT" sz="1600" i="1" dirty="0">
                <a:solidFill>
                  <a:srgbClr val="0000FF"/>
                </a:solidFill>
              </a:rPr>
              <a:t> </a:t>
            </a:r>
            <a:r>
              <a:rPr lang="it-IT" sz="1600" i="1" dirty="0" err="1">
                <a:solidFill>
                  <a:srgbClr val="0000FF"/>
                </a:solidFill>
              </a:rPr>
              <a:t>of</a:t>
            </a:r>
            <a:r>
              <a:rPr lang="it-IT" sz="1600" i="1" dirty="0">
                <a:solidFill>
                  <a:srgbClr val="0000FF"/>
                </a:solidFill>
              </a:rPr>
              <a:t> </a:t>
            </a:r>
            <a:r>
              <a:rPr lang="it-IT" sz="1600" i="1" dirty="0" err="1">
                <a:solidFill>
                  <a:srgbClr val="0000FF"/>
                </a:solidFill>
              </a:rPr>
              <a:t>neutrinos</a:t>
            </a:r>
            <a:r>
              <a:rPr lang="it-IT" sz="1600" i="1" dirty="0">
                <a:solidFill>
                  <a:srgbClr val="0000FF"/>
                </a:solidFill>
              </a:rPr>
              <a:t>.</a:t>
            </a:r>
          </a:p>
          <a:p>
            <a:pPr algn="l"/>
            <a:endParaRPr lang="it-IT" sz="1600" i="1" dirty="0">
              <a:solidFill>
                <a:srgbClr val="0000FF"/>
              </a:solidFill>
            </a:endParaRPr>
          </a:p>
          <a:p>
            <a:pPr algn="l"/>
            <a:endParaRPr lang="it-IT" sz="1600" i="1" dirty="0">
              <a:solidFill>
                <a:srgbClr val="0000FF"/>
              </a:solidFill>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3326" y="1113421"/>
            <a:ext cx="6121170" cy="548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41</a:t>
            </a:fld>
            <a:endParaRPr lang="it-IT"/>
          </a:p>
        </p:txBody>
      </p:sp>
    </p:spTree>
    <p:extLst>
      <p:ext uri="{BB962C8B-B14F-4D97-AF65-F5344CB8AC3E}">
        <p14:creationId xmlns:p14="http://schemas.microsoft.com/office/powerpoint/2010/main" val="3094665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27788"/>
          </a:xfrm>
        </p:spPr>
        <p:txBody>
          <a:bodyPr>
            <a:normAutofit/>
          </a:bodyPr>
          <a:lstStyle/>
          <a:p>
            <a:r>
              <a:rPr lang="en-US" sz="3600" dirty="0">
                <a:solidFill>
                  <a:srgbClr val="C00000"/>
                </a:solidFill>
              </a:rPr>
              <a:t>Description for a Type II Supernovae (I)</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42</a:t>
            </a:fld>
            <a:endParaRPr lang="it-IT"/>
          </a:p>
        </p:txBody>
      </p:sp>
      <p:pic>
        <p:nvPicPr>
          <p:cNvPr id="3246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5050" y="848130"/>
            <a:ext cx="75819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762642" y="5223904"/>
            <a:ext cx="2955320" cy="646331"/>
          </a:xfrm>
          <a:prstGeom prst="rect">
            <a:avLst/>
          </a:prstGeom>
        </p:spPr>
        <p:txBody>
          <a:bodyPr wrap="square">
            <a:spAutoFit/>
          </a:bodyPr>
          <a:lstStyle/>
          <a:p>
            <a:pPr algn="r"/>
            <a:r>
              <a:rPr lang="en-US" i="1" dirty="0"/>
              <a:t>From: Hans-Thomas </a:t>
            </a:r>
            <a:r>
              <a:rPr lang="en-US" i="1" dirty="0" err="1"/>
              <a:t>Janka</a:t>
            </a:r>
            <a:r>
              <a:rPr lang="en-US" i="1" dirty="0"/>
              <a:t>, TAUP 2013</a:t>
            </a:r>
          </a:p>
        </p:txBody>
      </p:sp>
      <p:sp>
        <p:nvSpPr>
          <p:cNvPr id="6" name="Rettangolo 5"/>
          <p:cNvSpPr/>
          <p:nvPr/>
        </p:nvSpPr>
        <p:spPr>
          <a:xfrm>
            <a:off x="5918650" y="3163800"/>
            <a:ext cx="1458626" cy="1260000"/>
          </a:xfrm>
          <a:prstGeom prst="rect">
            <a:avLst/>
          </a:prstGeom>
          <a:ln w="57150">
            <a:solidFill>
              <a:srgbClr val="FF0000"/>
            </a:solidFill>
          </a:ln>
        </p:spPr>
        <p:txBody>
          <a:bodyPr rtlCol="0" anchor="ctr">
            <a:spAutoFit/>
          </a:bodyPr>
          <a:lstStyle/>
          <a:p>
            <a:pPr algn="l"/>
            <a:endParaRPr lang="en-US" dirty="0"/>
          </a:p>
        </p:txBody>
      </p:sp>
    </p:spTree>
    <p:extLst>
      <p:ext uri="{BB962C8B-B14F-4D97-AF65-F5344CB8AC3E}">
        <p14:creationId xmlns:p14="http://schemas.microsoft.com/office/powerpoint/2010/main" val="5341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65110"/>
          </a:xfrm>
        </p:spPr>
        <p:txBody>
          <a:bodyPr>
            <a:normAutofit/>
          </a:bodyPr>
          <a:lstStyle/>
          <a:p>
            <a:r>
              <a:rPr lang="en-US" sz="3600" dirty="0">
                <a:solidFill>
                  <a:srgbClr val="C00000"/>
                </a:solidFill>
              </a:rPr>
              <a:t>Description for a Type II Supernovae (II)</a:t>
            </a:r>
          </a:p>
        </p:txBody>
      </p:sp>
      <p:sp>
        <p:nvSpPr>
          <p:cNvPr id="3" name="Segnaposto contenuto 2"/>
          <p:cNvSpPr>
            <a:spLocks noGrp="1"/>
          </p:cNvSpPr>
          <p:nvPr>
            <p:ph idx="1"/>
          </p:nvPr>
        </p:nvSpPr>
        <p:spPr/>
        <p:txBody>
          <a:bodyPr/>
          <a:lstStyle/>
          <a:p>
            <a:endParaRPr lang="en-US"/>
          </a:p>
        </p:txBody>
      </p:sp>
      <p:sp>
        <p:nvSpPr>
          <p:cNvPr id="7" name="Segnaposto piè di pagina 6"/>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43</a:t>
            </a:fld>
            <a:endParaRPr lang="it-IT"/>
          </a:p>
        </p:txBody>
      </p:sp>
      <p:pic>
        <p:nvPicPr>
          <p:cNvPr id="3256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5050" y="848130"/>
            <a:ext cx="75819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7532990" y="5513575"/>
            <a:ext cx="2955320" cy="646331"/>
          </a:xfrm>
          <a:prstGeom prst="rect">
            <a:avLst/>
          </a:prstGeom>
        </p:spPr>
        <p:txBody>
          <a:bodyPr wrap="square">
            <a:spAutoFit/>
          </a:bodyPr>
          <a:lstStyle/>
          <a:p>
            <a:pPr algn="r"/>
            <a:r>
              <a:rPr lang="en-US" i="1" dirty="0"/>
              <a:t>From: Hans-Thomas </a:t>
            </a:r>
            <a:r>
              <a:rPr lang="en-US" i="1" dirty="0" err="1"/>
              <a:t>Janka</a:t>
            </a:r>
            <a:r>
              <a:rPr lang="en-US" i="1" dirty="0"/>
              <a:t>, TAUP 2013</a:t>
            </a:r>
          </a:p>
        </p:txBody>
      </p:sp>
    </p:spTree>
    <p:extLst>
      <p:ext uri="{BB962C8B-B14F-4D97-AF65-F5344CB8AC3E}">
        <p14:creationId xmlns:p14="http://schemas.microsoft.com/office/powerpoint/2010/main" val="3447798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1096"/>
            <a:ext cx="10515600" cy="776206"/>
          </a:xfrm>
        </p:spPr>
        <p:txBody>
          <a:bodyPr>
            <a:normAutofit/>
          </a:bodyPr>
          <a:lstStyle/>
          <a:p>
            <a:r>
              <a:rPr lang="en-US" sz="3600" dirty="0">
                <a:solidFill>
                  <a:srgbClr val="C00000"/>
                </a:solidFill>
              </a:rPr>
              <a:t>Description for a Type II Supernovae (III)</a:t>
            </a:r>
          </a:p>
        </p:txBody>
      </p:sp>
      <p:sp>
        <p:nvSpPr>
          <p:cNvPr id="3" name="Segnaposto contenuto 2"/>
          <p:cNvSpPr>
            <a:spLocks noGrp="1"/>
          </p:cNvSpPr>
          <p:nvPr>
            <p:ph idx="1"/>
          </p:nvPr>
        </p:nvSpPr>
        <p:spPr/>
        <p:txBody>
          <a:bodyPr/>
          <a:lstStyle/>
          <a:p>
            <a:endParaRPr lang="en-US"/>
          </a:p>
        </p:txBody>
      </p:sp>
      <p:sp>
        <p:nvSpPr>
          <p:cNvPr id="7" name="Segnaposto piè di pagina 6"/>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44</a:t>
            </a:fld>
            <a:endParaRPr lang="it-IT"/>
          </a:p>
        </p:txBody>
      </p:sp>
      <p:pic>
        <p:nvPicPr>
          <p:cNvPr id="3266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5050" y="848130"/>
            <a:ext cx="75819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7532990" y="5513575"/>
            <a:ext cx="2955320" cy="646331"/>
          </a:xfrm>
          <a:prstGeom prst="rect">
            <a:avLst/>
          </a:prstGeom>
        </p:spPr>
        <p:txBody>
          <a:bodyPr wrap="square">
            <a:spAutoFit/>
          </a:bodyPr>
          <a:lstStyle/>
          <a:p>
            <a:pPr algn="r"/>
            <a:r>
              <a:rPr lang="en-US" i="1" dirty="0"/>
              <a:t>From: Hans-Thomas </a:t>
            </a:r>
            <a:r>
              <a:rPr lang="en-US" i="1" dirty="0" err="1"/>
              <a:t>Janka</a:t>
            </a:r>
            <a:r>
              <a:rPr lang="en-US" i="1" dirty="0"/>
              <a:t>, TAUP 2013</a:t>
            </a:r>
          </a:p>
        </p:txBody>
      </p:sp>
    </p:spTree>
    <p:extLst>
      <p:ext uri="{BB962C8B-B14F-4D97-AF65-F5344CB8AC3E}">
        <p14:creationId xmlns:p14="http://schemas.microsoft.com/office/powerpoint/2010/main" val="3738314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1096"/>
            <a:ext cx="10515600" cy="776206"/>
          </a:xfrm>
        </p:spPr>
        <p:txBody>
          <a:bodyPr>
            <a:normAutofit/>
          </a:bodyPr>
          <a:lstStyle/>
          <a:p>
            <a:r>
              <a:rPr lang="en-US" sz="3600" dirty="0">
                <a:solidFill>
                  <a:srgbClr val="C00000"/>
                </a:solidFill>
              </a:rPr>
              <a:t>Description for a Type II Supernovae (IV)</a:t>
            </a:r>
          </a:p>
        </p:txBody>
      </p:sp>
      <p:sp>
        <p:nvSpPr>
          <p:cNvPr id="3" name="Segnaposto contenuto 2"/>
          <p:cNvSpPr>
            <a:spLocks noGrp="1"/>
          </p:cNvSpPr>
          <p:nvPr>
            <p:ph idx="1"/>
          </p:nvPr>
        </p:nvSpPr>
        <p:spPr/>
        <p:txBody>
          <a:bodyPr/>
          <a:lstStyle/>
          <a:p>
            <a:endParaRPr lang="en-US"/>
          </a:p>
        </p:txBody>
      </p:sp>
      <p:sp>
        <p:nvSpPr>
          <p:cNvPr id="7" name="Segnaposto piè di pagina 6"/>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45</a:t>
            </a:fld>
            <a:endParaRPr lang="it-IT"/>
          </a:p>
        </p:txBody>
      </p:sp>
      <p:pic>
        <p:nvPicPr>
          <p:cNvPr id="3276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5050" y="848130"/>
            <a:ext cx="75819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7532990" y="5513575"/>
            <a:ext cx="2955320" cy="646331"/>
          </a:xfrm>
          <a:prstGeom prst="rect">
            <a:avLst/>
          </a:prstGeom>
        </p:spPr>
        <p:txBody>
          <a:bodyPr wrap="square">
            <a:spAutoFit/>
          </a:bodyPr>
          <a:lstStyle/>
          <a:p>
            <a:pPr algn="r"/>
            <a:r>
              <a:rPr lang="en-US" i="1" dirty="0"/>
              <a:t>From: Hans-Thomas </a:t>
            </a:r>
            <a:r>
              <a:rPr lang="en-US" i="1" dirty="0" err="1"/>
              <a:t>Janka</a:t>
            </a:r>
            <a:r>
              <a:rPr lang="en-US" i="1" dirty="0"/>
              <a:t>, TAUP 2013</a:t>
            </a:r>
          </a:p>
        </p:txBody>
      </p:sp>
    </p:spTree>
    <p:extLst>
      <p:ext uri="{BB962C8B-B14F-4D97-AF65-F5344CB8AC3E}">
        <p14:creationId xmlns:p14="http://schemas.microsoft.com/office/powerpoint/2010/main" val="2592212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255"/>
            <a:ext cx="10515600" cy="799939"/>
          </a:xfrm>
        </p:spPr>
        <p:txBody>
          <a:bodyPr>
            <a:normAutofit/>
          </a:bodyPr>
          <a:lstStyle/>
          <a:p>
            <a:r>
              <a:rPr lang="en-US" sz="3600" dirty="0">
                <a:solidFill>
                  <a:srgbClr val="C00000"/>
                </a:solidFill>
              </a:rPr>
              <a:t>Description for a Type II Supernovae (V)</a:t>
            </a:r>
          </a:p>
        </p:txBody>
      </p:sp>
      <p:sp>
        <p:nvSpPr>
          <p:cNvPr id="3" name="Segnaposto contenuto 2"/>
          <p:cNvSpPr>
            <a:spLocks noGrp="1"/>
          </p:cNvSpPr>
          <p:nvPr>
            <p:ph idx="1"/>
          </p:nvPr>
        </p:nvSpPr>
        <p:spPr/>
        <p:txBody>
          <a:bodyPr/>
          <a:lstStyle/>
          <a:p>
            <a:endParaRPr lang="en-US"/>
          </a:p>
        </p:txBody>
      </p:sp>
      <p:sp>
        <p:nvSpPr>
          <p:cNvPr id="7" name="Segnaposto piè di pagina 6"/>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46</a:t>
            </a:fld>
            <a:endParaRPr lang="it-IT"/>
          </a:p>
        </p:txBody>
      </p:sp>
      <p:pic>
        <p:nvPicPr>
          <p:cNvPr id="3287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5050" y="835251"/>
            <a:ext cx="75819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7532990" y="5513575"/>
            <a:ext cx="2955320" cy="646331"/>
          </a:xfrm>
          <a:prstGeom prst="rect">
            <a:avLst/>
          </a:prstGeom>
        </p:spPr>
        <p:txBody>
          <a:bodyPr wrap="square">
            <a:spAutoFit/>
          </a:bodyPr>
          <a:lstStyle/>
          <a:p>
            <a:pPr algn="r"/>
            <a:r>
              <a:rPr lang="en-US" i="1" dirty="0"/>
              <a:t>From: Hans-Thomas </a:t>
            </a:r>
            <a:r>
              <a:rPr lang="en-US" i="1" dirty="0" err="1"/>
              <a:t>Janka</a:t>
            </a:r>
            <a:r>
              <a:rPr lang="en-US" i="1" dirty="0"/>
              <a:t>, TAUP 2013</a:t>
            </a:r>
          </a:p>
        </p:txBody>
      </p:sp>
    </p:spTree>
    <p:extLst>
      <p:ext uri="{BB962C8B-B14F-4D97-AF65-F5344CB8AC3E}">
        <p14:creationId xmlns:p14="http://schemas.microsoft.com/office/powerpoint/2010/main" val="3136695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43812" y="1172577"/>
            <a:ext cx="9952180" cy="646331"/>
          </a:xfrm>
          <a:prstGeom prst="rect">
            <a:avLst/>
          </a:prstGeom>
          <a:noFill/>
        </p:spPr>
        <p:txBody>
          <a:bodyPr wrap="square" rtlCol="0">
            <a:spAutoFit/>
          </a:bodyPr>
          <a:lstStyle/>
          <a:p>
            <a:pPr marL="342900" indent="-342900">
              <a:buFont typeface="Arial" panose="020B0604020202020204" pitchFamily="34" charset="0"/>
              <a:buChar char="•"/>
            </a:pPr>
            <a:r>
              <a:rPr lang="en-US" dirty="0"/>
              <a:t>The work U done by gravity in compressing a star of mass M and radius R in the core (neutron star) of radius R</a:t>
            </a:r>
            <a:r>
              <a:rPr lang="en-US" baseline="-25000" dirty="0"/>
              <a:t>NS</a:t>
            </a:r>
            <a:r>
              <a:rPr lang="en-US" dirty="0"/>
              <a:t>  and mass M</a:t>
            </a:r>
            <a:r>
              <a:rPr lang="en-US" baseline="-25000" dirty="0"/>
              <a:t>NS</a:t>
            </a:r>
            <a:r>
              <a:rPr lang="en-US" dirty="0"/>
              <a:t> is given by </a:t>
            </a:r>
          </a:p>
        </p:txBody>
      </p:sp>
      <p:pic>
        <p:nvPicPr>
          <p:cNvPr id="3225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5743" y="2033463"/>
            <a:ext cx="6232033" cy="81953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CasellaDiTesto 8"/>
          <p:cNvSpPr txBox="1"/>
          <p:nvPr/>
        </p:nvSpPr>
        <p:spPr>
          <a:xfrm>
            <a:off x="1492965" y="3464076"/>
            <a:ext cx="4374232" cy="1477328"/>
          </a:xfrm>
          <a:prstGeom prst="rect">
            <a:avLst/>
          </a:prstGeom>
          <a:noFill/>
        </p:spPr>
        <p:txBody>
          <a:bodyPr wrap="square" rtlCol="0">
            <a:spAutoFit/>
          </a:bodyPr>
          <a:lstStyle/>
          <a:p>
            <a:pPr marL="342900" indent="-342900">
              <a:buFont typeface="Arial" panose="020B0604020202020204" pitchFamily="34" charset="0"/>
              <a:buChar char="•"/>
            </a:pPr>
            <a:r>
              <a:rPr lang="en-US" dirty="0"/>
              <a:t>This shows up as</a:t>
            </a:r>
          </a:p>
          <a:p>
            <a:pPr marL="342900" indent="-342900">
              <a:buFont typeface="Arial" panose="020B0604020202020204" pitchFamily="34" charset="0"/>
              <a:buChar char="•"/>
            </a:pPr>
            <a:r>
              <a:rPr lang="it-IT" b="1" dirty="0">
                <a:solidFill>
                  <a:srgbClr val="FF0000"/>
                </a:solidFill>
              </a:rPr>
              <a:t>99%   </a:t>
            </a:r>
            <a:r>
              <a:rPr lang="it-IT" b="1" dirty="0" err="1">
                <a:solidFill>
                  <a:srgbClr val="FF0000"/>
                </a:solidFill>
              </a:rPr>
              <a:t>Neutrinos</a:t>
            </a:r>
            <a:endParaRPr lang="it-IT" b="1" dirty="0">
              <a:solidFill>
                <a:srgbClr val="FF0000"/>
              </a:solidFill>
            </a:endParaRPr>
          </a:p>
          <a:p>
            <a:pPr marL="342900" indent="-342900">
              <a:buFont typeface="Arial" panose="020B0604020202020204" pitchFamily="34" charset="0"/>
              <a:buChar char="•"/>
            </a:pPr>
            <a:r>
              <a:rPr lang="it-IT" b="1" dirty="0">
                <a:solidFill>
                  <a:srgbClr val="0000FF"/>
                </a:solidFill>
              </a:rPr>
              <a:t>1%     </a:t>
            </a:r>
            <a:r>
              <a:rPr lang="it-IT" b="1" dirty="0" err="1">
                <a:solidFill>
                  <a:srgbClr val="0000FF"/>
                </a:solidFill>
              </a:rPr>
              <a:t>Kinetic</a:t>
            </a:r>
            <a:r>
              <a:rPr lang="it-IT" b="1" dirty="0">
                <a:solidFill>
                  <a:srgbClr val="0000FF"/>
                </a:solidFill>
              </a:rPr>
              <a:t> </a:t>
            </a:r>
            <a:r>
              <a:rPr lang="it-IT" b="1" dirty="0" err="1">
                <a:solidFill>
                  <a:srgbClr val="0000FF"/>
                </a:solidFill>
              </a:rPr>
              <a:t>energy</a:t>
            </a:r>
            <a:r>
              <a:rPr lang="it-IT" b="1" dirty="0">
                <a:solidFill>
                  <a:srgbClr val="0000FF"/>
                </a:solidFill>
              </a:rPr>
              <a:t> of the </a:t>
            </a:r>
            <a:r>
              <a:rPr lang="it-IT" b="1" dirty="0" err="1">
                <a:solidFill>
                  <a:srgbClr val="0000FF"/>
                </a:solidFill>
              </a:rPr>
              <a:t>explosion</a:t>
            </a:r>
            <a:r>
              <a:rPr lang="it-IT" b="1" dirty="0">
                <a:solidFill>
                  <a:srgbClr val="0000FF"/>
                </a:solidFill>
              </a:rPr>
              <a:t> </a:t>
            </a:r>
            <a:r>
              <a:rPr lang="it-IT" dirty="0"/>
              <a:t>(</a:t>
            </a:r>
            <a:r>
              <a:rPr lang="it-IT" dirty="0" err="1"/>
              <a:t>few</a:t>
            </a:r>
            <a:r>
              <a:rPr lang="it-IT" dirty="0"/>
              <a:t> % of </a:t>
            </a:r>
            <a:r>
              <a:rPr lang="it-IT" dirty="0" err="1"/>
              <a:t>this</a:t>
            </a:r>
            <a:r>
              <a:rPr lang="it-IT" dirty="0"/>
              <a:t> </a:t>
            </a:r>
            <a:r>
              <a:rPr lang="it-IT" dirty="0" err="1"/>
              <a:t>into</a:t>
            </a:r>
            <a:r>
              <a:rPr lang="it-IT" dirty="0"/>
              <a:t> </a:t>
            </a:r>
            <a:r>
              <a:rPr lang="it-IT" dirty="0" err="1"/>
              <a:t>Cosmic</a:t>
            </a:r>
            <a:r>
              <a:rPr lang="it-IT" dirty="0"/>
              <a:t> </a:t>
            </a:r>
            <a:r>
              <a:rPr lang="it-IT" dirty="0" err="1"/>
              <a:t>Rays</a:t>
            </a:r>
            <a:r>
              <a:rPr lang="it-IT" dirty="0"/>
              <a:t>)</a:t>
            </a:r>
          </a:p>
          <a:p>
            <a:pPr marL="342900" indent="-342900">
              <a:buFont typeface="Arial" panose="020B0604020202020204" pitchFamily="34" charset="0"/>
              <a:buChar char="•"/>
            </a:pPr>
            <a:r>
              <a:rPr lang="it-IT" b="1" dirty="0">
                <a:solidFill>
                  <a:srgbClr val="339933"/>
                </a:solidFill>
              </a:rPr>
              <a:t>0.01%  </a:t>
            </a:r>
            <a:r>
              <a:rPr lang="it-IT" b="1" dirty="0" err="1">
                <a:solidFill>
                  <a:srgbClr val="339933"/>
                </a:solidFill>
              </a:rPr>
              <a:t>Photons</a:t>
            </a:r>
            <a:r>
              <a:rPr lang="it-IT" b="1" dirty="0">
                <a:solidFill>
                  <a:srgbClr val="339933"/>
                </a:solidFill>
              </a:rPr>
              <a:t> (</a:t>
            </a:r>
            <a:r>
              <a:rPr lang="it-IT" b="1" dirty="0" err="1">
                <a:solidFill>
                  <a:srgbClr val="339933"/>
                </a:solidFill>
              </a:rPr>
              <a:t>outshine</a:t>
            </a:r>
            <a:r>
              <a:rPr lang="it-IT" b="1" dirty="0">
                <a:solidFill>
                  <a:srgbClr val="339933"/>
                </a:solidFill>
              </a:rPr>
              <a:t> </a:t>
            </a:r>
            <a:r>
              <a:rPr lang="it-IT" b="1" dirty="0" err="1">
                <a:solidFill>
                  <a:srgbClr val="339933"/>
                </a:solidFill>
              </a:rPr>
              <a:t>host</a:t>
            </a:r>
            <a:r>
              <a:rPr lang="it-IT" b="1" dirty="0">
                <a:solidFill>
                  <a:srgbClr val="339933"/>
                </a:solidFill>
              </a:rPr>
              <a:t> </a:t>
            </a:r>
            <a:r>
              <a:rPr lang="it-IT" b="1" dirty="0" err="1">
                <a:solidFill>
                  <a:srgbClr val="339933"/>
                </a:solidFill>
              </a:rPr>
              <a:t>galaxy</a:t>
            </a:r>
            <a:r>
              <a:rPr lang="it-IT" b="1" dirty="0">
                <a:solidFill>
                  <a:srgbClr val="339933"/>
                </a:solidFill>
              </a:rPr>
              <a:t>)</a:t>
            </a:r>
            <a:endParaRPr lang="en-US" b="1" dirty="0">
              <a:solidFill>
                <a:srgbClr val="339933"/>
              </a:solidFill>
            </a:endParaRPr>
          </a:p>
        </p:txBody>
      </p:sp>
      <p:sp>
        <p:nvSpPr>
          <p:cNvPr id="10" name="CasellaDiTesto 9"/>
          <p:cNvSpPr txBox="1"/>
          <p:nvPr/>
        </p:nvSpPr>
        <p:spPr>
          <a:xfrm>
            <a:off x="7157145" y="8302082"/>
            <a:ext cx="4122376" cy="1477328"/>
          </a:xfrm>
          <a:prstGeom prst="rect">
            <a:avLst/>
          </a:prstGeom>
          <a:noFill/>
        </p:spPr>
        <p:txBody>
          <a:bodyPr wrap="square" rtlCol="0">
            <a:spAutoFit/>
          </a:bodyPr>
          <a:lstStyle/>
          <a:p>
            <a:pPr marL="342900" indent="-342900">
              <a:buFont typeface="Arial" panose="020B0604020202020204" pitchFamily="34" charset="0"/>
              <a:buChar char="•"/>
            </a:pPr>
            <a:r>
              <a:rPr lang="en-US" dirty="0"/>
              <a:t>Neutrino luminosity (while it lasts) outshines the photon luminosity of the entire Universe</a:t>
            </a:r>
          </a:p>
          <a:p>
            <a:pPr marL="1257300" lvl="2" indent="-342900">
              <a:buFont typeface="Wingdings" panose="05000000000000000000" pitchFamily="2" charset="2"/>
              <a:buChar char="Ø"/>
            </a:pPr>
            <a:r>
              <a:rPr lang="it-IT" b="1" dirty="0">
                <a:latin typeface="+mj-lt"/>
              </a:rPr>
              <a:t>L</a:t>
            </a:r>
            <a:r>
              <a:rPr lang="it-IT" b="1" baseline="-25000" dirty="0">
                <a:latin typeface="Symbol" panose="05050102010706020507" pitchFamily="18" charset="2"/>
              </a:rPr>
              <a:t>n</a:t>
            </a:r>
            <a:r>
              <a:rPr lang="it-IT" b="1" dirty="0">
                <a:latin typeface="+mj-lt"/>
              </a:rPr>
              <a:t>= 3x10</a:t>
            </a:r>
            <a:r>
              <a:rPr lang="it-IT" b="1" baseline="30000" dirty="0">
                <a:latin typeface="+mj-lt"/>
              </a:rPr>
              <a:t>53</a:t>
            </a:r>
            <a:r>
              <a:rPr lang="it-IT" b="1" dirty="0">
                <a:latin typeface="+mj-lt"/>
              </a:rPr>
              <a:t> erg/3 sec = 3x10</a:t>
            </a:r>
            <a:r>
              <a:rPr lang="it-IT" b="1" baseline="30000" dirty="0">
                <a:latin typeface="+mj-lt"/>
              </a:rPr>
              <a:t>19</a:t>
            </a:r>
            <a:r>
              <a:rPr lang="it-IT" b="1" dirty="0">
                <a:latin typeface="+mj-lt"/>
              </a:rPr>
              <a:t> </a:t>
            </a:r>
            <a:r>
              <a:rPr lang="it-IT" b="1" dirty="0" err="1">
                <a:latin typeface="+mj-lt"/>
              </a:rPr>
              <a:t>L</a:t>
            </a:r>
            <a:r>
              <a:rPr lang="it-IT" b="1" baseline="-25000" dirty="0" err="1">
                <a:latin typeface="+mj-lt"/>
              </a:rPr>
              <a:t>Sun</a:t>
            </a:r>
            <a:endParaRPr lang="en-US" b="1" baseline="-25000" dirty="0">
              <a:latin typeface="+mj-lt"/>
            </a:endParaRPr>
          </a:p>
        </p:txBody>
      </p:sp>
      <p:sp>
        <p:nvSpPr>
          <p:cNvPr id="8" name="Titolo 1"/>
          <p:cNvSpPr>
            <a:spLocks noGrp="1"/>
          </p:cNvSpPr>
          <p:nvPr>
            <p:ph type="title"/>
          </p:nvPr>
        </p:nvSpPr>
        <p:spPr>
          <a:xfrm>
            <a:off x="849086" y="1"/>
            <a:ext cx="9190264" cy="780093"/>
          </a:xfrm>
        </p:spPr>
        <p:txBody>
          <a:bodyPr>
            <a:normAutofit/>
          </a:bodyPr>
          <a:lstStyle/>
          <a:p>
            <a:r>
              <a:rPr lang="en-US" sz="3600" dirty="0">
                <a:solidFill>
                  <a:srgbClr val="C00000"/>
                </a:solidFill>
              </a:rPr>
              <a:t>Core-Collapse Supernovae (Type II)</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47</a:t>
            </a:fld>
            <a:endParaRPr lang="it-IT"/>
          </a:p>
        </p:txBody>
      </p:sp>
      <p:pic>
        <p:nvPicPr>
          <p:cNvPr id="3074" name="Picture 2" descr="Risultati immagini per supernov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1761" y="3033925"/>
            <a:ext cx="4732378" cy="266196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221759" y="5685423"/>
            <a:ext cx="3928191" cy="369332"/>
          </a:xfrm>
          <a:prstGeom prst="rect">
            <a:avLst/>
          </a:prstGeom>
        </p:spPr>
        <p:txBody>
          <a:bodyPr wrap="none">
            <a:spAutoFit/>
          </a:bodyPr>
          <a:lstStyle/>
          <a:p>
            <a:r>
              <a:rPr lang="en-US" i="1" dirty="0"/>
              <a:t>The Crab Nebula (derived from SN1054)</a:t>
            </a:r>
          </a:p>
        </p:txBody>
      </p:sp>
    </p:spTree>
    <p:extLst>
      <p:ext uri="{BB962C8B-B14F-4D97-AF65-F5344CB8AC3E}">
        <p14:creationId xmlns:p14="http://schemas.microsoft.com/office/powerpoint/2010/main" val="984097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37118"/>
          </a:xfrm>
        </p:spPr>
        <p:txBody>
          <a:bodyPr>
            <a:normAutofit/>
          </a:bodyPr>
          <a:lstStyle/>
          <a:p>
            <a:r>
              <a:rPr lang="en-US" sz="3600" dirty="0">
                <a:solidFill>
                  <a:srgbClr val="C00000"/>
                </a:solidFill>
              </a:rPr>
              <a:t>SN1572 (</a:t>
            </a:r>
            <a:r>
              <a:rPr lang="en-US" sz="3600" dirty="0" err="1">
                <a:solidFill>
                  <a:srgbClr val="C00000"/>
                </a:solidFill>
              </a:rPr>
              <a:t>Tycho</a:t>
            </a:r>
            <a:r>
              <a:rPr lang="en-US" sz="3600" dirty="0">
                <a:solidFill>
                  <a:srgbClr val="C00000"/>
                </a:solidFill>
              </a:rPr>
              <a:t>)</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6" name="Segnaposto numero diapositiva 5"/>
          <p:cNvSpPr>
            <a:spLocks noGrp="1"/>
          </p:cNvSpPr>
          <p:nvPr>
            <p:ph type="sldNum" sz="quarter" idx="12"/>
          </p:nvPr>
        </p:nvSpPr>
        <p:spPr/>
        <p:txBody>
          <a:bodyPr/>
          <a:lstStyle/>
          <a:p>
            <a:fld id="{EF856C54-971D-4A64-8725-72F12A462872}" type="slidenum">
              <a:rPr lang="it-IT" smtClean="0"/>
              <a:t>48</a:t>
            </a:fld>
            <a:endParaRPr lang="it-IT"/>
          </a:p>
        </p:txBody>
      </p:sp>
      <p:pic>
        <p:nvPicPr>
          <p:cNvPr id="3235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0569" y="973277"/>
            <a:ext cx="7087942" cy="530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239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1095" y="0"/>
            <a:ext cx="9667394" cy="759854"/>
          </a:xfrm>
        </p:spPr>
        <p:txBody>
          <a:bodyPr>
            <a:noAutofit/>
          </a:bodyPr>
          <a:lstStyle/>
          <a:p>
            <a:r>
              <a:rPr lang="en-US" sz="3600" dirty="0">
                <a:solidFill>
                  <a:srgbClr val="C00000"/>
                </a:solidFill>
              </a:rPr>
              <a:t>Predictions from SN Core</a:t>
            </a:r>
          </a:p>
        </p:txBody>
      </p:sp>
      <p:sp>
        <p:nvSpPr>
          <p:cNvPr id="6" name="Segnaposto piè di pagina 5"/>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49</a:t>
            </a:fld>
            <a:endParaRPr lang="it-IT"/>
          </a:p>
        </p:txBody>
      </p:sp>
      <p:pic>
        <p:nvPicPr>
          <p:cNvPr id="3297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9504" y="973830"/>
            <a:ext cx="7738647" cy="504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4705082" y="1646427"/>
            <a:ext cx="2224132" cy="369332"/>
          </a:xfrm>
          <a:prstGeom prst="rect">
            <a:avLst/>
          </a:prstGeom>
          <a:ln w="76200">
            <a:solidFill>
              <a:srgbClr val="FF0000"/>
            </a:solidFill>
          </a:ln>
        </p:spPr>
        <p:txBody>
          <a:bodyPr wrap="square" rtlCol="0" anchor="ctr">
            <a:spAutoFit/>
          </a:bodyPr>
          <a:lstStyle/>
          <a:p>
            <a:pPr algn="l"/>
            <a:endParaRPr lang="en-US" dirty="0"/>
          </a:p>
        </p:txBody>
      </p:sp>
    </p:spTree>
    <p:extLst>
      <p:ext uri="{BB962C8B-B14F-4D97-AF65-F5344CB8AC3E}">
        <p14:creationId xmlns:p14="http://schemas.microsoft.com/office/powerpoint/2010/main" val="176115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0" name="Picture 10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0474" y="1815307"/>
            <a:ext cx="3459162" cy="3459163"/>
          </a:xfrm>
          <a:prstGeom prst="rect">
            <a:avLst/>
          </a:prstGeom>
          <a:noFill/>
          <a:ln w="25400">
            <a:noFill/>
            <a:miter lim="800000"/>
            <a:headEnd/>
            <a:tailEnd/>
          </a:ln>
          <a:effectLst/>
        </p:spPr>
      </p:pic>
      <p:pic>
        <p:nvPicPr>
          <p:cNvPr id="175111" name="Picture 10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6922" y="908505"/>
            <a:ext cx="4630057" cy="5272769"/>
          </a:xfrm>
          <a:prstGeom prst="rect">
            <a:avLst/>
          </a:prstGeom>
          <a:noFill/>
          <a:ln w="25400">
            <a:noFill/>
            <a:miter lim="800000"/>
            <a:headEnd/>
            <a:tailEnd/>
          </a:ln>
          <a:effectLst/>
        </p:spPr>
      </p:pic>
      <p:sp>
        <p:nvSpPr>
          <p:cNvPr id="3" name="Titolo 2"/>
          <p:cNvSpPr>
            <a:spLocks noGrp="1"/>
          </p:cNvSpPr>
          <p:nvPr>
            <p:ph type="title"/>
          </p:nvPr>
        </p:nvSpPr>
        <p:spPr>
          <a:xfrm>
            <a:off x="838200" y="13944"/>
            <a:ext cx="10515600" cy="719483"/>
          </a:xfrm>
        </p:spPr>
        <p:txBody>
          <a:bodyPr>
            <a:normAutofit/>
          </a:bodyPr>
          <a:lstStyle/>
          <a:p>
            <a:r>
              <a:rPr lang="en-US" sz="3600" dirty="0">
                <a:solidFill>
                  <a:srgbClr val="C00000"/>
                </a:solidFill>
              </a:rPr>
              <a:t>The HR diagram</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5</a:t>
            </a:fld>
            <a:endParaRPr lang="it-IT"/>
          </a:p>
        </p:txBody>
      </p:sp>
    </p:spTree>
    <p:extLst>
      <p:ext uri="{BB962C8B-B14F-4D97-AF65-F5344CB8AC3E}">
        <p14:creationId xmlns:p14="http://schemas.microsoft.com/office/powerpoint/2010/main" val="1306489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961665" y="3215170"/>
            <a:ext cx="3239470" cy="3293341"/>
          </a:xfrm>
          <a:prstGeom prst="rect">
            <a:avLst/>
          </a:prstGeom>
        </p:spPr>
      </p:pic>
      <p:sp>
        <p:nvSpPr>
          <p:cNvPr id="2" name="Titolo 1"/>
          <p:cNvSpPr>
            <a:spLocks noGrp="1"/>
          </p:cNvSpPr>
          <p:nvPr>
            <p:ph type="title"/>
          </p:nvPr>
        </p:nvSpPr>
        <p:spPr>
          <a:xfrm>
            <a:off x="858416" y="-27384"/>
            <a:ext cx="9352384" cy="806042"/>
          </a:xfrm>
        </p:spPr>
        <p:txBody>
          <a:bodyPr>
            <a:normAutofit/>
          </a:bodyPr>
          <a:lstStyle/>
          <a:p>
            <a:pPr algn="l"/>
            <a:r>
              <a:rPr lang="it-IT" sz="3600" dirty="0">
                <a:solidFill>
                  <a:srgbClr val="C00000"/>
                </a:solidFill>
              </a:rPr>
              <a:t>The SN neutrino </a:t>
            </a:r>
            <a:r>
              <a:rPr lang="it-IT" sz="3600" dirty="0" err="1">
                <a:solidFill>
                  <a:srgbClr val="C00000"/>
                </a:solidFill>
              </a:rPr>
              <a:t>fluence</a:t>
            </a:r>
            <a:endParaRPr lang="en-US" sz="3600" dirty="0">
              <a:solidFill>
                <a:srgbClr val="C00000"/>
              </a:solidFill>
            </a:endParaRPr>
          </a:p>
        </p:txBody>
      </p:sp>
      <p:sp>
        <p:nvSpPr>
          <p:cNvPr id="11" name="Segnaposto piè di pagina 10"/>
          <p:cNvSpPr>
            <a:spLocks noGrp="1"/>
          </p:cNvSpPr>
          <p:nvPr>
            <p:ph type="ftr" sz="quarter" idx="11"/>
          </p:nvPr>
        </p:nvSpPr>
        <p:spPr/>
        <p:txBody>
          <a:bodyPr/>
          <a:lstStyle/>
          <a:p>
            <a:r>
              <a:rPr lang="fr-FR" dirty="0"/>
              <a:t>M. Spurio - Astroparticle Physics - 12</a:t>
            </a:r>
            <a:endParaRPr lang="it-IT" dirty="0"/>
          </a:p>
        </p:txBody>
      </p:sp>
      <p:sp>
        <p:nvSpPr>
          <p:cNvPr id="12" name="Segnaposto numero diapositiva 11"/>
          <p:cNvSpPr>
            <a:spLocks noGrp="1"/>
          </p:cNvSpPr>
          <p:nvPr>
            <p:ph type="sldNum" sz="quarter" idx="12"/>
          </p:nvPr>
        </p:nvSpPr>
        <p:spPr/>
        <p:txBody>
          <a:bodyPr/>
          <a:lstStyle/>
          <a:p>
            <a:fld id="{EF856C54-971D-4A64-8725-72F12A462872}" type="slidenum">
              <a:rPr lang="it-IT" smtClean="0"/>
              <a:t>50</a:t>
            </a:fld>
            <a:endParaRPr lang="it-IT"/>
          </a:p>
        </p:txBody>
      </p:sp>
      <p:graphicFrame>
        <p:nvGraphicFramePr>
          <p:cNvPr id="7" name="Object 5"/>
          <p:cNvGraphicFramePr>
            <a:graphicFrameLocks noChangeAspect="1"/>
          </p:cNvGraphicFramePr>
          <p:nvPr>
            <p:extLst>
              <p:ext uri="{D42A27DB-BD31-4B8C-83A1-F6EECF244321}">
                <p14:modId xmlns:p14="http://schemas.microsoft.com/office/powerpoint/2010/main" val="1438713295"/>
              </p:ext>
            </p:extLst>
          </p:nvPr>
        </p:nvGraphicFramePr>
        <p:xfrm>
          <a:off x="5999162" y="905702"/>
          <a:ext cx="2133600" cy="533400"/>
        </p:xfrm>
        <a:graphic>
          <a:graphicData uri="http://schemas.openxmlformats.org/presentationml/2006/ole">
            <mc:AlternateContent xmlns:mc="http://schemas.openxmlformats.org/markup-compatibility/2006">
              <mc:Choice xmlns:v="urn:schemas-microsoft-com:vml" Requires="v">
                <p:oleObj name="Equation" r:id="rId3" imgW="965160" imgH="241200" progId="Equation.3">
                  <p:embed/>
                </p:oleObj>
              </mc:Choice>
              <mc:Fallback>
                <p:oleObj name="Equation" r:id="rId3" imgW="9651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2" y="905702"/>
                        <a:ext cx="2133600" cy="533400"/>
                      </a:xfrm>
                      <a:prstGeom prst="rect">
                        <a:avLst/>
                      </a:prstGeom>
                      <a:solidFill>
                        <a:srgbClr val="FFFF99"/>
                      </a:solidFill>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988042527"/>
              </p:ext>
            </p:extLst>
          </p:nvPr>
        </p:nvGraphicFramePr>
        <p:xfrm>
          <a:off x="5999163" y="1827241"/>
          <a:ext cx="2327275" cy="477838"/>
        </p:xfrm>
        <a:graphic>
          <a:graphicData uri="http://schemas.openxmlformats.org/presentationml/2006/ole">
            <mc:AlternateContent xmlns:mc="http://schemas.openxmlformats.org/markup-compatibility/2006">
              <mc:Choice xmlns:v="urn:schemas-microsoft-com:vml" Requires="v">
                <p:oleObj name="Equation" r:id="rId5" imgW="990360" imgH="203040" progId="Equation.3">
                  <p:embed/>
                </p:oleObj>
              </mc:Choice>
              <mc:Fallback>
                <p:oleObj name="Equation" r:id="rId5" imgW="99036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163" y="1827241"/>
                        <a:ext cx="2327275" cy="477838"/>
                      </a:xfrm>
                      <a:prstGeom prst="rect">
                        <a:avLst/>
                      </a:prstGeom>
                      <a:solidFill>
                        <a:srgbClr val="FFFF99"/>
                      </a:solidFill>
                    </p:spPr>
                  </p:pic>
                </p:oleObj>
              </mc:Fallback>
            </mc:AlternateContent>
          </a:graphicData>
        </a:graphic>
      </p:graphicFrame>
      <p:sp>
        <p:nvSpPr>
          <p:cNvPr id="9" name="Text Box 7"/>
          <p:cNvSpPr txBox="1">
            <a:spLocks noChangeArrowheads="1"/>
          </p:cNvSpPr>
          <p:nvPr/>
        </p:nvSpPr>
        <p:spPr bwMode="auto">
          <a:xfrm>
            <a:off x="765110" y="833046"/>
            <a:ext cx="4797573" cy="369332"/>
          </a:xfrm>
          <a:prstGeom prst="rect">
            <a:avLst/>
          </a:prstGeom>
          <a:noFill/>
          <a:ln w="9525">
            <a:noFill/>
            <a:miter lim="800000"/>
            <a:headEnd/>
            <a:tailEnd/>
          </a:ln>
          <a:effectLst/>
        </p:spPr>
        <p:txBody>
          <a:bodyPr wrap="square">
            <a:spAutoFit/>
          </a:bodyPr>
          <a:lstStyle/>
          <a:p>
            <a:pPr algn="l">
              <a:buFontTx/>
              <a:buChar char="•"/>
            </a:pPr>
            <a:r>
              <a:rPr lang="en-US" dirty="0">
                <a:latin typeface="+mj-lt"/>
              </a:rPr>
              <a:t> </a:t>
            </a:r>
            <a:r>
              <a:rPr lang="en-US" i="1" dirty="0" err="1"/>
              <a:t>Neutronization</a:t>
            </a:r>
            <a:r>
              <a:rPr lang="en-US" i="1" dirty="0"/>
              <a:t> (burst)</a:t>
            </a:r>
            <a:r>
              <a:rPr lang="en-US" dirty="0"/>
              <a:t>, ~10 </a:t>
            </a:r>
            <a:r>
              <a:rPr lang="en-US" dirty="0" err="1"/>
              <a:t>ms</a:t>
            </a:r>
            <a:r>
              <a:rPr lang="en-US" dirty="0"/>
              <a:t> </a:t>
            </a:r>
            <a:r>
              <a:rPr lang="en-US" dirty="0">
                <a:latin typeface="+mj-lt"/>
              </a:rPr>
              <a:t>10</a:t>
            </a:r>
            <a:r>
              <a:rPr lang="en-US" baseline="30000" dirty="0">
                <a:latin typeface="+mj-lt"/>
              </a:rPr>
              <a:t>51</a:t>
            </a:r>
            <a:r>
              <a:rPr lang="en-US" dirty="0">
                <a:latin typeface="+mj-lt"/>
              </a:rPr>
              <a:t> erg</a:t>
            </a:r>
            <a:r>
              <a:rPr lang="it-IT" dirty="0">
                <a:latin typeface="+mj-lt"/>
              </a:rPr>
              <a:t>, </a:t>
            </a:r>
            <a:r>
              <a:rPr lang="it-IT" dirty="0">
                <a:latin typeface="Symbol" pitchFamily="18" charset="2"/>
              </a:rPr>
              <a:t>n</a:t>
            </a:r>
            <a:r>
              <a:rPr lang="it-IT" baseline="-12000" dirty="0"/>
              <a:t>e</a:t>
            </a:r>
            <a:r>
              <a:rPr lang="it-IT" dirty="0"/>
              <a:t> </a:t>
            </a:r>
            <a:r>
              <a:rPr lang="it-IT" dirty="0" err="1"/>
              <a:t>only</a:t>
            </a:r>
            <a:endParaRPr lang="en-US" dirty="0"/>
          </a:p>
        </p:txBody>
      </p:sp>
      <p:sp>
        <p:nvSpPr>
          <p:cNvPr id="10" name="Rectangle 8"/>
          <p:cNvSpPr>
            <a:spLocks noChangeArrowheads="1"/>
          </p:cNvSpPr>
          <p:nvPr/>
        </p:nvSpPr>
        <p:spPr bwMode="auto">
          <a:xfrm>
            <a:off x="775490" y="1229587"/>
            <a:ext cx="4429773" cy="1231106"/>
          </a:xfrm>
          <a:prstGeom prst="rect">
            <a:avLst/>
          </a:prstGeom>
          <a:noFill/>
          <a:ln w="9525">
            <a:noFill/>
            <a:miter lim="800000"/>
            <a:headEnd/>
            <a:tailEnd/>
          </a:ln>
          <a:effectLst/>
        </p:spPr>
        <p:txBody>
          <a:bodyPr wrap="square">
            <a:spAutoFit/>
          </a:bodyPr>
          <a:lstStyle/>
          <a:p>
            <a:pPr algn="l">
              <a:spcAft>
                <a:spcPts val="1200"/>
              </a:spcAft>
              <a:buFontTx/>
              <a:buChar char="•"/>
            </a:pPr>
            <a:r>
              <a:rPr lang="en-US" dirty="0"/>
              <a:t> </a:t>
            </a:r>
            <a:r>
              <a:rPr lang="en-US" i="1" dirty="0" err="1"/>
              <a:t>Thermalization</a:t>
            </a:r>
            <a:r>
              <a:rPr lang="en-US" i="1" dirty="0"/>
              <a:t> (cooling)</a:t>
            </a:r>
            <a:r>
              <a:rPr lang="it-IT" i="1" dirty="0"/>
              <a:t>:</a:t>
            </a:r>
            <a:r>
              <a:rPr lang="en-US" dirty="0"/>
              <a:t> ~10 s</a:t>
            </a:r>
            <a:endParaRPr lang="it-IT" dirty="0"/>
          </a:p>
          <a:p>
            <a:pPr algn="l">
              <a:spcAft>
                <a:spcPts val="1200"/>
              </a:spcAft>
              <a:buFontTx/>
              <a:buChar char="•"/>
            </a:pPr>
            <a:r>
              <a:rPr lang="en-US" dirty="0"/>
              <a:t> 3</a:t>
            </a:r>
            <a:r>
              <a:rPr lang="en-US" dirty="0">
                <a:sym typeface="Symbol" pitchFamily="18" charset="2"/>
              </a:rPr>
              <a:t></a:t>
            </a:r>
            <a:r>
              <a:rPr lang="en-US" dirty="0"/>
              <a:t>10</a:t>
            </a:r>
            <a:r>
              <a:rPr lang="en-US" baseline="30000" dirty="0"/>
              <a:t>53</a:t>
            </a:r>
            <a:r>
              <a:rPr lang="en-US" dirty="0"/>
              <a:t> erg</a:t>
            </a:r>
            <a:endParaRPr lang="it-IT" dirty="0"/>
          </a:p>
          <a:p>
            <a:pPr algn="l">
              <a:spcAft>
                <a:spcPts val="1200"/>
              </a:spcAft>
              <a:buFontTx/>
              <a:buChar char="•"/>
            </a:pPr>
            <a:r>
              <a:rPr lang="it-IT" dirty="0">
                <a:latin typeface="+mj-lt"/>
              </a:rPr>
              <a:t> </a:t>
            </a:r>
            <a:r>
              <a:rPr lang="it-IT" dirty="0" err="1">
                <a:latin typeface="+mj-lt"/>
              </a:rPr>
              <a:t>L</a:t>
            </a:r>
            <a:r>
              <a:rPr lang="it-IT" baseline="-12000" dirty="0" err="1">
                <a:latin typeface="Symbol" pitchFamily="18" charset="2"/>
              </a:rPr>
              <a:t>n</a:t>
            </a:r>
            <a:r>
              <a:rPr lang="it-IT" baseline="-25000" dirty="0" err="1"/>
              <a:t>e</a:t>
            </a:r>
            <a:r>
              <a:rPr lang="it-IT" dirty="0"/>
              <a:t>(t) </a:t>
            </a:r>
            <a:r>
              <a:rPr lang="it-IT" dirty="0">
                <a:sym typeface="Symbol" pitchFamily="18" charset="2"/>
              </a:rPr>
              <a:t> </a:t>
            </a:r>
            <a:r>
              <a:rPr lang="it-IT" dirty="0">
                <a:latin typeface="+mj-lt"/>
              </a:rPr>
              <a:t>L</a:t>
            </a:r>
            <a:r>
              <a:rPr lang="it-IT" baseline="-14000" dirty="0">
                <a:sym typeface="Symbol" pitchFamily="18" charset="2"/>
              </a:rPr>
              <a:t></a:t>
            </a:r>
            <a:r>
              <a:rPr lang="it-IT" baseline="-12000" dirty="0">
                <a:latin typeface="Symbol" pitchFamily="18" charset="2"/>
                <a:sym typeface="Symbol" pitchFamily="18" charset="2"/>
              </a:rPr>
              <a:t>n</a:t>
            </a:r>
            <a:r>
              <a:rPr lang="it-IT" baseline="-25000" dirty="0"/>
              <a:t>e</a:t>
            </a:r>
            <a:r>
              <a:rPr lang="it-IT" dirty="0"/>
              <a:t>(t)</a:t>
            </a:r>
            <a:r>
              <a:rPr lang="it-IT" dirty="0">
                <a:sym typeface="Symbol" pitchFamily="18" charset="2"/>
              </a:rPr>
              <a:t>  </a:t>
            </a:r>
            <a:r>
              <a:rPr lang="it-IT" dirty="0" err="1">
                <a:latin typeface="+mj-lt"/>
              </a:rPr>
              <a:t>L</a:t>
            </a:r>
            <a:r>
              <a:rPr lang="it-IT" baseline="-12000" dirty="0" err="1">
                <a:latin typeface="Symbol" pitchFamily="18" charset="2"/>
              </a:rPr>
              <a:t>n</a:t>
            </a:r>
            <a:r>
              <a:rPr lang="it-IT" baseline="-25000" dirty="0" err="1"/>
              <a:t>x</a:t>
            </a:r>
            <a:r>
              <a:rPr lang="it-IT" dirty="0"/>
              <a:t>(t) </a:t>
            </a:r>
            <a:endParaRPr lang="en-US" dirty="0"/>
          </a:p>
        </p:txBody>
      </p:sp>
      <p:sp>
        <p:nvSpPr>
          <p:cNvPr id="14" name="Line 13"/>
          <p:cNvSpPr>
            <a:spLocks noChangeShapeType="1"/>
          </p:cNvSpPr>
          <p:nvPr/>
        </p:nvSpPr>
        <p:spPr bwMode="auto">
          <a:xfrm flipH="1">
            <a:off x="6248400" y="3886200"/>
            <a:ext cx="1066800" cy="457200"/>
          </a:xfrm>
          <a:prstGeom prst="line">
            <a:avLst/>
          </a:prstGeom>
          <a:noFill/>
          <a:ln w="25400">
            <a:solidFill>
              <a:srgbClr val="FF0000"/>
            </a:solidFill>
            <a:round/>
            <a:headEnd/>
            <a:tailEnd type="triangle" w="med" len="med"/>
          </a:ln>
          <a:effectLst/>
        </p:spPr>
        <p:txBody>
          <a:bodyPr/>
          <a:lstStyle/>
          <a:p>
            <a:endParaRPr lang="en-US"/>
          </a:p>
        </p:txBody>
      </p:sp>
      <p:sp>
        <p:nvSpPr>
          <p:cNvPr id="15" name="Line 15"/>
          <p:cNvSpPr>
            <a:spLocks noChangeShapeType="1"/>
          </p:cNvSpPr>
          <p:nvPr/>
        </p:nvSpPr>
        <p:spPr bwMode="auto">
          <a:xfrm>
            <a:off x="8229600" y="1156210"/>
            <a:ext cx="609600" cy="0"/>
          </a:xfrm>
          <a:prstGeom prst="line">
            <a:avLst/>
          </a:prstGeom>
          <a:noFill/>
          <a:ln w="101600">
            <a:solidFill>
              <a:srgbClr val="0000FF"/>
            </a:solidFill>
            <a:round/>
            <a:headEnd/>
            <a:tailEnd type="triangle" w="med" len="med"/>
          </a:ln>
          <a:effectLst/>
        </p:spPr>
        <p:txBody>
          <a:bodyPr/>
          <a:lstStyle/>
          <a:p>
            <a:endParaRPr lang="en-US"/>
          </a:p>
        </p:txBody>
      </p:sp>
      <p:sp>
        <p:nvSpPr>
          <p:cNvPr id="16" name="Text Box 16"/>
          <p:cNvSpPr txBox="1">
            <a:spLocks noChangeArrowheads="1"/>
          </p:cNvSpPr>
          <p:nvPr/>
        </p:nvSpPr>
        <p:spPr bwMode="auto">
          <a:xfrm>
            <a:off x="9005720" y="958187"/>
            <a:ext cx="497252" cy="369332"/>
          </a:xfrm>
          <a:prstGeom prst="rect">
            <a:avLst/>
          </a:prstGeom>
          <a:noFill/>
          <a:ln w="22225">
            <a:solidFill>
              <a:srgbClr val="FF0000"/>
            </a:solidFill>
            <a:miter lim="800000"/>
            <a:headEnd/>
            <a:tailEnd/>
          </a:ln>
          <a:effectLst/>
        </p:spPr>
        <p:txBody>
          <a:bodyPr wrap="none">
            <a:spAutoFit/>
          </a:bodyPr>
          <a:lstStyle/>
          <a:p>
            <a:r>
              <a:rPr lang="it-IT" b="1" dirty="0">
                <a:ln>
                  <a:solidFill>
                    <a:schemeClr val="bg1"/>
                  </a:solidFill>
                </a:ln>
              </a:rPr>
              <a:t>t=0</a:t>
            </a:r>
            <a:endParaRPr lang="en-US" b="1" dirty="0">
              <a:ln>
                <a:solidFill>
                  <a:schemeClr val="bg1"/>
                </a:solidFill>
              </a:ln>
            </a:endParaRPr>
          </a:p>
        </p:txBody>
      </p:sp>
      <p:pic>
        <p:nvPicPr>
          <p:cNvPr id="1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62683" y="3215170"/>
            <a:ext cx="5047414" cy="322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16"/>
          <p:cNvSpPr txBox="1">
            <a:spLocks noChangeArrowheads="1"/>
          </p:cNvSpPr>
          <p:nvPr/>
        </p:nvSpPr>
        <p:spPr bwMode="auto">
          <a:xfrm>
            <a:off x="8684494" y="1877600"/>
            <a:ext cx="1354856" cy="369332"/>
          </a:xfrm>
          <a:prstGeom prst="rect">
            <a:avLst/>
          </a:prstGeom>
          <a:noFill/>
          <a:ln w="22225">
            <a:solidFill>
              <a:srgbClr val="FF0000"/>
            </a:solidFill>
            <a:miter lim="800000"/>
            <a:headEnd/>
            <a:tailEnd/>
          </a:ln>
          <a:effectLst/>
        </p:spPr>
        <p:txBody>
          <a:bodyPr wrap="square">
            <a:spAutoFit/>
          </a:bodyPr>
          <a:lstStyle/>
          <a:p>
            <a:r>
              <a:rPr lang="it-IT" b="1" dirty="0">
                <a:ln>
                  <a:solidFill>
                    <a:schemeClr val="bg1"/>
                  </a:solidFill>
                </a:ln>
                <a:latin typeface="Symbol" panose="05050102010706020507" pitchFamily="18" charset="2"/>
              </a:rPr>
              <a:t> </a:t>
            </a:r>
            <a:r>
              <a:rPr lang="it-IT" b="1" dirty="0" err="1">
                <a:ln>
                  <a:solidFill>
                    <a:schemeClr val="bg1"/>
                  </a:solidFill>
                </a:ln>
                <a:latin typeface="Symbol" panose="05050102010706020507" pitchFamily="18" charset="2"/>
              </a:rPr>
              <a:t>D</a:t>
            </a:r>
            <a:r>
              <a:rPr lang="it-IT" b="1" dirty="0" err="1">
                <a:ln>
                  <a:solidFill>
                    <a:schemeClr val="bg1"/>
                  </a:solidFill>
                </a:ln>
              </a:rPr>
              <a:t>t</a:t>
            </a:r>
            <a:r>
              <a:rPr lang="it-IT" b="1" dirty="0">
                <a:ln>
                  <a:solidFill>
                    <a:schemeClr val="bg1"/>
                  </a:solidFill>
                </a:ln>
              </a:rPr>
              <a:t>=3-10 s</a:t>
            </a:r>
            <a:endParaRPr lang="en-US" b="1" dirty="0">
              <a:ln>
                <a:solidFill>
                  <a:schemeClr val="bg1"/>
                </a:solidFill>
              </a:ln>
            </a:endParaRPr>
          </a:p>
        </p:txBody>
      </p:sp>
      <p:sp>
        <p:nvSpPr>
          <p:cNvPr id="4" name="Rettangolo 3"/>
          <p:cNvSpPr/>
          <p:nvPr/>
        </p:nvSpPr>
        <p:spPr>
          <a:xfrm>
            <a:off x="2407017" y="3225812"/>
            <a:ext cx="1692258" cy="338554"/>
          </a:xfrm>
          <a:prstGeom prst="rect">
            <a:avLst/>
          </a:prstGeom>
        </p:spPr>
        <p:txBody>
          <a:bodyPr wrap="none">
            <a:spAutoFit/>
          </a:bodyPr>
          <a:lstStyle/>
          <a:p>
            <a:r>
              <a:rPr lang="en-US" sz="1600" dirty="0" err="1">
                <a:latin typeface="+mj-lt"/>
              </a:rPr>
              <a:t>astro-ph</a:t>
            </a:r>
            <a:r>
              <a:rPr lang="en-US" sz="1600" dirty="0">
                <a:latin typeface="+mj-lt"/>
              </a:rPr>
              <a:t>/0211194</a:t>
            </a:r>
          </a:p>
        </p:txBody>
      </p:sp>
      <mc:AlternateContent xmlns:mc="http://schemas.openxmlformats.org/markup-compatibility/2006" xmlns:a14="http://schemas.microsoft.com/office/drawing/2010/main">
        <mc:Choice Requires="a14">
          <p:sp>
            <p:nvSpPr>
              <p:cNvPr id="3" name="Rettangolo 2"/>
              <p:cNvSpPr/>
              <p:nvPr/>
            </p:nvSpPr>
            <p:spPr>
              <a:xfrm>
                <a:off x="775490" y="2498980"/>
                <a:ext cx="10663841" cy="669992"/>
              </a:xfrm>
              <a:prstGeom prst="rect">
                <a:avLst/>
              </a:prstGeom>
            </p:spPr>
            <p:txBody>
              <a:bodyPr wrap="square">
                <a:spAutoFit/>
              </a:bodyPr>
              <a:lstStyle/>
              <a:p>
                <a:pPr marL="285750" indent="-285750">
                  <a:buFont typeface="Arial" panose="020B0604020202020204" pitchFamily="34" charset="0"/>
                  <a:buChar char="•"/>
                </a:pPr>
                <a:r>
                  <a:rPr lang="it-IT" b="1" dirty="0">
                    <a:solidFill>
                      <a:srgbClr val="FF0000"/>
                    </a:solidFill>
                  </a:rPr>
                  <a:t>Exercize: </a:t>
                </a:r>
                <a:r>
                  <a:rPr lang="it-IT" dirty="0" err="1">
                    <a:solidFill>
                      <a:srgbClr val="FF0000"/>
                    </a:solidFill>
                  </a:rPr>
                  <a:t>evaluate</a:t>
                </a:r>
                <a:r>
                  <a:rPr lang="it-IT" dirty="0">
                    <a:solidFill>
                      <a:srgbClr val="FF0000"/>
                    </a:solidFill>
                  </a:rPr>
                  <a:t> the </a:t>
                </a:r>
                <a14:m>
                  <m:oMath xmlns:m="http://schemas.openxmlformats.org/officeDocument/2006/math">
                    <m:sSubSup>
                      <m:sSubSupPr>
                        <m:ctrlPr>
                          <a:rPr lang="it-IT" i="1" dirty="0">
                            <a:solidFill>
                              <a:srgbClr val="FF0000"/>
                            </a:solidFill>
                            <a:latin typeface="Cambria Math" panose="02040503050406030204" pitchFamily="18" charset="0"/>
                          </a:rPr>
                        </m:ctrlPr>
                      </m:sSubSupPr>
                      <m:e>
                        <m:acc>
                          <m:accPr>
                            <m:chr m:val="̅"/>
                            <m:ctrlPr>
                              <a:rPr lang="it-IT" i="1" dirty="0">
                                <a:solidFill>
                                  <a:srgbClr val="FF0000"/>
                                </a:solidFill>
                                <a:latin typeface="Cambria Math" panose="02040503050406030204" pitchFamily="18" charset="0"/>
                              </a:rPr>
                            </m:ctrlPr>
                          </m:accPr>
                          <m:e>
                            <m:r>
                              <a:rPr lang="it-IT" i="1" dirty="0">
                                <a:solidFill>
                                  <a:srgbClr val="FF0000"/>
                                </a:solidFill>
                                <a:latin typeface="Cambria Math" panose="02040503050406030204" pitchFamily="18" charset="0"/>
                                <a:ea typeface="Cambria Math" panose="02040503050406030204" pitchFamily="18" charset="0"/>
                              </a:rPr>
                              <m:t>𝜈</m:t>
                            </m:r>
                          </m:e>
                        </m:acc>
                      </m:e>
                      <m:sub>
                        <m:r>
                          <a:rPr lang="it-IT" i="1" dirty="0">
                            <a:solidFill>
                              <a:srgbClr val="FF0000"/>
                            </a:solidFill>
                            <a:latin typeface="Cambria Math" panose="02040503050406030204" pitchFamily="18" charset="0"/>
                          </a:rPr>
                          <m:t>𝑒</m:t>
                        </m:r>
                      </m:sub>
                      <m:sup/>
                    </m:sSubSup>
                  </m:oMath>
                </a14:m>
                <a:r>
                  <a:rPr lang="it-IT" dirty="0">
                    <a:solidFill>
                      <a:srgbClr val="FF0000"/>
                    </a:solidFill>
                  </a:rPr>
                  <a:t>fluence [cm</a:t>
                </a:r>
                <a:r>
                  <a:rPr lang="it-IT" baseline="30000" dirty="0">
                    <a:solidFill>
                      <a:srgbClr val="FF0000"/>
                    </a:solidFill>
                  </a:rPr>
                  <a:t>-2</a:t>
                </a:r>
                <a:r>
                  <a:rPr lang="it-IT" dirty="0">
                    <a:solidFill>
                      <a:srgbClr val="FF0000"/>
                    </a:solidFill>
                  </a:rPr>
                  <a:t>] on Earth for a SN </a:t>
                </a:r>
                <a:r>
                  <a:rPr lang="it-IT" dirty="0" err="1">
                    <a:solidFill>
                      <a:srgbClr val="FF0000"/>
                    </a:solidFill>
                  </a:rPr>
                  <a:t>burst</a:t>
                </a:r>
                <a:r>
                  <a:rPr lang="it-IT" dirty="0">
                    <a:solidFill>
                      <a:srgbClr val="FF0000"/>
                    </a:solidFill>
                  </a:rPr>
                  <a:t> </a:t>
                </a:r>
                <a:r>
                  <a:rPr lang="it-IT" dirty="0" err="1">
                    <a:solidFill>
                      <a:srgbClr val="FF0000"/>
                    </a:solidFill>
                  </a:rPr>
                  <a:t>occurred</a:t>
                </a:r>
                <a:r>
                  <a:rPr lang="it-IT" dirty="0">
                    <a:solidFill>
                      <a:srgbClr val="FF0000"/>
                    </a:solidFill>
                  </a:rPr>
                  <a:t> </a:t>
                </a:r>
                <a:r>
                  <a:rPr lang="it-IT" dirty="0" err="1">
                    <a:solidFill>
                      <a:srgbClr val="FF0000"/>
                    </a:solidFill>
                  </a:rPr>
                  <a:t>at</a:t>
                </a:r>
                <a:r>
                  <a:rPr lang="it-IT" dirty="0">
                    <a:solidFill>
                      <a:srgbClr val="FF0000"/>
                    </a:solidFill>
                  </a:rPr>
                  <a:t> the </a:t>
                </a:r>
                <a:r>
                  <a:rPr lang="it-IT" dirty="0" err="1">
                    <a:solidFill>
                      <a:srgbClr val="FF0000"/>
                    </a:solidFill>
                  </a:rPr>
                  <a:t>Galactic</a:t>
                </a:r>
                <a:r>
                  <a:rPr lang="it-IT" dirty="0">
                    <a:solidFill>
                      <a:srgbClr val="FF0000"/>
                    </a:solidFill>
                  </a:rPr>
                  <a:t> Center (GC, 8.5 </a:t>
                </a:r>
                <a:r>
                  <a:rPr lang="it-IT" dirty="0" err="1">
                    <a:solidFill>
                      <a:srgbClr val="FF0000"/>
                    </a:solidFill>
                  </a:rPr>
                  <a:t>kpc</a:t>
                </a:r>
                <a:r>
                  <a:rPr lang="it-IT" dirty="0">
                    <a:solidFill>
                      <a:srgbClr val="FF0000"/>
                    </a:solidFill>
                  </a:rPr>
                  <a:t>) </a:t>
                </a:r>
                <a:r>
                  <a:rPr lang="it-IT" dirty="0" err="1">
                    <a:solidFill>
                      <a:srgbClr val="FF0000"/>
                    </a:solidFill>
                  </a:rPr>
                  <a:t>using</a:t>
                </a:r>
                <a:r>
                  <a:rPr lang="it-IT" dirty="0">
                    <a:solidFill>
                      <a:srgbClr val="FF0000"/>
                    </a:solidFill>
                  </a:rPr>
                  <a:t> the </a:t>
                </a:r>
                <a:r>
                  <a:rPr lang="it-IT" dirty="0" err="1">
                    <a:solidFill>
                      <a:srgbClr val="FF0000"/>
                    </a:solidFill>
                  </a:rPr>
                  <a:t>above</a:t>
                </a:r>
                <a:r>
                  <a:rPr lang="it-IT" dirty="0">
                    <a:solidFill>
                      <a:srgbClr val="FF0000"/>
                    </a:solidFill>
                  </a:rPr>
                  <a:t> information</a:t>
                </a:r>
                <a:endParaRPr lang="en-US" dirty="0"/>
              </a:p>
            </p:txBody>
          </p:sp>
        </mc:Choice>
        <mc:Fallback xmlns="">
          <p:sp>
            <p:nvSpPr>
              <p:cNvPr id="3" name="Rettangolo 2"/>
              <p:cNvSpPr>
                <a:spLocks noRot="1" noChangeAspect="1" noMove="1" noResize="1" noEditPoints="1" noAdjustHandles="1" noChangeArrowheads="1" noChangeShapeType="1" noTextEdit="1"/>
              </p:cNvSpPr>
              <p:nvPr/>
            </p:nvSpPr>
            <p:spPr>
              <a:xfrm>
                <a:off x="775490" y="2498980"/>
                <a:ext cx="10663841" cy="669992"/>
              </a:xfrm>
              <a:prstGeom prst="rect">
                <a:avLst/>
              </a:prstGeom>
              <a:blipFill>
                <a:blip r:embed="rId8"/>
                <a:stretch>
                  <a:fillRect l="-343" t="-1818" b="-13636"/>
                </a:stretch>
              </a:blipFill>
            </p:spPr>
            <p:txBody>
              <a:bodyPr/>
              <a:lstStyle/>
              <a:p>
                <a:r>
                  <a:rPr lang="en-US">
                    <a:noFill/>
                  </a:rPr>
                  <a:t> </a:t>
                </a:r>
              </a:p>
            </p:txBody>
          </p:sp>
        </mc:Fallback>
      </mc:AlternateContent>
    </p:spTree>
    <p:extLst>
      <p:ext uri="{BB962C8B-B14F-4D97-AF65-F5344CB8AC3E}">
        <p14:creationId xmlns:p14="http://schemas.microsoft.com/office/powerpoint/2010/main" val="1410756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55" y="-27384"/>
            <a:ext cx="9499834" cy="774599"/>
          </a:xfrm>
        </p:spPr>
        <p:txBody>
          <a:bodyPr>
            <a:normAutofit/>
          </a:bodyPr>
          <a:lstStyle/>
          <a:p>
            <a:r>
              <a:rPr lang="it-IT" sz="3600" dirty="0">
                <a:solidFill>
                  <a:srgbClr val="C00000"/>
                </a:solidFill>
              </a:rPr>
              <a:t>The SN neutrino </a:t>
            </a:r>
            <a:r>
              <a:rPr lang="it-IT" sz="3600" dirty="0" err="1">
                <a:solidFill>
                  <a:srgbClr val="C00000"/>
                </a:solidFill>
              </a:rPr>
              <a:t>signal</a:t>
            </a:r>
            <a:r>
              <a:rPr lang="it-IT" sz="3600" dirty="0">
                <a:solidFill>
                  <a:srgbClr val="C00000"/>
                </a:solidFill>
              </a:rPr>
              <a:t> </a:t>
            </a:r>
            <a:r>
              <a:rPr lang="it-IT" sz="3600" b="1" dirty="0">
                <a:solidFill>
                  <a:srgbClr val="C00000"/>
                </a:solidFill>
              </a:rPr>
              <a:t>on detectors</a:t>
            </a:r>
            <a:endParaRPr lang="en-US" sz="3600" b="1" dirty="0">
              <a:solidFill>
                <a:srgbClr val="C00000"/>
              </a:solidFill>
            </a:endParaRPr>
          </a:p>
        </p:txBody>
      </p:sp>
      <p:sp>
        <p:nvSpPr>
          <p:cNvPr id="8" name="Segnaposto piè di pagina 7"/>
          <p:cNvSpPr>
            <a:spLocks noGrp="1"/>
          </p:cNvSpPr>
          <p:nvPr>
            <p:ph type="ftr" sz="quarter" idx="11"/>
          </p:nvPr>
        </p:nvSpPr>
        <p:spPr/>
        <p:txBody>
          <a:bodyPr/>
          <a:lstStyle/>
          <a:p>
            <a:r>
              <a:rPr lang="fr-FR"/>
              <a:t>M. Spurio - Astroparticle Physics - 12</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51</a:t>
            </a:fld>
            <a:endParaRPr lang="it-IT"/>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58376" y="1777179"/>
            <a:ext cx="5205089" cy="386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ggetto 3"/>
          <p:cNvGraphicFramePr>
            <a:graphicFrameLocks noChangeAspect="1"/>
          </p:cNvGraphicFramePr>
          <p:nvPr>
            <p:extLst>
              <p:ext uri="{D42A27DB-BD31-4B8C-83A1-F6EECF244321}">
                <p14:modId xmlns:p14="http://schemas.microsoft.com/office/powerpoint/2010/main" val="1859890306"/>
              </p:ext>
            </p:extLst>
          </p:nvPr>
        </p:nvGraphicFramePr>
        <p:xfrm>
          <a:off x="7248128" y="1008825"/>
          <a:ext cx="2232248" cy="558062"/>
        </p:xfrm>
        <a:graphic>
          <a:graphicData uri="http://schemas.openxmlformats.org/presentationml/2006/ole">
            <mc:AlternateContent xmlns:mc="http://schemas.openxmlformats.org/markup-compatibility/2006">
              <mc:Choice xmlns:v="urn:schemas-microsoft-com:vml" Requires="v">
                <p:oleObj name="Equazione" r:id="rId3" imgW="965200" imgH="241300" progId="Equation.3">
                  <p:embed/>
                </p:oleObj>
              </mc:Choice>
              <mc:Fallback>
                <p:oleObj name="Equazione" r:id="rId3" imgW="9652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128" y="1008825"/>
                        <a:ext cx="2232248" cy="558062"/>
                      </a:xfrm>
                      <a:prstGeom prst="rect">
                        <a:avLst/>
                      </a:prstGeom>
                      <a:solidFill>
                        <a:schemeClr val="bg1"/>
                      </a:solidFill>
                      <a:ln w="22225">
                        <a:solidFill>
                          <a:srgbClr val="FF0000"/>
                        </a:solidFill>
                        <a:miter lim="800000"/>
                        <a:headEnd/>
                        <a:tailEnd/>
                      </a:ln>
                    </p:spPr>
                  </p:pic>
                </p:oleObj>
              </mc:Fallback>
            </mc:AlternateContent>
          </a:graphicData>
        </a:graphic>
      </p:graphicFrame>
      <p:sp>
        <p:nvSpPr>
          <p:cNvPr id="5" name="CasellaDiTesto 4"/>
          <p:cNvSpPr txBox="1"/>
          <p:nvPr/>
        </p:nvSpPr>
        <p:spPr>
          <a:xfrm>
            <a:off x="643812" y="1008825"/>
            <a:ext cx="5114564" cy="304698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it-IT" b="1" dirty="0">
                <a:solidFill>
                  <a:srgbClr val="000099"/>
                </a:solidFill>
              </a:rPr>
              <a:t>Electron </a:t>
            </a:r>
            <a:r>
              <a:rPr lang="it-IT" b="1" dirty="0" err="1">
                <a:solidFill>
                  <a:srgbClr val="000099"/>
                </a:solidFill>
              </a:rPr>
              <a:t>scattering</a:t>
            </a:r>
            <a:r>
              <a:rPr lang="it-IT" b="1" dirty="0">
                <a:solidFill>
                  <a:srgbClr val="000099"/>
                </a:solidFill>
              </a:rPr>
              <a:t> (ES)</a:t>
            </a:r>
            <a:r>
              <a:rPr lang="it-IT" dirty="0">
                <a:solidFill>
                  <a:srgbClr val="000099"/>
                </a:solidFill>
              </a:rPr>
              <a:t>. </a:t>
            </a:r>
            <a:r>
              <a:rPr lang="it-IT" dirty="0"/>
              <a:t>Sensitive to </a:t>
            </a:r>
            <a:r>
              <a:rPr lang="it-IT" dirty="0" err="1"/>
              <a:t>all</a:t>
            </a:r>
            <a:r>
              <a:rPr lang="it-IT" dirty="0"/>
              <a:t> flavors, with </a:t>
            </a:r>
            <a:r>
              <a:rPr lang="it-IT" dirty="0" err="1"/>
              <a:t>pointing</a:t>
            </a:r>
            <a:r>
              <a:rPr lang="it-IT" dirty="0"/>
              <a:t> </a:t>
            </a:r>
            <a:r>
              <a:rPr lang="it-IT" dirty="0" err="1"/>
              <a:t>capabilities</a:t>
            </a:r>
            <a:endParaRPr lang="it-IT" dirty="0"/>
          </a:p>
          <a:p>
            <a:pPr marL="342900" indent="-342900">
              <a:spcAft>
                <a:spcPts val="1200"/>
              </a:spcAft>
              <a:buFont typeface="Arial" panose="020B0604020202020204" pitchFamily="34" charset="0"/>
              <a:buChar char="•"/>
            </a:pPr>
            <a:r>
              <a:rPr lang="it-IT" b="1" dirty="0" err="1">
                <a:solidFill>
                  <a:srgbClr val="FF0000"/>
                </a:solidFill>
                <a:latin typeface="+mj-lt"/>
              </a:rPr>
              <a:t>The</a:t>
            </a:r>
            <a:r>
              <a:rPr lang="it-IT" b="1" dirty="0" err="1">
                <a:solidFill>
                  <a:srgbClr val="FF0000"/>
                </a:solidFill>
                <a:latin typeface="Agency FB" panose="020B0503020202020204" pitchFamily="34" charset="0"/>
                <a:sym typeface="Symbol" panose="05050102010706020507" pitchFamily="18" charset="2"/>
              </a:rPr>
              <a:t></a:t>
            </a:r>
            <a:r>
              <a:rPr lang="it-IT" b="1" dirty="0" err="1">
                <a:solidFill>
                  <a:srgbClr val="FF0000"/>
                </a:solidFill>
                <a:latin typeface="Symbol" panose="05050102010706020507" pitchFamily="18" charset="2"/>
              </a:rPr>
              <a:t>n</a:t>
            </a:r>
            <a:r>
              <a:rPr lang="it-IT" b="1" baseline="-25000" dirty="0" err="1">
                <a:solidFill>
                  <a:srgbClr val="FF0000"/>
                </a:solidFill>
                <a:latin typeface="+mj-lt"/>
              </a:rPr>
              <a:t>e</a:t>
            </a:r>
            <a:r>
              <a:rPr lang="it-IT" b="1" dirty="0">
                <a:solidFill>
                  <a:srgbClr val="FF0000"/>
                </a:solidFill>
                <a:latin typeface="+mj-lt"/>
              </a:rPr>
              <a:t> CC (inverse beta </a:t>
            </a:r>
            <a:r>
              <a:rPr lang="it-IT" b="1" dirty="0" err="1">
                <a:solidFill>
                  <a:srgbClr val="FF0000"/>
                </a:solidFill>
                <a:latin typeface="+mj-lt"/>
              </a:rPr>
              <a:t>decay</a:t>
            </a:r>
            <a:r>
              <a:rPr lang="it-IT" b="1" dirty="0">
                <a:solidFill>
                  <a:srgbClr val="FF0000"/>
                </a:solidFill>
                <a:latin typeface="+mj-lt"/>
              </a:rPr>
              <a:t>)</a:t>
            </a:r>
            <a:r>
              <a:rPr lang="it-IT" dirty="0">
                <a:latin typeface="+mj-lt"/>
              </a:rPr>
              <a:t>. </a:t>
            </a:r>
            <a:r>
              <a:rPr lang="it-IT" dirty="0" err="1"/>
              <a:t>Dominant</a:t>
            </a:r>
            <a:r>
              <a:rPr lang="it-IT" dirty="0"/>
              <a:t> cross </a:t>
            </a:r>
            <a:r>
              <a:rPr lang="it-IT" dirty="0" err="1"/>
              <a:t>section</a:t>
            </a:r>
            <a:r>
              <a:rPr lang="it-IT" dirty="0"/>
              <a:t>; </a:t>
            </a:r>
            <a:r>
              <a:rPr lang="it-IT" dirty="0" err="1"/>
              <a:t>threshold</a:t>
            </a:r>
            <a:r>
              <a:rPr lang="it-IT" dirty="0"/>
              <a:t> </a:t>
            </a:r>
            <a:r>
              <a:rPr lang="it-IT" dirty="0" err="1"/>
              <a:t>at</a:t>
            </a:r>
            <a:r>
              <a:rPr lang="it-IT" dirty="0"/>
              <a:t> 1.8 </a:t>
            </a:r>
            <a:r>
              <a:rPr lang="it-IT" dirty="0" err="1"/>
              <a:t>MeV</a:t>
            </a:r>
            <a:r>
              <a:rPr lang="it-IT" dirty="0"/>
              <a:t>. Easy to </a:t>
            </a:r>
            <a:r>
              <a:rPr lang="it-IT" dirty="0" err="1"/>
              <a:t>detect</a:t>
            </a:r>
            <a:r>
              <a:rPr lang="it-IT" dirty="0"/>
              <a:t> (</a:t>
            </a:r>
            <a:r>
              <a:rPr lang="it-IT" dirty="0" err="1"/>
              <a:t>delayed</a:t>
            </a:r>
            <a:r>
              <a:rPr lang="it-IT" dirty="0"/>
              <a:t> </a:t>
            </a:r>
            <a:r>
              <a:rPr lang="it-IT" dirty="0" err="1"/>
              <a:t>coincidence</a:t>
            </a:r>
            <a:r>
              <a:rPr lang="it-IT" dirty="0"/>
              <a:t>)</a:t>
            </a:r>
          </a:p>
          <a:p>
            <a:pPr marL="342900" indent="-342900">
              <a:spcAft>
                <a:spcPts val="1200"/>
              </a:spcAft>
              <a:buFont typeface="Arial" panose="020B0604020202020204" pitchFamily="34" charset="0"/>
              <a:buChar char="•"/>
            </a:pPr>
            <a:r>
              <a:rPr lang="it-IT" b="1" dirty="0" err="1">
                <a:solidFill>
                  <a:srgbClr val="339933"/>
                </a:solidFill>
              </a:rPr>
              <a:t>Neutral</a:t>
            </a:r>
            <a:r>
              <a:rPr lang="it-IT" b="1" dirty="0">
                <a:solidFill>
                  <a:srgbClr val="339933"/>
                </a:solidFill>
              </a:rPr>
              <a:t> </a:t>
            </a:r>
            <a:r>
              <a:rPr lang="it-IT" b="1" dirty="0" err="1">
                <a:solidFill>
                  <a:srgbClr val="339933"/>
                </a:solidFill>
              </a:rPr>
              <a:t>current</a:t>
            </a:r>
            <a:r>
              <a:rPr lang="it-IT" b="1" dirty="0">
                <a:solidFill>
                  <a:srgbClr val="339933"/>
                </a:solidFill>
              </a:rPr>
              <a:t> on p.</a:t>
            </a:r>
            <a:r>
              <a:rPr lang="it-IT" dirty="0"/>
              <a:t> </a:t>
            </a:r>
            <a:r>
              <a:rPr lang="it-IT" dirty="0" err="1"/>
              <a:t>Smaller</a:t>
            </a:r>
            <a:r>
              <a:rPr lang="it-IT" dirty="0"/>
              <a:t> </a:t>
            </a:r>
            <a:r>
              <a:rPr lang="it-IT" dirty="0">
                <a:latin typeface="Symbol" panose="05050102010706020507" pitchFamily="18" charset="2"/>
              </a:rPr>
              <a:t>s</a:t>
            </a:r>
            <a:r>
              <a:rPr lang="it-IT" dirty="0"/>
              <a:t> </a:t>
            </a:r>
            <a:r>
              <a:rPr lang="it-IT" dirty="0" err="1"/>
              <a:t>than</a:t>
            </a:r>
            <a:r>
              <a:rPr lang="it-IT" dirty="0"/>
              <a:t> CC, </a:t>
            </a:r>
            <a:r>
              <a:rPr lang="it-IT" dirty="0" err="1"/>
              <a:t>but</a:t>
            </a:r>
            <a:r>
              <a:rPr lang="it-IT" dirty="0"/>
              <a:t> sensitive to </a:t>
            </a:r>
            <a:r>
              <a:rPr lang="it-IT" dirty="0" err="1"/>
              <a:t>all</a:t>
            </a:r>
            <a:r>
              <a:rPr lang="it-IT" dirty="0"/>
              <a:t> </a:t>
            </a:r>
            <a:r>
              <a:rPr lang="it-IT" dirty="0" err="1"/>
              <a:t>flavors</a:t>
            </a:r>
            <a:r>
              <a:rPr lang="it-IT" dirty="0"/>
              <a:t>. </a:t>
            </a:r>
            <a:r>
              <a:rPr lang="it-IT" dirty="0" err="1"/>
              <a:t>Difficult</a:t>
            </a:r>
            <a:r>
              <a:rPr lang="it-IT" dirty="0"/>
              <a:t> to </a:t>
            </a:r>
            <a:r>
              <a:rPr lang="it-IT" dirty="0" err="1"/>
              <a:t>detect</a:t>
            </a:r>
            <a:r>
              <a:rPr lang="it-IT" dirty="0"/>
              <a:t>.</a:t>
            </a:r>
          </a:p>
          <a:p>
            <a:pPr marL="342900" indent="-342900">
              <a:spcAft>
                <a:spcPts val="1200"/>
              </a:spcAft>
              <a:buFont typeface="Arial" panose="020B0604020202020204" pitchFamily="34" charset="0"/>
              <a:buChar char="•"/>
            </a:pPr>
            <a:r>
              <a:rPr lang="it-IT" dirty="0">
                <a:latin typeface="+mj-lt"/>
              </a:rPr>
              <a:t>CC </a:t>
            </a:r>
            <a:r>
              <a:rPr lang="it-IT" dirty="0">
                <a:latin typeface="Symbol" panose="05050102010706020507" pitchFamily="18" charset="2"/>
              </a:rPr>
              <a:t>n</a:t>
            </a:r>
            <a:r>
              <a:rPr lang="it-IT" baseline="-25000" dirty="0"/>
              <a:t>e </a:t>
            </a:r>
            <a:r>
              <a:rPr lang="it-IT" dirty="0">
                <a:latin typeface="Agency FB" panose="020B0503020202020204" pitchFamily="34" charset="0"/>
                <a:sym typeface="Symbol" panose="05050102010706020507" pitchFamily="18" charset="2"/>
              </a:rPr>
              <a:t>,</a:t>
            </a:r>
            <a:r>
              <a:rPr lang="it-IT" dirty="0">
                <a:latin typeface="Symbol" panose="05050102010706020507" pitchFamily="18" charset="2"/>
              </a:rPr>
              <a:t>n</a:t>
            </a:r>
            <a:r>
              <a:rPr lang="it-IT" baseline="-25000" dirty="0"/>
              <a:t>e </a:t>
            </a:r>
            <a:r>
              <a:rPr lang="it-IT" dirty="0"/>
              <a:t>with nuclei (</a:t>
            </a:r>
            <a:r>
              <a:rPr lang="it-IT" dirty="0" err="1"/>
              <a:t>as</a:t>
            </a:r>
            <a:r>
              <a:rPr lang="it-IT" dirty="0"/>
              <a:t> in solar </a:t>
            </a:r>
            <a:r>
              <a:rPr lang="it-IT" dirty="0" err="1"/>
              <a:t>experiments</a:t>
            </a:r>
            <a:r>
              <a:rPr lang="it-IT" dirty="0"/>
              <a:t>). </a:t>
            </a:r>
            <a:r>
              <a:rPr lang="it-IT" dirty="0" err="1"/>
              <a:t>Only</a:t>
            </a:r>
            <a:r>
              <a:rPr lang="it-IT" dirty="0"/>
              <a:t> in </a:t>
            </a:r>
            <a:r>
              <a:rPr lang="it-IT" dirty="0" err="1"/>
              <a:t>dedicated</a:t>
            </a:r>
            <a:r>
              <a:rPr lang="it-IT" dirty="0"/>
              <a:t> </a:t>
            </a:r>
            <a:r>
              <a:rPr lang="it-IT" dirty="0" err="1"/>
              <a:t>experiments</a:t>
            </a:r>
            <a:endParaRPr lang="en-US" dirty="0" err="1"/>
          </a:p>
        </p:txBody>
      </p:sp>
      <mc:AlternateContent xmlns:mc="http://schemas.openxmlformats.org/markup-compatibility/2006" xmlns:a14="http://schemas.microsoft.com/office/drawing/2010/main">
        <mc:Choice Requires="a14">
          <p:sp>
            <p:nvSpPr>
              <p:cNvPr id="10" name="Rettangolo 9"/>
              <p:cNvSpPr/>
              <p:nvPr/>
            </p:nvSpPr>
            <p:spPr>
              <a:xfrm>
                <a:off x="643813" y="4189734"/>
                <a:ext cx="5001208" cy="2054986"/>
              </a:xfrm>
              <a:prstGeom prst="rect">
                <a:avLst/>
              </a:prstGeom>
            </p:spPr>
            <p:txBody>
              <a:bodyPr wrap="square">
                <a:spAutoFit/>
              </a:bodyPr>
              <a:lstStyle/>
              <a:p>
                <a:pPr marL="285750" indent="-285750">
                  <a:buFont typeface="Arial" panose="020B0604020202020204" pitchFamily="34" charset="0"/>
                  <a:buChar char="•"/>
                </a:pPr>
                <a:r>
                  <a:rPr lang="it-IT" b="1" dirty="0">
                    <a:solidFill>
                      <a:srgbClr val="FF0000"/>
                    </a:solidFill>
                  </a:rPr>
                  <a:t>Exercize: </a:t>
                </a:r>
                <a:r>
                  <a:rPr lang="it-IT" dirty="0" err="1">
                    <a:solidFill>
                      <a:srgbClr val="FF0000"/>
                    </a:solidFill>
                  </a:rPr>
                  <a:t>evaluate</a:t>
                </a:r>
                <a:r>
                  <a:rPr lang="it-IT" dirty="0">
                    <a:solidFill>
                      <a:srgbClr val="FF0000"/>
                    </a:solidFill>
                  </a:rPr>
                  <a:t> the </a:t>
                </a:r>
                <a:r>
                  <a:rPr lang="it-IT" dirty="0" err="1">
                    <a:solidFill>
                      <a:srgbClr val="FF0000"/>
                    </a:solidFill>
                  </a:rPr>
                  <a:t>number</a:t>
                </a:r>
                <a:r>
                  <a:rPr lang="it-IT" dirty="0">
                    <a:solidFill>
                      <a:srgbClr val="FF0000"/>
                    </a:solidFill>
                  </a:rPr>
                  <a:t> of </a:t>
                </a:r>
                <a14:m>
                  <m:oMath xmlns:m="http://schemas.openxmlformats.org/officeDocument/2006/math">
                    <m:sSubSup>
                      <m:sSubSupPr>
                        <m:ctrlPr>
                          <a:rPr lang="it-IT" i="1" dirty="0">
                            <a:solidFill>
                              <a:srgbClr val="FF0000"/>
                            </a:solidFill>
                            <a:latin typeface="Cambria Math" panose="02040503050406030204" pitchFamily="18" charset="0"/>
                          </a:rPr>
                        </m:ctrlPr>
                      </m:sSubSupPr>
                      <m:e>
                        <m:acc>
                          <m:accPr>
                            <m:chr m:val="̅"/>
                            <m:ctrlPr>
                              <a:rPr lang="it-IT" i="1" dirty="0">
                                <a:solidFill>
                                  <a:srgbClr val="FF0000"/>
                                </a:solidFill>
                                <a:latin typeface="Cambria Math" panose="02040503050406030204" pitchFamily="18" charset="0"/>
                              </a:rPr>
                            </m:ctrlPr>
                          </m:accPr>
                          <m:e>
                            <m:r>
                              <a:rPr lang="it-IT" i="1" dirty="0">
                                <a:solidFill>
                                  <a:srgbClr val="FF0000"/>
                                </a:solidFill>
                                <a:latin typeface="Cambria Math" panose="02040503050406030204" pitchFamily="18" charset="0"/>
                                <a:ea typeface="Cambria Math" panose="02040503050406030204" pitchFamily="18" charset="0"/>
                              </a:rPr>
                              <m:t>𝜈</m:t>
                            </m:r>
                          </m:e>
                        </m:acc>
                      </m:e>
                      <m:sub>
                        <m:r>
                          <a:rPr lang="it-IT" i="1" dirty="0">
                            <a:solidFill>
                              <a:srgbClr val="FF0000"/>
                            </a:solidFill>
                            <a:latin typeface="Cambria Math" panose="02040503050406030204" pitchFamily="18" charset="0"/>
                          </a:rPr>
                          <m:t>𝑒</m:t>
                        </m:r>
                      </m:sub>
                      <m:sup/>
                    </m:sSubSup>
                  </m:oMath>
                </a14:m>
                <a:r>
                  <a:rPr lang="it-IT" dirty="0" err="1">
                    <a:solidFill>
                      <a:srgbClr val="FF0000"/>
                    </a:solidFill>
                  </a:rPr>
                  <a:t>interaction</a:t>
                </a:r>
                <a:r>
                  <a:rPr lang="it-IT" dirty="0">
                    <a:solidFill>
                      <a:srgbClr val="FF0000"/>
                    </a:solidFill>
                  </a:rPr>
                  <a:t> in 1 kton of </a:t>
                </a:r>
                <a:r>
                  <a:rPr lang="it-IT" dirty="0" err="1">
                    <a:solidFill>
                      <a:srgbClr val="FF0000"/>
                    </a:solidFill>
                  </a:rPr>
                  <a:t>material</a:t>
                </a:r>
                <a:r>
                  <a:rPr lang="it-IT" dirty="0">
                    <a:solidFill>
                      <a:srgbClr val="FF0000"/>
                    </a:solidFill>
                  </a:rPr>
                  <a:t> (=water) </a:t>
                </a:r>
                <a:r>
                  <a:rPr lang="it-IT" dirty="0" err="1">
                    <a:solidFill>
                      <a:srgbClr val="FF0000"/>
                    </a:solidFill>
                  </a:rPr>
                  <a:t>using</a:t>
                </a:r>
                <a:r>
                  <a:rPr lang="it-IT" dirty="0">
                    <a:solidFill>
                      <a:srgbClr val="FF0000"/>
                    </a:solidFill>
                  </a:rPr>
                  <a:t> the fluence and the cross-</a:t>
                </a:r>
                <a:r>
                  <a:rPr lang="it-IT" dirty="0" err="1">
                    <a:solidFill>
                      <a:srgbClr val="FF0000"/>
                    </a:solidFill>
                  </a:rPr>
                  <a:t>section</a:t>
                </a:r>
                <a:r>
                  <a:rPr lang="it-IT" dirty="0">
                    <a:solidFill>
                      <a:srgbClr val="FF0000"/>
                    </a:solidFill>
                  </a:rPr>
                  <a:t> </a:t>
                </a:r>
                <a:r>
                  <a:rPr lang="it-IT" dirty="0" err="1">
                    <a:solidFill>
                      <a:srgbClr val="FF0000"/>
                    </a:solidFill>
                  </a:rPr>
                  <a:t>reported</a:t>
                </a:r>
                <a:r>
                  <a:rPr lang="it-IT" dirty="0">
                    <a:solidFill>
                      <a:srgbClr val="FF0000"/>
                    </a:solidFill>
                  </a:rPr>
                  <a:t> in figure for a SN </a:t>
                </a:r>
                <a:r>
                  <a:rPr lang="it-IT" dirty="0" err="1">
                    <a:solidFill>
                      <a:srgbClr val="FF0000"/>
                    </a:solidFill>
                  </a:rPr>
                  <a:t>burst</a:t>
                </a:r>
                <a:r>
                  <a:rPr lang="it-IT" dirty="0">
                    <a:solidFill>
                      <a:srgbClr val="FF0000"/>
                    </a:solidFill>
                  </a:rPr>
                  <a:t> in the GC.</a:t>
                </a:r>
              </a:p>
              <a:p>
                <a:pPr marL="285750" indent="-285750">
                  <a:buFont typeface="Arial" panose="020B0604020202020204" pitchFamily="34" charset="0"/>
                  <a:buChar char="•"/>
                </a:pPr>
                <a:r>
                  <a:rPr lang="it-IT" b="1" dirty="0" err="1">
                    <a:solidFill>
                      <a:srgbClr val="FF0000"/>
                    </a:solidFill>
                  </a:rPr>
                  <a:t>Answer</a:t>
                </a:r>
                <a:r>
                  <a:rPr lang="it-IT" dirty="0">
                    <a:solidFill>
                      <a:srgbClr val="FF0000"/>
                    </a:solidFill>
                  </a:rPr>
                  <a:t>: </a:t>
                </a:r>
                <a:r>
                  <a:rPr lang="it-IT" dirty="0" err="1">
                    <a:solidFill>
                      <a:srgbClr val="FF0000"/>
                    </a:solidFill>
                  </a:rPr>
                  <a:t>about</a:t>
                </a:r>
                <a:r>
                  <a:rPr lang="it-IT" dirty="0">
                    <a:solidFill>
                      <a:srgbClr val="FF0000"/>
                    </a:solidFill>
                  </a:rPr>
                  <a:t> 250 </a:t>
                </a:r>
                <a:r>
                  <a:rPr lang="it-IT" dirty="0" err="1">
                    <a:solidFill>
                      <a:srgbClr val="FF0000"/>
                    </a:solidFill>
                  </a:rPr>
                  <a:t>positrons</a:t>
                </a:r>
                <a:r>
                  <a:rPr lang="it-IT" dirty="0">
                    <a:solidFill>
                      <a:srgbClr val="FF0000"/>
                    </a:solidFill>
                  </a:rPr>
                  <a:t>/kton are </a:t>
                </a:r>
                <a:r>
                  <a:rPr lang="it-IT" dirty="0" err="1">
                    <a:solidFill>
                      <a:srgbClr val="FF0000"/>
                    </a:solidFill>
                  </a:rPr>
                  <a:t>expected</a:t>
                </a:r>
                <a:r>
                  <a:rPr lang="it-IT" dirty="0">
                    <a:solidFill>
                      <a:srgbClr val="FF0000"/>
                    </a:solidFill>
                  </a:rPr>
                  <a:t> (</a:t>
                </a:r>
                <a:r>
                  <a:rPr lang="it-IT" dirty="0" err="1">
                    <a:solidFill>
                      <a:srgbClr val="FF0000"/>
                    </a:solidFill>
                  </a:rPr>
                  <a:t>see</a:t>
                </a:r>
                <a:r>
                  <a:rPr lang="it-IT" dirty="0">
                    <a:solidFill>
                      <a:srgbClr val="FF0000"/>
                    </a:solidFill>
                  </a:rPr>
                  <a:t> </a:t>
                </a:r>
                <a:r>
                  <a:rPr lang="it-IT" dirty="0" err="1">
                    <a:solidFill>
                      <a:srgbClr val="FF0000"/>
                    </a:solidFill>
                  </a:rPr>
                  <a:t>solution</a:t>
                </a:r>
                <a:r>
                  <a:rPr lang="it-IT" dirty="0">
                    <a:solidFill>
                      <a:srgbClr val="FF0000"/>
                    </a:solidFill>
                  </a:rPr>
                  <a:t> in </a:t>
                </a:r>
                <a:r>
                  <a:rPr lang="it-IT" dirty="0" err="1">
                    <a:solidFill>
                      <a:srgbClr val="FF0000"/>
                    </a:solidFill>
                  </a:rPr>
                  <a:t>Question</a:t>
                </a:r>
                <a:r>
                  <a:rPr lang="it-IT" dirty="0">
                    <a:solidFill>
                      <a:srgbClr val="FF0000"/>
                    </a:solidFill>
                  </a:rPr>
                  <a:t> 4)</a:t>
                </a:r>
              </a:p>
              <a:p>
                <a:pPr marL="285750" indent="-285750">
                  <a:buFont typeface="Arial" panose="020B0604020202020204" pitchFamily="34" charset="0"/>
                  <a:buChar char="•"/>
                </a:pPr>
                <a:endParaRPr lang="en-US" dirty="0"/>
              </a:p>
            </p:txBody>
          </p:sp>
        </mc:Choice>
        <mc:Fallback xmlns="">
          <p:sp>
            <p:nvSpPr>
              <p:cNvPr id="10" name="Rettangolo 9"/>
              <p:cNvSpPr>
                <a:spLocks noRot="1" noChangeAspect="1" noMove="1" noResize="1" noEditPoints="1" noAdjustHandles="1" noChangeArrowheads="1" noChangeShapeType="1" noTextEdit="1"/>
              </p:cNvSpPr>
              <p:nvPr/>
            </p:nvSpPr>
            <p:spPr>
              <a:xfrm>
                <a:off x="643813" y="4189734"/>
                <a:ext cx="5001208" cy="2054986"/>
              </a:xfrm>
              <a:prstGeom prst="rect">
                <a:avLst/>
              </a:prstGeom>
              <a:blipFill>
                <a:blip r:embed="rId5"/>
                <a:stretch>
                  <a:fillRect l="-854" t="-297" r="-488"/>
                </a:stretch>
              </a:blipFill>
            </p:spPr>
            <p:txBody>
              <a:bodyPr/>
              <a:lstStyle/>
              <a:p>
                <a:r>
                  <a:rPr lang="en-US">
                    <a:noFill/>
                  </a:rPr>
                  <a:t> </a:t>
                </a:r>
              </a:p>
            </p:txBody>
          </p:sp>
        </mc:Fallback>
      </mc:AlternateContent>
    </p:spTree>
    <p:extLst>
      <p:ext uri="{BB962C8B-B14F-4D97-AF65-F5344CB8AC3E}">
        <p14:creationId xmlns:p14="http://schemas.microsoft.com/office/powerpoint/2010/main" val="2058373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7" name="Picture 7" descr="sn1987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6668" y="3125685"/>
            <a:ext cx="3580463" cy="3184015"/>
          </a:xfrm>
          <a:prstGeom prst="rect">
            <a:avLst/>
          </a:prstGeom>
          <a:noFill/>
        </p:spPr>
      </p:pic>
      <p:sp>
        <p:nvSpPr>
          <p:cNvPr id="9" name="Rettangolo 8"/>
          <p:cNvSpPr/>
          <p:nvPr/>
        </p:nvSpPr>
        <p:spPr>
          <a:xfrm>
            <a:off x="1199456" y="4917989"/>
            <a:ext cx="4896544" cy="1277273"/>
          </a:xfrm>
          <a:prstGeom prst="rect">
            <a:avLst/>
          </a:prstGeom>
        </p:spPr>
        <p:txBody>
          <a:bodyPr wrap="square">
            <a:spAutoFit/>
          </a:bodyPr>
          <a:lstStyle/>
          <a:p>
            <a:pPr marL="342900" indent="-342900">
              <a:spcAft>
                <a:spcPts val="600"/>
              </a:spcAft>
              <a:buFont typeface="Arial" panose="020B0604020202020204" pitchFamily="34" charset="0"/>
              <a:buChar char="•"/>
            </a:pPr>
            <a:r>
              <a:rPr lang="it-IT" b="1" dirty="0" err="1">
                <a:solidFill>
                  <a:srgbClr val="FF0000"/>
                </a:solidFill>
                <a:latin typeface="Calibri"/>
              </a:rPr>
              <a:t>Question</a:t>
            </a:r>
            <a:r>
              <a:rPr lang="it-IT" b="1" dirty="0">
                <a:solidFill>
                  <a:srgbClr val="FF0000"/>
                </a:solidFill>
                <a:latin typeface="Calibri"/>
              </a:rPr>
              <a:t> 4</a:t>
            </a:r>
            <a:r>
              <a:rPr lang="it-IT" dirty="0">
                <a:solidFill>
                  <a:srgbClr val="FF0000"/>
                </a:solidFill>
                <a:latin typeface="Calibri"/>
              </a:rPr>
              <a:t>: </a:t>
            </a:r>
            <a:r>
              <a:rPr lang="it-IT" dirty="0" err="1">
                <a:solidFill>
                  <a:srgbClr val="FF0000"/>
                </a:solidFill>
                <a:latin typeface="Calibri"/>
              </a:rPr>
              <a:t>Evaluate</a:t>
            </a:r>
            <a:r>
              <a:rPr lang="it-IT" dirty="0">
                <a:solidFill>
                  <a:srgbClr val="FF0000"/>
                </a:solidFill>
                <a:latin typeface="Calibri"/>
              </a:rPr>
              <a:t> the </a:t>
            </a:r>
            <a:r>
              <a:rPr lang="it-IT" dirty="0" err="1">
                <a:solidFill>
                  <a:srgbClr val="FF0000"/>
                </a:solidFill>
                <a:latin typeface="Calibri"/>
              </a:rPr>
              <a:t>expected</a:t>
            </a:r>
            <a:r>
              <a:rPr lang="it-IT" dirty="0">
                <a:solidFill>
                  <a:srgbClr val="FF0000"/>
                </a:solidFill>
                <a:latin typeface="Calibri"/>
              </a:rPr>
              <a:t> </a:t>
            </a:r>
            <a:r>
              <a:rPr lang="it-IT" dirty="0" err="1">
                <a:solidFill>
                  <a:srgbClr val="FF0000"/>
                </a:solidFill>
                <a:latin typeface="Calibri"/>
              </a:rPr>
              <a:t>signal</a:t>
            </a:r>
            <a:r>
              <a:rPr lang="it-IT" dirty="0">
                <a:solidFill>
                  <a:srgbClr val="FF0000"/>
                </a:solidFill>
                <a:latin typeface="Calibri"/>
              </a:rPr>
              <a:t> in </a:t>
            </a:r>
            <a:r>
              <a:rPr lang="it-IT" dirty="0" err="1">
                <a:solidFill>
                  <a:srgbClr val="FF0000"/>
                </a:solidFill>
                <a:latin typeface="Calibri"/>
              </a:rPr>
              <a:t>Kamiokande</a:t>
            </a:r>
            <a:r>
              <a:rPr lang="it-IT" dirty="0">
                <a:solidFill>
                  <a:srgbClr val="FF0000"/>
                </a:solidFill>
                <a:latin typeface="Calibri"/>
              </a:rPr>
              <a:t> for the SN1987A</a:t>
            </a:r>
          </a:p>
          <a:p>
            <a:pPr marL="342900" indent="-342900">
              <a:buFont typeface="Arial" panose="020B0604020202020204" pitchFamily="34" charset="0"/>
              <a:buChar char="•"/>
            </a:pPr>
            <a:r>
              <a:rPr lang="it-IT" b="1" dirty="0" err="1">
                <a:solidFill>
                  <a:srgbClr val="FF0000"/>
                </a:solidFill>
                <a:latin typeface="Calibri"/>
              </a:rPr>
              <a:t>Question</a:t>
            </a:r>
            <a:r>
              <a:rPr lang="it-IT" b="1" dirty="0">
                <a:solidFill>
                  <a:srgbClr val="FF0000"/>
                </a:solidFill>
                <a:latin typeface="Calibri"/>
              </a:rPr>
              <a:t> 5</a:t>
            </a:r>
            <a:r>
              <a:rPr lang="it-IT" dirty="0">
                <a:solidFill>
                  <a:srgbClr val="FF0000"/>
                </a:solidFill>
                <a:latin typeface="Calibri"/>
              </a:rPr>
              <a:t>: </a:t>
            </a:r>
            <a:r>
              <a:rPr lang="it-IT" dirty="0" err="1">
                <a:solidFill>
                  <a:srgbClr val="FF0000"/>
                </a:solidFill>
                <a:latin typeface="Calibri"/>
              </a:rPr>
              <a:t>Why</a:t>
            </a:r>
            <a:r>
              <a:rPr lang="it-IT" dirty="0">
                <a:solidFill>
                  <a:srgbClr val="FF0000"/>
                </a:solidFill>
                <a:latin typeface="Calibri"/>
              </a:rPr>
              <a:t> IMB (</a:t>
            </a:r>
            <a:r>
              <a:rPr lang="it-IT" dirty="0" err="1">
                <a:solidFill>
                  <a:srgbClr val="FF0000"/>
                </a:solidFill>
                <a:latin typeface="Calibri"/>
              </a:rPr>
              <a:t>larger</a:t>
            </a:r>
            <a:r>
              <a:rPr lang="it-IT" dirty="0">
                <a:solidFill>
                  <a:srgbClr val="FF0000"/>
                </a:solidFill>
                <a:latin typeface="Calibri"/>
              </a:rPr>
              <a:t>) </a:t>
            </a:r>
            <a:r>
              <a:rPr lang="it-IT" dirty="0" err="1">
                <a:solidFill>
                  <a:srgbClr val="FF0000"/>
                </a:solidFill>
                <a:latin typeface="Calibri"/>
              </a:rPr>
              <a:t>detected</a:t>
            </a:r>
            <a:r>
              <a:rPr lang="it-IT" dirty="0">
                <a:solidFill>
                  <a:srgbClr val="FF0000"/>
                </a:solidFill>
                <a:latin typeface="Calibri"/>
              </a:rPr>
              <a:t> </a:t>
            </a:r>
            <a:r>
              <a:rPr lang="it-IT" dirty="0" err="1">
                <a:solidFill>
                  <a:srgbClr val="FF0000"/>
                </a:solidFill>
                <a:latin typeface="Calibri"/>
              </a:rPr>
              <a:t>fewer</a:t>
            </a:r>
            <a:r>
              <a:rPr lang="it-IT" dirty="0">
                <a:solidFill>
                  <a:srgbClr val="FF0000"/>
                </a:solidFill>
                <a:latin typeface="Calibri"/>
              </a:rPr>
              <a:t> </a:t>
            </a:r>
            <a:r>
              <a:rPr lang="it-IT" dirty="0" err="1">
                <a:solidFill>
                  <a:srgbClr val="FF0000"/>
                </a:solidFill>
                <a:latin typeface="Calibri"/>
              </a:rPr>
              <a:t>events</a:t>
            </a:r>
            <a:r>
              <a:rPr lang="it-IT" dirty="0">
                <a:solidFill>
                  <a:srgbClr val="FF0000"/>
                </a:solidFill>
                <a:latin typeface="Calibri"/>
              </a:rPr>
              <a:t> </a:t>
            </a:r>
            <a:r>
              <a:rPr lang="it-IT" dirty="0" err="1">
                <a:solidFill>
                  <a:srgbClr val="FF0000"/>
                </a:solidFill>
                <a:latin typeface="Calibri"/>
              </a:rPr>
              <a:t>than</a:t>
            </a:r>
            <a:r>
              <a:rPr lang="it-IT" dirty="0">
                <a:solidFill>
                  <a:srgbClr val="FF0000"/>
                </a:solidFill>
                <a:latin typeface="Calibri"/>
              </a:rPr>
              <a:t> </a:t>
            </a:r>
            <a:r>
              <a:rPr lang="it-IT" dirty="0" err="1">
                <a:solidFill>
                  <a:srgbClr val="FF0000"/>
                </a:solidFill>
                <a:latin typeface="Calibri"/>
              </a:rPr>
              <a:t>Kamiokande</a:t>
            </a:r>
            <a:r>
              <a:rPr lang="it-IT" dirty="0">
                <a:solidFill>
                  <a:srgbClr val="FF0000"/>
                </a:solidFill>
                <a:latin typeface="Calibri"/>
              </a:rPr>
              <a:t>?</a:t>
            </a:r>
          </a:p>
        </p:txBody>
      </p:sp>
      <p:sp>
        <p:nvSpPr>
          <p:cNvPr id="3" name="CasellaDiTesto 2"/>
          <p:cNvSpPr txBox="1"/>
          <p:nvPr/>
        </p:nvSpPr>
        <p:spPr>
          <a:xfrm>
            <a:off x="671804" y="955819"/>
            <a:ext cx="9888693" cy="206210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t>SN1987A was the first SN since 1604 visible with the naked eye</a:t>
            </a:r>
          </a:p>
          <a:p>
            <a:pPr marL="342900" indent="-342900">
              <a:spcAft>
                <a:spcPts val="600"/>
              </a:spcAft>
              <a:buFont typeface="Arial" panose="020B0604020202020204" pitchFamily="34" charset="0"/>
              <a:buChar char="•"/>
            </a:pPr>
            <a:r>
              <a:rPr lang="en-US" dirty="0"/>
              <a:t>The progenitor was a main-sequence star of mass M = (16−22)</a:t>
            </a:r>
            <a:r>
              <a:rPr lang="en-US" dirty="0" err="1"/>
              <a:t>M</a:t>
            </a:r>
            <a:r>
              <a:rPr lang="en-US" baseline="-25000" dirty="0" err="1"/>
              <a:t>sun</a:t>
            </a:r>
            <a:endParaRPr lang="en-US" baseline="-25000" dirty="0"/>
          </a:p>
          <a:p>
            <a:pPr marL="342900" indent="-342900">
              <a:spcAft>
                <a:spcPts val="600"/>
              </a:spcAft>
              <a:buFont typeface="Arial" panose="020B0604020202020204" pitchFamily="34" charset="0"/>
              <a:buChar char="•"/>
            </a:pPr>
            <a:r>
              <a:rPr lang="en-US" dirty="0"/>
              <a:t>Located in the Large </a:t>
            </a:r>
            <a:r>
              <a:rPr lang="en-US" dirty="0" err="1"/>
              <a:t>Magellanic</a:t>
            </a:r>
            <a:r>
              <a:rPr lang="en-US" dirty="0"/>
              <a:t> Cloud at a distance of about 50 ± 5 </a:t>
            </a:r>
            <a:r>
              <a:rPr lang="en-US" dirty="0" err="1"/>
              <a:t>kpc</a:t>
            </a:r>
            <a:endParaRPr lang="en-US" dirty="0"/>
          </a:p>
          <a:p>
            <a:pPr marL="342900" indent="-342900">
              <a:spcAft>
                <a:spcPts val="600"/>
              </a:spcAft>
              <a:buFont typeface="Arial" panose="020B0604020202020204" pitchFamily="34" charset="0"/>
              <a:buChar char="•"/>
            </a:pPr>
            <a:r>
              <a:rPr lang="en-US" dirty="0"/>
              <a:t>Two water Cherenkov detectors, </a:t>
            </a:r>
            <a:r>
              <a:rPr lang="en-US" dirty="0" err="1"/>
              <a:t>Kamiokande</a:t>
            </a:r>
            <a:r>
              <a:rPr lang="en-US" dirty="0"/>
              <a:t>-II (2.2 </a:t>
            </a:r>
            <a:r>
              <a:rPr lang="en-US" dirty="0" err="1"/>
              <a:t>kton</a:t>
            </a:r>
            <a:r>
              <a:rPr lang="en-US" dirty="0"/>
              <a:t>) and IMB (5 </a:t>
            </a:r>
            <a:r>
              <a:rPr lang="en-US" dirty="0" err="1"/>
              <a:t>kton</a:t>
            </a:r>
            <a:r>
              <a:rPr lang="en-US" dirty="0"/>
              <a:t> in USA), observed 12 and 8 neutrino interactions respectively, over a 13 s interval</a:t>
            </a:r>
          </a:p>
          <a:p>
            <a:pPr marL="342900" indent="-342900">
              <a:spcAft>
                <a:spcPts val="600"/>
              </a:spcAft>
              <a:buFont typeface="Arial" panose="020B0604020202020204" pitchFamily="34" charset="0"/>
              <a:buChar char="•"/>
            </a:pPr>
            <a:r>
              <a:rPr lang="en-US" dirty="0"/>
              <a:t>The signals of the two experiments were simultaneous (for the technology of 1987)</a:t>
            </a:r>
          </a:p>
        </p:txBody>
      </p:sp>
      <p:sp>
        <p:nvSpPr>
          <p:cNvPr id="5" name="Rettangolo 4"/>
          <p:cNvSpPr/>
          <p:nvPr/>
        </p:nvSpPr>
        <p:spPr>
          <a:xfrm>
            <a:off x="671804" y="3125685"/>
            <a:ext cx="6216285" cy="1631216"/>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solidFill>
                  <a:prstClr val="black"/>
                </a:solidFill>
                <a:latin typeface="Calibri"/>
              </a:rPr>
              <a:t>Two smaller scintillator detectors, LSD and </a:t>
            </a:r>
            <a:r>
              <a:rPr lang="en-US" dirty="0" err="1">
                <a:solidFill>
                  <a:prstClr val="black"/>
                </a:solidFill>
                <a:latin typeface="Calibri"/>
              </a:rPr>
              <a:t>Baksan</a:t>
            </a:r>
            <a:r>
              <a:rPr lang="en-US" dirty="0">
                <a:solidFill>
                  <a:prstClr val="black"/>
                </a:solidFill>
                <a:latin typeface="Calibri"/>
              </a:rPr>
              <a:t> also reported observations</a:t>
            </a:r>
          </a:p>
          <a:p>
            <a:pPr marL="800100" lvl="1" indent="-342900">
              <a:spcAft>
                <a:spcPts val="600"/>
              </a:spcAft>
              <a:buFont typeface="Arial" panose="020B0604020202020204" pitchFamily="34" charset="0"/>
              <a:buChar char="•"/>
            </a:pPr>
            <a:r>
              <a:rPr lang="en-US" dirty="0" err="1">
                <a:solidFill>
                  <a:prstClr val="black"/>
                </a:solidFill>
                <a:latin typeface="Calibri"/>
              </a:rPr>
              <a:t>Baksan</a:t>
            </a:r>
            <a:r>
              <a:rPr lang="en-US" dirty="0">
                <a:solidFill>
                  <a:prstClr val="black"/>
                </a:solidFill>
                <a:latin typeface="Calibri"/>
              </a:rPr>
              <a:t> reported five counts</a:t>
            </a:r>
          </a:p>
          <a:p>
            <a:pPr marL="800100" lvl="1" indent="-342900">
              <a:spcAft>
                <a:spcPts val="600"/>
              </a:spcAft>
              <a:buFont typeface="Arial" panose="020B0604020202020204" pitchFamily="34" charset="0"/>
              <a:buChar char="•"/>
            </a:pPr>
            <a:r>
              <a:rPr lang="en-US" dirty="0">
                <a:solidFill>
                  <a:prstClr val="black"/>
                </a:solidFill>
                <a:latin typeface="Calibri"/>
              </a:rPr>
              <a:t>The LSD is controversial because the events were recorded several hours early</a:t>
            </a:r>
          </a:p>
        </p:txBody>
      </p:sp>
      <p:sp>
        <p:nvSpPr>
          <p:cNvPr id="4" name="Titolo 3"/>
          <p:cNvSpPr>
            <a:spLocks noGrp="1"/>
          </p:cNvSpPr>
          <p:nvPr>
            <p:ph type="title"/>
          </p:nvPr>
        </p:nvSpPr>
        <p:spPr>
          <a:xfrm>
            <a:off x="838200" y="1"/>
            <a:ext cx="10515600" cy="737118"/>
          </a:xfrm>
        </p:spPr>
        <p:txBody>
          <a:bodyPr>
            <a:normAutofit/>
          </a:bodyPr>
          <a:lstStyle/>
          <a:p>
            <a:r>
              <a:rPr lang="en-US" sz="3600" dirty="0">
                <a:solidFill>
                  <a:srgbClr val="C00000"/>
                </a:solidFill>
              </a:rPr>
              <a:t>The SN1987A</a:t>
            </a:r>
          </a:p>
        </p:txBody>
      </p:sp>
      <p:sp>
        <p:nvSpPr>
          <p:cNvPr id="7" name="Segnaposto piè di pagina 6"/>
          <p:cNvSpPr>
            <a:spLocks noGrp="1"/>
          </p:cNvSpPr>
          <p:nvPr>
            <p:ph type="ftr" sz="quarter" idx="11"/>
          </p:nvPr>
        </p:nvSpPr>
        <p:spPr/>
        <p:txBody>
          <a:bodyPr/>
          <a:lstStyle/>
          <a:p>
            <a:r>
              <a:rPr lang="fr-FR"/>
              <a:t>M. Spurio - Astroparticle Physics - 12</a:t>
            </a:r>
            <a:endParaRPr lang="it-IT"/>
          </a:p>
        </p:txBody>
      </p:sp>
      <p:sp>
        <p:nvSpPr>
          <p:cNvPr id="6" name="Segnaposto numero diapositiva 5"/>
          <p:cNvSpPr>
            <a:spLocks noGrp="1"/>
          </p:cNvSpPr>
          <p:nvPr>
            <p:ph type="sldNum" sz="quarter" idx="12"/>
          </p:nvPr>
        </p:nvSpPr>
        <p:spPr/>
        <p:txBody>
          <a:bodyPr/>
          <a:lstStyle/>
          <a:p>
            <a:fld id="{EF856C54-971D-4A64-8725-72F12A462872}" type="slidenum">
              <a:rPr lang="it-IT" smtClean="0"/>
              <a:t>52</a:t>
            </a:fld>
            <a:endParaRPr lang="it-IT"/>
          </a:p>
        </p:txBody>
      </p:sp>
    </p:spTree>
    <p:extLst>
      <p:ext uri="{BB962C8B-B14F-4D97-AF65-F5344CB8AC3E}">
        <p14:creationId xmlns:p14="http://schemas.microsoft.com/office/powerpoint/2010/main" val="30367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822326" y="28137"/>
            <a:ext cx="10515600" cy="736973"/>
          </a:xfrm>
        </p:spPr>
        <p:txBody>
          <a:bodyPr>
            <a:normAutofit/>
          </a:bodyPr>
          <a:lstStyle/>
          <a:p>
            <a:r>
              <a:rPr lang="it-IT" sz="3600" dirty="0">
                <a:solidFill>
                  <a:srgbClr val="C00000"/>
                </a:solidFill>
              </a:rPr>
              <a:t>The detectors</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53</a:t>
            </a:fld>
            <a:endParaRPr lang="it-IT"/>
          </a:p>
        </p:txBody>
      </p:sp>
      <p:pic>
        <p:nvPicPr>
          <p:cNvPr id="242692" name="Picture 4"/>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8137"/>
            <a:ext cx="4578350" cy="3419475"/>
          </a:xfrm>
          <a:prstGeom prst="rect">
            <a:avLst/>
          </a:prstGeom>
          <a:noFill/>
          <a:ln w="25400">
            <a:noFill/>
            <a:miter lim="800000"/>
            <a:headEnd/>
            <a:tailEnd/>
          </a:ln>
          <a:effectLst/>
        </p:spPr>
      </p:pic>
      <p:pic>
        <p:nvPicPr>
          <p:cNvPr id="242694" name="Picture 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5588" y="3429001"/>
            <a:ext cx="4570412" cy="3419475"/>
          </a:xfrm>
          <a:prstGeom prst="rect">
            <a:avLst/>
          </a:prstGeom>
          <a:noFill/>
          <a:ln w="25400">
            <a:noFill/>
            <a:miter lim="800000"/>
            <a:headEnd/>
            <a:tailEnd/>
          </a:ln>
          <a:effectLst/>
        </p:spPr>
      </p:pic>
      <p:pic>
        <p:nvPicPr>
          <p:cNvPr id="242695" name="Picture 7"/>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2664" y="3429001"/>
            <a:ext cx="4606925" cy="3419475"/>
          </a:xfrm>
          <a:prstGeom prst="rect">
            <a:avLst/>
          </a:prstGeom>
          <a:noFill/>
          <a:ln w="25400">
            <a:noFill/>
            <a:miter lim="800000"/>
            <a:headEnd/>
            <a:tailEnd/>
          </a:ln>
          <a:effectLst/>
        </p:spPr>
      </p:pic>
      <p:grpSp>
        <p:nvGrpSpPr>
          <p:cNvPr id="2" name="Gruppo 1"/>
          <p:cNvGrpSpPr/>
          <p:nvPr/>
        </p:nvGrpSpPr>
        <p:grpSpPr>
          <a:xfrm>
            <a:off x="6080126" y="0"/>
            <a:ext cx="4587875" cy="3436938"/>
            <a:chOff x="4556125" y="0"/>
            <a:chExt cx="4587875" cy="3436938"/>
          </a:xfrm>
        </p:grpSpPr>
        <p:pic>
          <p:nvPicPr>
            <p:cNvPr id="242693"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56125" y="0"/>
              <a:ext cx="4587875" cy="3436938"/>
            </a:xfrm>
            <a:prstGeom prst="rect">
              <a:avLst/>
            </a:prstGeom>
            <a:noFill/>
            <a:ln w="25400">
              <a:noFill/>
              <a:miter lim="800000"/>
              <a:headEnd/>
              <a:tailEnd/>
            </a:ln>
            <a:effectLst/>
          </p:spPr>
        </p:pic>
        <p:pic>
          <p:nvPicPr>
            <p:cNvPr id="4098" name="Picture 2" descr="Inside of Kamiokande detec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8679" y="17463"/>
              <a:ext cx="1664208"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014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dissolve">
                                      <p:cBhvr>
                                        <p:cTn id="7" dur="500"/>
                                        <p:tgtEl>
                                          <p:spTgt spid="24269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42694"/>
                                        </p:tgtEl>
                                        <p:attrNameLst>
                                          <p:attrName>style.visibility</p:attrName>
                                        </p:attrNameLst>
                                      </p:cBhvr>
                                      <p:to>
                                        <p:strVal val="visible"/>
                                      </p:to>
                                    </p:set>
                                    <p:animEffect transition="in" filter="dissolve">
                                      <p:cBhvr>
                                        <p:cTn id="16" dur="500"/>
                                        <p:tgtEl>
                                          <p:spTgt spid="24269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42695"/>
                                        </p:tgtEl>
                                        <p:attrNameLst>
                                          <p:attrName>style.visibility</p:attrName>
                                        </p:attrNameLst>
                                      </p:cBhvr>
                                      <p:to>
                                        <p:strVal val="visible"/>
                                      </p:to>
                                    </p:set>
                                    <p:animEffect transition="in" filter="dissolve">
                                      <p:cBhvr>
                                        <p:cTn id="21" dur="500"/>
                                        <p:tgtEl>
                                          <p:spTgt spid="242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sp>
        <p:nvSpPr>
          <p:cNvPr id="5" name="Segnaposto numero diapositiva 4"/>
          <p:cNvSpPr>
            <a:spLocks noGrp="1"/>
          </p:cNvSpPr>
          <p:nvPr>
            <p:ph type="sldNum" sz="quarter" idx="12"/>
          </p:nvPr>
        </p:nvSpPr>
        <p:spPr/>
        <p:txBody>
          <a:bodyPr/>
          <a:lstStyle/>
          <a:p>
            <a:fld id="{EF856C54-971D-4A64-8725-72F12A462872}" type="slidenum">
              <a:rPr lang="it-IT" smtClean="0"/>
              <a:t>54</a:t>
            </a:fld>
            <a:endParaRPr lang="it-IT"/>
          </a:p>
        </p:txBody>
      </p:sp>
      <p:pic>
        <p:nvPicPr>
          <p:cNvPr id="5122" name="Picture 2" descr="printout of the dat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8506" y="4623"/>
            <a:ext cx="8738040" cy="61723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超新星1987Aからのニュートリノ観測データ"/>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8507" y="1193952"/>
            <a:ext cx="3947481" cy="3282049"/>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1"/>
          <p:cNvSpPr txBox="1">
            <a:spLocks/>
          </p:cNvSpPr>
          <p:nvPr/>
        </p:nvSpPr>
        <p:spPr>
          <a:xfrm>
            <a:off x="838199" y="1"/>
            <a:ext cx="7886700" cy="856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C00000"/>
                </a:solidFill>
                <a:latin typeface="+mj-lt"/>
                <a:ea typeface="+mj-ea"/>
                <a:cs typeface="+mj-cs"/>
              </a:defRPr>
            </a:lvl1pPr>
          </a:lstStyle>
          <a:p>
            <a:r>
              <a:rPr lang="en-US" sz="3600" dirty="0"/>
              <a:t>The </a:t>
            </a:r>
            <a:r>
              <a:rPr lang="en-US" sz="3600" dirty="0" err="1"/>
              <a:t>KamiokaNDE</a:t>
            </a:r>
            <a:r>
              <a:rPr lang="en-US" sz="3600" dirty="0"/>
              <a:t> events</a:t>
            </a:r>
          </a:p>
        </p:txBody>
      </p:sp>
      <p:pic>
        <p:nvPicPr>
          <p:cNvPr id="9" name="Picture 4" descr="Prof. Koshiba working in the tan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630" y="77862"/>
            <a:ext cx="4219476" cy="2939568"/>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1628507" y="6119336"/>
            <a:ext cx="8646091" cy="738664"/>
          </a:xfrm>
          <a:prstGeom prst="rect">
            <a:avLst/>
          </a:prstGeom>
        </p:spPr>
        <p:txBody>
          <a:bodyPr wrap="square">
            <a:spAutoFit/>
          </a:bodyPr>
          <a:lstStyle/>
          <a:p>
            <a:r>
              <a:rPr lang="en-US" sz="1400" i="1" dirty="0">
                <a:solidFill>
                  <a:srgbClr val="000000"/>
                </a:solidFill>
                <a:latin typeface="+mj-lt"/>
              </a:rPr>
              <a:t>The printout of the data. Horizontal axis shows time (from right to left and one line as 10 seconds) and the vertical axis shows the number of hit (proportional to the energy of the event). The peak is the signal of neutrinos from SN1987A. The blank period due to the detector maintenance was recorded a few minutes before the signal.</a:t>
            </a:r>
            <a:endParaRPr lang="en-US" sz="1400" i="1" dirty="0">
              <a:latin typeface="+mj-lt"/>
            </a:endParaRPr>
          </a:p>
        </p:txBody>
      </p:sp>
      <p:sp>
        <p:nvSpPr>
          <p:cNvPr id="10" name="Rettangolo 9"/>
          <p:cNvSpPr/>
          <p:nvPr/>
        </p:nvSpPr>
        <p:spPr>
          <a:xfrm>
            <a:off x="1825455" y="702406"/>
            <a:ext cx="7364437" cy="307777"/>
          </a:xfrm>
          <a:prstGeom prst="rect">
            <a:avLst/>
          </a:prstGeom>
        </p:spPr>
        <p:txBody>
          <a:bodyPr wrap="square">
            <a:spAutoFit/>
          </a:bodyPr>
          <a:lstStyle/>
          <a:p>
            <a:r>
              <a:rPr lang="en-US" sz="1400" dirty="0">
                <a:hlinkClick r:id="rId5"/>
              </a:rPr>
              <a:t>http://www-sk.icrr.u-tokyo.ac.jp/sk/news/2017/02/SN1987A-en.html</a:t>
            </a:r>
            <a:r>
              <a:rPr lang="en-US" sz="1400" dirty="0"/>
              <a:t> </a:t>
            </a:r>
          </a:p>
        </p:txBody>
      </p:sp>
    </p:spTree>
    <p:extLst>
      <p:ext uri="{BB962C8B-B14F-4D97-AF65-F5344CB8AC3E}">
        <p14:creationId xmlns:p14="http://schemas.microsoft.com/office/powerpoint/2010/main" val="266333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95591"/>
          </a:xfrm>
        </p:spPr>
        <p:txBody>
          <a:bodyPr>
            <a:normAutofit/>
          </a:bodyPr>
          <a:lstStyle/>
          <a:p>
            <a:r>
              <a:rPr lang="en-US" sz="3600" dirty="0">
                <a:solidFill>
                  <a:srgbClr val="C00000"/>
                </a:solidFill>
              </a:rPr>
              <a:t>Neutrino signal from SN1987A</a:t>
            </a:r>
          </a:p>
        </p:txBody>
      </p:sp>
      <p:sp>
        <p:nvSpPr>
          <p:cNvPr id="7" name="Segnaposto piè di pagina 6"/>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55</a:t>
            </a:fld>
            <a:endParaRPr lang="it-IT"/>
          </a:p>
        </p:txBody>
      </p:sp>
      <p:pic>
        <p:nvPicPr>
          <p:cNvPr id="4" name="Picture 4" descr="TEMP41"/>
          <p:cNvPicPr>
            <a:picLocks noChangeArrowheads="1"/>
          </p:cNvPicPr>
          <p:nvPr/>
        </p:nvPicPr>
        <p:blipFill rotWithShape="1">
          <a:blip r:embed="rId2" cstate="email">
            <a:extLst>
              <a:ext uri="{28A0092B-C50C-407E-A947-70E740481C1C}">
                <a14:useLocalDpi xmlns:a14="http://schemas.microsoft.com/office/drawing/2010/main"/>
              </a:ext>
            </a:extLst>
          </a:blip>
          <a:srcRect l="3648" t="11486"/>
          <a:stretch/>
        </p:blipFill>
        <p:spPr bwMode="auto">
          <a:xfrm>
            <a:off x="2180822" y="978154"/>
            <a:ext cx="7830355" cy="5560758"/>
          </a:xfrm>
          <a:prstGeom prst="rect">
            <a:avLst/>
          </a:prstGeom>
          <a:noFill/>
          <a:ln w="9525">
            <a:noFill/>
            <a:miter lim="800000"/>
            <a:headEnd/>
            <a:tailEnd/>
          </a:ln>
          <a:effectLst/>
        </p:spPr>
      </p:pic>
    </p:spTree>
    <p:extLst>
      <p:ext uri="{BB962C8B-B14F-4D97-AF65-F5344CB8AC3E}">
        <p14:creationId xmlns:p14="http://schemas.microsoft.com/office/powerpoint/2010/main" val="2197802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1136" y="955818"/>
            <a:ext cx="9879362" cy="923330"/>
          </a:xfrm>
          <a:prstGeom prst="rect">
            <a:avLst/>
          </a:prstGeom>
          <a:noFill/>
        </p:spPr>
        <p:txBody>
          <a:bodyPr wrap="square" rtlCol="0">
            <a:spAutoFit/>
          </a:bodyPr>
          <a:lstStyle/>
          <a:p>
            <a:pPr algn="l"/>
            <a:r>
              <a:rPr lang="en-US" dirty="0"/>
              <a:t>Although </a:t>
            </a:r>
            <a:r>
              <a:rPr lang="en-US" dirty="0" err="1"/>
              <a:t>Kamiokande</a:t>
            </a:r>
            <a:r>
              <a:rPr lang="en-US" dirty="0"/>
              <a:t>, IMB and </a:t>
            </a:r>
            <a:r>
              <a:rPr lang="en-US" dirty="0" err="1"/>
              <a:t>Baksan</a:t>
            </a:r>
            <a:r>
              <a:rPr lang="en-US" dirty="0"/>
              <a:t> collected a small sample of </a:t>
            </a:r>
            <a:r>
              <a:rPr lang="en-US" dirty="0">
                <a:latin typeface="Symbol" panose="05050102010706020507" pitchFamily="18" charset="2"/>
              </a:rPr>
              <a:t>n</a:t>
            </a:r>
            <a:r>
              <a:rPr lang="en-US" dirty="0"/>
              <a:t>’s, they were sufficient to give an exact time for the start of the explosion to which the light curve can be normalized and to confirm the baseline model of core-collapse. In particular:</a:t>
            </a:r>
          </a:p>
        </p:txBody>
      </p:sp>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4964" y="2627790"/>
            <a:ext cx="4785899" cy="3350797"/>
          </a:xfrm>
          <a:prstGeom prst="rect">
            <a:avLst/>
          </a:prstGeom>
        </p:spPr>
      </p:pic>
      <p:sp>
        <p:nvSpPr>
          <p:cNvPr id="8" name="Rettangolo 7"/>
          <p:cNvSpPr/>
          <p:nvPr/>
        </p:nvSpPr>
        <p:spPr>
          <a:xfrm>
            <a:off x="681136" y="1879148"/>
            <a:ext cx="5414863" cy="2616101"/>
          </a:xfrm>
          <a:prstGeom prst="rect">
            <a:avLst/>
          </a:prstGeom>
        </p:spPr>
        <p:txBody>
          <a:bodyPr wrap="square">
            <a:spAutoFit/>
          </a:bodyPr>
          <a:lstStyle/>
          <a:p>
            <a:pPr marL="800100" lvl="1" indent="-342900">
              <a:spcAft>
                <a:spcPts val="1200"/>
              </a:spcAft>
              <a:buFont typeface="Arial" panose="020B0604020202020204" pitchFamily="34" charset="0"/>
              <a:buChar char="•"/>
            </a:pPr>
            <a:r>
              <a:rPr lang="en-US" dirty="0">
                <a:solidFill>
                  <a:prstClr val="black"/>
                </a:solidFill>
              </a:rPr>
              <a:t>the time distribution of the observed events is in agreement with predictions of a ∼10 s burst;</a:t>
            </a:r>
          </a:p>
          <a:p>
            <a:pPr marL="800100" lvl="1" indent="-342900">
              <a:spcAft>
                <a:spcPts val="1200"/>
              </a:spcAft>
              <a:buFont typeface="Arial" panose="020B0604020202020204" pitchFamily="34" charset="0"/>
              <a:buChar char="•"/>
            </a:pPr>
            <a:r>
              <a:rPr lang="en-US" dirty="0">
                <a:solidFill>
                  <a:prstClr val="black"/>
                </a:solidFill>
              </a:rPr>
              <a:t>their energy distribution gives a measure T ∼ 4.2MeV of the </a:t>
            </a:r>
            <a:r>
              <a:rPr lang="en-US" dirty="0">
                <a:latin typeface="Symbol" panose="05050102010706020507" pitchFamily="18" charset="2"/>
              </a:rPr>
              <a:t>n</a:t>
            </a:r>
            <a:r>
              <a:rPr lang="en-US" dirty="0">
                <a:solidFill>
                  <a:prstClr val="black"/>
                </a:solidFill>
              </a:rPr>
              <a:t>-sphere and an average energies of detected neutrinos of∼15MeV;</a:t>
            </a:r>
          </a:p>
          <a:p>
            <a:pPr marL="800100" lvl="1" indent="-342900">
              <a:spcAft>
                <a:spcPts val="1200"/>
              </a:spcAft>
              <a:buFont typeface="Arial" panose="020B0604020202020204" pitchFamily="34" charset="0"/>
              <a:buChar char="•"/>
            </a:pPr>
            <a:r>
              <a:rPr lang="en-US" dirty="0">
                <a:solidFill>
                  <a:prstClr val="black"/>
                </a:solidFill>
              </a:rPr>
              <a:t>the number of the observed events is in agreement with ∼ 3 × 10</a:t>
            </a:r>
            <a:r>
              <a:rPr lang="en-US" baseline="30000" dirty="0">
                <a:solidFill>
                  <a:prstClr val="black"/>
                </a:solidFill>
              </a:rPr>
              <a:t>53</a:t>
            </a:r>
            <a:r>
              <a:rPr lang="en-US" dirty="0">
                <a:solidFill>
                  <a:prstClr val="black"/>
                </a:solidFill>
              </a:rPr>
              <a:t> erg luminosity of a core-collapse burst</a:t>
            </a:r>
          </a:p>
        </p:txBody>
      </p:sp>
      <p:sp>
        <p:nvSpPr>
          <p:cNvPr id="10" name="Rettangolo 9"/>
          <p:cNvSpPr/>
          <p:nvPr/>
        </p:nvSpPr>
        <p:spPr>
          <a:xfrm>
            <a:off x="7210201" y="1734201"/>
            <a:ext cx="4300662" cy="830997"/>
          </a:xfrm>
          <a:prstGeom prst="rect">
            <a:avLst/>
          </a:prstGeom>
        </p:spPr>
        <p:txBody>
          <a:bodyPr wrap="square">
            <a:spAutoFit/>
          </a:bodyPr>
          <a:lstStyle/>
          <a:p>
            <a:pPr algn="l"/>
            <a:r>
              <a:rPr lang="en-US" sz="1600" i="1" dirty="0">
                <a:solidFill>
                  <a:srgbClr val="131413"/>
                </a:solidFill>
                <a:latin typeface="+mj-lt"/>
              </a:rPr>
              <a:t>Relative time and energy of SN1987A neutrinos</a:t>
            </a:r>
          </a:p>
          <a:p>
            <a:pPr algn="l"/>
            <a:r>
              <a:rPr lang="en-US" sz="1600" i="1" dirty="0">
                <a:solidFill>
                  <a:srgbClr val="131413"/>
                </a:solidFill>
                <a:latin typeface="+mj-lt"/>
              </a:rPr>
              <a:t>observed by </a:t>
            </a:r>
            <a:r>
              <a:rPr lang="en-US" sz="1600" i="1" dirty="0" err="1">
                <a:solidFill>
                  <a:srgbClr val="131413"/>
                </a:solidFill>
                <a:latin typeface="+mj-lt"/>
              </a:rPr>
              <a:t>Kamiokande</a:t>
            </a:r>
            <a:r>
              <a:rPr lang="en-US" sz="1600" i="1" dirty="0">
                <a:solidFill>
                  <a:srgbClr val="131413"/>
                </a:solidFill>
                <a:latin typeface="+mj-lt"/>
              </a:rPr>
              <a:t>, IMB and </a:t>
            </a:r>
            <a:r>
              <a:rPr lang="en-US" sz="1600" i="1" dirty="0" err="1">
                <a:solidFill>
                  <a:srgbClr val="131413"/>
                </a:solidFill>
                <a:latin typeface="+mj-lt"/>
              </a:rPr>
              <a:t>Baksan</a:t>
            </a:r>
            <a:r>
              <a:rPr lang="en-US" sz="1600" i="1" dirty="0">
                <a:solidFill>
                  <a:srgbClr val="131413"/>
                </a:solidFill>
                <a:latin typeface="+mj-lt"/>
              </a:rPr>
              <a:t>.</a:t>
            </a:r>
          </a:p>
          <a:p>
            <a:pPr algn="l"/>
            <a:r>
              <a:rPr lang="en-US" sz="1600" i="1" dirty="0">
                <a:solidFill>
                  <a:srgbClr val="131413"/>
                </a:solidFill>
                <a:latin typeface="+mj-lt"/>
              </a:rPr>
              <a:t>The time of the first event was arbitrarily set = 0</a:t>
            </a:r>
            <a:endParaRPr lang="en-US" sz="1600" i="1" dirty="0">
              <a:latin typeface="+mj-lt"/>
            </a:endParaRPr>
          </a:p>
        </p:txBody>
      </p:sp>
      <p:sp>
        <p:nvSpPr>
          <p:cNvPr id="11" name="Rettangolo 10"/>
          <p:cNvSpPr/>
          <p:nvPr/>
        </p:nvSpPr>
        <p:spPr>
          <a:xfrm>
            <a:off x="1202878" y="4873012"/>
            <a:ext cx="4060515" cy="646331"/>
          </a:xfrm>
          <a:prstGeom prst="rect">
            <a:avLst/>
          </a:prstGeom>
        </p:spPr>
        <p:txBody>
          <a:bodyPr wrap="square">
            <a:spAutoFit/>
          </a:bodyPr>
          <a:lstStyle/>
          <a:p>
            <a:pPr marL="342900" indent="-342900">
              <a:buFont typeface="Arial" panose="020B0604020202020204" pitchFamily="34" charset="0"/>
              <a:buChar char="•"/>
            </a:pPr>
            <a:r>
              <a:rPr lang="it-IT" b="1" dirty="0" err="1">
                <a:solidFill>
                  <a:srgbClr val="FF0000"/>
                </a:solidFill>
                <a:latin typeface="Calibri"/>
              </a:rPr>
              <a:t>Question</a:t>
            </a:r>
            <a:r>
              <a:rPr lang="it-IT" b="1" dirty="0">
                <a:solidFill>
                  <a:srgbClr val="FF0000"/>
                </a:solidFill>
                <a:latin typeface="Calibri"/>
              </a:rPr>
              <a:t> 6</a:t>
            </a:r>
            <a:r>
              <a:rPr lang="it-IT" dirty="0">
                <a:solidFill>
                  <a:srgbClr val="FF0000"/>
                </a:solidFill>
                <a:latin typeface="Calibri"/>
              </a:rPr>
              <a:t>: Estimate an </a:t>
            </a:r>
            <a:r>
              <a:rPr lang="it-IT" dirty="0" err="1">
                <a:solidFill>
                  <a:srgbClr val="FF0000"/>
                </a:solidFill>
                <a:latin typeface="Calibri"/>
              </a:rPr>
              <a:t>upper</a:t>
            </a:r>
            <a:r>
              <a:rPr lang="it-IT" dirty="0">
                <a:solidFill>
                  <a:srgbClr val="FF0000"/>
                </a:solidFill>
                <a:latin typeface="Calibri"/>
              </a:rPr>
              <a:t> </a:t>
            </a:r>
            <a:r>
              <a:rPr lang="it-IT" dirty="0" err="1">
                <a:solidFill>
                  <a:srgbClr val="FF0000"/>
                </a:solidFill>
                <a:latin typeface="Calibri"/>
              </a:rPr>
              <a:t>limit</a:t>
            </a:r>
            <a:r>
              <a:rPr lang="it-IT" dirty="0">
                <a:solidFill>
                  <a:srgbClr val="FF0000"/>
                </a:solidFill>
                <a:latin typeface="Calibri"/>
              </a:rPr>
              <a:t> on the neutrino mass from SB1987A</a:t>
            </a:r>
          </a:p>
        </p:txBody>
      </p:sp>
      <p:sp>
        <p:nvSpPr>
          <p:cNvPr id="9" name="Titolo 1"/>
          <p:cNvSpPr>
            <a:spLocks noGrp="1"/>
          </p:cNvSpPr>
          <p:nvPr>
            <p:ph type="title"/>
          </p:nvPr>
        </p:nvSpPr>
        <p:spPr>
          <a:xfrm>
            <a:off x="877078" y="1"/>
            <a:ext cx="9162272" cy="780093"/>
          </a:xfrm>
        </p:spPr>
        <p:txBody>
          <a:bodyPr>
            <a:normAutofit/>
          </a:bodyPr>
          <a:lstStyle/>
          <a:p>
            <a:r>
              <a:rPr lang="en-US" sz="3600" dirty="0">
                <a:solidFill>
                  <a:srgbClr val="C00000"/>
                </a:solidFill>
              </a:rPr>
              <a:t>Neutrino signal from SN1987A</a:t>
            </a:r>
          </a:p>
        </p:txBody>
      </p:sp>
      <p:sp>
        <p:nvSpPr>
          <p:cNvPr id="6" name="Segnaposto piè di pagina 5"/>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56</a:t>
            </a:fld>
            <a:endParaRPr lang="it-IT"/>
          </a:p>
        </p:txBody>
      </p:sp>
    </p:spTree>
    <p:extLst>
      <p:ext uri="{BB962C8B-B14F-4D97-AF65-F5344CB8AC3E}">
        <p14:creationId xmlns:p14="http://schemas.microsoft.com/office/powerpoint/2010/main" val="23472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25150" y="880371"/>
            <a:ext cx="11299371" cy="1200329"/>
          </a:xfrm>
          <a:prstGeom prst="rect">
            <a:avLst/>
          </a:prstGeom>
        </p:spPr>
        <p:txBody>
          <a:bodyPr wrap="square">
            <a:spAutoFit/>
          </a:bodyPr>
          <a:lstStyle/>
          <a:p>
            <a:pPr marL="285750" indent="-285750">
              <a:buFont typeface="Arial" panose="020B0604020202020204" pitchFamily="34" charset="0"/>
              <a:buChar char="•"/>
            </a:pPr>
            <a:r>
              <a:rPr lang="en-US" b="1" i="1" dirty="0">
                <a:latin typeface="+mj-lt"/>
              </a:rPr>
              <a:t>Current and proposed SN neutrino detectors</a:t>
            </a:r>
            <a:r>
              <a:rPr lang="en-US" i="1" dirty="0">
                <a:latin typeface="+mj-lt"/>
              </a:rPr>
              <a:t>. Not included are smaller detectors and detectors sensitive primarily to coherent elastic neutrino-nucleus scattering. </a:t>
            </a:r>
          </a:p>
          <a:p>
            <a:pPr marL="285750" indent="-285750">
              <a:buFont typeface="Arial" panose="020B0604020202020204" pitchFamily="34" charset="0"/>
              <a:buChar char="•"/>
            </a:pPr>
            <a:r>
              <a:rPr lang="en-US" i="1" dirty="0">
                <a:latin typeface="+mj-lt"/>
              </a:rPr>
              <a:t>An * indicates a surface detector, which may not be self-triggering due to background. </a:t>
            </a:r>
          </a:p>
          <a:p>
            <a:pPr marL="285750" indent="-285750">
              <a:buFont typeface="Arial" panose="020B0604020202020204" pitchFamily="34" charset="0"/>
              <a:buChar char="•"/>
            </a:pPr>
            <a:r>
              <a:rPr lang="en-US" i="1" dirty="0">
                <a:latin typeface="+mj-lt"/>
              </a:rPr>
              <a:t>Numbers in parentheses indicate that individual events will not be reconstructed.</a:t>
            </a:r>
            <a:endParaRPr lang="en-US" dirty="0">
              <a:latin typeface="+mj-lt"/>
            </a:endParaRPr>
          </a:p>
        </p:txBody>
      </p:sp>
      <p:pic>
        <p:nvPicPr>
          <p:cNvPr id="321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6391" y="2080700"/>
            <a:ext cx="6678154" cy="444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olo 1"/>
          <p:cNvSpPr>
            <a:spLocks noGrp="1"/>
          </p:cNvSpPr>
          <p:nvPr>
            <p:ph type="title"/>
          </p:nvPr>
        </p:nvSpPr>
        <p:spPr>
          <a:xfrm>
            <a:off x="830424" y="1"/>
            <a:ext cx="9208926" cy="780093"/>
          </a:xfrm>
        </p:spPr>
        <p:txBody>
          <a:bodyPr>
            <a:normAutofit/>
          </a:bodyPr>
          <a:lstStyle/>
          <a:p>
            <a:r>
              <a:rPr lang="en-US" sz="3600" dirty="0">
                <a:solidFill>
                  <a:srgbClr val="C00000"/>
                </a:solidFill>
              </a:rPr>
              <a:t>Present and future detectors</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2" name="Segnaposto numero diapositiva 1"/>
          <p:cNvSpPr>
            <a:spLocks noGrp="1"/>
          </p:cNvSpPr>
          <p:nvPr>
            <p:ph type="sldNum" sz="quarter" idx="12"/>
          </p:nvPr>
        </p:nvSpPr>
        <p:spPr/>
        <p:txBody>
          <a:bodyPr/>
          <a:lstStyle/>
          <a:p>
            <a:fld id="{EF856C54-971D-4A64-8725-72F12A462872}" type="slidenum">
              <a:rPr lang="it-IT" smtClean="0"/>
              <a:t>57</a:t>
            </a:fld>
            <a:endParaRPr lang="it-IT"/>
          </a:p>
        </p:txBody>
      </p:sp>
    </p:spTree>
    <p:extLst>
      <p:ext uri="{BB962C8B-B14F-4D97-AF65-F5344CB8AC3E}">
        <p14:creationId xmlns:p14="http://schemas.microsoft.com/office/powerpoint/2010/main" val="2743203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93102"/>
          </a:xfrm>
        </p:spPr>
        <p:txBody>
          <a:bodyPr>
            <a:normAutofit/>
          </a:bodyPr>
          <a:lstStyle/>
          <a:p>
            <a:r>
              <a:rPr lang="en-US" sz="3600" dirty="0">
                <a:solidFill>
                  <a:srgbClr val="C00000"/>
                </a:solidFill>
              </a:rPr>
              <a:t>LVD @LNGS</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58</a:t>
            </a:fld>
            <a:endParaRPr lang="it-IT"/>
          </a:p>
        </p:txBody>
      </p:sp>
      <p:pic>
        <p:nvPicPr>
          <p:cNvPr id="8" name="Picture 8" descr="TUNNEL2_zo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4232" y="1630443"/>
            <a:ext cx="4914904" cy="4698070"/>
          </a:xfrm>
          <a:prstGeom prst="rect">
            <a:avLst/>
          </a:prstGeom>
          <a:noFill/>
        </p:spPr>
      </p:pic>
      <p:pic>
        <p:nvPicPr>
          <p:cNvPr id="7" name="Immagine 6" descr="avvoltoio.gif"/>
          <p:cNvPicPr>
            <a:picLocks noChangeAspect="1"/>
          </p:cNvPicPr>
          <p:nvPr/>
        </p:nvPicPr>
        <p:blipFill>
          <a:blip r:embed="rId3" cstate="print"/>
          <a:stretch>
            <a:fillRect/>
          </a:stretch>
        </p:blipFill>
        <p:spPr>
          <a:xfrm>
            <a:off x="7176120" y="970820"/>
            <a:ext cx="1263016" cy="1431418"/>
          </a:xfrm>
          <a:prstGeom prst="rect">
            <a:avLst/>
          </a:prstGeom>
        </p:spPr>
      </p:pic>
    </p:spTree>
    <p:extLst>
      <p:ext uri="{BB962C8B-B14F-4D97-AF65-F5344CB8AC3E}">
        <p14:creationId xmlns:p14="http://schemas.microsoft.com/office/powerpoint/2010/main" val="1358688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6724" y="2949539"/>
            <a:ext cx="6938552" cy="3469276"/>
          </a:xfrm>
          <a:prstGeom prst="rect">
            <a:avLst/>
          </a:prstGeom>
        </p:spPr>
      </p:pic>
      <p:sp>
        <p:nvSpPr>
          <p:cNvPr id="4" name="Rettangolo 3"/>
          <p:cNvSpPr/>
          <p:nvPr/>
        </p:nvSpPr>
        <p:spPr>
          <a:xfrm>
            <a:off x="625151" y="872426"/>
            <a:ext cx="11056776" cy="2215991"/>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Elements of higher mass number become progressively rarer: they increasingly absorb energy in being produced. </a:t>
            </a:r>
          </a:p>
          <a:p>
            <a:pPr marL="285750" indent="-285750">
              <a:spcAft>
                <a:spcPts val="1200"/>
              </a:spcAft>
              <a:buFont typeface="Arial" panose="020B0604020202020204" pitchFamily="34" charset="0"/>
              <a:buChar char="•"/>
            </a:pPr>
            <a:r>
              <a:rPr lang="en-US" dirty="0"/>
              <a:t>The abundance of elements in the Solar System is thought to be similar (Chap. 3)</a:t>
            </a:r>
          </a:p>
          <a:p>
            <a:pPr marL="285750" indent="-285750">
              <a:spcAft>
                <a:spcPts val="1200"/>
              </a:spcAft>
              <a:buFont typeface="Arial" panose="020B0604020202020204" pitchFamily="34" charset="0"/>
              <a:buChar char="•"/>
            </a:pPr>
            <a:r>
              <a:rPr lang="en-US" dirty="0"/>
              <a:t>Supernova nucleosynthesis is the theory of the releasing in the Universe of elements up to iron (Z = 26) and nickel (Z = 28) in supernova explosions (F. Hoyle, 1954).</a:t>
            </a:r>
          </a:p>
          <a:p>
            <a:pPr marL="285750" indent="-285750">
              <a:spcAft>
                <a:spcPts val="1200"/>
              </a:spcAft>
              <a:buFont typeface="Arial" panose="020B0604020202020204" pitchFamily="34" charset="0"/>
              <a:buChar char="•"/>
            </a:pPr>
            <a:r>
              <a:rPr lang="en-US" dirty="0"/>
              <a:t>Core-collapse supernovae are the main contributors of the heavy elements (A</a:t>
            </a:r>
            <a:r>
              <a:rPr lang="en-US" dirty="0">
                <a:sym typeface="Symbol" panose="05050102010706020507" pitchFamily="18" charset="2"/>
              </a:rPr>
              <a:t></a:t>
            </a:r>
            <a:r>
              <a:rPr lang="en-US" dirty="0"/>
              <a:t>12) Elements heavier that iron are produced by neutron capture in neutron-rich </a:t>
            </a:r>
          </a:p>
        </p:txBody>
      </p:sp>
      <p:sp>
        <p:nvSpPr>
          <p:cNvPr id="9" name="Titolo 8"/>
          <p:cNvSpPr>
            <a:spLocks noGrp="1"/>
          </p:cNvSpPr>
          <p:nvPr>
            <p:ph type="title"/>
          </p:nvPr>
        </p:nvSpPr>
        <p:spPr>
          <a:xfrm>
            <a:off x="838200" y="1"/>
            <a:ext cx="10515600" cy="765110"/>
          </a:xfrm>
        </p:spPr>
        <p:txBody>
          <a:bodyPr>
            <a:normAutofit/>
          </a:bodyPr>
          <a:lstStyle/>
          <a:p>
            <a:r>
              <a:rPr lang="en-US" sz="3600" dirty="0">
                <a:solidFill>
                  <a:srgbClr val="C00000"/>
                </a:solidFill>
              </a:rPr>
              <a:t>The Origin of Trans-Fe Elements</a:t>
            </a:r>
          </a:p>
        </p:txBody>
      </p:sp>
      <p:sp>
        <p:nvSpPr>
          <p:cNvPr id="3" name="Segnaposto piè di pagina 2"/>
          <p:cNvSpPr>
            <a:spLocks noGrp="1"/>
          </p:cNvSpPr>
          <p:nvPr>
            <p:ph type="ftr" sz="quarter" idx="11"/>
          </p:nvPr>
        </p:nvSpPr>
        <p:spPr/>
        <p:txBody>
          <a:bodyPr/>
          <a:lstStyle/>
          <a:p>
            <a:r>
              <a:rPr lang="fr-FR"/>
              <a:t>M. Spurio - Astroparticle Physics - 12</a:t>
            </a:r>
            <a:endParaRPr lang="it-IT"/>
          </a:p>
        </p:txBody>
      </p:sp>
      <p:sp>
        <p:nvSpPr>
          <p:cNvPr id="11" name="Segnaposto numero diapositiva 10"/>
          <p:cNvSpPr>
            <a:spLocks noGrp="1"/>
          </p:cNvSpPr>
          <p:nvPr>
            <p:ph type="sldNum" sz="quarter" idx="12"/>
          </p:nvPr>
        </p:nvSpPr>
        <p:spPr/>
        <p:txBody>
          <a:bodyPr/>
          <a:lstStyle/>
          <a:p>
            <a:fld id="{EF856C54-971D-4A64-8725-72F12A462872}" type="slidenum">
              <a:rPr lang="it-IT" smtClean="0"/>
              <a:t>59</a:t>
            </a:fld>
            <a:endParaRPr lang="it-IT"/>
          </a:p>
        </p:txBody>
      </p:sp>
    </p:spTree>
    <p:extLst>
      <p:ext uri="{BB962C8B-B14F-4D97-AF65-F5344CB8AC3E}">
        <p14:creationId xmlns:p14="http://schemas.microsoft.com/office/powerpoint/2010/main" val="378406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51"/>
          <p:cNvSpPr txBox="1">
            <a:spLocks noChangeArrowheads="1"/>
          </p:cNvSpPr>
          <p:nvPr/>
        </p:nvSpPr>
        <p:spPr bwMode="auto">
          <a:xfrm>
            <a:off x="933060" y="1143134"/>
            <a:ext cx="3909527" cy="1200329"/>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
                <a:srgbClr val="FFFF00"/>
              </a:buClr>
              <a:buNone/>
            </a:pPr>
            <a:r>
              <a:rPr lang="en-US" altLang="fr-FR" sz="1800" b="1" dirty="0">
                <a:latin typeface="+mn-lt"/>
              </a:rPr>
              <a:t>Composition :	</a:t>
            </a:r>
          </a:p>
          <a:p>
            <a:pPr marL="285750" indent="-285750">
              <a:spcBef>
                <a:spcPct val="0"/>
              </a:spcBef>
              <a:buClr>
                <a:schemeClr val="hlink"/>
              </a:buClr>
            </a:pPr>
            <a:r>
              <a:rPr lang="en-US" altLang="fr-FR" sz="1800" b="1" dirty="0">
                <a:latin typeface="+mn-lt"/>
              </a:rPr>
              <a:t>73% hydrogen (H)</a:t>
            </a:r>
          </a:p>
          <a:p>
            <a:pPr marL="285750" indent="-285750">
              <a:spcBef>
                <a:spcPct val="0"/>
              </a:spcBef>
            </a:pPr>
            <a:r>
              <a:rPr lang="en-US" altLang="fr-FR" sz="1800" b="1" dirty="0">
                <a:latin typeface="+mn-lt"/>
              </a:rPr>
              <a:t>25% helium (He)</a:t>
            </a:r>
          </a:p>
          <a:p>
            <a:pPr marL="285750" indent="-285750">
              <a:spcBef>
                <a:spcPct val="0"/>
              </a:spcBef>
            </a:pPr>
            <a:r>
              <a:rPr lang="en-US" altLang="fr-FR" sz="1800" b="1" dirty="0">
                <a:latin typeface="+mn-lt"/>
              </a:rPr>
              <a:t>2% heavier elements (= “metals”)</a:t>
            </a:r>
          </a:p>
        </p:txBody>
      </p:sp>
      <p:grpSp>
        <p:nvGrpSpPr>
          <p:cNvPr id="6" name="Gruppo 5"/>
          <p:cNvGrpSpPr/>
          <p:nvPr/>
        </p:nvGrpSpPr>
        <p:grpSpPr>
          <a:xfrm>
            <a:off x="5065714" y="876717"/>
            <a:ext cx="5375275" cy="4953953"/>
            <a:chOff x="3541713" y="876716"/>
            <a:chExt cx="5375275" cy="4953953"/>
          </a:xfrm>
        </p:grpSpPr>
        <p:pic>
          <p:nvPicPr>
            <p:cNvPr id="7175" name="Picture 50" descr="20010216_0119_eit_304"/>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b="4060"/>
            <a:stretch>
              <a:fillRect/>
            </a:stretch>
          </p:blipFill>
          <p:spPr bwMode="auto">
            <a:xfrm>
              <a:off x="3727133" y="876716"/>
              <a:ext cx="5189855" cy="49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8"/>
            <p:cNvGrpSpPr>
              <a:grpSpLocks/>
            </p:cNvGrpSpPr>
            <p:nvPr/>
          </p:nvGrpSpPr>
          <p:grpSpPr bwMode="auto">
            <a:xfrm>
              <a:off x="3541713" y="1049119"/>
              <a:ext cx="5329238" cy="2732088"/>
              <a:chOff x="2086" y="661"/>
              <a:chExt cx="3357" cy="1721"/>
            </a:xfrm>
          </p:grpSpPr>
          <p:sp>
            <p:nvSpPr>
              <p:cNvPr id="7182" name="Text Box 52"/>
              <p:cNvSpPr txBox="1">
                <a:spLocks noChangeArrowheads="1"/>
              </p:cNvSpPr>
              <p:nvPr/>
            </p:nvSpPr>
            <p:spPr bwMode="auto">
              <a:xfrm>
                <a:off x="2086" y="661"/>
                <a:ext cx="33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1800" b="1" dirty="0">
                    <a:solidFill>
                      <a:schemeClr val="bg1"/>
                    </a:solidFill>
                    <a:latin typeface="+mj-lt"/>
                  </a:rPr>
                  <a:t>Central </a:t>
                </a:r>
                <a:r>
                  <a:rPr lang="fr-FR" altLang="fr-FR" sz="1800" b="1" dirty="0" err="1">
                    <a:solidFill>
                      <a:schemeClr val="bg1"/>
                    </a:solidFill>
                    <a:latin typeface="+mj-lt"/>
                  </a:rPr>
                  <a:t>temperature</a:t>
                </a:r>
                <a:r>
                  <a:rPr lang="fr-FR" altLang="fr-FR" sz="1800" b="1" dirty="0">
                    <a:solidFill>
                      <a:schemeClr val="bg1"/>
                    </a:solidFill>
                    <a:latin typeface="+mj-lt"/>
                  </a:rPr>
                  <a:t>:</a:t>
                </a:r>
                <a:r>
                  <a:rPr lang="fr-FR" altLang="fr-FR" sz="1800" b="1" dirty="0">
                    <a:latin typeface="+mj-lt"/>
                  </a:rPr>
                  <a:t> </a:t>
                </a:r>
                <a:r>
                  <a:rPr lang="fr-FR" altLang="fr-FR" sz="2400" b="1" dirty="0">
                    <a:solidFill>
                      <a:schemeClr val="bg1"/>
                    </a:solidFill>
                    <a:latin typeface="+mj-lt"/>
                  </a:rPr>
                  <a:t>15  10</a:t>
                </a:r>
                <a:r>
                  <a:rPr lang="fr-FR" altLang="fr-FR" sz="2400" b="1" baseline="30000" dirty="0">
                    <a:solidFill>
                      <a:schemeClr val="bg1"/>
                    </a:solidFill>
                    <a:latin typeface="+mj-lt"/>
                  </a:rPr>
                  <a:t>6</a:t>
                </a:r>
                <a:r>
                  <a:rPr lang="fr-FR" altLang="fr-FR" sz="2400" b="1" dirty="0">
                    <a:solidFill>
                      <a:schemeClr val="bg1"/>
                    </a:solidFill>
                    <a:latin typeface="+mj-lt"/>
                  </a:rPr>
                  <a:t> K</a:t>
                </a:r>
              </a:p>
            </p:txBody>
          </p:sp>
          <p:sp>
            <p:nvSpPr>
              <p:cNvPr id="7183" name="Text Box 53"/>
              <p:cNvSpPr txBox="1">
                <a:spLocks noChangeArrowheads="1"/>
              </p:cNvSpPr>
              <p:nvPr/>
            </p:nvSpPr>
            <p:spPr bwMode="auto">
              <a:xfrm>
                <a:off x="3144" y="2091"/>
                <a:ext cx="1674" cy="291"/>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b="1" dirty="0">
                    <a:solidFill>
                      <a:schemeClr val="bg1"/>
                    </a:solidFill>
                    <a:latin typeface="+mj-lt"/>
                  </a:rPr>
                  <a:t>p + p  </a:t>
                </a:r>
                <a:r>
                  <a:rPr lang="fr-FR" altLang="fr-FR" sz="2400" b="1" dirty="0">
                    <a:solidFill>
                      <a:schemeClr val="bg1"/>
                    </a:solidFill>
                    <a:latin typeface="+mj-lt"/>
                    <a:sym typeface="Wingdings" panose="05000000000000000000" pitchFamily="2" charset="2"/>
                  </a:rPr>
                  <a:t></a:t>
                </a:r>
                <a:r>
                  <a:rPr lang="fr-FR" altLang="fr-FR" sz="2400" b="1" dirty="0">
                    <a:solidFill>
                      <a:schemeClr val="bg1"/>
                    </a:solidFill>
                    <a:latin typeface="+mj-lt"/>
                  </a:rPr>
                  <a:t> d + e</a:t>
                </a:r>
                <a:r>
                  <a:rPr lang="fr-FR" altLang="fr-FR" sz="2400" b="1" baseline="30000" dirty="0">
                    <a:solidFill>
                      <a:schemeClr val="bg1"/>
                    </a:solidFill>
                    <a:latin typeface="+mj-lt"/>
                  </a:rPr>
                  <a:t>+</a:t>
                </a:r>
                <a:r>
                  <a:rPr lang="fr-FR" altLang="fr-FR" sz="2400" b="1" dirty="0">
                    <a:solidFill>
                      <a:schemeClr val="bg1"/>
                    </a:solidFill>
                    <a:latin typeface="+mj-lt"/>
                  </a:rPr>
                  <a:t> + </a:t>
                </a:r>
                <a:r>
                  <a:rPr lang="fr-FR" altLang="fr-FR" sz="2400" b="1" dirty="0">
                    <a:solidFill>
                      <a:schemeClr val="bg1"/>
                    </a:solidFill>
                    <a:latin typeface="Symbol" panose="05050102010706020507" pitchFamily="18" charset="2"/>
                  </a:rPr>
                  <a:t>n</a:t>
                </a:r>
                <a:r>
                  <a:rPr lang="fr-FR" altLang="fr-FR" sz="2400" b="1" baseline="-25000" dirty="0">
                    <a:solidFill>
                      <a:schemeClr val="bg1"/>
                    </a:solidFill>
                    <a:latin typeface="+mj-lt"/>
                  </a:rPr>
                  <a:t>e</a:t>
                </a:r>
                <a:r>
                  <a:rPr lang="fr-FR" altLang="fr-FR" sz="2400" b="1" dirty="0">
                    <a:solidFill>
                      <a:schemeClr val="bg1"/>
                    </a:solidFill>
                    <a:latin typeface="+mj-lt"/>
                  </a:rPr>
                  <a:t> </a:t>
                </a:r>
              </a:p>
            </p:txBody>
          </p:sp>
        </p:grpSp>
        <p:grpSp>
          <p:nvGrpSpPr>
            <p:cNvPr id="3" name="Group 57"/>
            <p:cNvGrpSpPr>
              <a:grpSpLocks/>
            </p:cNvGrpSpPr>
            <p:nvPr/>
          </p:nvGrpSpPr>
          <p:grpSpPr bwMode="auto">
            <a:xfrm>
              <a:off x="5878516" y="1861918"/>
              <a:ext cx="1736726" cy="1519238"/>
              <a:chOff x="3558" y="1173"/>
              <a:chExt cx="1094" cy="957"/>
            </a:xfrm>
          </p:grpSpPr>
          <p:sp>
            <p:nvSpPr>
              <p:cNvPr id="7179" name="Text Box 54"/>
              <p:cNvSpPr txBox="1">
                <a:spLocks noChangeArrowheads="1"/>
              </p:cNvSpPr>
              <p:nvPr/>
            </p:nvSpPr>
            <p:spPr bwMode="auto">
              <a:xfrm>
                <a:off x="3558" y="1917"/>
                <a:ext cx="5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600" b="1" dirty="0">
                    <a:solidFill>
                      <a:schemeClr val="bg1"/>
                    </a:solidFill>
                    <a:latin typeface="+mj-lt"/>
                  </a:rPr>
                  <a:t>nucleus</a:t>
                </a:r>
              </a:p>
            </p:txBody>
          </p:sp>
          <p:sp>
            <p:nvSpPr>
              <p:cNvPr id="7180" name="Text Box 55"/>
              <p:cNvSpPr txBox="1">
                <a:spLocks noChangeArrowheads="1"/>
              </p:cNvSpPr>
              <p:nvPr/>
            </p:nvSpPr>
            <p:spPr bwMode="auto">
              <a:xfrm>
                <a:off x="3809" y="1572"/>
                <a:ext cx="58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600" b="1" dirty="0">
                    <a:solidFill>
                      <a:schemeClr val="bg1"/>
                    </a:solidFill>
                    <a:latin typeface="+mj-lt"/>
                  </a:rPr>
                  <a:t>Radiative</a:t>
                </a:r>
              </a:p>
              <a:p>
                <a:pPr>
                  <a:spcBef>
                    <a:spcPct val="0"/>
                  </a:spcBef>
                  <a:buFontTx/>
                  <a:buNone/>
                </a:pPr>
                <a:r>
                  <a:rPr lang="fr-FR" altLang="fr-FR" sz="1600" b="1" dirty="0">
                    <a:solidFill>
                      <a:schemeClr val="bg1"/>
                    </a:solidFill>
                    <a:latin typeface="+mj-lt"/>
                  </a:rPr>
                  <a:t>zone</a:t>
                </a:r>
              </a:p>
            </p:txBody>
          </p:sp>
          <p:sp>
            <p:nvSpPr>
              <p:cNvPr id="7181" name="Text Box 56"/>
              <p:cNvSpPr txBox="1">
                <a:spLocks noChangeArrowheads="1"/>
              </p:cNvSpPr>
              <p:nvPr/>
            </p:nvSpPr>
            <p:spPr bwMode="auto">
              <a:xfrm>
                <a:off x="3981" y="1173"/>
                <a:ext cx="6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600" b="1" dirty="0">
                    <a:solidFill>
                      <a:schemeClr val="bg1"/>
                    </a:solidFill>
                    <a:latin typeface="+mj-lt"/>
                  </a:rPr>
                  <a:t>Convective</a:t>
                </a:r>
              </a:p>
              <a:p>
                <a:pPr>
                  <a:spcBef>
                    <a:spcPct val="0"/>
                  </a:spcBef>
                  <a:buFontTx/>
                  <a:buNone/>
                </a:pPr>
                <a:r>
                  <a:rPr lang="fr-FR" altLang="fr-FR" sz="1600" b="1" dirty="0">
                    <a:solidFill>
                      <a:schemeClr val="bg1"/>
                    </a:solidFill>
                    <a:latin typeface="+mj-lt"/>
                  </a:rPr>
                  <a:t>zone</a:t>
                </a:r>
              </a:p>
            </p:txBody>
          </p:sp>
        </p:grpSp>
      </p:grpSp>
      <p:sp>
        <p:nvSpPr>
          <p:cNvPr id="5" name="CasellaDiTesto 4"/>
          <p:cNvSpPr txBox="1"/>
          <p:nvPr/>
        </p:nvSpPr>
        <p:spPr>
          <a:xfrm>
            <a:off x="1123463" y="2975154"/>
            <a:ext cx="3719124" cy="2308324"/>
          </a:xfrm>
          <a:prstGeom prst="rect">
            <a:avLst/>
          </a:prstGeom>
          <a:noFill/>
        </p:spPr>
        <p:txBody>
          <a:bodyPr wrap="square" rtlCol="0">
            <a:spAutoFit/>
          </a:bodyPr>
          <a:lstStyle/>
          <a:p>
            <a:pPr algn="l"/>
            <a:r>
              <a:rPr lang="it-IT" b="1" dirty="0" err="1">
                <a:solidFill>
                  <a:srgbClr val="FF0000"/>
                </a:solidFill>
              </a:rPr>
              <a:t>Question</a:t>
            </a:r>
            <a:r>
              <a:rPr lang="it-IT" b="1" dirty="0">
                <a:solidFill>
                  <a:srgbClr val="FF0000"/>
                </a:solidFill>
              </a:rPr>
              <a:t> 1</a:t>
            </a:r>
            <a:r>
              <a:rPr lang="it-IT" dirty="0">
                <a:solidFill>
                  <a:srgbClr val="FF0000"/>
                </a:solidFill>
              </a:rPr>
              <a:t>: Compute the </a:t>
            </a:r>
            <a:r>
              <a:rPr lang="it-IT" dirty="0" err="1">
                <a:solidFill>
                  <a:srgbClr val="FF0000"/>
                </a:solidFill>
              </a:rPr>
              <a:t>Sun</a:t>
            </a:r>
            <a:r>
              <a:rPr lang="it-IT" dirty="0">
                <a:solidFill>
                  <a:srgbClr val="FF0000"/>
                </a:solidFill>
              </a:rPr>
              <a:t> </a:t>
            </a:r>
            <a:r>
              <a:rPr lang="it-IT" dirty="0" err="1">
                <a:solidFill>
                  <a:srgbClr val="FF0000"/>
                </a:solidFill>
              </a:rPr>
              <a:t>age</a:t>
            </a:r>
            <a:r>
              <a:rPr lang="it-IT" dirty="0">
                <a:solidFill>
                  <a:srgbClr val="FF0000"/>
                </a:solidFill>
              </a:rPr>
              <a:t> </a:t>
            </a:r>
            <a:r>
              <a:rPr lang="it-IT" dirty="0" err="1">
                <a:solidFill>
                  <a:srgbClr val="FF0000"/>
                </a:solidFill>
              </a:rPr>
              <a:t>assuming</a:t>
            </a:r>
            <a:r>
              <a:rPr lang="it-IT" dirty="0">
                <a:solidFill>
                  <a:srgbClr val="FF0000"/>
                </a:solidFill>
              </a:rPr>
              <a:t> </a:t>
            </a:r>
            <a:r>
              <a:rPr lang="it-IT" dirty="0" err="1">
                <a:solidFill>
                  <a:srgbClr val="FF0000"/>
                </a:solidFill>
              </a:rPr>
              <a:t>electromagnetic</a:t>
            </a:r>
            <a:r>
              <a:rPr lang="it-IT" dirty="0">
                <a:solidFill>
                  <a:srgbClr val="FF0000"/>
                </a:solidFill>
              </a:rPr>
              <a:t> </a:t>
            </a:r>
            <a:r>
              <a:rPr lang="it-IT" dirty="0" err="1">
                <a:solidFill>
                  <a:srgbClr val="FF0000"/>
                </a:solidFill>
              </a:rPr>
              <a:t>burning</a:t>
            </a:r>
            <a:endParaRPr lang="it-IT" dirty="0">
              <a:solidFill>
                <a:srgbClr val="FF0000"/>
              </a:solidFill>
            </a:endParaRPr>
          </a:p>
          <a:p>
            <a:pPr algn="l"/>
            <a:endParaRPr lang="it-IT" dirty="0">
              <a:solidFill>
                <a:srgbClr val="FF0000"/>
              </a:solidFill>
            </a:endParaRPr>
          </a:p>
          <a:p>
            <a:pPr algn="l"/>
            <a:r>
              <a:rPr lang="en-US" b="1" dirty="0">
                <a:solidFill>
                  <a:srgbClr val="FF0000"/>
                </a:solidFill>
              </a:rPr>
              <a:t>Question 2.2</a:t>
            </a:r>
            <a:r>
              <a:rPr lang="en-US" dirty="0">
                <a:solidFill>
                  <a:srgbClr val="FF0000"/>
                </a:solidFill>
              </a:rPr>
              <a:t>: Compute the Sun age assuming the Lord Kelvin  model (gravitational energy source of radiation)</a:t>
            </a:r>
          </a:p>
          <a:p>
            <a:pPr algn="l"/>
            <a:endParaRPr lang="it-IT" dirty="0">
              <a:solidFill>
                <a:srgbClr val="FF0000"/>
              </a:solidFill>
            </a:endParaRPr>
          </a:p>
        </p:txBody>
      </p:sp>
      <p:sp>
        <p:nvSpPr>
          <p:cNvPr id="14" name="ZoneTexte 1"/>
          <p:cNvSpPr txBox="1">
            <a:spLocks noChangeArrowheads="1"/>
          </p:cNvSpPr>
          <p:nvPr/>
        </p:nvSpPr>
        <p:spPr bwMode="auto">
          <a:xfrm>
            <a:off x="5798288" y="5445949"/>
            <a:ext cx="4642700" cy="769441"/>
          </a:xfrm>
          <a:prstGeom prst="rect">
            <a:avLst/>
          </a:prstGeom>
          <a:solidFill>
            <a:srgbClr val="FFC000"/>
          </a:solidFill>
          <a:ln w="19050">
            <a:no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fr-FR" altLang="fr-FR" sz="2000" b="1" dirty="0">
                <a:latin typeface="+mj-lt"/>
              </a:rPr>
              <a:t>Solar constant: </a:t>
            </a:r>
            <a:r>
              <a:rPr lang="fr-FR" altLang="fr-FR" sz="2000" b="1" dirty="0">
                <a:latin typeface="Symbol" panose="05050102010706020507" pitchFamily="18" charset="2"/>
              </a:rPr>
              <a:t>e</a:t>
            </a:r>
            <a:r>
              <a:rPr lang="fr-FR" altLang="fr-FR" sz="2000" b="1" dirty="0">
                <a:latin typeface="+mj-lt"/>
              </a:rPr>
              <a:t>=0.136</a:t>
            </a:r>
            <a:r>
              <a:rPr lang="fr-FR" altLang="fr-FR" sz="2000" b="1" dirty="0">
                <a:latin typeface="Comic Sans MS" pitchFamily="66" charset="0"/>
              </a:rPr>
              <a:t> </a:t>
            </a:r>
            <a:r>
              <a:rPr lang="fr-FR" altLang="fr-FR" sz="2000" b="1" dirty="0">
                <a:latin typeface="+mj-lt"/>
              </a:rPr>
              <a:t>W/cm</a:t>
            </a:r>
            <a:r>
              <a:rPr lang="fr-FR" altLang="fr-FR" sz="2000" b="1" baseline="30000" dirty="0">
                <a:latin typeface="+mj-lt"/>
              </a:rPr>
              <a:t>2</a:t>
            </a:r>
            <a:r>
              <a:rPr lang="fr-FR" altLang="fr-FR" sz="2000" b="1" dirty="0">
                <a:sym typeface="Wingdings" panose="05000000000000000000" pitchFamily="2" charset="2"/>
              </a:rPr>
              <a:t> </a:t>
            </a:r>
          </a:p>
          <a:p>
            <a:pPr algn="l" eaLnBrk="1" hangingPunct="1">
              <a:spcBef>
                <a:spcPct val="0"/>
              </a:spcBef>
              <a:buFontTx/>
              <a:buNone/>
            </a:pPr>
            <a:r>
              <a:rPr lang="fr-FR" altLang="fr-FR" sz="2000" b="1" dirty="0">
                <a:sym typeface="Wingdings" panose="05000000000000000000" pitchFamily="2" charset="2"/>
              </a:rPr>
              <a:t> </a:t>
            </a:r>
            <a:r>
              <a:rPr lang="fr-FR" altLang="fr-FR" sz="2000" b="1" baseline="30000" dirty="0">
                <a:latin typeface="+mj-lt"/>
                <a:sym typeface="Wingdings" panose="05000000000000000000" pitchFamily="2" charset="2"/>
              </a:rPr>
              <a:t> </a:t>
            </a:r>
            <a:r>
              <a:rPr lang="fr-FR" altLang="fr-FR" sz="2000" b="1" dirty="0" err="1">
                <a:latin typeface="+mj-lt"/>
              </a:rPr>
              <a:t>Luminosity</a:t>
            </a:r>
            <a:r>
              <a:rPr lang="fr-FR" altLang="fr-FR" sz="2000" b="1" dirty="0">
                <a:latin typeface="+mj-lt"/>
              </a:rPr>
              <a:t>: </a:t>
            </a:r>
            <a:r>
              <a:rPr lang="fr-FR" altLang="fr-FR" sz="2400" b="1" dirty="0">
                <a:latin typeface="Script MT Bold" pitchFamily="66" charset="0"/>
              </a:rPr>
              <a:t> </a:t>
            </a:r>
            <a:r>
              <a:rPr lang="fr-FR" altLang="fr-FR" sz="2000" b="1" dirty="0" err="1">
                <a:latin typeface="+mj-lt"/>
              </a:rPr>
              <a:t>L</a:t>
            </a:r>
            <a:r>
              <a:rPr lang="fr-FR" altLang="fr-FR" sz="2000" b="1" baseline="-25000" dirty="0" err="1">
                <a:latin typeface="+mj-lt"/>
              </a:rPr>
              <a:t>sun</a:t>
            </a:r>
            <a:r>
              <a:rPr lang="fr-FR" altLang="fr-FR" sz="2000" b="1" dirty="0">
                <a:latin typeface="+mj-lt"/>
              </a:rPr>
              <a:t>= 3,84 10</a:t>
            </a:r>
            <a:r>
              <a:rPr lang="fr-FR" altLang="fr-FR" sz="2000" b="1" baseline="30000" dirty="0">
                <a:latin typeface="+mj-lt"/>
              </a:rPr>
              <a:t>26</a:t>
            </a:r>
            <a:r>
              <a:rPr lang="fr-FR" altLang="fr-FR" sz="2000" b="1" dirty="0">
                <a:latin typeface="+mj-lt"/>
              </a:rPr>
              <a:t> W</a:t>
            </a:r>
          </a:p>
        </p:txBody>
      </p:sp>
      <p:sp>
        <p:nvSpPr>
          <p:cNvPr id="15" name="Titolo 2"/>
          <p:cNvSpPr>
            <a:spLocks noGrp="1"/>
          </p:cNvSpPr>
          <p:nvPr>
            <p:ph type="title"/>
          </p:nvPr>
        </p:nvSpPr>
        <p:spPr>
          <a:xfrm>
            <a:off x="802433" y="1"/>
            <a:ext cx="9236917" cy="780093"/>
          </a:xfrm>
        </p:spPr>
        <p:txBody>
          <a:bodyPr>
            <a:normAutofit/>
          </a:bodyPr>
          <a:lstStyle/>
          <a:p>
            <a:r>
              <a:rPr lang="en-US" sz="3600" dirty="0">
                <a:solidFill>
                  <a:srgbClr val="C00000"/>
                </a:solidFill>
              </a:rPr>
              <a:t>The Sun</a:t>
            </a:r>
          </a:p>
        </p:txBody>
      </p:sp>
      <p:sp>
        <p:nvSpPr>
          <p:cNvPr id="8" name="Segnaposto piè di pagina 7"/>
          <p:cNvSpPr>
            <a:spLocks noGrp="1"/>
          </p:cNvSpPr>
          <p:nvPr>
            <p:ph type="ftr" sz="quarter" idx="11"/>
          </p:nvPr>
        </p:nvSpPr>
        <p:spPr/>
        <p:txBody>
          <a:bodyPr/>
          <a:lstStyle/>
          <a:p>
            <a:r>
              <a:rPr lang="fr-FR"/>
              <a:t>M. Spurio - Astroparticle Physics - 12</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6</a:t>
            </a:fld>
            <a:endParaRPr lang="it-IT"/>
          </a:p>
        </p:txBody>
      </p:sp>
    </p:spTree>
    <p:extLst>
      <p:ext uri="{BB962C8B-B14F-4D97-AF65-F5344CB8AC3E}">
        <p14:creationId xmlns:p14="http://schemas.microsoft.com/office/powerpoint/2010/main" val="524885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31"/>
            <a:ext cx="10515600" cy="763480"/>
          </a:xfrm>
        </p:spPr>
        <p:txBody>
          <a:bodyPr>
            <a:normAutofit/>
          </a:bodyPr>
          <a:lstStyle/>
          <a:p>
            <a:r>
              <a:rPr lang="en-US" sz="3600" dirty="0">
                <a:solidFill>
                  <a:srgbClr val="C00000"/>
                </a:solidFill>
              </a:rPr>
              <a:t>Slow (s) and Rapid (r) processes</a:t>
            </a: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8" name="Segnaposto numero diapositiva 7"/>
          <p:cNvSpPr>
            <a:spLocks noGrp="1"/>
          </p:cNvSpPr>
          <p:nvPr>
            <p:ph type="sldNum" sz="quarter" idx="12"/>
          </p:nvPr>
        </p:nvSpPr>
        <p:spPr/>
        <p:txBody>
          <a:bodyPr/>
          <a:lstStyle/>
          <a:p>
            <a:fld id="{EF856C54-971D-4A64-8725-72F12A462872}" type="slidenum">
              <a:rPr lang="it-IT" smtClean="0"/>
              <a:t>60</a:t>
            </a:fld>
            <a:endParaRPr lang="it-IT"/>
          </a:p>
        </p:txBody>
      </p:sp>
      <mc:AlternateContent xmlns:mc="http://schemas.openxmlformats.org/markup-compatibility/2006" xmlns:a14="http://schemas.microsoft.com/office/drawing/2010/main">
        <mc:Choice Requires="a14">
          <p:sp>
            <p:nvSpPr>
              <p:cNvPr id="4" name="Rettangolo 3"/>
              <p:cNvSpPr/>
              <p:nvPr/>
            </p:nvSpPr>
            <p:spPr>
              <a:xfrm>
                <a:off x="625151" y="855742"/>
                <a:ext cx="11056776" cy="5223609"/>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Elements heavier that iron are produced by neutron capture in neutron-rich astrophysical environments, followed by </a:t>
                </a:r>
                <a:r>
                  <a:rPr lang="en-US" dirty="0">
                    <a:latin typeface="Symbol" panose="05050102010706020507" pitchFamily="18" charset="2"/>
                  </a:rPr>
                  <a:t>b</a:t>
                </a:r>
                <a:r>
                  <a:rPr lang="en-US" dirty="0"/>
                  <a:t> decay of the forming nuclei. </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The so-called </a:t>
                </a:r>
                <a:r>
                  <a:rPr lang="en-US" b="1" u="sng" dirty="0"/>
                  <a:t>s-process</a:t>
                </a:r>
                <a:r>
                  <a:rPr lang="en-US" b="1" dirty="0"/>
                  <a:t> is believed to occur mostly in asymptotic giant</a:t>
                </a:r>
                <a:r>
                  <a:rPr lang="en-US" dirty="0"/>
                  <a:t>.</a:t>
                </a:r>
              </a:p>
              <a:p>
                <a:pPr marL="285750" indent="-285750">
                  <a:spcAft>
                    <a:spcPts val="600"/>
                  </a:spcAft>
                  <a:buFont typeface="Arial" panose="020B0604020202020204" pitchFamily="34" charset="0"/>
                  <a:buChar char="•"/>
                </a:pPr>
                <a:r>
                  <a:rPr lang="en-US" dirty="0"/>
                  <a:t>The s-process is believed to occur over time scales of thousands of years, passing decades between successive neutron captures.</a:t>
                </a:r>
              </a:p>
              <a:p>
                <a:pPr marL="285750" indent="-285750">
                  <a:spcAft>
                    <a:spcPts val="600"/>
                  </a:spcAft>
                  <a:buFont typeface="Arial" panose="020B0604020202020204" pitchFamily="34" charset="0"/>
                  <a:buChar char="•"/>
                </a:pPr>
                <a:r>
                  <a:rPr lang="en-US" dirty="0"/>
                  <a:t>The </a:t>
                </a:r>
                <a:r>
                  <a:rPr lang="en-US" b="1" u="sng" dirty="0"/>
                  <a:t>r-process</a:t>
                </a:r>
                <a:r>
                  <a:rPr lang="en-US" dirty="0"/>
                  <a:t> also involves neutron capture, as in (12.49) but the neutron capture time is much smaller than the nucleus decay time, due to the high neutron density. </a:t>
                </a:r>
              </a:p>
              <a:p>
                <a:pPr marL="285750" indent="-285750">
                  <a:spcAft>
                    <a:spcPts val="600"/>
                  </a:spcAft>
                  <a:buFont typeface="Arial" panose="020B0604020202020204" pitchFamily="34" charset="0"/>
                  <a:buChar char="•"/>
                </a:pPr>
                <a:r>
                  <a:rPr lang="en-US" dirty="0"/>
                  <a:t>The newly formed nucleus does not decay immediately; after subsequent captures, the isotopes move away from the stability valley: </a:t>
                </a:r>
                <a14:m>
                  <m:oMath xmlns:m="http://schemas.openxmlformats.org/officeDocument/2006/math">
                    <m:sPre>
                      <m:sPrePr>
                        <m:ctrlPr>
                          <a:rPr lang="en-US" i="1">
                            <a:latin typeface="Cambria Math" panose="02040503050406030204" pitchFamily="18" charset="0"/>
                          </a:rPr>
                        </m:ctrlPr>
                      </m:sPrePr>
                      <m:sub>
                        <m:r>
                          <a:rPr lang="it-IT" i="1">
                            <a:latin typeface="Cambria Math" panose="02040503050406030204" pitchFamily="18" charset="0"/>
                          </a:rPr>
                          <m:t>𝑍</m:t>
                        </m:r>
                      </m:sub>
                      <m:sup>
                        <m:r>
                          <a:rPr lang="it-IT" i="1">
                            <a:latin typeface="Cambria Math" panose="02040503050406030204" pitchFamily="18" charset="0"/>
                          </a:rPr>
                          <m:t>𝐴</m:t>
                        </m:r>
                      </m:sup>
                      <m:e>
                        <m:r>
                          <a:rPr lang="it-IT" i="1">
                            <a:latin typeface="Cambria Math" panose="02040503050406030204" pitchFamily="18" charset="0"/>
                          </a:rPr>
                          <m:t>𝑋</m:t>
                        </m:r>
                        <m:r>
                          <a:rPr lang="it-IT" i="1">
                            <a:latin typeface="Cambria Math" panose="02040503050406030204" pitchFamily="18" charset="0"/>
                            <a:ea typeface="Cambria Math" panose="02040503050406030204" pitchFamily="18" charset="0"/>
                          </a:rPr>
                          <m:t>→</m:t>
                        </m:r>
                        <m:sPre>
                          <m:sPrePr>
                            <m:ctrlPr>
                              <a:rPr lang="en-US" i="1">
                                <a:latin typeface="Cambria Math" panose="02040503050406030204" pitchFamily="18" charset="0"/>
                              </a:rPr>
                            </m:ctrlPr>
                          </m:sPrePr>
                          <m:sub>
                            <m:r>
                              <a:rPr lang="it-IT" i="1">
                                <a:latin typeface="Cambria Math" panose="02040503050406030204" pitchFamily="18" charset="0"/>
                              </a:rPr>
                              <m:t>𝑍</m:t>
                            </m:r>
                          </m:sub>
                          <m:sup>
                            <m:r>
                              <a:rPr lang="it-IT" i="1">
                                <a:latin typeface="Cambria Math" panose="02040503050406030204" pitchFamily="18" charset="0"/>
                              </a:rPr>
                              <m:t>𝐴</m:t>
                            </m:r>
                            <m:r>
                              <a:rPr lang="it-IT" i="1">
                                <a:latin typeface="Cambria Math" panose="02040503050406030204" pitchFamily="18" charset="0"/>
                              </a:rPr>
                              <m:t>+1</m:t>
                            </m:r>
                          </m:sup>
                          <m:e>
                            <m:r>
                              <a:rPr lang="it-IT" i="1">
                                <a:latin typeface="Cambria Math" panose="02040503050406030204" pitchFamily="18" charset="0"/>
                              </a:rPr>
                              <m:t>𝑋</m:t>
                            </m:r>
                            <m:r>
                              <a:rPr lang="it-IT" i="1">
                                <a:latin typeface="Cambria Math" panose="02040503050406030204" pitchFamily="18" charset="0"/>
                                <a:ea typeface="Cambria Math" panose="02040503050406030204" pitchFamily="18" charset="0"/>
                              </a:rPr>
                              <m:t>→</m:t>
                            </m:r>
                          </m:e>
                        </m:sPre>
                        <m:sPre>
                          <m:sPrePr>
                            <m:ctrlPr>
                              <a:rPr lang="en-US" i="1">
                                <a:latin typeface="Cambria Math" panose="02040503050406030204" pitchFamily="18" charset="0"/>
                              </a:rPr>
                            </m:ctrlPr>
                          </m:sPrePr>
                          <m:sub>
                            <m:r>
                              <a:rPr lang="it-IT" i="1">
                                <a:latin typeface="Cambria Math" panose="02040503050406030204" pitchFamily="18" charset="0"/>
                              </a:rPr>
                              <m:t>𝑍</m:t>
                            </m:r>
                          </m:sub>
                          <m:sup>
                            <m:r>
                              <a:rPr lang="it-IT" i="1">
                                <a:latin typeface="Cambria Math" panose="02040503050406030204" pitchFamily="18" charset="0"/>
                              </a:rPr>
                              <m:t>𝐴</m:t>
                            </m:r>
                            <m:r>
                              <a:rPr lang="it-IT" i="1">
                                <a:latin typeface="Cambria Math" panose="02040503050406030204" pitchFamily="18" charset="0"/>
                              </a:rPr>
                              <m:t>+2</m:t>
                            </m:r>
                          </m:sup>
                          <m:e>
                            <m:r>
                              <a:rPr lang="it-IT" i="1">
                                <a:latin typeface="Cambria Math" panose="02040503050406030204" pitchFamily="18" charset="0"/>
                              </a:rPr>
                              <m:t>𝑋</m:t>
                            </m:r>
                            <m:r>
                              <a:rPr lang="it-IT" i="1">
                                <a:latin typeface="Cambria Math" panose="02040503050406030204" pitchFamily="18" charset="0"/>
                                <a:ea typeface="Cambria Math" panose="02040503050406030204" pitchFamily="18" charset="0"/>
                              </a:rPr>
                              <m:t>→</m:t>
                            </m:r>
                          </m:e>
                        </m:sPre>
                      </m:e>
                    </m:sPre>
                    <m:r>
                      <a:rPr lang="it-IT" i="1">
                        <a:latin typeface="Cambria Math" panose="02040503050406030204" pitchFamily="18" charset="0"/>
                      </a:rPr>
                      <m:t>…</m:t>
                    </m:r>
                  </m:oMath>
                </a14:m>
                <a:endParaRPr lang="en-US" dirty="0"/>
              </a:p>
              <a:p>
                <a:pPr marL="285750" indent="-285750">
                  <a:spcAft>
                    <a:spcPts val="600"/>
                  </a:spcAft>
                  <a:buFont typeface="Arial" panose="020B0604020202020204" pitchFamily="34" charset="0"/>
                  <a:buChar char="•"/>
                </a:pPr>
                <a:r>
                  <a:rPr lang="en-US" dirty="0"/>
                  <a:t>The r-process occurs in astrophysical locations where there is a high density of free neutrons (astrophysical regions matter of ongoing researches).</a:t>
                </a:r>
              </a:p>
              <a:p>
                <a:pPr marL="285750" indent="-285750">
                  <a:spcAft>
                    <a:spcPts val="600"/>
                  </a:spcAft>
                  <a:buFont typeface="Arial" panose="020B0604020202020204" pitchFamily="34" charset="0"/>
                  <a:buChar char="•"/>
                </a:pPr>
                <a:r>
                  <a:rPr lang="en-US" dirty="0"/>
                  <a:t>Until the observation of GW170817, the environment around core-collapse SN was the most plausible candidate. </a:t>
                </a:r>
              </a:p>
              <a:p>
                <a:pPr marL="285750" indent="-285750">
                  <a:spcAft>
                    <a:spcPts val="600"/>
                  </a:spcAft>
                  <a:buFont typeface="Arial" panose="020B0604020202020204" pitchFamily="34" charset="0"/>
                  <a:buChar char="•"/>
                </a:pPr>
                <a:r>
                  <a:rPr lang="en-US" dirty="0"/>
                  <a:t>GW170817 showed that the most suited ambient for r-processes is probably the neutron-rich matter in a binary neutron star merger (the so-called kilonova).</a:t>
                </a:r>
              </a:p>
            </p:txBody>
          </p:sp>
        </mc:Choice>
        <mc:Fallback xmlns="">
          <p:sp>
            <p:nvSpPr>
              <p:cNvPr id="4" name="Rettangolo 3"/>
              <p:cNvSpPr>
                <a:spLocks noRot="1" noChangeAspect="1" noMove="1" noResize="1" noEditPoints="1" noAdjustHandles="1" noChangeArrowheads="1" noChangeShapeType="1" noTextEdit="1"/>
              </p:cNvSpPr>
              <p:nvPr/>
            </p:nvSpPr>
            <p:spPr>
              <a:xfrm>
                <a:off x="625151" y="855742"/>
                <a:ext cx="11056776" cy="5223609"/>
              </a:xfrm>
              <a:prstGeom prst="rect">
                <a:avLst/>
              </a:prstGeom>
              <a:blipFill>
                <a:blip r:embed="rId2"/>
                <a:stretch>
                  <a:fillRect l="-386" t="-583" r="-607" b="-933"/>
                </a:stretch>
              </a:blipFill>
            </p:spPr>
            <p:txBody>
              <a:bodyPr/>
              <a:lstStyle/>
              <a:p>
                <a:r>
                  <a:rPr lang="en-US">
                    <a:noFill/>
                  </a:rPr>
                  <a:t> </a:t>
                </a:r>
              </a:p>
            </p:txBody>
          </p:sp>
        </mc:Fallback>
      </mc:AlternateContent>
      <p:pic>
        <p:nvPicPr>
          <p:cNvPr id="6" name="Immagine 5"/>
          <p:cNvPicPr>
            <a:picLocks noChangeAspect="1"/>
          </p:cNvPicPr>
          <p:nvPr/>
        </p:nvPicPr>
        <p:blipFill>
          <a:blip r:embed="rId3"/>
          <a:stretch>
            <a:fillRect/>
          </a:stretch>
        </p:blipFill>
        <p:spPr>
          <a:xfrm>
            <a:off x="2560338" y="1636091"/>
            <a:ext cx="7287850" cy="473550"/>
          </a:xfrm>
          <a:prstGeom prst="rect">
            <a:avLst/>
          </a:prstGeom>
        </p:spPr>
      </p:pic>
    </p:spTree>
    <p:extLst>
      <p:ext uri="{BB962C8B-B14F-4D97-AF65-F5344CB8AC3E}">
        <p14:creationId xmlns:p14="http://schemas.microsoft.com/office/powerpoint/2010/main" val="34457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sp>
        <p:nvSpPr>
          <p:cNvPr id="6" name="Segnaposto piè di pagina 5"/>
          <p:cNvSpPr>
            <a:spLocks noGrp="1"/>
          </p:cNvSpPr>
          <p:nvPr>
            <p:ph type="ftr" sz="quarter" idx="11"/>
          </p:nvPr>
        </p:nvSpPr>
        <p:spPr/>
        <p:txBody>
          <a:bodyPr/>
          <a:lstStyle/>
          <a:p>
            <a:r>
              <a:rPr lang="fr-FR"/>
              <a:t>M. Spurio - Astroparticle Physics - 12</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61</a:t>
            </a:fld>
            <a:endParaRPr lang="it-IT"/>
          </a:p>
        </p:txBody>
      </p:sp>
    </p:spTree>
    <p:extLst>
      <p:ext uri="{BB962C8B-B14F-4D97-AF65-F5344CB8AC3E}">
        <p14:creationId xmlns:p14="http://schemas.microsoft.com/office/powerpoint/2010/main" val="1116729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8416" y="0"/>
            <a:ext cx="9362728" cy="772732"/>
          </a:xfrm>
        </p:spPr>
        <p:txBody>
          <a:bodyPr>
            <a:normAutofit/>
          </a:bodyPr>
          <a:lstStyle/>
          <a:p>
            <a:r>
              <a:rPr lang="it-IT" sz="3600" dirty="0" err="1">
                <a:solidFill>
                  <a:srgbClr val="FF0000"/>
                </a:solidFill>
              </a:rPr>
              <a:t>Question</a:t>
            </a:r>
            <a:r>
              <a:rPr lang="it-IT" sz="3600" dirty="0">
                <a:solidFill>
                  <a:srgbClr val="FF0000"/>
                </a:solidFill>
              </a:rPr>
              <a:t> 1)</a:t>
            </a:r>
            <a:endParaRPr lang="en-US" sz="3600" dirty="0">
              <a:solidFill>
                <a:srgbClr val="FF0000"/>
              </a:solidFill>
            </a:endParaRPr>
          </a:p>
        </p:txBody>
      </p:sp>
      <p:sp>
        <p:nvSpPr>
          <p:cNvPr id="3" name="Segnaposto contenuto 2"/>
          <p:cNvSpPr>
            <a:spLocks noGrp="1"/>
          </p:cNvSpPr>
          <p:nvPr>
            <p:ph idx="1"/>
          </p:nvPr>
        </p:nvSpPr>
        <p:spPr>
          <a:xfrm>
            <a:off x="1981200" y="980728"/>
            <a:ext cx="8229600" cy="5544616"/>
          </a:xfrm>
        </p:spPr>
        <p:txBody>
          <a:bodyPr>
            <a:normAutofit/>
          </a:bodyPr>
          <a:lstStyle/>
          <a:p>
            <a:r>
              <a:rPr lang="it-IT" sz="1800" dirty="0">
                <a:latin typeface="+mj-lt"/>
              </a:rPr>
              <a:t>Potere calorifico carbone (lignite)= 24 MJ/kg, senza produzione di cenere</a:t>
            </a:r>
          </a:p>
          <a:p>
            <a:r>
              <a:rPr lang="it-IT" sz="1800" dirty="0">
                <a:latin typeface="+mj-lt"/>
              </a:rPr>
              <a:t>Potere calorifico del Sole, immaginato come palla di carbone di massa 2x10</a:t>
            </a:r>
            <a:r>
              <a:rPr lang="it-IT" sz="1800" baseline="30000" dirty="0">
                <a:latin typeface="+mj-lt"/>
              </a:rPr>
              <a:t>30</a:t>
            </a:r>
            <a:r>
              <a:rPr lang="it-IT" sz="1800" dirty="0">
                <a:latin typeface="+mj-lt"/>
              </a:rPr>
              <a:t> kg  </a:t>
            </a:r>
            <a:r>
              <a:rPr lang="it-IT" sz="1800" dirty="0">
                <a:latin typeface="+mj-lt"/>
                <a:sym typeface="Wingdings" panose="05000000000000000000" pitchFamily="2" charset="2"/>
              </a:rPr>
              <a:t>   Q</a:t>
            </a:r>
            <a:r>
              <a:rPr lang="it-IT" sz="1800" dirty="0">
                <a:latin typeface="+mj-lt"/>
              </a:rPr>
              <a:t>= 4 10</a:t>
            </a:r>
            <a:r>
              <a:rPr lang="it-IT" sz="1800" baseline="30000" dirty="0">
                <a:latin typeface="+mj-lt"/>
              </a:rPr>
              <a:t>37</a:t>
            </a:r>
            <a:r>
              <a:rPr lang="it-IT" sz="1800" dirty="0">
                <a:latin typeface="+mj-lt"/>
              </a:rPr>
              <a:t> J = 4 10</a:t>
            </a:r>
            <a:r>
              <a:rPr lang="it-IT" sz="1800" baseline="30000" dirty="0">
                <a:latin typeface="+mj-lt"/>
              </a:rPr>
              <a:t>44</a:t>
            </a:r>
            <a:r>
              <a:rPr lang="it-IT" sz="1800" dirty="0">
                <a:latin typeface="+mj-lt"/>
              </a:rPr>
              <a:t> erg </a:t>
            </a:r>
          </a:p>
          <a:p>
            <a:r>
              <a:rPr lang="it-IT" sz="1800" dirty="0">
                <a:latin typeface="+mj-lt"/>
              </a:rPr>
              <a:t>(significa che la potenza per 1 ora di funzionamento equivale a 24 MJ/3600 s= 6600 W)</a:t>
            </a:r>
          </a:p>
          <a:p>
            <a:r>
              <a:rPr lang="it-IT" sz="1800" dirty="0">
                <a:latin typeface="+mj-lt"/>
              </a:rPr>
              <a:t>Costante solare    </a:t>
            </a:r>
            <a:r>
              <a:rPr lang="it-IT" sz="1800" dirty="0">
                <a:latin typeface="Symbol" panose="05050102010706020507" pitchFamily="18" charset="2"/>
              </a:rPr>
              <a:t>e</a:t>
            </a:r>
            <a:r>
              <a:rPr lang="it-IT" sz="1800" dirty="0"/>
              <a:t>= 1.4 10</a:t>
            </a:r>
            <a:r>
              <a:rPr lang="it-IT" sz="1800" baseline="30000" dirty="0"/>
              <a:t>6 </a:t>
            </a:r>
            <a:r>
              <a:rPr lang="it-IT" sz="1800" dirty="0">
                <a:latin typeface="+mj-lt"/>
              </a:rPr>
              <a:t>erg/cm</a:t>
            </a:r>
            <a:r>
              <a:rPr lang="it-IT" sz="1800" baseline="30000" dirty="0">
                <a:latin typeface="+mj-lt"/>
              </a:rPr>
              <a:t>2</a:t>
            </a:r>
            <a:r>
              <a:rPr lang="it-IT" sz="1800" dirty="0">
                <a:latin typeface="+mj-lt"/>
              </a:rPr>
              <a:t> s; Distanza Terra-Sole   D= 1.5 10</a:t>
            </a:r>
            <a:r>
              <a:rPr lang="it-IT" sz="1800" baseline="30000" dirty="0">
                <a:latin typeface="+mj-lt"/>
              </a:rPr>
              <a:t>13</a:t>
            </a:r>
            <a:r>
              <a:rPr lang="it-IT" sz="1800" dirty="0">
                <a:latin typeface="+mj-lt"/>
              </a:rPr>
              <a:t> cm</a:t>
            </a:r>
          </a:p>
          <a:p>
            <a:r>
              <a:rPr lang="it-IT" sz="1800" dirty="0">
                <a:latin typeface="+mj-lt"/>
              </a:rPr>
              <a:t>Potenza erogata dal sole  </a:t>
            </a:r>
            <a:r>
              <a:rPr lang="it-IT" sz="1800" dirty="0" err="1">
                <a:latin typeface="+mj-lt"/>
              </a:rPr>
              <a:t>dE</a:t>
            </a:r>
            <a:r>
              <a:rPr lang="it-IT" sz="1800" dirty="0">
                <a:latin typeface="+mj-lt"/>
              </a:rPr>
              <a:t>/</a:t>
            </a:r>
            <a:r>
              <a:rPr lang="it-IT" sz="1800" dirty="0" err="1">
                <a:latin typeface="+mj-lt"/>
              </a:rPr>
              <a:t>dt</a:t>
            </a:r>
            <a:r>
              <a:rPr lang="it-IT" sz="1800" dirty="0">
                <a:latin typeface="+mj-lt"/>
              </a:rPr>
              <a:t>=</a:t>
            </a:r>
            <a:r>
              <a:rPr lang="it-IT" sz="1800" dirty="0"/>
              <a:t> </a:t>
            </a:r>
            <a:r>
              <a:rPr lang="it-IT" sz="1800" dirty="0">
                <a:latin typeface="Symbol" panose="05050102010706020507" pitchFamily="18" charset="2"/>
              </a:rPr>
              <a:t>e </a:t>
            </a:r>
            <a:r>
              <a:rPr lang="it-IT" sz="1800" dirty="0">
                <a:latin typeface="Times New Roman"/>
                <a:cs typeface="Times New Roman"/>
              </a:rPr>
              <a:t>×</a:t>
            </a:r>
            <a:r>
              <a:rPr lang="it-IT" sz="1800" dirty="0">
                <a:latin typeface="Symbol" panose="05050102010706020507" pitchFamily="18" charset="2"/>
              </a:rPr>
              <a:t>(4p </a:t>
            </a:r>
            <a:r>
              <a:rPr lang="it-IT" sz="1800" dirty="0">
                <a:latin typeface="+mj-lt"/>
              </a:rPr>
              <a:t>D</a:t>
            </a:r>
            <a:r>
              <a:rPr lang="it-IT" sz="1800" baseline="30000" dirty="0">
                <a:latin typeface="+mj-lt"/>
              </a:rPr>
              <a:t>2</a:t>
            </a:r>
            <a:r>
              <a:rPr lang="it-IT" sz="1800" dirty="0">
                <a:latin typeface="+mj-lt"/>
              </a:rPr>
              <a:t>) = 4 10</a:t>
            </a:r>
            <a:r>
              <a:rPr lang="it-IT" sz="1800" baseline="30000" dirty="0">
                <a:latin typeface="+mj-lt"/>
              </a:rPr>
              <a:t>33</a:t>
            </a:r>
            <a:r>
              <a:rPr lang="it-IT" sz="1800" dirty="0">
                <a:latin typeface="+mj-lt"/>
              </a:rPr>
              <a:t> erg/s</a:t>
            </a:r>
          </a:p>
          <a:p>
            <a:r>
              <a:rPr lang="it-IT" sz="1800" dirty="0">
                <a:latin typeface="+mj-lt"/>
              </a:rPr>
              <a:t>Tempo necessario a bruciare il Sole:</a:t>
            </a:r>
          </a:p>
          <a:p>
            <a:r>
              <a:rPr lang="it-IT" sz="1800" b="1" dirty="0">
                <a:latin typeface="+mj-lt"/>
              </a:rPr>
              <a:t>T</a:t>
            </a:r>
            <a:r>
              <a:rPr lang="it-IT" sz="1800" b="1" baseline="-25000" dirty="0">
                <a:latin typeface="+mj-lt"/>
              </a:rPr>
              <a:t>1</a:t>
            </a:r>
            <a:r>
              <a:rPr lang="it-IT" sz="1800" b="1" dirty="0">
                <a:latin typeface="+mj-lt"/>
              </a:rPr>
              <a:t>= Q/(</a:t>
            </a:r>
            <a:r>
              <a:rPr lang="it-IT" sz="1800" b="1" dirty="0" err="1">
                <a:latin typeface="+mj-lt"/>
              </a:rPr>
              <a:t>dE</a:t>
            </a:r>
            <a:r>
              <a:rPr lang="it-IT" sz="1800" b="1" dirty="0">
                <a:latin typeface="+mj-lt"/>
              </a:rPr>
              <a:t>/</a:t>
            </a:r>
            <a:r>
              <a:rPr lang="it-IT" sz="1800" b="1" dirty="0" err="1">
                <a:latin typeface="+mj-lt"/>
              </a:rPr>
              <a:t>dt</a:t>
            </a:r>
            <a:r>
              <a:rPr lang="it-IT" sz="1800" b="1" dirty="0">
                <a:latin typeface="+mj-lt"/>
              </a:rPr>
              <a:t>) =4 10</a:t>
            </a:r>
            <a:r>
              <a:rPr lang="it-IT" sz="1800" b="1" baseline="30000" dirty="0">
                <a:latin typeface="+mj-lt"/>
              </a:rPr>
              <a:t>44</a:t>
            </a:r>
            <a:r>
              <a:rPr lang="it-IT" sz="1800" b="1" dirty="0">
                <a:latin typeface="+mj-lt"/>
              </a:rPr>
              <a:t> erg /(4 10</a:t>
            </a:r>
            <a:r>
              <a:rPr lang="it-IT" sz="1800" b="1" baseline="30000" dirty="0">
                <a:latin typeface="+mj-lt"/>
              </a:rPr>
              <a:t>33</a:t>
            </a:r>
            <a:r>
              <a:rPr lang="it-IT" sz="1800" b="1" dirty="0">
                <a:latin typeface="+mj-lt"/>
              </a:rPr>
              <a:t> erg/s) = 10</a:t>
            </a:r>
            <a:r>
              <a:rPr lang="it-IT" sz="1800" b="1" baseline="30000" dirty="0">
                <a:latin typeface="+mj-lt"/>
              </a:rPr>
              <a:t>11</a:t>
            </a:r>
            <a:r>
              <a:rPr lang="it-IT" sz="1800" b="1" dirty="0">
                <a:latin typeface="+mj-lt"/>
              </a:rPr>
              <a:t> s= 3300 y</a:t>
            </a:r>
          </a:p>
          <a:p>
            <a:endParaRPr lang="it-IT" sz="2000" dirty="0"/>
          </a:p>
          <a:p>
            <a:endParaRPr lang="it-IT" sz="2000" dirty="0"/>
          </a:p>
          <a:p>
            <a:r>
              <a:rPr lang="en-US" sz="2000" dirty="0">
                <a:solidFill>
                  <a:srgbClr val="252525"/>
                </a:solidFill>
                <a:latin typeface="+mj-lt"/>
              </a:rPr>
              <a:t>Total gravitational potential energy of a sphere of mass </a:t>
            </a:r>
            <a:r>
              <a:rPr lang="en-US" sz="2000" dirty="0" err="1">
                <a:solidFill>
                  <a:srgbClr val="252525"/>
                </a:solidFill>
                <a:latin typeface="+mj-lt"/>
              </a:rPr>
              <a:t>M</a:t>
            </a:r>
            <a:r>
              <a:rPr lang="en-US" sz="2000" baseline="-25000" dirty="0" err="1">
                <a:solidFill>
                  <a:srgbClr val="252525"/>
                </a:solidFill>
                <a:latin typeface="+mj-lt"/>
              </a:rPr>
              <a:t>sun</a:t>
            </a:r>
            <a:r>
              <a:rPr lang="en-US" sz="2000" dirty="0">
                <a:solidFill>
                  <a:srgbClr val="252525"/>
                </a:solidFill>
                <a:latin typeface="+mj-lt"/>
              </a:rPr>
              <a:t> of  radius R is</a:t>
            </a:r>
            <a:endParaRPr lang="it-IT" sz="2000" dirty="0">
              <a:solidFill>
                <a:srgbClr val="252525"/>
              </a:solidFill>
              <a:latin typeface="+mj-lt"/>
            </a:endParaRPr>
          </a:p>
          <a:p>
            <a:pPr marL="0" indent="0">
              <a:buNone/>
            </a:pPr>
            <a:endParaRPr lang="it-IT" sz="2000" dirty="0">
              <a:solidFill>
                <a:srgbClr val="252525"/>
              </a:solidFill>
              <a:latin typeface="+mj-lt"/>
            </a:endParaRPr>
          </a:p>
          <a:p>
            <a:endParaRPr lang="it-IT" sz="2000" dirty="0">
              <a:solidFill>
                <a:srgbClr val="252525"/>
              </a:solidFill>
              <a:latin typeface="+mj-lt"/>
            </a:endParaRPr>
          </a:p>
          <a:p>
            <a:r>
              <a:rPr lang="it-IT" sz="2000" b="1" dirty="0">
                <a:solidFill>
                  <a:srgbClr val="252525"/>
                </a:solidFill>
                <a:latin typeface="+mj-lt"/>
              </a:rPr>
              <a:t>T</a:t>
            </a:r>
            <a:r>
              <a:rPr lang="it-IT" sz="2000" b="1" baseline="-25000" dirty="0">
                <a:solidFill>
                  <a:srgbClr val="252525"/>
                </a:solidFill>
                <a:latin typeface="+mj-lt"/>
              </a:rPr>
              <a:t>2</a:t>
            </a:r>
            <a:r>
              <a:rPr lang="it-IT" sz="2000" b="1" dirty="0">
                <a:solidFill>
                  <a:srgbClr val="252525"/>
                </a:solidFill>
                <a:latin typeface="+mj-lt"/>
                <a:sym typeface="Symbol"/>
              </a:rPr>
              <a:t> U/(</a:t>
            </a:r>
            <a:r>
              <a:rPr lang="it-IT" sz="2000" b="1" dirty="0" err="1">
                <a:solidFill>
                  <a:srgbClr val="252525"/>
                </a:solidFill>
                <a:latin typeface="+mj-lt"/>
                <a:sym typeface="Symbol"/>
              </a:rPr>
              <a:t>dE</a:t>
            </a:r>
            <a:r>
              <a:rPr lang="it-IT" sz="2000" b="1" dirty="0">
                <a:solidFill>
                  <a:srgbClr val="252525"/>
                </a:solidFill>
                <a:latin typeface="+mj-lt"/>
                <a:sym typeface="Symbol"/>
              </a:rPr>
              <a:t>/</a:t>
            </a:r>
            <a:r>
              <a:rPr lang="it-IT" sz="2000" b="1" dirty="0" err="1">
                <a:solidFill>
                  <a:srgbClr val="252525"/>
                </a:solidFill>
                <a:latin typeface="+mj-lt"/>
                <a:sym typeface="Symbol"/>
              </a:rPr>
              <a:t>dt</a:t>
            </a:r>
            <a:r>
              <a:rPr lang="it-IT" sz="2000" b="1" dirty="0">
                <a:solidFill>
                  <a:srgbClr val="252525"/>
                </a:solidFill>
                <a:latin typeface="+mj-lt"/>
                <a:sym typeface="Symbol"/>
              </a:rPr>
              <a:t>)= 10</a:t>
            </a:r>
            <a:r>
              <a:rPr lang="it-IT" sz="2000" b="1" baseline="30000" dirty="0">
                <a:solidFill>
                  <a:srgbClr val="252525"/>
                </a:solidFill>
                <a:latin typeface="+mj-lt"/>
                <a:sym typeface="Symbol"/>
              </a:rPr>
              <a:t>6</a:t>
            </a:r>
            <a:r>
              <a:rPr lang="it-IT" sz="2000" b="1" dirty="0">
                <a:solidFill>
                  <a:srgbClr val="252525"/>
                </a:solidFill>
                <a:latin typeface="+mj-lt"/>
                <a:sym typeface="Symbol"/>
              </a:rPr>
              <a:t> </a:t>
            </a:r>
            <a:r>
              <a:rPr lang="it-IT" sz="2000" b="1" dirty="0" err="1">
                <a:solidFill>
                  <a:srgbClr val="252525"/>
                </a:solidFill>
                <a:latin typeface="+mj-lt"/>
                <a:sym typeface="Symbol"/>
              </a:rPr>
              <a:t>year</a:t>
            </a:r>
            <a:r>
              <a:rPr lang="it-IT" sz="2000" b="1" dirty="0">
                <a:solidFill>
                  <a:srgbClr val="252525"/>
                </a:solidFill>
                <a:latin typeface="+mj-lt"/>
                <a:sym typeface="Symbol"/>
              </a:rPr>
              <a:t> </a:t>
            </a:r>
            <a:endParaRPr lang="en-US" sz="2000" b="1" dirty="0">
              <a:latin typeface="+mj-lt"/>
            </a:endParaRPr>
          </a:p>
        </p:txBody>
      </p:sp>
      <p:sp>
        <p:nvSpPr>
          <p:cNvPr id="6" name="Segnaposto piè di pagina 5"/>
          <p:cNvSpPr>
            <a:spLocks noGrp="1"/>
          </p:cNvSpPr>
          <p:nvPr>
            <p:ph type="ftr" sz="quarter" idx="11"/>
          </p:nvPr>
        </p:nvSpPr>
        <p:spPr/>
        <p:txBody>
          <a:bodyPr/>
          <a:lstStyle/>
          <a:p>
            <a:r>
              <a:rPr lang="fr-FR"/>
              <a:t>M. Spurio - Astroparticle Physics - 12</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62</a:t>
            </a:fld>
            <a:endParaRPr lang="it-IT"/>
          </a:p>
        </p:txBody>
      </p:sp>
      <p:sp>
        <p:nvSpPr>
          <p:cNvPr id="7" name="Rettangolo 6"/>
          <p:cNvSpPr/>
          <p:nvPr/>
        </p:nvSpPr>
        <p:spPr>
          <a:xfrm>
            <a:off x="1054359" y="4211691"/>
            <a:ext cx="3269275" cy="646331"/>
          </a:xfrm>
          <a:prstGeom prst="rect">
            <a:avLst/>
          </a:prstGeom>
        </p:spPr>
        <p:txBody>
          <a:bodyPr wrap="square">
            <a:spAutoFit/>
          </a:bodyPr>
          <a:lstStyle/>
          <a:p>
            <a:r>
              <a:rPr lang="it-IT" sz="3600" dirty="0" err="1">
                <a:solidFill>
                  <a:srgbClr val="FF0000"/>
                </a:solidFill>
                <a:latin typeface="+mj-lt"/>
              </a:rPr>
              <a:t>Question</a:t>
            </a:r>
            <a:r>
              <a:rPr lang="it-IT" sz="3600" dirty="0">
                <a:solidFill>
                  <a:srgbClr val="FF0000"/>
                </a:solidFill>
                <a:latin typeface="+mj-lt"/>
              </a:rPr>
              <a:t> 2)</a:t>
            </a:r>
            <a:endParaRPr lang="en-US" sz="2000" dirty="0">
              <a:latin typeface="+mj-lt"/>
            </a:endParaRPr>
          </a:p>
        </p:txBody>
      </p:sp>
      <mc:AlternateContent xmlns:mc="http://schemas.openxmlformats.org/markup-compatibility/2006" xmlns:a14="http://schemas.microsoft.com/office/drawing/2010/main">
        <mc:Choice Requires="a14">
          <p:sp>
            <p:nvSpPr>
              <p:cNvPr id="9" name="CasellaDiTesto 8"/>
              <p:cNvSpPr txBox="1"/>
              <p:nvPr/>
            </p:nvSpPr>
            <p:spPr>
              <a:xfrm>
                <a:off x="4439816" y="5229201"/>
                <a:ext cx="3312368" cy="572721"/>
              </a:xfrm>
              <a:prstGeom prst="rect">
                <a:avLst/>
              </a:prstGeom>
              <a:noFill/>
            </p:spPr>
            <p:txBody>
              <a:bodyPr wrap="square" rtlCol="0">
                <a:spAutoFit/>
              </a:bodyPr>
              <a:lstStyle/>
              <a:p>
                <a:pPr algn="l"/>
                <a14:m>
                  <m:oMath xmlns:m="http://schemas.openxmlformats.org/officeDocument/2006/math">
                    <m:r>
                      <a:rPr lang="it-IT" sz="2000" i="1">
                        <a:solidFill>
                          <a:srgbClr val="FF0000"/>
                        </a:solidFill>
                        <a:latin typeface="Cambria Math"/>
                      </a:rPr>
                      <m:t>𝑈</m:t>
                    </m:r>
                    <m:r>
                      <a:rPr lang="it-IT" sz="2000" i="1">
                        <a:solidFill>
                          <a:srgbClr val="FF0000"/>
                        </a:solidFill>
                        <a:latin typeface="Cambria Math"/>
                      </a:rPr>
                      <m:t>=</m:t>
                    </m:r>
                    <m:f>
                      <m:fPr>
                        <m:ctrlPr>
                          <a:rPr lang="it-IT" sz="2000" i="1">
                            <a:solidFill>
                              <a:srgbClr val="FF0000"/>
                            </a:solidFill>
                            <a:latin typeface="Cambria Math" panose="02040503050406030204" pitchFamily="18" charset="0"/>
                          </a:rPr>
                        </m:ctrlPr>
                      </m:fPr>
                      <m:num>
                        <m:r>
                          <a:rPr lang="it-IT" sz="2000" i="1">
                            <a:solidFill>
                              <a:srgbClr val="FF0000"/>
                            </a:solidFill>
                            <a:latin typeface="Cambria Math"/>
                          </a:rPr>
                          <m:t>3</m:t>
                        </m:r>
                        <m:r>
                          <a:rPr lang="it-IT" sz="2000" i="1">
                            <a:solidFill>
                              <a:srgbClr val="FF0000"/>
                            </a:solidFill>
                            <a:latin typeface="Cambria Math"/>
                          </a:rPr>
                          <m:t>𝐺</m:t>
                        </m:r>
                        <m:sSup>
                          <m:sSupPr>
                            <m:ctrlPr>
                              <a:rPr lang="it-IT" sz="2000" i="1">
                                <a:solidFill>
                                  <a:srgbClr val="FF0000"/>
                                </a:solidFill>
                                <a:latin typeface="Cambria Math" panose="02040503050406030204" pitchFamily="18" charset="0"/>
                              </a:rPr>
                            </m:ctrlPr>
                          </m:sSupPr>
                          <m:e>
                            <m:r>
                              <a:rPr lang="it-IT" sz="2000" i="1">
                                <a:solidFill>
                                  <a:srgbClr val="FF0000"/>
                                </a:solidFill>
                                <a:latin typeface="Cambria Math"/>
                              </a:rPr>
                              <m:t>𝑀</m:t>
                            </m:r>
                          </m:e>
                          <m:sup>
                            <m:r>
                              <a:rPr lang="it-IT" sz="2000" i="1">
                                <a:solidFill>
                                  <a:srgbClr val="FF0000"/>
                                </a:solidFill>
                                <a:latin typeface="Cambria Math"/>
                              </a:rPr>
                              <m:t>2</m:t>
                            </m:r>
                          </m:sup>
                        </m:sSup>
                      </m:num>
                      <m:den>
                        <m:r>
                          <a:rPr lang="it-IT" sz="2000" i="1">
                            <a:solidFill>
                              <a:srgbClr val="FF0000"/>
                            </a:solidFill>
                            <a:latin typeface="Cambria Math"/>
                          </a:rPr>
                          <m:t>5</m:t>
                        </m:r>
                        <m:r>
                          <a:rPr lang="it-IT" sz="2000" i="1">
                            <a:solidFill>
                              <a:srgbClr val="FF0000"/>
                            </a:solidFill>
                            <a:latin typeface="Cambria Math"/>
                          </a:rPr>
                          <m:t>𝑅</m:t>
                        </m:r>
                      </m:den>
                    </m:f>
                    <m:r>
                      <a:rPr lang="it-IT" sz="2000" i="1">
                        <a:solidFill>
                          <a:srgbClr val="FF0000"/>
                        </a:solidFill>
                        <a:latin typeface="Cambria Math"/>
                        <a:ea typeface="Cambria Math"/>
                      </a:rPr>
                      <m:t>≅</m:t>
                    </m:r>
                    <m:sSup>
                      <m:sSupPr>
                        <m:ctrlPr>
                          <a:rPr lang="it-IT" sz="2000" i="1">
                            <a:solidFill>
                              <a:srgbClr val="FF0000"/>
                            </a:solidFill>
                            <a:latin typeface="Cambria Math" panose="02040503050406030204" pitchFamily="18" charset="0"/>
                            <a:ea typeface="Cambria Math"/>
                          </a:rPr>
                        </m:ctrlPr>
                      </m:sSupPr>
                      <m:e>
                        <m:r>
                          <a:rPr lang="it-IT" sz="2000" i="1">
                            <a:solidFill>
                              <a:srgbClr val="FF0000"/>
                            </a:solidFill>
                            <a:latin typeface="Cambria Math"/>
                            <a:ea typeface="Cambria Math"/>
                          </a:rPr>
                          <m:t>10</m:t>
                        </m:r>
                      </m:e>
                      <m:sup>
                        <m:r>
                          <a:rPr lang="it-IT" sz="2000" i="1">
                            <a:solidFill>
                              <a:srgbClr val="FF0000"/>
                            </a:solidFill>
                            <a:latin typeface="Cambria Math"/>
                            <a:ea typeface="Cambria Math"/>
                          </a:rPr>
                          <m:t>48</m:t>
                        </m:r>
                      </m:sup>
                    </m:sSup>
                    <m:r>
                      <a:rPr lang="it-IT" sz="2000" i="1">
                        <a:solidFill>
                          <a:srgbClr val="FF0000"/>
                        </a:solidFill>
                        <a:latin typeface="Cambria Math"/>
                        <a:ea typeface="Cambria Math"/>
                      </a:rPr>
                      <m:t> </m:t>
                    </m:r>
                    <m:r>
                      <a:rPr lang="it-IT" sz="2000" i="1">
                        <a:solidFill>
                          <a:srgbClr val="FF0000"/>
                        </a:solidFill>
                        <a:latin typeface="Cambria Math"/>
                        <a:ea typeface="Cambria Math"/>
                      </a:rPr>
                      <m:t>𝑒𝑟𝑔</m:t>
                    </m:r>
                  </m:oMath>
                </a14:m>
                <a:r>
                  <a:rPr lang="en-US" sz="2000" dirty="0">
                    <a:solidFill>
                      <a:srgbClr val="FF0000"/>
                    </a:solidFill>
                    <a:latin typeface="+mj-lt"/>
                  </a:rPr>
                  <a:t> </a:t>
                </a:r>
                <a:endParaRPr lang="en-US" sz="2000" dirty="0" err="1">
                  <a:solidFill>
                    <a:srgbClr val="FF0000"/>
                  </a:solidFill>
                  <a:latin typeface="+mj-lt"/>
                </a:endParaRPr>
              </a:p>
            </p:txBody>
          </p:sp>
        </mc:Choice>
        <mc:Fallback xmlns="">
          <p:sp>
            <p:nvSpPr>
              <p:cNvPr id="9" name="CasellaDiTesto 8"/>
              <p:cNvSpPr txBox="1">
                <a:spLocks noRot="1" noChangeAspect="1" noMove="1" noResize="1" noEditPoints="1" noAdjustHandles="1" noChangeArrowheads="1" noChangeShapeType="1" noTextEdit="1"/>
              </p:cNvSpPr>
              <p:nvPr/>
            </p:nvSpPr>
            <p:spPr>
              <a:xfrm>
                <a:off x="4439816" y="5229201"/>
                <a:ext cx="3312368" cy="57272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1121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802432" y="116633"/>
            <a:ext cx="9710439" cy="659755"/>
          </a:xfrm>
          <a:ln/>
        </p:spPr>
        <p:txBody>
          <a:bodyPr>
            <a:normAutofit/>
          </a:bodyPr>
          <a:lstStyle/>
          <a:p>
            <a:r>
              <a:rPr lang="it-IT" sz="3600" dirty="0" err="1">
                <a:solidFill>
                  <a:srgbClr val="FF0000"/>
                </a:solidFill>
              </a:rPr>
              <a:t>Question</a:t>
            </a:r>
            <a:r>
              <a:rPr lang="it-IT" sz="3600" dirty="0">
                <a:solidFill>
                  <a:srgbClr val="FF0000"/>
                </a:solidFill>
              </a:rPr>
              <a:t> 4) The SN1987A: </a:t>
            </a:r>
            <a:r>
              <a:rPr lang="it-IT" sz="3600" dirty="0" err="1">
                <a:solidFill>
                  <a:srgbClr val="FF0000"/>
                </a:solidFill>
              </a:rPr>
              <a:t>how</a:t>
            </a:r>
            <a:r>
              <a:rPr lang="it-IT" sz="3600" dirty="0">
                <a:solidFill>
                  <a:srgbClr val="FF0000"/>
                </a:solidFill>
              </a:rPr>
              <a:t> </a:t>
            </a:r>
            <a:r>
              <a:rPr lang="it-IT" sz="3600" dirty="0" err="1">
                <a:solidFill>
                  <a:srgbClr val="FF0000"/>
                </a:solidFill>
              </a:rPr>
              <a:t>many</a:t>
            </a:r>
            <a:r>
              <a:rPr lang="it-IT" sz="3600" dirty="0">
                <a:solidFill>
                  <a:srgbClr val="FF0000"/>
                </a:solidFill>
              </a:rPr>
              <a:t> </a:t>
            </a:r>
            <a:r>
              <a:rPr lang="it-IT" sz="3600" dirty="0" err="1">
                <a:solidFill>
                  <a:srgbClr val="FF0000"/>
                </a:solidFill>
              </a:rPr>
              <a:t>events</a:t>
            </a:r>
            <a:r>
              <a:rPr lang="it-IT" sz="3600" dirty="0">
                <a:solidFill>
                  <a:srgbClr val="FF0000"/>
                </a:solidFill>
              </a:rPr>
              <a:t>?</a:t>
            </a:r>
          </a:p>
        </p:txBody>
      </p:sp>
      <p:sp>
        <p:nvSpPr>
          <p:cNvPr id="7" name="Segnaposto piè di pagina 6"/>
          <p:cNvSpPr>
            <a:spLocks noGrp="1"/>
          </p:cNvSpPr>
          <p:nvPr>
            <p:ph type="ftr" sz="quarter" idx="11"/>
          </p:nvPr>
        </p:nvSpPr>
        <p:spPr/>
        <p:txBody>
          <a:bodyPr/>
          <a:lstStyle/>
          <a:p>
            <a:r>
              <a:rPr lang="fr-FR" dirty="0"/>
              <a:t>M. Spurio - Astroparticle Physics - 12</a:t>
            </a:r>
            <a:endParaRPr lang="it-IT" dirty="0"/>
          </a:p>
        </p:txBody>
      </p:sp>
      <p:sp>
        <p:nvSpPr>
          <p:cNvPr id="5" name="Segnaposto numero diapositiva 4"/>
          <p:cNvSpPr>
            <a:spLocks noGrp="1"/>
          </p:cNvSpPr>
          <p:nvPr>
            <p:ph type="sldNum" sz="quarter" idx="12"/>
          </p:nvPr>
        </p:nvSpPr>
        <p:spPr/>
        <p:txBody>
          <a:bodyPr/>
          <a:lstStyle/>
          <a:p>
            <a:fld id="{EF856C54-971D-4A64-8725-72F12A462872}" type="slidenum">
              <a:rPr lang="it-IT" smtClean="0"/>
              <a:t>63</a:t>
            </a:fld>
            <a:endParaRPr lang="it-IT"/>
          </a:p>
        </p:txBody>
      </p:sp>
      <p:sp>
        <p:nvSpPr>
          <p:cNvPr id="177156" name="Rectangle 4"/>
          <p:cNvSpPr>
            <a:spLocks noChangeArrowheads="1"/>
          </p:cNvSpPr>
          <p:nvPr/>
        </p:nvSpPr>
        <p:spPr bwMode="auto">
          <a:xfrm>
            <a:off x="2063750" y="980728"/>
            <a:ext cx="7239000" cy="923330"/>
          </a:xfrm>
          <a:prstGeom prst="rect">
            <a:avLst/>
          </a:prstGeom>
          <a:noFill/>
          <a:ln w="25400">
            <a:noFill/>
            <a:miter lim="800000"/>
            <a:headEnd/>
            <a:tailEnd/>
          </a:ln>
          <a:effectLst/>
        </p:spPr>
        <p:txBody>
          <a:bodyPr>
            <a:spAutoFit/>
          </a:bodyPr>
          <a:lstStyle/>
          <a:p>
            <a:pPr algn="l"/>
            <a:r>
              <a:rPr lang="it-IT" dirty="0">
                <a:latin typeface="+mj-lt"/>
                <a:cs typeface="Times New Roman" pitchFamily="18" charset="0"/>
              </a:rPr>
              <a:t>1- Energy </a:t>
            </a:r>
            <a:r>
              <a:rPr lang="it-IT" dirty="0" err="1">
                <a:latin typeface="+mj-lt"/>
                <a:cs typeface="Times New Roman" pitchFamily="18" charset="0"/>
              </a:rPr>
              <a:t>released</a:t>
            </a:r>
            <a:r>
              <a:rPr lang="it-IT" dirty="0">
                <a:latin typeface="+mj-lt"/>
                <a:cs typeface="Times New Roman" pitchFamily="18" charset="0"/>
              </a:rPr>
              <a:t> 2.5 10</a:t>
            </a:r>
            <a:r>
              <a:rPr lang="it-IT" baseline="30000" dirty="0">
                <a:latin typeface="+mj-lt"/>
                <a:cs typeface="Times New Roman" pitchFamily="18" charset="0"/>
              </a:rPr>
              <a:t>53</a:t>
            </a:r>
            <a:r>
              <a:rPr lang="it-IT" dirty="0">
                <a:latin typeface="+mj-lt"/>
                <a:cs typeface="Times New Roman" pitchFamily="18" charset="0"/>
              </a:rPr>
              <a:t> erg </a:t>
            </a:r>
          </a:p>
          <a:p>
            <a:pPr algn="l"/>
            <a:r>
              <a:rPr lang="it-IT" dirty="0">
                <a:latin typeface="+mj-lt"/>
                <a:cs typeface="Times New Roman" pitchFamily="18" charset="0"/>
              </a:rPr>
              <a:t>2- </a:t>
            </a:r>
            <a:r>
              <a:rPr lang="it-IT" dirty="0" err="1">
                <a:latin typeface="+mj-lt"/>
                <a:cs typeface="Times New Roman" pitchFamily="18" charset="0"/>
              </a:rPr>
              <a:t>Average</a:t>
            </a:r>
            <a:r>
              <a:rPr lang="en-US" dirty="0">
                <a:latin typeface="+mj-lt"/>
                <a:cs typeface="Times New Roman" pitchFamily="18" charset="0"/>
              </a:rPr>
              <a:t> </a:t>
            </a:r>
            <a:r>
              <a:rPr lang="en-US" dirty="0">
                <a:latin typeface="Comic Sans MS" pitchFamily="66" charset="0"/>
                <a:cs typeface="Times New Roman" pitchFamily="18" charset="0"/>
                <a:sym typeface="Symbol" pitchFamily="18" charset="2"/>
              </a:rPr>
              <a:t></a:t>
            </a:r>
            <a:r>
              <a:rPr lang="en-US" dirty="0">
                <a:latin typeface="Symbol" pitchFamily="18" charset="2"/>
                <a:cs typeface="Times New Roman" pitchFamily="18" charset="0"/>
              </a:rPr>
              <a:t>n</a:t>
            </a:r>
            <a:r>
              <a:rPr lang="en-US" baseline="-16000" dirty="0">
                <a:latin typeface="Comic Sans MS" pitchFamily="66" charset="0"/>
                <a:cs typeface="Times New Roman" pitchFamily="18" charset="0"/>
              </a:rPr>
              <a:t>e</a:t>
            </a:r>
            <a:r>
              <a:rPr lang="en-US" dirty="0">
                <a:latin typeface="Comic Sans MS" pitchFamily="66" charset="0"/>
                <a:cs typeface="Times New Roman" pitchFamily="18" charset="0"/>
              </a:rPr>
              <a:t> </a:t>
            </a:r>
            <a:r>
              <a:rPr lang="en-US" dirty="0">
                <a:latin typeface="+mj-lt"/>
                <a:cs typeface="Times New Roman" pitchFamily="18" charset="0"/>
              </a:rPr>
              <a:t>energy </a:t>
            </a:r>
            <a:r>
              <a:rPr lang="en-US" dirty="0">
                <a:latin typeface="+mj-lt"/>
                <a:cs typeface="Times New Roman" pitchFamily="18" charset="0"/>
                <a:sym typeface="Symbol" pitchFamily="18" charset="2"/>
              </a:rPr>
              <a:t></a:t>
            </a:r>
            <a:r>
              <a:rPr lang="en-US" dirty="0">
                <a:latin typeface="+mj-lt"/>
                <a:cs typeface="Times New Roman" pitchFamily="18" charset="0"/>
              </a:rPr>
              <a:t> 16 MeV = 2.5 10</a:t>
            </a:r>
            <a:r>
              <a:rPr lang="en-US" baseline="30000" dirty="0">
                <a:latin typeface="+mj-lt"/>
                <a:cs typeface="Times New Roman" pitchFamily="18" charset="0"/>
              </a:rPr>
              <a:t>-5 </a:t>
            </a:r>
            <a:r>
              <a:rPr lang="en-US" dirty="0">
                <a:latin typeface="+mj-lt"/>
                <a:cs typeface="Times New Roman" pitchFamily="18" charset="0"/>
              </a:rPr>
              <a:t>erg</a:t>
            </a:r>
          </a:p>
          <a:p>
            <a:pPr algn="l"/>
            <a:r>
              <a:rPr lang="en-US" dirty="0">
                <a:latin typeface="+mj-lt"/>
                <a:cs typeface="Times New Roman" pitchFamily="18" charset="0"/>
              </a:rPr>
              <a:t>3- </a:t>
            </a:r>
            <a:r>
              <a:rPr lang="en-US" dirty="0" err="1">
                <a:latin typeface="+mj-lt"/>
                <a:cs typeface="Times New Roman" pitchFamily="18" charset="0"/>
              </a:rPr>
              <a:t>N</a:t>
            </a:r>
            <a:r>
              <a:rPr lang="en-US" baseline="-14000" dirty="0" err="1">
                <a:latin typeface="+mj-lt"/>
                <a:cs typeface="Times New Roman" pitchFamily="18" charset="0"/>
              </a:rPr>
              <a:t>source</a:t>
            </a:r>
            <a:r>
              <a:rPr lang="en-US" dirty="0">
                <a:latin typeface="+mj-lt"/>
                <a:cs typeface="Times New Roman" pitchFamily="18" charset="0"/>
              </a:rPr>
              <a:t>= (1/6) </a:t>
            </a:r>
            <a:r>
              <a:rPr lang="en-US" dirty="0">
                <a:latin typeface="+mj-lt"/>
                <a:cs typeface="Times New Roman" pitchFamily="18" charset="0"/>
                <a:sym typeface="Symbol" pitchFamily="18" charset="2"/>
              </a:rPr>
              <a:t></a:t>
            </a:r>
            <a:r>
              <a:rPr lang="en-US" dirty="0">
                <a:latin typeface="+mj-lt"/>
                <a:cs typeface="Times New Roman" pitchFamily="18" charset="0"/>
              </a:rPr>
              <a:t> 2.5 10</a:t>
            </a:r>
            <a:r>
              <a:rPr lang="en-US" baseline="30000" dirty="0">
                <a:latin typeface="+mj-lt"/>
                <a:cs typeface="Times New Roman" pitchFamily="18" charset="0"/>
              </a:rPr>
              <a:t>53</a:t>
            </a:r>
            <a:r>
              <a:rPr lang="en-US" dirty="0">
                <a:latin typeface="+mj-lt"/>
                <a:cs typeface="Times New Roman" pitchFamily="18" charset="0"/>
              </a:rPr>
              <a:t>/ (2.5 10</a:t>
            </a:r>
            <a:r>
              <a:rPr lang="en-US" baseline="30000" dirty="0">
                <a:latin typeface="+mj-lt"/>
                <a:cs typeface="Times New Roman" pitchFamily="18" charset="0"/>
              </a:rPr>
              <a:t>-5</a:t>
            </a:r>
            <a:r>
              <a:rPr lang="en-US" dirty="0">
                <a:latin typeface="+mj-lt"/>
                <a:cs typeface="Times New Roman" pitchFamily="18" charset="0"/>
              </a:rPr>
              <a:t>)= 1.7 10</a:t>
            </a:r>
            <a:r>
              <a:rPr lang="en-US" baseline="30000" dirty="0">
                <a:latin typeface="+mj-lt"/>
                <a:cs typeface="Times New Roman" pitchFamily="18" charset="0"/>
              </a:rPr>
              <a:t>57   </a:t>
            </a:r>
            <a:r>
              <a:rPr lang="en-US" dirty="0">
                <a:latin typeface="Comic Sans MS" pitchFamily="66" charset="0"/>
                <a:cs typeface="Times New Roman" pitchFamily="18" charset="0"/>
                <a:sym typeface="Symbol" pitchFamily="18" charset="2"/>
              </a:rPr>
              <a:t></a:t>
            </a:r>
            <a:r>
              <a:rPr lang="en-US" dirty="0">
                <a:latin typeface="Symbol" pitchFamily="18" charset="2"/>
                <a:cs typeface="Times New Roman" pitchFamily="18" charset="0"/>
              </a:rPr>
              <a:t>n</a:t>
            </a:r>
            <a:r>
              <a:rPr lang="en-US" baseline="-16000" dirty="0">
                <a:latin typeface="Comic Sans MS" pitchFamily="66" charset="0"/>
                <a:cs typeface="Times New Roman" pitchFamily="18" charset="0"/>
              </a:rPr>
              <a:t>e </a:t>
            </a:r>
            <a:r>
              <a:rPr lang="en-US" dirty="0">
                <a:latin typeface="Comic Sans MS" pitchFamily="66" charset="0"/>
                <a:cs typeface="Times New Roman" pitchFamily="18" charset="0"/>
              </a:rPr>
              <a:t> </a:t>
            </a:r>
            <a:endParaRPr lang="it-IT" dirty="0">
              <a:latin typeface="Comic Sans MS" pitchFamily="66" charset="0"/>
              <a:cs typeface="Times New Roman" pitchFamily="18" charset="0"/>
            </a:endParaRPr>
          </a:p>
        </p:txBody>
      </p:sp>
      <p:sp>
        <p:nvSpPr>
          <p:cNvPr id="177157" name="Rectangle 5"/>
          <p:cNvSpPr>
            <a:spLocks noChangeArrowheads="1"/>
          </p:cNvSpPr>
          <p:nvPr/>
        </p:nvSpPr>
        <p:spPr bwMode="auto">
          <a:xfrm>
            <a:off x="2057400" y="2132857"/>
            <a:ext cx="8077200" cy="1200329"/>
          </a:xfrm>
          <a:prstGeom prst="rect">
            <a:avLst/>
          </a:prstGeom>
          <a:noFill/>
          <a:ln w="25400">
            <a:noFill/>
            <a:miter lim="800000"/>
            <a:headEnd/>
            <a:tailEnd/>
          </a:ln>
          <a:effectLst/>
        </p:spPr>
        <p:txBody>
          <a:bodyPr>
            <a:spAutoFit/>
          </a:bodyPr>
          <a:lstStyle/>
          <a:p>
            <a:pPr algn="l"/>
            <a:r>
              <a:rPr lang="it-IT" dirty="0">
                <a:latin typeface="+mj-lt"/>
                <a:cs typeface="Times New Roman" pitchFamily="18" charset="0"/>
              </a:rPr>
              <a:t>4- </a:t>
            </a:r>
            <a:r>
              <a:rPr lang="en-US" baseline="30000" dirty="0">
                <a:latin typeface="+mj-lt"/>
                <a:cs typeface="Times New Roman" pitchFamily="18" charset="0"/>
              </a:rPr>
              <a:t> </a:t>
            </a:r>
            <a:r>
              <a:rPr lang="en-US" dirty="0">
                <a:latin typeface="+mj-lt"/>
                <a:cs typeface="Times New Roman" pitchFamily="18" charset="0"/>
              </a:rPr>
              <a:t>LMC Distance :                   D=52 </a:t>
            </a:r>
            <a:r>
              <a:rPr lang="en-US" dirty="0" err="1">
                <a:latin typeface="+mj-lt"/>
                <a:cs typeface="Times New Roman" pitchFamily="18" charset="0"/>
              </a:rPr>
              <a:t>kpc</a:t>
            </a:r>
            <a:r>
              <a:rPr lang="en-US" dirty="0">
                <a:latin typeface="+mj-lt"/>
                <a:cs typeface="Times New Roman" pitchFamily="18" charset="0"/>
              </a:rPr>
              <a:t> = 1.6 10</a:t>
            </a:r>
            <a:r>
              <a:rPr lang="en-US" baseline="30000" dirty="0">
                <a:latin typeface="+mj-lt"/>
                <a:cs typeface="Times New Roman" pitchFamily="18" charset="0"/>
              </a:rPr>
              <a:t>23</a:t>
            </a:r>
            <a:r>
              <a:rPr lang="en-US" dirty="0">
                <a:latin typeface="+mj-lt"/>
                <a:cs typeface="Times New Roman" pitchFamily="18" charset="0"/>
              </a:rPr>
              <a:t> cm</a:t>
            </a:r>
          </a:p>
          <a:p>
            <a:pPr algn="l"/>
            <a:r>
              <a:rPr lang="en-US" dirty="0">
                <a:latin typeface="+mj-lt"/>
                <a:cs typeface="Times New Roman" pitchFamily="18" charset="0"/>
              </a:rPr>
              <a:t>5- </a:t>
            </a:r>
            <a:r>
              <a:rPr lang="it-IT" dirty="0" err="1">
                <a:latin typeface="+mj-lt"/>
                <a:cs typeface="Times New Roman" pitchFamily="18" charset="0"/>
              </a:rPr>
              <a:t>Fluency</a:t>
            </a:r>
            <a:r>
              <a:rPr lang="it-IT" dirty="0">
                <a:latin typeface="+mj-lt"/>
                <a:cs typeface="Times New Roman" pitchFamily="18" charset="0"/>
              </a:rPr>
              <a:t> </a:t>
            </a:r>
            <a:r>
              <a:rPr lang="it-IT" dirty="0" err="1">
                <a:latin typeface="+mj-lt"/>
                <a:cs typeface="Times New Roman" pitchFamily="18" charset="0"/>
              </a:rPr>
              <a:t>at</a:t>
            </a:r>
            <a:r>
              <a:rPr lang="it-IT" dirty="0">
                <a:latin typeface="+mj-lt"/>
                <a:cs typeface="Times New Roman" pitchFamily="18" charset="0"/>
              </a:rPr>
              <a:t> Earth:                F = </a:t>
            </a:r>
            <a:r>
              <a:rPr lang="it-IT" dirty="0" err="1">
                <a:latin typeface="+mj-lt"/>
                <a:cs typeface="Times New Roman" pitchFamily="18" charset="0"/>
              </a:rPr>
              <a:t>N</a:t>
            </a:r>
            <a:r>
              <a:rPr lang="it-IT" baseline="-30000" dirty="0" err="1">
                <a:latin typeface="+mj-lt"/>
                <a:cs typeface="Times New Roman" pitchFamily="18" charset="0"/>
              </a:rPr>
              <a:t>Source</a:t>
            </a:r>
            <a:r>
              <a:rPr lang="it-IT" dirty="0">
                <a:latin typeface="+mj-lt"/>
                <a:cs typeface="Times New Roman" pitchFamily="18" charset="0"/>
              </a:rPr>
              <a:t>/4pD</a:t>
            </a:r>
            <a:r>
              <a:rPr lang="it-IT" baseline="30000" dirty="0">
                <a:latin typeface="+mj-lt"/>
                <a:cs typeface="Times New Roman" pitchFamily="18" charset="0"/>
              </a:rPr>
              <a:t>2  </a:t>
            </a:r>
            <a:r>
              <a:rPr lang="it-IT" dirty="0">
                <a:latin typeface="+mj-lt"/>
                <a:cs typeface="Times New Roman" pitchFamily="18" charset="0"/>
              </a:rPr>
              <a:t>= 0.5 10</a:t>
            </a:r>
            <a:r>
              <a:rPr lang="it-IT" baseline="30000" dirty="0">
                <a:latin typeface="+mj-lt"/>
                <a:cs typeface="Times New Roman" pitchFamily="18" charset="0"/>
              </a:rPr>
              <a:t>10</a:t>
            </a:r>
            <a:r>
              <a:rPr lang="it-IT" dirty="0">
                <a:latin typeface="+mj-lt"/>
                <a:cs typeface="Times New Roman" pitchFamily="18" charset="0"/>
              </a:rPr>
              <a:t>  cm</a:t>
            </a:r>
            <a:r>
              <a:rPr lang="it-IT" baseline="30000" dirty="0">
                <a:latin typeface="+mj-lt"/>
                <a:cs typeface="Times New Roman" pitchFamily="18" charset="0"/>
              </a:rPr>
              <a:t>-2</a:t>
            </a:r>
            <a:endParaRPr lang="it-IT" dirty="0">
              <a:latin typeface="+mj-lt"/>
              <a:cs typeface="Times New Roman" pitchFamily="18" charset="0"/>
            </a:endParaRPr>
          </a:p>
          <a:p>
            <a:pPr algn="l"/>
            <a:r>
              <a:rPr lang="en-US" dirty="0">
                <a:latin typeface="+mj-lt"/>
                <a:cs typeface="Times New Roman" pitchFamily="18" charset="0"/>
              </a:rPr>
              <a:t>6- Targets in 1 </a:t>
            </a:r>
            <a:r>
              <a:rPr lang="en-US" dirty="0" err="1">
                <a:latin typeface="+mj-lt"/>
                <a:cs typeface="Times New Roman" pitchFamily="18" charset="0"/>
              </a:rPr>
              <a:t>Kt</a:t>
            </a:r>
            <a:r>
              <a:rPr lang="en-US" dirty="0">
                <a:latin typeface="+mj-lt"/>
                <a:cs typeface="Times New Roman" pitchFamily="18" charset="0"/>
              </a:rPr>
              <a:t> water:         </a:t>
            </a:r>
            <a:r>
              <a:rPr lang="en-US" dirty="0" err="1">
                <a:latin typeface="+mj-lt"/>
                <a:cs typeface="Times New Roman" pitchFamily="18" charset="0"/>
              </a:rPr>
              <a:t>N</a:t>
            </a:r>
            <a:r>
              <a:rPr lang="en-US" baseline="-30000" dirty="0" err="1">
                <a:latin typeface="+mj-lt"/>
                <a:cs typeface="Times New Roman" pitchFamily="18" charset="0"/>
              </a:rPr>
              <a:t>t</a:t>
            </a:r>
            <a:r>
              <a:rPr lang="en-US" baseline="-30000" dirty="0">
                <a:latin typeface="+mj-lt"/>
                <a:cs typeface="Times New Roman" pitchFamily="18" charset="0"/>
              </a:rPr>
              <a:t> </a:t>
            </a:r>
            <a:r>
              <a:rPr lang="en-US" dirty="0">
                <a:latin typeface="+mj-lt"/>
                <a:cs typeface="Times New Roman" pitchFamily="18" charset="0"/>
              </a:rPr>
              <a:t>= 0.7 10</a:t>
            </a:r>
            <a:r>
              <a:rPr lang="en-US" baseline="30000" dirty="0">
                <a:latin typeface="+mj-lt"/>
                <a:cs typeface="Times New Roman" pitchFamily="18" charset="0"/>
              </a:rPr>
              <a:t>32</a:t>
            </a:r>
            <a:r>
              <a:rPr lang="en-US" dirty="0">
                <a:latin typeface="+mj-lt"/>
                <a:cs typeface="Times New Roman" pitchFamily="18" charset="0"/>
              </a:rPr>
              <a:t> protons</a:t>
            </a:r>
          </a:p>
          <a:p>
            <a:pPr algn="l"/>
            <a:r>
              <a:rPr lang="en-US" dirty="0">
                <a:latin typeface="+mj-lt"/>
                <a:cs typeface="Times New Roman" pitchFamily="18" charset="0"/>
              </a:rPr>
              <a:t>7- </a:t>
            </a:r>
            <a:r>
              <a:rPr lang="it-IT" dirty="0">
                <a:latin typeface="+mj-lt"/>
                <a:cs typeface="Times New Roman" pitchFamily="18" charset="0"/>
              </a:rPr>
              <a:t>cross </a:t>
            </a:r>
            <a:r>
              <a:rPr lang="it-IT" dirty="0" err="1">
                <a:latin typeface="+mj-lt"/>
                <a:cs typeface="Times New Roman" pitchFamily="18" charset="0"/>
              </a:rPr>
              <a:t>section</a:t>
            </a:r>
            <a:r>
              <a:rPr lang="it-IT" dirty="0">
                <a:latin typeface="+mj-lt"/>
                <a:cs typeface="Times New Roman" pitchFamily="18" charset="0"/>
              </a:rPr>
              <a:t>:                      </a:t>
            </a:r>
            <a:r>
              <a:rPr lang="it-IT" b="1" dirty="0">
                <a:latin typeface="Symbol" pitchFamily="18" charset="2"/>
                <a:cs typeface="Times New Roman" pitchFamily="18" charset="0"/>
              </a:rPr>
              <a:t>s</a:t>
            </a:r>
            <a:r>
              <a:rPr lang="it-IT" dirty="0">
                <a:latin typeface="Comic Sans MS" pitchFamily="66" charset="0"/>
                <a:cs typeface="Times New Roman" pitchFamily="18" charset="0"/>
              </a:rPr>
              <a:t>(</a:t>
            </a:r>
            <a:r>
              <a:rPr lang="en-US" dirty="0">
                <a:latin typeface="Comic Sans MS" pitchFamily="66" charset="0"/>
                <a:cs typeface="Times New Roman" pitchFamily="18" charset="0"/>
                <a:sym typeface="Symbol" pitchFamily="18" charset="2"/>
              </a:rPr>
              <a:t></a:t>
            </a:r>
            <a:r>
              <a:rPr lang="it-IT" dirty="0" err="1">
                <a:latin typeface="Symbol" pitchFamily="18" charset="2"/>
                <a:cs typeface="Times New Roman" pitchFamily="18" charset="0"/>
              </a:rPr>
              <a:t>n</a:t>
            </a:r>
            <a:r>
              <a:rPr lang="it-IT" baseline="-12000" dirty="0" err="1">
                <a:latin typeface="Comic Sans MS" pitchFamily="66" charset="0"/>
                <a:cs typeface="Times New Roman" pitchFamily="18" charset="0"/>
              </a:rPr>
              <a:t>e</a:t>
            </a:r>
            <a:r>
              <a:rPr lang="it-IT" dirty="0" err="1">
                <a:latin typeface="Comic Sans MS" pitchFamily="66" charset="0"/>
                <a:cs typeface="Times New Roman" pitchFamily="18" charset="0"/>
              </a:rPr>
              <a:t>+p</a:t>
            </a:r>
            <a:r>
              <a:rPr lang="it-IT" dirty="0">
                <a:latin typeface="Comic Sans MS" pitchFamily="66" charset="0"/>
                <a:cs typeface="Times New Roman" pitchFamily="18" charset="0"/>
              </a:rPr>
              <a:t>) </a:t>
            </a:r>
            <a:r>
              <a:rPr lang="it-IT" dirty="0">
                <a:latin typeface="+mj-lt"/>
                <a:cs typeface="Times New Roman" pitchFamily="18" charset="0"/>
              </a:rPr>
              <a:t>~ </a:t>
            </a:r>
            <a:r>
              <a:rPr lang="it-IT" b="1" dirty="0">
                <a:latin typeface="+mj-lt"/>
                <a:cs typeface="Times New Roman" pitchFamily="18" charset="0"/>
              </a:rPr>
              <a:t>2x10</a:t>
            </a:r>
            <a:r>
              <a:rPr lang="it-IT" b="1" baseline="30000" dirty="0">
                <a:latin typeface="+mj-lt"/>
                <a:cs typeface="Times New Roman" pitchFamily="18" charset="0"/>
              </a:rPr>
              <a:t>-41</a:t>
            </a:r>
            <a:r>
              <a:rPr lang="it-IT" b="1" dirty="0">
                <a:latin typeface="+mj-lt"/>
                <a:cs typeface="Times New Roman" pitchFamily="18" charset="0"/>
              </a:rPr>
              <a:t> cm</a:t>
            </a:r>
            <a:r>
              <a:rPr lang="it-IT" b="1" baseline="30000" dirty="0">
                <a:latin typeface="+mj-lt"/>
                <a:cs typeface="Times New Roman" pitchFamily="18" charset="0"/>
              </a:rPr>
              <a:t>2</a:t>
            </a:r>
            <a:r>
              <a:rPr lang="it-IT" dirty="0">
                <a:latin typeface="+mj-lt"/>
                <a:cs typeface="Times New Roman" pitchFamily="18" charset="0"/>
              </a:rPr>
              <a:t>   </a:t>
            </a:r>
            <a:endParaRPr lang="en-US" dirty="0">
              <a:latin typeface="+mj-lt"/>
              <a:cs typeface="Times New Roman" pitchFamily="18" charset="0"/>
            </a:endParaRPr>
          </a:p>
        </p:txBody>
      </p:sp>
      <p:sp>
        <p:nvSpPr>
          <p:cNvPr id="177159" name="Text Box 7"/>
          <p:cNvSpPr txBox="1">
            <a:spLocks noChangeArrowheads="1"/>
          </p:cNvSpPr>
          <p:nvPr/>
        </p:nvSpPr>
        <p:spPr bwMode="auto">
          <a:xfrm>
            <a:off x="2057400" y="3429001"/>
            <a:ext cx="8153400" cy="1200329"/>
          </a:xfrm>
          <a:prstGeom prst="rect">
            <a:avLst/>
          </a:prstGeom>
          <a:solidFill>
            <a:schemeClr val="bg1"/>
          </a:solidFill>
          <a:ln w="25400">
            <a:noFill/>
            <a:miter lim="800000"/>
            <a:headEnd/>
            <a:tailEnd/>
          </a:ln>
          <a:effectLst/>
        </p:spPr>
        <p:txBody>
          <a:bodyPr>
            <a:spAutoFit/>
          </a:bodyPr>
          <a:lstStyle/>
          <a:p>
            <a:pPr algn="l"/>
            <a:r>
              <a:rPr lang="en-US" dirty="0">
                <a:latin typeface="+mj-lt"/>
                <a:cs typeface="Times New Roman" pitchFamily="18" charset="0"/>
              </a:rPr>
              <a:t>8- N</a:t>
            </a:r>
            <a:r>
              <a:rPr lang="en-US" sz="1600" baseline="-6000" dirty="0">
                <a:latin typeface="+mj-lt"/>
                <a:cs typeface="Times New Roman" pitchFamily="18" charset="0"/>
              </a:rPr>
              <a:t>e</a:t>
            </a:r>
            <a:r>
              <a:rPr lang="en-US" dirty="0">
                <a:latin typeface="+mj-lt"/>
                <a:cs typeface="Times New Roman" pitchFamily="18" charset="0"/>
              </a:rPr>
              <a:t>+ = F </a:t>
            </a:r>
            <a:r>
              <a:rPr lang="en-US" dirty="0">
                <a:solidFill>
                  <a:srgbClr val="FF0000"/>
                </a:solidFill>
                <a:latin typeface="+mj-lt"/>
                <a:cs typeface="Times New Roman" pitchFamily="18" charset="0"/>
              </a:rPr>
              <a:t>(</a:t>
            </a:r>
            <a:r>
              <a:rPr lang="it-IT" dirty="0">
                <a:solidFill>
                  <a:srgbClr val="FF0000"/>
                </a:solidFill>
                <a:latin typeface="+mj-lt"/>
                <a:cs typeface="Times New Roman" pitchFamily="18" charset="0"/>
              </a:rPr>
              <a:t>cm</a:t>
            </a:r>
            <a:r>
              <a:rPr lang="it-IT" baseline="30000" dirty="0">
                <a:solidFill>
                  <a:srgbClr val="FF0000"/>
                </a:solidFill>
                <a:latin typeface="+mj-lt"/>
                <a:cs typeface="Times New Roman" pitchFamily="18" charset="0"/>
              </a:rPr>
              <a:t>-2</a:t>
            </a:r>
            <a:r>
              <a:rPr lang="en-US" dirty="0">
                <a:solidFill>
                  <a:srgbClr val="FF0000"/>
                </a:solidFill>
                <a:latin typeface="+mj-lt"/>
                <a:cs typeface="Times New Roman" pitchFamily="18" charset="0"/>
              </a:rPr>
              <a:t>)</a:t>
            </a:r>
            <a:r>
              <a:rPr lang="en-US" dirty="0">
                <a:latin typeface="+mj-lt"/>
                <a:cs typeface="Times New Roman" pitchFamily="18" charset="0"/>
                <a:sym typeface="Symbol" pitchFamily="18" charset="2"/>
              </a:rPr>
              <a:t></a:t>
            </a:r>
            <a:r>
              <a:rPr lang="en-US" dirty="0">
                <a:latin typeface="+mj-lt"/>
                <a:cs typeface="Times New Roman" pitchFamily="18" charset="0"/>
              </a:rPr>
              <a:t> </a:t>
            </a:r>
            <a:r>
              <a:rPr lang="en-US" dirty="0">
                <a:latin typeface="Symbol" pitchFamily="18" charset="2"/>
                <a:cs typeface="Times New Roman" pitchFamily="18" charset="0"/>
              </a:rPr>
              <a:t>s</a:t>
            </a:r>
            <a:r>
              <a:rPr lang="en-US" dirty="0">
                <a:latin typeface="Comic Sans MS" pitchFamily="66" charset="0"/>
                <a:cs typeface="Times New Roman" pitchFamily="18" charset="0"/>
              </a:rPr>
              <a:t> </a:t>
            </a:r>
            <a:r>
              <a:rPr lang="en-US" dirty="0">
                <a:solidFill>
                  <a:srgbClr val="FF0000"/>
                </a:solidFill>
                <a:latin typeface="+mj-lt"/>
                <a:cs typeface="Times New Roman" pitchFamily="18" charset="0"/>
              </a:rPr>
              <a:t>(</a:t>
            </a:r>
            <a:r>
              <a:rPr lang="it-IT" dirty="0">
                <a:solidFill>
                  <a:srgbClr val="FF0000"/>
                </a:solidFill>
                <a:latin typeface="+mj-lt"/>
                <a:cs typeface="Times New Roman" pitchFamily="18" charset="0"/>
              </a:rPr>
              <a:t>cm</a:t>
            </a:r>
            <a:r>
              <a:rPr lang="it-IT" baseline="30000" dirty="0">
                <a:solidFill>
                  <a:srgbClr val="FF0000"/>
                </a:solidFill>
                <a:latin typeface="+mj-lt"/>
                <a:cs typeface="Times New Roman" pitchFamily="18" charset="0"/>
              </a:rPr>
              <a:t>2</a:t>
            </a:r>
            <a:r>
              <a:rPr lang="en-US" dirty="0">
                <a:solidFill>
                  <a:srgbClr val="FF0000"/>
                </a:solidFill>
                <a:latin typeface="+mj-lt"/>
                <a:cs typeface="Times New Roman" pitchFamily="18" charset="0"/>
              </a:rPr>
              <a:t>)</a:t>
            </a:r>
            <a:r>
              <a:rPr lang="en-US" dirty="0">
                <a:latin typeface="+mj-lt"/>
                <a:cs typeface="Times New Roman" pitchFamily="18" charset="0"/>
                <a:sym typeface="Symbol" pitchFamily="18" charset="2"/>
              </a:rPr>
              <a:t></a:t>
            </a:r>
            <a:r>
              <a:rPr lang="en-US" dirty="0">
                <a:latin typeface="+mj-lt"/>
                <a:cs typeface="Times New Roman" pitchFamily="18" charset="0"/>
              </a:rPr>
              <a:t> </a:t>
            </a:r>
            <a:r>
              <a:rPr lang="en-US" dirty="0" err="1">
                <a:latin typeface="+mj-lt"/>
                <a:cs typeface="Times New Roman" pitchFamily="18" charset="0"/>
              </a:rPr>
              <a:t>N</a:t>
            </a:r>
            <a:r>
              <a:rPr lang="en-US" baseline="-30000" dirty="0" err="1">
                <a:latin typeface="+mj-lt"/>
                <a:cs typeface="Times New Roman" pitchFamily="18" charset="0"/>
              </a:rPr>
              <a:t>t</a:t>
            </a:r>
            <a:r>
              <a:rPr lang="en-US" dirty="0">
                <a:latin typeface="+mj-lt"/>
                <a:cs typeface="Times New Roman" pitchFamily="18" charset="0"/>
              </a:rPr>
              <a:t> </a:t>
            </a:r>
            <a:r>
              <a:rPr lang="en-US" dirty="0">
                <a:solidFill>
                  <a:srgbClr val="FF0000"/>
                </a:solidFill>
                <a:latin typeface="+mj-lt"/>
                <a:cs typeface="Times New Roman" pitchFamily="18" charset="0"/>
              </a:rPr>
              <a:t>(kt</a:t>
            </a:r>
            <a:r>
              <a:rPr lang="en-US" baseline="30000" dirty="0">
                <a:solidFill>
                  <a:srgbClr val="FF0000"/>
                </a:solidFill>
                <a:latin typeface="+mj-lt"/>
                <a:cs typeface="Times New Roman" pitchFamily="18" charset="0"/>
              </a:rPr>
              <a:t>-1</a:t>
            </a:r>
            <a:r>
              <a:rPr lang="en-US" dirty="0">
                <a:solidFill>
                  <a:srgbClr val="FF0000"/>
                </a:solidFill>
                <a:latin typeface="+mj-lt"/>
                <a:cs typeface="Times New Roman" pitchFamily="18" charset="0"/>
              </a:rPr>
              <a:t>)</a:t>
            </a:r>
            <a:r>
              <a:rPr lang="en-US" dirty="0">
                <a:latin typeface="+mj-lt"/>
                <a:cs typeface="Times New Roman" pitchFamily="18" charset="0"/>
              </a:rPr>
              <a:t>= </a:t>
            </a:r>
            <a:r>
              <a:rPr lang="it-IT" dirty="0">
                <a:latin typeface="+mj-lt"/>
                <a:cs typeface="Times New Roman" pitchFamily="18" charset="0"/>
              </a:rPr>
              <a:t>0.5 10</a:t>
            </a:r>
            <a:r>
              <a:rPr lang="it-IT" baseline="30000" dirty="0">
                <a:latin typeface="+mj-lt"/>
                <a:cs typeface="Times New Roman" pitchFamily="18" charset="0"/>
              </a:rPr>
              <a:t>10</a:t>
            </a:r>
            <a:r>
              <a:rPr lang="it-IT" dirty="0">
                <a:latin typeface="+mj-lt"/>
                <a:cs typeface="Times New Roman" pitchFamily="18" charset="0"/>
              </a:rPr>
              <a:t> </a:t>
            </a:r>
            <a:r>
              <a:rPr lang="en-US" dirty="0">
                <a:latin typeface="+mj-lt"/>
                <a:cs typeface="Times New Roman" pitchFamily="18" charset="0"/>
                <a:sym typeface="Symbol" pitchFamily="18" charset="2"/>
              </a:rPr>
              <a:t></a:t>
            </a:r>
            <a:r>
              <a:rPr lang="en-US" dirty="0">
                <a:latin typeface="+mj-lt"/>
                <a:cs typeface="Times New Roman" pitchFamily="18" charset="0"/>
              </a:rPr>
              <a:t> </a:t>
            </a:r>
            <a:r>
              <a:rPr lang="en-US" baseline="30000" dirty="0">
                <a:latin typeface="+mj-lt"/>
                <a:cs typeface="Times New Roman" pitchFamily="18" charset="0"/>
              </a:rPr>
              <a:t> </a:t>
            </a:r>
            <a:r>
              <a:rPr lang="en-US" dirty="0">
                <a:latin typeface="+mj-lt"/>
                <a:cs typeface="Times New Roman" pitchFamily="18" charset="0"/>
              </a:rPr>
              <a:t>2x10</a:t>
            </a:r>
            <a:r>
              <a:rPr lang="en-US" baseline="30000" dirty="0">
                <a:latin typeface="+mj-lt"/>
                <a:cs typeface="Times New Roman" pitchFamily="18" charset="0"/>
              </a:rPr>
              <a:t>-41</a:t>
            </a:r>
            <a:r>
              <a:rPr lang="en-US" dirty="0">
                <a:latin typeface="+mj-lt"/>
                <a:cs typeface="Times New Roman" pitchFamily="18" charset="0"/>
                <a:sym typeface="Symbol" pitchFamily="18" charset="2"/>
              </a:rPr>
              <a:t></a:t>
            </a:r>
            <a:r>
              <a:rPr lang="en-US" dirty="0">
                <a:latin typeface="+mj-lt"/>
                <a:cs typeface="Times New Roman" pitchFamily="18" charset="0"/>
              </a:rPr>
              <a:t> 0.7 10</a:t>
            </a:r>
            <a:r>
              <a:rPr lang="en-US" baseline="30000" dirty="0">
                <a:latin typeface="+mj-lt"/>
                <a:cs typeface="Times New Roman" pitchFamily="18" charset="0"/>
              </a:rPr>
              <a:t>32  </a:t>
            </a:r>
          </a:p>
          <a:p>
            <a:pPr algn="l"/>
            <a:r>
              <a:rPr lang="en-US" baseline="30000" dirty="0">
                <a:latin typeface="+mj-lt"/>
                <a:cs typeface="Times New Roman" pitchFamily="18" charset="0"/>
              </a:rPr>
              <a:t>                          </a:t>
            </a:r>
            <a:r>
              <a:rPr lang="en-US" dirty="0">
                <a:latin typeface="+mj-lt"/>
                <a:cs typeface="Times New Roman" pitchFamily="18" charset="0"/>
              </a:rPr>
              <a:t>= 7 positrons/</a:t>
            </a:r>
            <a:r>
              <a:rPr lang="en-US" dirty="0" err="1">
                <a:latin typeface="+mj-lt"/>
                <a:cs typeface="Times New Roman" pitchFamily="18" charset="0"/>
              </a:rPr>
              <a:t>kt</a:t>
            </a:r>
            <a:endParaRPr lang="en-US" dirty="0">
              <a:latin typeface="+mj-lt"/>
              <a:cs typeface="Times New Roman" pitchFamily="18" charset="0"/>
            </a:endParaRPr>
          </a:p>
          <a:p>
            <a:pPr algn="l"/>
            <a:r>
              <a:rPr lang="en-US" dirty="0">
                <a:latin typeface="+mj-lt"/>
                <a:cs typeface="Times New Roman" pitchFamily="18" charset="0"/>
              </a:rPr>
              <a:t>9 – M(Kam II) = 2.1 </a:t>
            </a:r>
            <a:r>
              <a:rPr lang="en-US" dirty="0" err="1">
                <a:latin typeface="+mj-lt"/>
                <a:cs typeface="Times New Roman" pitchFamily="18" charset="0"/>
              </a:rPr>
              <a:t>kt</a:t>
            </a:r>
            <a:r>
              <a:rPr lang="en-US" dirty="0">
                <a:latin typeface="+mj-lt"/>
                <a:cs typeface="Times New Roman" pitchFamily="18" charset="0"/>
              </a:rPr>
              <a:t>, efficiency</a:t>
            </a:r>
            <a:r>
              <a:rPr lang="en-US" dirty="0">
                <a:latin typeface="Comic Sans MS" pitchFamily="66" charset="0"/>
                <a:cs typeface="Times New Roman" pitchFamily="18" charset="0"/>
              </a:rPr>
              <a:t> </a:t>
            </a:r>
            <a:r>
              <a:rPr lang="en-US" dirty="0">
                <a:latin typeface="Symbol" pitchFamily="18" charset="2"/>
                <a:cs typeface="Times New Roman" pitchFamily="18" charset="0"/>
              </a:rPr>
              <a:t>e</a:t>
            </a:r>
            <a:r>
              <a:rPr lang="en-US" dirty="0">
                <a:latin typeface="+mj-lt"/>
                <a:cs typeface="Times New Roman" pitchFamily="18" charset="0"/>
              </a:rPr>
              <a:t>~ 80%</a:t>
            </a:r>
          </a:p>
          <a:p>
            <a:pPr algn="l"/>
            <a:r>
              <a:rPr lang="en-US" dirty="0">
                <a:latin typeface="+mj-lt"/>
                <a:cs typeface="Times New Roman" pitchFamily="18" charset="0"/>
              </a:rPr>
              <a:t>10 – Events in Kam II = 7 x 2.1 x e ~ </a:t>
            </a:r>
            <a:r>
              <a:rPr lang="en-US" sz="1600" b="1" dirty="0">
                <a:solidFill>
                  <a:srgbClr val="000099"/>
                </a:solidFill>
                <a:latin typeface="+mj-lt"/>
                <a:cs typeface="Times New Roman" pitchFamily="18" charset="0"/>
              </a:rPr>
              <a:t>12 events</a:t>
            </a:r>
          </a:p>
        </p:txBody>
      </p:sp>
      <p:sp>
        <p:nvSpPr>
          <p:cNvPr id="177161" name="Text Box 9"/>
          <p:cNvSpPr txBox="1">
            <a:spLocks noChangeArrowheads="1"/>
          </p:cNvSpPr>
          <p:nvPr/>
        </p:nvSpPr>
        <p:spPr bwMode="auto">
          <a:xfrm>
            <a:off x="3650876" y="4629330"/>
            <a:ext cx="3695371" cy="646331"/>
          </a:xfrm>
          <a:prstGeom prst="rect">
            <a:avLst/>
          </a:prstGeom>
          <a:noFill/>
          <a:ln w="25400">
            <a:solidFill>
              <a:srgbClr val="FF0000"/>
            </a:solidFill>
            <a:miter lim="800000"/>
            <a:headEnd/>
            <a:tailEnd/>
          </a:ln>
          <a:effectLst/>
        </p:spPr>
        <p:txBody>
          <a:bodyPr wrap="none">
            <a:spAutoFit/>
          </a:bodyPr>
          <a:lstStyle/>
          <a:p>
            <a:pPr algn="l"/>
            <a:r>
              <a:rPr lang="en-US" dirty="0">
                <a:latin typeface="+mj-lt"/>
              </a:rPr>
              <a:t>For a SN @ Galactic Center (8.5 </a:t>
            </a:r>
            <a:r>
              <a:rPr lang="en-US" dirty="0" err="1">
                <a:latin typeface="+mj-lt"/>
              </a:rPr>
              <a:t>kpc</a:t>
            </a:r>
            <a:r>
              <a:rPr lang="en-US" dirty="0">
                <a:latin typeface="+mj-lt"/>
              </a:rPr>
              <a:t>) : </a:t>
            </a:r>
          </a:p>
          <a:p>
            <a:pPr algn="l"/>
            <a:r>
              <a:rPr lang="en-US" dirty="0">
                <a:latin typeface="+mj-lt"/>
              </a:rPr>
              <a:t>N </a:t>
            </a:r>
            <a:r>
              <a:rPr lang="en-US" baseline="-12000" dirty="0">
                <a:latin typeface="+mj-lt"/>
              </a:rPr>
              <a:t>events</a:t>
            </a:r>
            <a:r>
              <a:rPr lang="en-US" dirty="0">
                <a:latin typeface="+mj-lt"/>
              </a:rPr>
              <a:t>= 7x(52/8.5)</a:t>
            </a:r>
            <a:r>
              <a:rPr lang="en-US" baseline="30000" dirty="0">
                <a:latin typeface="+mj-lt"/>
              </a:rPr>
              <a:t>2</a:t>
            </a:r>
            <a:r>
              <a:rPr lang="en-US" dirty="0">
                <a:latin typeface="+mj-lt"/>
              </a:rPr>
              <a:t> =  260 e</a:t>
            </a:r>
            <a:r>
              <a:rPr lang="en-US" baseline="30000" dirty="0">
                <a:latin typeface="+mj-lt"/>
              </a:rPr>
              <a:t>+</a:t>
            </a:r>
            <a:r>
              <a:rPr lang="en-US" dirty="0">
                <a:latin typeface="+mj-lt"/>
              </a:rPr>
              <a:t>/</a:t>
            </a:r>
            <a:r>
              <a:rPr lang="en-US" dirty="0" err="1">
                <a:latin typeface="+mj-lt"/>
              </a:rPr>
              <a:t>kt</a:t>
            </a:r>
            <a:endParaRPr lang="en-US" dirty="0">
              <a:latin typeface="+mj-lt"/>
            </a:endParaRPr>
          </a:p>
        </p:txBody>
      </p:sp>
      <p:sp>
        <p:nvSpPr>
          <p:cNvPr id="4" name="Rettangolo 3"/>
          <p:cNvSpPr/>
          <p:nvPr/>
        </p:nvSpPr>
        <p:spPr>
          <a:xfrm>
            <a:off x="802432" y="5428335"/>
            <a:ext cx="2448876" cy="646331"/>
          </a:xfrm>
          <a:prstGeom prst="rect">
            <a:avLst/>
          </a:prstGeom>
        </p:spPr>
        <p:txBody>
          <a:bodyPr wrap="none">
            <a:spAutoFit/>
          </a:bodyPr>
          <a:lstStyle/>
          <a:p>
            <a:r>
              <a:rPr lang="it-IT" sz="3600" dirty="0" err="1">
                <a:solidFill>
                  <a:srgbClr val="FF0000"/>
                </a:solidFill>
                <a:latin typeface="+mj-lt"/>
                <a:ea typeface="+mj-ea"/>
                <a:cs typeface="+mj-cs"/>
              </a:rPr>
              <a:t>Question</a:t>
            </a:r>
            <a:r>
              <a:rPr lang="it-IT" sz="3600" dirty="0">
                <a:solidFill>
                  <a:srgbClr val="FF0000"/>
                </a:solidFill>
                <a:latin typeface="+mj-lt"/>
                <a:ea typeface="+mj-ea"/>
                <a:cs typeface="+mj-cs"/>
              </a:rPr>
              <a:t> 5) </a:t>
            </a:r>
            <a:endParaRPr lang="en-US" sz="2000" dirty="0">
              <a:latin typeface="+mj-lt"/>
            </a:endParaRPr>
          </a:p>
        </p:txBody>
      </p:sp>
      <p:sp>
        <p:nvSpPr>
          <p:cNvPr id="6" name="Rettangolo 5"/>
          <p:cNvSpPr/>
          <p:nvPr/>
        </p:nvSpPr>
        <p:spPr>
          <a:xfrm>
            <a:off x="3889628" y="5428335"/>
            <a:ext cx="6455816" cy="923330"/>
          </a:xfrm>
          <a:prstGeom prst="rect">
            <a:avLst/>
          </a:prstGeom>
        </p:spPr>
        <p:txBody>
          <a:bodyPr wrap="square">
            <a:spAutoFit/>
          </a:bodyPr>
          <a:lstStyle/>
          <a:p>
            <a:pPr algn="l"/>
            <a:r>
              <a:rPr lang="it-IT" dirty="0">
                <a:solidFill>
                  <a:prstClr val="black"/>
                </a:solidFill>
                <a:latin typeface="Calibri"/>
                <a:cs typeface="Times New Roman" pitchFamily="18" charset="0"/>
              </a:rPr>
              <a:t>IMB </a:t>
            </a:r>
            <a:r>
              <a:rPr lang="it-IT" dirty="0" err="1">
                <a:solidFill>
                  <a:prstClr val="black"/>
                </a:solidFill>
                <a:latin typeface="Calibri"/>
                <a:cs typeface="Times New Roman" pitchFamily="18" charset="0"/>
              </a:rPr>
              <a:t>had</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smaller</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PMTs</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that</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Kamiokende</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less</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covered</a:t>
            </a:r>
            <a:r>
              <a:rPr lang="it-IT" dirty="0">
                <a:solidFill>
                  <a:prstClr val="black"/>
                </a:solidFill>
                <a:latin typeface="Calibri"/>
                <a:cs typeface="Times New Roman" pitchFamily="18" charset="0"/>
              </a:rPr>
              <a:t> area, </a:t>
            </a:r>
            <a:r>
              <a:rPr lang="it-IT" dirty="0" err="1">
                <a:solidFill>
                  <a:prstClr val="black"/>
                </a:solidFill>
                <a:latin typeface="Calibri"/>
                <a:cs typeface="Times New Roman" pitchFamily="18" charset="0"/>
              </a:rPr>
              <a:t>thus</a:t>
            </a:r>
            <a:r>
              <a:rPr lang="it-IT" dirty="0">
                <a:solidFill>
                  <a:prstClr val="black"/>
                </a:solidFill>
                <a:latin typeface="Calibri"/>
                <a:cs typeface="Times New Roman" pitchFamily="18" charset="0"/>
              </a:rPr>
              <a:t> an </a:t>
            </a:r>
            <a:r>
              <a:rPr lang="it-IT" dirty="0" err="1">
                <a:solidFill>
                  <a:prstClr val="black"/>
                </a:solidFill>
                <a:latin typeface="Calibri"/>
                <a:cs typeface="Times New Roman" pitchFamily="18" charset="0"/>
              </a:rPr>
              <a:t>higher</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energy</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threshold</a:t>
            </a:r>
            <a:r>
              <a:rPr lang="it-IT" dirty="0">
                <a:solidFill>
                  <a:prstClr val="black"/>
                </a:solidFill>
                <a:latin typeface="Calibri"/>
                <a:cs typeface="Times New Roman" pitchFamily="18" charset="0"/>
              </a:rPr>
              <a:t> (20 </a:t>
            </a:r>
            <a:r>
              <a:rPr lang="it-IT" dirty="0" err="1">
                <a:solidFill>
                  <a:prstClr val="black"/>
                </a:solidFill>
                <a:latin typeface="Calibri"/>
                <a:cs typeface="Times New Roman" pitchFamily="18" charset="0"/>
              </a:rPr>
              <a:t>MeV</a:t>
            </a:r>
            <a:r>
              <a:rPr lang="it-IT" dirty="0">
                <a:solidFill>
                  <a:prstClr val="black"/>
                </a:solidFill>
                <a:latin typeface="Calibri"/>
                <a:cs typeface="Times New Roman" pitchFamily="18" charset="0"/>
              </a:rPr>
              <a:t>) and a </a:t>
            </a:r>
            <a:r>
              <a:rPr lang="it-IT" dirty="0" err="1">
                <a:solidFill>
                  <a:prstClr val="black"/>
                </a:solidFill>
                <a:latin typeface="Calibri"/>
                <a:cs typeface="Times New Roman" pitchFamily="18" charset="0"/>
              </a:rPr>
              <a:t>much</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smaller</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detection</a:t>
            </a:r>
            <a:r>
              <a:rPr lang="it-IT" dirty="0">
                <a:solidFill>
                  <a:prstClr val="black"/>
                </a:solidFill>
                <a:latin typeface="Calibri"/>
                <a:cs typeface="Times New Roman" pitchFamily="18" charset="0"/>
              </a:rPr>
              <a:t> </a:t>
            </a:r>
            <a:r>
              <a:rPr lang="it-IT" dirty="0" err="1">
                <a:solidFill>
                  <a:prstClr val="black"/>
                </a:solidFill>
                <a:latin typeface="Calibri"/>
                <a:cs typeface="Times New Roman" pitchFamily="18" charset="0"/>
              </a:rPr>
              <a:t>efficiency</a:t>
            </a:r>
            <a:endParaRPr lang="en-US" sz="1600" dirty="0"/>
          </a:p>
        </p:txBody>
      </p:sp>
      <p:sp>
        <p:nvSpPr>
          <p:cNvPr id="3" name="Avanti o successivo 2">
            <a:hlinkClick r:id="rId3" action="ppaction://hlinksldjump" highlightClick="1"/>
          </p:cNvPr>
          <p:cNvSpPr/>
          <p:nvPr/>
        </p:nvSpPr>
        <p:spPr>
          <a:xfrm>
            <a:off x="7809424" y="1314688"/>
            <a:ext cx="518825" cy="338554"/>
          </a:xfrm>
          <a:prstGeom prst="actionButtonForwardNext">
            <a:avLst/>
          </a:prstGeom>
          <a:solidFill>
            <a:schemeClr val="tx2">
              <a:lumMod val="40000"/>
              <a:lumOff val="60000"/>
            </a:schemeClr>
          </a:solidFill>
          <a:ln>
            <a:solidFill>
              <a:schemeClr val="tx2">
                <a:lumMod val="40000"/>
                <a:lumOff val="60000"/>
              </a:schemeClr>
            </a:solidFill>
          </a:ln>
        </p:spPr>
        <p:txBody>
          <a:bodyPr rtlCol="0" anchor="ctr">
            <a:spAutoFit/>
          </a:bodyPr>
          <a:lstStyle/>
          <a:p>
            <a:pPr algn="l"/>
            <a:endParaRPr lang="en-US" sz="1600" dirty="0"/>
          </a:p>
        </p:txBody>
      </p:sp>
      <p:sp>
        <p:nvSpPr>
          <p:cNvPr id="11" name="Avanti o successivo 10">
            <a:hlinkClick r:id="rId4" action="ppaction://hlinksldjump" highlightClick="1"/>
          </p:cNvPr>
          <p:cNvSpPr/>
          <p:nvPr/>
        </p:nvSpPr>
        <p:spPr>
          <a:xfrm>
            <a:off x="7852654" y="3097411"/>
            <a:ext cx="518825" cy="338554"/>
          </a:xfrm>
          <a:prstGeom prst="actionButtonForwardNext">
            <a:avLst/>
          </a:prstGeom>
          <a:solidFill>
            <a:schemeClr val="tx2">
              <a:lumMod val="40000"/>
              <a:lumOff val="60000"/>
            </a:schemeClr>
          </a:solidFill>
          <a:ln>
            <a:solidFill>
              <a:schemeClr val="tx2">
                <a:lumMod val="40000"/>
                <a:lumOff val="60000"/>
              </a:schemeClr>
            </a:solidFill>
          </a:ln>
        </p:spPr>
        <p:txBody>
          <a:bodyPr rtlCol="0" anchor="ctr">
            <a:spAutoFit/>
          </a:bodyPr>
          <a:lstStyle/>
          <a:p>
            <a:pPr algn="l"/>
            <a:endParaRPr lang="en-US" sz="1600" dirty="0"/>
          </a:p>
        </p:txBody>
      </p:sp>
    </p:spTree>
    <p:extLst>
      <p:ext uri="{BB962C8B-B14F-4D97-AF65-F5344CB8AC3E}">
        <p14:creationId xmlns:p14="http://schemas.microsoft.com/office/powerpoint/2010/main" val="1069058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Rectangle 4"/>
          <p:cNvSpPr>
            <a:spLocks noChangeArrowheads="1"/>
          </p:cNvSpPr>
          <p:nvPr/>
        </p:nvSpPr>
        <p:spPr bwMode="auto">
          <a:xfrm>
            <a:off x="1992314" y="1268993"/>
            <a:ext cx="8353425" cy="1200329"/>
          </a:xfrm>
          <a:prstGeom prst="rect">
            <a:avLst/>
          </a:prstGeom>
          <a:noFill/>
          <a:ln w="9525" algn="ctr">
            <a:noFill/>
            <a:miter lim="800000"/>
            <a:headEnd/>
            <a:tailEnd/>
          </a:ln>
          <a:effectLst/>
        </p:spPr>
        <p:txBody>
          <a:bodyPr anchor="ctr">
            <a:spAutoFit/>
          </a:bodyPr>
          <a:lstStyle/>
          <a:p>
            <a:pPr algn="l">
              <a:buFontTx/>
              <a:buChar char="•"/>
            </a:pPr>
            <a:r>
              <a:rPr lang="en-US" dirty="0">
                <a:latin typeface="+mj-lt"/>
              </a:rPr>
              <a:t>The observation of SN </a:t>
            </a:r>
            <a:r>
              <a:rPr lang="en-US" dirty="0">
                <a:latin typeface="Symbol" panose="05050102010706020507" pitchFamily="18" charset="2"/>
              </a:rPr>
              <a:t>n</a:t>
            </a:r>
            <a:r>
              <a:rPr lang="en-US" dirty="0">
                <a:latin typeface="+mj-lt"/>
              </a:rPr>
              <a:t>’s brings a better understanding of the core collapse mechanism from the feature of the time and energy spectra;</a:t>
            </a:r>
          </a:p>
          <a:p>
            <a:pPr algn="l">
              <a:buFontTx/>
              <a:buChar char="•"/>
            </a:pPr>
            <a:r>
              <a:rPr lang="en-US" dirty="0">
                <a:latin typeface="+mj-lt"/>
              </a:rPr>
              <a:t>Moreover, an estimation of the neutrino masses could be done in the following manner. The velocity of a particle of energy </a:t>
            </a:r>
            <a:r>
              <a:rPr lang="en-US" i="1" dirty="0">
                <a:latin typeface="+mj-lt"/>
              </a:rPr>
              <a:t>E</a:t>
            </a:r>
            <a:r>
              <a:rPr lang="en-US" dirty="0">
                <a:latin typeface="+mj-lt"/>
              </a:rPr>
              <a:t> and mass </a:t>
            </a:r>
            <a:r>
              <a:rPr lang="en-US" i="1" dirty="0">
                <a:latin typeface="+mj-lt"/>
              </a:rPr>
              <a:t>m</a:t>
            </a:r>
            <a:r>
              <a:rPr lang="en-US" dirty="0">
                <a:latin typeface="+mj-lt"/>
              </a:rPr>
              <a:t>, with </a:t>
            </a:r>
            <a:r>
              <a:rPr lang="en-US" i="1" dirty="0">
                <a:latin typeface="+mj-lt"/>
              </a:rPr>
              <a:t>E</a:t>
            </a:r>
            <a:r>
              <a:rPr lang="en-US" dirty="0">
                <a:latin typeface="+mj-lt"/>
              </a:rPr>
              <a:t> &gt;&gt; </a:t>
            </a:r>
            <a:r>
              <a:rPr lang="en-US" i="1" dirty="0">
                <a:latin typeface="+mj-lt"/>
              </a:rPr>
              <a:t>m</a:t>
            </a:r>
            <a:r>
              <a:rPr lang="en-US" dirty="0">
                <a:latin typeface="+mj-lt"/>
              </a:rPr>
              <a:t>, is given by (with c = 1): </a:t>
            </a:r>
          </a:p>
        </p:txBody>
      </p:sp>
      <p:sp>
        <p:nvSpPr>
          <p:cNvPr id="271452" name="Rectangle 92"/>
          <p:cNvSpPr>
            <a:spLocks noChangeArrowheads="1"/>
          </p:cNvSpPr>
          <p:nvPr/>
        </p:nvSpPr>
        <p:spPr bwMode="auto">
          <a:xfrm>
            <a:off x="1992313" y="3510692"/>
            <a:ext cx="8748712" cy="646331"/>
          </a:xfrm>
          <a:prstGeom prst="rect">
            <a:avLst/>
          </a:prstGeom>
          <a:noFill/>
          <a:ln w="9525" algn="ctr">
            <a:noFill/>
            <a:miter lim="800000"/>
            <a:headEnd/>
            <a:tailEnd/>
          </a:ln>
          <a:effectLst/>
        </p:spPr>
        <p:txBody>
          <a:bodyPr anchor="ctr">
            <a:spAutoFit/>
          </a:bodyPr>
          <a:lstStyle/>
          <a:p>
            <a:pPr algn="l">
              <a:buFontTx/>
              <a:buChar char="•"/>
            </a:pPr>
            <a:r>
              <a:rPr lang="en-US" dirty="0">
                <a:latin typeface="+mj-lt"/>
              </a:rPr>
              <a:t>Thus, for a SN at distance </a:t>
            </a:r>
            <a:r>
              <a:rPr lang="en-US" i="1" dirty="0">
                <a:latin typeface="+mj-lt"/>
              </a:rPr>
              <a:t>d</a:t>
            </a:r>
            <a:r>
              <a:rPr lang="en-US" dirty="0">
                <a:latin typeface="+mj-lt"/>
              </a:rPr>
              <a:t>, the delay of a </a:t>
            </a:r>
            <a:r>
              <a:rPr lang="en-US" dirty="0">
                <a:latin typeface="Symbol" panose="05050102010706020507" pitchFamily="18" charset="2"/>
              </a:rPr>
              <a:t>n </a:t>
            </a:r>
            <a:r>
              <a:rPr lang="en-US" dirty="0">
                <a:latin typeface="+mj-lt"/>
              </a:rPr>
              <a:t>from the highest/lowest energy neutrino, </a:t>
            </a:r>
            <a:r>
              <a:rPr lang="en-US" dirty="0">
                <a:latin typeface="Symbol" panose="05050102010706020507" pitchFamily="18" charset="2"/>
              </a:rPr>
              <a:t>D</a:t>
            </a:r>
            <a:r>
              <a:rPr lang="en-US" dirty="0">
                <a:latin typeface="+mj-lt"/>
              </a:rPr>
              <a:t>E, due to its mass is (in proper units)</a:t>
            </a:r>
          </a:p>
        </p:txBody>
      </p:sp>
      <p:sp>
        <p:nvSpPr>
          <p:cNvPr id="271474" name="Rectangle 114"/>
          <p:cNvSpPr>
            <a:spLocks noChangeArrowheads="1"/>
          </p:cNvSpPr>
          <p:nvPr/>
        </p:nvSpPr>
        <p:spPr bwMode="auto">
          <a:xfrm>
            <a:off x="1917410" y="4797656"/>
            <a:ext cx="8786813" cy="923330"/>
          </a:xfrm>
          <a:prstGeom prst="rect">
            <a:avLst/>
          </a:prstGeom>
          <a:noFill/>
          <a:ln w="9525" algn="ctr">
            <a:noFill/>
            <a:miter lim="800000"/>
            <a:headEnd/>
            <a:tailEnd/>
          </a:ln>
          <a:effectLst/>
        </p:spPr>
        <p:txBody>
          <a:bodyPr anchor="ctr">
            <a:spAutoFit/>
          </a:bodyPr>
          <a:lstStyle/>
          <a:p>
            <a:pPr algn="l">
              <a:buFontTx/>
              <a:buChar char="•"/>
            </a:pPr>
            <a:r>
              <a:rPr lang="en-US" dirty="0">
                <a:latin typeface="+mj-lt"/>
              </a:rPr>
              <a:t> Therefore, neutrinos of different energies released at the same instant should show a spread in their arrival time. For SN1987A, assuming Kam data and </a:t>
            </a:r>
            <a:r>
              <a:rPr lang="en-US" dirty="0">
                <a:latin typeface="Symbol" panose="05050102010706020507" pitchFamily="18" charset="2"/>
              </a:rPr>
              <a:t>D</a:t>
            </a:r>
            <a:r>
              <a:rPr lang="en-US" dirty="0">
                <a:latin typeface="+mj-lt"/>
              </a:rPr>
              <a:t>t=13 s,</a:t>
            </a:r>
            <a:r>
              <a:rPr lang="en-US" dirty="0">
                <a:solidFill>
                  <a:prstClr val="black"/>
                </a:solidFill>
                <a:latin typeface="Symbol" panose="05050102010706020507" pitchFamily="18" charset="2"/>
              </a:rPr>
              <a:t> D</a:t>
            </a:r>
            <a:r>
              <a:rPr lang="en-US" dirty="0">
                <a:solidFill>
                  <a:prstClr val="black"/>
                </a:solidFill>
                <a:latin typeface="Calibri"/>
              </a:rPr>
              <a:t>E=30 MeV and d=50 </a:t>
            </a:r>
            <a:r>
              <a:rPr lang="en-US" dirty="0" err="1">
                <a:solidFill>
                  <a:prstClr val="black"/>
                </a:solidFill>
                <a:latin typeface="Calibri"/>
              </a:rPr>
              <a:t>kpc</a:t>
            </a:r>
            <a:r>
              <a:rPr lang="en-US" dirty="0">
                <a:solidFill>
                  <a:prstClr val="black"/>
                </a:solidFill>
                <a:latin typeface="Calibri"/>
              </a:rPr>
              <a:t>, we get:</a:t>
            </a:r>
            <a:r>
              <a:rPr lang="en-US" dirty="0">
                <a:latin typeface="+mj-lt"/>
              </a:rPr>
              <a:t>  </a:t>
            </a:r>
          </a:p>
        </p:txBody>
      </p:sp>
      <p:sp>
        <p:nvSpPr>
          <p:cNvPr id="271476" name="Rectangle 116"/>
          <p:cNvSpPr>
            <a:spLocks noGrp="1" noChangeArrowheads="1"/>
          </p:cNvSpPr>
          <p:nvPr>
            <p:ph type="title"/>
          </p:nvPr>
        </p:nvSpPr>
        <p:spPr>
          <a:xfrm>
            <a:off x="793103" y="44625"/>
            <a:ext cx="9189098" cy="655171"/>
          </a:xfrm>
          <a:noFill/>
          <a:ln/>
        </p:spPr>
        <p:txBody>
          <a:bodyPr>
            <a:normAutofit/>
          </a:bodyPr>
          <a:lstStyle/>
          <a:p>
            <a:r>
              <a:rPr lang="it-IT" sz="3600" dirty="0" err="1">
                <a:solidFill>
                  <a:srgbClr val="FF0000"/>
                </a:solidFill>
              </a:rPr>
              <a:t>Question</a:t>
            </a:r>
            <a:r>
              <a:rPr lang="it-IT" sz="3600" dirty="0">
                <a:solidFill>
                  <a:srgbClr val="FF0000"/>
                </a:solidFill>
              </a:rPr>
              <a:t> 6) Neutrino mass from SN</a:t>
            </a:r>
          </a:p>
        </p:txBody>
      </p:sp>
      <p:sp>
        <p:nvSpPr>
          <p:cNvPr id="7" name="Segnaposto piè di pagina 6"/>
          <p:cNvSpPr>
            <a:spLocks noGrp="1"/>
          </p:cNvSpPr>
          <p:nvPr>
            <p:ph type="ftr" sz="quarter" idx="11"/>
          </p:nvPr>
        </p:nvSpPr>
        <p:spPr/>
        <p:txBody>
          <a:bodyPr/>
          <a:lstStyle/>
          <a:p>
            <a:r>
              <a:rPr lang="fr-FR"/>
              <a:t>M. Spurio - Astroparticle Physics - 12</a:t>
            </a:r>
            <a:endParaRPr lang="it-IT"/>
          </a:p>
        </p:txBody>
      </p:sp>
      <p:sp>
        <p:nvSpPr>
          <p:cNvPr id="6" name="Segnaposto numero diapositiva 5"/>
          <p:cNvSpPr>
            <a:spLocks noGrp="1"/>
          </p:cNvSpPr>
          <p:nvPr>
            <p:ph type="sldNum" sz="quarter" idx="12"/>
          </p:nvPr>
        </p:nvSpPr>
        <p:spPr/>
        <p:txBody>
          <a:bodyPr/>
          <a:lstStyle/>
          <a:p>
            <a:fld id="{EF856C54-971D-4A64-8725-72F12A462872}" type="slidenum">
              <a:rPr lang="it-IT" smtClean="0"/>
              <a:t>64</a:t>
            </a:fld>
            <a:endParaRPr lang="it-IT"/>
          </a:p>
        </p:txBody>
      </p:sp>
      <mc:AlternateContent xmlns:mc="http://schemas.openxmlformats.org/markup-compatibility/2006" xmlns:a14="http://schemas.microsoft.com/office/drawing/2010/main">
        <mc:Choice Requires="a14">
          <p:sp>
            <p:nvSpPr>
              <p:cNvPr id="3" name="CasellaDiTesto 2"/>
              <p:cNvSpPr txBox="1"/>
              <p:nvPr/>
            </p:nvSpPr>
            <p:spPr>
              <a:xfrm>
                <a:off x="3923767" y="2552786"/>
                <a:ext cx="3592009" cy="89563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it-IT" i="1">
                              <a:latin typeface="Cambria Math" panose="02040503050406030204" pitchFamily="18" charset="0"/>
                            </a:rPr>
                            <m:t>𝑣</m:t>
                          </m:r>
                        </m:e>
                        <m:sub>
                          <m:r>
                            <a:rPr lang="it-IT" i="1">
                              <a:latin typeface="Cambria Math" panose="02040503050406030204" pitchFamily="18" charset="0"/>
                            </a:rPr>
                            <m:t>𝑖</m:t>
                          </m:r>
                        </m:sub>
                      </m:sSub>
                      <m:r>
                        <a:rPr lang="it-IT" i="1">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𝑖</m:t>
                              </m:r>
                            </m:sub>
                          </m:sSub>
                          <m:r>
                            <a:rPr lang="it-IT" i="1">
                              <a:latin typeface="Cambria Math" panose="02040503050406030204" pitchFamily="18" charset="0"/>
                            </a:rPr>
                            <m:t>𝑐</m:t>
                          </m:r>
                        </m:num>
                        <m:den>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𝑖</m:t>
                              </m:r>
                            </m:sub>
                          </m:sSub>
                        </m:den>
                      </m:f>
                      <m:r>
                        <a:rPr lang="it-IT" i="1">
                          <a:latin typeface="Cambria Math" panose="02040503050406030204" pitchFamily="18" charset="0"/>
                        </a:rPr>
                        <m:t>=</m:t>
                      </m:r>
                      <m:f>
                        <m:fPr>
                          <m:ctrlPr>
                            <a:rPr lang="it-IT" i="1">
                              <a:latin typeface="Cambria Math" panose="02040503050406030204" pitchFamily="18" charset="0"/>
                            </a:rPr>
                          </m:ctrlPr>
                        </m:fPr>
                        <m:num>
                          <m:rad>
                            <m:radPr>
                              <m:degHide m:val="on"/>
                              <m:ctrlPr>
                                <a:rPr lang="it-IT" i="1">
                                  <a:latin typeface="Cambria Math" panose="02040503050406030204" pitchFamily="18" charset="0"/>
                                </a:rPr>
                              </m:ctrlPr>
                            </m:radPr>
                            <m:deg/>
                            <m:e>
                              <m:sSubSup>
                                <m:sSubSupPr>
                                  <m:ctrlPr>
                                    <a:rPr lang="it-IT" i="1">
                                      <a:latin typeface="Cambria Math" panose="02040503050406030204" pitchFamily="18" charset="0"/>
                                    </a:rPr>
                                  </m:ctrlPr>
                                </m:sSubSupPr>
                                <m:e>
                                  <m:r>
                                    <a:rPr lang="it-IT" i="1">
                                      <a:latin typeface="Cambria Math" panose="02040503050406030204" pitchFamily="18" charset="0"/>
                                    </a:rPr>
                                    <m:t>𝐸</m:t>
                                  </m:r>
                                </m:e>
                                <m:sub>
                                  <m:r>
                                    <a:rPr lang="it-IT" i="1">
                                      <a:latin typeface="Cambria Math" panose="02040503050406030204" pitchFamily="18" charset="0"/>
                                    </a:rPr>
                                    <m:t>𝑖</m:t>
                                  </m:r>
                                </m:sub>
                                <m:sup>
                                  <m:r>
                                    <a:rPr lang="it-IT" i="1">
                                      <a:latin typeface="Cambria Math" panose="02040503050406030204" pitchFamily="18" charset="0"/>
                                    </a:rPr>
                                    <m:t>2</m:t>
                                  </m:r>
                                </m:sup>
                              </m:sSubSup>
                              <m:r>
                                <a:rPr lang="it-IT" i="1">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𝑚</m:t>
                                  </m:r>
                                </m:e>
                                <m:sub/>
                                <m:sup>
                                  <m:r>
                                    <a:rPr lang="it-IT" i="1">
                                      <a:latin typeface="Cambria Math" panose="02040503050406030204" pitchFamily="18" charset="0"/>
                                    </a:rPr>
                                    <m:t>2</m:t>
                                  </m:r>
                                </m:sup>
                              </m:sSubSup>
                              <m:sSup>
                                <m:sSupPr>
                                  <m:ctrlPr>
                                    <a:rPr lang="it-IT" i="1">
                                      <a:latin typeface="Cambria Math" panose="02040503050406030204" pitchFamily="18" charset="0"/>
                                    </a:rPr>
                                  </m:ctrlPr>
                                </m:sSupPr>
                                <m:e>
                                  <m:r>
                                    <a:rPr lang="it-IT" i="1">
                                      <a:latin typeface="Cambria Math" panose="02040503050406030204" pitchFamily="18" charset="0"/>
                                    </a:rPr>
                                    <m:t>𝑐</m:t>
                                  </m:r>
                                </m:e>
                                <m:sup>
                                  <m:r>
                                    <a:rPr lang="it-IT" i="1">
                                      <a:latin typeface="Cambria Math" panose="02040503050406030204" pitchFamily="18" charset="0"/>
                                    </a:rPr>
                                    <m:t>4</m:t>
                                  </m:r>
                                </m:sup>
                              </m:sSup>
                            </m:e>
                          </m:rad>
                        </m:num>
                        <m:den>
                          <m:sSubSup>
                            <m:sSubSupPr>
                              <m:ctrlPr>
                                <a:rPr lang="it-IT" i="1">
                                  <a:latin typeface="Cambria Math" panose="02040503050406030204" pitchFamily="18" charset="0"/>
                                </a:rPr>
                              </m:ctrlPr>
                            </m:sSubSupPr>
                            <m:e>
                              <m:r>
                                <a:rPr lang="it-IT" i="1">
                                  <a:latin typeface="Cambria Math" panose="02040503050406030204" pitchFamily="18" charset="0"/>
                                </a:rPr>
                                <m:t>𝐸</m:t>
                              </m:r>
                            </m:e>
                            <m:sub>
                              <m:r>
                                <a:rPr lang="it-IT" i="1">
                                  <a:latin typeface="Cambria Math" panose="02040503050406030204" pitchFamily="18" charset="0"/>
                                </a:rPr>
                                <m:t>𝑖</m:t>
                              </m:r>
                            </m:sub>
                            <m:sup>
                              <m:r>
                                <a:rPr lang="it-IT" i="1">
                                  <a:latin typeface="Cambria Math" panose="02040503050406030204" pitchFamily="18" charset="0"/>
                                </a:rPr>
                                <m:t>2</m:t>
                              </m:r>
                            </m:sup>
                          </m:sSubSup>
                        </m:den>
                      </m:f>
                      <m:r>
                        <a:rPr lang="it-IT" i="1">
                          <a:latin typeface="Cambria Math" panose="02040503050406030204" pitchFamily="18" charset="0"/>
                          <a:ea typeface="Cambria Math" panose="02040503050406030204" pitchFamily="18" charset="0"/>
                        </a:rPr>
                        <m:t>~1−</m:t>
                      </m:r>
                      <m:f>
                        <m:fPr>
                          <m:ctrlPr>
                            <a:rPr lang="it-IT" i="1">
                              <a:latin typeface="Cambria Math" panose="02040503050406030204" pitchFamily="18" charset="0"/>
                              <a:ea typeface="Cambria Math" panose="02040503050406030204" pitchFamily="18" charset="0"/>
                            </a:rPr>
                          </m:ctrlPr>
                        </m:fPr>
                        <m:num>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𝑚</m:t>
                              </m:r>
                            </m:e>
                            <m:sup>
                              <m:r>
                                <a:rPr lang="it-IT" i="1">
                                  <a:latin typeface="Cambria Math" panose="02040503050406030204" pitchFamily="18" charset="0"/>
                                  <a:ea typeface="Cambria Math" panose="02040503050406030204" pitchFamily="18" charset="0"/>
                                </a:rPr>
                                <m:t>2</m:t>
                              </m:r>
                            </m:sup>
                          </m:sSup>
                          <m:sSup>
                            <m:sSupPr>
                              <m:ctrlPr>
                                <a:rPr lang="it-IT" i="1">
                                  <a:latin typeface="Cambria Math" panose="02040503050406030204" pitchFamily="18" charset="0"/>
                                </a:rPr>
                              </m:ctrlPr>
                            </m:sSupPr>
                            <m:e>
                              <m:r>
                                <a:rPr lang="it-IT" i="1">
                                  <a:latin typeface="Cambria Math" panose="02040503050406030204" pitchFamily="18" charset="0"/>
                                </a:rPr>
                                <m:t>𝑐</m:t>
                              </m:r>
                            </m:e>
                            <m:sup>
                              <m:r>
                                <a:rPr lang="it-IT" i="1">
                                  <a:latin typeface="Cambria Math" panose="02040503050406030204" pitchFamily="18" charset="0"/>
                                </a:rPr>
                                <m:t>4</m:t>
                              </m:r>
                            </m:sup>
                          </m:sSup>
                        </m:num>
                        <m:den>
                          <m:r>
                            <a:rPr lang="it-IT" i="1">
                              <a:latin typeface="Cambria Math" panose="02040503050406030204" pitchFamily="18" charset="0"/>
                              <a:ea typeface="Cambria Math" panose="02040503050406030204" pitchFamily="18" charset="0"/>
                            </a:rPr>
                            <m:t>2</m:t>
                          </m:r>
                          <m:sSubSup>
                            <m:sSubSupPr>
                              <m:ctrlPr>
                                <a:rPr lang="it-IT" i="1">
                                  <a:latin typeface="Cambria Math" panose="02040503050406030204" pitchFamily="18" charset="0"/>
                                  <a:ea typeface="Cambria Math" panose="02040503050406030204" pitchFamily="18" charset="0"/>
                                </a:rPr>
                              </m:ctrlPr>
                            </m:sSubSupPr>
                            <m:e>
                              <m:r>
                                <a:rPr lang="it-IT" i="1">
                                  <a:latin typeface="Cambria Math" panose="02040503050406030204" pitchFamily="18" charset="0"/>
                                  <a:ea typeface="Cambria Math" panose="02040503050406030204" pitchFamily="18" charset="0"/>
                                </a:rPr>
                                <m:t>𝐸</m:t>
                              </m:r>
                            </m:e>
                            <m:sub>
                              <m:r>
                                <a:rPr lang="it-IT" i="1">
                                  <a:latin typeface="Cambria Math" panose="02040503050406030204" pitchFamily="18" charset="0"/>
                                  <a:ea typeface="Cambria Math" panose="02040503050406030204" pitchFamily="18" charset="0"/>
                                </a:rPr>
                                <m:t>1</m:t>
                              </m:r>
                            </m:sub>
                            <m:sup>
                              <m:r>
                                <a:rPr lang="it-IT" i="1">
                                  <a:latin typeface="Cambria Math" panose="02040503050406030204" pitchFamily="18" charset="0"/>
                                  <a:ea typeface="Cambria Math" panose="02040503050406030204" pitchFamily="18" charset="0"/>
                                </a:rPr>
                                <m:t>2</m:t>
                              </m:r>
                            </m:sup>
                          </m:sSubSup>
                        </m:den>
                      </m:f>
                    </m:oMath>
                  </m:oMathPara>
                </a14:m>
                <a:endParaRPr lang="en-US" dirty="0" err="1">
                  <a:latin typeface="+mj-lt"/>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3923767" y="2552786"/>
                <a:ext cx="3592009" cy="8956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3923767" y="4028145"/>
                <a:ext cx="2431371" cy="7137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600" i="1">
                          <a:latin typeface="Cambria Math" panose="02040503050406030204" pitchFamily="18" charset="0"/>
                          <a:ea typeface="Cambria Math" panose="02040503050406030204" pitchFamily="18" charset="0"/>
                        </a:rPr>
                        <m:t>∆</m:t>
                      </m:r>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𝑡</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𝑠</m:t>
                          </m:r>
                          <m:r>
                            <a:rPr lang="it-IT" sz="1600" i="1">
                              <a:latin typeface="Cambria Math" panose="02040503050406030204" pitchFamily="18" charset="0"/>
                              <a:ea typeface="Cambria Math" panose="02040503050406030204" pitchFamily="18" charset="0"/>
                            </a:rPr>
                            <m:t>]</m:t>
                          </m:r>
                        </m:sub>
                      </m:sSub>
                      <m:r>
                        <a:rPr lang="it-IT" sz="1600" i="1">
                          <a:latin typeface="Cambria Math" panose="02040503050406030204" pitchFamily="18" charset="0"/>
                          <a:ea typeface="Cambria Math" panose="02040503050406030204" pitchFamily="18" charset="0"/>
                        </a:rPr>
                        <m:t>~0.05 </m:t>
                      </m:r>
                      <m:f>
                        <m:fPr>
                          <m:ctrlPr>
                            <a:rPr lang="it-IT" sz="1600" i="1">
                              <a:latin typeface="Cambria Math" panose="02040503050406030204" pitchFamily="18" charset="0"/>
                              <a:ea typeface="Cambria Math" panose="02040503050406030204" pitchFamily="18" charset="0"/>
                            </a:rPr>
                          </m:ctrlPr>
                        </m:fPr>
                        <m:num>
                          <m:sSubSup>
                            <m:sSubSupPr>
                              <m:ctrlPr>
                                <a:rPr lang="it-IT" sz="1600" i="1">
                                  <a:latin typeface="Cambria Math" panose="02040503050406030204" pitchFamily="18" charset="0"/>
                                  <a:ea typeface="Cambria Math" panose="02040503050406030204" pitchFamily="18" charset="0"/>
                                </a:rPr>
                              </m:ctrlPr>
                            </m:sSubSupPr>
                            <m:e>
                              <m:r>
                                <a:rPr lang="it-IT" sz="1600" i="1">
                                  <a:latin typeface="Cambria Math" panose="02040503050406030204" pitchFamily="18" charset="0"/>
                                  <a:ea typeface="Cambria Math" panose="02040503050406030204" pitchFamily="18" charset="0"/>
                                </a:rPr>
                                <m:t>𝑚</m:t>
                              </m:r>
                            </m:e>
                            <m:sub>
                              <m:r>
                                <a:rPr lang="it-IT" sz="1600" i="1">
                                  <a:latin typeface="Cambria Math" panose="02040503050406030204" pitchFamily="18" charset="0"/>
                                  <a:ea typeface="Cambria Math" panose="02040503050406030204" pitchFamily="18" charset="0"/>
                                </a:rPr>
                                <m:t>[</m:t>
                              </m:r>
                              <m:sSup>
                                <m:sSupPr>
                                  <m:ctrlPr>
                                    <a:rPr lang="it-IT" sz="1600" i="1">
                                      <a:latin typeface="Cambria Math" panose="02040503050406030204" pitchFamily="18" charset="0"/>
                                      <a:ea typeface="Cambria Math" panose="02040503050406030204" pitchFamily="18" charset="0"/>
                                    </a:rPr>
                                  </m:ctrlPr>
                                </m:sSupPr>
                                <m:e>
                                  <m:r>
                                    <a:rPr lang="it-IT" sz="1600" i="1">
                                      <a:latin typeface="Cambria Math" panose="02040503050406030204" pitchFamily="18" charset="0"/>
                                      <a:ea typeface="Cambria Math" panose="02040503050406030204" pitchFamily="18" charset="0"/>
                                    </a:rPr>
                                    <m:t>𝑒𝑉</m:t>
                                  </m:r>
                                </m:e>
                                <m:sup>
                                  <m:r>
                                    <a:rPr lang="it-IT" sz="1600" i="1">
                                      <a:latin typeface="Cambria Math" panose="02040503050406030204" pitchFamily="18" charset="0"/>
                                      <a:ea typeface="Cambria Math" panose="02040503050406030204" pitchFamily="18" charset="0"/>
                                    </a:rPr>
                                    <m:t>2</m:t>
                                  </m:r>
                                </m:sup>
                              </m:sSup>
                              <m:r>
                                <a:rPr lang="it-IT" sz="1600" i="1">
                                  <a:latin typeface="Cambria Math" panose="02040503050406030204" pitchFamily="18" charset="0"/>
                                  <a:ea typeface="Cambria Math" panose="02040503050406030204" pitchFamily="18" charset="0"/>
                                </a:rPr>
                                <m:t>]</m:t>
                              </m:r>
                            </m:sub>
                            <m:sup>
                              <m:r>
                                <a:rPr lang="it-IT" sz="1600" i="1">
                                  <a:latin typeface="Cambria Math" panose="02040503050406030204" pitchFamily="18" charset="0"/>
                                  <a:ea typeface="Cambria Math" panose="02040503050406030204" pitchFamily="18" charset="0"/>
                                </a:rPr>
                                <m:t>2</m:t>
                              </m:r>
                            </m:sup>
                          </m:sSubSup>
                        </m:num>
                        <m:den>
                          <m:r>
                            <a:rPr lang="it-IT" sz="1600" i="1">
                              <a:latin typeface="Cambria Math" panose="02040503050406030204" pitchFamily="18" charset="0"/>
                              <a:ea typeface="Cambria Math" panose="02040503050406030204" pitchFamily="18" charset="0"/>
                            </a:rPr>
                            <m:t>∆</m:t>
                          </m:r>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𝐸</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𝑀𝑒𝑉</m:t>
                              </m:r>
                              <m:r>
                                <a:rPr lang="it-IT" sz="1600" i="1">
                                  <a:latin typeface="Cambria Math" panose="02040503050406030204" pitchFamily="18" charset="0"/>
                                  <a:ea typeface="Cambria Math" panose="02040503050406030204" pitchFamily="18" charset="0"/>
                                </a:rPr>
                                <m:t>]</m:t>
                              </m:r>
                            </m:sub>
                          </m:sSub>
                        </m:den>
                      </m:f>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𝑑</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𝑘𝑝𝑐</m:t>
                          </m:r>
                          <m:r>
                            <a:rPr lang="it-IT" sz="1600" i="1">
                              <a:latin typeface="Cambria Math" panose="02040503050406030204" pitchFamily="18" charset="0"/>
                              <a:ea typeface="Cambria Math" panose="02040503050406030204" pitchFamily="18" charset="0"/>
                            </a:rPr>
                            <m:t>]</m:t>
                          </m:r>
                        </m:sub>
                      </m:sSub>
                    </m:oMath>
                  </m:oMathPara>
                </a14:m>
                <a:endParaRPr lang="en-US" sz="1600" dirty="0"/>
              </a:p>
            </p:txBody>
          </p:sp>
        </mc:Choice>
        <mc:Fallback xmlns="">
          <p:sp>
            <p:nvSpPr>
              <p:cNvPr id="4" name="Rettangolo 3"/>
              <p:cNvSpPr>
                <a:spLocks noRot="1" noChangeAspect="1" noMove="1" noResize="1" noEditPoints="1" noAdjustHandles="1" noChangeArrowheads="1" noChangeShapeType="1" noTextEdit="1"/>
              </p:cNvSpPr>
              <p:nvPr/>
            </p:nvSpPr>
            <p:spPr>
              <a:xfrm>
                <a:off x="3923767" y="4028145"/>
                <a:ext cx="2431371" cy="71372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5272634" y="5720986"/>
                <a:ext cx="1646733" cy="33855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it-IT" sz="2200" i="1">
                          <a:latin typeface="Cambria Math" panose="02040503050406030204" pitchFamily="18" charset="0"/>
                        </a:rPr>
                        <m:t>𝑚</m:t>
                      </m:r>
                      <m:sSup>
                        <m:sSupPr>
                          <m:ctrlPr>
                            <a:rPr lang="it-IT" sz="2200" i="1">
                              <a:latin typeface="Cambria Math" panose="02040503050406030204" pitchFamily="18" charset="0"/>
                            </a:rPr>
                          </m:ctrlPr>
                        </m:sSupPr>
                        <m:e>
                          <m:r>
                            <a:rPr lang="it-IT" sz="2200" i="1">
                              <a:latin typeface="Cambria Math" panose="02040503050406030204" pitchFamily="18" charset="0"/>
                            </a:rPr>
                            <m:t>𝑐</m:t>
                          </m:r>
                        </m:e>
                        <m:sup>
                          <m:r>
                            <a:rPr lang="it-IT" sz="2200" i="1">
                              <a:latin typeface="Cambria Math" panose="02040503050406030204" pitchFamily="18" charset="0"/>
                            </a:rPr>
                            <m:t>2</m:t>
                          </m:r>
                        </m:sup>
                      </m:sSup>
                      <m:r>
                        <a:rPr lang="it-IT" sz="2200" i="1">
                          <a:latin typeface="Cambria Math" panose="02040503050406030204" pitchFamily="18" charset="0"/>
                          <a:ea typeface="Cambria Math" panose="02040503050406030204" pitchFamily="18" charset="0"/>
                        </a:rPr>
                        <m:t>&lt;12 </m:t>
                      </m:r>
                      <m:r>
                        <a:rPr lang="it-IT" sz="2200" i="1">
                          <a:latin typeface="Cambria Math" panose="02040503050406030204" pitchFamily="18" charset="0"/>
                          <a:ea typeface="Cambria Math" panose="02040503050406030204" pitchFamily="18" charset="0"/>
                        </a:rPr>
                        <m:t>𝑒𝑉</m:t>
                      </m:r>
                    </m:oMath>
                  </m:oMathPara>
                </a14:m>
                <a:endParaRPr lang="en-US" sz="2200" dirty="0" err="1">
                  <a:latin typeface="+mj-lt"/>
                </a:endParaRPr>
              </a:p>
            </p:txBody>
          </p:sp>
        </mc:Choice>
        <mc:Fallback xmlns="">
          <p:sp>
            <p:nvSpPr>
              <p:cNvPr id="5" name="CasellaDiTesto 4"/>
              <p:cNvSpPr txBox="1">
                <a:spLocks noRot="1" noChangeAspect="1" noMove="1" noResize="1" noEditPoints="1" noAdjustHandles="1" noChangeArrowheads="1" noChangeShapeType="1" noTextEdit="1"/>
              </p:cNvSpPr>
              <p:nvPr/>
            </p:nvSpPr>
            <p:spPr>
              <a:xfrm>
                <a:off x="5272634" y="5720986"/>
                <a:ext cx="1646733" cy="338554"/>
              </a:xfrm>
              <a:prstGeom prst="rect">
                <a:avLst/>
              </a:prstGeom>
              <a:blipFill>
                <a:blip r:embed="rId4"/>
                <a:stretch>
                  <a:fillRect l="-2222" t="-3571" r="-3333" b="-5357"/>
                </a:stretch>
              </a:blipFill>
            </p:spPr>
            <p:txBody>
              <a:bodyPr/>
              <a:lstStyle/>
              <a:p>
                <a:r>
                  <a:rPr lang="en-US">
                    <a:noFill/>
                  </a:rPr>
                  <a:t> </a:t>
                </a:r>
              </a:p>
            </p:txBody>
          </p:sp>
        </mc:Fallback>
      </mc:AlternateContent>
    </p:spTree>
    <p:extLst>
      <p:ext uri="{BB962C8B-B14F-4D97-AF65-F5344CB8AC3E}">
        <p14:creationId xmlns:p14="http://schemas.microsoft.com/office/powerpoint/2010/main" val="181335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858417" y="0"/>
            <a:ext cx="9123784" cy="784342"/>
          </a:xfrm>
          <a:noFill/>
          <a:ln/>
        </p:spPr>
        <p:txBody>
          <a:bodyPr>
            <a:normAutofit/>
          </a:bodyPr>
          <a:lstStyle/>
          <a:p>
            <a:pPr marL="838200" indent="-838200"/>
            <a:r>
              <a:rPr lang="en-US" dirty="0">
                <a:latin typeface="Symbol" panose="05050102010706020507" pitchFamily="18" charset="2"/>
              </a:rPr>
              <a:t>n</a:t>
            </a:r>
            <a:r>
              <a:rPr lang="en-US" dirty="0">
                <a:latin typeface="Garamond" pitchFamily="18" charset="0"/>
              </a:rPr>
              <a:t> </a:t>
            </a:r>
            <a:r>
              <a:rPr lang="en-US" dirty="0"/>
              <a:t>from the Sun: the pp chain</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7</a:t>
            </a:fld>
            <a:endParaRPr lang="it-IT"/>
          </a:p>
        </p:txBody>
      </p:sp>
      <p:pic>
        <p:nvPicPr>
          <p:cNvPr id="3225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3906" y="890457"/>
            <a:ext cx="6893657" cy="399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po 5"/>
          <p:cNvGrpSpPr/>
          <p:nvPr/>
        </p:nvGrpSpPr>
        <p:grpSpPr>
          <a:xfrm>
            <a:off x="2559696" y="4987435"/>
            <a:ext cx="7524000" cy="1317415"/>
            <a:chOff x="965913" y="5320159"/>
            <a:chExt cx="8055836" cy="1493243"/>
          </a:xfrm>
        </p:grpSpPr>
        <p:pic>
          <p:nvPicPr>
            <p:cNvPr id="1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1609" y="5680319"/>
              <a:ext cx="5806588"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1609" y="5320159"/>
              <a:ext cx="5760640" cy="60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256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2250" y="5410432"/>
              <a:ext cx="2096239"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7347680" y="5413433"/>
              <a:ext cx="892826" cy="488394"/>
            </a:xfrm>
            <a:prstGeom prst="rect">
              <a:avLst/>
            </a:prstGeom>
            <a:solidFill>
              <a:schemeClr val="bg1"/>
            </a:solidFill>
          </p:spPr>
          <p:txBody>
            <a:bodyPr wrap="none" rtlCol="0">
              <a:spAutoFit/>
            </a:bodyPr>
            <a:lstStyle/>
            <a:p>
              <a:pPr algn="l"/>
              <a:r>
                <a:rPr lang="it-IT" sz="2200" dirty="0">
                  <a:latin typeface="Times" panose="02020603050405020304" pitchFamily="18" charset="0"/>
                  <a:cs typeface="Times" panose="02020603050405020304" pitchFamily="18" charset="0"/>
                  <a:sym typeface="Symbol"/>
                </a:rPr>
                <a:t></a:t>
              </a:r>
              <a:r>
                <a:rPr lang="it-IT" sz="2200" dirty="0">
                  <a:latin typeface="Times" panose="02020603050405020304" pitchFamily="18" charset="0"/>
                  <a:cs typeface="Times" panose="02020603050405020304" pitchFamily="18" charset="0"/>
                </a:rPr>
                <a:t>0.53</a:t>
              </a:r>
              <a:endParaRPr lang="en-US" sz="2200" dirty="0" err="1">
                <a:latin typeface="Times" panose="02020603050405020304" pitchFamily="18" charset="0"/>
                <a:cs typeface="Times" panose="02020603050405020304" pitchFamily="18" charset="0"/>
              </a:endParaRPr>
            </a:p>
          </p:txBody>
        </p:sp>
        <p:sp>
          <p:nvSpPr>
            <p:cNvPr id="5" name="Rettangolo 4"/>
            <p:cNvSpPr/>
            <p:nvPr/>
          </p:nvSpPr>
          <p:spPr>
            <a:xfrm>
              <a:off x="965913" y="5344433"/>
              <a:ext cx="8055836" cy="1468969"/>
            </a:xfrm>
            <a:prstGeom prst="rect">
              <a:avLst/>
            </a:prstGeom>
            <a:ln w="38100">
              <a:solidFill>
                <a:srgbClr val="C00000"/>
              </a:solidFill>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grpSp>
      <p:pic>
        <p:nvPicPr>
          <p:cNvPr id="12" name="Immagin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787684" y="4494727"/>
            <a:ext cx="1661376" cy="257577"/>
          </a:xfrm>
          <a:prstGeom prst="rect">
            <a:avLst/>
          </a:prstGeom>
        </p:spPr>
      </p:pic>
      <p:cxnSp>
        <p:nvCxnSpPr>
          <p:cNvPr id="15" name="Connettore 2 14"/>
          <p:cNvCxnSpPr/>
          <p:nvPr/>
        </p:nvCxnSpPr>
        <p:spPr>
          <a:xfrm>
            <a:off x="8129915" y="4691727"/>
            <a:ext cx="812317" cy="9061"/>
          </a:xfrm>
          <a:prstGeom prst="straightConnector1">
            <a:avLst/>
          </a:prstGeom>
          <a:ln w="28575">
            <a:solidFill>
              <a:srgbClr val="4F4F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6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821094" y="-27384"/>
            <a:ext cx="9161106" cy="810628"/>
          </a:xfrm>
          <a:noFill/>
          <a:ln/>
        </p:spPr>
        <p:txBody>
          <a:bodyPr>
            <a:normAutofit/>
          </a:bodyPr>
          <a:lstStyle/>
          <a:p>
            <a:pPr marL="838200" indent="-838200"/>
            <a:r>
              <a:rPr lang="en-US" sz="3600" dirty="0">
                <a:solidFill>
                  <a:srgbClr val="C00000"/>
                </a:solidFill>
                <a:latin typeface="Symbol" panose="05050102010706020507" pitchFamily="18" charset="2"/>
              </a:rPr>
              <a:t>n</a:t>
            </a:r>
            <a:r>
              <a:rPr lang="en-US" sz="3600" dirty="0">
                <a:solidFill>
                  <a:srgbClr val="C00000"/>
                </a:solidFill>
                <a:latin typeface="Garamond" pitchFamily="18" charset="0"/>
              </a:rPr>
              <a:t> </a:t>
            </a:r>
            <a:r>
              <a:rPr lang="en-US" sz="3600" dirty="0">
                <a:solidFill>
                  <a:srgbClr val="C00000"/>
                </a:solidFill>
              </a:rPr>
              <a:t>from the Sun: the CNO chain</a:t>
            </a:r>
          </a:p>
        </p:txBody>
      </p:sp>
      <p:sp>
        <p:nvSpPr>
          <p:cNvPr id="4" name="Segnaposto piè di pagina 3"/>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8</a:t>
            </a:fld>
            <a:endParaRPr lang="it-IT"/>
          </a:p>
        </p:txBody>
      </p:sp>
      <p:pic>
        <p:nvPicPr>
          <p:cNvPr id="3215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387" y="914885"/>
            <a:ext cx="4614110" cy="199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153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06443" y="1143871"/>
            <a:ext cx="3022234" cy="191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154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6937" y="2907774"/>
            <a:ext cx="4278101" cy="3351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6475890" y="3795364"/>
            <a:ext cx="5047415" cy="1785104"/>
          </a:xfrm>
          <a:prstGeom prst="rect">
            <a:avLst/>
          </a:prstGeom>
        </p:spPr>
        <p:txBody>
          <a:bodyPr wrap="square">
            <a:spAutoFit/>
          </a:bodyPr>
          <a:lstStyle/>
          <a:p>
            <a:pPr marL="342900" indent="-342900">
              <a:spcAft>
                <a:spcPts val="1200"/>
              </a:spcAft>
              <a:buFont typeface="Arial" panose="020B0604020202020204" pitchFamily="34" charset="0"/>
              <a:buChar char="•"/>
            </a:pPr>
            <a:r>
              <a:rPr lang="en-US" dirty="0"/>
              <a:t>Solar </a:t>
            </a:r>
            <a:r>
              <a:rPr lang="en-US" dirty="0">
                <a:latin typeface="Symbol" panose="05050102010706020507" pitchFamily="18" charset="2"/>
              </a:rPr>
              <a:t>n</a:t>
            </a:r>
            <a:r>
              <a:rPr lang="en-US" dirty="0"/>
              <a:t>’s are a </a:t>
            </a:r>
            <a:r>
              <a:rPr lang="en-US" b="1" dirty="0"/>
              <a:t>unique probe </a:t>
            </a:r>
            <a:r>
              <a:rPr lang="en-US" dirty="0"/>
              <a:t>for understanding the interior of the Sun and its energy source</a:t>
            </a:r>
          </a:p>
          <a:p>
            <a:pPr marL="342900" indent="-342900">
              <a:spcAft>
                <a:spcPts val="1200"/>
              </a:spcAft>
              <a:buFont typeface="Arial" panose="020B0604020202020204" pitchFamily="34" charset="0"/>
              <a:buChar char="•"/>
            </a:pPr>
            <a:r>
              <a:rPr lang="en-US" dirty="0"/>
              <a:t>The Sun can be used to calibrate stellar models</a:t>
            </a:r>
          </a:p>
          <a:p>
            <a:pPr marL="342900" indent="-342900">
              <a:spcAft>
                <a:spcPts val="1200"/>
              </a:spcAft>
              <a:buFont typeface="Arial" panose="020B0604020202020204" pitchFamily="34" charset="0"/>
              <a:buChar char="•"/>
            </a:pPr>
            <a:r>
              <a:rPr lang="en-US" dirty="0"/>
              <a:t>Probing </a:t>
            </a:r>
            <a:r>
              <a:rPr lang="en-US" dirty="0">
                <a:latin typeface="Symbol" panose="05050102010706020507" pitchFamily="18" charset="2"/>
              </a:rPr>
              <a:t>n</a:t>
            </a:r>
            <a:r>
              <a:rPr lang="en-US" dirty="0"/>
              <a:t> propagation (physics) in a high density medium (~100 g/cm</a:t>
            </a:r>
            <a:r>
              <a:rPr lang="en-US" baseline="30000" dirty="0"/>
              <a:t>3</a:t>
            </a:r>
            <a:r>
              <a:rPr lang="en-US" dirty="0"/>
              <a:t>)</a:t>
            </a:r>
          </a:p>
        </p:txBody>
      </p:sp>
      <p:sp>
        <p:nvSpPr>
          <p:cNvPr id="9" name="Indietro o precedente 8">
            <a:hlinkClick r:id="" action="ppaction://hlinkshowjump?jump=lastslideviewed" highlightClick="1"/>
          </p:cNvPr>
          <p:cNvSpPr/>
          <p:nvPr/>
        </p:nvSpPr>
        <p:spPr>
          <a:xfrm>
            <a:off x="9995881" y="116088"/>
            <a:ext cx="576000"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77007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858416" y="0"/>
            <a:ext cx="9606384" cy="800100"/>
          </a:xfrm>
          <a:noFill/>
          <a:ln/>
        </p:spPr>
        <p:txBody>
          <a:bodyPr>
            <a:noAutofit/>
          </a:bodyPr>
          <a:lstStyle/>
          <a:p>
            <a:r>
              <a:rPr lang="it-IT" sz="3600" dirty="0">
                <a:solidFill>
                  <a:srgbClr val="C00000"/>
                </a:solidFill>
              </a:rPr>
              <a:t>A </a:t>
            </a:r>
            <a:r>
              <a:rPr lang="it-IT" sz="3600" dirty="0" err="1">
                <a:solidFill>
                  <a:srgbClr val="C00000"/>
                </a:solidFill>
              </a:rPr>
              <a:t>key</a:t>
            </a:r>
            <a:r>
              <a:rPr lang="it-IT" sz="3600" dirty="0">
                <a:solidFill>
                  <a:srgbClr val="C00000"/>
                </a:solidFill>
              </a:rPr>
              <a:t> </a:t>
            </a:r>
            <a:r>
              <a:rPr lang="it-IT" sz="3600" dirty="0" err="1">
                <a:solidFill>
                  <a:srgbClr val="C00000"/>
                </a:solidFill>
              </a:rPr>
              <a:t>ingredient</a:t>
            </a:r>
            <a:r>
              <a:rPr lang="it-IT" sz="3600" dirty="0">
                <a:solidFill>
                  <a:srgbClr val="C00000"/>
                </a:solidFill>
              </a:rPr>
              <a:t>: the </a:t>
            </a:r>
            <a:r>
              <a:rPr lang="it-IT" sz="3600" dirty="0" err="1">
                <a:solidFill>
                  <a:srgbClr val="C00000"/>
                </a:solidFill>
              </a:rPr>
              <a:t>nuclear</a:t>
            </a:r>
            <a:r>
              <a:rPr lang="it-IT" sz="3600" dirty="0">
                <a:solidFill>
                  <a:srgbClr val="C00000"/>
                </a:solidFill>
              </a:rPr>
              <a:t> </a:t>
            </a:r>
            <a:r>
              <a:rPr lang="it-IT" sz="3600" dirty="0" err="1">
                <a:solidFill>
                  <a:srgbClr val="C00000"/>
                </a:solidFill>
              </a:rPr>
              <a:t>physics</a:t>
            </a:r>
            <a:endParaRPr lang="it-IT" sz="3600" dirty="0">
              <a:solidFill>
                <a:srgbClr val="C00000"/>
              </a:solidFill>
            </a:endParaRPr>
          </a:p>
        </p:txBody>
      </p:sp>
      <p:sp>
        <p:nvSpPr>
          <p:cNvPr id="5" name="Segnaposto piè di pagina 4"/>
          <p:cNvSpPr>
            <a:spLocks noGrp="1"/>
          </p:cNvSpPr>
          <p:nvPr>
            <p:ph type="ftr" sz="quarter" idx="11"/>
          </p:nvPr>
        </p:nvSpPr>
        <p:spPr/>
        <p:txBody>
          <a:bodyPr/>
          <a:lstStyle/>
          <a:p>
            <a:r>
              <a:rPr lang="fr-FR"/>
              <a:t>M. Spurio - Astroparticle Physics - 12</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9</a:t>
            </a:fld>
            <a:endParaRPr lang="it-IT"/>
          </a:p>
        </p:txBody>
      </p:sp>
      <p:sp>
        <p:nvSpPr>
          <p:cNvPr id="143390" name="Rectangle 30"/>
          <p:cNvSpPr>
            <a:spLocks noChangeArrowheads="1"/>
          </p:cNvSpPr>
          <p:nvPr/>
        </p:nvSpPr>
        <p:spPr bwMode="auto">
          <a:xfrm>
            <a:off x="1801278" y="4245731"/>
            <a:ext cx="9236836" cy="2196883"/>
          </a:xfrm>
          <a:prstGeom prst="rect">
            <a:avLst/>
          </a:prstGeom>
          <a:noFill/>
          <a:ln w="25400">
            <a:noFill/>
            <a:miter lim="800000"/>
            <a:headEnd/>
            <a:tailEnd/>
          </a:ln>
          <a:effectLst/>
        </p:spPr>
        <p:txBody>
          <a:bodyPr wrap="square">
            <a:spAutoFit/>
          </a:bodyPr>
          <a:lstStyle/>
          <a:p>
            <a:pPr marL="342900" indent="-342900">
              <a:lnSpc>
                <a:spcPct val="80000"/>
              </a:lnSpc>
              <a:spcAft>
                <a:spcPts val="1200"/>
              </a:spcAft>
              <a:buFont typeface="Arial" panose="020B0604020202020204" pitchFamily="34" charset="0"/>
              <a:buChar char="•"/>
            </a:pPr>
            <a:r>
              <a:rPr lang="en-US" dirty="0"/>
              <a:t>Interaction rates depends on nuclear physics parameter, as &lt;</a:t>
            </a:r>
            <a:r>
              <a:rPr lang="en-US" dirty="0" err="1">
                <a:latin typeface="Symbol" panose="05050102010706020507" pitchFamily="18" charset="2"/>
              </a:rPr>
              <a:t>s</a:t>
            </a:r>
            <a:r>
              <a:rPr lang="en-US" dirty="0" err="1"/>
              <a:t>v</a:t>
            </a:r>
            <a:r>
              <a:rPr lang="en-US" dirty="0"/>
              <a:t>&gt;</a:t>
            </a:r>
          </a:p>
          <a:p>
            <a:pPr marL="342900" indent="-342900">
              <a:lnSpc>
                <a:spcPct val="80000"/>
              </a:lnSpc>
              <a:spcAft>
                <a:spcPts val="1200"/>
              </a:spcAft>
              <a:buFont typeface="Arial" panose="020B0604020202020204" pitchFamily="34" charset="0"/>
              <a:buChar char="•"/>
            </a:pPr>
            <a:r>
              <a:rPr lang="en-US" dirty="0"/>
              <a:t>v= relative velocity between colliding nuclei</a:t>
            </a:r>
          </a:p>
          <a:p>
            <a:pPr marL="342900" indent="-342900">
              <a:lnSpc>
                <a:spcPct val="80000"/>
              </a:lnSpc>
              <a:spcAft>
                <a:spcPts val="1200"/>
              </a:spcAft>
              <a:buFont typeface="Arial" panose="020B0604020202020204" pitchFamily="34" charset="0"/>
              <a:buChar char="•"/>
            </a:pPr>
            <a:r>
              <a:rPr lang="it-IT" dirty="0">
                <a:latin typeface="Symbol" panose="05050102010706020507" pitchFamily="18" charset="2"/>
              </a:rPr>
              <a:t>s</a:t>
            </a:r>
            <a:r>
              <a:rPr lang="it-IT" dirty="0"/>
              <a:t>= cross </a:t>
            </a:r>
            <a:r>
              <a:rPr lang="it-IT" dirty="0" err="1"/>
              <a:t>section</a:t>
            </a:r>
            <a:endParaRPr lang="it-IT" dirty="0"/>
          </a:p>
          <a:p>
            <a:pPr marL="342900" indent="-342900">
              <a:lnSpc>
                <a:spcPct val="80000"/>
              </a:lnSpc>
              <a:spcAft>
                <a:spcPts val="1200"/>
              </a:spcAft>
              <a:buFont typeface="Arial" panose="020B0604020202020204" pitchFamily="34" charset="0"/>
              <a:buChar char="•"/>
            </a:pPr>
            <a:r>
              <a:rPr lang="it-IT" dirty="0"/>
              <a:t>&lt;…&gt;= </a:t>
            </a:r>
            <a:r>
              <a:rPr lang="it-IT" dirty="0" err="1"/>
              <a:t>average</a:t>
            </a:r>
            <a:r>
              <a:rPr lang="it-IT" dirty="0"/>
              <a:t> over the Maxwell-</a:t>
            </a:r>
            <a:r>
              <a:rPr lang="it-IT" dirty="0" err="1"/>
              <a:t>Boltzmann</a:t>
            </a:r>
            <a:r>
              <a:rPr lang="it-IT" dirty="0"/>
              <a:t> </a:t>
            </a:r>
            <a:r>
              <a:rPr lang="it-IT" dirty="0" err="1"/>
              <a:t>distribution</a:t>
            </a:r>
            <a:endParaRPr lang="it-IT" dirty="0"/>
          </a:p>
          <a:p>
            <a:pPr marL="342900" indent="-342900">
              <a:lnSpc>
                <a:spcPct val="80000"/>
              </a:lnSpc>
              <a:spcAft>
                <a:spcPts val="1200"/>
              </a:spcAft>
              <a:buFont typeface="Arial" panose="020B0604020202020204" pitchFamily="34" charset="0"/>
              <a:buChar char="•"/>
            </a:pPr>
            <a:r>
              <a:rPr lang="it-IT" dirty="0"/>
              <a:t>E</a:t>
            </a:r>
            <a:r>
              <a:rPr lang="it-IT" baseline="-25000" dirty="0"/>
              <a:t>G</a:t>
            </a:r>
            <a:r>
              <a:rPr lang="it-IT" dirty="0"/>
              <a:t>= </a:t>
            </a:r>
            <a:r>
              <a:rPr lang="it-IT" dirty="0" err="1"/>
              <a:t>energy</a:t>
            </a:r>
            <a:r>
              <a:rPr lang="it-IT" dirty="0"/>
              <a:t> for </a:t>
            </a:r>
            <a:r>
              <a:rPr lang="it-IT" dirty="0" err="1"/>
              <a:t>which</a:t>
            </a:r>
            <a:r>
              <a:rPr lang="it-IT" dirty="0"/>
              <a:t> the </a:t>
            </a:r>
            <a:r>
              <a:rPr lang="it-IT" dirty="0" err="1"/>
              <a:t>reaction</a:t>
            </a:r>
            <a:r>
              <a:rPr lang="it-IT" dirty="0"/>
              <a:t> </a:t>
            </a:r>
            <a:r>
              <a:rPr lang="it-IT" dirty="0" err="1"/>
              <a:t>reaches</a:t>
            </a:r>
            <a:r>
              <a:rPr lang="it-IT" dirty="0"/>
              <a:t> a maximum (</a:t>
            </a:r>
            <a:r>
              <a:rPr lang="it-IT" dirty="0" err="1"/>
              <a:t>Gamow</a:t>
            </a:r>
            <a:r>
              <a:rPr lang="it-IT" dirty="0"/>
              <a:t> </a:t>
            </a:r>
            <a:r>
              <a:rPr lang="it-IT" dirty="0" err="1"/>
              <a:t>peak</a:t>
            </a:r>
            <a:r>
              <a:rPr lang="it-IT" dirty="0"/>
              <a:t>)</a:t>
            </a:r>
            <a:endParaRPr lang="en-US" b="1" dirty="0"/>
          </a:p>
          <a:p>
            <a:pPr marL="342900" indent="-342900">
              <a:lnSpc>
                <a:spcPct val="80000"/>
              </a:lnSpc>
              <a:spcAft>
                <a:spcPts val="1200"/>
              </a:spcAft>
              <a:buFont typeface="Arial" panose="020B0604020202020204" pitchFamily="34" charset="0"/>
              <a:buChar char="•"/>
            </a:pPr>
            <a:r>
              <a:rPr lang="it-IT" dirty="0" err="1"/>
              <a:t>Recent</a:t>
            </a:r>
            <a:r>
              <a:rPr lang="it-IT" dirty="0"/>
              <a:t> </a:t>
            </a:r>
            <a:r>
              <a:rPr lang="it-IT" dirty="0" err="1"/>
              <a:t>experimental</a:t>
            </a:r>
            <a:r>
              <a:rPr lang="it-IT" dirty="0"/>
              <a:t> </a:t>
            </a:r>
            <a:r>
              <a:rPr lang="it-IT" dirty="0" err="1"/>
              <a:t>effort</a:t>
            </a:r>
            <a:r>
              <a:rPr lang="it-IT" dirty="0"/>
              <a:t> for the </a:t>
            </a:r>
            <a:r>
              <a:rPr lang="it-IT" dirty="0" err="1"/>
              <a:t>measurement</a:t>
            </a:r>
            <a:r>
              <a:rPr lang="it-IT" dirty="0"/>
              <a:t> of the </a:t>
            </a:r>
            <a:r>
              <a:rPr lang="it-IT" dirty="0">
                <a:solidFill>
                  <a:prstClr val="black"/>
                </a:solidFill>
              </a:rPr>
              <a:t>E</a:t>
            </a:r>
            <a:r>
              <a:rPr lang="it-IT" baseline="-25000" dirty="0">
                <a:solidFill>
                  <a:prstClr val="black"/>
                </a:solidFill>
              </a:rPr>
              <a:t>G </a:t>
            </a:r>
            <a:r>
              <a:rPr lang="it-IT" dirty="0"/>
              <a:t>for </a:t>
            </a:r>
            <a:r>
              <a:rPr lang="it-IT" dirty="0" err="1"/>
              <a:t>different</a:t>
            </a:r>
            <a:r>
              <a:rPr lang="it-IT" dirty="0"/>
              <a:t> </a:t>
            </a:r>
            <a:r>
              <a:rPr lang="it-IT" dirty="0" err="1"/>
              <a:t>reactions</a:t>
            </a:r>
            <a:endParaRPr lang="en-US" dirty="0"/>
          </a:p>
        </p:txBody>
      </p:sp>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704" y="967380"/>
            <a:ext cx="5577642" cy="3195049"/>
          </a:xfrm>
          <a:prstGeom prst="rect">
            <a:avLst/>
          </a:prstGeom>
        </p:spPr>
      </p:pic>
    </p:spTree>
    <p:extLst>
      <p:ext uri="{BB962C8B-B14F-4D97-AF65-F5344CB8AC3E}">
        <p14:creationId xmlns:p14="http://schemas.microsoft.com/office/powerpoint/2010/main" val="2025332863"/>
      </p:ext>
    </p:extLst>
  </p:cSld>
  <p:clrMapOvr>
    <a:masterClrMapping/>
  </p:clrMapOvr>
</p:sld>
</file>

<file path=ppt/theme/theme1.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5294</Words>
  <Application>Microsoft Office PowerPoint</Application>
  <PresentationFormat>Widescreen</PresentationFormat>
  <Paragraphs>674</Paragraphs>
  <Slides>64</Slides>
  <Notes>30</Notes>
  <HiddenSlides>3</HiddenSlides>
  <MMClips>1</MMClips>
  <ScaleCrop>false</ScaleCrop>
  <HeadingPairs>
    <vt:vector size="8" baseType="variant">
      <vt:variant>
        <vt:lpstr>Caratteri utilizzati</vt:lpstr>
      </vt:variant>
      <vt:variant>
        <vt:i4>20</vt:i4>
      </vt:variant>
      <vt:variant>
        <vt:lpstr>Tema</vt:lpstr>
      </vt:variant>
      <vt:variant>
        <vt:i4>1</vt:i4>
      </vt:variant>
      <vt:variant>
        <vt:lpstr>Server OLE incorporati</vt:lpstr>
      </vt:variant>
      <vt:variant>
        <vt:i4>2</vt:i4>
      </vt:variant>
      <vt:variant>
        <vt:lpstr>Titoli diapositive</vt:lpstr>
      </vt:variant>
      <vt:variant>
        <vt:i4>64</vt:i4>
      </vt:variant>
    </vt:vector>
  </HeadingPairs>
  <TitlesOfParts>
    <vt:vector size="87" baseType="lpstr">
      <vt:lpstr>Agency FB</vt:lpstr>
      <vt:lpstr>Arial</vt:lpstr>
      <vt:lpstr>Calibri</vt:lpstr>
      <vt:lpstr>Calibri Light</vt:lpstr>
      <vt:lpstr>Cambria Math</vt:lpstr>
      <vt:lpstr>Comic Sans MS</vt:lpstr>
      <vt:lpstr>Courier New</vt:lpstr>
      <vt:lpstr>Garamond</vt:lpstr>
      <vt:lpstr>Helvetica</vt:lpstr>
      <vt:lpstr>Math B</vt:lpstr>
      <vt:lpstr>Math1</vt:lpstr>
      <vt:lpstr>Monotype Sorts</vt:lpstr>
      <vt:lpstr>Palatino</vt:lpstr>
      <vt:lpstr>Script MT Bold</vt:lpstr>
      <vt:lpstr>Symbol</vt:lpstr>
      <vt:lpstr>Tahoma</vt:lpstr>
      <vt:lpstr>Times</vt:lpstr>
      <vt:lpstr>Times New Roman</vt:lpstr>
      <vt:lpstr>Wingdings</vt:lpstr>
      <vt:lpstr>ZapfDingbats</vt:lpstr>
      <vt:lpstr>Office 2013 - Tema 2022</vt:lpstr>
      <vt:lpstr>Equation</vt:lpstr>
      <vt:lpstr>Equazione</vt:lpstr>
      <vt:lpstr>Presentazione standard di PowerPoint</vt:lpstr>
      <vt:lpstr>Content</vt:lpstr>
      <vt:lpstr>Neutrinos from the Cosmos</vt:lpstr>
      <vt:lpstr>The 2002 Nobel Prize for the Solar Neutrinos</vt:lpstr>
      <vt:lpstr>The HR diagram</vt:lpstr>
      <vt:lpstr>The Sun</vt:lpstr>
      <vt:lpstr>n from the Sun: the pp chain</vt:lpstr>
      <vt:lpstr>n from the Sun: the CNO chain</vt:lpstr>
      <vt:lpstr>A key ingredient: the nuclear physics</vt:lpstr>
      <vt:lpstr>The Standard Solar Model (SSM)</vt:lpstr>
      <vt:lpstr>Output: differential ne flux                   </vt:lpstr>
      <vt:lpstr>Differential ne flux                   </vt:lpstr>
      <vt:lpstr>The predictions of the SSM</vt:lpstr>
      <vt:lpstr>Experimental Methods</vt:lpstr>
      <vt:lpstr>Solar ne experiments</vt:lpstr>
      <vt:lpstr>Clorine (Davis) pioneering experiment (1970-94)</vt:lpstr>
      <vt:lpstr>The Solar Neutrino Problem, after Clorine (1980)</vt:lpstr>
      <vt:lpstr>GALLEX/GNO (1991- 2003) and SAGE (1989-2019)</vt:lpstr>
      <vt:lpstr>GALLEX/GNO @ LNGS (1991- 2003) </vt:lpstr>
      <vt:lpstr>GALLEX-SAGE results</vt:lpstr>
      <vt:lpstr>SuperKamiokande (1996): ES 𝜈𝑥 𝑒 →𝜈𝑥 𝑒</vt:lpstr>
      <vt:lpstr>Neutrino Picture of the Sun</vt:lpstr>
      <vt:lpstr>The decisive observation: SNO (1999 –2006)</vt:lpstr>
      <vt:lpstr>Sudbury Neutrino Observatory (SNO)</vt:lpstr>
      <vt:lpstr> Reactions in SNO</vt:lpstr>
      <vt:lpstr>2001- Total spectrum (NC + CC + ES)</vt:lpstr>
      <vt:lpstr>2002 (Salt):  increased neutron capture</vt:lpstr>
      <vt:lpstr>2003: SNO Energy spectra  (Salt data)</vt:lpstr>
      <vt:lpstr>Final SNO Solar n Results</vt:lpstr>
      <vt:lpstr>Laboratori Nazionali del Gran Sasso</vt:lpstr>
      <vt:lpstr>Borexino filled with scintillator (2007-2022)</vt:lpstr>
      <vt:lpstr>Borexino@LNGS (ES)</vt:lpstr>
      <vt:lpstr>Neutrino oscillations and the Sun</vt:lpstr>
      <vt:lpstr>The solar abundance problem</vt:lpstr>
      <vt:lpstr>Neutrino oscillation parameters</vt:lpstr>
      <vt:lpstr>Neutrinos from a Stellar Gravitational Collapse </vt:lpstr>
      <vt:lpstr>Recorded explosions visible to naked eye</vt:lpstr>
      <vt:lpstr>The nuclear binding energy</vt:lpstr>
      <vt:lpstr>Heavy elements in massive stars</vt:lpstr>
      <vt:lpstr>Core-Collapse Supernovae (Type II)</vt:lpstr>
      <vt:lpstr>Presentazione standard di PowerPoint</vt:lpstr>
      <vt:lpstr>Description for a Type II Supernovae (I)</vt:lpstr>
      <vt:lpstr>Description for a Type II Supernovae (II)</vt:lpstr>
      <vt:lpstr>Description for a Type II Supernovae (III)</vt:lpstr>
      <vt:lpstr>Description for a Type II Supernovae (IV)</vt:lpstr>
      <vt:lpstr>Description for a Type II Supernovae (V)</vt:lpstr>
      <vt:lpstr>Core-Collapse Supernovae (Type II)</vt:lpstr>
      <vt:lpstr>SN1572 (Tycho)</vt:lpstr>
      <vt:lpstr>Predictions from SN Core</vt:lpstr>
      <vt:lpstr>The SN neutrino fluence</vt:lpstr>
      <vt:lpstr>The SN neutrino signal on detectors</vt:lpstr>
      <vt:lpstr>The SN1987A</vt:lpstr>
      <vt:lpstr>The detectors</vt:lpstr>
      <vt:lpstr>Presentazione standard di PowerPoint</vt:lpstr>
      <vt:lpstr>Neutrino signal from SN1987A</vt:lpstr>
      <vt:lpstr>Neutrino signal from SN1987A</vt:lpstr>
      <vt:lpstr>Present and future detectors</vt:lpstr>
      <vt:lpstr>LVD @LNGS</vt:lpstr>
      <vt:lpstr>The Origin of Trans-Fe Elements</vt:lpstr>
      <vt:lpstr>Slow (s) and Rapid (r) processes</vt:lpstr>
      <vt:lpstr>Presentazione standard di PowerPoint</vt:lpstr>
      <vt:lpstr>Question 1)</vt:lpstr>
      <vt:lpstr>Question 4) The SN1987A: how many events?</vt:lpstr>
      <vt:lpstr>Question 6) Neutrino mass from SN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 Spurio</dc:creator>
  <cp:lastModifiedBy>maurizio spurio</cp:lastModifiedBy>
  <cp:revision>356</cp:revision>
  <dcterms:created xsi:type="dcterms:W3CDTF">2017-04-19T13:15:59Z</dcterms:created>
  <dcterms:modified xsi:type="dcterms:W3CDTF">2025-05-14T14:34:15Z</dcterms:modified>
</cp:coreProperties>
</file>