
<file path=[Content_Types].xml><?xml version="1.0" encoding="utf-8"?>
<Types xmlns="http://schemas.openxmlformats.org/package/2006/content-types">
  <Default Extension="emf" ContentType="image/x-emf"/>
  <Default Extension="gif" ContentType="image/gif"/>
  <Default Extension="jpeg" ContentType="image/jpeg"/>
  <Default Extension="m4v" ContentType="video/mp4"/>
  <Default Extension="mp4" ContentType="video/mp4"/>
  <Default Extension="mpg" ContentType="video/m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72" r:id="rId1"/>
  </p:sldMasterIdLst>
  <p:notesMasterIdLst>
    <p:notesMasterId r:id="rId80"/>
  </p:notesMasterIdLst>
  <p:sldIdLst>
    <p:sldId id="378" r:id="rId2"/>
    <p:sldId id="529" r:id="rId3"/>
    <p:sldId id="532" r:id="rId4"/>
    <p:sldId id="533" r:id="rId5"/>
    <p:sldId id="534" r:id="rId6"/>
    <p:sldId id="610" r:id="rId7"/>
    <p:sldId id="605" r:id="rId8"/>
    <p:sldId id="606" r:id="rId9"/>
    <p:sldId id="607" r:id="rId10"/>
    <p:sldId id="611" r:id="rId11"/>
    <p:sldId id="535" r:id="rId12"/>
    <p:sldId id="539" r:id="rId13"/>
    <p:sldId id="593" r:id="rId14"/>
    <p:sldId id="594" r:id="rId15"/>
    <p:sldId id="608" r:id="rId16"/>
    <p:sldId id="609" r:id="rId17"/>
    <p:sldId id="536" r:id="rId18"/>
    <p:sldId id="537" r:id="rId19"/>
    <p:sldId id="543" r:id="rId20"/>
    <p:sldId id="612" r:id="rId21"/>
    <p:sldId id="541" r:id="rId22"/>
    <p:sldId id="544" r:id="rId23"/>
    <p:sldId id="540" r:id="rId24"/>
    <p:sldId id="597" r:id="rId25"/>
    <p:sldId id="598" r:id="rId26"/>
    <p:sldId id="546" r:id="rId27"/>
    <p:sldId id="547" r:id="rId28"/>
    <p:sldId id="551" r:id="rId29"/>
    <p:sldId id="549" r:id="rId30"/>
    <p:sldId id="552" r:id="rId31"/>
    <p:sldId id="550" r:id="rId32"/>
    <p:sldId id="553" r:id="rId33"/>
    <p:sldId id="554" r:id="rId34"/>
    <p:sldId id="600" r:id="rId35"/>
    <p:sldId id="599" r:id="rId36"/>
    <p:sldId id="557" r:id="rId37"/>
    <p:sldId id="559" r:id="rId38"/>
    <p:sldId id="560" r:id="rId39"/>
    <p:sldId id="561" r:id="rId40"/>
    <p:sldId id="562" r:id="rId41"/>
    <p:sldId id="563" r:id="rId42"/>
    <p:sldId id="564" r:id="rId43"/>
    <p:sldId id="566" r:id="rId44"/>
    <p:sldId id="565" r:id="rId45"/>
    <p:sldId id="601" r:id="rId46"/>
    <p:sldId id="567" r:id="rId47"/>
    <p:sldId id="569" r:id="rId48"/>
    <p:sldId id="602" r:id="rId49"/>
    <p:sldId id="603" r:id="rId50"/>
    <p:sldId id="604" r:id="rId51"/>
    <p:sldId id="572" r:id="rId52"/>
    <p:sldId id="573" r:id="rId53"/>
    <p:sldId id="574" r:id="rId54"/>
    <p:sldId id="575" r:id="rId55"/>
    <p:sldId id="576" r:id="rId56"/>
    <p:sldId id="577" r:id="rId57"/>
    <p:sldId id="621" r:id="rId58"/>
    <p:sldId id="622" r:id="rId59"/>
    <p:sldId id="623" r:id="rId60"/>
    <p:sldId id="578" r:id="rId61"/>
    <p:sldId id="579" r:id="rId62"/>
    <p:sldId id="580" r:id="rId63"/>
    <p:sldId id="581" r:id="rId64"/>
    <p:sldId id="582" r:id="rId65"/>
    <p:sldId id="583" r:id="rId66"/>
    <p:sldId id="584" r:id="rId67"/>
    <p:sldId id="585" r:id="rId68"/>
    <p:sldId id="586" r:id="rId69"/>
    <p:sldId id="619" r:id="rId70"/>
    <p:sldId id="620" r:id="rId71"/>
    <p:sldId id="614" r:id="rId72"/>
    <p:sldId id="587" r:id="rId73"/>
    <p:sldId id="618" r:id="rId74"/>
    <p:sldId id="616" r:id="rId75"/>
    <p:sldId id="617" r:id="rId76"/>
    <p:sldId id="590" r:id="rId77"/>
    <p:sldId id="591" r:id="rId78"/>
    <p:sldId id="592" r:id="rId7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2F2F"/>
    <a:srgbClr val="5B9BD5"/>
    <a:srgbClr val="FF0000"/>
    <a:srgbClr val="990000"/>
    <a:srgbClr val="FFFF00"/>
    <a:srgbClr val="FFFFFF"/>
    <a:srgbClr val="000000"/>
    <a:srgbClr val="4F4F4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147" autoAdjust="0"/>
    <p:restoredTop sz="94095" autoAdjust="0"/>
  </p:normalViewPr>
  <p:slideViewPr>
    <p:cSldViewPr snapToGrid="0">
      <p:cViewPr varScale="1">
        <p:scale>
          <a:sx n="82" d="100"/>
          <a:sy n="82" d="100"/>
        </p:scale>
        <p:origin x="480" y="86"/>
      </p:cViewPr>
      <p:guideLst/>
    </p:cSldViewPr>
  </p:slideViewPr>
  <p:outlineViewPr>
    <p:cViewPr>
      <p:scale>
        <a:sx n="33" d="100"/>
        <a:sy n="33" d="100"/>
      </p:scale>
      <p:origin x="0" y="-11412"/>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tableStyles" Target="tableStyles.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viewProps" Target="viewProps.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notesMaster" Target="notesMasters/notes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intestazion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it-IT"/>
          </a:p>
        </p:txBody>
      </p:sp>
      <p:sp>
        <p:nvSpPr>
          <p:cNvPr id="3" name="Segnaposto dat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97995F2-62AC-4761-AE5A-5F8B7456D80B}" type="datetimeFigureOut">
              <a:rPr lang="it-IT" smtClean="0"/>
              <a:t>24/05/2025</a:t>
            </a:fld>
            <a:endParaRPr lang="it-IT"/>
          </a:p>
        </p:txBody>
      </p:sp>
      <p:sp>
        <p:nvSpPr>
          <p:cNvPr id="4" name="Segnaposto immagine diapositiva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it-IT"/>
          </a:p>
        </p:txBody>
      </p:sp>
      <p:sp>
        <p:nvSpPr>
          <p:cNvPr id="5" name="Segnaposto note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it-IT"/>
              <a:t>Fare clic per modificare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6" name="Segnaposto piè di pa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it-IT"/>
          </a:p>
        </p:txBody>
      </p:sp>
      <p:sp>
        <p:nvSpPr>
          <p:cNvPr id="7" name="Segnaposto numero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3555254-FBF0-47C0-AF0B-FBD64631B8E2}" type="slidenum">
              <a:rPr lang="it-IT" smtClean="0"/>
              <a:t>‹N›</a:t>
            </a:fld>
            <a:endParaRPr lang="it-IT"/>
          </a:p>
        </p:txBody>
      </p:sp>
    </p:spTree>
    <p:extLst>
      <p:ext uri="{BB962C8B-B14F-4D97-AF65-F5344CB8AC3E}">
        <p14:creationId xmlns:p14="http://schemas.microsoft.com/office/powerpoint/2010/main" val="104061174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a:xfrm>
            <a:off x="685800" y="1143000"/>
            <a:ext cx="5486400" cy="3086100"/>
          </a:xfrm>
        </p:spPr>
      </p:sp>
      <p:sp>
        <p:nvSpPr>
          <p:cNvPr id="3" name="Segnaposto note 2"/>
          <p:cNvSpPr>
            <a:spLocks noGrp="1"/>
          </p:cNvSpPr>
          <p:nvPr>
            <p:ph type="body" idx="1"/>
          </p:nvPr>
        </p:nvSpPr>
        <p:spPr/>
        <p:txBody>
          <a:bodyPr/>
          <a:lstStyle/>
          <a:p>
            <a:endParaRPr lang="en-US"/>
          </a:p>
        </p:txBody>
      </p:sp>
      <p:sp>
        <p:nvSpPr>
          <p:cNvPr id="4" name="Segnaposto numero diapositiva 3"/>
          <p:cNvSpPr>
            <a:spLocks noGrp="1"/>
          </p:cNvSpPr>
          <p:nvPr>
            <p:ph type="sldNum" sz="quarter" idx="10"/>
          </p:nvPr>
        </p:nvSpPr>
        <p:spPr/>
        <p:txBody>
          <a:bodyPr/>
          <a:lstStyle/>
          <a:p>
            <a:fld id="{C3555254-FBF0-47C0-AF0B-FBD64631B8E2}" type="slidenum">
              <a:rPr lang="it-IT" smtClean="0"/>
              <a:t>1</a:t>
            </a:fld>
            <a:endParaRPr lang="it-IT"/>
          </a:p>
        </p:txBody>
      </p:sp>
    </p:spTree>
    <p:extLst>
      <p:ext uri="{BB962C8B-B14F-4D97-AF65-F5344CB8AC3E}">
        <p14:creationId xmlns:p14="http://schemas.microsoft.com/office/powerpoint/2010/main" val="368148278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a:xfrm>
            <a:off x="685800" y="1143000"/>
            <a:ext cx="5486400" cy="3086100"/>
          </a:xfrm>
        </p:spPr>
      </p:sp>
      <p:sp>
        <p:nvSpPr>
          <p:cNvPr id="3" name="Segnaposto note 2"/>
          <p:cNvSpPr>
            <a:spLocks noGrp="1"/>
          </p:cNvSpPr>
          <p:nvPr>
            <p:ph type="body" idx="1"/>
          </p:nvPr>
        </p:nvSpPr>
        <p:spPr/>
        <p:txBody>
          <a:bodyPr/>
          <a:lstStyle/>
          <a:p>
            <a:endParaRPr lang="en-US"/>
          </a:p>
        </p:txBody>
      </p:sp>
      <p:sp>
        <p:nvSpPr>
          <p:cNvPr id="4" name="Segnaposto numero diapositiva 3"/>
          <p:cNvSpPr>
            <a:spLocks noGrp="1"/>
          </p:cNvSpPr>
          <p:nvPr>
            <p:ph type="sldNum" sz="quarter" idx="10"/>
          </p:nvPr>
        </p:nvSpPr>
        <p:spPr/>
        <p:txBody>
          <a:bodyPr/>
          <a:lstStyle/>
          <a:p>
            <a:fld id="{C3555254-FBF0-47C0-AF0B-FBD64631B8E2}" type="slidenum">
              <a:rPr lang="it-IT" smtClean="0"/>
              <a:t>13</a:t>
            </a:fld>
            <a:endParaRPr lang="it-IT"/>
          </a:p>
        </p:txBody>
      </p:sp>
    </p:spTree>
    <p:extLst>
      <p:ext uri="{BB962C8B-B14F-4D97-AF65-F5344CB8AC3E}">
        <p14:creationId xmlns:p14="http://schemas.microsoft.com/office/powerpoint/2010/main" val="334753434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a:xfrm>
            <a:off x="685800" y="1143000"/>
            <a:ext cx="5486400" cy="3086100"/>
          </a:xfrm>
        </p:spPr>
      </p:sp>
      <p:sp>
        <p:nvSpPr>
          <p:cNvPr id="3" name="Segnaposto note 2"/>
          <p:cNvSpPr>
            <a:spLocks noGrp="1"/>
          </p:cNvSpPr>
          <p:nvPr>
            <p:ph type="body" idx="1"/>
          </p:nvPr>
        </p:nvSpPr>
        <p:spPr/>
        <p:txBody>
          <a:bodyPr/>
          <a:lstStyle/>
          <a:p>
            <a:endParaRPr lang="en-US"/>
          </a:p>
        </p:txBody>
      </p:sp>
      <p:sp>
        <p:nvSpPr>
          <p:cNvPr id="4" name="Segnaposto numero diapositiva 3"/>
          <p:cNvSpPr>
            <a:spLocks noGrp="1"/>
          </p:cNvSpPr>
          <p:nvPr>
            <p:ph type="sldNum" sz="quarter" idx="10"/>
          </p:nvPr>
        </p:nvSpPr>
        <p:spPr/>
        <p:txBody>
          <a:bodyPr/>
          <a:lstStyle/>
          <a:p>
            <a:fld id="{C3555254-FBF0-47C0-AF0B-FBD64631B8E2}" type="slidenum">
              <a:rPr lang="it-IT" smtClean="0"/>
              <a:t>42</a:t>
            </a:fld>
            <a:endParaRPr lang="it-IT"/>
          </a:p>
        </p:txBody>
      </p:sp>
    </p:spTree>
    <p:extLst>
      <p:ext uri="{BB962C8B-B14F-4D97-AF65-F5344CB8AC3E}">
        <p14:creationId xmlns:p14="http://schemas.microsoft.com/office/powerpoint/2010/main" val="41696504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a:xfrm>
            <a:off x="685800" y="1143000"/>
            <a:ext cx="5486400" cy="3086100"/>
          </a:xfrm>
        </p:spPr>
      </p:sp>
      <p:sp>
        <p:nvSpPr>
          <p:cNvPr id="3" name="Segnaposto note 2"/>
          <p:cNvSpPr>
            <a:spLocks noGrp="1"/>
          </p:cNvSpPr>
          <p:nvPr>
            <p:ph type="body" idx="1"/>
          </p:nvPr>
        </p:nvSpPr>
        <p:spPr/>
        <p:txBody>
          <a:bodyPr/>
          <a:lstStyle/>
          <a:p>
            <a:endParaRPr lang="en-US"/>
          </a:p>
        </p:txBody>
      </p:sp>
      <p:sp>
        <p:nvSpPr>
          <p:cNvPr id="4" name="Segnaposto numero diapositiva 3"/>
          <p:cNvSpPr>
            <a:spLocks noGrp="1"/>
          </p:cNvSpPr>
          <p:nvPr>
            <p:ph type="sldNum" sz="quarter" idx="10"/>
          </p:nvPr>
        </p:nvSpPr>
        <p:spPr/>
        <p:txBody>
          <a:bodyPr/>
          <a:lstStyle/>
          <a:p>
            <a:fld id="{C3555254-FBF0-47C0-AF0B-FBD64631B8E2}" type="slidenum">
              <a:rPr lang="it-IT" smtClean="0"/>
              <a:t>44</a:t>
            </a:fld>
            <a:endParaRPr lang="it-IT"/>
          </a:p>
        </p:txBody>
      </p:sp>
    </p:spTree>
    <p:extLst>
      <p:ext uri="{BB962C8B-B14F-4D97-AF65-F5344CB8AC3E}">
        <p14:creationId xmlns:p14="http://schemas.microsoft.com/office/powerpoint/2010/main" val="258930963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a:xfrm>
            <a:off x="685800" y="1143000"/>
            <a:ext cx="5486400" cy="3086100"/>
          </a:xfrm>
        </p:spPr>
      </p:sp>
      <p:sp>
        <p:nvSpPr>
          <p:cNvPr id="3" name="Segnaposto note 2"/>
          <p:cNvSpPr>
            <a:spLocks noGrp="1"/>
          </p:cNvSpPr>
          <p:nvPr>
            <p:ph type="body" idx="1"/>
          </p:nvPr>
        </p:nvSpPr>
        <p:spPr/>
        <p:txBody>
          <a:bodyPr/>
          <a:lstStyle/>
          <a:p>
            <a:endParaRPr lang="en-US"/>
          </a:p>
        </p:txBody>
      </p:sp>
      <p:sp>
        <p:nvSpPr>
          <p:cNvPr id="4" name="Segnaposto numero diapositiva 3"/>
          <p:cNvSpPr>
            <a:spLocks noGrp="1"/>
          </p:cNvSpPr>
          <p:nvPr>
            <p:ph type="sldNum" sz="quarter" idx="10"/>
          </p:nvPr>
        </p:nvSpPr>
        <p:spPr/>
        <p:txBody>
          <a:bodyPr/>
          <a:lstStyle/>
          <a:p>
            <a:fld id="{C3555254-FBF0-47C0-AF0B-FBD64631B8E2}" type="slidenum">
              <a:rPr lang="it-IT" smtClean="0"/>
              <a:t>55</a:t>
            </a:fld>
            <a:endParaRPr lang="it-IT"/>
          </a:p>
        </p:txBody>
      </p:sp>
    </p:spTree>
    <p:extLst>
      <p:ext uri="{BB962C8B-B14F-4D97-AF65-F5344CB8AC3E}">
        <p14:creationId xmlns:p14="http://schemas.microsoft.com/office/powerpoint/2010/main" val="57745487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a:xfrm>
            <a:off x="685800" y="1143000"/>
            <a:ext cx="5486400" cy="3086100"/>
          </a:xfrm>
        </p:spPr>
      </p:sp>
      <p:sp>
        <p:nvSpPr>
          <p:cNvPr id="3" name="Segnaposto note 2"/>
          <p:cNvSpPr>
            <a:spLocks noGrp="1"/>
          </p:cNvSpPr>
          <p:nvPr>
            <p:ph type="body" idx="1"/>
          </p:nvPr>
        </p:nvSpPr>
        <p:spPr/>
        <p:txBody>
          <a:bodyPr/>
          <a:lstStyle/>
          <a:p>
            <a:endParaRPr lang="en-US"/>
          </a:p>
        </p:txBody>
      </p:sp>
      <p:sp>
        <p:nvSpPr>
          <p:cNvPr id="4" name="Segnaposto numero diapositiva 3"/>
          <p:cNvSpPr>
            <a:spLocks noGrp="1"/>
          </p:cNvSpPr>
          <p:nvPr>
            <p:ph type="sldNum" sz="quarter" idx="10"/>
          </p:nvPr>
        </p:nvSpPr>
        <p:spPr/>
        <p:txBody>
          <a:bodyPr/>
          <a:lstStyle/>
          <a:p>
            <a:fld id="{C3555254-FBF0-47C0-AF0B-FBD64631B8E2}" type="slidenum">
              <a:rPr lang="it-IT" smtClean="0"/>
              <a:t>56</a:t>
            </a:fld>
            <a:endParaRPr lang="it-IT"/>
          </a:p>
        </p:txBody>
      </p:sp>
    </p:spTree>
    <p:extLst>
      <p:ext uri="{BB962C8B-B14F-4D97-AF65-F5344CB8AC3E}">
        <p14:creationId xmlns:p14="http://schemas.microsoft.com/office/powerpoint/2010/main" val="110859346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a:xfrm>
            <a:off x="685800" y="1143000"/>
            <a:ext cx="5486400" cy="3086100"/>
          </a:xfrm>
        </p:spPr>
      </p:sp>
      <p:sp>
        <p:nvSpPr>
          <p:cNvPr id="3" name="Segnaposto note 2"/>
          <p:cNvSpPr>
            <a:spLocks noGrp="1"/>
          </p:cNvSpPr>
          <p:nvPr>
            <p:ph type="body" idx="1"/>
          </p:nvPr>
        </p:nvSpPr>
        <p:spPr/>
        <p:txBody>
          <a:bodyPr/>
          <a:lstStyle/>
          <a:p>
            <a:endParaRPr lang="en-US"/>
          </a:p>
        </p:txBody>
      </p:sp>
      <p:sp>
        <p:nvSpPr>
          <p:cNvPr id="4" name="Segnaposto numero diapositiva 3"/>
          <p:cNvSpPr>
            <a:spLocks noGrp="1"/>
          </p:cNvSpPr>
          <p:nvPr>
            <p:ph type="sldNum" sz="quarter" idx="10"/>
          </p:nvPr>
        </p:nvSpPr>
        <p:spPr/>
        <p:txBody>
          <a:bodyPr/>
          <a:lstStyle/>
          <a:p>
            <a:fld id="{C3555254-FBF0-47C0-AF0B-FBD64631B8E2}" type="slidenum">
              <a:rPr lang="it-IT" smtClean="0"/>
              <a:t>75</a:t>
            </a:fld>
            <a:endParaRPr lang="it-IT"/>
          </a:p>
        </p:txBody>
      </p:sp>
    </p:spTree>
    <p:extLst>
      <p:ext uri="{BB962C8B-B14F-4D97-AF65-F5344CB8AC3E}">
        <p14:creationId xmlns:p14="http://schemas.microsoft.com/office/powerpoint/2010/main" val="200487476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a:xfrm>
            <a:off x="685800" y="1143000"/>
            <a:ext cx="5486400" cy="3086100"/>
          </a:xfrm>
        </p:spPr>
      </p:sp>
      <p:sp>
        <p:nvSpPr>
          <p:cNvPr id="3" name="Segnaposto note 2"/>
          <p:cNvSpPr>
            <a:spLocks noGrp="1"/>
          </p:cNvSpPr>
          <p:nvPr>
            <p:ph type="body" idx="1"/>
          </p:nvPr>
        </p:nvSpPr>
        <p:spPr/>
        <p:txBody>
          <a:bodyPr/>
          <a:lstStyle/>
          <a:p>
            <a:endParaRPr lang="en-US"/>
          </a:p>
        </p:txBody>
      </p:sp>
      <p:sp>
        <p:nvSpPr>
          <p:cNvPr id="4" name="Segnaposto numero diapositiva 3"/>
          <p:cNvSpPr>
            <a:spLocks noGrp="1"/>
          </p:cNvSpPr>
          <p:nvPr>
            <p:ph type="sldNum" sz="quarter" idx="10"/>
          </p:nvPr>
        </p:nvSpPr>
        <p:spPr/>
        <p:txBody>
          <a:bodyPr/>
          <a:lstStyle/>
          <a:p>
            <a:fld id="{C3555254-FBF0-47C0-AF0B-FBD64631B8E2}" type="slidenum">
              <a:rPr lang="it-IT" smtClean="0"/>
              <a:t>78</a:t>
            </a:fld>
            <a:endParaRPr lang="it-IT"/>
          </a:p>
        </p:txBody>
      </p:sp>
    </p:spTree>
    <p:extLst>
      <p:ext uri="{BB962C8B-B14F-4D97-AF65-F5344CB8AC3E}">
        <p14:creationId xmlns:p14="http://schemas.microsoft.com/office/powerpoint/2010/main" val="322372371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it-IT"/>
              <a:t>Fare clic per modificare lo stile del titolo dello schema</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it-IT"/>
              <a:t>Fare clic per modificare lo stile del sottotitolo dello schema</a:t>
            </a:r>
            <a:endParaRPr lang="en-US" dirty="0"/>
          </a:p>
        </p:txBody>
      </p:sp>
      <p:sp>
        <p:nvSpPr>
          <p:cNvPr id="4" name="Date Placeholder 3"/>
          <p:cNvSpPr>
            <a:spLocks noGrp="1"/>
          </p:cNvSpPr>
          <p:nvPr>
            <p:ph type="dt" sz="half" idx="10"/>
          </p:nvPr>
        </p:nvSpPr>
        <p:spPr/>
        <p:txBody>
          <a:bodyPr/>
          <a:lstStyle/>
          <a:p>
            <a:fld id="{C905CBEA-3A6F-41A8-A4D5-37D9DE972155}" type="datetime1">
              <a:rPr lang="en-US" smtClean="0"/>
              <a:t>5/24/2025</a:t>
            </a:fld>
            <a:endParaRPr lang="it-IT"/>
          </a:p>
        </p:txBody>
      </p:sp>
      <p:sp>
        <p:nvSpPr>
          <p:cNvPr id="5" name="Footer Placeholder 4"/>
          <p:cNvSpPr>
            <a:spLocks noGrp="1"/>
          </p:cNvSpPr>
          <p:nvPr>
            <p:ph type="ftr" sz="quarter" idx="11"/>
          </p:nvPr>
        </p:nvSpPr>
        <p:spPr/>
        <p:txBody>
          <a:bodyPr/>
          <a:lstStyle/>
          <a:p>
            <a:r>
              <a:rPr lang="fr-FR"/>
              <a:t>M. Spurio - Astroparticle Physics - 13</a:t>
            </a:r>
            <a:endParaRPr lang="it-IT"/>
          </a:p>
        </p:txBody>
      </p:sp>
      <p:sp>
        <p:nvSpPr>
          <p:cNvPr id="6" name="Slide Number Placeholder 5"/>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194940954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Content Placeholder 2"/>
          <p:cNvSpPr>
            <a:spLocks noGrp="1"/>
          </p:cNvSpPr>
          <p:nvPr>
            <p:ph idx="1"/>
          </p:nvPr>
        </p:nvSpPr>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D518A4B8-96B0-4A16-877F-C9A48444C243}" type="datetime1">
              <a:rPr lang="en-US" smtClean="0"/>
              <a:t>5/24/2025</a:t>
            </a:fld>
            <a:endParaRPr lang="it-IT"/>
          </a:p>
        </p:txBody>
      </p:sp>
      <p:sp>
        <p:nvSpPr>
          <p:cNvPr id="5" name="Footer Placeholder 4"/>
          <p:cNvSpPr>
            <a:spLocks noGrp="1"/>
          </p:cNvSpPr>
          <p:nvPr>
            <p:ph type="ftr" sz="quarter" idx="11"/>
          </p:nvPr>
        </p:nvSpPr>
        <p:spPr/>
        <p:txBody>
          <a:bodyPr/>
          <a:lstStyle/>
          <a:p>
            <a:r>
              <a:rPr lang="fr-FR"/>
              <a:t>M. Spurio - Astroparticle Physics - 13</a:t>
            </a:r>
            <a:endParaRPr lang="it-IT"/>
          </a:p>
        </p:txBody>
      </p:sp>
      <p:sp>
        <p:nvSpPr>
          <p:cNvPr id="6" name="Slide Number Placeholder 5"/>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147519336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it-IT"/>
              <a:t>Fare clic per modificare lo stile del titolo dello schema</a:t>
            </a:r>
            <a:endParaRPr lang="en-US" dirty="0"/>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it-IT"/>
              <a:t>Fare clic per modificare gli stili del testo dello schema</a:t>
            </a:r>
          </a:p>
        </p:txBody>
      </p:sp>
      <p:sp>
        <p:nvSpPr>
          <p:cNvPr id="4" name="Date Placeholder 3"/>
          <p:cNvSpPr>
            <a:spLocks noGrp="1"/>
          </p:cNvSpPr>
          <p:nvPr>
            <p:ph type="dt" sz="half" idx="10"/>
          </p:nvPr>
        </p:nvSpPr>
        <p:spPr/>
        <p:txBody>
          <a:bodyPr/>
          <a:lstStyle/>
          <a:p>
            <a:fld id="{BBD6BB64-9205-4A51-BB8D-9B74DF13D8B8}" type="datetime1">
              <a:rPr lang="en-US" smtClean="0"/>
              <a:t>5/24/2025</a:t>
            </a:fld>
            <a:endParaRPr lang="it-IT"/>
          </a:p>
        </p:txBody>
      </p:sp>
      <p:sp>
        <p:nvSpPr>
          <p:cNvPr id="5" name="Footer Placeholder 4"/>
          <p:cNvSpPr>
            <a:spLocks noGrp="1"/>
          </p:cNvSpPr>
          <p:nvPr>
            <p:ph type="ftr" sz="quarter" idx="11"/>
          </p:nvPr>
        </p:nvSpPr>
        <p:spPr/>
        <p:txBody>
          <a:bodyPr/>
          <a:lstStyle/>
          <a:p>
            <a:r>
              <a:rPr lang="fr-FR"/>
              <a:t>M. Spurio - Astroparticle Physics - 13</a:t>
            </a:r>
            <a:endParaRPr lang="it-IT"/>
          </a:p>
        </p:txBody>
      </p:sp>
      <p:sp>
        <p:nvSpPr>
          <p:cNvPr id="6" name="Slide Number Placeholder 5"/>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262529087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Date Placeholder 4"/>
          <p:cNvSpPr>
            <a:spLocks noGrp="1"/>
          </p:cNvSpPr>
          <p:nvPr>
            <p:ph type="dt" sz="half" idx="10"/>
          </p:nvPr>
        </p:nvSpPr>
        <p:spPr/>
        <p:txBody>
          <a:bodyPr/>
          <a:lstStyle/>
          <a:p>
            <a:fld id="{BD6EC9F3-2854-4A9F-8CA0-531A35CEE1F3}" type="datetime1">
              <a:rPr lang="en-US" smtClean="0"/>
              <a:t>5/24/2025</a:t>
            </a:fld>
            <a:endParaRPr lang="it-IT"/>
          </a:p>
        </p:txBody>
      </p:sp>
      <p:sp>
        <p:nvSpPr>
          <p:cNvPr id="6" name="Footer Placeholder 5"/>
          <p:cNvSpPr>
            <a:spLocks noGrp="1"/>
          </p:cNvSpPr>
          <p:nvPr>
            <p:ph type="ftr" sz="quarter" idx="11"/>
          </p:nvPr>
        </p:nvSpPr>
        <p:spPr/>
        <p:txBody>
          <a:bodyPr/>
          <a:lstStyle/>
          <a:p>
            <a:r>
              <a:rPr lang="fr-FR"/>
              <a:t>M. Spurio - Astroparticle Physics - 13</a:t>
            </a:r>
            <a:endParaRPr lang="it-IT"/>
          </a:p>
        </p:txBody>
      </p:sp>
      <p:sp>
        <p:nvSpPr>
          <p:cNvPr id="7" name="Slide Number Placeholder 6"/>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191252187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it-IT"/>
              <a:t>Fare clic per modificare lo stile del titolo dello schema</a:t>
            </a:r>
            <a:endParaRPr lang="en-US" dirty="0"/>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4" name="Content Placeholder 3"/>
          <p:cNvSpPr>
            <a:spLocks noGrp="1"/>
          </p:cNvSpPr>
          <p:nvPr>
            <p:ph sz="half" idx="2"/>
          </p:nvPr>
        </p:nvSpPr>
        <p:spPr>
          <a:xfrm>
            <a:off x="839788" y="2505075"/>
            <a:ext cx="5157787" cy="368458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6" name="Content Placeholder 5"/>
          <p:cNvSpPr>
            <a:spLocks noGrp="1"/>
          </p:cNvSpPr>
          <p:nvPr>
            <p:ph sz="quarter" idx="4"/>
          </p:nvPr>
        </p:nvSpPr>
        <p:spPr>
          <a:xfrm>
            <a:off x="6172200" y="2505075"/>
            <a:ext cx="5183188" cy="368458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7" name="Date Placeholder 6"/>
          <p:cNvSpPr>
            <a:spLocks noGrp="1"/>
          </p:cNvSpPr>
          <p:nvPr>
            <p:ph type="dt" sz="half" idx="10"/>
          </p:nvPr>
        </p:nvSpPr>
        <p:spPr/>
        <p:txBody>
          <a:bodyPr/>
          <a:lstStyle/>
          <a:p>
            <a:fld id="{24394FEF-D012-44C6-B2D3-FA9504E92DA8}" type="datetime1">
              <a:rPr lang="en-US" smtClean="0"/>
              <a:t>5/24/2025</a:t>
            </a:fld>
            <a:endParaRPr lang="it-IT"/>
          </a:p>
        </p:txBody>
      </p:sp>
      <p:sp>
        <p:nvSpPr>
          <p:cNvPr id="8" name="Footer Placeholder 7"/>
          <p:cNvSpPr>
            <a:spLocks noGrp="1"/>
          </p:cNvSpPr>
          <p:nvPr>
            <p:ph type="ftr" sz="quarter" idx="11"/>
          </p:nvPr>
        </p:nvSpPr>
        <p:spPr/>
        <p:txBody>
          <a:bodyPr/>
          <a:lstStyle/>
          <a:p>
            <a:r>
              <a:rPr lang="fr-FR"/>
              <a:t>M. Spurio - Astroparticle Physics - 13</a:t>
            </a:r>
            <a:endParaRPr lang="it-IT"/>
          </a:p>
        </p:txBody>
      </p:sp>
      <p:sp>
        <p:nvSpPr>
          <p:cNvPr id="9" name="Slide Number Placeholder 8"/>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182205699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Date Placeholder 2"/>
          <p:cNvSpPr>
            <a:spLocks noGrp="1"/>
          </p:cNvSpPr>
          <p:nvPr>
            <p:ph type="dt" sz="half" idx="10"/>
          </p:nvPr>
        </p:nvSpPr>
        <p:spPr/>
        <p:txBody>
          <a:bodyPr/>
          <a:lstStyle/>
          <a:p>
            <a:fld id="{A1FEA99E-B442-43F4-ACD6-9B344402C1D1}" type="datetime1">
              <a:rPr lang="en-US" smtClean="0"/>
              <a:t>5/24/2025</a:t>
            </a:fld>
            <a:endParaRPr lang="it-IT"/>
          </a:p>
        </p:txBody>
      </p:sp>
      <p:sp>
        <p:nvSpPr>
          <p:cNvPr id="4" name="Footer Placeholder 3"/>
          <p:cNvSpPr>
            <a:spLocks noGrp="1"/>
          </p:cNvSpPr>
          <p:nvPr>
            <p:ph type="ftr" sz="quarter" idx="11"/>
          </p:nvPr>
        </p:nvSpPr>
        <p:spPr/>
        <p:txBody>
          <a:bodyPr/>
          <a:lstStyle/>
          <a:p>
            <a:r>
              <a:rPr lang="fr-FR"/>
              <a:t>M. Spurio - Astroparticle Physics - 13</a:t>
            </a:r>
            <a:endParaRPr lang="it-IT"/>
          </a:p>
        </p:txBody>
      </p:sp>
      <p:sp>
        <p:nvSpPr>
          <p:cNvPr id="5" name="Slide Number Placeholder 4"/>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408829537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287E8C9-F59A-45D5-9528-FC9E3C2FE4A7}" type="datetime1">
              <a:rPr lang="en-US" smtClean="0"/>
              <a:t>5/24/2025</a:t>
            </a:fld>
            <a:endParaRPr lang="it-IT"/>
          </a:p>
        </p:txBody>
      </p:sp>
      <p:sp>
        <p:nvSpPr>
          <p:cNvPr id="3" name="Footer Placeholder 2"/>
          <p:cNvSpPr>
            <a:spLocks noGrp="1"/>
          </p:cNvSpPr>
          <p:nvPr>
            <p:ph type="ftr" sz="quarter" idx="11"/>
          </p:nvPr>
        </p:nvSpPr>
        <p:spPr/>
        <p:txBody>
          <a:bodyPr/>
          <a:lstStyle/>
          <a:p>
            <a:r>
              <a:rPr lang="fr-FR"/>
              <a:t>M. Spurio - Astroparticle Physics - 13</a:t>
            </a:r>
            <a:endParaRPr lang="it-IT"/>
          </a:p>
        </p:txBody>
      </p:sp>
      <p:sp>
        <p:nvSpPr>
          <p:cNvPr id="4" name="Slide Number Placeholder 3"/>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23188770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 dello schema</a:t>
            </a:r>
            <a:endParaRPr lang="en-US" dirty="0"/>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85C9EAEB-35A9-4515-8A57-3D24C37FB2EA}" type="datetime1">
              <a:rPr lang="en-US" smtClean="0"/>
              <a:t>5/24/2025</a:t>
            </a:fld>
            <a:endParaRPr lang="it-IT"/>
          </a:p>
        </p:txBody>
      </p:sp>
      <p:sp>
        <p:nvSpPr>
          <p:cNvPr id="6" name="Footer Placeholder 5"/>
          <p:cNvSpPr>
            <a:spLocks noGrp="1"/>
          </p:cNvSpPr>
          <p:nvPr>
            <p:ph type="ftr" sz="quarter" idx="11"/>
          </p:nvPr>
        </p:nvSpPr>
        <p:spPr/>
        <p:txBody>
          <a:bodyPr/>
          <a:lstStyle/>
          <a:p>
            <a:r>
              <a:rPr lang="fr-FR"/>
              <a:t>M. Spurio - Astroparticle Physics - 13</a:t>
            </a:r>
            <a:endParaRPr lang="it-IT"/>
          </a:p>
        </p:txBody>
      </p:sp>
      <p:sp>
        <p:nvSpPr>
          <p:cNvPr id="7" name="Slide Number Placeholder 6"/>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124219585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 dello schema</a:t>
            </a:r>
            <a:endParaRPr lang="en-US" dirty="0"/>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it-IT"/>
              <a:t>Fare clic sull'icona per inserire un'immagine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5E7C45BA-FE39-4C34-BCA2-6462C4ADEF87}" type="datetime1">
              <a:rPr lang="en-US" smtClean="0"/>
              <a:t>5/24/2025</a:t>
            </a:fld>
            <a:endParaRPr lang="it-IT"/>
          </a:p>
        </p:txBody>
      </p:sp>
      <p:sp>
        <p:nvSpPr>
          <p:cNvPr id="6" name="Footer Placeholder 5"/>
          <p:cNvSpPr>
            <a:spLocks noGrp="1"/>
          </p:cNvSpPr>
          <p:nvPr>
            <p:ph type="ftr" sz="quarter" idx="11"/>
          </p:nvPr>
        </p:nvSpPr>
        <p:spPr/>
        <p:txBody>
          <a:bodyPr/>
          <a:lstStyle/>
          <a:p>
            <a:r>
              <a:rPr lang="fr-FR"/>
              <a:t>M. Spurio - Astroparticle Physics - 13</a:t>
            </a:r>
            <a:endParaRPr lang="it-IT"/>
          </a:p>
        </p:txBody>
      </p:sp>
      <p:sp>
        <p:nvSpPr>
          <p:cNvPr id="7" name="Slide Number Placeholder 6"/>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24401547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Vertical Text Placeholder 2"/>
          <p:cNvSpPr>
            <a:spLocks noGrp="1"/>
          </p:cNvSpPr>
          <p:nvPr>
            <p:ph type="body" orient="vert" idx="1"/>
          </p:nvPr>
        </p:nvSpPr>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7A450736-8B31-4800-B8DC-543AA099DCCE}" type="datetime1">
              <a:rPr lang="en-US" smtClean="0"/>
              <a:t>5/24/2025</a:t>
            </a:fld>
            <a:endParaRPr lang="it-IT"/>
          </a:p>
        </p:txBody>
      </p:sp>
      <p:sp>
        <p:nvSpPr>
          <p:cNvPr id="5" name="Footer Placeholder 4"/>
          <p:cNvSpPr>
            <a:spLocks noGrp="1"/>
          </p:cNvSpPr>
          <p:nvPr>
            <p:ph type="ftr" sz="quarter" idx="11"/>
          </p:nvPr>
        </p:nvSpPr>
        <p:spPr/>
        <p:txBody>
          <a:bodyPr/>
          <a:lstStyle/>
          <a:p>
            <a:r>
              <a:rPr lang="fr-FR"/>
              <a:t>M. Spurio - Astroparticle Physics - 13</a:t>
            </a:r>
            <a:endParaRPr lang="it-IT"/>
          </a:p>
        </p:txBody>
      </p:sp>
      <p:sp>
        <p:nvSpPr>
          <p:cNvPr id="6" name="Slide Number Placeholder 5"/>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264584257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it-IT"/>
              <a:t>Fare clic per modificare lo stile del titolo dello schema</a:t>
            </a:r>
            <a:endParaRPr lang="en-US" dirty="0"/>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71E48754-89B6-4846-BF26-055B1D5CBD75}" type="datetime1">
              <a:rPr lang="en-US" smtClean="0"/>
              <a:t>5/24/2025</a:t>
            </a:fld>
            <a:endParaRPr lang="it-IT"/>
          </a:p>
        </p:txBody>
      </p:sp>
      <p:sp>
        <p:nvSpPr>
          <p:cNvPr id="5" name="Footer Placeholder 4"/>
          <p:cNvSpPr>
            <a:spLocks noGrp="1"/>
          </p:cNvSpPr>
          <p:nvPr>
            <p:ph type="ftr" sz="quarter" idx="11"/>
          </p:nvPr>
        </p:nvSpPr>
        <p:spPr/>
        <p:txBody>
          <a:bodyPr/>
          <a:lstStyle/>
          <a:p>
            <a:r>
              <a:rPr lang="fr-FR"/>
              <a:t>M. Spurio - Astroparticle Physics - 13</a:t>
            </a:r>
            <a:endParaRPr lang="it-IT"/>
          </a:p>
        </p:txBody>
      </p:sp>
      <p:sp>
        <p:nvSpPr>
          <p:cNvPr id="6" name="Slide Number Placeholder 5"/>
          <p:cNvSpPr>
            <a:spLocks noGrp="1"/>
          </p:cNvSpPr>
          <p:nvPr>
            <p:ph type="sldNum" sz="quarter" idx="12"/>
          </p:nvPr>
        </p:nvSpPr>
        <p:spPr/>
        <p:txBody>
          <a:bodyPr/>
          <a:lstStyle/>
          <a:p>
            <a:fld id="{EF856C54-971D-4A64-8725-72F12A462872}" type="slidenum">
              <a:rPr lang="it-IT" smtClean="0"/>
              <a:t>‹N›</a:t>
            </a:fld>
            <a:endParaRPr lang="it-IT"/>
          </a:p>
        </p:txBody>
      </p:sp>
    </p:spTree>
    <p:extLst>
      <p:ext uri="{BB962C8B-B14F-4D97-AF65-F5344CB8AC3E}">
        <p14:creationId xmlns:p14="http://schemas.microsoft.com/office/powerpoint/2010/main" val="233905524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it-IT"/>
              <a:t>Fare clic per modificare lo stile del titolo dello schema</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5265C2E-8532-4E50-908B-39A3D6AFD456}" type="datetime1">
              <a:rPr lang="en-US" smtClean="0"/>
              <a:t>5/24/2025</a:t>
            </a:fld>
            <a:endParaRPr lang="it-IT"/>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fr-FR"/>
              <a:t>M. Spurio - Astroparticle Physics - 13</a:t>
            </a:r>
            <a:endParaRPr lang="it-IT" dirty="0"/>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F856C54-971D-4A64-8725-72F12A462872}" type="slidenum">
              <a:rPr lang="it-IT" smtClean="0"/>
              <a:t>‹N›</a:t>
            </a:fld>
            <a:endParaRPr lang="it-IT"/>
          </a:p>
        </p:txBody>
      </p:sp>
      <p:cxnSp>
        <p:nvCxnSpPr>
          <p:cNvPr id="7" name="Connettore 1 7">
            <a:extLst>
              <a:ext uri="{FF2B5EF4-FFF2-40B4-BE49-F238E27FC236}">
                <a16:creationId xmlns:a16="http://schemas.microsoft.com/office/drawing/2014/main" id="{DB906E93-C197-34C2-E47B-B1E196DB9B29}"/>
              </a:ext>
            </a:extLst>
          </p:cNvPr>
          <p:cNvCxnSpPr/>
          <p:nvPr userDrawn="1"/>
        </p:nvCxnSpPr>
        <p:spPr>
          <a:xfrm>
            <a:off x="838200" y="763480"/>
            <a:ext cx="10515600" cy="0"/>
          </a:xfrm>
          <a:prstGeom prst="line">
            <a:avLst/>
          </a:prstGeom>
          <a:ln w="28575">
            <a:solidFill>
              <a:srgbClr val="C00000"/>
            </a:solidFill>
          </a:ln>
          <a:effectLst>
            <a:glow rad="63500">
              <a:schemeClr val="accent3">
                <a:satMod val="175000"/>
                <a:alpha val="40000"/>
              </a:schemeClr>
            </a:glow>
          </a:effectLst>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26416217"/>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hf hd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jpeg"/><Relationship Id="rId1" Type="http://schemas.openxmlformats.org/officeDocument/2006/relationships/slideLayout" Target="../slideLayouts/slideLayout2.xml"/><Relationship Id="rId4" Type="http://schemas.openxmlformats.org/officeDocument/2006/relationships/image" Target="../media/image3.emf"/></Relationships>
</file>

<file path=ppt/slides/_rels/slide3.xml.rels><?xml version="1.0" encoding="UTF-8" standalone="yes"?>
<Relationships xmlns="http://schemas.openxmlformats.org/package/2006/relationships"><Relationship Id="rId2" Type="http://schemas.openxmlformats.org/officeDocument/2006/relationships/image" Target="../media/image4.gif"/><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png"/><Relationship Id="rId1" Type="http://schemas.openxmlformats.org/officeDocument/2006/relationships/slideLayout" Target="../slideLayouts/slideLayout2.xml"/><Relationship Id="rId5" Type="http://schemas.openxmlformats.org/officeDocument/2006/relationships/image" Target="../media/image8.png"/><Relationship Id="rId4" Type="http://schemas.openxmlformats.org/officeDocument/2006/relationships/image" Target="../media/image7.png"/></Relationships>
</file>

<file path=ppt/slides/_rels/slide5.xml.rels><?xml version="1.0" encoding="UTF-8" standalone="yes"?>
<Relationships xmlns="http://schemas.openxmlformats.org/package/2006/relationships"><Relationship Id="rId3" Type="http://schemas.openxmlformats.org/officeDocument/2006/relationships/image" Target="../media/image8.emf"/><Relationship Id="rId2" Type="http://schemas.openxmlformats.org/officeDocument/2006/relationships/image" Target="../media/image7.emf"/><Relationship Id="rId1" Type="http://schemas.openxmlformats.org/officeDocument/2006/relationships/slideLayout" Target="../slideLayouts/slideLayout2.xml"/><Relationship Id="rId5" Type="http://schemas.openxmlformats.org/officeDocument/2006/relationships/slide" Target="slide4.xml"/><Relationship Id="rId4" Type="http://schemas.openxmlformats.org/officeDocument/2006/relationships/image" Target="../media/image9.emf"/></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1.gif"/><Relationship Id="rId2" Type="http://schemas.openxmlformats.org/officeDocument/2006/relationships/image" Target="../media/image10.png"/><Relationship Id="rId1" Type="http://schemas.openxmlformats.org/officeDocument/2006/relationships/slideLayout" Target="../slideLayouts/slideLayout2.xml"/><Relationship Id="rId4" Type="http://schemas.openxmlformats.org/officeDocument/2006/relationships/image" Target="../media/image12.emf"/></Relationships>
</file>

<file path=ppt/slides/_rels/slide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5.png"/><Relationship Id="rId1" Type="http://schemas.openxmlformats.org/officeDocument/2006/relationships/slideLayout" Target="../slideLayouts/slideLayout2.xml"/><Relationship Id="rId4" Type="http://schemas.openxmlformats.org/officeDocument/2006/relationships/image" Target="../media/image14.emf"/></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17.png"/><Relationship Id="rId4" Type="http://schemas.openxmlformats.org/officeDocument/2006/relationships/image" Target="../media/image16.png"/></Relationships>
</file>

<file path=ppt/slides/_rels/slide11.xml.rels><?xml version="1.0" encoding="UTF-8" standalone="yes"?>
<Relationships xmlns="http://schemas.openxmlformats.org/package/2006/relationships"><Relationship Id="rId3" Type="http://schemas.openxmlformats.org/officeDocument/2006/relationships/image" Target="../media/image19.gif"/><Relationship Id="rId7" Type="http://schemas.openxmlformats.org/officeDocument/2006/relationships/image" Target="../media/image23.emf"/><Relationship Id="rId2" Type="http://schemas.openxmlformats.org/officeDocument/2006/relationships/image" Target="../media/image18.emf"/><Relationship Id="rId1" Type="http://schemas.openxmlformats.org/officeDocument/2006/relationships/slideLayout" Target="../slideLayouts/slideLayout2.xml"/><Relationship Id="rId6" Type="http://schemas.openxmlformats.org/officeDocument/2006/relationships/image" Target="../media/image22.emf"/><Relationship Id="rId5" Type="http://schemas.openxmlformats.org/officeDocument/2006/relationships/image" Target="../media/image21.emf"/><Relationship Id="rId4" Type="http://schemas.openxmlformats.org/officeDocument/2006/relationships/image" Target="../media/image20.gif"/></Relationships>
</file>

<file path=ppt/slides/_rels/slide12.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4.gif"/><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26.emf"/><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8" Type="http://schemas.openxmlformats.org/officeDocument/2006/relationships/image" Target="../media/image34.png"/><Relationship Id="rId13" Type="http://schemas.openxmlformats.org/officeDocument/2006/relationships/slide" Target="slide7.xml"/><Relationship Id="rId3" Type="http://schemas.openxmlformats.org/officeDocument/2006/relationships/image" Target="../media/image29.png"/><Relationship Id="rId7" Type="http://schemas.openxmlformats.org/officeDocument/2006/relationships/image" Target="../media/image33.png"/><Relationship Id="rId12" Type="http://schemas.openxmlformats.org/officeDocument/2006/relationships/image" Target="../media/image38.png"/><Relationship Id="rId2" Type="http://schemas.openxmlformats.org/officeDocument/2006/relationships/image" Target="../media/image28.png"/><Relationship Id="rId1" Type="http://schemas.openxmlformats.org/officeDocument/2006/relationships/slideLayout" Target="../slideLayouts/slideLayout2.xml"/><Relationship Id="rId6" Type="http://schemas.openxmlformats.org/officeDocument/2006/relationships/image" Target="../media/image32.png"/><Relationship Id="rId11" Type="http://schemas.openxmlformats.org/officeDocument/2006/relationships/image" Target="../media/image37.png"/><Relationship Id="rId5" Type="http://schemas.openxmlformats.org/officeDocument/2006/relationships/image" Target="../media/image31.png"/><Relationship Id="rId10" Type="http://schemas.openxmlformats.org/officeDocument/2006/relationships/image" Target="../media/image36.png"/><Relationship Id="rId4" Type="http://schemas.openxmlformats.org/officeDocument/2006/relationships/image" Target="../media/image30.png"/><Relationship Id="rId9" Type="http://schemas.openxmlformats.org/officeDocument/2006/relationships/image" Target="../media/image35.png"/><Relationship Id="rId14" Type="http://schemas.openxmlformats.org/officeDocument/2006/relationships/slide" Target="slide8.xml"/></Relationships>
</file>

<file path=ppt/slides/_rels/slide16.xml.rels><?xml version="1.0" encoding="UTF-8" standalone="yes"?>
<Relationships xmlns="http://schemas.openxmlformats.org/package/2006/relationships"><Relationship Id="rId8" Type="http://schemas.openxmlformats.org/officeDocument/2006/relationships/image" Target="../media/image45.png"/><Relationship Id="rId3" Type="http://schemas.openxmlformats.org/officeDocument/2006/relationships/image" Target="../media/image40.png"/><Relationship Id="rId7" Type="http://schemas.openxmlformats.org/officeDocument/2006/relationships/image" Target="../media/image44.png"/><Relationship Id="rId2" Type="http://schemas.openxmlformats.org/officeDocument/2006/relationships/image" Target="../media/image39.png"/><Relationship Id="rId1" Type="http://schemas.openxmlformats.org/officeDocument/2006/relationships/slideLayout" Target="../slideLayouts/slideLayout2.xml"/><Relationship Id="rId6" Type="http://schemas.openxmlformats.org/officeDocument/2006/relationships/image" Target="../media/image43.png"/><Relationship Id="rId11" Type="http://schemas.openxmlformats.org/officeDocument/2006/relationships/image" Target="../media/image48.png"/><Relationship Id="rId5" Type="http://schemas.openxmlformats.org/officeDocument/2006/relationships/image" Target="../media/image42.png"/><Relationship Id="rId10" Type="http://schemas.openxmlformats.org/officeDocument/2006/relationships/image" Target="../media/image47.png"/><Relationship Id="rId4" Type="http://schemas.openxmlformats.org/officeDocument/2006/relationships/image" Target="../media/image41.png"/><Relationship Id="rId9" Type="http://schemas.openxmlformats.org/officeDocument/2006/relationships/image" Target="../media/image46.png"/></Relationships>
</file>

<file path=ppt/slides/_rels/slide17.xml.rels><?xml version="1.0" encoding="UTF-8" standalone="yes"?>
<Relationships xmlns="http://schemas.openxmlformats.org/package/2006/relationships"><Relationship Id="rId3" Type="http://schemas.openxmlformats.org/officeDocument/2006/relationships/image" Target="../media/image50.emf"/><Relationship Id="rId2" Type="http://schemas.openxmlformats.org/officeDocument/2006/relationships/image" Target="../media/image49.emf"/><Relationship Id="rId1" Type="http://schemas.openxmlformats.org/officeDocument/2006/relationships/slideLayout" Target="../slideLayouts/slideLayout2.xml"/><Relationship Id="rId6" Type="http://schemas.openxmlformats.org/officeDocument/2006/relationships/image" Target="../media/image53.emf"/><Relationship Id="rId5" Type="http://schemas.openxmlformats.org/officeDocument/2006/relationships/image" Target="../media/image52.emf"/><Relationship Id="rId4" Type="http://schemas.openxmlformats.org/officeDocument/2006/relationships/image" Target="../media/image51.emf"/></Relationships>
</file>

<file path=ppt/slides/_rels/slide18.xml.rels><?xml version="1.0" encoding="UTF-8" standalone="yes"?>
<Relationships xmlns="http://schemas.openxmlformats.org/package/2006/relationships"><Relationship Id="rId3" Type="http://schemas.openxmlformats.org/officeDocument/2006/relationships/image" Target="../media/image55.emf"/><Relationship Id="rId2" Type="http://schemas.openxmlformats.org/officeDocument/2006/relationships/image" Target="../media/image54.emf"/><Relationship Id="rId1" Type="http://schemas.openxmlformats.org/officeDocument/2006/relationships/slideLayout" Target="../slideLayouts/slideLayout2.xml"/><Relationship Id="rId6" Type="http://schemas.openxmlformats.org/officeDocument/2006/relationships/image" Target="../media/image58.emf"/><Relationship Id="rId5" Type="http://schemas.openxmlformats.org/officeDocument/2006/relationships/image" Target="../media/image57.emf"/><Relationship Id="rId4" Type="http://schemas.openxmlformats.org/officeDocument/2006/relationships/image" Target="../media/image56.emf"/></Relationships>
</file>

<file path=ppt/slides/_rels/slide19.xml.rels><?xml version="1.0" encoding="UTF-8" standalone="yes"?>
<Relationships xmlns="http://schemas.openxmlformats.org/package/2006/relationships"><Relationship Id="rId3" Type="http://schemas.openxmlformats.org/officeDocument/2006/relationships/slide" Target="slide18.xml"/><Relationship Id="rId2" Type="http://schemas.openxmlformats.org/officeDocument/2006/relationships/image" Target="../media/image59.emf"/><Relationship Id="rId1" Type="http://schemas.openxmlformats.org/officeDocument/2006/relationships/slideLayout" Target="../slideLayouts/slideLayout2.xml"/><Relationship Id="rId6" Type="http://schemas.openxmlformats.org/officeDocument/2006/relationships/image" Target="../media/image62.emf"/><Relationship Id="rId5" Type="http://schemas.openxmlformats.org/officeDocument/2006/relationships/image" Target="../media/image61.emf"/><Relationship Id="rId4" Type="http://schemas.openxmlformats.org/officeDocument/2006/relationships/image" Target="../media/image60.emf"/></Relationships>
</file>

<file path=ppt/slides/_rels/slide20.xml.rels><?xml version="1.0" encoding="UTF-8" standalone="yes"?>
<Relationships xmlns="http://schemas.openxmlformats.org/package/2006/relationships"><Relationship Id="rId3" Type="http://schemas.openxmlformats.org/officeDocument/2006/relationships/image" Target="../media/image63.emf"/><Relationship Id="rId7" Type="http://schemas.openxmlformats.org/officeDocument/2006/relationships/image" Target="../media/image69.png"/><Relationship Id="rId2" Type="http://schemas.openxmlformats.org/officeDocument/2006/relationships/image" Target="../media/image65.png"/><Relationship Id="rId1" Type="http://schemas.openxmlformats.org/officeDocument/2006/relationships/slideLayout" Target="../slideLayouts/slideLayout2.xml"/><Relationship Id="rId6" Type="http://schemas.openxmlformats.org/officeDocument/2006/relationships/image" Target="../media/image65.emf"/><Relationship Id="rId5" Type="http://schemas.openxmlformats.org/officeDocument/2006/relationships/slide" Target="slide18.xml"/><Relationship Id="rId4" Type="http://schemas.openxmlformats.org/officeDocument/2006/relationships/image" Target="../media/image64.emf"/></Relationships>
</file>

<file path=ppt/slides/_rels/slide21.xml.rels><?xml version="1.0" encoding="UTF-8" standalone="yes"?>
<Relationships xmlns="http://schemas.openxmlformats.org/package/2006/relationships"><Relationship Id="rId3" Type="http://schemas.openxmlformats.org/officeDocument/2006/relationships/image" Target="../media/image67.jpeg"/><Relationship Id="rId2" Type="http://schemas.openxmlformats.org/officeDocument/2006/relationships/image" Target="../media/image66.jpeg"/><Relationship Id="rId1" Type="http://schemas.openxmlformats.org/officeDocument/2006/relationships/slideLayout" Target="../slideLayouts/slideLayout2.xml"/><Relationship Id="rId4" Type="http://schemas.openxmlformats.org/officeDocument/2006/relationships/slide" Target="slide19.xml"/></Relationships>
</file>

<file path=ppt/slides/_rels/slide22.xml.rels><?xml version="1.0" encoding="UTF-8" standalone="yes"?>
<Relationships xmlns="http://schemas.openxmlformats.org/package/2006/relationships"><Relationship Id="rId3" Type="http://schemas.openxmlformats.org/officeDocument/2006/relationships/image" Target="../media/image69.emf"/><Relationship Id="rId2" Type="http://schemas.openxmlformats.org/officeDocument/2006/relationships/image" Target="../media/image68.png"/><Relationship Id="rId1" Type="http://schemas.openxmlformats.org/officeDocument/2006/relationships/slideLayout" Target="../slideLayouts/slideLayout2.xml"/><Relationship Id="rId4" Type="http://schemas.openxmlformats.org/officeDocument/2006/relationships/slide" Target="slide19.xml"/></Relationships>
</file>

<file path=ppt/slides/_rels/slide23.xml.rels><?xml version="1.0" encoding="UTF-8" standalone="yes"?>
<Relationships xmlns="http://schemas.openxmlformats.org/package/2006/relationships"><Relationship Id="rId3" Type="http://schemas.openxmlformats.org/officeDocument/2006/relationships/slide" Target="slide21.xml"/><Relationship Id="rId2" Type="http://schemas.openxmlformats.org/officeDocument/2006/relationships/slide" Target="slide12.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70.emf"/><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71.emf"/><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72.jpe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74.jpeg"/><Relationship Id="rId2" Type="http://schemas.openxmlformats.org/officeDocument/2006/relationships/image" Target="../media/image73.jpeg"/><Relationship Id="rId1" Type="http://schemas.openxmlformats.org/officeDocument/2006/relationships/slideLayout" Target="../slideLayouts/slideLayout2.xml"/><Relationship Id="rId4" Type="http://schemas.openxmlformats.org/officeDocument/2006/relationships/slide" Target="slide22.xml"/></Relationships>
</file>

<file path=ppt/slides/_rels/slide28.xml.rels><?xml version="1.0" encoding="UTF-8" standalone="yes"?>
<Relationships xmlns="http://schemas.openxmlformats.org/package/2006/relationships"><Relationship Id="rId2" Type="http://schemas.openxmlformats.org/officeDocument/2006/relationships/image" Target="../media/image75.emf"/><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76.jpeg"/><Relationship Id="rId2" Type="http://schemas.openxmlformats.org/officeDocument/2006/relationships/hyperlink" Target="https://www.ligo.caltech.edu/video/ligo20160211v6" TargetMode="External"/><Relationship Id="rId1" Type="http://schemas.openxmlformats.org/officeDocument/2006/relationships/slideLayout" Target="../slideLayouts/slideLayout2.xml"/><Relationship Id="rId4" Type="http://schemas.openxmlformats.org/officeDocument/2006/relationships/image" Target="../media/image77.jpeg"/></Relationships>
</file>

<file path=ppt/slides/_rels/slide30.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image" Target="../media/image78.jpeg"/><Relationship Id="rId1" Type="http://schemas.openxmlformats.org/officeDocument/2006/relationships/slideLayout" Target="../slideLayouts/slideLayout2.xml"/><Relationship Id="rId4" Type="http://schemas.openxmlformats.org/officeDocument/2006/relationships/image" Target="../media/image80.png"/></Relationships>
</file>

<file path=ppt/slides/_rels/slide31.xml.rels><?xml version="1.0" encoding="UTF-8" standalone="yes"?>
<Relationships xmlns="http://schemas.openxmlformats.org/package/2006/relationships"><Relationship Id="rId2" Type="http://schemas.openxmlformats.org/officeDocument/2006/relationships/image" Target="../media/image81.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82.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84.emf"/><Relationship Id="rId2" Type="http://schemas.openxmlformats.org/officeDocument/2006/relationships/image" Target="../media/image83.emf"/><Relationship Id="rId1" Type="http://schemas.openxmlformats.org/officeDocument/2006/relationships/slideLayout" Target="../slideLayouts/slideLayout2.xml"/><Relationship Id="rId4" Type="http://schemas.openxmlformats.org/officeDocument/2006/relationships/image" Target="../media/image85.emf"/></Relationships>
</file>

<file path=ppt/slides/_rels/slide34.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2.mp4"/><Relationship Id="rId1" Type="http://schemas.microsoft.com/office/2007/relationships/media" Target="../media/media2.mp4"/><Relationship Id="rId4" Type="http://schemas.openxmlformats.org/officeDocument/2006/relationships/image" Target="../media/image86.png"/></Relationships>
</file>

<file path=ppt/slides/_rels/slide3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3.mp4"/><Relationship Id="rId1" Type="http://schemas.microsoft.com/office/2007/relationships/media" Target="../media/media3.mp4"/><Relationship Id="rId4" Type="http://schemas.openxmlformats.org/officeDocument/2006/relationships/image" Target="../media/image87.png"/></Relationships>
</file>

<file path=ppt/slides/_rels/slide36.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mpg"/><Relationship Id="rId1" Type="http://schemas.microsoft.com/office/2007/relationships/media" Target="../media/media4.mpg"/><Relationship Id="rId4" Type="http://schemas.openxmlformats.org/officeDocument/2006/relationships/image" Target="../media/image88.png"/></Relationships>
</file>

<file path=ppt/slides/_rels/slide37.xml.rels><?xml version="1.0" encoding="UTF-8" standalone="yes"?>
<Relationships xmlns="http://schemas.openxmlformats.org/package/2006/relationships"><Relationship Id="rId3" Type="http://schemas.openxmlformats.org/officeDocument/2006/relationships/image" Target="../media/image90.emf"/><Relationship Id="rId2" Type="http://schemas.openxmlformats.org/officeDocument/2006/relationships/image" Target="../media/image89.emf"/><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8" Type="http://schemas.openxmlformats.org/officeDocument/2006/relationships/slide" Target="slide7.xml"/><Relationship Id="rId3" Type="http://schemas.openxmlformats.org/officeDocument/2006/relationships/image" Target="../media/image91.emf"/><Relationship Id="rId7" Type="http://schemas.openxmlformats.org/officeDocument/2006/relationships/image" Target="../media/image95.emf"/><Relationship Id="rId2" Type="http://schemas.openxmlformats.org/officeDocument/2006/relationships/slide" Target="slide20.xml"/><Relationship Id="rId1" Type="http://schemas.openxmlformats.org/officeDocument/2006/relationships/slideLayout" Target="../slideLayouts/slideLayout2.xml"/><Relationship Id="rId6" Type="http://schemas.openxmlformats.org/officeDocument/2006/relationships/image" Target="../media/image94.emf"/><Relationship Id="rId5" Type="http://schemas.openxmlformats.org/officeDocument/2006/relationships/image" Target="../media/image93.emf"/><Relationship Id="rId10" Type="http://schemas.openxmlformats.org/officeDocument/2006/relationships/slide" Target="slide33.xml"/><Relationship Id="rId4" Type="http://schemas.openxmlformats.org/officeDocument/2006/relationships/image" Target="../media/image92.emf"/><Relationship Id="rId9" Type="http://schemas.openxmlformats.org/officeDocument/2006/relationships/image" Target="../media/image96.emf"/></Relationships>
</file>

<file path=ppt/slides/_rels/slide39.xml.rels><?xml version="1.0" encoding="UTF-8" standalone="yes"?>
<Relationships xmlns="http://schemas.openxmlformats.org/package/2006/relationships"><Relationship Id="rId3" Type="http://schemas.openxmlformats.org/officeDocument/2006/relationships/image" Target="../media/image98.emf"/><Relationship Id="rId7" Type="http://schemas.openxmlformats.org/officeDocument/2006/relationships/slide" Target="slide33.xml"/><Relationship Id="rId2" Type="http://schemas.openxmlformats.org/officeDocument/2006/relationships/image" Target="../media/image97.emf"/><Relationship Id="rId1" Type="http://schemas.openxmlformats.org/officeDocument/2006/relationships/slideLayout" Target="../slideLayouts/slideLayout2.xml"/><Relationship Id="rId6" Type="http://schemas.openxmlformats.org/officeDocument/2006/relationships/image" Target="../media/image101.emf"/><Relationship Id="rId5" Type="http://schemas.openxmlformats.org/officeDocument/2006/relationships/image" Target="../media/image100.emf"/><Relationship Id="rId4" Type="http://schemas.openxmlformats.org/officeDocument/2006/relationships/image" Target="../media/image99.emf"/></Relationships>
</file>

<file path=ppt/slides/_rels/slide40.xml.rels><?xml version="1.0" encoding="UTF-8" standalone="yes"?>
<Relationships xmlns="http://schemas.openxmlformats.org/package/2006/relationships"><Relationship Id="rId3" Type="http://schemas.openxmlformats.org/officeDocument/2006/relationships/image" Target="../media/image103.emf"/><Relationship Id="rId2" Type="http://schemas.openxmlformats.org/officeDocument/2006/relationships/image" Target="../media/image102.emf"/><Relationship Id="rId1" Type="http://schemas.openxmlformats.org/officeDocument/2006/relationships/slideLayout" Target="../slideLayouts/slideLayout2.xml"/><Relationship Id="rId4" Type="http://schemas.openxmlformats.org/officeDocument/2006/relationships/image" Target="../media/image104.emf"/></Relationships>
</file>

<file path=ppt/slides/_rels/slide41.xml.rels><?xml version="1.0" encoding="UTF-8" standalone="yes"?>
<Relationships xmlns="http://schemas.openxmlformats.org/package/2006/relationships"><Relationship Id="rId3" Type="http://schemas.openxmlformats.org/officeDocument/2006/relationships/image" Target="../media/image106.emf"/><Relationship Id="rId7" Type="http://schemas.openxmlformats.org/officeDocument/2006/relationships/image" Target="../media/image109.emf"/><Relationship Id="rId2" Type="http://schemas.openxmlformats.org/officeDocument/2006/relationships/image" Target="../media/image105.png"/><Relationship Id="rId1" Type="http://schemas.openxmlformats.org/officeDocument/2006/relationships/slideLayout" Target="../slideLayouts/slideLayout2.xml"/><Relationship Id="rId6" Type="http://schemas.openxmlformats.org/officeDocument/2006/relationships/image" Target="../media/image108.emf"/><Relationship Id="rId5" Type="http://schemas.openxmlformats.org/officeDocument/2006/relationships/image" Target="../media/image99.emf"/><Relationship Id="rId4" Type="http://schemas.openxmlformats.org/officeDocument/2006/relationships/image" Target="../media/image107.emf"/></Relationships>
</file>

<file path=ppt/slides/_rels/slide42.xml.rels><?xml version="1.0" encoding="UTF-8" standalone="yes"?>
<Relationships xmlns="http://schemas.openxmlformats.org/package/2006/relationships"><Relationship Id="rId8" Type="http://schemas.openxmlformats.org/officeDocument/2006/relationships/image" Target="../media/image114.emf"/><Relationship Id="rId3" Type="http://schemas.openxmlformats.org/officeDocument/2006/relationships/slide" Target="slide40.xml"/><Relationship Id="rId7" Type="http://schemas.openxmlformats.org/officeDocument/2006/relationships/image" Target="../media/image113.emf"/><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112.emf"/><Relationship Id="rId5" Type="http://schemas.openxmlformats.org/officeDocument/2006/relationships/image" Target="../media/image111.emf"/><Relationship Id="rId10" Type="http://schemas.openxmlformats.org/officeDocument/2006/relationships/slide" Target="slide41.xml"/><Relationship Id="rId4" Type="http://schemas.openxmlformats.org/officeDocument/2006/relationships/image" Target="../media/image110.emf"/><Relationship Id="rId9" Type="http://schemas.openxmlformats.org/officeDocument/2006/relationships/image" Target="../media/image96.emf"/></Relationships>
</file>

<file path=ppt/slides/_rels/slide43.xml.rels><?xml version="1.0" encoding="UTF-8" standalone="yes"?>
<Relationships xmlns="http://schemas.openxmlformats.org/package/2006/relationships"><Relationship Id="rId3" Type="http://schemas.openxmlformats.org/officeDocument/2006/relationships/image" Target="../media/image115.emf"/><Relationship Id="rId7" Type="http://schemas.openxmlformats.org/officeDocument/2006/relationships/image" Target="../media/image118.emf"/><Relationship Id="rId2" Type="http://schemas.openxmlformats.org/officeDocument/2006/relationships/slide" Target="slide40.xml"/><Relationship Id="rId1" Type="http://schemas.openxmlformats.org/officeDocument/2006/relationships/slideLayout" Target="../slideLayouts/slideLayout2.xml"/><Relationship Id="rId6" Type="http://schemas.openxmlformats.org/officeDocument/2006/relationships/image" Target="../media/image117.emf"/><Relationship Id="rId5" Type="http://schemas.openxmlformats.org/officeDocument/2006/relationships/image" Target="../media/image116.emf"/><Relationship Id="rId4" Type="http://schemas.openxmlformats.org/officeDocument/2006/relationships/slide" Target="slide20.xml"/></Relationships>
</file>

<file path=ppt/slides/_rels/slide44.xml.rels><?xml version="1.0" encoding="UTF-8" standalone="yes"?>
<Relationships xmlns="http://schemas.openxmlformats.org/package/2006/relationships"><Relationship Id="rId8" Type="http://schemas.openxmlformats.org/officeDocument/2006/relationships/image" Target="../media/image124.emf"/><Relationship Id="rId3" Type="http://schemas.openxmlformats.org/officeDocument/2006/relationships/image" Target="../media/image119.emf"/><Relationship Id="rId7" Type="http://schemas.openxmlformats.org/officeDocument/2006/relationships/image" Target="../media/image123.emf"/><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122.emf"/><Relationship Id="rId5" Type="http://schemas.openxmlformats.org/officeDocument/2006/relationships/image" Target="../media/image121.emf"/><Relationship Id="rId4" Type="http://schemas.openxmlformats.org/officeDocument/2006/relationships/image" Target="../media/image120.emf"/></Relationships>
</file>

<file path=ppt/slides/_rels/slide45.xml.rels><?xml version="1.0" encoding="UTF-8" standalone="yes"?>
<Relationships xmlns="http://schemas.openxmlformats.org/package/2006/relationships"><Relationship Id="rId3" Type="http://schemas.openxmlformats.org/officeDocument/2006/relationships/image" Target="../media/image125.emf"/><Relationship Id="rId2" Type="http://schemas.openxmlformats.org/officeDocument/2006/relationships/slide" Target="slide39.xml"/><Relationship Id="rId1" Type="http://schemas.openxmlformats.org/officeDocument/2006/relationships/slideLayout" Target="../slideLayouts/slideLayout2.xml"/><Relationship Id="rId6" Type="http://schemas.openxmlformats.org/officeDocument/2006/relationships/image" Target="../media/image128.emf"/><Relationship Id="rId5" Type="http://schemas.openxmlformats.org/officeDocument/2006/relationships/image" Target="../media/image127.emf"/><Relationship Id="rId4" Type="http://schemas.openxmlformats.org/officeDocument/2006/relationships/image" Target="../media/image126.emf"/></Relationships>
</file>

<file path=ppt/slides/_rels/slide46.xml.rels><?xml version="1.0" encoding="UTF-8" standalone="yes"?>
<Relationships xmlns="http://schemas.openxmlformats.org/package/2006/relationships"><Relationship Id="rId3" Type="http://schemas.openxmlformats.org/officeDocument/2006/relationships/image" Target="../media/image130.emf"/><Relationship Id="rId2" Type="http://schemas.openxmlformats.org/officeDocument/2006/relationships/image" Target="../media/image129.emf"/><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132.emf"/><Relationship Id="rId2" Type="http://schemas.openxmlformats.org/officeDocument/2006/relationships/image" Target="../media/image131.jpe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image" Target="../media/image133.emf"/><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image" Target="../media/image134.emf"/><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135.emf"/><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image" Target="../media/image136.emf"/><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137.jpe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3" Type="http://schemas.openxmlformats.org/officeDocument/2006/relationships/image" Target="../media/image139.png"/><Relationship Id="rId7" Type="http://schemas.openxmlformats.org/officeDocument/2006/relationships/image" Target="../media/image143.emf"/><Relationship Id="rId2" Type="http://schemas.openxmlformats.org/officeDocument/2006/relationships/image" Target="../media/image138.png"/><Relationship Id="rId1" Type="http://schemas.openxmlformats.org/officeDocument/2006/relationships/slideLayout" Target="../slideLayouts/slideLayout2.xml"/><Relationship Id="rId6" Type="http://schemas.openxmlformats.org/officeDocument/2006/relationships/image" Target="../media/image142.png"/><Relationship Id="rId5" Type="http://schemas.openxmlformats.org/officeDocument/2006/relationships/image" Target="../media/image141.jpeg"/><Relationship Id="rId4" Type="http://schemas.openxmlformats.org/officeDocument/2006/relationships/image" Target="../media/image140.jpeg"/></Relationships>
</file>

<file path=ppt/slides/_rels/slide54.xml.rels><?xml version="1.0" encoding="UTF-8" standalone="yes"?>
<Relationships xmlns="http://schemas.openxmlformats.org/package/2006/relationships"><Relationship Id="rId2" Type="http://schemas.openxmlformats.org/officeDocument/2006/relationships/image" Target="../media/image144.emf"/><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3" Type="http://schemas.openxmlformats.org/officeDocument/2006/relationships/image" Target="../media/image145.emf"/><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image" Target="../media/image148.emf"/><Relationship Id="rId5" Type="http://schemas.openxmlformats.org/officeDocument/2006/relationships/image" Target="../media/image147.emf"/><Relationship Id="rId4" Type="http://schemas.openxmlformats.org/officeDocument/2006/relationships/image" Target="../media/image146.jpeg"/></Relationships>
</file>

<file path=ppt/slides/_rels/slide56.xml.rels><?xml version="1.0" encoding="UTF-8" standalone="yes"?>
<Relationships xmlns="http://schemas.openxmlformats.org/package/2006/relationships"><Relationship Id="rId8" Type="http://schemas.openxmlformats.org/officeDocument/2006/relationships/image" Target="../media/image147.emf"/><Relationship Id="rId3" Type="http://schemas.openxmlformats.org/officeDocument/2006/relationships/image" Target="../media/image145.emf"/><Relationship Id="rId7" Type="http://schemas.openxmlformats.org/officeDocument/2006/relationships/image" Target="../media/image152.emf"/><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151.jpeg"/><Relationship Id="rId5" Type="http://schemas.openxmlformats.org/officeDocument/2006/relationships/image" Target="../media/image150.emf"/><Relationship Id="rId4" Type="http://schemas.openxmlformats.org/officeDocument/2006/relationships/image" Target="../media/image149.emf"/></Relationships>
</file>

<file path=ppt/slides/_rels/slide57.xml.rels><?xml version="1.0" encoding="UTF-8" standalone="yes"?>
<Relationships xmlns="http://schemas.openxmlformats.org/package/2006/relationships"><Relationship Id="rId2" Type="http://schemas.openxmlformats.org/officeDocument/2006/relationships/image" Target="../media/image153.emf"/><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3" Type="http://schemas.openxmlformats.org/officeDocument/2006/relationships/image" Target="../media/image154.emf"/><Relationship Id="rId2" Type="http://schemas.openxmlformats.org/officeDocument/2006/relationships/image" Target="../media/image153.emf"/><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3" Type="http://schemas.openxmlformats.org/officeDocument/2006/relationships/image" Target="../media/image155.emf"/><Relationship Id="rId2" Type="http://schemas.openxmlformats.org/officeDocument/2006/relationships/image" Target="../media/image153.emf"/><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image" Target="../media/image156.jpeg"/><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3" Type="http://schemas.openxmlformats.org/officeDocument/2006/relationships/image" Target="../media/image158.emf"/><Relationship Id="rId2" Type="http://schemas.openxmlformats.org/officeDocument/2006/relationships/image" Target="../media/image157.emf"/><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8" Type="http://schemas.openxmlformats.org/officeDocument/2006/relationships/image" Target="../media/image165.emf"/><Relationship Id="rId3" Type="http://schemas.openxmlformats.org/officeDocument/2006/relationships/image" Target="../media/image160.emf"/><Relationship Id="rId7" Type="http://schemas.openxmlformats.org/officeDocument/2006/relationships/image" Target="../media/image164.emf"/><Relationship Id="rId12" Type="http://schemas.openxmlformats.org/officeDocument/2006/relationships/image" Target="../media/image169.emf"/><Relationship Id="rId2" Type="http://schemas.openxmlformats.org/officeDocument/2006/relationships/image" Target="../media/image159.emf"/><Relationship Id="rId1" Type="http://schemas.openxmlformats.org/officeDocument/2006/relationships/slideLayout" Target="../slideLayouts/slideLayout2.xml"/><Relationship Id="rId6" Type="http://schemas.openxmlformats.org/officeDocument/2006/relationships/image" Target="../media/image163.emf"/><Relationship Id="rId11" Type="http://schemas.openxmlformats.org/officeDocument/2006/relationships/image" Target="../media/image168.emf"/><Relationship Id="rId5" Type="http://schemas.openxmlformats.org/officeDocument/2006/relationships/image" Target="../media/image162.emf"/><Relationship Id="rId10" Type="http://schemas.openxmlformats.org/officeDocument/2006/relationships/image" Target="../media/image167.emf"/><Relationship Id="rId4" Type="http://schemas.openxmlformats.org/officeDocument/2006/relationships/image" Target="../media/image161.emf"/><Relationship Id="rId9" Type="http://schemas.openxmlformats.org/officeDocument/2006/relationships/image" Target="../media/image166.emf"/></Relationships>
</file>

<file path=ppt/slides/_rels/slide63.xml.rels><?xml version="1.0" encoding="UTF-8" standalone="yes"?>
<Relationships xmlns="http://schemas.openxmlformats.org/package/2006/relationships"><Relationship Id="rId3" Type="http://schemas.openxmlformats.org/officeDocument/2006/relationships/image" Target="../media/image171.png"/><Relationship Id="rId2" Type="http://schemas.openxmlformats.org/officeDocument/2006/relationships/image" Target="../media/image170.emf"/><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3" Type="http://schemas.openxmlformats.org/officeDocument/2006/relationships/image" Target="../media/image172.png"/><Relationship Id="rId2" Type="http://schemas.openxmlformats.org/officeDocument/2006/relationships/hyperlink" Target="https://www.ligo.caltech.edu/LA/video/ligo20171016v2" TargetMode="External"/><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5.m4v"/><Relationship Id="rId1" Type="http://schemas.microsoft.com/office/2007/relationships/media" Target="../media/media5.m4v"/><Relationship Id="rId4" Type="http://schemas.openxmlformats.org/officeDocument/2006/relationships/image" Target="../media/image173.png"/></Relationships>
</file>

<file path=ppt/slides/_rels/slide66.xml.rels><?xml version="1.0" encoding="UTF-8" standalone="yes"?>
<Relationships xmlns="http://schemas.openxmlformats.org/package/2006/relationships"><Relationship Id="rId3" Type="http://schemas.openxmlformats.org/officeDocument/2006/relationships/image" Target="../media/image175.emf"/><Relationship Id="rId2" Type="http://schemas.openxmlformats.org/officeDocument/2006/relationships/image" Target="../media/image174.emf"/><Relationship Id="rId1" Type="http://schemas.openxmlformats.org/officeDocument/2006/relationships/slideLayout" Target="../slideLayouts/slideLayout2.xml"/><Relationship Id="rId5" Type="http://schemas.openxmlformats.org/officeDocument/2006/relationships/image" Target="../media/image176.emf"/><Relationship Id="rId4" Type="http://schemas.openxmlformats.org/officeDocument/2006/relationships/slide" Target="slide39.xml"/></Relationships>
</file>

<file path=ppt/slides/_rels/slide67.xml.rels><?xml version="1.0" encoding="UTF-8" standalone="yes"?>
<Relationships xmlns="http://schemas.openxmlformats.org/package/2006/relationships"><Relationship Id="rId2" Type="http://schemas.openxmlformats.org/officeDocument/2006/relationships/image" Target="../media/image177.emf"/><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2" Type="http://schemas.openxmlformats.org/officeDocument/2006/relationships/image" Target="../media/image178.jpeg"/><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2" Type="http://schemas.openxmlformats.org/officeDocument/2006/relationships/image" Target="../media/image179.jpeg"/><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3" Type="http://schemas.openxmlformats.org/officeDocument/2006/relationships/image" Target="../media/image180.emf"/><Relationship Id="rId2" Type="http://schemas.openxmlformats.org/officeDocument/2006/relationships/image" Target="../media/image179.png"/><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3" Type="http://schemas.openxmlformats.org/officeDocument/2006/relationships/slideLayout" Target="../slideLayouts/slideLayout6.xml"/><Relationship Id="rId2" Type="http://schemas.openxmlformats.org/officeDocument/2006/relationships/video" Target="../media/media6.mp4"/><Relationship Id="rId1" Type="http://schemas.microsoft.com/office/2007/relationships/media" Target="../media/media6.mp4"/><Relationship Id="rId5" Type="http://schemas.openxmlformats.org/officeDocument/2006/relationships/image" Target="../media/image182.emf"/><Relationship Id="rId4" Type="http://schemas.openxmlformats.org/officeDocument/2006/relationships/image" Target="../media/image181.png"/></Relationships>
</file>

<file path=ppt/slides/_rels/slide72.xml.rels><?xml version="1.0" encoding="UTF-8" standalone="yes"?>
<Relationships xmlns="http://schemas.openxmlformats.org/package/2006/relationships"><Relationship Id="rId3" Type="http://schemas.openxmlformats.org/officeDocument/2006/relationships/image" Target="../media/image183.png"/><Relationship Id="rId2" Type="http://schemas.openxmlformats.org/officeDocument/2006/relationships/hyperlink" Target="../../AstroParticelle-Materiale/GW/Time-lapse%20sequence%20of%20kilonova%20images%20and%20spectra.avi" TargetMode="External"/><Relationship Id="rId1" Type="http://schemas.openxmlformats.org/officeDocument/2006/relationships/slideLayout" Target="../slideLayouts/slideLayout2.xml"/><Relationship Id="rId4" Type="http://schemas.openxmlformats.org/officeDocument/2006/relationships/image" Target="../media/image184.png"/></Relationships>
</file>

<file path=ppt/slides/_rels/slide73.xml.rels><?xml version="1.0" encoding="UTF-8" standalone="yes"?>
<Relationships xmlns="http://schemas.openxmlformats.org/package/2006/relationships"><Relationship Id="rId3" Type="http://schemas.openxmlformats.org/officeDocument/2006/relationships/image" Target="../media/image185.jpeg"/><Relationship Id="rId2" Type="http://schemas.openxmlformats.org/officeDocument/2006/relationships/hyperlink" Target="https://indico.ego-gw.it/event/819/" TargetMode="External"/><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image" Target="../media/image186.jpeg"/><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3" Type="http://schemas.openxmlformats.org/officeDocument/2006/relationships/image" Target="../media/image187.gif"/><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image" Target="../media/image188.jpeg"/><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2" Type="http://schemas.openxmlformats.org/officeDocument/2006/relationships/image" Target="../media/image189.jpeg"/><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p:txBody>
          <a:bodyPr>
            <a:normAutofit/>
          </a:bodyPr>
          <a:lstStyle/>
          <a:p>
            <a:pPr marL="0" indent="0" algn="ctr">
              <a:buNone/>
            </a:pPr>
            <a:endParaRPr lang="en-GB" sz="3200" dirty="0">
              <a:solidFill>
                <a:srgbClr val="C00000"/>
              </a:solidFill>
              <a:latin typeface="Calibri Light" panose="020F0302020204030204"/>
              <a:ea typeface="+mj-ea"/>
              <a:cs typeface="+mj-cs"/>
            </a:endParaRPr>
          </a:p>
          <a:p>
            <a:pPr marL="0" indent="0" algn="ctr">
              <a:buNone/>
            </a:pPr>
            <a:r>
              <a:rPr lang="en-GB" sz="3200" dirty="0">
                <a:solidFill>
                  <a:srgbClr val="C00000"/>
                </a:solidFill>
                <a:latin typeface="Calibri Light" panose="020F0302020204030204"/>
                <a:ea typeface="+mj-ea"/>
                <a:cs typeface="+mj-cs"/>
              </a:rPr>
              <a:t>XIII </a:t>
            </a:r>
          </a:p>
          <a:p>
            <a:pPr marL="0" indent="0" algn="ctr">
              <a:buNone/>
            </a:pPr>
            <a:r>
              <a:rPr lang="en-US" sz="3200" dirty="0">
                <a:solidFill>
                  <a:srgbClr val="C00000"/>
                </a:solidFill>
                <a:latin typeface="Calibri Light" panose="020F0302020204030204"/>
                <a:ea typeface="+mj-ea"/>
                <a:cs typeface="+mj-cs"/>
              </a:rPr>
              <a:t>Basics on the Observations of </a:t>
            </a:r>
          </a:p>
          <a:p>
            <a:pPr marL="0" indent="0" algn="ctr">
              <a:buNone/>
            </a:pPr>
            <a:r>
              <a:rPr lang="en-US" sz="3200" dirty="0">
                <a:solidFill>
                  <a:srgbClr val="C00000"/>
                </a:solidFill>
                <a:latin typeface="Calibri Light" panose="020F0302020204030204"/>
                <a:ea typeface="+mj-ea"/>
                <a:cs typeface="+mj-cs"/>
              </a:rPr>
              <a:t>Gravitational Waves </a:t>
            </a:r>
            <a:endParaRPr lang="en-GB" sz="2000" dirty="0">
              <a:solidFill>
                <a:srgbClr val="FF0000"/>
              </a:solidFill>
            </a:endParaRPr>
          </a:p>
        </p:txBody>
      </p:sp>
      <p:sp>
        <p:nvSpPr>
          <p:cNvPr id="2" name="Segnaposto piè di pagina 1"/>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1</a:t>
            </a:fld>
            <a:endParaRPr lang="it-IT"/>
          </a:p>
        </p:txBody>
      </p:sp>
      <p:sp>
        <p:nvSpPr>
          <p:cNvPr id="4" name="Rettangolo 3"/>
          <p:cNvSpPr/>
          <p:nvPr/>
        </p:nvSpPr>
        <p:spPr>
          <a:xfrm>
            <a:off x="3467708" y="4307761"/>
            <a:ext cx="5256584" cy="1754326"/>
          </a:xfrm>
          <a:prstGeom prst="rect">
            <a:avLst/>
          </a:prstGeom>
        </p:spPr>
        <p:txBody>
          <a:bodyPr wrap="square">
            <a:spAutoFit/>
          </a:bodyPr>
          <a:lstStyle/>
          <a:p>
            <a:pPr algn="ctr"/>
            <a:r>
              <a:rPr lang="en-US" sz="3200" spc="-100" dirty="0">
                <a:solidFill>
                  <a:srgbClr val="675E47"/>
                </a:solidFill>
                <a:latin typeface="+mj-lt"/>
                <a:ea typeface="+mj-ea"/>
                <a:cs typeface="+mj-cs"/>
              </a:rPr>
              <a:t>Astroparticle Physics </a:t>
            </a:r>
            <a:r>
              <a:rPr lang="en-US" sz="3200" spc="-100" dirty="0" err="1">
                <a:solidFill>
                  <a:srgbClr val="675E47"/>
                </a:solidFill>
                <a:latin typeface="+mj-lt"/>
                <a:ea typeface="+mj-ea"/>
                <a:cs typeface="+mj-cs"/>
              </a:rPr>
              <a:t>a.a.</a:t>
            </a:r>
            <a:r>
              <a:rPr lang="en-US" sz="3200" spc="-100" dirty="0">
                <a:solidFill>
                  <a:srgbClr val="675E47"/>
                </a:solidFill>
                <a:latin typeface="+mj-lt"/>
                <a:ea typeface="+mj-ea"/>
                <a:cs typeface="+mj-cs"/>
              </a:rPr>
              <a:t> 2024/25</a:t>
            </a:r>
          </a:p>
          <a:p>
            <a:pPr algn="ctr"/>
            <a:r>
              <a:rPr lang="en-US" sz="2800" spc="-100" dirty="0">
                <a:solidFill>
                  <a:srgbClr val="675E47"/>
                </a:solidFill>
                <a:latin typeface="+mj-lt"/>
                <a:ea typeface="+mj-ea"/>
                <a:cs typeface="+mj-cs"/>
              </a:rPr>
              <a:t>Maurizio Spurio</a:t>
            </a:r>
          </a:p>
          <a:p>
            <a:pPr algn="ctr"/>
            <a:r>
              <a:rPr lang="en-US" sz="2400" spc="-100" dirty="0" err="1">
                <a:solidFill>
                  <a:srgbClr val="675E47"/>
                </a:solidFill>
                <a:latin typeface="+mj-lt"/>
                <a:ea typeface="+mj-ea"/>
                <a:cs typeface="+mj-cs"/>
              </a:rPr>
              <a:t>Università</a:t>
            </a:r>
            <a:r>
              <a:rPr lang="en-US" sz="2400" spc="-100" dirty="0">
                <a:solidFill>
                  <a:srgbClr val="675E47"/>
                </a:solidFill>
                <a:latin typeface="+mj-lt"/>
                <a:ea typeface="+mj-ea"/>
                <a:cs typeface="+mj-cs"/>
              </a:rPr>
              <a:t> di Bologna e INFN</a:t>
            </a:r>
          </a:p>
          <a:p>
            <a:pPr algn="ctr"/>
            <a:r>
              <a:rPr lang="en-US" sz="2000" spc="-100" dirty="0">
                <a:solidFill>
                  <a:srgbClr val="675E47"/>
                </a:solidFill>
                <a:latin typeface="+mj-lt"/>
                <a:ea typeface="+mj-ea"/>
                <a:cs typeface="+mj-cs"/>
              </a:rPr>
              <a:t>maurizio.spurio@unibo.it</a:t>
            </a:r>
          </a:p>
        </p:txBody>
      </p:sp>
    </p:spTree>
    <p:extLst>
      <p:ext uri="{BB962C8B-B14F-4D97-AF65-F5344CB8AC3E}">
        <p14:creationId xmlns:p14="http://schemas.microsoft.com/office/powerpoint/2010/main" val="320862372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3389"/>
            <a:ext cx="10515600" cy="768499"/>
          </a:xfrm>
        </p:spPr>
        <p:txBody>
          <a:bodyPr>
            <a:normAutofit/>
          </a:bodyPr>
          <a:lstStyle/>
          <a:p>
            <a:r>
              <a:rPr lang="en-GB" sz="3600" dirty="0">
                <a:solidFill>
                  <a:srgbClr val="C00000"/>
                </a:solidFill>
              </a:rPr>
              <a:t>Content</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6" name="Segnaposto numero diapositiva 5"/>
          <p:cNvSpPr>
            <a:spLocks noGrp="1"/>
          </p:cNvSpPr>
          <p:nvPr>
            <p:ph type="sldNum" sz="quarter" idx="12"/>
          </p:nvPr>
        </p:nvSpPr>
        <p:spPr/>
        <p:txBody>
          <a:bodyPr/>
          <a:lstStyle/>
          <a:p>
            <a:fld id="{EF856C54-971D-4A64-8725-72F12A462872}" type="slidenum">
              <a:rPr lang="it-IT" smtClean="0"/>
              <a:t>2</a:t>
            </a:fld>
            <a:endParaRPr lang="it-IT"/>
          </a:p>
        </p:txBody>
      </p:sp>
      <p:pic>
        <p:nvPicPr>
          <p:cNvPr id="10" name="Immagine 9"/>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8153400" y="1646078"/>
            <a:ext cx="2743200" cy="4129727"/>
          </a:xfrm>
          <a:prstGeom prst="rect">
            <a:avLst/>
          </a:prstGeom>
        </p:spPr>
      </p:pic>
      <p:grpSp>
        <p:nvGrpSpPr>
          <p:cNvPr id="7" name="Gruppo 6"/>
          <p:cNvGrpSpPr/>
          <p:nvPr/>
        </p:nvGrpSpPr>
        <p:grpSpPr>
          <a:xfrm>
            <a:off x="1795238" y="913304"/>
            <a:ext cx="5583153" cy="5576706"/>
            <a:chOff x="271237" y="1042840"/>
            <a:chExt cx="5983794" cy="5808172"/>
          </a:xfrm>
        </p:grpSpPr>
        <p:pic>
          <p:nvPicPr>
            <p:cNvPr id="3" name="Immagine 2"/>
            <p:cNvPicPr>
              <a:picLocks noChangeAspect="1"/>
            </p:cNvPicPr>
            <p:nvPr/>
          </p:nvPicPr>
          <p:blipFill>
            <a:blip r:embed="rId3"/>
            <a:stretch>
              <a:fillRect/>
            </a:stretch>
          </p:blipFill>
          <p:spPr>
            <a:xfrm>
              <a:off x="271237" y="1042840"/>
              <a:ext cx="5955065" cy="2804400"/>
            </a:xfrm>
            <a:prstGeom prst="rect">
              <a:avLst/>
            </a:prstGeom>
          </p:spPr>
        </p:pic>
        <p:pic>
          <p:nvPicPr>
            <p:cNvPr id="5" name="Immagine 4"/>
            <p:cNvPicPr>
              <a:picLocks noChangeAspect="1"/>
            </p:cNvPicPr>
            <p:nvPr/>
          </p:nvPicPr>
          <p:blipFill>
            <a:blip r:embed="rId4"/>
            <a:stretch>
              <a:fillRect/>
            </a:stretch>
          </p:blipFill>
          <p:spPr>
            <a:xfrm>
              <a:off x="448225" y="3782162"/>
              <a:ext cx="5806806" cy="3068850"/>
            </a:xfrm>
            <a:prstGeom prst="rect">
              <a:avLst/>
            </a:prstGeom>
          </p:spPr>
        </p:pic>
      </p:grpSp>
    </p:spTree>
    <p:extLst>
      <p:ext uri="{BB962C8B-B14F-4D97-AF65-F5344CB8AC3E}">
        <p14:creationId xmlns:p14="http://schemas.microsoft.com/office/powerpoint/2010/main" val="382207435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18434" name="Rectangle 2"/>
          <p:cNvSpPr>
            <a:spLocks noGrp="1" noChangeArrowheads="1"/>
          </p:cNvSpPr>
          <p:nvPr>
            <p:ph type="title"/>
          </p:nvPr>
        </p:nvSpPr>
        <p:spPr>
          <a:xfrm>
            <a:off x="858416" y="1"/>
            <a:ext cx="9123784" cy="766369"/>
          </a:xfrm>
        </p:spPr>
        <p:txBody>
          <a:bodyPr>
            <a:normAutofit/>
          </a:bodyPr>
          <a:lstStyle/>
          <a:p>
            <a:r>
              <a:rPr lang="en-US" altLang="en-US" sz="3600" dirty="0">
                <a:solidFill>
                  <a:srgbClr val="C00000"/>
                </a:solidFill>
              </a:rPr>
              <a:t>Gravitational Waves (GWs)</a:t>
            </a:r>
            <a:endParaRPr lang="en-GB" altLang="en-US" sz="3600" dirty="0">
              <a:solidFill>
                <a:srgbClr val="C00000"/>
              </a:solidFill>
            </a:endParaRPr>
          </a:p>
        </p:txBody>
      </p:sp>
      <p:sp>
        <p:nvSpPr>
          <p:cNvPr id="2" name="Segnaposto piè di pagina 1"/>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3</a:t>
            </a:fld>
            <a:endParaRPr lang="it-IT"/>
          </a:p>
        </p:txBody>
      </p:sp>
      <p:pic>
        <p:nvPicPr>
          <p:cNvPr id="8" name="Picture 2" descr="https://upload.wikimedia.org/wikipedia/commons/thumb/4/48/GW_propagating_surface_bin.gif/800px-GW_propagating_surface_bin.gif"/>
          <p:cNvPicPr>
            <a:picLocks noChangeAspect="1" noChangeArrowheads="1" noCrop="1"/>
          </p:cNvPicPr>
          <p:nvPr/>
        </p:nvPicPr>
        <p:blipFill>
          <a:blip r:embed="rId2" cstate="email">
            <a:extLst>
              <a:ext uri="{28A0092B-C50C-407E-A947-70E740481C1C}">
                <a14:useLocalDpi xmlns:a14="http://schemas.microsoft.com/office/drawing/2010/main"/>
              </a:ext>
            </a:extLst>
          </a:blip>
          <a:srcRect/>
          <a:stretch>
            <a:fillRect/>
          </a:stretch>
        </p:blipFill>
        <p:spPr bwMode="auto">
          <a:xfrm>
            <a:off x="6447692" y="913873"/>
            <a:ext cx="5119157" cy="3461830"/>
          </a:xfrm>
          <a:prstGeom prst="rect">
            <a:avLst/>
          </a:prstGeom>
          <a:noFill/>
          <a:extLst>
            <a:ext uri="{909E8E84-426E-40DD-AFC4-6F175D3DCCD1}">
              <a14:hiddenFill xmlns:a14="http://schemas.microsoft.com/office/drawing/2010/main">
                <a:solidFill>
                  <a:srgbClr val="FFFFFF"/>
                </a:solidFill>
              </a14:hiddenFill>
            </a:ext>
          </a:extLst>
        </p:spPr>
      </p:pic>
      <p:sp>
        <p:nvSpPr>
          <p:cNvPr id="3" name="Rettangolo 2"/>
          <p:cNvSpPr/>
          <p:nvPr/>
        </p:nvSpPr>
        <p:spPr>
          <a:xfrm>
            <a:off x="649792" y="4461402"/>
            <a:ext cx="10267023" cy="1346010"/>
          </a:xfrm>
          <a:prstGeom prst="rect">
            <a:avLst/>
          </a:prstGeom>
        </p:spPr>
        <p:txBody>
          <a:bodyPr wrap="square">
            <a:spAutoFit/>
          </a:bodyPr>
          <a:lstStyle/>
          <a:p>
            <a:pPr marL="228600" indent="-228600">
              <a:lnSpc>
                <a:spcPct val="90000"/>
              </a:lnSpc>
              <a:spcBef>
                <a:spcPts val="1000"/>
              </a:spcBef>
              <a:buFont typeface="Arial" panose="020B0604020202020204" pitchFamily="34" charset="0"/>
              <a:buChar char="•"/>
            </a:pPr>
            <a:r>
              <a:rPr lang="en-US" altLang="en-US" b="1" dirty="0">
                <a:solidFill>
                  <a:prstClr val="black"/>
                </a:solidFill>
              </a:rPr>
              <a:t>This makes detection strategies very different: instead of bolometric (energy) detection in hardware, gravitational wave detection will be in analyzing the phase.</a:t>
            </a:r>
          </a:p>
          <a:p>
            <a:pPr marL="228600" indent="-228600">
              <a:lnSpc>
                <a:spcPct val="90000"/>
              </a:lnSpc>
              <a:spcBef>
                <a:spcPts val="1000"/>
              </a:spcBef>
              <a:buFont typeface="Arial" panose="020B0604020202020204" pitchFamily="34" charset="0"/>
              <a:buChar char="•"/>
            </a:pPr>
            <a:r>
              <a:rPr lang="en-US" altLang="en-US" dirty="0">
                <a:solidFill>
                  <a:prstClr val="black"/>
                </a:solidFill>
              </a:rPr>
              <a:t>The software for data analysis is of paramount importance</a:t>
            </a:r>
          </a:p>
          <a:p>
            <a:pPr marL="228600" indent="-228600">
              <a:lnSpc>
                <a:spcPct val="90000"/>
              </a:lnSpc>
              <a:spcBef>
                <a:spcPts val="1000"/>
              </a:spcBef>
              <a:buFont typeface="Arial" panose="020B0604020202020204" pitchFamily="34" charset="0"/>
              <a:buChar char="•"/>
            </a:pPr>
            <a:endParaRPr lang="en-US" altLang="en-US" dirty="0">
              <a:solidFill>
                <a:prstClr val="black"/>
              </a:solidFill>
            </a:endParaRPr>
          </a:p>
        </p:txBody>
      </p:sp>
      <p:sp>
        <p:nvSpPr>
          <p:cNvPr id="9" name="Rettangolo 8"/>
          <p:cNvSpPr/>
          <p:nvPr/>
        </p:nvSpPr>
        <p:spPr>
          <a:xfrm>
            <a:off x="625151" y="1050588"/>
            <a:ext cx="5281127" cy="3699474"/>
          </a:xfrm>
          <a:prstGeom prst="rect">
            <a:avLst/>
          </a:prstGeom>
        </p:spPr>
        <p:txBody>
          <a:bodyPr wrap="square">
            <a:spAutoFit/>
          </a:bodyPr>
          <a:lstStyle/>
          <a:p>
            <a:pPr marL="228600" indent="-228600">
              <a:lnSpc>
                <a:spcPct val="90000"/>
              </a:lnSpc>
              <a:spcAft>
                <a:spcPts val="1200"/>
              </a:spcAft>
              <a:buFont typeface="Arial" panose="020B0604020202020204" pitchFamily="34" charset="0"/>
              <a:buChar char="•"/>
            </a:pPr>
            <a:r>
              <a:rPr lang="en-US" altLang="en-US" dirty="0">
                <a:solidFill>
                  <a:prstClr val="black"/>
                </a:solidFill>
              </a:rPr>
              <a:t>GWs carry away large quantity of energy in systems involving movements of large masses</a:t>
            </a:r>
          </a:p>
          <a:p>
            <a:pPr marL="228600" indent="-228600">
              <a:lnSpc>
                <a:spcPct val="90000"/>
              </a:lnSpc>
              <a:spcAft>
                <a:spcPts val="1200"/>
              </a:spcAft>
              <a:buFont typeface="Arial" panose="020B0604020202020204" pitchFamily="34" charset="0"/>
              <a:buChar char="•"/>
            </a:pPr>
            <a:r>
              <a:rPr lang="en-US" altLang="en-US" dirty="0">
                <a:solidFill>
                  <a:prstClr val="black"/>
                </a:solidFill>
              </a:rPr>
              <a:t>Although the large amount of energy, GWs interact very weakly with matter and are difficult to detect. </a:t>
            </a:r>
          </a:p>
          <a:p>
            <a:pPr marL="228600" indent="-228600">
              <a:lnSpc>
                <a:spcPct val="90000"/>
              </a:lnSpc>
              <a:spcAft>
                <a:spcPts val="1200"/>
              </a:spcAft>
              <a:buFont typeface="Arial" panose="020B0604020202020204" pitchFamily="34" charset="0"/>
              <a:buChar char="•"/>
            </a:pPr>
            <a:r>
              <a:rPr lang="en-US" altLang="en-US" dirty="0">
                <a:solidFill>
                  <a:prstClr val="black"/>
                </a:solidFill>
              </a:rPr>
              <a:t>These properties make them ideal probes of some of the most interesting parts of the Universe, now that we have learned how to make sufficiently sensitive detectors.</a:t>
            </a:r>
          </a:p>
          <a:p>
            <a:pPr marL="228600" indent="-228600">
              <a:lnSpc>
                <a:spcPct val="90000"/>
              </a:lnSpc>
              <a:spcAft>
                <a:spcPts val="1200"/>
              </a:spcAft>
              <a:buFont typeface="Arial" panose="020B0604020202020204" pitchFamily="34" charset="0"/>
              <a:buChar char="•"/>
            </a:pPr>
            <a:r>
              <a:rPr lang="en-US" altLang="en-US" dirty="0">
                <a:solidFill>
                  <a:prstClr val="black"/>
                </a:solidFill>
              </a:rPr>
              <a:t>Unlike in most of electromagnetic astronomy, gravitational waves will be observed </a:t>
            </a:r>
            <a:r>
              <a:rPr lang="en-US" altLang="en-US" i="1" dirty="0">
                <a:solidFill>
                  <a:prstClr val="black"/>
                </a:solidFill>
              </a:rPr>
              <a:t>coherently</a:t>
            </a:r>
            <a:r>
              <a:rPr lang="en-US" altLang="en-US" dirty="0">
                <a:solidFill>
                  <a:prstClr val="black"/>
                </a:solidFill>
              </a:rPr>
              <a:t>, following the phase of the wave. </a:t>
            </a:r>
          </a:p>
          <a:p>
            <a:pPr marL="228600" indent="-228600">
              <a:lnSpc>
                <a:spcPct val="90000"/>
              </a:lnSpc>
              <a:spcAft>
                <a:spcPts val="1200"/>
              </a:spcAft>
              <a:buFont typeface="Arial" panose="020B0604020202020204" pitchFamily="34" charset="0"/>
              <a:buChar char="•"/>
            </a:pPr>
            <a:endParaRPr lang="en-GB" altLang="en-US" dirty="0">
              <a:solidFill>
                <a:prstClr val="black"/>
              </a:solidFill>
            </a:endParaRPr>
          </a:p>
        </p:txBody>
      </p:sp>
    </p:spTree>
    <p:extLst>
      <p:ext uri="{BB962C8B-B14F-4D97-AF65-F5344CB8AC3E}">
        <p14:creationId xmlns:p14="http://schemas.microsoft.com/office/powerpoint/2010/main" val="2277670975"/>
      </p:ext>
    </p:extLst>
  </p:cSld>
  <p:clrMapOvr>
    <a:masterClrMapping/>
  </p:clrMapOvr>
  <p:transition spd="med">
    <p:zoom/>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02434" y="0"/>
            <a:ext cx="9498554" cy="761276"/>
          </a:xfrm>
        </p:spPr>
        <p:txBody>
          <a:bodyPr>
            <a:normAutofit/>
          </a:bodyPr>
          <a:lstStyle/>
          <a:p>
            <a:r>
              <a:rPr lang="it-IT" sz="3600" dirty="0">
                <a:solidFill>
                  <a:srgbClr val="C00000"/>
                </a:solidFill>
              </a:rPr>
              <a:t>General </a:t>
            </a:r>
            <a:r>
              <a:rPr lang="it-IT" sz="3600" dirty="0" err="1">
                <a:solidFill>
                  <a:srgbClr val="C00000"/>
                </a:solidFill>
              </a:rPr>
              <a:t>relativity</a:t>
            </a:r>
            <a:endParaRPr lang="en-US" sz="36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4</a:t>
            </a:fld>
            <a:endParaRPr lang="it-IT"/>
          </a:p>
        </p:txBody>
      </p:sp>
      <p:pic>
        <p:nvPicPr>
          <p:cNvPr id="1026" name="Picture 2"/>
          <p:cNvPicPr>
            <a:picLocks noChangeAspect="1" noChangeArrowheads="1"/>
          </p:cNvPicPr>
          <p:nvPr/>
        </p:nvPicPr>
        <p:blipFill rotWithShape="1">
          <a:blip r:embed="rId2" cstate="email">
            <a:extLst>
              <a:ext uri="{28A0092B-C50C-407E-A947-70E740481C1C}">
                <a14:useLocalDpi xmlns:a14="http://schemas.microsoft.com/office/drawing/2010/main"/>
              </a:ext>
            </a:extLst>
          </a:blip>
          <a:srcRect l="10090" t="-1120" r="1344" b="1120"/>
          <a:stretch/>
        </p:blipFill>
        <p:spPr bwMode="auto">
          <a:xfrm>
            <a:off x="563736" y="910937"/>
            <a:ext cx="5223188" cy="346597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7" name="Picture 3"/>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5877087" y="2616900"/>
            <a:ext cx="4694794" cy="371360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 name="Indietro o precedente 6">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mc:AlternateContent xmlns:mc="http://schemas.openxmlformats.org/markup-compatibility/2006" xmlns:a14="http://schemas.microsoft.com/office/drawing/2010/main">
        <mc:Choice Requires="a14">
          <p:sp>
            <p:nvSpPr>
              <p:cNvPr id="5" name="CasellaDiTesto 4"/>
              <p:cNvSpPr txBox="1"/>
              <p:nvPr/>
            </p:nvSpPr>
            <p:spPr>
              <a:xfrm>
                <a:off x="7519706" y="4169230"/>
                <a:ext cx="655757" cy="608949"/>
              </a:xfrm>
              <a:prstGeom prst="rect">
                <a:avLst/>
              </a:prstGeom>
              <a:noFill/>
            </p:spPr>
            <p:txBody>
              <a:bodyPr wrap="none" lIns="0" tIns="0" rIns="0" bIns="0" rtlCol="0">
                <a:spAutoFit/>
              </a:bodyPr>
              <a:lstStyle/>
              <a:p>
                <a:pPr>
                  <a:spcAft>
                    <a:spcPts val="600"/>
                  </a:spcAft>
                </a:pPr>
                <a14:m>
                  <m:oMathPara xmlns:m="http://schemas.openxmlformats.org/officeDocument/2006/math">
                    <m:oMathParaPr>
                      <m:jc m:val="centerGroup"/>
                    </m:oMathParaPr>
                    <m:oMath xmlns:m="http://schemas.openxmlformats.org/officeDocument/2006/math">
                      <m:sSub>
                        <m:sSubPr>
                          <m:ctrlPr>
                            <a:rPr lang="en-US" sz="3200" i="1">
                              <a:solidFill>
                                <a:schemeClr val="bg1"/>
                              </a:solidFill>
                              <a:latin typeface="Cambria Math" panose="02040503050406030204" pitchFamily="18" charset="0"/>
                            </a:rPr>
                          </m:ctrlPr>
                        </m:sSubPr>
                        <m:e>
                          <m:r>
                            <a:rPr lang="it-IT" sz="3200" i="1">
                              <a:solidFill>
                                <a:schemeClr val="bg1"/>
                              </a:solidFill>
                              <a:latin typeface="Cambria Math" panose="02040503050406030204" pitchFamily="18" charset="0"/>
                            </a:rPr>
                            <m:t>𝑇</m:t>
                          </m:r>
                        </m:e>
                        <m:sub>
                          <m:r>
                            <a:rPr lang="en-US" sz="3200" i="1">
                              <a:solidFill>
                                <a:schemeClr val="bg1"/>
                              </a:solidFill>
                              <a:latin typeface="Cambria Math" panose="02040503050406030204" pitchFamily="18" charset="0"/>
                              <a:ea typeface="Cambria Math" panose="02040503050406030204" pitchFamily="18" charset="0"/>
                            </a:rPr>
                            <m:t>𝜇𝜈</m:t>
                          </m:r>
                        </m:sub>
                      </m:sSub>
                    </m:oMath>
                  </m:oMathPara>
                </a14:m>
                <a:endParaRPr lang="en-US" sz="3200" dirty="0">
                  <a:solidFill>
                    <a:schemeClr val="bg1"/>
                  </a:solidFill>
                </a:endParaRPr>
              </a:p>
            </p:txBody>
          </p:sp>
        </mc:Choice>
        <mc:Fallback xmlns="">
          <p:sp>
            <p:nvSpPr>
              <p:cNvPr id="5" name="CasellaDiTesto 4"/>
              <p:cNvSpPr txBox="1">
                <a:spLocks noRot="1" noChangeAspect="1" noMove="1" noResize="1" noEditPoints="1" noAdjustHandles="1" noChangeArrowheads="1" noChangeShapeType="1" noTextEdit="1"/>
              </p:cNvSpPr>
              <p:nvPr/>
            </p:nvSpPr>
            <p:spPr>
              <a:xfrm>
                <a:off x="7519706" y="4169230"/>
                <a:ext cx="655757" cy="608949"/>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CasellaDiTesto 8"/>
              <p:cNvSpPr txBox="1"/>
              <p:nvPr/>
            </p:nvSpPr>
            <p:spPr>
              <a:xfrm>
                <a:off x="8909269" y="3588881"/>
                <a:ext cx="702244" cy="608949"/>
              </a:xfrm>
              <a:prstGeom prst="rect">
                <a:avLst/>
              </a:prstGeom>
              <a:noFill/>
            </p:spPr>
            <p:txBody>
              <a:bodyPr wrap="none" lIns="0" tIns="0" rIns="0" bIns="0" rtlCol="0">
                <a:spAutoFit/>
              </a:bodyPr>
              <a:lstStyle/>
              <a:p>
                <a:pPr>
                  <a:spcAft>
                    <a:spcPts val="600"/>
                  </a:spcAft>
                </a:pPr>
                <a14:m>
                  <m:oMathPara xmlns:m="http://schemas.openxmlformats.org/officeDocument/2006/math">
                    <m:oMathParaPr>
                      <m:jc m:val="centerGroup"/>
                    </m:oMathParaPr>
                    <m:oMath xmlns:m="http://schemas.openxmlformats.org/officeDocument/2006/math">
                      <m:sSub>
                        <m:sSubPr>
                          <m:ctrlPr>
                            <a:rPr lang="en-US" sz="3200" i="1">
                              <a:solidFill>
                                <a:schemeClr val="bg1"/>
                              </a:solidFill>
                              <a:latin typeface="Cambria Math" panose="02040503050406030204" pitchFamily="18" charset="0"/>
                            </a:rPr>
                          </m:ctrlPr>
                        </m:sSubPr>
                        <m:e>
                          <m:r>
                            <a:rPr lang="it-IT" sz="3200" i="1">
                              <a:solidFill>
                                <a:schemeClr val="bg1"/>
                              </a:solidFill>
                              <a:latin typeface="Cambria Math" panose="02040503050406030204" pitchFamily="18" charset="0"/>
                            </a:rPr>
                            <m:t>𝐺</m:t>
                          </m:r>
                        </m:e>
                        <m:sub>
                          <m:r>
                            <a:rPr lang="en-US" sz="3200" i="1">
                              <a:solidFill>
                                <a:schemeClr val="bg1"/>
                              </a:solidFill>
                              <a:latin typeface="Cambria Math" panose="02040503050406030204" pitchFamily="18" charset="0"/>
                              <a:ea typeface="Cambria Math" panose="02040503050406030204" pitchFamily="18" charset="0"/>
                            </a:rPr>
                            <m:t>𝜇𝜈</m:t>
                          </m:r>
                        </m:sub>
                      </m:sSub>
                    </m:oMath>
                  </m:oMathPara>
                </a14:m>
                <a:endParaRPr lang="en-US" sz="3200" dirty="0">
                  <a:solidFill>
                    <a:schemeClr val="bg1"/>
                  </a:solidFill>
                </a:endParaRPr>
              </a:p>
            </p:txBody>
          </p:sp>
        </mc:Choice>
        <mc:Fallback xmlns="">
          <p:sp>
            <p:nvSpPr>
              <p:cNvPr id="9" name="CasellaDiTesto 8"/>
              <p:cNvSpPr txBox="1">
                <a:spLocks noRot="1" noChangeAspect="1" noMove="1" noResize="1" noEditPoints="1" noAdjustHandles="1" noChangeArrowheads="1" noChangeShapeType="1" noTextEdit="1"/>
              </p:cNvSpPr>
              <p:nvPr/>
            </p:nvSpPr>
            <p:spPr>
              <a:xfrm>
                <a:off x="8909269" y="3588881"/>
                <a:ext cx="702244" cy="608949"/>
              </a:xfrm>
              <a:prstGeom prst="rect">
                <a:avLst/>
              </a:prstGeom>
              <a:blipFill>
                <a:blip r:embed="rId5"/>
                <a:stretch>
                  <a:fillRect/>
                </a:stretch>
              </a:blipFill>
            </p:spPr>
            <p:txBody>
              <a:bodyPr/>
              <a:lstStyle/>
              <a:p>
                <a:r>
                  <a:rPr lang="en-US">
                    <a:noFill/>
                  </a:rPr>
                  <a:t> </a:t>
                </a:r>
              </a:p>
            </p:txBody>
          </p:sp>
        </mc:Fallback>
      </mc:AlternateContent>
    </p:spTree>
    <p:extLst>
      <p:ext uri="{BB962C8B-B14F-4D97-AF65-F5344CB8AC3E}">
        <p14:creationId xmlns:p14="http://schemas.microsoft.com/office/powerpoint/2010/main" val="16694390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83771"/>
          </a:xfrm>
        </p:spPr>
        <p:txBody>
          <a:bodyPr>
            <a:normAutofit/>
          </a:bodyPr>
          <a:lstStyle/>
          <a:p>
            <a:r>
              <a:rPr lang="en-US" sz="3600" dirty="0">
                <a:solidFill>
                  <a:srgbClr val="C00000"/>
                </a:solidFill>
              </a:rPr>
              <a:t>From Einstein Equation to Gravitational Waves</a:t>
            </a:r>
          </a:p>
        </p:txBody>
      </p:sp>
      <p:sp>
        <p:nvSpPr>
          <p:cNvPr id="3" name="Segnaposto contenuto 2"/>
          <p:cNvSpPr>
            <a:spLocks noGrp="1"/>
          </p:cNvSpPr>
          <p:nvPr>
            <p:ph idx="1"/>
          </p:nvPr>
        </p:nvSpPr>
        <p:spPr>
          <a:xfrm>
            <a:off x="625151" y="936526"/>
            <a:ext cx="10851502" cy="4761682"/>
          </a:xfrm>
        </p:spPr>
        <p:txBody>
          <a:bodyPr>
            <a:noAutofit/>
          </a:bodyPr>
          <a:lstStyle/>
          <a:p>
            <a:r>
              <a:rPr lang="en-US" sz="1800" dirty="0"/>
              <a:t>Gravitational waves (GW) are a natural consequence of Einstein’s general theory of relativity, and their existence was predicted almost exactly 100 years ago.</a:t>
            </a:r>
          </a:p>
          <a:p>
            <a:r>
              <a:rPr lang="en-US" sz="1800" dirty="0"/>
              <a:t>The starting point is the Einstein equations (</a:t>
            </a:r>
            <a:r>
              <a:rPr lang="en-US" sz="1800" b="1" dirty="0"/>
              <a:t>4x4 symmetric tensors</a:t>
            </a:r>
            <a:r>
              <a:rPr lang="en-US" sz="1800" dirty="0"/>
              <a:t>)</a:t>
            </a:r>
          </a:p>
          <a:p>
            <a:endParaRPr lang="en-US" sz="1800" dirty="0"/>
          </a:p>
          <a:p>
            <a:endParaRPr lang="en-US" sz="1800" dirty="0"/>
          </a:p>
          <a:p>
            <a:r>
              <a:rPr lang="en-US" sz="1800" dirty="0"/>
              <a:t>Though simple in appearance, the Einstein equation is a nonlinear function of the metric and its first and second derivatives; this very compact geometrical statement disguises 10 coupled, nonlinear partial differential equations.</a:t>
            </a:r>
          </a:p>
          <a:p>
            <a:r>
              <a:rPr lang="en-US" sz="1800" dirty="0"/>
              <a:t>For a very simple mechanical analogy of (13.3), consider the potential energy connected with the spatial deformation of a spring:</a:t>
            </a:r>
          </a:p>
          <a:p>
            <a:endParaRPr lang="en-US" sz="1800" dirty="0"/>
          </a:p>
          <a:p>
            <a:r>
              <a:rPr lang="en-US" sz="1800" dirty="0"/>
              <a:t>Thus, the equivalent of the spring's constant k in (13.3) is</a:t>
            </a:r>
            <a:endParaRPr lang="it-IT" sz="1800" dirty="0"/>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5</a:t>
            </a:fld>
            <a:endParaRPr lang="it-IT"/>
          </a:p>
        </p:txBody>
      </p:sp>
      <p:pic>
        <p:nvPicPr>
          <p:cNvPr id="6" name="Immagine 5"/>
          <p:cNvPicPr>
            <a:picLocks noChangeAspect="1"/>
          </p:cNvPicPr>
          <p:nvPr/>
        </p:nvPicPr>
        <p:blipFill>
          <a:blip r:embed="rId2"/>
          <a:stretch>
            <a:fillRect/>
          </a:stretch>
        </p:blipFill>
        <p:spPr>
          <a:xfrm>
            <a:off x="3079331" y="1923914"/>
            <a:ext cx="5652370" cy="584250"/>
          </a:xfrm>
          <a:prstGeom prst="rect">
            <a:avLst/>
          </a:prstGeom>
        </p:spPr>
      </p:pic>
      <p:pic>
        <p:nvPicPr>
          <p:cNvPr id="7" name="Immagine 6"/>
          <p:cNvPicPr>
            <a:picLocks noChangeAspect="1"/>
          </p:cNvPicPr>
          <p:nvPr/>
        </p:nvPicPr>
        <p:blipFill>
          <a:blip r:embed="rId3"/>
          <a:stretch>
            <a:fillRect/>
          </a:stretch>
        </p:blipFill>
        <p:spPr>
          <a:xfrm>
            <a:off x="4121750" y="4120358"/>
            <a:ext cx="4571315" cy="453563"/>
          </a:xfrm>
          <a:prstGeom prst="rect">
            <a:avLst/>
          </a:prstGeom>
        </p:spPr>
      </p:pic>
      <p:pic>
        <p:nvPicPr>
          <p:cNvPr id="11" name="Immagine 10"/>
          <p:cNvPicPr>
            <a:picLocks noChangeAspect="1"/>
          </p:cNvPicPr>
          <p:nvPr/>
        </p:nvPicPr>
        <p:blipFill>
          <a:blip r:embed="rId4"/>
          <a:stretch>
            <a:fillRect/>
          </a:stretch>
        </p:blipFill>
        <p:spPr>
          <a:xfrm>
            <a:off x="2806263" y="4990014"/>
            <a:ext cx="5899468" cy="684188"/>
          </a:xfrm>
          <a:prstGeom prst="rect">
            <a:avLst/>
          </a:prstGeom>
        </p:spPr>
      </p:pic>
      <p:sp>
        <p:nvSpPr>
          <p:cNvPr id="9" name="Avanti o successivo 8">
            <a:hlinkClick r:id="rId5" action="ppaction://hlinksldjump" highlightClick="1"/>
          </p:cNvPr>
          <p:cNvSpPr/>
          <p:nvPr/>
        </p:nvSpPr>
        <p:spPr>
          <a:xfrm>
            <a:off x="9741159" y="1937223"/>
            <a:ext cx="609342" cy="252000"/>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Tree>
    <p:extLst>
      <p:ext uri="{BB962C8B-B14F-4D97-AF65-F5344CB8AC3E}">
        <p14:creationId xmlns:p14="http://schemas.microsoft.com/office/powerpoint/2010/main" val="13949291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
            <a:ext cx="10515600" cy="737118"/>
          </a:xfrm>
        </p:spPr>
        <p:txBody>
          <a:bodyPr>
            <a:normAutofit/>
          </a:bodyPr>
          <a:lstStyle/>
          <a:p>
            <a:r>
              <a:rPr lang="en-US" sz="3600" dirty="0">
                <a:solidFill>
                  <a:srgbClr val="C00000"/>
                </a:solidFill>
              </a:rPr>
              <a:t>A Long Story Short</a:t>
            </a:r>
          </a:p>
        </p:txBody>
      </p:sp>
      <p:sp>
        <p:nvSpPr>
          <p:cNvPr id="3" name="Segnaposto contenuto 2"/>
          <p:cNvSpPr>
            <a:spLocks noGrp="1"/>
          </p:cNvSpPr>
          <p:nvPr>
            <p:ph idx="1"/>
          </p:nvPr>
        </p:nvSpPr>
        <p:spPr>
          <a:xfrm>
            <a:off x="625152" y="863595"/>
            <a:ext cx="11103428" cy="5492757"/>
          </a:xfrm>
        </p:spPr>
        <p:txBody>
          <a:bodyPr>
            <a:noAutofit/>
          </a:bodyPr>
          <a:lstStyle/>
          <a:p>
            <a:pPr>
              <a:spcBef>
                <a:spcPts val="0"/>
              </a:spcBef>
              <a:spcAft>
                <a:spcPts val="600"/>
              </a:spcAft>
            </a:pPr>
            <a:r>
              <a:rPr lang="en-US" sz="1800" dirty="0"/>
              <a:t>The General Relativity (GR), published by Einstein in 1916 (during I Word War)</a:t>
            </a:r>
          </a:p>
          <a:p>
            <a:pPr>
              <a:spcBef>
                <a:spcPts val="0"/>
              </a:spcBef>
              <a:spcAft>
                <a:spcPts val="600"/>
              </a:spcAft>
            </a:pPr>
            <a:r>
              <a:rPr lang="en-US" sz="1800" dirty="0"/>
              <a:t>Einstein derived three types of propagating solutions from the field equations; however, the nature of approximations led many (including Einstein himself) to doubt the result.</a:t>
            </a:r>
          </a:p>
          <a:p>
            <a:pPr>
              <a:spcBef>
                <a:spcPts val="0"/>
              </a:spcBef>
              <a:spcAft>
                <a:spcPts val="600"/>
              </a:spcAft>
            </a:pPr>
            <a:r>
              <a:rPr lang="en-US" sz="1800" dirty="0"/>
              <a:t>In 1922, Eddington showed that two types of wave were artifacts. Eddington’s joking sentence that GWs “</a:t>
            </a:r>
            <a:r>
              <a:rPr lang="en-US" sz="1800" b="1" dirty="0"/>
              <a:t>propagate at the speed of thought</a:t>
            </a:r>
            <a:r>
              <a:rPr lang="en-US" sz="1800" dirty="0"/>
              <a:t>”.</a:t>
            </a:r>
          </a:p>
          <a:p>
            <a:pPr>
              <a:spcBef>
                <a:spcPts val="0"/>
              </a:spcBef>
              <a:spcAft>
                <a:spcPts val="600"/>
              </a:spcAft>
            </a:pPr>
            <a:r>
              <a:rPr lang="en-US" sz="1800" dirty="0"/>
              <a:t>In 1936, Einstein and Nathan Rosen submitted a paper to the Physical Review Letter (PRL) with the title </a:t>
            </a:r>
            <a:r>
              <a:rPr lang="en-US" sz="1800" i="1" dirty="0"/>
              <a:t>Are there any gravitational waves?</a:t>
            </a:r>
          </a:p>
          <a:p>
            <a:pPr>
              <a:spcBef>
                <a:spcPts val="0"/>
              </a:spcBef>
              <a:spcAft>
                <a:spcPts val="600"/>
              </a:spcAft>
            </a:pPr>
            <a:r>
              <a:rPr lang="en-US" sz="1800" dirty="0"/>
              <a:t>The Einstein’s epistolary documents show that the answer to the title was “NO”.</a:t>
            </a:r>
          </a:p>
          <a:p>
            <a:pPr>
              <a:spcBef>
                <a:spcPts val="0"/>
              </a:spcBef>
              <a:spcAft>
                <a:spcPts val="600"/>
              </a:spcAft>
            </a:pPr>
            <a:r>
              <a:rPr lang="en-US" sz="1800" dirty="0"/>
              <a:t>The editor sent the manuscript to be reviewed by an anonymous referee (in the usual peer review process), who questioned the conclusion of the paper.</a:t>
            </a:r>
          </a:p>
          <a:p>
            <a:pPr>
              <a:spcBef>
                <a:spcPts val="0"/>
              </a:spcBef>
              <a:spcAft>
                <a:spcPts val="600"/>
              </a:spcAft>
            </a:pPr>
            <a:r>
              <a:rPr lang="en-US" sz="1800" dirty="0"/>
              <a:t>(Today, we know that the anonymous referee was Howard P. Robertson). </a:t>
            </a:r>
          </a:p>
          <a:p>
            <a:pPr>
              <a:spcBef>
                <a:spcPts val="0"/>
              </a:spcBef>
              <a:spcAft>
                <a:spcPts val="600"/>
              </a:spcAft>
            </a:pPr>
            <a:r>
              <a:rPr lang="en-US" sz="1800" dirty="0"/>
              <a:t>Einstein angrily withdrew the manuscript, asserting that he would never publish in PRL</a:t>
            </a:r>
          </a:p>
          <a:p>
            <a:pPr>
              <a:spcBef>
                <a:spcPts val="0"/>
              </a:spcBef>
              <a:spcAft>
                <a:spcPts val="600"/>
              </a:spcAft>
            </a:pPr>
            <a:r>
              <a:rPr lang="en-US" sz="1800" dirty="0"/>
              <a:t>Few weeks after Infeld (at that time, an assistant of Einstein) met Robertson at a conference, and Robertson convincing Infeld that the conclusion in his presentation (that contained in the Einstein-Rosen paper) was incorrect. </a:t>
            </a:r>
          </a:p>
          <a:p>
            <a:pPr>
              <a:spcBef>
                <a:spcPts val="0"/>
              </a:spcBef>
              <a:spcAft>
                <a:spcPts val="600"/>
              </a:spcAft>
            </a:pPr>
            <a:r>
              <a:rPr lang="en-US" sz="1800" dirty="0"/>
              <a:t>Finally Infeld similarly convinced Einstein that the criticism was correct; the paper was rewritten with the same title, the opposite conclusion and published elsewhere.</a:t>
            </a:r>
          </a:p>
          <a:p>
            <a:pPr>
              <a:spcBef>
                <a:spcPts val="0"/>
              </a:spcBef>
              <a:spcAft>
                <a:spcPts val="600"/>
              </a:spcAft>
            </a:pPr>
            <a:r>
              <a:rPr lang="en-US" sz="1800" dirty="0"/>
              <a:t>The question whether GWs carry energy (and are thus “physical” objects) or are instead a “gauge” effect </a:t>
            </a:r>
            <a:r>
              <a:rPr lang="en-US" sz="1800" b="1" dirty="0"/>
              <a:t>remained controversial up to the end of the 1950s</a:t>
            </a:r>
            <a:r>
              <a:rPr lang="en-US" sz="1800" dirty="0"/>
              <a:t>.</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6</a:t>
            </a:fld>
            <a:endParaRPr lang="it-IT"/>
          </a:p>
        </p:txBody>
      </p:sp>
    </p:spTree>
    <p:extLst>
      <p:ext uri="{BB962C8B-B14F-4D97-AF65-F5344CB8AC3E}">
        <p14:creationId xmlns:p14="http://schemas.microsoft.com/office/powerpoint/2010/main" val="257065130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2515" name="Picture 3"/>
          <p:cNvPicPr>
            <a:picLocks noChangeAspect="1" noChangeArrowheads="1"/>
          </p:cNvPicPr>
          <p:nvPr/>
        </p:nvPicPr>
        <p:blipFill>
          <a:blip r:embed="rId2">
            <a:extLst>
              <a:ext uri="{28A0092B-C50C-407E-A947-70E740481C1C}">
                <a14:useLocalDpi xmlns:a14="http://schemas.microsoft.com/office/drawing/2010/main"/>
              </a:ext>
            </a:extLst>
          </a:blip>
          <a:srcRect/>
          <a:stretch>
            <a:fillRect/>
          </a:stretch>
        </p:blipFill>
        <p:spPr bwMode="auto">
          <a:xfrm>
            <a:off x="1877003" y="820021"/>
            <a:ext cx="2971800" cy="24955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Titolo 1"/>
          <p:cNvSpPr>
            <a:spLocks noGrp="1"/>
          </p:cNvSpPr>
          <p:nvPr>
            <p:ph type="title"/>
          </p:nvPr>
        </p:nvSpPr>
        <p:spPr>
          <a:xfrm>
            <a:off x="839755" y="0"/>
            <a:ext cx="9666065" cy="784846"/>
          </a:xfrm>
        </p:spPr>
        <p:txBody>
          <a:bodyPr>
            <a:normAutofit/>
          </a:bodyPr>
          <a:lstStyle/>
          <a:p>
            <a:pPr algn="l"/>
            <a:r>
              <a:rPr lang="it-IT" sz="3600" dirty="0" err="1">
                <a:solidFill>
                  <a:srgbClr val="C00000"/>
                </a:solidFill>
              </a:rPr>
              <a:t>GWs</a:t>
            </a:r>
            <a:r>
              <a:rPr lang="it-IT" sz="3600" dirty="0">
                <a:solidFill>
                  <a:srgbClr val="C00000"/>
                </a:solidFill>
              </a:rPr>
              <a:t> </a:t>
            </a:r>
            <a:r>
              <a:rPr lang="it-IT" sz="3600" dirty="0" err="1">
                <a:solidFill>
                  <a:srgbClr val="C00000"/>
                </a:solidFill>
              </a:rPr>
              <a:t>exist</a:t>
            </a:r>
            <a:r>
              <a:rPr lang="it-IT" sz="3600" dirty="0">
                <a:solidFill>
                  <a:srgbClr val="C00000"/>
                </a:solidFill>
              </a:rPr>
              <a:t> ! </a:t>
            </a:r>
            <a:endParaRPr lang="en-US" sz="3600" dirty="0">
              <a:solidFill>
                <a:srgbClr val="C00000"/>
              </a:solidFill>
            </a:endParaRPr>
          </a:p>
        </p:txBody>
      </p:sp>
      <p:sp>
        <p:nvSpPr>
          <p:cNvPr id="3" name="Segnaposto contenuto 2"/>
          <p:cNvSpPr>
            <a:spLocks noGrp="1"/>
          </p:cNvSpPr>
          <p:nvPr>
            <p:ph idx="1"/>
          </p:nvPr>
        </p:nvSpPr>
        <p:spPr>
          <a:xfrm>
            <a:off x="634481" y="3296791"/>
            <a:ext cx="7081935" cy="2842751"/>
          </a:xfrm>
        </p:spPr>
        <p:txBody>
          <a:bodyPr>
            <a:normAutofit/>
          </a:bodyPr>
          <a:lstStyle/>
          <a:p>
            <a:pPr marL="438300" indent="-342900">
              <a:spcBef>
                <a:spcPts val="0"/>
              </a:spcBef>
              <a:spcAft>
                <a:spcPts val="1200"/>
              </a:spcAft>
              <a:buSzPct val="73000"/>
            </a:pPr>
            <a:r>
              <a:rPr lang="en-US" sz="1800" dirty="0"/>
              <a:t>1974: </a:t>
            </a:r>
            <a:r>
              <a:rPr lang="en-US" sz="1800" dirty="0" err="1"/>
              <a:t>Hulse</a:t>
            </a:r>
            <a:r>
              <a:rPr lang="en-US" sz="1800" dirty="0"/>
              <a:t>-Taylor discover a pulsar in a binary system, with frequency of 17 Hz</a:t>
            </a:r>
          </a:p>
          <a:p>
            <a:pPr marL="438300" indent="-342900">
              <a:spcBef>
                <a:spcPts val="0"/>
              </a:spcBef>
              <a:spcAft>
                <a:spcPts val="1200"/>
              </a:spcAft>
              <a:buSzPct val="73000"/>
            </a:pPr>
            <a:r>
              <a:rPr lang="en-US" sz="1800" dirty="0"/>
              <a:t>The pulsar orbits around a NS with an 8-hour orbital period</a:t>
            </a:r>
          </a:p>
          <a:p>
            <a:pPr marL="438300" indent="-342900">
              <a:spcBef>
                <a:spcPts val="0"/>
              </a:spcBef>
              <a:spcAft>
                <a:spcPts val="1200"/>
              </a:spcAft>
              <a:buSzPct val="73000"/>
            </a:pPr>
            <a:r>
              <a:rPr lang="en-US" sz="1800" dirty="0"/>
              <a:t>In 30 years of observations, the orbital period has decreased by </a:t>
            </a:r>
            <a:r>
              <a:rPr lang="it-IT" sz="1800" dirty="0">
                <a:sym typeface="Symbol"/>
              </a:rPr>
              <a:t> </a:t>
            </a:r>
            <a:r>
              <a:rPr lang="en-US" sz="1800" dirty="0"/>
              <a:t>40s</a:t>
            </a:r>
          </a:p>
          <a:p>
            <a:pPr marL="438300" indent="-342900">
              <a:spcBef>
                <a:spcPts val="0"/>
              </a:spcBef>
              <a:spcAft>
                <a:spcPts val="1200"/>
              </a:spcAft>
              <a:buSzPct val="73000"/>
            </a:pPr>
            <a:r>
              <a:rPr lang="en-US" sz="1800" dirty="0"/>
              <a:t>This is exactly what is expected for the loss of energy due to the GW emission (one of the few cases where the computation of the energy loss can be easily done)</a:t>
            </a:r>
          </a:p>
          <a:p>
            <a:pPr marL="438300" indent="-342900">
              <a:spcBef>
                <a:spcPts val="0"/>
              </a:spcBef>
              <a:spcAft>
                <a:spcPts val="1200"/>
              </a:spcAft>
              <a:buSzPct val="73000"/>
            </a:pPr>
            <a:r>
              <a:rPr lang="en-US" sz="1800" dirty="0"/>
              <a:t>Nobel to Hulse and Taylor in 1993 for the indirect discovery of GW</a:t>
            </a:r>
          </a:p>
          <a:p>
            <a:pPr marL="438300" indent="-342900">
              <a:spcBef>
                <a:spcPts val="0"/>
              </a:spcBef>
              <a:spcAft>
                <a:spcPts val="1200"/>
              </a:spcAft>
              <a:buSzPct val="73000"/>
            </a:pPr>
            <a:endParaRPr lang="en-US" sz="1800" dirty="0"/>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7</a:t>
            </a:fld>
            <a:endParaRPr lang="it-IT"/>
          </a:p>
        </p:txBody>
      </p:sp>
      <p:pic>
        <p:nvPicPr>
          <p:cNvPr id="192519" name="Picture 7" descr="https://upload.wikimedia.org/wikipedia/commons/f/f2/Orbit2.gif"/>
          <p:cNvPicPr>
            <a:picLocks noChangeAspect="1" noChangeArrowheads="1" noCrop="1"/>
          </p:cNvPicPr>
          <p:nvPr/>
        </p:nvPicPr>
        <p:blipFill>
          <a:blip r:embed="rId3">
            <a:extLst>
              <a:ext uri="{28A0092B-C50C-407E-A947-70E740481C1C}">
                <a14:useLocalDpi xmlns:a14="http://schemas.microsoft.com/office/drawing/2010/main"/>
              </a:ext>
            </a:extLst>
          </a:blip>
          <a:srcRect/>
          <a:stretch>
            <a:fillRect/>
          </a:stretch>
        </p:blipFill>
        <p:spPr bwMode="auto">
          <a:xfrm>
            <a:off x="4916082" y="920813"/>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6" name="Immagine 5"/>
          <p:cNvPicPr>
            <a:picLocks noChangeAspect="1"/>
          </p:cNvPicPr>
          <p:nvPr/>
        </p:nvPicPr>
        <p:blipFill>
          <a:blip r:embed="rId4"/>
          <a:stretch>
            <a:fillRect/>
          </a:stretch>
        </p:blipFill>
        <p:spPr>
          <a:xfrm>
            <a:off x="7716416" y="1158182"/>
            <a:ext cx="4114800" cy="4904438"/>
          </a:xfrm>
          <a:prstGeom prst="rect">
            <a:avLst/>
          </a:prstGeom>
        </p:spPr>
      </p:pic>
      <p:sp>
        <p:nvSpPr>
          <p:cNvPr id="9" name="Indietro o precedente 8">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16464996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nodeType="afterEffect">
                                  <p:stCondLst>
                                    <p:cond delay="0"/>
                                  </p:stCondLst>
                                  <p:childTnLst>
                                    <p:set>
                                      <p:cBhvr>
                                        <p:cTn id="9" dur="1" fill="hold">
                                          <p:stCondLst>
                                            <p:cond delay="0"/>
                                          </p:stCondLst>
                                        </p:cTn>
                                        <p:tgtEl>
                                          <p:spTgt spid="6"/>
                                        </p:tgtEl>
                                        <p:attrNameLst>
                                          <p:attrName>style.visibility</p:attrName>
                                        </p:attrNameLst>
                                      </p:cBhvr>
                                      <p:to>
                                        <p:strVal val="visible"/>
                                      </p:to>
                                    </p:set>
                                  </p:childTnLst>
                                </p:cTn>
                              </p:par>
                              <p:par>
                                <p:cTn id="10" presetID="1" presetClass="entr" presetSubtype="0" fill="hold" nodeType="with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childTnLst>
                                </p:cTn>
                              </p:par>
                              <p:par>
                                <p:cTn id="12" presetID="1" presetClass="entr" presetSubtype="0" fill="hold" nodeType="withEffect">
                                  <p:stCondLst>
                                    <p:cond delay="0"/>
                                  </p:stCondLst>
                                  <p:childTnLst>
                                    <p:set>
                                      <p:cBhvr>
                                        <p:cTn id="13"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6320"/>
            <a:ext cx="10515600" cy="716195"/>
          </a:xfrm>
        </p:spPr>
        <p:txBody>
          <a:bodyPr>
            <a:normAutofit/>
          </a:bodyPr>
          <a:lstStyle/>
          <a:p>
            <a:r>
              <a:rPr lang="en-US" sz="3600" dirty="0">
                <a:solidFill>
                  <a:srgbClr val="5B9BD5"/>
                </a:solidFill>
              </a:rPr>
              <a:t>The event horizon (Chap. 6)</a:t>
            </a:r>
          </a:p>
        </p:txBody>
      </p:sp>
      <p:sp>
        <p:nvSpPr>
          <p:cNvPr id="3" name="Segnaposto piè di pagina 2"/>
          <p:cNvSpPr>
            <a:spLocks noGrp="1"/>
          </p:cNvSpPr>
          <p:nvPr>
            <p:ph type="ftr" sz="quarter" idx="11"/>
          </p:nvPr>
        </p:nvSpPr>
        <p:spPr/>
        <p:txBody>
          <a:bodyPr/>
          <a:lstStyle/>
          <a:p>
            <a:r>
              <a:rPr lang="fr-FR" dirty="0"/>
              <a:t>M. Spurio - Astroparticle Physics - 13</a:t>
            </a:r>
            <a:endParaRPr lang="it-IT" dirty="0"/>
          </a:p>
        </p:txBody>
      </p:sp>
      <p:sp>
        <p:nvSpPr>
          <p:cNvPr id="4" name="Segnaposto numero diapositiva 3"/>
          <p:cNvSpPr>
            <a:spLocks noGrp="1"/>
          </p:cNvSpPr>
          <p:nvPr>
            <p:ph type="sldNum" sz="quarter" idx="12"/>
          </p:nvPr>
        </p:nvSpPr>
        <p:spPr/>
        <p:txBody>
          <a:bodyPr/>
          <a:lstStyle/>
          <a:p>
            <a:fld id="{EF856C54-971D-4A64-8725-72F12A462872}" type="slidenum">
              <a:rPr lang="it-IT" smtClean="0"/>
              <a:t>8</a:t>
            </a:fld>
            <a:endParaRPr lang="it-IT"/>
          </a:p>
        </p:txBody>
      </p:sp>
      <mc:AlternateContent xmlns:mc="http://schemas.openxmlformats.org/markup-compatibility/2006" xmlns:a14="http://schemas.microsoft.com/office/drawing/2010/main">
        <mc:Choice Requires="a14">
          <p:sp>
            <p:nvSpPr>
              <p:cNvPr id="5" name="Rettangolo 4"/>
              <p:cNvSpPr/>
              <p:nvPr/>
            </p:nvSpPr>
            <p:spPr>
              <a:xfrm>
                <a:off x="625151" y="905076"/>
                <a:ext cx="11131420" cy="2828403"/>
              </a:xfrm>
              <a:prstGeom prst="rect">
                <a:avLst/>
              </a:prstGeom>
            </p:spPr>
            <p:txBody>
              <a:bodyPr wrap="square">
                <a:spAutoFit/>
              </a:bodyPr>
              <a:lstStyle/>
              <a:p>
                <a:pPr marL="285750" indent="-285750">
                  <a:spcAft>
                    <a:spcPts val="1200"/>
                  </a:spcAft>
                  <a:buFont typeface="Arial" panose="020B0604020202020204" pitchFamily="34" charset="0"/>
                  <a:buChar char="•"/>
                </a:pPr>
                <a:r>
                  <a:rPr lang="en-US" dirty="0"/>
                  <a:t>A possible final state of the evolution of a massive star is a stellar black hole (or </a:t>
                </a:r>
                <a:r>
                  <a:rPr lang="en-US" b="1" dirty="0"/>
                  <a:t>stellar-mass black hole</a:t>
                </a:r>
                <a:r>
                  <a:rPr lang="en-US" dirty="0"/>
                  <a:t>). A black hole is a massive object exhibiting such strong gravitational effects that nothing (particles and electromagnetic radiation) can escape from inside its boundary, called the </a:t>
                </a:r>
                <a:r>
                  <a:rPr lang="en-US" b="1" dirty="0"/>
                  <a:t>event horizon</a:t>
                </a:r>
                <a:r>
                  <a:rPr lang="en-US" dirty="0"/>
                  <a:t>. </a:t>
                </a:r>
              </a:p>
              <a:p>
                <a:pPr marL="285750" indent="-285750">
                  <a:spcAft>
                    <a:spcPts val="1200"/>
                  </a:spcAft>
                  <a:buFont typeface="Arial" panose="020B0604020202020204" pitchFamily="34" charset="0"/>
                  <a:buChar char="•"/>
                </a:pPr>
                <a:r>
                  <a:rPr lang="en-US" dirty="0"/>
                  <a:t>In most cases, we can consider the event horizon equivalent to the </a:t>
                </a:r>
                <a:r>
                  <a:rPr lang="en-US" b="1" dirty="0"/>
                  <a:t>Schwarzschild radius</a:t>
                </a:r>
                <a:r>
                  <a:rPr lang="en-US" dirty="0"/>
                  <a:t> (This is correct for non-rotating massive objects that fit inside this radius).</a:t>
                </a:r>
              </a:p>
              <a:p>
                <a:pPr marL="285750" indent="-285750">
                  <a:spcAft>
                    <a:spcPts val="1200"/>
                  </a:spcAft>
                  <a:buFont typeface="Arial" panose="020B0604020202020204" pitchFamily="34" charset="0"/>
                  <a:buChar char="•"/>
                </a:pPr>
                <a:r>
                  <a:rPr lang="en-US" dirty="0"/>
                  <a:t>The escape velocity, </a:t>
                </a:r>
                <a14:m>
                  <m:oMath xmlns:m="http://schemas.openxmlformats.org/officeDocument/2006/math">
                    <m:sSub>
                      <m:sSubPr>
                        <m:ctrlPr>
                          <a:rPr lang="en-US" i="1">
                            <a:latin typeface="Cambria Math" panose="02040503050406030204" pitchFamily="18" charset="0"/>
                          </a:rPr>
                        </m:ctrlPr>
                      </m:sSubPr>
                      <m:e>
                        <m:r>
                          <a:rPr lang="it-IT" i="1">
                            <a:latin typeface="Cambria Math" panose="02040503050406030204" pitchFamily="18" charset="0"/>
                          </a:rPr>
                          <m:t>𝑣</m:t>
                        </m:r>
                      </m:e>
                      <m:sub>
                        <m:r>
                          <a:rPr lang="it-IT" i="1">
                            <a:latin typeface="Cambria Math" panose="02040503050406030204" pitchFamily="18" charset="0"/>
                          </a:rPr>
                          <m:t>𝑒𝑠𝑐</m:t>
                        </m:r>
                      </m:sub>
                    </m:sSub>
                  </m:oMath>
                </a14:m>
                <a:r>
                  <a:rPr lang="en-US" dirty="0"/>
                  <a:t>, from a body of mass m at a distance r from the center is:	</a:t>
                </a:r>
                <a14:m>
                  <m:oMath xmlns:m="http://schemas.openxmlformats.org/officeDocument/2006/math">
                    <m:sSub>
                      <m:sSubPr>
                        <m:ctrlPr>
                          <a:rPr lang="en-US" i="1">
                            <a:latin typeface="Cambria Math" panose="02040503050406030204" pitchFamily="18" charset="0"/>
                          </a:rPr>
                        </m:ctrlPr>
                      </m:sSubPr>
                      <m:e>
                        <m:r>
                          <a:rPr lang="it-IT" i="1">
                            <a:latin typeface="Cambria Math" panose="02040503050406030204" pitchFamily="18" charset="0"/>
                          </a:rPr>
                          <m:t>𝑣</m:t>
                        </m:r>
                      </m:e>
                      <m:sub>
                        <m:r>
                          <a:rPr lang="it-IT" i="1">
                            <a:latin typeface="Cambria Math" panose="02040503050406030204" pitchFamily="18" charset="0"/>
                          </a:rPr>
                          <m:t>𝑒𝑠𝑐</m:t>
                        </m:r>
                      </m:sub>
                    </m:sSub>
                    <m:r>
                      <a:rPr lang="en-US" i="1">
                        <a:latin typeface="Cambria Math" panose="02040503050406030204" pitchFamily="18" charset="0"/>
                      </a:rPr>
                      <m:t>=</m:t>
                    </m:r>
                    <m:rad>
                      <m:radPr>
                        <m:degHide m:val="on"/>
                        <m:ctrlPr>
                          <a:rPr lang="en-US" i="1">
                            <a:latin typeface="Cambria Math" panose="02040503050406030204" pitchFamily="18" charset="0"/>
                          </a:rPr>
                        </m:ctrlPr>
                      </m:radPr>
                      <m:deg/>
                      <m:e>
                        <m:r>
                          <a:rPr lang="it-IT" i="1">
                            <a:latin typeface="Cambria Math" panose="02040503050406030204" pitchFamily="18" charset="0"/>
                          </a:rPr>
                          <m:t>2</m:t>
                        </m:r>
                        <m:r>
                          <a:rPr lang="it-IT" i="1">
                            <a:latin typeface="Cambria Math" panose="02040503050406030204" pitchFamily="18" charset="0"/>
                          </a:rPr>
                          <m:t>𝐺𝑚</m:t>
                        </m:r>
                        <m:r>
                          <a:rPr lang="it-IT" i="1">
                            <a:latin typeface="Cambria Math" panose="02040503050406030204" pitchFamily="18" charset="0"/>
                          </a:rPr>
                          <m:t>/</m:t>
                        </m:r>
                        <m:r>
                          <a:rPr lang="it-IT" i="1">
                            <a:latin typeface="Cambria Math" panose="02040503050406030204" pitchFamily="18" charset="0"/>
                          </a:rPr>
                          <m:t>𝑟</m:t>
                        </m:r>
                      </m:e>
                    </m:rad>
                  </m:oMath>
                </a14:m>
                <a:r>
                  <a:rPr lang="en-US" dirty="0"/>
                  <a:t> </a:t>
                </a:r>
              </a:p>
              <a:p>
                <a:pPr marL="285750" indent="-285750">
                  <a:spcAft>
                    <a:spcPts val="1200"/>
                  </a:spcAft>
                  <a:buFont typeface="Arial" panose="020B0604020202020204" pitchFamily="34" charset="0"/>
                  <a:buChar char="•"/>
                </a:pPr>
                <a:r>
                  <a:rPr lang="en-US" dirty="0"/>
                  <a:t>The Schwarzschild radius, R,  is defined as the dimension of an object of mass m such that </a:t>
                </a:r>
                <a14:m>
                  <m:oMath xmlns:m="http://schemas.openxmlformats.org/officeDocument/2006/math">
                    <m:sSub>
                      <m:sSubPr>
                        <m:ctrlPr>
                          <a:rPr lang="en-US" i="1">
                            <a:latin typeface="Cambria Math" panose="02040503050406030204" pitchFamily="18" charset="0"/>
                          </a:rPr>
                        </m:ctrlPr>
                      </m:sSubPr>
                      <m:e>
                        <m:r>
                          <a:rPr lang="it-IT" i="1">
                            <a:latin typeface="Cambria Math" panose="02040503050406030204" pitchFamily="18" charset="0"/>
                          </a:rPr>
                          <m:t>𝑣</m:t>
                        </m:r>
                      </m:e>
                      <m:sub>
                        <m:r>
                          <a:rPr lang="it-IT" i="1">
                            <a:latin typeface="Cambria Math" panose="02040503050406030204" pitchFamily="18" charset="0"/>
                          </a:rPr>
                          <m:t>𝑒𝑠𝑐</m:t>
                        </m:r>
                      </m:sub>
                    </m:sSub>
                    <m:r>
                      <a:rPr lang="it-IT" i="1">
                        <a:latin typeface="Cambria Math" panose="02040503050406030204" pitchFamily="18" charset="0"/>
                      </a:rPr>
                      <m:t>=</m:t>
                    </m:r>
                    <m:r>
                      <a:rPr lang="it-IT" i="1">
                        <a:latin typeface="Cambria Math" panose="02040503050406030204" pitchFamily="18" charset="0"/>
                      </a:rPr>
                      <m:t>𝑐</m:t>
                    </m:r>
                  </m:oMath>
                </a14:m>
                <a:r>
                  <a:rPr lang="en-US" dirty="0"/>
                  <a:t>. Using the above relation, we obtain:</a:t>
                </a:r>
              </a:p>
            </p:txBody>
          </p:sp>
        </mc:Choice>
        <mc:Fallback xmlns="">
          <p:sp>
            <p:nvSpPr>
              <p:cNvPr id="5" name="Rettangolo 4"/>
              <p:cNvSpPr>
                <a:spLocks noRot="1" noChangeAspect="1" noMove="1" noResize="1" noEditPoints="1" noAdjustHandles="1" noChangeArrowheads="1" noChangeShapeType="1" noTextEdit="1"/>
              </p:cNvSpPr>
              <p:nvPr/>
            </p:nvSpPr>
            <p:spPr>
              <a:xfrm>
                <a:off x="625151" y="905076"/>
                <a:ext cx="11131420" cy="2828403"/>
              </a:xfrm>
              <a:prstGeom prst="rect">
                <a:avLst/>
              </a:prstGeom>
              <a:blipFill>
                <a:blip r:embed="rId2"/>
                <a:stretch>
                  <a:fillRect l="-383" t="-1078" b="-2586"/>
                </a:stretch>
              </a:blipFill>
            </p:spPr>
            <p:txBody>
              <a:bodyPr/>
              <a:lstStyle/>
              <a:p>
                <a:r>
                  <a:rPr lang="en-US">
                    <a:noFill/>
                  </a:rPr>
                  <a:t> </a:t>
                </a:r>
              </a:p>
            </p:txBody>
          </p:sp>
        </mc:Fallback>
      </mc:AlternateContent>
      <p:pic>
        <p:nvPicPr>
          <p:cNvPr id="6" name="Picture 2" descr="https://upload.wikimedia.org/wikipedia/commons/thumb/7/73/Newton_Cannon.svg/220px-Newton_Cannon.svg.png"/>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8473480" y="3658591"/>
            <a:ext cx="2880320" cy="2880321"/>
          </a:xfrm>
          <a:prstGeom prst="rect">
            <a:avLst/>
          </a:prstGeom>
          <a:noFill/>
          <a:extLst>
            <a:ext uri="{909E8E84-426E-40DD-AFC4-6F175D3DCCD1}">
              <a14:hiddenFill xmlns:a14="http://schemas.microsoft.com/office/drawing/2010/main">
                <a:solidFill>
                  <a:srgbClr val="FFFFFF"/>
                </a:solidFill>
              </a14:hiddenFill>
            </a:ext>
          </a:extLst>
        </p:spPr>
      </p:pic>
      <p:pic>
        <p:nvPicPr>
          <p:cNvPr id="8" name="Immagine 7"/>
          <p:cNvPicPr>
            <a:picLocks noChangeAspect="1"/>
          </p:cNvPicPr>
          <p:nvPr/>
        </p:nvPicPr>
        <p:blipFill>
          <a:blip r:embed="rId4"/>
          <a:stretch>
            <a:fillRect/>
          </a:stretch>
        </p:blipFill>
        <p:spPr>
          <a:xfrm>
            <a:off x="2282610" y="3878468"/>
            <a:ext cx="5589060" cy="721524"/>
          </a:xfrm>
          <a:prstGeom prst="rect">
            <a:avLst/>
          </a:prstGeom>
          <a:ln>
            <a:solidFill>
              <a:srgbClr val="C00000"/>
            </a:solidFill>
          </a:ln>
        </p:spPr>
      </p:pic>
      <p:sp>
        <p:nvSpPr>
          <p:cNvPr id="9" name="Rettangolo 8"/>
          <p:cNvSpPr/>
          <p:nvPr/>
        </p:nvSpPr>
        <p:spPr>
          <a:xfrm>
            <a:off x="625151" y="4683545"/>
            <a:ext cx="7848329" cy="1354217"/>
          </a:xfrm>
          <a:prstGeom prst="rect">
            <a:avLst/>
          </a:prstGeom>
        </p:spPr>
        <p:txBody>
          <a:bodyPr wrap="square">
            <a:spAutoFit/>
          </a:bodyPr>
          <a:lstStyle/>
          <a:p>
            <a:pPr marL="285750" indent="-285750">
              <a:spcAft>
                <a:spcPts val="1200"/>
              </a:spcAft>
              <a:buFont typeface="Arial" panose="020B0604020202020204" pitchFamily="34" charset="0"/>
              <a:buChar char="•"/>
            </a:pPr>
            <a:r>
              <a:rPr lang="en-US" dirty="0"/>
              <a:t>If the body is sufficiently dense and confined within R, the Schwarzschild radius represents its event horizon and its inner region behaves like a </a:t>
            </a:r>
            <a:r>
              <a:rPr lang="en-US" b="1" dirty="0"/>
              <a:t>black hole</a:t>
            </a:r>
            <a:r>
              <a:rPr lang="en-US" dirty="0"/>
              <a:t>. </a:t>
            </a:r>
          </a:p>
          <a:p>
            <a:pPr marL="285750" indent="-285750">
              <a:spcAft>
                <a:spcPts val="1200"/>
              </a:spcAft>
              <a:buFont typeface="Arial" panose="020B0604020202020204" pitchFamily="34" charset="0"/>
              <a:buChar char="•"/>
            </a:pPr>
            <a:r>
              <a:rPr lang="en-US" dirty="0"/>
              <a:t>Particles and light can escape the black hole only if they remain outside the event horizon.</a:t>
            </a:r>
          </a:p>
        </p:txBody>
      </p:sp>
      <p:sp>
        <p:nvSpPr>
          <p:cNvPr id="10" name="Indietro o precedente 9">
            <a:hlinkClick r:id="" action="ppaction://hlinkshowjump?jump=lastslideviewed" highlightClick="1"/>
          </p:cNvPr>
          <p:cNvSpPr/>
          <p:nvPr/>
        </p:nvSpPr>
        <p:spPr>
          <a:xfrm>
            <a:off x="9995881" y="116088"/>
            <a:ext cx="576000" cy="288000"/>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256079339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46449"/>
          </a:xfrm>
        </p:spPr>
        <p:txBody>
          <a:bodyPr>
            <a:normAutofit/>
          </a:bodyPr>
          <a:lstStyle/>
          <a:p>
            <a:r>
              <a:rPr lang="en-US" sz="3600" dirty="0">
                <a:solidFill>
                  <a:srgbClr val="5B9BD5"/>
                </a:solidFill>
              </a:rPr>
              <a:t>Stellar Mass Black Holes (Chap. 6)</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9</a:t>
            </a:fld>
            <a:endParaRPr lang="it-IT"/>
          </a:p>
        </p:txBody>
      </p:sp>
      <p:sp>
        <p:nvSpPr>
          <p:cNvPr id="5" name="Rettangolo 4"/>
          <p:cNvSpPr/>
          <p:nvPr/>
        </p:nvSpPr>
        <p:spPr>
          <a:xfrm>
            <a:off x="643811" y="926703"/>
            <a:ext cx="11019453" cy="5416868"/>
          </a:xfrm>
          <a:prstGeom prst="rect">
            <a:avLst/>
          </a:prstGeom>
        </p:spPr>
        <p:txBody>
          <a:bodyPr wrap="square">
            <a:spAutoFit/>
          </a:bodyPr>
          <a:lstStyle/>
          <a:p>
            <a:pPr marL="285750" indent="-285750">
              <a:spcAft>
                <a:spcPts val="1200"/>
              </a:spcAft>
              <a:buFont typeface="Arial" panose="020B0604020202020204" pitchFamily="34" charset="0"/>
              <a:buChar char="•"/>
            </a:pPr>
            <a:r>
              <a:rPr lang="en-US" dirty="0"/>
              <a:t>By absorbing other stars and merging with other BHs, supermassive black holes of millions of </a:t>
            </a:r>
            <a:r>
              <a:rPr lang="en-US" dirty="0" err="1"/>
              <a:t>M</a:t>
            </a:r>
            <a:r>
              <a:rPr lang="en-US" baseline="-25000" dirty="0" err="1"/>
              <a:t>sun</a:t>
            </a:r>
            <a:r>
              <a:rPr lang="en-US" dirty="0"/>
              <a:t> may form. </a:t>
            </a:r>
          </a:p>
          <a:p>
            <a:pPr marL="285750" indent="-285750">
              <a:spcAft>
                <a:spcPts val="1200"/>
              </a:spcAft>
              <a:buFont typeface="Arial" panose="020B0604020202020204" pitchFamily="34" charset="0"/>
              <a:buChar char="•"/>
            </a:pPr>
            <a:r>
              <a:rPr lang="en-US" dirty="0"/>
              <a:t>It is likely that supermassive BH exist in the centers of most galaxies. </a:t>
            </a:r>
          </a:p>
          <a:p>
            <a:pPr marL="285750" indent="-285750">
              <a:spcAft>
                <a:spcPts val="1200"/>
              </a:spcAft>
              <a:buFont typeface="Arial" panose="020B0604020202020204" pitchFamily="34" charset="0"/>
              <a:buChar char="•"/>
            </a:pPr>
            <a:r>
              <a:rPr lang="en-US" dirty="0"/>
              <a:t>Although Eq. (6.84) is obtained from Newtonian considerations, the same conclusion emerges from general relativity. Furthermore, in classical general relativity, a particle that is inside the event horizon can never emerge outside. </a:t>
            </a:r>
          </a:p>
          <a:p>
            <a:pPr marL="285750" indent="-285750">
              <a:buFont typeface="Arial" panose="020B0604020202020204" pitchFamily="34" charset="0"/>
              <a:buChar char="•"/>
            </a:pPr>
            <a:r>
              <a:rPr lang="en-US" dirty="0"/>
              <a:t>More generally, BHs are particular solutions to the Einstein field equations. It has been demonstrated (by the so-called </a:t>
            </a:r>
            <a:r>
              <a:rPr lang="en-US" b="1" dirty="0"/>
              <a:t>no-hair theorem</a:t>
            </a:r>
            <a:r>
              <a:rPr lang="en-US" dirty="0"/>
              <a:t>) that a stable black hole is completely described at any time by the following quantities:</a:t>
            </a:r>
          </a:p>
          <a:p>
            <a:pPr marL="742950" lvl="1" indent="-285750">
              <a:buFont typeface="Arial" panose="020B0604020202020204" pitchFamily="34" charset="0"/>
              <a:buChar char="•"/>
            </a:pPr>
            <a:r>
              <a:rPr lang="en-US" b="1" dirty="0"/>
              <a:t> its mass-energy, M;</a:t>
            </a:r>
          </a:p>
          <a:p>
            <a:pPr marL="742950" lvl="1" indent="-285750">
              <a:buFont typeface="Arial" panose="020B0604020202020204" pitchFamily="34" charset="0"/>
              <a:buChar char="•"/>
            </a:pPr>
            <a:r>
              <a:rPr lang="en-US" b="1" dirty="0"/>
              <a:t> its angular momentum, or spin, S (three components);</a:t>
            </a:r>
          </a:p>
          <a:p>
            <a:pPr marL="742950" lvl="1" indent="-285750">
              <a:buFont typeface="Arial" panose="020B0604020202020204" pitchFamily="34" charset="0"/>
              <a:buChar char="•"/>
            </a:pPr>
            <a:r>
              <a:rPr lang="en-US" b="1" dirty="0"/>
              <a:t> its total electric charge, Q.</a:t>
            </a:r>
          </a:p>
          <a:p>
            <a:pPr marL="285750" indent="-285750">
              <a:buFont typeface="Arial" panose="020B0604020202020204" pitchFamily="34" charset="0"/>
              <a:buChar char="•"/>
            </a:pPr>
            <a:r>
              <a:rPr lang="en-US" dirty="0"/>
              <a:t>In terms of these properties, four types of BHs can be defined: </a:t>
            </a:r>
          </a:p>
          <a:p>
            <a:pPr marL="742950" lvl="1" indent="-285750">
              <a:buFont typeface="Arial" panose="020B0604020202020204" pitchFamily="34" charset="0"/>
              <a:buChar char="•"/>
            </a:pPr>
            <a:r>
              <a:rPr lang="en-US" dirty="0"/>
              <a:t>Uncharged/Charged and non-rotating BHs (also called </a:t>
            </a:r>
            <a:r>
              <a:rPr lang="en-US" i="1" dirty="0"/>
              <a:t>Schwarzschild BH</a:t>
            </a:r>
            <a:r>
              <a:rPr lang="en-US" dirty="0"/>
              <a:t>)</a:t>
            </a:r>
          </a:p>
          <a:p>
            <a:pPr marL="742950" lvl="1" indent="-285750">
              <a:buFont typeface="Arial" panose="020B0604020202020204" pitchFamily="34" charset="0"/>
              <a:buChar char="•"/>
            </a:pPr>
            <a:r>
              <a:rPr lang="en-US" dirty="0"/>
              <a:t>Uncharged/Charged and rotating BHs (called </a:t>
            </a:r>
            <a:r>
              <a:rPr lang="en-US" i="1" dirty="0"/>
              <a:t>Kerr BHs</a:t>
            </a:r>
            <a:r>
              <a:rPr lang="en-US" dirty="0"/>
              <a:t>). </a:t>
            </a:r>
          </a:p>
          <a:p>
            <a:pPr marL="285750" indent="-285750">
              <a:spcAft>
                <a:spcPts val="1200"/>
              </a:spcAft>
              <a:buFont typeface="Arial" panose="020B0604020202020204" pitchFamily="34" charset="0"/>
              <a:buChar char="•"/>
            </a:pPr>
            <a:r>
              <a:rPr lang="en-US" dirty="0"/>
              <a:t>A rotating BH is formed in the gravitational collapse of a massive spinning star; </a:t>
            </a:r>
          </a:p>
          <a:p>
            <a:pPr marL="285750" indent="-285750">
              <a:spcAft>
                <a:spcPts val="1200"/>
              </a:spcAft>
              <a:buFont typeface="Arial" panose="020B0604020202020204" pitchFamily="34" charset="0"/>
              <a:buChar char="•"/>
            </a:pPr>
            <a:r>
              <a:rPr lang="en-US" dirty="0"/>
              <a:t>It can lose rotational energy through different mechanisms occurring just outside its event horizon. In that case, it gradually reduces to a Schwarzschild BH, the minimum configuration from which no further energy can be extracted.</a:t>
            </a:r>
          </a:p>
        </p:txBody>
      </p:sp>
    </p:spTree>
    <p:extLst>
      <p:ext uri="{BB962C8B-B14F-4D97-AF65-F5344CB8AC3E}">
        <p14:creationId xmlns:p14="http://schemas.microsoft.com/office/powerpoint/2010/main" val="234389564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
            <a:ext cx="10515600" cy="751376"/>
          </a:xfrm>
        </p:spPr>
        <p:txBody>
          <a:bodyPr>
            <a:normAutofit/>
          </a:bodyPr>
          <a:lstStyle/>
          <a:p>
            <a:r>
              <a:rPr lang="en-GB" sz="3600" dirty="0">
                <a:solidFill>
                  <a:srgbClr val="5B9BD5"/>
                </a:solidFill>
              </a:rPr>
              <a:t>Neutron stars and pulsars (Chap. 6)</a:t>
            </a:r>
          </a:p>
        </p:txBody>
      </p:sp>
      <p:sp>
        <p:nvSpPr>
          <p:cNvPr id="3" name="Segnaposto contenuto 2"/>
          <p:cNvSpPr>
            <a:spLocks noGrp="1"/>
          </p:cNvSpPr>
          <p:nvPr>
            <p:ph idx="1"/>
          </p:nvPr>
        </p:nvSpPr>
        <p:spPr>
          <a:xfrm>
            <a:off x="643812" y="950593"/>
            <a:ext cx="10832841" cy="5156031"/>
          </a:xfrm>
        </p:spPr>
        <p:txBody>
          <a:bodyPr>
            <a:normAutofit/>
          </a:bodyPr>
          <a:lstStyle/>
          <a:p>
            <a:r>
              <a:rPr lang="en-US" sz="1800" dirty="0"/>
              <a:t>A </a:t>
            </a:r>
            <a:r>
              <a:rPr lang="en-US" sz="1800" b="1" dirty="0"/>
              <a:t>NS is an object with a defined mass, </a:t>
            </a:r>
            <a:r>
              <a:rPr lang="en-US" sz="1800" dirty="0"/>
              <a:t>M</a:t>
            </a:r>
            <a:r>
              <a:rPr lang="en-US" sz="1800" baseline="-25000" dirty="0"/>
              <a:t>NS</a:t>
            </a:r>
            <a:r>
              <a:rPr lang="en-US" sz="1800" dirty="0"/>
              <a:t> </a:t>
            </a:r>
            <a:r>
              <a:rPr lang="en-US" sz="1800" dirty="0">
                <a:sym typeface="Symbol" panose="05050102010706020507" pitchFamily="18" charset="2"/>
              </a:rPr>
              <a:t></a:t>
            </a:r>
            <a:r>
              <a:rPr lang="en-US" sz="1800" dirty="0"/>
              <a:t>1.4M</a:t>
            </a:r>
            <a:r>
              <a:rPr lang="en-US" sz="1800" baseline="-25000" dirty="0"/>
              <a:t>sun</a:t>
            </a:r>
            <a:r>
              <a:rPr lang="en-US" sz="1800" dirty="0"/>
              <a:t>, </a:t>
            </a:r>
            <a:r>
              <a:rPr lang="en-US" sz="1800" b="1" dirty="0"/>
              <a:t>the Chandrasekhar mass</a:t>
            </a:r>
          </a:p>
          <a:p>
            <a:r>
              <a:rPr lang="en-US" sz="1800" dirty="0"/>
              <a:t>Its density corresponds to the density of a nucleus, 10</a:t>
            </a:r>
            <a:r>
              <a:rPr lang="en-US" sz="1800" baseline="30000" dirty="0"/>
              <a:t>14</a:t>
            </a:r>
            <a:r>
              <a:rPr lang="en-US" sz="1800" dirty="0"/>
              <a:t> g/cm</a:t>
            </a:r>
            <a:r>
              <a:rPr lang="en-US" sz="1800" baseline="30000" dirty="0"/>
              <a:t>3</a:t>
            </a:r>
            <a:r>
              <a:rPr lang="en-US" sz="1800" dirty="0"/>
              <a:t> ,</a:t>
            </a:r>
          </a:p>
          <a:p>
            <a:r>
              <a:rPr lang="en-US" sz="1800" dirty="0"/>
              <a:t>The radius of a neutron star is thus a few km (</a:t>
            </a:r>
            <a:r>
              <a:rPr lang="en-US" sz="1800" b="1" dirty="0"/>
              <a:t>exercise</a:t>
            </a:r>
            <a:r>
              <a:rPr lang="en-US" sz="1800" dirty="0"/>
              <a:t>) </a:t>
            </a:r>
          </a:p>
          <a:p>
            <a:r>
              <a:rPr lang="en-US" sz="1800" dirty="0"/>
              <a:t>If the remnant star has a mass greater than  the Chandrasekhar limit, it continues collapsing to form a </a:t>
            </a:r>
            <a:r>
              <a:rPr lang="en-US" sz="1800" b="1" dirty="0"/>
              <a:t>black hole</a:t>
            </a:r>
            <a:r>
              <a:rPr lang="en-US" sz="1800" dirty="0"/>
              <a:t>, Sect. 6.8. </a:t>
            </a:r>
          </a:p>
          <a:p>
            <a:r>
              <a:rPr lang="en-US" sz="1800" dirty="0"/>
              <a:t>The details of their structure is unknown (the Equation of state, </a:t>
            </a:r>
            <a:r>
              <a:rPr lang="en-US" sz="1800" dirty="0" err="1"/>
              <a:t>EoS</a:t>
            </a:r>
            <a:r>
              <a:rPr lang="en-US" sz="1800" dirty="0"/>
              <a:t>) </a:t>
            </a:r>
          </a:p>
          <a:p>
            <a:r>
              <a:rPr lang="en-US" sz="1800" dirty="0"/>
              <a:t>The maximum observed mass of neutron stars is </a:t>
            </a:r>
            <a:r>
              <a:rPr lang="en-US" sz="1800" dirty="0">
                <a:sym typeface="Symbol" panose="05050102010706020507" pitchFamily="18" charset="2"/>
              </a:rPr>
              <a:t>2</a:t>
            </a:r>
            <a:r>
              <a:rPr lang="en-US" sz="1800" dirty="0"/>
              <a:t>.0M</a:t>
            </a:r>
            <a:r>
              <a:rPr lang="en-US" sz="1800" baseline="-25000" dirty="0"/>
              <a:t>sun</a:t>
            </a:r>
            <a:endParaRPr lang="en-GB" sz="1800" dirty="0"/>
          </a:p>
        </p:txBody>
      </p:sp>
      <p:sp>
        <p:nvSpPr>
          <p:cNvPr id="6" name="Segnaposto piè di pagina 5"/>
          <p:cNvSpPr>
            <a:spLocks noGrp="1"/>
          </p:cNvSpPr>
          <p:nvPr>
            <p:ph type="ftr" sz="quarter" idx="11"/>
          </p:nvPr>
        </p:nvSpPr>
        <p:spPr/>
        <p:txBody>
          <a:bodyPr/>
          <a:lstStyle/>
          <a:p>
            <a:r>
              <a:rPr lang="fr-FR"/>
              <a:t>M. Spurio - Astroparticle Physics - 6</a:t>
            </a:r>
            <a:endParaRPr lang="it-IT"/>
          </a:p>
        </p:txBody>
      </p:sp>
      <p:sp>
        <p:nvSpPr>
          <p:cNvPr id="7" name="Segnaposto numero diapositiva 6"/>
          <p:cNvSpPr>
            <a:spLocks noGrp="1"/>
          </p:cNvSpPr>
          <p:nvPr>
            <p:ph type="sldNum" sz="quarter" idx="12"/>
          </p:nvPr>
        </p:nvSpPr>
        <p:spPr/>
        <p:txBody>
          <a:bodyPr/>
          <a:lstStyle/>
          <a:p>
            <a:fld id="{EF856C54-971D-4A64-8725-72F12A462872}" type="slidenum">
              <a:rPr lang="it-IT" smtClean="0"/>
              <a:t>10</a:t>
            </a:fld>
            <a:endParaRPr lang="it-IT"/>
          </a:p>
        </p:txBody>
      </p:sp>
      <p:pic>
        <p:nvPicPr>
          <p:cNvPr id="19458" name="Picture 2" descr="https://upload.wikimedia.org/wikipedia/commons/thumb/9/9e/Neutron_star_cross_section.svg/888px-Neutron_star_cross_section.svg.png"/>
          <p:cNvPicPr>
            <a:picLocks noChangeAspect="1" noChangeArrowheads="1"/>
          </p:cNvPicPr>
          <p:nvPr/>
        </p:nvPicPr>
        <p:blipFill>
          <a:blip r:embed="rId4" cstate="email">
            <a:extLst>
              <a:ext uri="{28A0092B-C50C-407E-A947-70E740481C1C}">
                <a14:useLocalDpi xmlns:a14="http://schemas.microsoft.com/office/drawing/2010/main"/>
              </a:ext>
            </a:extLst>
          </a:blip>
          <a:srcRect/>
          <a:stretch>
            <a:fillRect/>
          </a:stretch>
        </p:blipFill>
        <p:spPr bwMode="auto">
          <a:xfrm>
            <a:off x="5466199" y="3522422"/>
            <a:ext cx="5031503" cy="2895381"/>
          </a:xfrm>
          <a:prstGeom prst="rect">
            <a:avLst/>
          </a:prstGeom>
          <a:noFill/>
          <a:extLst>
            <a:ext uri="{909E8E84-426E-40DD-AFC4-6F175D3DCCD1}">
              <a14:hiddenFill xmlns:a14="http://schemas.microsoft.com/office/drawing/2010/main">
                <a:solidFill>
                  <a:srgbClr val="FFFFFF"/>
                </a:solidFill>
              </a14:hiddenFill>
            </a:ext>
          </a:extLst>
        </p:spPr>
      </p:pic>
      <p:pic>
        <p:nvPicPr>
          <p:cNvPr id="8" name="pulsar">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712763" y="3697315"/>
            <a:ext cx="3442194" cy="2545593"/>
          </a:xfrm>
          <a:prstGeom prst="rect">
            <a:avLst/>
          </a:prstGeom>
        </p:spPr>
      </p:pic>
    </p:spTree>
    <p:extLst>
      <p:ext uri="{BB962C8B-B14F-4D97-AF65-F5344CB8AC3E}">
        <p14:creationId xmlns:p14="http://schemas.microsoft.com/office/powerpoint/2010/main" val="3979151689"/>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8"/>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8"/>
                                        </p:tgtEl>
                                      </p:cBhvr>
                                    </p:cmd>
                                  </p:childTnLst>
                                </p:cTn>
                              </p:par>
                            </p:childTnLst>
                          </p:cTn>
                        </p:par>
                      </p:childTnLst>
                    </p:cTn>
                  </p:par>
                </p:childTnLst>
              </p:cTn>
              <p:nextCondLst>
                <p:cond evt="onClick" delay="0">
                  <p:tgtEl>
                    <p:spTgt spid="8"/>
                  </p:tgtEl>
                </p:cond>
              </p:nextCondLst>
            </p:seq>
            <p:video>
              <p:cMediaNode vol="80000">
                <p:cTn id="7" fill="hold" display="0">
                  <p:stCondLst>
                    <p:cond delay="indefinite"/>
                  </p:stCondLst>
                </p:cTn>
                <p:tgtEl>
                  <p:spTgt spid="8"/>
                </p:tgtEl>
              </p:cMediaNode>
            </p:vide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Immagine 14"/>
          <p:cNvPicPr>
            <a:picLocks noChangeAspect="1"/>
          </p:cNvPicPr>
          <p:nvPr/>
        </p:nvPicPr>
        <p:blipFill>
          <a:blip r:embed="rId2"/>
          <a:stretch>
            <a:fillRect/>
          </a:stretch>
        </p:blipFill>
        <p:spPr>
          <a:xfrm>
            <a:off x="2371674" y="3978997"/>
            <a:ext cx="5344733" cy="1155893"/>
          </a:xfrm>
          <a:prstGeom prst="rect">
            <a:avLst/>
          </a:prstGeom>
        </p:spPr>
      </p:pic>
      <p:sp>
        <p:nvSpPr>
          <p:cNvPr id="2" name="Titolo 1"/>
          <p:cNvSpPr>
            <a:spLocks noGrp="1"/>
          </p:cNvSpPr>
          <p:nvPr>
            <p:ph type="title"/>
          </p:nvPr>
        </p:nvSpPr>
        <p:spPr>
          <a:xfrm>
            <a:off x="838200" y="10890"/>
            <a:ext cx="10515600" cy="768359"/>
          </a:xfrm>
        </p:spPr>
        <p:txBody>
          <a:bodyPr>
            <a:normAutofit/>
          </a:bodyPr>
          <a:lstStyle/>
          <a:p>
            <a:r>
              <a:rPr lang="en-US" sz="3600" dirty="0">
                <a:solidFill>
                  <a:srgbClr val="C00000"/>
                </a:solidFill>
              </a:rPr>
              <a:t>From Einstein Equation to Gravitational Waves</a:t>
            </a:r>
          </a:p>
        </p:txBody>
      </p:sp>
      <p:sp>
        <p:nvSpPr>
          <p:cNvPr id="3" name="Segnaposto contenuto 2"/>
          <p:cNvSpPr>
            <a:spLocks noGrp="1"/>
          </p:cNvSpPr>
          <p:nvPr>
            <p:ph idx="1"/>
          </p:nvPr>
        </p:nvSpPr>
        <p:spPr>
          <a:xfrm>
            <a:off x="606490" y="920579"/>
            <a:ext cx="10245012" cy="3525310"/>
          </a:xfrm>
        </p:spPr>
        <p:txBody>
          <a:bodyPr>
            <a:normAutofit/>
          </a:bodyPr>
          <a:lstStyle/>
          <a:p>
            <a:r>
              <a:rPr lang="en-US" sz="1800" dirty="0"/>
              <a:t>If we assume a weak gravitational field, the </a:t>
            </a:r>
            <a:r>
              <a:rPr lang="en-US" sz="1800" dirty="0" err="1"/>
              <a:t>spacetime</a:t>
            </a:r>
            <a:r>
              <a:rPr lang="en-US" sz="1800" dirty="0"/>
              <a:t> metric can be decomposed</a:t>
            </a:r>
          </a:p>
          <a:p>
            <a:endParaRPr lang="en-US" sz="1800" dirty="0"/>
          </a:p>
          <a:p>
            <a:r>
              <a:rPr lang="en-US" sz="1800" dirty="0"/>
              <a:t>It exists a particular gauge condition under which (4) in vacuum</a:t>
            </a:r>
          </a:p>
          <a:p>
            <a:endParaRPr lang="en-US" sz="1800" dirty="0"/>
          </a:p>
          <a:p>
            <a:endParaRPr lang="en-US" sz="1800" dirty="0"/>
          </a:p>
          <a:p>
            <a:pPr marL="0" indent="0">
              <a:buNone/>
            </a:pPr>
            <a:r>
              <a:rPr lang="en-US" sz="1800" dirty="0"/>
              <a:t>      has familiar space-time dependence solutions, but describes a </a:t>
            </a:r>
            <a:r>
              <a:rPr lang="en-US" sz="1800" dirty="0" err="1"/>
              <a:t>tensorperturbation</a:t>
            </a:r>
            <a:endParaRPr lang="en-US" sz="1800" dirty="0"/>
          </a:p>
          <a:p>
            <a:endParaRPr lang="en-US" dirty="0"/>
          </a:p>
          <a:p>
            <a:r>
              <a:rPr lang="en-US" sz="1800" dirty="0"/>
              <a:t>The constant h</a:t>
            </a:r>
            <a:r>
              <a:rPr lang="en-US" sz="1800" baseline="30000" dirty="0"/>
              <a:t>0</a:t>
            </a:r>
            <a:r>
              <a:rPr lang="en-US" sz="1800" dirty="0"/>
              <a:t> is a symmetric 4x4 matrix and </a:t>
            </a:r>
            <a:r>
              <a:rPr lang="en-US" sz="1800" dirty="0">
                <a:latin typeface="Symbol" panose="05050102010706020507" pitchFamily="18" charset="2"/>
              </a:rPr>
              <a:t>w</a:t>
            </a:r>
            <a:r>
              <a:rPr lang="en-US" sz="1800" dirty="0"/>
              <a:t> = kc.</a:t>
            </a:r>
          </a:p>
        </p:txBody>
      </p:sp>
      <p:sp>
        <p:nvSpPr>
          <p:cNvPr id="6" name="Segnaposto piè di pagina 5"/>
          <p:cNvSpPr>
            <a:spLocks noGrp="1"/>
          </p:cNvSpPr>
          <p:nvPr>
            <p:ph type="ftr" sz="quarter" idx="11"/>
          </p:nvPr>
        </p:nvSpPr>
        <p:spPr/>
        <p:txBody>
          <a:bodyPr/>
          <a:lstStyle/>
          <a:p>
            <a:r>
              <a:rPr lang="fr-FR"/>
              <a:t>M. Spurio - Astroparticle Physics - 13</a:t>
            </a:r>
            <a:endParaRPr lang="it-IT"/>
          </a:p>
        </p:txBody>
      </p:sp>
      <p:sp>
        <p:nvSpPr>
          <p:cNvPr id="7" name="Segnaposto numero diapositiva 6"/>
          <p:cNvSpPr>
            <a:spLocks noGrp="1"/>
          </p:cNvSpPr>
          <p:nvPr>
            <p:ph type="sldNum" sz="quarter" idx="12"/>
          </p:nvPr>
        </p:nvSpPr>
        <p:spPr/>
        <p:txBody>
          <a:bodyPr/>
          <a:lstStyle/>
          <a:p>
            <a:fld id="{EF856C54-971D-4A64-8725-72F12A462872}" type="slidenum">
              <a:rPr lang="it-IT" smtClean="0"/>
              <a:t>11</a:t>
            </a:fld>
            <a:endParaRPr lang="it-IT"/>
          </a:p>
        </p:txBody>
      </p:sp>
      <p:sp>
        <p:nvSpPr>
          <p:cNvPr id="9" name="Rettangolo 8"/>
          <p:cNvSpPr/>
          <p:nvPr/>
        </p:nvSpPr>
        <p:spPr>
          <a:xfrm>
            <a:off x="11039252" y="2129689"/>
            <a:ext cx="445956" cy="461665"/>
          </a:xfrm>
          <a:prstGeom prst="rect">
            <a:avLst/>
          </a:prstGeom>
        </p:spPr>
        <p:txBody>
          <a:bodyPr wrap="none">
            <a:spAutoFit/>
          </a:bodyPr>
          <a:lstStyle/>
          <a:p>
            <a:r>
              <a:rPr lang="it-IT" sz="2400" i="1" dirty="0"/>
              <a:t>h</a:t>
            </a:r>
            <a:r>
              <a:rPr lang="it-IT" sz="2400" i="1" baseline="-25000" dirty="0"/>
              <a:t>+</a:t>
            </a:r>
            <a:endParaRPr lang="en-US" sz="2400" baseline="-25000" dirty="0"/>
          </a:p>
        </p:txBody>
      </p:sp>
      <p:sp>
        <p:nvSpPr>
          <p:cNvPr id="10" name="Rettangolo 9"/>
          <p:cNvSpPr/>
          <p:nvPr/>
        </p:nvSpPr>
        <p:spPr>
          <a:xfrm>
            <a:off x="11039252" y="3941794"/>
            <a:ext cx="427746" cy="461665"/>
          </a:xfrm>
          <a:prstGeom prst="rect">
            <a:avLst/>
          </a:prstGeom>
        </p:spPr>
        <p:txBody>
          <a:bodyPr wrap="none">
            <a:spAutoFit/>
          </a:bodyPr>
          <a:lstStyle/>
          <a:p>
            <a:r>
              <a:rPr lang="it-IT" sz="2400" i="1" dirty="0" err="1"/>
              <a:t>h</a:t>
            </a:r>
            <a:r>
              <a:rPr lang="it-IT" sz="2400" i="1" baseline="-25000" dirty="0" err="1"/>
              <a:t>x</a:t>
            </a:r>
            <a:endParaRPr lang="en-US" sz="2400" baseline="-25000" dirty="0"/>
          </a:p>
        </p:txBody>
      </p:sp>
      <p:pic>
        <p:nvPicPr>
          <p:cNvPr id="11" name="Picture 2" descr="https://upload.wikimedia.org/wikipedia/commons/thumb/b/b8/GravitationalWave_PlusPolarization.gif/150px-GravitationalWave_PlusPolarization.gif"/>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9354391" y="1792738"/>
            <a:ext cx="1428750" cy="1428750"/>
          </a:xfrm>
          <a:prstGeom prst="rect">
            <a:avLst/>
          </a:prstGeom>
          <a:noFill/>
          <a:ln w="9525">
            <a:solidFill>
              <a:srgbClr val="FF0000"/>
            </a:solidFill>
            <a:miter lim="800000"/>
            <a:headEnd/>
            <a:tailEnd/>
          </a:ln>
          <a:extLst>
            <a:ext uri="{909E8E84-426E-40DD-AFC4-6F175D3DCCD1}">
              <a14:hiddenFill xmlns:a14="http://schemas.microsoft.com/office/drawing/2010/main">
                <a:solidFill>
                  <a:srgbClr val="FFFFFF"/>
                </a:solidFill>
              </a14:hiddenFill>
            </a:ext>
          </a:extLst>
        </p:spPr>
      </p:pic>
      <p:pic>
        <p:nvPicPr>
          <p:cNvPr id="12" name="Picture 4" descr="https://upload.wikimedia.org/wikipedia/commons/thumb/b/b8/GravitationalWave_CrossPolarization.gif/150px-GravitationalWave_CrossPolarization.gif"/>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9375146" y="3458252"/>
            <a:ext cx="1428750" cy="1428750"/>
          </a:xfrm>
          <a:prstGeom prst="rect">
            <a:avLst/>
          </a:prstGeom>
          <a:noFill/>
          <a:ln>
            <a:solidFill>
              <a:srgbClr val="0000FF"/>
            </a:solidFill>
          </a:ln>
          <a:extLst>
            <a:ext uri="{909E8E84-426E-40DD-AFC4-6F175D3DCCD1}">
              <a14:hiddenFill xmlns:a14="http://schemas.microsoft.com/office/drawing/2010/main">
                <a:solidFill>
                  <a:srgbClr val="FFFFFF"/>
                </a:solidFill>
              </a14:hiddenFill>
            </a:ext>
          </a:extLst>
        </p:spPr>
      </p:pic>
      <p:pic>
        <p:nvPicPr>
          <p:cNvPr id="4" name="Immagine 3"/>
          <p:cNvPicPr>
            <a:picLocks noChangeAspect="1"/>
          </p:cNvPicPr>
          <p:nvPr/>
        </p:nvPicPr>
        <p:blipFill>
          <a:blip r:embed="rId5"/>
          <a:stretch>
            <a:fillRect/>
          </a:stretch>
        </p:blipFill>
        <p:spPr>
          <a:xfrm>
            <a:off x="2922119" y="1215209"/>
            <a:ext cx="4825826" cy="413280"/>
          </a:xfrm>
          <a:prstGeom prst="rect">
            <a:avLst/>
          </a:prstGeom>
        </p:spPr>
      </p:pic>
      <p:pic>
        <p:nvPicPr>
          <p:cNvPr id="5" name="Immagine 4"/>
          <p:cNvPicPr>
            <a:picLocks noChangeAspect="1"/>
          </p:cNvPicPr>
          <p:nvPr/>
        </p:nvPicPr>
        <p:blipFill rotWithShape="1">
          <a:blip r:embed="rId6"/>
          <a:srcRect t="5699" b="6411"/>
          <a:stretch/>
        </p:blipFill>
        <p:spPr>
          <a:xfrm>
            <a:off x="2299996" y="2003654"/>
            <a:ext cx="5448514" cy="641332"/>
          </a:xfrm>
          <a:prstGeom prst="rect">
            <a:avLst/>
          </a:prstGeom>
          <a:ln w="19050">
            <a:solidFill>
              <a:srgbClr val="FF0000"/>
            </a:solidFill>
          </a:ln>
        </p:spPr>
      </p:pic>
      <p:pic>
        <p:nvPicPr>
          <p:cNvPr id="13" name="Immagine 12"/>
          <p:cNvPicPr>
            <a:picLocks noChangeAspect="1"/>
          </p:cNvPicPr>
          <p:nvPr/>
        </p:nvPicPr>
        <p:blipFill>
          <a:blip r:embed="rId7"/>
          <a:stretch>
            <a:fillRect/>
          </a:stretch>
        </p:blipFill>
        <p:spPr>
          <a:xfrm>
            <a:off x="2948065" y="3221488"/>
            <a:ext cx="4799881" cy="393908"/>
          </a:xfrm>
          <a:prstGeom prst="rect">
            <a:avLst/>
          </a:prstGeom>
        </p:spPr>
      </p:pic>
    </p:spTree>
    <p:extLst>
      <p:ext uri="{BB962C8B-B14F-4D97-AF65-F5344CB8AC3E}">
        <p14:creationId xmlns:p14="http://schemas.microsoft.com/office/powerpoint/2010/main" val="33296403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5" end="5"/>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7" end="7"/>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5"/>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9"/>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0"/>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11"/>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0"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7392"/>
            <a:ext cx="10515600" cy="762701"/>
          </a:xfrm>
        </p:spPr>
        <p:txBody>
          <a:bodyPr>
            <a:normAutofit/>
          </a:bodyPr>
          <a:lstStyle/>
          <a:p>
            <a:r>
              <a:rPr lang="en-US" sz="3200" dirty="0">
                <a:solidFill>
                  <a:srgbClr val="C00000"/>
                </a:solidFill>
              </a:rPr>
              <a:t>Analogies/differences between GW and EM (I)</a:t>
            </a:r>
          </a:p>
        </p:txBody>
      </p:sp>
      <p:sp>
        <p:nvSpPr>
          <p:cNvPr id="3" name="Segnaposto contenuto 2"/>
          <p:cNvSpPr>
            <a:spLocks noGrp="1"/>
          </p:cNvSpPr>
          <p:nvPr>
            <p:ph idx="1"/>
          </p:nvPr>
        </p:nvSpPr>
        <p:spPr>
          <a:xfrm>
            <a:off x="634482" y="1047607"/>
            <a:ext cx="6867330" cy="3443976"/>
          </a:xfrm>
        </p:spPr>
        <p:txBody>
          <a:bodyPr>
            <a:noAutofit/>
          </a:bodyPr>
          <a:lstStyle/>
          <a:p>
            <a:pPr marL="457200" indent="-457200">
              <a:buFont typeface="+mj-lt"/>
              <a:buAutoNum type="arabicPeriod"/>
            </a:pPr>
            <a:r>
              <a:rPr lang="en-US" sz="1800" dirty="0"/>
              <a:t>The EM radiation is an incoherent superposition of light from many sources, in a region much larger than the radiation wavelengths; GWs come from sources with sizes R comparable to the wavelength </a:t>
            </a:r>
            <a:r>
              <a:rPr lang="en-US" sz="1800" dirty="0">
                <a:sym typeface="Symbol" panose="05050102010706020507" pitchFamily="18" charset="2"/>
              </a:rPr>
              <a:t></a:t>
            </a:r>
            <a:r>
              <a:rPr lang="en-US" sz="1800" dirty="0"/>
              <a:t> . Hence the </a:t>
            </a:r>
            <a:r>
              <a:rPr lang="en-US" sz="1800" b="1" dirty="0"/>
              <a:t>signal reflects the coherent motion of extremely massive objects</a:t>
            </a:r>
            <a:r>
              <a:rPr lang="en-US" sz="1800" dirty="0"/>
              <a:t>.</a:t>
            </a:r>
          </a:p>
          <a:p>
            <a:pPr marL="457200" indent="-457200">
              <a:buFont typeface="+mj-lt"/>
              <a:buAutoNum type="arabicPeriod"/>
            </a:pPr>
            <a:r>
              <a:rPr lang="en-US" sz="1800" dirty="0"/>
              <a:t>Solutions of Maxwell's equations for a localized oscillating source of dimension R at a distance r in a homogeneous material are </a:t>
            </a:r>
            <a:r>
              <a:rPr lang="en-US" sz="1800" b="1" dirty="0"/>
              <a:t>E </a:t>
            </a:r>
            <a:r>
              <a:rPr lang="en-US" sz="1800" dirty="0"/>
              <a:t>and </a:t>
            </a:r>
            <a:r>
              <a:rPr lang="en-US" sz="1800" b="1" dirty="0"/>
              <a:t>B</a:t>
            </a:r>
            <a:r>
              <a:rPr lang="en-US" sz="1800" dirty="0"/>
              <a:t> fields that decay as 1/r when r &gt;&gt;R. These are the </a:t>
            </a:r>
            <a:r>
              <a:rPr lang="en-US" sz="1800" i="1" dirty="0"/>
              <a:t>radiating fields</a:t>
            </a:r>
            <a:r>
              <a:rPr lang="en-US" sz="1800" dirty="0"/>
              <a:t>; the condition r&gt;&gt;  R denotes the </a:t>
            </a:r>
            <a:r>
              <a:rPr lang="en-US" sz="1800" i="1" dirty="0"/>
              <a:t>far field</a:t>
            </a:r>
            <a:r>
              <a:rPr lang="en-US" sz="1800" dirty="0"/>
              <a:t>. Similarly, the strain h (see eq. 13.15) </a:t>
            </a:r>
            <a:r>
              <a:rPr lang="en-US" sz="1800" dirty="0">
                <a:sym typeface="Symbol" panose="05050102010706020507" pitchFamily="18" charset="2"/>
              </a:rPr>
              <a:t> </a:t>
            </a:r>
            <a:r>
              <a:rPr lang="en-US" sz="1800" dirty="0"/>
              <a:t> 1/r .</a:t>
            </a:r>
          </a:p>
        </p:txBody>
      </p:sp>
      <p:sp>
        <p:nvSpPr>
          <p:cNvPr id="13" name="Segnaposto piè di pagina 12"/>
          <p:cNvSpPr>
            <a:spLocks noGrp="1"/>
          </p:cNvSpPr>
          <p:nvPr>
            <p:ph type="ftr" sz="quarter" idx="11"/>
          </p:nvPr>
        </p:nvSpPr>
        <p:spPr/>
        <p:txBody>
          <a:bodyPr/>
          <a:lstStyle/>
          <a:p>
            <a:r>
              <a:rPr lang="fr-FR"/>
              <a:t>M. Spurio - Astroparticle Physics - 13</a:t>
            </a:r>
            <a:endParaRPr lang="it-IT"/>
          </a:p>
        </p:txBody>
      </p:sp>
      <p:sp>
        <p:nvSpPr>
          <p:cNvPr id="7" name="Segnaposto numero diapositiva 6"/>
          <p:cNvSpPr>
            <a:spLocks noGrp="1"/>
          </p:cNvSpPr>
          <p:nvPr>
            <p:ph type="sldNum" sz="quarter" idx="12"/>
          </p:nvPr>
        </p:nvSpPr>
        <p:spPr/>
        <p:txBody>
          <a:bodyPr/>
          <a:lstStyle/>
          <a:p>
            <a:fld id="{EF856C54-971D-4A64-8725-72F12A462872}" type="slidenum">
              <a:rPr lang="it-IT" smtClean="0"/>
              <a:t>12</a:t>
            </a:fld>
            <a:endParaRPr lang="it-IT"/>
          </a:p>
        </p:txBody>
      </p:sp>
      <p:pic>
        <p:nvPicPr>
          <p:cNvPr id="4" name="Picture 2" descr="https://upload.wikimedia.org/wikipedia/commons/4/4c/Electromagneticwave3D.gif"/>
          <p:cNvPicPr>
            <a:picLocks noChangeAspect="1" noChangeArrowheads="1" noCrop="1"/>
          </p:cNvPicPr>
          <p:nvPr/>
        </p:nvPicPr>
        <p:blipFill>
          <a:blip r:embed="rId2">
            <a:extLst>
              <a:ext uri="{28A0092B-C50C-407E-A947-70E740481C1C}">
                <a14:useLocalDpi xmlns:a14="http://schemas.microsoft.com/office/drawing/2010/main"/>
              </a:ext>
            </a:extLst>
          </a:blip>
          <a:srcRect/>
          <a:stretch>
            <a:fillRect/>
          </a:stretch>
        </p:blipFill>
        <p:spPr bwMode="auto">
          <a:xfrm>
            <a:off x="8149615" y="1392370"/>
            <a:ext cx="3407903" cy="3385260"/>
          </a:xfrm>
          <a:prstGeom prst="rect">
            <a:avLst/>
          </a:prstGeom>
          <a:noFill/>
          <a:extLst>
            <a:ext uri="{909E8E84-426E-40DD-AFC4-6F175D3DCCD1}">
              <a14:hiddenFill xmlns:a14="http://schemas.microsoft.com/office/drawing/2010/main">
                <a:solidFill>
                  <a:srgbClr val="FFFFFF"/>
                </a:solidFill>
              </a14:hiddenFill>
            </a:ext>
          </a:extLst>
        </p:spPr>
      </p:pic>
      <mc:AlternateContent xmlns:mc="http://schemas.openxmlformats.org/markup-compatibility/2006" xmlns:a14="http://schemas.microsoft.com/office/drawing/2010/main">
        <mc:Choice Requires="a14">
          <p:sp>
            <p:nvSpPr>
              <p:cNvPr id="6" name="Rettangolo 5"/>
              <p:cNvSpPr/>
              <p:nvPr/>
            </p:nvSpPr>
            <p:spPr>
              <a:xfrm>
                <a:off x="630698" y="3949759"/>
                <a:ext cx="7253670" cy="1499641"/>
              </a:xfrm>
              <a:prstGeom prst="rect">
                <a:avLst/>
              </a:prstGeom>
            </p:spPr>
            <p:txBody>
              <a:bodyPr wrap="square">
                <a:spAutoFit/>
              </a:bodyPr>
              <a:lstStyle/>
              <a:p>
                <a:pPr marL="457200" indent="-457200">
                  <a:lnSpc>
                    <a:spcPct val="90000"/>
                  </a:lnSpc>
                  <a:spcBef>
                    <a:spcPts val="1000"/>
                  </a:spcBef>
                  <a:buFont typeface="+mj-lt"/>
                  <a:buAutoNum type="arabicPeriod" startAt="3"/>
                </a:pPr>
                <a:r>
                  <a:rPr lang="en-US" dirty="0"/>
                  <a:t>The classical electromagnetic effect of a moving electric point charge in terms of a vector potential and a scalar potential is described by the </a:t>
                </a:r>
                <a:r>
                  <a:rPr lang="en-US" b="1" dirty="0"/>
                  <a:t>retarded </a:t>
                </a:r>
                <a:r>
                  <a:rPr lang="en-US" b="1" dirty="0" err="1"/>
                  <a:t>Liénard</a:t>
                </a:r>
                <a:r>
                  <a:rPr lang="en-US" b="1" dirty="0"/>
                  <a:t>–</a:t>
                </a:r>
                <a:r>
                  <a:rPr lang="en-US" b="1" dirty="0" err="1"/>
                  <a:t>Wiechert</a:t>
                </a:r>
                <a:r>
                  <a:rPr lang="en-US" b="1" dirty="0"/>
                  <a:t> potentials</a:t>
                </a:r>
                <a:r>
                  <a:rPr lang="en-US" dirty="0"/>
                  <a:t>. Retarded, because the effect on a position takes into account that the fields propagate at  the speed of light c:  </a:t>
                </a:r>
                <a14:m>
                  <m:oMath xmlns:m="http://schemas.openxmlformats.org/officeDocument/2006/math">
                    <m:sSub>
                      <m:sSubPr>
                        <m:ctrlPr>
                          <a:rPr lang="en-US" i="1">
                            <a:latin typeface="Cambria Math" panose="02040503050406030204" pitchFamily="18" charset="0"/>
                          </a:rPr>
                        </m:ctrlPr>
                      </m:sSubPr>
                      <m:e>
                        <m:r>
                          <a:rPr lang="it-IT" i="1">
                            <a:latin typeface="Cambria Math" panose="02040503050406030204" pitchFamily="18" charset="0"/>
                          </a:rPr>
                          <m:t>𝑡</m:t>
                        </m:r>
                      </m:e>
                      <m:sub>
                        <m:r>
                          <a:rPr lang="it-IT" i="1">
                            <a:latin typeface="Cambria Math" panose="02040503050406030204" pitchFamily="18" charset="0"/>
                          </a:rPr>
                          <m:t>𝑟𝑒𝑡</m:t>
                        </m:r>
                      </m:sub>
                    </m:sSub>
                    <m:r>
                      <a:rPr lang="en-US" i="1">
                        <a:latin typeface="Cambria Math" panose="02040503050406030204" pitchFamily="18" charset="0"/>
                      </a:rPr>
                      <m:t>=</m:t>
                    </m:r>
                    <m:r>
                      <a:rPr lang="it-IT" i="1">
                        <a:latin typeface="Cambria Math" panose="02040503050406030204" pitchFamily="18" charset="0"/>
                      </a:rPr>
                      <m:t>𝑡</m:t>
                    </m:r>
                    <m:r>
                      <a:rPr lang="it-IT" i="1">
                        <a:latin typeface="Cambria Math" panose="02040503050406030204" pitchFamily="18" charset="0"/>
                      </a:rPr>
                      <m:t>−</m:t>
                    </m:r>
                    <m:f>
                      <m:fPr>
                        <m:ctrlPr>
                          <a:rPr lang="it-IT" i="1">
                            <a:latin typeface="Cambria Math" panose="02040503050406030204" pitchFamily="18" charset="0"/>
                          </a:rPr>
                        </m:ctrlPr>
                      </m:fPr>
                      <m:num>
                        <m:d>
                          <m:dPr>
                            <m:begChr m:val="|"/>
                            <m:endChr m:val="|"/>
                            <m:ctrlPr>
                              <a:rPr lang="it-IT" i="1">
                                <a:latin typeface="Cambria Math" panose="02040503050406030204" pitchFamily="18" charset="0"/>
                              </a:rPr>
                            </m:ctrlPr>
                          </m:dPr>
                          <m:e>
                            <m:r>
                              <a:rPr lang="it-IT" b="1" i="1">
                                <a:latin typeface="Cambria Math" panose="02040503050406030204" pitchFamily="18" charset="0"/>
                              </a:rPr>
                              <m:t>𝒓</m:t>
                            </m:r>
                            <m:r>
                              <a:rPr lang="it-IT" b="1" i="1">
                                <a:latin typeface="Cambria Math" panose="02040503050406030204" pitchFamily="18" charset="0"/>
                              </a:rPr>
                              <m:t>−</m:t>
                            </m:r>
                            <m:sSup>
                              <m:sSupPr>
                                <m:ctrlPr>
                                  <a:rPr lang="it-IT" b="1" i="1">
                                    <a:latin typeface="Cambria Math" panose="02040503050406030204" pitchFamily="18" charset="0"/>
                                  </a:rPr>
                                </m:ctrlPr>
                              </m:sSupPr>
                              <m:e>
                                <m:r>
                                  <a:rPr lang="it-IT" b="1" i="1">
                                    <a:latin typeface="Cambria Math" panose="02040503050406030204" pitchFamily="18" charset="0"/>
                                  </a:rPr>
                                  <m:t>𝒓</m:t>
                                </m:r>
                              </m:e>
                              <m:sup>
                                <m:r>
                                  <a:rPr lang="it-IT" b="1" i="1">
                                    <a:latin typeface="Cambria Math" panose="02040503050406030204" pitchFamily="18" charset="0"/>
                                  </a:rPr>
                                  <m:t>′</m:t>
                                </m:r>
                              </m:sup>
                            </m:sSup>
                          </m:e>
                        </m:d>
                      </m:num>
                      <m:den>
                        <m:r>
                          <a:rPr lang="it-IT" i="1">
                            <a:latin typeface="Cambria Math" panose="02040503050406030204" pitchFamily="18" charset="0"/>
                          </a:rPr>
                          <m:t>𝑐</m:t>
                        </m:r>
                      </m:den>
                    </m:f>
                  </m:oMath>
                </a14:m>
                <a:endParaRPr lang="en-US" dirty="0"/>
              </a:p>
            </p:txBody>
          </p:sp>
        </mc:Choice>
        <mc:Fallback xmlns="">
          <p:sp>
            <p:nvSpPr>
              <p:cNvPr id="6" name="Rettangolo 5"/>
              <p:cNvSpPr>
                <a:spLocks noRot="1" noChangeAspect="1" noMove="1" noResize="1" noEditPoints="1" noAdjustHandles="1" noChangeArrowheads="1" noChangeShapeType="1" noTextEdit="1"/>
              </p:cNvSpPr>
              <p:nvPr/>
            </p:nvSpPr>
            <p:spPr>
              <a:xfrm>
                <a:off x="630698" y="3949759"/>
                <a:ext cx="7253670" cy="1499641"/>
              </a:xfrm>
              <a:prstGeom prst="rect">
                <a:avLst/>
              </a:prstGeom>
              <a:blipFill>
                <a:blip r:embed="rId3"/>
                <a:stretch>
                  <a:fillRect l="-672" t="-4065" r="-1429" b="-2033"/>
                </a:stretch>
              </a:blipFill>
            </p:spPr>
            <p:txBody>
              <a:bodyPr/>
              <a:lstStyle/>
              <a:p>
                <a:r>
                  <a:rPr lang="en-US">
                    <a:noFill/>
                  </a:rPr>
                  <a:t> </a:t>
                </a:r>
              </a:p>
            </p:txBody>
          </p:sp>
        </mc:Fallback>
      </mc:AlternateContent>
      <p:sp>
        <p:nvSpPr>
          <p:cNvPr id="8" name="AutoShape 4" descr="t_r = t-\frac{|\mathbf r - \mathbf r'|}{c}"/>
          <p:cNvSpPr>
            <a:spLocks noChangeAspect="1" noChangeArrowheads="1"/>
          </p:cNvSpPr>
          <p:nvPr/>
        </p:nvSpPr>
        <p:spPr bwMode="auto">
          <a:xfrm>
            <a:off x="1831975" y="7938"/>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10" name="AutoShape 8" descr="t_r = t-\frac{|\mathbf r - \mathbf r'|}{c}"/>
          <p:cNvSpPr>
            <a:spLocks noChangeAspect="1" noChangeArrowheads="1"/>
          </p:cNvSpPr>
          <p:nvPr/>
        </p:nvSpPr>
        <p:spPr bwMode="auto">
          <a:xfrm>
            <a:off x="1984375" y="160338"/>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11" name="Indietro o precedente 10">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7480960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1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74441"/>
          </a:xfrm>
        </p:spPr>
        <p:txBody>
          <a:bodyPr>
            <a:normAutofit/>
          </a:bodyPr>
          <a:lstStyle/>
          <a:p>
            <a:r>
              <a:rPr lang="en-US" sz="3600" dirty="0" err="1">
                <a:solidFill>
                  <a:srgbClr val="C00000"/>
                </a:solidFill>
              </a:rPr>
              <a:t>Analisi</a:t>
            </a:r>
            <a:r>
              <a:rPr lang="en-US" sz="3600" dirty="0">
                <a:solidFill>
                  <a:srgbClr val="C00000"/>
                </a:solidFill>
              </a:rPr>
              <a:t> </a:t>
            </a:r>
            <a:r>
              <a:rPr lang="en-US" sz="3600" dirty="0" err="1">
                <a:solidFill>
                  <a:srgbClr val="C00000"/>
                </a:solidFill>
              </a:rPr>
              <a:t>dimensionale</a:t>
            </a:r>
            <a:r>
              <a:rPr lang="en-US" sz="3600" dirty="0">
                <a:solidFill>
                  <a:srgbClr val="C00000"/>
                </a:solidFill>
              </a:rPr>
              <a:t> (1)</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13</a:t>
            </a:fld>
            <a:endParaRPr lang="it-IT"/>
          </a:p>
        </p:txBody>
      </p:sp>
      <p:pic>
        <p:nvPicPr>
          <p:cNvPr id="6" name="Immagine 5"/>
          <p:cNvPicPr>
            <a:picLocks noChangeAspect="1"/>
          </p:cNvPicPr>
          <p:nvPr/>
        </p:nvPicPr>
        <p:blipFill>
          <a:blip r:embed="rId3"/>
          <a:stretch>
            <a:fillRect/>
          </a:stretch>
        </p:blipFill>
        <p:spPr>
          <a:xfrm>
            <a:off x="2229098" y="841255"/>
            <a:ext cx="7810253" cy="5515096"/>
          </a:xfrm>
          <a:prstGeom prst="rect">
            <a:avLst/>
          </a:prstGeom>
        </p:spPr>
      </p:pic>
    </p:spTree>
    <p:extLst>
      <p:ext uri="{BB962C8B-B14F-4D97-AF65-F5344CB8AC3E}">
        <p14:creationId xmlns:p14="http://schemas.microsoft.com/office/powerpoint/2010/main" val="252127121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3738"/>
            <a:ext cx="10515600" cy="811762"/>
          </a:xfrm>
        </p:spPr>
        <p:txBody>
          <a:bodyPr>
            <a:normAutofit/>
          </a:bodyPr>
          <a:lstStyle/>
          <a:p>
            <a:r>
              <a:rPr lang="en-US" sz="3600" dirty="0" err="1">
                <a:solidFill>
                  <a:srgbClr val="C00000"/>
                </a:solidFill>
              </a:rPr>
              <a:t>Analisi</a:t>
            </a:r>
            <a:r>
              <a:rPr lang="en-US" sz="3600" dirty="0">
                <a:solidFill>
                  <a:srgbClr val="C00000"/>
                </a:solidFill>
              </a:rPr>
              <a:t> </a:t>
            </a:r>
            <a:r>
              <a:rPr lang="en-US" sz="3600" dirty="0" err="1">
                <a:solidFill>
                  <a:srgbClr val="C00000"/>
                </a:solidFill>
              </a:rPr>
              <a:t>dimensionale</a:t>
            </a:r>
            <a:r>
              <a:rPr lang="en-US" sz="3600" dirty="0">
                <a:solidFill>
                  <a:srgbClr val="C00000"/>
                </a:solidFill>
              </a:rPr>
              <a:t> (2)</a:t>
            </a:r>
            <a:endParaRPr lang="it-IT" sz="3600" dirty="0">
              <a:solidFill>
                <a:srgbClr val="C00000"/>
              </a:solidFill>
            </a:endParaRPr>
          </a:p>
        </p:txBody>
      </p:sp>
      <p:sp>
        <p:nvSpPr>
          <p:cNvPr id="7" name="Segnaposto contenuto 6"/>
          <p:cNvSpPr>
            <a:spLocks noGrp="1"/>
          </p:cNvSpPr>
          <p:nvPr>
            <p:ph idx="1"/>
          </p:nvPr>
        </p:nvSpPr>
        <p:spPr/>
        <p:txBody>
          <a:bodyPr/>
          <a:lstStyle/>
          <a:p>
            <a:endParaRPr lang="it-IT"/>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14</a:t>
            </a:fld>
            <a:endParaRPr lang="it-IT"/>
          </a:p>
        </p:txBody>
      </p:sp>
      <p:pic>
        <p:nvPicPr>
          <p:cNvPr id="10" name="Immagine 9"/>
          <p:cNvPicPr>
            <a:picLocks noChangeAspect="1"/>
          </p:cNvPicPr>
          <p:nvPr/>
        </p:nvPicPr>
        <p:blipFill>
          <a:blip r:embed="rId2"/>
          <a:stretch>
            <a:fillRect/>
          </a:stretch>
        </p:blipFill>
        <p:spPr>
          <a:xfrm>
            <a:off x="1989044" y="798023"/>
            <a:ext cx="8050306" cy="5688178"/>
          </a:xfrm>
          <a:prstGeom prst="rect">
            <a:avLst/>
          </a:prstGeom>
        </p:spPr>
      </p:pic>
    </p:spTree>
    <p:extLst>
      <p:ext uri="{BB962C8B-B14F-4D97-AF65-F5344CB8AC3E}">
        <p14:creationId xmlns:p14="http://schemas.microsoft.com/office/powerpoint/2010/main" val="113446324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4" name="Segnaposto piè di pagina 3"/>
          <p:cNvSpPr>
            <a:spLocks noGrp="1"/>
          </p:cNvSpPr>
          <p:nvPr>
            <p:ph type="ftr" sz="quarter" idx="11"/>
          </p:nvPr>
        </p:nvSpPr>
        <p:spPr/>
        <p:txBody>
          <a:bodyPr/>
          <a:lstStyle/>
          <a:p>
            <a:r>
              <a:rPr lang="fr-FR"/>
              <a:t>M. Spurio - Astroparticle Physics - 6</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15</a:t>
            </a:fld>
            <a:endParaRPr lang="it-IT"/>
          </a:p>
        </p:txBody>
      </p:sp>
      <p:pic>
        <p:nvPicPr>
          <p:cNvPr id="3" name="Immagine 2"/>
          <p:cNvPicPr>
            <a:picLocks noChangeAspect="1"/>
          </p:cNvPicPr>
          <p:nvPr/>
        </p:nvPicPr>
        <p:blipFill>
          <a:blip r:embed="rId2"/>
          <a:stretch>
            <a:fillRect/>
          </a:stretch>
        </p:blipFill>
        <p:spPr>
          <a:xfrm>
            <a:off x="1822569" y="1671"/>
            <a:ext cx="3942857" cy="552381"/>
          </a:xfrm>
          <a:prstGeom prst="rect">
            <a:avLst/>
          </a:prstGeom>
        </p:spPr>
      </p:pic>
      <p:pic>
        <p:nvPicPr>
          <p:cNvPr id="6" name="Immagine 5"/>
          <p:cNvPicPr>
            <a:picLocks noChangeAspect="1"/>
          </p:cNvPicPr>
          <p:nvPr/>
        </p:nvPicPr>
        <p:blipFill>
          <a:blip r:embed="rId3"/>
          <a:stretch>
            <a:fillRect/>
          </a:stretch>
        </p:blipFill>
        <p:spPr>
          <a:xfrm>
            <a:off x="6722919" y="36774"/>
            <a:ext cx="3428571" cy="428571"/>
          </a:xfrm>
          <a:prstGeom prst="rect">
            <a:avLst/>
          </a:prstGeom>
        </p:spPr>
      </p:pic>
      <p:pic>
        <p:nvPicPr>
          <p:cNvPr id="7" name="Immagine 6"/>
          <p:cNvPicPr>
            <a:picLocks noChangeAspect="1"/>
          </p:cNvPicPr>
          <p:nvPr/>
        </p:nvPicPr>
        <p:blipFill>
          <a:blip r:embed="rId4"/>
          <a:stretch>
            <a:fillRect/>
          </a:stretch>
        </p:blipFill>
        <p:spPr>
          <a:xfrm>
            <a:off x="2345569" y="546288"/>
            <a:ext cx="2647619" cy="609524"/>
          </a:xfrm>
          <a:prstGeom prst="rect">
            <a:avLst/>
          </a:prstGeom>
        </p:spPr>
      </p:pic>
      <p:pic>
        <p:nvPicPr>
          <p:cNvPr id="9" name="Immagine 8"/>
          <p:cNvPicPr>
            <a:picLocks noChangeAspect="1"/>
          </p:cNvPicPr>
          <p:nvPr/>
        </p:nvPicPr>
        <p:blipFill>
          <a:blip r:embed="rId5"/>
          <a:stretch>
            <a:fillRect/>
          </a:stretch>
        </p:blipFill>
        <p:spPr>
          <a:xfrm>
            <a:off x="7001451" y="448417"/>
            <a:ext cx="2638095" cy="561905"/>
          </a:xfrm>
          <a:prstGeom prst="rect">
            <a:avLst/>
          </a:prstGeom>
        </p:spPr>
      </p:pic>
      <p:pic>
        <p:nvPicPr>
          <p:cNvPr id="10" name="Immagine 9"/>
          <p:cNvPicPr>
            <a:picLocks noChangeAspect="1"/>
          </p:cNvPicPr>
          <p:nvPr/>
        </p:nvPicPr>
        <p:blipFill>
          <a:blip r:embed="rId6"/>
          <a:stretch>
            <a:fillRect/>
          </a:stretch>
        </p:blipFill>
        <p:spPr>
          <a:xfrm>
            <a:off x="1685848" y="1075436"/>
            <a:ext cx="4038095" cy="1590476"/>
          </a:xfrm>
          <a:prstGeom prst="rect">
            <a:avLst/>
          </a:prstGeom>
        </p:spPr>
      </p:pic>
      <p:pic>
        <p:nvPicPr>
          <p:cNvPr id="13" name="Immagine 12"/>
          <p:cNvPicPr>
            <a:picLocks noChangeAspect="1"/>
          </p:cNvPicPr>
          <p:nvPr/>
        </p:nvPicPr>
        <p:blipFill>
          <a:blip r:embed="rId7"/>
          <a:stretch>
            <a:fillRect/>
          </a:stretch>
        </p:blipFill>
        <p:spPr>
          <a:xfrm>
            <a:off x="5734668" y="995231"/>
            <a:ext cx="4933333" cy="1419048"/>
          </a:xfrm>
          <a:prstGeom prst="rect">
            <a:avLst/>
          </a:prstGeom>
        </p:spPr>
      </p:pic>
      <p:pic>
        <p:nvPicPr>
          <p:cNvPr id="21" name="Immagine 20"/>
          <p:cNvPicPr>
            <a:picLocks noChangeAspect="1"/>
          </p:cNvPicPr>
          <p:nvPr/>
        </p:nvPicPr>
        <p:blipFill>
          <a:blip r:embed="rId8"/>
          <a:stretch>
            <a:fillRect/>
          </a:stretch>
        </p:blipFill>
        <p:spPr>
          <a:xfrm>
            <a:off x="1962471" y="2427755"/>
            <a:ext cx="3838095" cy="1609524"/>
          </a:xfrm>
          <a:prstGeom prst="rect">
            <a:avLst/>
          </a:prstGeom>
        </p:spPr>
      </p:pic>
      <p:pic>
        <p:nvPicPr>
          <p:cNvPr id="23" name="Immagine 22"/>
          <p:cNvPicPr>
            <a:picLocks noChangeAspect="1"/>
          </p:cNvPicPr>
          <p:nvPr/>
        </p:nvPicPr>
        <p:blipFill>
          <a:blip r:embed="rId9"/>
          <a:stretch>
            <a:fillRect/>
          </a:stretch>
        </p:blipFill>
        <p:spPr>
          <a:xfrm>
            <a:off x="1685848" y="4184552"/>
            <a:ext cx="3866667" cy="1323810"/>
          </a:xfrm>
          <a:prstGeom prst="rect">
            <a:avLst/>
          </a:prstGeom>
        </p:spPr>
      </p:pic>
      <p:pic>
        <p:nvPicPr>
          <p:cNvPr id="24" name="Immagine 23"/>
          <p:cNvPicPr>
            <a:picLocks noChangeAspect="1"/>
          </p:cNvPicPr>
          <p:nvPr/>
        </p:nvPicPr>
        <p:blipFill>
          <a:blip r:embed="rId10"/>
          <a:stretch>
            <a:fillRect/>
          </a:stretch>
        </p:blipFill>
        <p:spPr>
          <a:xfrm>
            <a:off x="5718182" y="3853783"/>
            <a:ext cx="4990476" cy="1380952"/>
          </a:xfrm>
          <a:prstGeom prst="rect">
            <a:avLst/>
          </a:prstGeom>
        </p:spPr>
      </p:pic>
      <p:pic>
        <p:nvPicPr>
          <p:cNvPr id="25" name="Immagine 24"/>
          <p:cNvPicPr>
            <a:picLocks noChangeAspect="1"/>
          </p:cNvPicPr>
          <p:nvPr/>
        </p:nvPicPr>
        <p:blipFill>
          <a:blip r:embed="rId11" cstate="email">
            <a:extLst>
              <a:ext uri="{28A0092B-C50C-407E-A947-70E740481C1C}">
                <a14:useLocalDpi xmlns:a14="http://schemas.microsoft.com/office/drawing/2010/main"/>
              </a:ext>
            </a:extLst>
          </a:blip>
          <a:stretch>
            <a:fillRect/>
          </a:stretch>
        </p:blipFill>
        <p:spPr>
          <a:xfrm>
            <a:off x="5895609" y="2270252"/>
            <a:ext cx="4707505" cy="1584000"/>
          </a:xfrm>
          <a:prstGeom prst="rect">
            <a:avLst/>
          </a:prstGeom>
        </p:spPr>
      </p:pic>
      <p:cxnSp>
        <p:nvCxnSpPr>
          <p:cNvPr id="41" name="Connettore 1 40"/>
          <p:cNvCxnSpPr/>
          <p:nvPr/>
        </p:nvCxnSpPr>
        <p:spPr>
          <a:xfrm>
            <a:off x="5800565" y="0"/>
            <a:ext cx="0" cy="6721476"/>
          </a:xfrm>
          <a:prstGeom prst="line">
            <a:avLst/>
          </a:prstGeom>
          <a:ln w="38100">
            <a:solidFill>
              <a:schemeClr val="accent2">
                <a:lumMod val="75000"/>
              </a:schemeClr>
            </a:solidFill>
          </a:ln>
        </p:spPr>
        <p:style>
          <a:lnRef idx="1">
            <a:schemeClr val="accent1"/>
          </a:lnRef>
          <a:fillRef idx="0">
            <a:schemeClr val="accent1"/>
          </a:fillRef>
          <a:effectRef idx="0">
            <a:schemeClr val="accent1"/>
          </a:effectRef>
          <a:fontRef idx="minor">
            <a:schemeClr val="tx1"/>
          </a:fontRef>
        </p:style>
      </p:cxnSp>
      <p:pic>
        <p:nvPicPr>
          <p:cNvPr id="26" name="Immagine 25"/>
          <p:cNvPicPr>
            <a:picLocks noChangeAspect="1"/>
          </p:cNvPicPr>
          <p:nvPr/>
        </p:nvPicPr>
        <p:blipFill>
          <a:blip r:embed="rId12" cstate="email">
            <a:extLst>
              <a:ext uri="{28A0092B-C50C-407E-A947-70E740481C1C}">
                <a14:useLocalDpi xmlns:a14="http://schemas.microsoft.com/office/drawing/2010/main"/>
              </a:ext>
            </a:extLst>
          </a:blip>
          <a:stretch>
            <a:fillRect/>
          </a:stretch>
        </p:blipFill>
        <p:spPr>
          <a:xfrm>
            <a:off x="5960606" y="5165970"/>
            <a:ext cx="4405945" cy="1728000"/>
          </a:xfrm>
          <a:prstGeom prst="rect">
            <a:avLst/>
          </a:prstGeom>
        </p:spPr>
      </p:pic>
      <p:sp>
        <p:nvSpPr>
          <p:cNvPr id="17" name="Avanti o successivo 16">
            <a:hlinkClick r:id="rId13" action="ppaction://hlinksldjump" highlightClick="1"/>
          </p:cNvPr>
          <p:cNvSpPr/>
          <p:nvPr/>
        </p:nvSpPr>
        <p:spPr>
          <a:xfrm>
            <a:off x="10090672" y="4066140"/>
            <a:ext cx="468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
        <p:nvSpPr>
          <p:cNvPr id="18" name="Avanti o successivo 17">
            <a:hlinkClick r:id="rId14" action="ppaction://hlinksldjump" highlightClick="1"/>
          </p:cNvPr>
          <p:cNvSpPr/>
          <p:nvPr/>
        </p:nvSpPr>
        <p:spPr>
          <a:xfrm>
            <a:off x="5839174" y="4913052"/>
            <a:ext cx="468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Tree>
    <p:extLst>
      <p:ext uri="{BB962C8B-B14F-4D97-AF65-F5344CB8AC3E}">
        <p14:creationId xmlns:p14="http://schemas.microsoft.com/office/powerpoint/2010/main" val="367209806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1"/>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5"/>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23"/>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24"/>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11" name="Segnaposto contenuto 10"/>
          <p:cNvPicPr>
            <a:picLocks noGrp="1" noChangeAspect="1"/>
          </p:cNvPicPr>
          <p:nvPr>
            <p:ph idx="1"/>
          </p:nvPr>
        </p:nvPicPr>
        <p:blipFill>
          <a:blip r:embed="rId2"/>
          <a:stretch>
            <a:fillRect/>
          </a:stretch>
        </p:blipFill>
        <p:spPr>
          <a:xfrm>
            <a:off x="1617424" y="1803450"/>
            <a:ext cx="4180952" cy="1333333"/>
          </a:xfrm>
          <a:prstGeom prst="rect">
            <a:avLst/>
          </a:prstGeom>
        </p:spPr>
      </p:pic>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16</a:t>
            </a:fld>
            <a:endParaRPr lang="it-IT"/>
          </a:p>
        </p:txBody>
      </p:sp>
      <p:pic>
        <p:nvPicPr>
          <p:cNvPr id="8" name="Immagine 7"/>
          <p:cNvPicPr>
            <a:picLocks noChangeAspect="1"/>
          </p:cNvPicPr>
          <p:nvPr/>
        </p:nvPicPr>
        <p:blipFill>
          <a:blip r:embed="rId3"/>
          <a:stretch>
            <a:fillRect/>
          </a:stretch>
        </p:blipFill>
        <p:spPr>
          <a:xfrm>
            <a:off x="5424082" y="60915"/>
            <a:ext cx="4695238" cy="533333"/>
          </a:xfrm>
          <a:prstGeom prst="rect">
            <a:avLst/>
          </a:prstGeom>
        </p:spPr>
      </p:pic>
      <p:pic>
        <p:nvPicPr>
          <p:cNvPr id="10" name="Immagine 9"/>
          <p:cNvPicPr>
            <a:picLocks noChangeAspect="1"/>
          </p:cNvPicPr>
          <p:nvPr/>
        </p:nvPicPr>
        <p:blipFill>
          <a:blip r:embed="rId4"/>
          <a:stretch>
            <a:fillRect/>
          </a:stretch>
        </p:blipFill>
        <p:spPr>
          <a:xfrm>
            <a:off x="1612068" y="841545"/>
            <a:ext cx="3609524" cy="961905"/>
          </a:xfrm>
          <a:prstGeom prst="rect">
            <a:avLst/>
          </a:prstGeom>
        </p:spPr>
      </p:pic>
      <p:pic>
        <p:nvPicPr>
          <p:cNvPr id="12" name="Immagine 11"/>
          <p:cNvPicPr>
            <a:picLocks noChangeAspect="1"/>
          </p:cNvPicPr>
          <p:nvPr/>
        </p:nvPicPr>
        <p:blipFill>
          <a:blip r:embed="rId5"/>
          <a:stretch>
            <a:fillRect/>
          </a:stretch>
        </p:blipFill>
        <p:spPr>
          <a:xfrm>
            <a:off x="5531962" y="780093"/>
            <a:ext cx="5057143" cy="695238"/>
          </a:xfrm>
          <a:prstGeom prst="rect">
            <a:avLst/>
          </a:prstGeom>
        </p:spPr>
      </p:pic>
      <p:pic>
        <p:nvPicPr>
          <p:cNvPr id="13" name="Immagine 12"/>
          <p:cNvPicPr>
            <a:picLocks noChangeAspect="1"/>
          </p:cNvPicPr>
          <p:nvPr/>
        </p:nvPicPr>
        <p:blipFill>
          <a:blip r:embed="rId6"/>
          <a:stretch>
            <a:fillRect/>
          </a:stretch>
        </p:blipFill>
        <p:spPr>
          <a:xfrm>
            <a:off x="5745326" y="1465416"/>
            <a:ext cx="4933333" cy="780952"/>
          </a:xfrm>
          <a:prstGeom prst="rect">
            <a:avLst/>
          </a:prstGeom>
        </p:spPr>
      </p:pic>
      <p:pic>
        <p:nvPicPr>
          <p:cNvPr id="14" name="Immagine 13"/>
          <p:cNvPicPr>
            <a:picLocks noChangeAspect="1"/>
          </p:cNvPicPr>
          <p:nvPr/>
        </p:nvPicPr>
        <p:blipFill>
          <a:blip r:embed="rId7" cstate="email">
            <a:extLst>
              <a:ext uri="{28A0092B-C50C-407E-A947-70E740481C1C}">
                <a14:useLocalDpi xmlns:a14="http://schemas.microsoft.com/office/drawing/2010/main"/>
              </a:ext>
            </a:extLst>
          </a:blip>
          <a:stretch>
            <a:fillRect/>
          </a:stretch>
        </p:blipFill>
        <p:spPr>
          <a:xfrm>
            <a:off x="6915917" y="2258983"/>
            <a:ext cx="3605537" cy="756000"/>
          </a:xfrm>
          <a:prstGeom prst="rect">
            <a:avLst/>
          </a:prstGeom>
        </p:spPr>
      </p:pic>
      <p:pic>
        <p:nvPicPr>
          <p:cNvPr id="15" name="Immagine 14"/>
          <p:cNvPicPr>
            <a:picLocks noChangeAspect="1"/>
          </p:cNvPicPr>
          <p:nvPr/>
        </p:nvPicPr>
        <p:blipFill>
          <a:blip r:embed="rId8"/>
          <a:stretch>
            <a:fillRect/>
          </a:stretch>
        </p:blipFill>
        <p:spPr>
          <a:xfrm>
            <a:off x="1674819" y="3161859"/>
            <a:ext cx="3857143" cy="3047619"/>
          </a:xfrm>
          <a:prstGeom prst="rect">
            <a:avLst/>
          </a:prstGeom>
        </p:spPr>
      </p:pic>
      <p:pic>
        <p:nvPicPr>
          <p:cNvPr id="16" name="Immagine 15"/>
          <p:cNvPicPr>
            <a:picLocks noChangeAspect="1"/>
          </p:cNvPicPr>
          <p:nvPr/>
        </p:nvPicPr>
        <p:blipFill>
          <a:blip r:embed="rId9"/>
          <a:stretch>
            <a:fillRect/>
          </a:stretch>
        </p:blipFill>
        <p:spPr>
          <a:xfrm>
            <a:off x="5602468" y="3098234"/>
            <a:ext cx="5076190" cy="733333"/>
          </a:xfrm>
          <a:prstGeom prst="rect">
            <a:avLst/>
          </a:prstGeom>
        </p:spPr>
      </p:pic>
      <p:cxnSp>
        <p:nvCxnSpPr>
          <p:cNvPr id="17" name="Connettore 4 16"/>
          <p:cNvCxnSpPr/>
          <p:nvPr/>
        </p:nvCxnSpPr>
        <p:spPr>
          <a:xfrm flipV="1">
            <a:off x="2450274" y="3304878"/>
            <a:ext cx="3645726" cy="828750"/>
          </a:xfrm>
          <a:prstGeom prst="bentConnector3">
            <a:avLst>
              <a:gd name="adj1" fmla="val -10514"/>
            </a:avLst>
          </a:prstGeom>
          <a:ln>
            <a:solidFill>
              <a:srgbClr val="FF0000"/>
            </a:solidFill>
            <a:headEnd type="triangle" w="med" len="med"/>
            <a:tailEnd type="none" w="med" len="med"/>
          </a:ln>
        </p:spPr>
        <p:style>
          <a:lnRef idx="1">
            <a:schemeClr val="accent1"/>
          </a:lnRef>
          <a:fillRef idx="0">
            <a:schemeClr val="accent1"/>
          </a:fillRef>
          <a:effectRef idx="0">
            <a:schemeClr val="accent1"/>
          </a:effectRef>
          <a:fontRef idx="minor">
            <a:schemeClr val="tx1"/>
          </a:fontRef>
        </p:style>
      </p:cxnSp>
      <p:pic>
        <p:nvPicPr>
          <p:cNvPr id="18" name="Immagine 17"/>
          <p:cNvPicPr>
            <a:picLocks noChangeAspect="1"/>
          </p:cNvPicPr>
          <p:nvPr/>
        </p:nvPicPr>
        <p:blipFill>
          <a:blip r:embed="rId10"/>
          <a:stretch>
            <a:fillRect/>
          </a:stretch>
        </p:blipFill>
        <p:spPr>
          <a:xfrm>
            <a:off x="5695779" y="3831566"/>
            <a:ext cx="4647619" cy="1600000"/>
          </a:xfrm>
          <a:prstGeom prst="rect">
            <a:avLst/>
          </a:prstGeom>
        </p:spPr>
      </p:pic>
      <p:pic>
        <p:nvPicPr>
          <p:cNvPr id="19" name="Immagine 18"/>
          <p:cNvPicPr>
            <a:picLocks noChangeAspect="1"/>
          </p:cNvPicPr>
          <p:nvPr/>
        </p:nvPicPr>
        <p:blipFill>
          <a:blip r:embed="rId11"/>
          <a:stretch>
            <a:fillRect/>
          </a:stretch>
        </p:blipFill>
        <p:spPr>
          <a:xfrm>
            <a:off x="6076381" y="5467524"/>
            <a:ext cx="4180952" cy="1390476"/>
          </a:xfrm>
          <a:prstGeom prst="rect">
            <a:avLst/>
          </a:prstGeom>
        </p:spPr>
      </p:pic>
      <p:sp>
        <p:nvSpPr>
          <p:cNvPr id="20" name="Freccia a destra 19"/>
          <p:cNvSpPr/>
          <p:nvPr/>
        </p:nvSpPr>
        <p:spPr>
          <a:xfrm>
            <a:off x="5424082" y="4535164"/>
            <a:ext cx="748588" cy="733663"/>
          </a:xfrm>
          <a:prstGeom prst="rightArrow">
            <a:avLst/>
          </a:prstGeom>
          <a:solidFill>
            <a:srgbClr val="FF2F2F"/>
          </a:solidFill>
          <a:ln>
            <a:solidFill>
              <a:srgbClr val="FF0000"/>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3" name="Titolo 1">
            <a:extLst>
              <a:ext uri="{FF2B5EF4-FFF2-40B4-BE49-F238E27FC236}">
                <a16:creationId xmlns:a16="http://schemas.microsoft.com/office/drawing/2014/main" id="{86A152EA-5E64-A4CE-14B3-C36701C0AAD6}"/>
              </a:ext>
            </a:extLst>
          </p:cNvPr>
          <p:cNvSpPr txBox="1">
            <a:spLocks/>
          </p:cNvSpPr>
          <p:nvPr/>
        </p:nvSpPr>
        <p:spPr>
          <a:xfrm>
            <a:off x="838200" y="16257"/>
            <a:ext cx="10515600" cy="763837"/>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sz="3600">
                <a:solidFill>
                  <a:srgbClr val="C00000"/>
                </a:solidFill>
              </a:rPr>
              <a:t>Source term</a:t>
            </a:r>
            <a:endParaRPr lang="en-US" sz="3600" dirty="0">
              <a:solidFill>
                <a:srgbClr val="C00000"/>
              </a:solidFill>
            </a:endParaRPr>
          </a:p>
        </p:txBody>
      </p:sp>
    </p:spTree>
    <p:extLst>
      <p:ext uri="{BB962C8B-B14F-4D97-AF65-F5344CB8AC3E}">
        <p14:creationId xmlns:p14="http://schemas.microsoft.com/office/powerpoint/2010/main" val="35920031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2"/>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3"/>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14"/>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15"/>
                                        </p:tgtEl>
                                        <p:attrNameLst>
                                          <p:attrName>style.visibility</p:attrName>
                                        </p:attrNameLst>
                                      </p:cBhvr>
                                      <p:to>
                                        <p:strVal val="visible"/>
                                      </p:to>
                                    </p:set>
                                  </p:childTnLst>
                                </p:cTn>
                              </p:par>
                            </p:childTnLst>
                          </p:cTn>
                        </p:par>
                        <p:par>
                          <p:cTn id="27" fill="hold">
                            <p:stCondLst>
                              <p:cond delay="0"/>
                            </p:stCondLst>
                            <p:childTnLst>
                              <p:par>
                                <p:cTn id="28" presetID="1" presetClass="entr" presetSubtype="0" fill="hold" nodeType="afterEffect">
                                  <p:stCondLst>
                                    <p:cond delay="0"/>
                                  </p:stCondLst>
                                  <p:childTnLst>
                                    <p:set>
                                      <p:cBhvr>
                                        <p:cTn id="29" dur="1" fill="hold">
                                          <p:stCondLst>
                                            <p:cond delay="0"/>
                                          </p:stCondLst>
                                        </p:cTn>
                                        <p:tgtEl>
                                          <p:spTgt spid="16"/>
                                        </p:tgtEl>
                                        <p:attrNameLst>
                                          <p:attrName>style.visibility</p:attrName>
                                        </p:attrNameLst>
                                      </p:cBhvr>
                                      <p:to>
                                        <p:strVal val="visible"/>
                                      </p:to>
                                    </p:set>
                                  </p:childTnLst>
                                </p:cTn>
                              </p:par>
                              <p:par>
                                <p:cTn id="30" presetID="1" presetClass="entr" presetSubtype="0" fill="hold" nodeType="withEffect">
                                  <p:stCondLst>
                                    <p:cond delay="0"/>
                                  </p:stCondLst>
                                  <p:childTnLst>
                                    <p:set>
                                      <p:cBhvr>
                                        <p:cTn id="31" dur="1" fill="hold">
                                          <p:stCondLst>
                                            <p:cond delay="0"/>
                                          </p:stCondLst>
                                        </p:cTn>
                                        <p:tgtEl>
                                          <p:spTgt spid="17"/>
                                        </p:tgtEl>
                                        <p:attrNameLst>
                                          <p:attrName>style.visibility</p:attrName>
                                        </p:attrNameLst>
                                      </p:cBhvr>
                                      <p:to>
                                        <p:strVal val="visible"/>
                                      </p:to>
                                    </p:set>
                                  </p:childTnLst>
                                </p:cTn>
                              </p:par>
                              <p:par>
                                <p:cTn id="32" presetID="1" presetClass="entr" presetSubtype="0" fill="hold" grpId="0" nodeType="withEffect">
                                  <p:stCondLst>
                                    <p:cond delay="0"/>
                                  </p:stCondLst>
                                  <p:childTnLst>
                                    <p:set>
                                      <p:cBhvr>
                                        <p:cTn id="33" dur="1" fill="hold">
                                          <p:stCondLst>
                                            <p:cond delay="0"/>
                                          </p:stCondLst>
                                        </p:cTn>
                                        <p:tgtEl>
                                          <p:spTgt spid="20"/>
                                        </p:tgtEl>
                                        <p:attrNameLst>
                                          <p:attrName>style.visibility</p:attrName>
                                        </p:attrNameLst>
                                      </p:cBhvr>
                                      <p:to>
                                        <p:strVal val="visible"/>
                                      </p:to>
                                    </p:set>
                                  </p:childTnLst>
                                </p:cTn>
                              </p:par>
                            </p:childTnLst>
                          </p:cTn>
                        </p:par>
                      </p:childTnLst>
                    </p:cTn>
                  </p:par>
                  <p:par>
                    <p:cTn id="34" fill="hold">
                      <p:stCondLst>
                        <p:cond delay="indefinite"/>
                      </p:stCondLst>
                      <p:childTnLst>
                        <p:par>
                          <p:cTn id="35" fill="hold">
                            <p:stCondLst>
                              <p:cond delay="0"/>
                            </p:stCondLst>
                            <p:childTnLst>
                              <p:par>
                                <p:cTn id="36" presetID="1" presetClass="entr" presetSubtype="0" fill="hold" nodeType="clickEffect">
                                  <p:stCondLst>
                                    <p:cond delay="0"/>
                                  </p:stCondLst>
                                  <p:childTnLst>
                                    <p:set>
                                      <p:cBhvr>
                                        <p:cTn id="37" dur="1" fill="hold">
                                          <p:stCondLst>
                                            <p:cond delay="0"/>
                                          </p:stCondLst>
                                        </p:cTn>
                                        <p:tgtEl>
                                          <p:spTgt spid="18"/>
                                        </p:tgtEl>
                                        <p:attrNameLst>
                                          <p:attrName>style.visibility</p:attrName>
                                        </p:attrNameLst>
                                      </p:cBhvr>
                                      <p:to>
                                        <p:strVal val="visible"/>
                                      </p:to>
                                    </p:set>
                                  </p:childTnLst>
                                </p:cTn>
                              </p:par>
                            </p:childTnLst>
                          </p:cTn>
                        </p:par>
                      </p:childTnLst>
                    </p:cTn>
                  </p:par>
                  <p:par>
                    <p:cTn id="38" fill="hold">
                      <p:stCondLst>
                        <p:cond delay="indefinite"/>
                      </p:stCondLst>
                      <p:childTnLst>
                        <p:par>
                          <p:cTn id="39" fill="hold">
                            <p:stCondLst>
                              <p:cond delay="0"/>
                            </p:stCondLst>
                            <p:childTnLst>
                              <p:par>
                                <p:cTn id="40" presetID="1" presetClass="entr" presetSubtype="0" fill="hold" nodeType="clickEffect">
                                  <p:stCondLst>
                                    <p:cond delay="0"/>
                                  </p:stCondLst>
                                  <p:childTnLst>
                                    <p:set>
                                      <p:cBhvr>
                                        <p:cTn id="41" dur="1" fill="hold">
                                          <p:stCondLst>
                                            <p:cond delay="0"/>
                                          </p:stCondLst>
                                        </p:cTn>
                                        <p:tgtEl>
                                          <p:spTgt spid="1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6257"/>
            <a:ext cx="10515600" cy="763837"/>
          </a:xfrm>
        </p:spPr>
        <p:txBody>
          <a:bodyPr>
            <a:normAutofit/>
          </a:bodyPr>
          <a:lstStyle/>
          <a:p>
            <a:r>
              <a:rPr lang="en-US" sz="3600" dirty="0">
                <a:solidFill>
                  <a:srgbClr val="C00000"/>
                </a:solidFill>
              </a:rPr>
              <a:t>Source term</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17</a:t>
            </a:fld>
            <a:endParaRPr lang="it-IT"/>
          </a:p>
        </p:txBody>
      </p:sp>
      <p:grpSp>
        <p:nvGrpSpPr>
          <p:cNvPr id="14" name="Gruppo 13"/>
          <p:cNvGrpSpPr/>
          <p:nvPr/>
        </p:nvGrpSpPr>
        <p:grpSpPr>
          <a:xfrm>
            <a:off x="681135" y="780094"/>
            <a:ext cx="8613093" cy="5246332"/>
            <a:chOff x="-744920" y="819571"/>
            <a:chExt cx="8613093" cy="5246332"/>
          </a:xfrm>
        </p:grpSpPr>
        <p:sp>
          <p:nvSpPr>
            <p:cNvPr id="8" name="CasellaDiTesto 7"/>
            <p:cNvSpPr txBox="1"/>
            <p:nvPr/>
          </p:nvSpPr>
          <p:spPr>
            <a:xfrm>
              <a:off x="-744920" y="819571"/>
              <a:ext cx="8357013" cy="4311437"/>
            </a:xfrm>
            <a:prstGeom prst="rect">
              <a:avLst/>
            </a:prstGeom>
            <a:noFill/>
          </p:spPr>
          <p:txBody>
            <a:bodyPr wrap="square" rtlCol="0">
              <a:spAutoFit/>
            </a:bodyPr>
            <a:lstStyle/>
            <a:p>
              <a:pPr marL="342900" indent="-342900">
                <a:spcBef>
                  <a:spcPts val="200"/>
                </a:spcBef>
                <a:buFont typeface="Arial" panose="020B0604020202020204" pitchFamily="34" charset="0"/>
                <a:buChar char="•"/>
              </a:pPr>
              <a:endParaRPr lang="en-US" dirty="0"/>
            </a:p>
            <a:p>
              <a:pPr marL="342900" indent="-342900">
                <a:spcBef>
                  <a:spcPts val="200"/>
                </a:spcBef>
                <a:buFont typeface="Arial" panose="020B0604020202020204" pitchFamily="34" charset="0"/>
                <a:buChar char="•"/>
              </a:pPr>
              <a:r>
                <a:rPr lang="en-US" dirty="0"/>
                <a:t>The inhomogeneous wave equation (in the presence of sources)</a:t>
              </a:r>
            </a:p>
            <a:p>
              <a:pPr marL="342900" indent="-342900">
                <a:spcBef>
                  <a:spcPts val="200"/>
                </a:spcBef>
                <a:buFont typeface="Arial" panose="020B0604020202020204" pitchFamily="34" charset="0"/>
                <a:buChar char="•"/>
              </a:pPr>
              <a:endParaRPr lang="en-US" dirty="0"/>
            </a:p>
            <a:p>
              <a:pPr marL="342900" indent="-342900">
                <a:spcBef>
                  <a:spcPts val="200"/>
                </a:spcBef>
                <a:buFont typeface="Arial" panose="020B0604020202020204" pitchFamily="34" charset="0"/>
                <a:buChar char="•"/>
              </a:pPr>
              <a:endParaRPr lang="en-US" dirty="0"/>
            </a:p>
            <a:p>
              <a:pPr marL="342900" indent="-342900">
                <a:spcBef>
                  <a:spcPts val="200"/>
                </a:spcBef>
                <a:buFont typeface="Arial" panose="020B0604020202020204" pitchFamily="34" charset="0"/>
                <a:buChar char="•"/>
              </a:pPr>
              <a:r>
                <a:rPr lang="en-US" dirty="0"/>
                <a:t>It is analogous to the wave equation from a relativistic EM field</a:t>
              </a:r>
            </a:p>
            <a:p>
              <a:pPr marL="342900" indent="-342900">
                <a:spcBef>
                  <a:spcPts val="200"/>
                </a:spcBef>
                <a:buFont typeface="Arial" panose="020B0604020202020204" pitchFamily="34" charset="0"/>
                <a:buChar char="•"/>
              </a:pPr>
              <a:endParaRPr lang="en-US" sz="2000" dirty="0"/>
            </a:p>
            <a:p>
              <a:pPr marL="342900" indent="-342900">
                <a:spcBef>
                  <a:spcPts val="200"/>
                </a:spcBef>
                <a:buFont typeface="Arial" panose="020B0604020202020204" pitchFamily="34" charset="0"/>
                <a:buChar char="•"/>
              </a:pPr>
              <a:r>
                <a:rPr lang="en-US" dirty="0"/>
                <a:t>the Green function formalism can be applied to derive a solution:</a:t>
              </a:r>
            </a:p>
            <a:p>
              <a:pPr marL="342900" indent="-342900">
                <a:spcBef>
                  <a:spcPts val="200"/>
                </a:spcBef>
                <a:buFont typeface="Arial" panose="020B0604020202020204" pitchFamily="34" charset="0"/>
                <a:buChar char="•"/>
              </a:pPr>
              <a:endParaRPr lang="en-US" sz="1400" dirty="0"/>
            </a:p>
            <a:p>
              <a:pPr marL="342900" indent="-342900">
                <a:spcBef>
                  <a:spcPts val="200"/>
                </a:spcBef>
                <a:buFont typeface="Arial" panose="020B0604020202020204" pitchFamily="34" charset="0"/>
                <a:buChar char="•"/>
              </a:pPr>
              <a:endParaRPr lang="en-US" dirty="0"/>
            </a:p>
            <a:p>
              <a:pPr marL="342900" indent="-342900">
                <a:spcBef>
                  <a:spcPts val="200"/>
                </a:spcBef>
                <a:buFont typeface="Arial" panose="020B0604020202020204" pitchFamily="34" charset="0"/>
                <a:buChar char="•"/>
              </a:pPr>
              <a:endParaRPr lang="en-US" sz="1050" dirty="0"/>
            </a:p>
            <a:p>
              <a:pPr marL="342900" indent="-342900">
                <a:spcBef>
                  <a:spcPts val="200"/>
                </a:spcBef>
                <a:buFont typeface="Arial" panose="020B0604020202020204" pitchFamily="34" charset="0"/>
                <a:buChar char="•"/>
              </a:pPr>
              <a:r>
                <a:rPr lang="en-US" dirty="0"/>
                <a:t>Similarly, the solution for (11) produced by variations of the mass</a:t>
              </a:r>
            </a:p>
            <a:p>
              <a:pPr marL="342900" indent="-342900">
                <a:spcBef>
                  <a:spcPts val="200"/>
                </a:spcBef>
                <a:buFont typeface="Arial" panose="020B0604020202020204" pitchFamily="34" charset="0"/>
                <a:buChar char="•"/>
              </a:pPr>
              <a:endParaRPr lang="en-US" dirty="0"/>
            </a:p>
            <a:p>
              <a:pPr marL="342900" indent="-342900">
                <a:spcBef>
                  <a:spcPts val="200"/>
                </a:spcBef>
                <a:buFont typeface="Arial" panose="020B0604020202020204" pitchFamily="34" charset="0"/>
                <a:buChar char="•"/>
              </a:pPr>
              <a:endParaRPr lang="en-US" sz="2800" dirty="0"/>
            </a:p>
            <a:p>
              <a:pPr marL="342900" indent="-342900">
                <a:spcBef>
                  <a:spcPts val="200"/>
                </a:spcBef>
                <a:buFont typeface="Arial" panose="020B0604020202020204" pitchFamily="34" charset="0"/>
                <a:buChar char="•"/>
              </a:pPr>
              <a:r>
                <a:rPr lang="en-US" dirty="0"/>
                <a:t>That can be solved for a periodic system when </a:t>
              </a:r>
            </a:p>
          </p:txBody>
        </p:sp>
        <p:pic>
          <p:nvPicPr>
            <p:cNvPr id="10" name="Immagine 9"/>
            <p:cNvPicPr>
              <a:picLocks noChangeAspect="1"/>
            </p:cNvPicPr>
            <p:nvPr/>
          </p:nvPicPr>
          <p:blipFill>
            <a:blip r:embed="rId2"/>
            <a:stretch>
              <a:fillRect/>
            </a:stretch>
          </p:blipFill>
          <p:spPr>
            <a:xfrm>
              <a:off x="-583044" y="5205529"/>
              <a:ext cx="8195137" cy="860374"/>
            </a:xfrm>
            <a:prstGeom prst="rect">
              <a:avLst/>
            </a:prstGeom>
            <a:ln>
              <a:solidFill>
                <a:srgbClr val="FF2F2F"/>
              </a:solidFill>
            </a:ln>
          </p:spPr>
        </p:pic>
        <p:pic>
          <p:nvPicPr>
            <p:cNvPr id="3" name="Immagine 2"/>
            <p:cNvPicPr>
              <a:picLocks noChangeAspect="1"/>
            </p:cNvPicPr>
            <p:nvPr/>
          </p:nvPicPr>
          <p:blipFill>
            <a:blip r:embed="rId3"/>
            <a:stretch>
              <a:fillRect/>
            </a:stretch>
          </p:blipFill>
          <p:spPr>
            <a:xfrm>
              <a:off x="1847767" y="1506895"/>
              <a:ext cx="4747991" cy="587633"/>
            </a:xfrm>
            <a:prstGeom prst="rect">
              <a:avLst/>
            </a:prstGeom>
          </p:spPr>
        </p:pic>
        <p:pic>
          <p:nvPicPr>
            <p:cNvPr id="9" name="Immagine 8"/>
            <p:cNvPicPr>
              <a:picLocks noChangeAspect="1"/>
            </p:cNvPicPr>
            <p:nvPr/>
          </p:nvPicPr>
          <p:blipFill>
            <a:blip r:embed="rId4"/>
            <a:stretch>
              <a:fillRect/>
            </a:stretch>
          </p:blipFill>
          <p:spPr>
            <a:xfrm>
              <a:off x="1991786" y="2365937"/>
              <a:ext cx="4566374" cy="374535"/>
            </a:xfrm>
            <a:prstGeom prst="rect">
              <a:avLst/>
            </a:prstGeom>
          </p:spPr>
        </p:pic>
        <p:pic>
          <p:nvPicPr>
            <p:cNvPr id="12" name="Immagine 11"/>
            <p:cNvPicPr>
              <a:picLocks noChangeAspect="1"/>
            </p:cNvPicPr>
            <p:nvPr/>
          </p:nvPicPr>
          <p:blipFill rotWithShape="1">
            <a:blip r:embed="rId5"/>
            <a:srcRect r="7531"/>
            <a:stretch/>
          </p:blipFill>
          <p:spPr>
            <a:xfrm>
              <a:off x="1390505" y="3110318"/>
              <a:ext cx="6477668" cy="619920"/>
            </a:xfrm>
            <a:prstGeom prst="rect">
              <a:avLst/>
            </a:prstGeom>
          </p:spPr>
        </p:pic>
        <p:pic>
          <p:nvPicPr>
            <p:cNvPr id="13" name="Immagine 12"/>
            <p:cNvPicPr>
              <a:picLocks noChangeAspect="1"/>
            </p:cNvPicPr>
            <p:nvPr/>
          </p:nvPicPr>
          <p:blipFill>
            <a:blip r:embed="rId6"/>
            <a:stretch>
              <a:fillRect/>
            </a:stretch>
          </p:blipFill>
          <p:spPr>
            <a:xfrm>
              <a:off x="1246316" y="4114415"/>
              <a:ext cx="6564162" cy="607005"/>
            </a:xfrm>
            <a:prstGeom prst="rect">
              <a:avLst/>
            </a:prstGeom>
          </p:spPr>
        </p:pic>
      </p:grpSp>
      <p:sp>
        <p:nvSpPr>
          <p:cNvPr id="15" name="Rettangolo 14"/>
          <p:cNvSpPr/>
          <p:nvPr/>
        </p:nvSpPr>
        <p:spPr>
          <a:xfrm rot="19934860">
            <a:off x="5035726" y="1965851"/>
            <a:ext cx="4442884" cy="923330"/>
          </a:xfrm>
          <a:prstGeom prst="rect">
            <a:avLst/>
          </a:prstGeom>
          <a:noFill/>
        </p:spPr>
        <p:txBody>
          <a:bodyPr wrap="none" lIns="91440" tIns="45720" rIns="91440" bIns="45720">
            <a:spAutoFit/>
          </a:bodyPr>
          <a:lstStyle/>
          <a:p>
            <a:pPr algn="ctr"/>
            <a:r>
              <a:rPr lang="it-IT" sz="5400" dirty="0" err="1">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Skip</a:t>
            </a:r>
            <a:r>
              <a:rPr lang="it-IT"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 the </a:t>
            </a:r>
            <a:r>
              <a:rPr lang="it-IT" sz="5400" dirty="0" err="1">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details</a:t>
            </a:r>
            <a:endParaRPr lang="it-IT"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Tree>
    <p:extLst>
      <p:ext uri="{BB962C8B-B14F-4D97-AF65-F5344CB8AC3E}">
        <p14:creationId xmlns:p14="http://schemas.microsoft.com/office/powerpoint/2010/main" val="118870632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
            <a:ext cx="10515600" cy="783458"/>
          </a:xfrm>
        </p:spPr>
        <p:txBody>
          <a:bodyPr>
            <a:normAutofit/>
          </a:bodyPr>
          <a:lstStyle/>
          <a:p>
            <a:r>
              <a:rPr lang="en-US" sz="3600" dirty="0">
                <a:solidFill>
                  <a:srgbClr val="C00000"/>
                </a:solidFill>
              </a:rPr>
              <a:t>The mass-quadrupole moment and energy flux</a:t>
            </a:r>
          </a:p>
        </p:txBody>
      </p:sp>
      <p:sp>
        <p:nvSpPr>
          <p:cNvPr id="6" name="Segnaposto piè di pagina 5"/>
          <p:cNvSpPr>
            <a:spLocks noGrp="1"/>
          </p:cNvSpPr>
          <p:nvPr>
            <p:ph type="ftr" sz="quarter" idx="11"/>
          </p:nvPr>
        </p:nvSpPr>
        <p:spPr/>
        <p:txBody>
          <a:bodyPr/>
          <a:lstStyle/>
          <a:p>
            <a:r>
              <a:rPr lang="fr-FR"/>
              <a:t>M. Spurio - Astroparticle Physics - 13</a:t>
            </a:r>
            <a:endParaRPr lang="it-IT"/>
          </a:p>
        </p:txBody>
      </p:sp>
      <p:sp>
        <p:nvSpPr>
          <p:cNvPr id="7" name="Segnaposto numero diapositiva 6"/>
          <p:cNvSpPr>
            <a:spLocks noGrp="1"/>
          </p:cNvSpPr>
          <p:nvPr>
            <p:ph type="sldNum" sz="quarter" idx="12"/>
          </p:nvPr>
        </p:nvSpPr>
        <p:spPr/>
        <p:txBody>
          <a:bodyPr/>
          <a:lstStyle/>
          <a:p>
            <a:fld id="{EF856C54-971D-4A64-8725-72F12A462872}" type="slidenum">
              <a:rPr lang="it-IT" smtClean="0"/>
              <a:t>18</a:t>
            </a:fld>
            <a:endParaRPr lang="it-IT"/>
          </a:p>
        </p:txBody>
      </p:sp>
      <p:grpSp>
        <p:nvGrpSpPr>
          <p:cNvPr id="13" name="Gruppo 12"/>
          <p:cNvGrpSpPr/>
          <p:nvPr/>
        </p:nvGrpSpPr>
        <p:grpSpPr>
          <a:xfrm>
            <a:off x="625151" y="798234"/>
            <a:ext cx="10515600" cy="4893647"/>
            <a:chOff x="371474" y="881553"/>
            <a:chExt cx="9249145" cy="4893647"/>
          </a:xfrm>
        </p:grpSpPr>
        <p:sp>
          <p:nvSpPr>
            <p:cNvPr id="5" name="CasellaDiTesto 4"/>
            <p:cNvSpPr txBox="1"/>
            <p:nvPr/>
          </p:nvSpPr>
          <p:spPr>
            <a:xfrm>
              <a:off x="371474" y="881553"/>
              <a:ext cx="9249145" cy="4893647"/>
            </a:xfrm>
            <a:prstGeom prst="rect">
              <a:avLst/>
            </a:prstGeom>
            <a:noFill/>
          </p:spPr>
          <p:txBody>
            <a:bodyPr wrap="square" rtlCol="0">
              <a:spAutoFit/>
            </a:bodyPr>
            <a:lstStyle/>
            <a:p>
              <a:pPr marL="342900" indent="-342900">
                <a:buFont typeface="Arial" panose="020B0604020202020204" pitchFamily="34" charset="0"/>
                <a:buChar char="•"/>
              </a:pPr>
              <a:r>
                <a:rPr lang="en-US" dirty="0"/>
                <a:t>Under these approximations, Eq. (14) connecting  h and source reduces to</a:t>
              </a:r>
            </a:p>
            <a:p>
              <a:pPr marL="342900" indent="-342900">
                <a:buFont typeface="Arial" panose="020B0604020202020204" pitchFamily="34" charset="0"/>
                <a:buChar char="•"/>
              </a:pPr>
              <a:endParaRPr lang="en-US" sz="2400"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r>
                <a:rPr lang="en-US" dirty="0"/>
                <a:t>This relation further simplify if T is dominated by its rest-mass density, obtaining a relation for the spatial coordinates:</a:t>
              </a:r>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r>
                <a:rPr lang="en-US" dirty="0"/>
                <a:t>Where </a:t>
              </a:r>
              <a:r>
                <a:rPr lang="en-US" dirty="0" err="1"/>
                <a:t>Q</a:t>
              </a:r>
              <a:r>
                <a:rPr lang="en-US" baseline="-25000" dirty="0" err="1"/>
                <a:t>ij</a:t>
              </a:r>
              <a:r>
                <a:rPr lang="en-US" dirty="0"/>
                <a:t> is a 3x3 tensor of the mass quadrupole moment:</a:t>
              </a:r>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r>
                <a:rPr lang="en-US" dirty="0"/>
                <a:t>If (16) holds, the GW carry an energy flux</a:t>
              </a:r>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r>
                <a:rPr lang="en-US" dirty="0"/>
                <a:t>That is the analogous of the Poynting vector for the EM wave:</a:t>
              </a:r>
            </a:p>
          </p:txBody>
        </p:sp>
        <p:pic>
          <p:nvPicPr>
            <p:cNvPr id="10" name="Immagine 9"/>
            <p:cNvPicPr>
              <a:picLocks noChangeAspect="1"/>
            </p:cNvPicPr>
            <p:nvPr/>
          </p:nvPicPr>
          <p:blipFill>
            <a:blip r:embed="rId2"/>
            <a:stretch>
              <a:fillRect/>
            </a:stretch>
          </p:blipFill>
          <p:spPr>
            <a:xfrm>
              <a:off x="6987310" y="5256044"/>
              <a:ext cx="1849972" cy="451041"/>
            </a:xfrm>
            <a:prstGeom prst="rect">
              <a:avLst/>
            </a:prstGeom>
            <a:ln>
              <a:solidFill>
                <a:srgbClr val="FF2F2F"/>
              </a:solidFill>
            </a:ln>
          </p:spPr>
        </p:pic>
        <p:pic>
          <p:nvPicPr>
            <p:cNvPr id="3" name="Immagine 2"/>
            <p:cNvPicPr>
              <a:picLocks noChangeAspect="1"/>
            </p:cNvPicPr>
            <p:nvPr/>
          </p:nvPicPr>
          <p:blipFill>
            <a:blip r:embed="rId3"/>
            <a:stretch>
              <a:fillRect/>
            </a:stretch>
          </p:blipFill>
          <p:spPr>
            <a:xfrm>
              <a:off x="1123672" y="1243072"/>
              <a:ext cx="5863638" cy="613463"/>
            </a:xfrm>
            <a:prstGeom prst="rect">
              <a:avLst/>
            </a:prstGeom>
          </p:spPr>
        </p:pic>
        <p:pic>
          <p:nvPicPr>
            <p:cNvPr id="4" name="Immagine 3"/>
            <p:cNvPicPr>
              <a:picLocks noChangeAspect="1"/>
            </p:cNvPicPr>
            <p:nvPr/>
          </p:nvPicPr>
          <p:blipFill>
            <a:blip r:embed="rId4"/>
            <a:stretch>
              <a:fillRect/>
            </a:stretch>
          </p:blipFill>
          <p:spPr>
            <a:xfrm>
              <a:off x="2131238" y="2508978"/>
              <a:ext cx="4604100" cy="640933"/>
            </a:xfrm>
            <a:prstGeom prst="rect">
              <a:avLst/>
            </a:prstGeom>
            <a:ln>
              <a:solidFill>
                <a:srgbClr val="C00000"/>
              </a:solidFill>
            </a:ln>
          </p:spPr>
        </p:pic>
        <p:pic>
          <p:nvPicPr>
            <p:cNvPr id="11" name="Immagine 10"/>
            <p:cNvPicPr>
              <a:picLocks noChangeAspect="1"/>
            </p:cNvPicPr>
            <p:nvPr/>
          </p:nvPicPr>
          <p:blipFill>
            <a:blip r:embed="rId5"/>
            <a:stretch>
              <a:fillRect/>
            </a:stretch>
          </p:blipFill>
          <p:spPr>
            <a:xfrm>
              <a:off x="1358483" y="3457483"/>
              <a:ext cx="5811748" cy="697410"/>
            </a:xfrm>
            <a:prstGeom prst="rect">
              <a:avLst/>
            </a:prstGeom>
          </p:spPr>
        </p:pic>
        <p:pic>
          <p:nvPicPr>
            <p:cNvPr id="12" name="Immagine 11"/>
            <p:cNvPicPr>
              <a:picLocks noChangeAspect="1"/>
            </p:cNvPicPr>
            <p:nvPr/>
          </p:nvPicPr>
          <p:blipFill>
            <a:blip r:embed="rId6"/>
            <a:stretch>
              <a:fillRect/>
            </a:stretch>
          </p:blipFill>
          <p:spPr>
            <a:xfrm>
              <a:off x="2175842" y="4693212"/>
              <a:ext cx="4670155" cy="658665"/>
            </a:xfrm>
            <a:prstGeom prst="rect">
              <a:avLst/>
            </a:prstGeom>
            <a:ln>
              <a:solidFill>
                <a:srgbClr val="C00000"/>
              </a:solidFill>
            </a:ln>
          </p:spPr>
        </p:pic>
      </p:grpSp>
      <p:sp>
        <p:nvSpPr>
          <p:cNvPr id="14" name="Indietro o precedente 13">
            <a:hlinkClick r:id="" action="ppaction://hlinkshowjump?jump=lastslideviewed" highlightClick="1"/>
          </p:cNvPr>
          <p:cNvSpPr/>
          <p:nvPr/>
        </p:nvSpPr>
        <p:spPr>
          <a:xfrm>
            <a:off x="9995881" y="18642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8" name="Rettangolo 7"/>
          <p:cNvSpPr/>
          <p:nvPr/>
        </p:nvSpPr>
        <p:spPr>
          <a:xfrm>
            <a:off x="1886958" y="5730234"/>
            <a:ext cx="8419231" cy="646331"/>
          </a:xfrm>
          <a:prstGeom prst="rect">
            <a:avLst/>
          </a:prstGeom>
        </p:spPr>
        <p:txBody>
          <a:bodyPr wrap="square">
            <a:spAutoFit/>
          </a:bodyPr>
          <a:lstStyle/>
          <a:p>
            <a:r>
              <a:rPr lang="en-US" b="1" dirty="0">
                <a:solidFill>
                  <a:srgbClr val="FF0000"/>
                </a:solidFill>
              </a:rPr>
              <a:t>Exercise</a:t>
            </a:r>
            <a:r>
              <a:rPr lang="en-US" dirty="0">
                <a:solidFill>
                  <a:srgbClr val="C00000"/>
                </a:solidFill>
              </a:rPr>
              <a:t>: </a:t>
            </a:r>
            <a:r>
              <a:rPr lang="en-US" dirty="0"/>
              <a:t>verify that that the quantity (13.18) has the same units of the Poynting vector</a:t>
            </a:r>
          </a:p>
          <a:p>
            <a:r>
              <a:rPr lang="en-US" b="1" dirty="0">
                <a:solidFill>
                  <a:srgbClr val="FF0000"/>
                </a:solidFill>
              </a:rPr>
              <a:t>Exercise</a:t>
            </a:r>
            <a:r>
              <a:rPr lang="en-US" dirty="0">
                <a:solidFill>
                  <a:srgbClr val="C00000"/>
                </a:solidFill>
              </a:rPr>
              <a:t>: </a:t>
            </a:r>
            <a:r>
              <a:rPr lang="en-US" dirty="0"/>
              <a:t>verify that the (13.18) depends on 1/r</a:t>
            </a:r>
            <a:r>
              <a:rPr lang="en-US" baseline="30000" dirty="0"/>
              <a:t>2</a:t>
            </a:r>
            <a:endParaRPr lang="en-US" dirty="0"/>
          </a:p>
        </p:txBody>
      </p:sp>
      <p:sp>
        <p:nvSpPr>
          <p:cNvPr id="15" name="Rettangolo 14"/>
          <p:cNvSpPr/>
          <p:nvPr/>
        </p:nvSpPr>
        <p:spPr>
          <a:xfrm rot="19934860">
            <a:off x="5035726" y="1965851"/>
            <a:ext cx="4442884" cy="923330"/>
          </a:xfrm>
          <a:prstGeom prst="rect">
            <a:avLst/>
          </a:prstGeom>
          <a:noFill/>
        </p:spPr>
        <p:txBody>
          <a:bodyPr wrap="none" lIns="91440" tIns="45720" rIns="91440" bIns="45720">
            <a:spAutoFit/>
          </a:bodyPr>
          <a:lstStyle/>
          <a:p>
            <a:pPr algn="ctr"/>
            <a:r>
              <a:rPr lang="it-IT" sz="5400" dirty="0" err="1">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Skip</a:t>
            </a:r>
            <a:r>
              <a:rPr lang="it-IT"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 the </a:t>
            </a:r>
            <a:r>
              <a:rPr lang="it-IT" sz="5400" dirty="0" err="1">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details</a:t>
            </a:r>
            <a:endParaRPr lang="it-IT"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Tree>
    <p:extLst>
      <p:ext uri="{BB962C8B-B14F-4D97-AF65-F5344CB8AC3E}">
        <p14:creationId xmlns:p14="http://schemas.microsoft.com/office/powerpoint/2010/main" val="75339598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7507"/>
            <a:ext cx="10515600" cy="828854"/>
          </a:xfrm>
        </p:spPr>
        <p:txBody>
          <a:bodyPr>
            <a:normAutofit/>
          </a:bodyPr>
          <a:lstStyle/>
          <a:p>
            <a:r>
              <a:rPr lang="en-US" sz="4000" dirty="0">
                <a:solidFill>
                  <a:srgbClr val="C00000"/>
                </a:solidFill>
              </a:rPr>
              <a:t>The strain h for a binary system</a:t>
            </a:r>
          </a:p>
        </p:txBody>
      </p:sp>
      <p:sp>
        <p:nvSpPr>
          <p:cNvPr id="7" name="Segnaposto piè di pagina 6"/>
          <p:cNvSpPr>
            <a:spLocks noGrp="1"/>
          </p:cNvSpPr>
          <p:nvPr>
            <p:ph type="ftr" sz="quarter" idx="11"/>
          </p:nvPr>
        </p:nvSpPr>
        <p:spPr/>
        <p:txBody>
          <a:bodyPr/>
          <a:lstStyle/>
          <a:p>
            <a:r>
              <a:rPr lang="fr-FR"/>
              <a:t>M. Spurio - Astroparticle Physics - 13</a:t>
            </a:r>
            <a:endParaRPr lang="it-IT"/>
          </a:p>
        </p:txBody>
      </p:sp>
      <p:sp>
        <p:nvSpPr>
          <p:cNvPr id="9" name="Segnaposto numero diapositiva 8"/>
          <p:cNvSpPr>
            <a:spLocks noGrp="1"/>
          </p:cNvSpPr>
          <p:nvPr>
            <p:ph type="sldNum" sz="quarter" idx="12"/>
          </p:nvPr>
        </p:nvSpPr>
        <p:spPr/>
        <p:txBody>
          <a:bodyPr/>
          <a:lstStyle/>
          <a:p>
            <a:fld id="{EF856C54-971D-4A64-8725-72F12A462872}" type="slidenum">
              <a:rPr lang="it-IT" smtClean="0"/>
              <a:t>19</a:t>
            </a:fld>
            <a:endParaRPr lang="it-IT"/>
          </a:p>
        </p:txBody>
      </p:sp>
      <p:grpSp>
        <p:nvGrpSpPr>
          <p:cNvPr id="17" name="Gruppo 16"/>
          <p:cNvGrpSpPr/>
          <p:nvPr/>
        </p:nvGrpSpPr>
        <p:grpSpPr>
          <a:xfrm>
            <a:off x="699796" y="920468"/>
            <a:ext cx="9873690" cy="5262687"/>
            <a:chOff x="128524" y="920467"/>
            <a:chExt cx="8667738" cy="5262687"/>
          </a:xfrm>
        </p:grpSpPr>
        <p:sp>
          <p:nvSpPr>
            <p:cNvPr id="4" name="CasellaDiTesto 3"/>
            <p:cNvSpPr txBox="1"/>
            <p:nvPr/>
          </p:nvSpPr>
          <p:spPr>
            <a:xfrm>
              <a:off x="142797" y="3253782"/>
              <a:ext cx="5290347" cy="646331"/>
            </a:xfrm>
            <a:prstGeom prst="rect">
              <a:avLst/>
            </a:prstGeom>
            <a:noFill/>
          </p:spPr>
          <p:txBody>
            <a:bodyPr wrap="square" rtlCol="0">
              <a:spAutoFit/>
            </a:bodyPr>
            <a:lstStyle/>
            <a:p>
              <a:pPr marL="342900" indent="-342900">
                <a:buFont typeface="Arial" panose="020B0604020202020204" pitchFamily="34" charset="0"/>
                <a:buChar char="•"/>
              </a:pPr>
              <a:r>
                <a:rPr lang="en-US" dirty="0"/>
                <a:t>The Kepler III law connect angular velocity and radius R</a:t>
              </a:r>
            </a:p>
          </p:txBody>
        </p:sp>
        <p:pic>
          <p:nvPicPr>
            <p:cNvPr id="5" name="Immagine 4"/>
            <p:cNvPicPr>
              <a:picLocks noChangeAspect="1"/>
            </p:cNvPicPr>
            <p:nvPr/>
          </p:nvPicPr>
          <p:blipFill rotWithShape="1">
            <a:blip r:embed="rId2"/>
            <a:srcRect l="-276" t="-22397" r="38531" b="13107"/>
            <a:stretch/>
          </p:blipFill>
          <p:spPr>
            <a:xfrm>
              <a:off x="5105400" y="3266279"/>
              <a:ext cx="3409950" cy="655320"/>
            </a:xfrm>
            <a:prstGeom prst="rect">
              <a:avLst/>
            </a:prstGeom>
            <a:ln>
              <a:solidFill>
                <a:srgbClr val="C00000"/>
              </a:solidFill>
            </a:ln>
          </p:spPr>
        </p:pic>
        <p:sp>
          <p:nvSpPr>
            <p:cNvPr id="6" name="CasellaDiTesto 5"/>
            <p:cNvSpPr txBox="1"/>
            <p:nvPr/>
          </p:nvSpPr>
          <p:spPr>
            <a:xfrm>
              <a:off x="128524" y="939517"/>
              <a:ext cx="4378571" cy="369332"/>
            </a:xfrm>
            <a:prstGeom prst="rect">
              <a:avLst/>
            </a:prstGeom>
            <a:noFill/>
          </p:spPr>
          <p:txBody>
            <a:bodyPr wrap="none" rtlCol="0">
              <a:spAutoFit/>
            </a:bodyPr>
            <a:lstStyle/>
            <a:p>
              <a:pPr marL="342900" indent="-342900">
                <a:buFont typeface="Arial" panose="020B0604020202020204" pitchFamily="34" charset="0"/>
                <a:buChar char="•"/>
              </a:pPr>
              <a:r>
                <a:rPr lang="en-US" dirty="0"/>
                <a:t>For a 2-body system, the strain Eq. (16) is</a:t>
              </a:r>
            </a:p>
          </p:txBody>
        </p:sp>
        <p:sp>
          <p:nvSpPr>
            <p:cNvPr id="8" name="CasellaDiTesto 7"/>
            <p:cNvSpPr txBox="1"/>
            <p:nvPr/>
          </p:nvSpPr>
          <p:spPr>
            <a:xfrm>
              <a:off x="128524" y="2084257"/>
              <a:ext cx="8398193" cy="923330"/>
            </a:xfrm>
            <a:prstGeom prst="rect">
              <a:avLst/>
            </a:prstGeom>
            <a:noFill/>
          </p:spPr>
          <p:txBody>
            <a:bodyPr wrap="square" rtlCol="0">
              <a:spAutoFit/>
            </a:bodyPr>
            <a:lstStyle/>
            <a:p>
              <a:pPr marL="342900" indent="-342900">
                <a:buFont typeface="Arial" panose="020B0604020202020204" pitchFamily="34" charset="0"/>
                <a:buChar char="•"/>
              </a:pPr>
              <a:r>
                <a:rPr lang="en-US" dirty="0"/>
                <a:t>Because the quadrupole moment is symmetric under 180</a:t>
              </a:r>
              <a:r>
                <a:rPr lang="en-US" baseline="30000" dirty="0"/>
                <a:t>o </a:t>
              </a:r>
              <a:r>
                <a:rPr lang="en-US" dirty="0"/>
                <a:t> rotation about the orbital axis, </a:t>
              </a:r>
              <a:r>
                <a:rPr lang="en-US" b="1" dirty="0"/>
                <a:t>the radiation has a frequency, </a:t>
              </a:r>
              <a:r>
                <a:rPr lang="en-US" b="1" dirty="0" err="1">
                  <a:latin typeface="Symbol" panose="05050102010706020507" pitchFamily="18" charset="2"/>
                </a:rPr>
                <a:t>w</a:t>
              </a:r>
              <a:r>
                <a:rPr lang="en-US" b="1" baseline="-25000" dirty="0" err="1"/>
                <a:t>gw</a:t>
              </a:r>
              <a:r>
                <a:rPr lang="en-US" b="1" dirty="0"/>
                <a:t>, twice that of the orbital frequency of the source, </a:t>
              </a:r>
              <a:r>
                <a:rPr lang="en-US" b="1" dirty="0" err="1">
                  <a:latin typeface="Symbol" panose="05050102010706020507" pitchFamily="18" charset="2"/>
                </a:rPr>
                <a:t>w</a:t>
              </a:r>
              <a:r>
                <a:rPr lang="en-US" b="1" baseline="-25000" dirty="0" err="1"/>
                <a:t>s</a:t>
              </a:r>
              <a:r>
                <a:rPr lang="en-US" b="1" dirty="0"/>
                <a:t>. </a:t>
              </a:r>
            </a:p>
          </p:txBody>
        </p:sp>
        <p:sp>
          <p:nvSpPr>
            <p:cNvPr id="15" name="Rettangolo 14"/>
            <p:cNvSpPr/>
            <p:nvPr/>
          </p:nvSpPr>
          <p:spPr>
            <a:xfrm>
              <a:off x="157315" y="4311498"/>
              <a:ext cx="2813014" cy="369332"/>
            </a:xfrm>
            <a:prstGeom prst="rect">
              <a:avLst/>
            </a:prstGeom>
          </p:spPr>
          <p:txBody>
            <a:bodyPr wrap="none">
              <a:spAutoFit/>
            </a:bodyPr>
            <a:lstStyle/>
            <a:p>
              <a:pPr marL="342900" indent="-342900">
                <a:buFont typeface="Arial" panose="020B0604020202020204" pitchFamily="34" charset="0"/>
                <a:buChar char="•"/>
              </a:pPr>
              <a:r>
                <a:rPr lang="en-US" dirty="0">
                  <a:solidFill>
                    <a:prstClr val="black"/>
                  </a:solidFill>
                </a:rPr>
                <a:t>Thus, the stain h</a:t>
              </a:r>
              <a:r>
                <a:rPr lang="en-US" baseline="-25000" dirty="0">
                  <a:solidFill>
                    <a:prstClr val="black"/>
                  </a:solidFill>
                </a:rPr>
                <a:t>o</a:t>
              </a:r>
              <a:r>
                <a:rPr lang="en-US" dirty="0">
                  <a:solidFill>
                    <a:prstClr val="black"/>
                  </a:solidFill>
                </a:rPr>
                <a:t> in (28)</a:t>
              </a:r>
              <a:endParaRPr lang="en-US" dirty="0"/>
            </a:p>
          </p:txBody>
        </p:sp>
        <p:sp>
          <p:nvSpPr>
            <p:cNvPr id="16" name="Rettangolo 15"/>
            <p:cNvSpPr/>
            <p:nvPr/>
          </p:nvSpPr>
          <p:spPr>
            <a:xfrm>
              <a:off x="157315" y="4842101"/>
              <a:ext cx="7338189" cy="369332"/>
            </a:xfrm>
            <a:prstGeom prst="rect">
              <a:avLst/>
            </a:prstGeom>
          </p:spPr>
          <p:txBody>
            <a:bodyPr wrap="square">
              <a:spAutoFit/>
            </a:bodyPr>
            <a:lstStyle/>
            <a:p>
              <a:pPr marL="342900" indent="-342900">
                <a:buFont typeface="Arial" panose="020B0604020202020204" pitchFamily="34" charset="0"/>
                <a:buChar char="•"/>
              </a:pPr>
              <a:r>
                <a:rPr lang="en-US" dirty="0">
                  <a:solidFill>
                    <a:prstClr val="black"/>
                  </a:solidFill>
                </a:rPr>
                <a:t>Or, in a form manifestly dimensionless:</a:t>
              </a:r>
              <a:endParaRPr lang="en-US" dirty="0"/>
            </a:p>
          </p:txBody>
        </p:sp>
        <p:sp>
          <p:nvSpPr>
            <p:cNvPr id="13" name="Avanti o successivo 12">
              <a:hlinkClick r:id="rId3" action="ppaction://hlinksldjump" highlightClick="1"/>
            </p:cNvPr>
            <p:cNvSpPr/>
            <p:nvPr/>
          </p:nvSpPr>
          <p:spPr>
            <a:xfrm>
              <a:off x="7840211" y="920467"/>
              <a:ext cx="468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pic>
          <p:nvPicPr>
            <p:cNvPr id="3" name="Immagine 2"/>
            <p:cNvPicPr>
              <a:picLocks noChangeAspect="1"/>
            </p:cNvPicPr>
            <p:nvPr/>
          </p:nvPicPr>
          <p:blipFill>
            <a:blip r:embed="rId4"/>
            <a:stretch>
              <a:fillRect/>
            </a:stretch>
          </p:blipFill>
          <p:spPr>
            <a:xfrm>
              <a:off x="628650" y="1307790"/>
              <a:ext cx="7104071" cy="714938"/>
            </a:xfrm>
            <a:prstGeom prst="rect">
              <a:avLst/>
            </a:prstGeom>
            <a:ln>
              <a:solidFill>
                <a:srgbClr val="FF0000"/>
              </a:solidFill>
            </a:ln>
          </p:spPr>
        </p:pic>
        <p:pic>
          <p:nvPicPr>
            <p:cNvPr id="11" name="Immagine 10"/>
            <p:cNvPicPr>
              <a:picLocks noChangeAspect="1"/>
            </p:cNvPicPr>
            <p:nvPr/>
          </p:nvPicPr>
          <p:blipFill>
            <a:blip r:embed="rId5"/>
            <a:stretch>
              <a:fillRect/>
            </a:stretch>
          </p:blipFill>
          <p:spPr>
            <a:xfrm>
              <a:off x="3113005" y="4180291"/>
              <a:ext cx="5683257" cy="691875"/>
            </a:xfrm>
            <a:prstGeom prst="rect">
              <a:avLst/>
            </a:prstGeom>
          </p:spPr>
        </p:pic>
        <p:pic>
          <p:nvPicPr>
            <p:cNvPr id="12" name="Immagine 11"/>
            <p:cNvPicPr>
              <a:picLocks noChangeAspect="1"/>
            </p:cNvPicPr>
            <p:nvPr/>
          </p:nvPicPr>
          <p:blipFill>
            <a:blip r:embed="rId6"/>
            <a:stretch>
              <a:fillRect/>
            </a:stretch>
          </p:blipFill>
          <p:spPr>
            <a:xfrm>
              <a:off x="1676804" y="5445154"/>
              <a:ext cx="6548100" cy="738000"/>
            </a:xfrm>
            <a:prstGeom prst="rect">
              <a:avLst/>
            </a:prstGeom>
            <a:ln>
              <a:solidFill>
                <a:srgbClr val="C00000"/>
              </a:solidFill>
            </a:ln>
          </p:spPr>
        </p:pic>
      </p:grpSp>
      <p:sp>
        <p:nvSpPr>
          <p:cNvPr id="18" name="Indietro o precedente 17">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19" name="Rettangolo 18"/>
          <p:cNvSpPr/>
          <p:nvPr/>
        </p:nvSpPr>
        <p:spPr>
          <a:xfrm rot="19934860">
            <a:off x="5035726" y="1965851"/>
            <a:ext cx="4442884" cy="923330"/>
          </a:xfrm>
          <a:prstGeom prst="rect">
            <a:avLst/>
          </a:prstGeom>
          <a:noFill/>
        </p:spPr>
        <p:txBody>
          <a:bodyPr wrap="none" lIns="91440" tIns="45720" rIns="91440" bIns="45720">
            <a:spAutoFit/>
          </a:bodyPr>
          <a:lstStyle/>
          <a:p>
            <a:pPr algn="ctr"/>
            <a:r>
              <a:rPr lang="it-IT" sz="5400" dirty="0" err="1">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Skip</a:t>
            </a:r>
            <a:r>
              <a:rPr lang="it-IT"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 the </a:t>
            </a:r>
            <a:r>
              <a:rPr lang="it-IT" sz="5400" dirty="0" err="1">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details</a:t>
            </a:r>
            <a:endParaRPr lang="it-IT"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Tree>
    <p:extLst>
      <p:ext uri="{BB962C8B-B14F-4D97-AF65-F5344CB8AC3E}">
        <p14:creationId xmlns:p14="http://schemas.microsoft.com/office/powerpoint/2010/main" val="383123619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2" name="Titolo 1"/>
              <p:cNvSpPr>
                <a:spLocks noGrp="1"/>
              </p:cNvSpPr>
              <p:nvPr>
                <p:ph type="title"/>
              </p:nvPr>
            </p:nvSpPr>
            <p:spPr>
              <a:xfrm>
                <a:off x="838200" y="0"/>
                <a:ext cx="10515600" cy="766167"/>
              </a:xfrm>
            </p:spPr>
            <p:txBody>
              <a:bodyPr>
                <a:normAutofit/>
              </a:bodyPr>
              <a:lstStyle/>
              <a:p>
                <a:r>
                  <a:rPr lang="en-US" sz="3600" dirty="0">
                    <a:solidFill>
                      <a:srgbClr val="C00000"/>
                    </a:solidFill>
                  </a:rPr>
                  <a:t>The flux </a:t>
                </a:r>
                <a14:m>
                  <m:oMath xmlns:m="http://schemas.openxmlformats.org/officeDocument/2006/math">
                    <m:r>
                      <m:rPr>
                        <m:sty m:val="p"/>
                      </m:rPr>
                      <a:rPr lang="el-GR" sz="3600" i="1">
                        <a:solidFill>
                          <a:srgbClr val="C00000"/>
                        </a:solidFill>
                        <a:latin typeface="Cambria Math" panose="02040503050406030204" pitchFamily="18" charset="0"/>
                        <a:ea typeface="Cambria Math" panose="02040503050406030204" pitchFamily="18" charset="0"/>
                      </a:rPr>
                      <m:t>Ϝ</m:t>
                    </m:r>
                    <m:r>
                      <a:rPr lang="el-GR" sz="3600" i="1">
                        <a:solidFill>
                          <a:srgbClr val="C00000"/>
                        </a:solidFill>
                        <a:latin typeface="Cambria Math" panose="02040503050406030204" pitchFamily="18" charset="0"/>
                        <a:ea typeface="Cambria Math" panose="02040503050406030204" pitchFamily="18" charset="0"/>
                      </a:rPr>
                      <m:t> </m:t>
                    </m:r>
                  </m:oMath>
                </a14:m>
                <a:r>
                  <a:rPr lang="en-US" sz="3600" dirty="0">
                    <a:solidFill>
                      <a:srgbClr val="C00000"/>
                    </a:solidFill>
                  </a:rPr>
                  <a:t>and luminosity </a:t>
                </a:r>
                <a14:m>
                  <m:oMath xmlns:m="http://schemas.openxmlformats.org/officeDocument/2006/math">
                    <m:r>
                      <a:rPr lang="en-US" sz="3600" b="1" i="1">
                        <a:solidFill>
                          <a:srgbClr val="C00000"/>
                        </a:solidFill>
                        <a:latin typeface="Cambria Math" panose="02040503050406030204" pitchFamily="18" charset="0"/>
                        <a:ea typeface="Cambria Math" panose="02040503050406030204" pitchFamily="18" charset="0"/>
                      </a:rPr>
                      <m:t>𝓛</m:t>
                    </m:r>
                  </m:oMath>
                </a14:m>
                <a:endParaRPr lang="en-US" sz="3600" dirty="0">
                  <a:solidFill>
                    <a:srgbClr val="C00000"/>
                  </a:solidFill>
                </a:endParaRPr>
              </a:p>
            </p:txBody>
          </p:sp>
        </mc:Choice>
        <mc:Fallback xmlns="">
          <p:sp>
            <p:nvSpPr>
              <p:cNvPr id="2" name="Titolo 1"/>
              <p:cNvSpPr>
                <a:spLocks noGrp="1" noRot="1" noChangeAspect="1" noMove="1" noResize="1" noEditPoints="1" noAdjustHandles="1" noChangeArrowheads="1" noChangeShapeType="1" noTextEdit="1"/>
              </p:cNvSpPr>
              <p:nvPr>
                <p:ph type="title"/>
              </p:nvPr>
            </p:nvSpPr>
            <p:spPr>
              <a:xfrm>
                <a:off x="838200" y="0"/>
                <a:ext cx="10515600" cy="766167"/>
              </a:xfrm>
              <a:blipFill>
                <a:blip r:embed="rId2"/>
                <a:stretch>
                  <a:fillRect l="-1797" t="-7937" b="-18254"/>
                </a:stretch>
              </a:blipFill>
            </p:spPr>
            <p:txBody>
              <a:bodyPr/>
              <a:lstStyle/>
              <a:p>
                <a:r>
                  <a:rPr lang="en-US">
                    <a:noFill/>
                  </a:rPr>
                  <a:t> </a:t>
                </a:r>
              </a:p>
            </p:txBody>
          </p:sp>
        </mc:Fallback>
      </mc:AlternateContent>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8" name="Segnaposto numero diapositiva 7"/>
          <p:cNvSpPr>
            <a:spLocks noGrp="1"/>
          </p:cNvSpPr>
          <p:nvPr>
            <p:ph type="sldNum" sz="quarter" idx="12"/>
          </p:nvPr>
        </p:nvSpPr>
        <p:spPr/>
        <p:txBody>
          <a:bodyPr/>
          <a:lstStyle/>
          <a:p>
            <a:fld id="{EF856C54-971D-4A64-8725-72F12A462872}" type="slidenum">
              <a:rPr lang="it-IT" smtClean="0"/>
              <a:t>20</a:t>
            </a:fld>
            <a:endParaRPr lang="it-IT" dirty="0"/>
          </a:p>
        </p:txBody>
      </p:sp>
      <p:sp>
        <p:nvSpPr>
          <p:cNvPr id="6" name="CasellaDiTesto 5"/>
          <p:cNvSpPr txBox="1"/>
          <p:nvPr/>
        </p:nvSpPr>
        <p:spPr>
          <a:xfrm>
            <a:off x="634482" y="939518"/>
            <a:ext cx="9667167" cy="1431161"/>
          </a:xfrm>
          <a:prstGeom prst="rect">
            <a:avLst/>
          </a:prstGeom>
          <a:noFill/>
        </p:spPr>
        <p:txBody>
          <a:bodyPr wrap="square" rtlCol="0">
            <a:spAutoFit/>
          </a:bodyPr>
          <a:lstStyle/>
          <a:p>
            <a:pPr marL="342900" indent="-342900">
              <a:spcAft>
                <a:spcPts val="600"/>
              </a:spcAft>
              <a:buFont typeface="Arial" panose="020B0604020202020204" pitchFamily="34" charset="0"/>
              <a:buChar char="•"/>
            </a:pPr>
            <a:r>
              <a:rPr lang="en-US" dirty="0"/>
              <a:t>We derived the energy flux , eq. (13.18) in units: (W/cm</a:t>
            </a:r>
            <a:r>
              <a:rPr lang="en-US" baseline="30000" dirty="0"/>
              <a:t>2</a:t>
            </a:r>
            <a:r>
              <a:rPr lang="en-US" dirty="0"/>
              <a:t> s) of the GW.</a:t>
            </a:r>
          </a:p>
          <a:p>
            <a:pPr marL="342900" indent="-342900">
              <a:spcAft>
                <a:spcPts val="600"/>
              </a:spcAft>
              <a:buFont typeface="Arial" panose="020B0604020202020204" pitchFamily="34" charset="0"/>
              <a:buChar char="•"/>
            </a:pPr>
            <a:r>
              <a:rPr lang="en-US" dirty="0"/>
              <a:t>For the binary system, it can be simply written as:</a:t>
            </a:r>
          </a:p>
          <a:p>
            <a:pPr marL="342900" indent="-342900">
              <a:spcAft>
                <a:spcPts val="600"/>
              </a:spcAft>
              <a:buFont typeface="Arial" panose="020B0604020202020204" pitchFamily="34" charset="0"/>
              <a:buChar char="•"/>
            </a:pPr>
            <a:endParaRPr lang="en-US" dirty="0"/>
          </a:p>
          <a:p>
            <a:pPr>
              <a:spcAft>
                <a:spcPts val="600"/>
              </a:spcAft>
            </a:pPr>
            <a:endParaRPr lang="en-US" dirty="0"/>
          </a:p>
        </p:txBody>
      </p:sp>
      <p:pic>
        <p:nvPicPr>
          <p:cNvPr id="4" name="Immagine 3"/>
          <p:cNvPicPr>
            <a:picLocks noChangeAspect="1"/>
          </p:cNvPicPr>
          <p:nvPr/>
        </p:nvPicPr>
        <p:blipFill>
          <a:blip r:embed="rId3"/>
          <a:stretch>
            <a:fillRect/>
          </a:stretch>
        </p:blipFill>
        <p:spPr>
          <a:xfrm>
            <a:off x="2493620" y="5166144"/>
            <a:ext cx="7690929" cy="738000"/>
          </a:xfrm>
          <a:prstGeom prst="rect">
            <a:avLst/>
          </a:prstGeom>
          <a:ln>
            <a:noFill/>
          </a:ln>
        </p:spPr>
      </p:pic>
      <p:pic>
        <p:nvPicPr>
          <p:cNvPr id="5" name="Immagine 4"/>
          <p:cNvPicPr>
            <a:picLocks noChangeAspect="1"/>
          </p:cNvPicPr>
          <p:nvPr/>
        </p:nvPicPr>
        <p:blipFill>
          <a:blip r:embed="rId4"/>
          <a:stretch>
            <a:fillRect/>
          </a:stretch>
        </p:blipFill>
        <p:spPr>
          <a:xfrm>
            <a:off x="1937512" y="1828229"/>
            <a:ext cx="5559708" cy="691875"/>
          </a:xfrm>
          <a:prstGeom prst="rect">
            <a:avLst/>
          </a:prstGeom>
          <a:ln>
            <a:solidFill>
              <a:srgbClr val="C00000"/>
            </a:solidFill>
          </a:ln>
        </p:spPr>
      </p:pic>
      <p:sp>
        <p:nvSpPr>
          <p:cNvPr id="12" name="Avanti o successivo 11">
            <a:hlinkClick r:id="rId5" action="ppaction://hlinksldjump" highlightClick="1"/>
          </p:cNvPr>
          <p:cNvSpPr/>
          <p:nvPr/>
        </p:nvSpPr>
        <p:spPr>
          <a:xfrm>
            <a:off x="9523720" y="890904"/>
            <a:ext cx="468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pic>
        <p:nvPicPr>
          <p:cNvPr id="14" name="Immagine 13"/>
          <p:cNvPicPr>
            <a:picLocks noChangeAspect="1"/>
          </p:cNvPicPr>
          <p:nvPr/>
        </p:nvPicPr>
        <p:blipFill rotWithShape="1">
          <a:blip r:embed="rId6"/>
          <a:srcRect l="3747" r="1307"/>
          <a:stretch/>
        </p:blipFill>
        <p:spPr>
          <a:xfrm>
            <a:off x="7981950" y="1357273"/>
            <a:ext cx="2484190" cy="1756310"/>
          </a:xfrm>
          <a:prstGeom prst="rect">
            <a:avLst/>
          </a:prstGeom>
        </p:spPr>
      </p:pic>
      <mc:AlternateContent xmlns:mc="http://schemas.openxmlformats.org/markup-compatibility/2006" xmlns:a14="http://schemas.microsoft.com/office/drawing/2010/main">
        <mc:Choice Requires="a14">
          <p:sp>
            <p:nvSpPr>
              <p:cNvPr id="15" name="CasellaDiTesto 14"/>
              <p:cNvSpPr txBox="1"/>
              <p:nvPr/>
            </p:nvSpPr>
            <p:spPr>
              <a:xfrm>
                <a:off x="634482" y="3154571"/>
                <a:ext cx="9831659" cy="3130152"/>
              </a:xfrm>
              <a:prstGeom prst="rect">
                <a:avLst/>
              </a:prstGeom>
              <a:noFill/>
              <a:ln>
                <a:solidFill>
                  <a:srgbClr val="FF0000"/>
                </a:solidFill>
              </a:ln>
            </p:spPr>
            <p:txBody>
              <a:bodyPr wrap="square" rtlCol="0">
                <a:spAutoFit/>
              </a:bodyPr>
              <a:lstStyle/>
              <a:p>
                <a:pPr>
                  <a:spcAft>
                    <a:spcPts val="600"/>
                  </a:spcAft>
                </a:pPr>
                <a:r>
                  <a:rPr lang="en-US" b="1" dirty="0">
                    <a:solidFill>
                      <a:srgbClr val="FF0000"/>
                    </a:solidFill>
                  </a:rPr>
                  <a:t>Important exercise </a:t>
                </a:r>
                <a:r>
                  <a:rPr lang="en-US" dirty="0"/>
                  <a:t>(see: arXiv:9710079 of B.F. Schutz)</a:t>
                </a:r>
              </a:p>
              <a:p>
                <a:pPr marL="342900" indent="-342900">
                  <a:spcAft>
                    <a:spcPts val="600"/>
                  </a:spcAft>
                  <a:buFont typeface="Arial" panose="020B0604020202020204" pitchFamily="34" charset="0"/>
                  <a:buChar char="•"/>
                </a:pPr>
                <a:r>
                  <a:rPr lang="en-US" dirty="0"/>
                  <a:t>Use the flux </a:t>
                </a:r>
                <a14:m>
                  <m:oMath xmlns:m="http://schemas.openxmlformats.org/officeDocument/2006/math">
                    <m:r>
                      <m:rPr>
                        <m:sty m:val="p"/>
                      </m:rPr>
                      <a:rPr lang="el-GR" i="1">
                        <a:latin typeface="Cambria Math" panose="02040503050406030204" pitchFamily="18" charset="0"/>
                        <a:ea typeface="Cambria Math" panose="02040503050406030204" pitchFamily="18" charset="0"/>
                      </a:rPr>
                      <m:t>Ϝ</m:t>
                    </m:r>
                  </m:oMath>
                </a14:m>
                <a:r>
                  <a:rPr lang="en-US" dirty="0"/>
                  <a:t> (13.37), and assume that is emitted isotopically over a sphere of radius </a:t>
                </a:r>
                <a:r>
                  <a:rPr lang="en-US" b="1" dirty="0"/>
                  <a:t>r</a:t>
                </a:r>
                <a:r>
                  <a:rPr lang="en-US" dirty="0"/>
                  <a:t>. Under this assumption, the luminosity at the source is given by: </a:t>
                </a:r>
                <a14:m>
                  <m:oMath xmlns:m="http://schemas.openxmlformats.org/officeDocument/2006/math">
                    <m:r>
                      <a:rPr lang="en-US" b="1" i="1">
                        <a:latin typeface="Cambria Math" panose="02040503050406030204" pitchFamily="18" charset="0"/>
                        <a:ea typeface="Cambria Math" panose="02040503050406030204" pitchFamily="18" charset="0"/>
                      </a:rPr>
                      <m:t>𝓛</m:t>
                    </m:r>
                    <m:r>
                      <a:rPr lang="it-IT" b="1" i="1">
                        <a:latin typeface="Cambria Math" panose="02040503050406030204" pitchFamily="18" charset="0"/>
                        <a:ea typeface="Cambria Math" panose="02040503050406030204" pitchFamily="18" charset="0"/>
                      </a:rPr>
                      <m:t>=</m:t>
                    </m:r>
                    <m:r>
                      <a:rPr lang="it-IT" b="1" i="1">
                        <a:latin typeface="Cambria Math" panose="02040503050406030204" pitchFamily="18" charset="0"/>
                        <a:ea typeface="Cambria Math" panose="02040503050406030204" pitchFamily="18" charset="0"/>
                      </a:rPr>
                      <m:t>𝟒</m:t>
                    </m:r>
                    <m:r>
                      <a:rPr lang="it-IT" b="1" i="1">
                        <a:latin typeface="Cambria Math" panose="02040503050406030204" pitchFamily="18" charset="0"/>
                        <a:ea typeface="Cambria Math" panose="02040503050406030204" pitchFamily="18" charset="0"/>
                      </a:rPr>
                      <m:t>𝝅</m:t>
                    </m:r>
                    <m:sSup>
                      <m:sSupPr>
                        <m:ctrlPr>
                          <a:rPr lang="it-IT" b="1" i="1">
                            <a:latin typeface="Cambria Math" panose="02040503050406030204" pitchFamily="18" charset="0"/>
                            <a:ea typeface="Cambria Math" panose="02040503050406030204" pitchFamily="18" charset="0"/>
                          </a:rPr>
                        </m:ctrlPr>
                      </m:sSupPr>
                      <m:e>
                        <m:r>
                          <a:rPr lang="it-IT" b="1" i="1">
                            <a:latin typeface="Cambria Math" panose="02040503050406030204" pitchFamily="18" charset="0"/>
                            <a:ea typeface="Cambria Math" panose="02040503050406030204" pitchFamily="18" charset="0"/>
                          </a:rPr>
                          <m:t>𝒓</m:t>
                        </m:r>
                      </m:e>
                      <m:sup>
                        <m:r>
                          <a:rPr lang="it-IT" b="1" i="1">
                            <a:latin typeface="Cambria Math" panose="02040503050406030204" pitchFamily="18" charset="0"/>
                            <a:ea typeface="Cambria Math" panose="02040503050406030204" pitchFamily="18" charset="0"/>
                          </a:rPr>
                          <m:t>𝟐</m:t>
                        </m:r>
                      </m:sup>
                    </m:sSup>
                    <m:r>
                      <a:rPr lang="el-GR" b="1" i="1">
                        <a:latin typeface="Cambria Math" panose="02040503050406030204" pitchFamily="18" charset="0"/>
                        <a:ea typeface="Cambria Math" panose="02040503050406030204" pitchFamily="18" charset="0"/>
                      </a:rPr>
                      <m:t>𝟊</m:t>
                    </m:r>
                  </m:oMath>
                </a14:m>
                <a:endParaRPr lang="en-US" b="1" dirty="0"/>
              </a:p>
              <a:p>
                <a:pPr marL="342900" indent="-342900">
                  <a:spcAft>
                    <a:spcPts val="600"/>
                  </a:spcAft>
                  <a:buFont typeface="Arial" panose="020B0604020202020204" pitchFamily="34" charset="0"/>
                  <a:buChar char="•"/>
                </a:pPr>
                <a:r>
                  <a:rPr lang="en-US" dirty="0"/>
                  <a:t>Remember that </a:t>
                </a:r>
                <a:r>
                  <a:rPr lang="en-US" b="1" dirty="0" err="1">
                    <a:latin typeface="Symbol" panose="05050102010706020507" pitchFamily="18" charset="2"/>
                  </a:rPr>
                  <a:t>w</a:t>
                </a:r>
                <a:r>
                  <a:rPr lang="en-US" b="1" baseline="-25000" dirty="0" err="1"/>
                  <a:t>gw</a:t>
                </a:r>
                <a:r>
                  <a:rPr lang="en-US" b="1" dirty="0"/>
                  <a:t>, =2 </a:t>
                </a:r>
                <a:r>
                  <a:rPr lang="en-US" b="1" dirty="0" err="1">
                    <a:latin typeface="Symbol" panose="05050102010706020507" pitchFamily="18" charset="2"/>
                  </a:rPr>
                  <a:t>w</a:t>
                </a:r>
                <a:r>
                  <a:rPr lang="en-US" b="1" baseline="-25000" dirty="0" err="1"/>
                  <a:t>s</a:t>
                </a:r>
                <a:r>
                  <a:rPr lang="en-US" b="1" dirty="0"/>
                  <a:t>.</a:t>
                </a:r>
              </a:p>
              <a:p>
                <a:pPr marL="342900" indent="-342900">
                  <a:spcAft>
                    <a:spcPts val="600"/>
                  </a:spcAft>
                  <a:buFont typeface="Arial" panose="020B0604020202020204" pitchFamily="34" charset="0"/>
                  <a:buChar char="•"/>
                </a:pPr>
                <a:r>
                  <a:rPr lang="en-US" dirty="0"/>
                  <a:t>Make use of the III Kepler law that correlate the distance </a:t>
                </a:r>
                <a:r>
                  <a:rPr lang="en-US" b="1" dirty="0"/>
                  <a:t>R </a:t>
                </a:r>
                <a:r>
                  <a:rPr lang="en-US" dirty="0"/>
                  <a:t>and </a:t>
                </a:r>
                <a:r>
                  <a:rPr lang="en-US" b="1" dirty="0" err="1">
                    <a:latin typeface="Symbol" panose="05050102010706020507" pitchFamily="18" charset="2"/>
                  </a:rPr>
                  <a:t>w</a:t>
                </a:r>
                <a:r>
                  <a:rPr lang="en-US" b="1" baseline="-25000" dirty="0" err="1"/>
                  <a:t>s</a:t>
                </a:r>
                <a:r>
                  <a:rPr lang="en-US" b="1" dirty="0"/>
                  <a:t>.</a:t>
                </a:r>
                <a:endParaRPr lang="en-US" dirty="0"/>
              </a:p>
              <a:p>
                <a:pPr marL="342900" indent="-342900">
                  <a:spcAft>
                    <a:spcPts val="600"/>
                  </a:spcAft>
                  <a:buFont typeface="Arial" panose="020B0604020202020204" pitchFamily="34" charset="0"/>
                  <a:buChar char="•"/>
                </a:pPr>
                <a:r>
                  <a:rPr lang="en-US" dirty="0"/>
                  <a:t>Show that the luminosity </a:t>
                </a:r>
                <a14:m>
                  <m:oMath xmlns:m="http://schemas.openxmlformats.org/officeDocument/2006/math">
                    <m:r>
                      <a:rPr lang="en-US" b="1" i="1">
                        <a:latin typeface="Cambria Math" panose="02040503050406030204" pitchFamily="18" charset="0"/>
                        <a:ea typeface="Cambria Math" panose="02040503050406030204" pitchFamily="18" charset="0"/>
                      </a:rPr>
                      <m:t>𝓛</m:t>
                    </m:r>
                    <m:r>
                      <a:rPr lang="en-US" b="1" i="1">
                        <a:latin typeface="Cambria Math" panose="02040503050406030204" pitchFamily="18" charset="0"/>
                        <a:ea typeface="Cambria Math" panose="02040503050406030204" pitchFamily="18" charset="0"/>
                      </a:rPr>
                      <m:t> </m:t>
                    </m:r>
                  </m:oMath>
                </a14:m>
                <a:r>
                  <a:rPr lang="en-US" dirty="0"/>
                  <a:t>can be simply written (without the factor 1/5) as (13.36):</a:t>
                </a:r>
              </a:p>
              <a:p>
                <a:pPr marL="342900" indent="-342900">
                  <a:spcAft>
                    <a:spcPts val="600"/>
                  </a:spcAft>
                  <a:buFont typeface="Arial" panose="020B0604020202020204" pitchFamily="34" charset="0"/>
                  <a:buChar char="•"/>
                </a:pPr>
                <a:endParaRPr lang="en-US" dirty="0"/>
              </a:p>
              <a:p>
                <a:pPr marL="342900" indent="-342900">
                  <a:spcAft>
                    <a:spcPts val="600"/>
                  </a:spcAft>
                  <a:buFont typeface="Arial" panose="020B0604020202020204" pitchFamily="34" charset="0"/>
                  <a:buChar char="•"/>
                </a:pPr>
                <a:endParaRPr lang="en-US" dirty="0"/>
              </a:p>
              <a:p>
                <a:pPr marL="342900" indent="-342900">
                  <a:spcAft>
                    <a:spcPts val="600"/>
                  </a:spcAft>
                  <a:buFont typeface="Arial" panose="020B0604020202020204" pitchFamily="34" charset="0"/>
                  <a:buChar char="•"/>
                </a:pPr>
                <a:r>
                  <a:rPr lang="en-US" dirty="0"/>
                  <a:t>(The factor 1/5 arises from the fact that the flux </a:t>
                </a:r>
                <a14:m>
                  <m:oMath xmlns:m="http://schemas.openxmlformats.org/officeDocument/2006/math">
                    <m:r>
                      <a:rPr lang="el-GR" b="1" i="1">
                        <a:latin typeface="Cambria Math" panose="02040503050406030204" pitchFamily="18" charset="0"/>
                        <a:ea typeface="Cambria Math" panose="02040503050406030204" pitchFamily="18" charset="0"/>
                      </a:rPr>
                      <m:t>𝟊</m:t>
                    </m:r>
                    <m:r>
                      <a:rPr lang="it-IT">
                        <a:latin typeface="Cambria Math" panose="02040503050406030204" pitchFamily="18" charset="0"/>
                        <a:ea typeface="Cambria Math" panose="02040503050406030204" pitchFamily="18" charset="0"/>
                      </a:rPr>
                      <m:t> </m:t>
                    </m:r>
                  </m:oMath>
                </a14:m>
                <a:r>
                  <a:rPr lang="en-US" dirty="0"/>
                  <a:t>is not isotropic). </a:t>
                </a:r>
              </a:p>
            </p:txBody>
          </p:sp>
        </mc:Choice>
        <mc:Fallback xmlns="">
          <p:sp>
            <p:nvSpPr>
              <p:cNvPr id="15" name="CasellaDiTesto 14"/>
              <p:cNvSpPr txBox="1">
                <a:spLocks noRot="1" noChangeAspect="1" noMove="1" noResize="1" noEditPoints="1" noAdjustHandles="1" noChangeArrowheads="1" noChangeShapeType="1" noTextEdit="1"/>
              </p:cNvSpPr>
              <p:nvPr/>
            </p:nvSpPr>
            <p:spPr>
              <a:xfrm>
                <a:off x="634482" y="3154571"/>
                <a:ext cx="9831659" cy="3130152"/>
              </a:xfrm>
              <a:prstGeom prst="rect">
                <a:avLst/>
              </a:prstGeom>
              <a:blipFill>
                <a:blip r:embed="rId7"/>
                <a:stretch>
                  <a:fillRect l="-433" t="-775" b="-1938"/>
                </a:stretch>
              </a:blipFill>
              <a:ln>
                <a:solidFill>
                  <a:srgbClr val="FF0000"/>
                </a:solidFill>
              </a:ln>
            </p:spPr>
            <p:txBody>
              <a:bodyPr/>
              <a:lstStyle/>
              <a:p>
                <a:r>
                  <a:rPr lang="en-US">
                    <a:noFill/>
                  </a:rPr>
                  <a:t> </a:t>
                </a:r>
              </a:p>
            </p:txBody>
          </p:sp>
        </mc:Fallback>
      </mc:AlternateContent>
      <p:sp>
        <p:nvSpPr>
          <p:cNvPr id="16" name="Indietro o precedente 15">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358357717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58417" y="13448"/>
            <a:ext cx="8303512" cy="724175"/>
          </a:xfrm>
        </p:spPr>
        <p:txBody>
          <a:bodyPr>
            <a:normAutofit/>
          </a:bodyPr>
          <a:lstStyle/>
          <a:p>
            <a:pPr algn="l"/>
            <a:r>
              <a:rPr lang="it-IT" sz="3600" dirty="0">
                <a:solidFill>
                  <a:srgbClr val="C00000"/>
                </a:solidFill>
              </a:rPr>
              <a:t>Man-made </a:t>
            </a:r>
            <a:r>
              <a:rPr lang="it-IT" sz="3600" dirty="0" err="1">
                <a:solidFill>
                  <a:srgbClr val="C00000"/>
                </a:solidFill>
              </a:rPr>
              <a:t>Gravitational</a:t>
            </a:r>
            <a:r>
              <a:rPr lang="it-IT" sz="3600" dirty="0">
                <a:solidFill>
                  <a:srgbClr val="C00000"/>
                </a:solidFill>
              </a:rPr>
              <a:t> </a:t>
            </a:r>
            <a:r>
              <a:rPr lang="it-IT" sz="3600" dirty="0" err="1">
                <a:solidFill>
                  <a:srgbClr val="C00000"/>
                </a:solidFill>
              </a:rPr>
              <a:t>waves</a:t>
            </a:r>
            <a:endParaRPr lang="en-US" sz="3600" dirty="0">
              <a:solidFill>
                <a:srgbClr val="C00000"/>
              </a:solidFill>
            </a:endParaRPr>
          </a:p>
        </p:txBody>
      </p:sp>
      <p:sp>
        <p:nvSpPr>
          <p:cNvPr id="3" name="Segnaposto contenuto 2"/>
          <p:cNvSpPr>
            <a:spLocks noGrp="1"/>
          </p:cNvSpPr>
          <p:nvPr>
            <p:ph idx="1"/>
          </p:nvPr>
        </p:nvSpPr>
        <p:spPr>
          <a:xfrm>
            <a:off x="634482" y="4800219"/>
            <a:ext cx="9937399" cy="1277024"/>
          </a:xfrm>
        </p:spPr>
        <p:txBody>
          <a:bodyPr>
            <a:noAutofit/>
          </a:bodyPr>
          <a:lstStyle/>
          <a:p>
            <a:r>
              <a:rPr lang="en-US" sz="1800" b="1" dirty="0">
                <a:solidFill>
                  <a:srgbClr val="FF0000"/>
                </a:solidFill>
              </a:rPr>
              <a:t>Exercise</a:t>
            </a:r>
            <a:r>
              <a:rPr lang="en-US" sz="1800" dirty="0"/>
              <a:t>: Consider a dumbbell consisting of two 1-ton compact masses with their centers separated by 2 m and spinning at 1 kHz (this is the limit for its stability). Determine the strain h</a:t>
            </a:r>
            <a:r>
              <a:rPr lang="en-US" sz="1800" baseline="-25000" dirty="0"/>
              <a:t>o</a:t>
            </a:r>
            <a:r>
              <a:rPr lang="en-US" sz="1800" dirty="0"/>
              <a:t> to an observer 300 km away (in the far field region).</a:t>
            </a:r>
          </a:p>
          <a:p>
            <a:r>
              <a:rPr lang="en-US" sz="1800" b="1" dirty="0"/>
              <a:t>Answer</a:t>
            </a:r>
            <a:r>
              <a:rPr lang="en-US" sz="1800" dirty="0"/>
              <a:t>: h</a:t>
            </a:r>
            <a:r>
              <a:rPr lang="en-US" sz="1800" baseline="-25000" dirty="0"/>
              <a:t>o </a:t>
            </a:r>
            <a:r>
              <a:rPr lang="it-IT" sz="1800" dirty="0">
                <a:sym typeface="Symbol" panose="05050102010706020507" pitchFamily="18" charset="2"/>
              </a:rPr>
              <a:t>10</a:t>
            </a:r>
            <a:r>
              <a:rPr lang="it-IT" sz="1800" baseline="30000" dirty="0">
                <a:sym typeface="Symbol" panose="05050102010706020507" pitchFamily="18" charset="2"/>
              </a:rPr>
              <a:t>-38</a:t>
            </a:r>
            <a:endParaRPr lang="it-IT" sz="1800" dirty="0"/>
          </a:p>
        </p:txBody>
      </p:sp>
      <p:sp>
        <p:nvSpPr>
          <p:cNvPr id="5" name="Segnaposto piè di pagina 4"/>
          <p:cNvSpPr>
            <a:spLocks noGrp="1"/>
          </p:cNvSpPr>
          <p:nvPr>
            <p:ph type="ftr" sz="quarter" idx="11"/>
          </p:nvPr>
        </p:nvSpPr>
        <p:spPr/>
        <p:txBody>
          <a:bodyPr/>
          <a:lstStyle/>
          <a:p>
            <a:r>
              <a:rPr lang="fr-FR"/>
              <a:t>M. Spurio - Astroparticle Physics - 13</a:t>
            </a:r>
            <a:endParaRPr lang="it-IT"/>
          </a:p>
        </p:txBody>
      </p:sp>
      <p:sp>
        <p:nvSpPr>
          <p:cNvPr id="7" name="Segnaposto numero diapositiva 6"/>
          <p:cNvSpPr>
            <a:spLocks noGrp="1"/>
          </p:cNvSpPr>
          <p:nvPr>
            <p:ph type="sldNum" sz="quarter" idx="12"/>
          </p:nvPr>
        </p:nvSpPr>
        <p:spPr/>
        <p:txBody>
          <a:bodyPr/>
          <a:lstStyle/>
          <a:p>
            <a:fld id="{EF856C54-971D-4A64-8725-72F12A462872}" type="slidenum">
              <a:rPr lang="it-IT" smtClean="0"/>
              <a:t>21</a:t>
            </a:fld>
            <a:endParaRPr lang="it-IT"/>
          </a:p>
        </p:txBody>
      </p:sp>
      <p:sp>
        <p:nvSpPr>
          <p:cNvPr id="6" name="AutoShape 2" descr="Risultati immagini per sfoglina"/>
          <p:cNvSpPr>
            <a:spLocks noChangeAspect="1" noChangeArrowheads="1"/>
          </p:cNvSpPr>
          <p:nvPr/>
        </p:nvSpPr>
        <p:spPr bwMode="auto">
          <a:xfrm>
            <a:off x="1679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89444" name="Picture 4" descr="http://www.mondodelgusto.it/gallery/19645.jpg"/>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6774275" y="1841781"/>
            <a:ext cx="3646868" cy="2735151"/>
          </a:xfrm>
          <a:prstGeom prst="rect">
            <a:avLst/>
          </a:prstGeom>
          <a:noFill/>
          <a:extLst>
            <a:ext uri="{909E8E84-426E-40DD-AFC4-6F175D3DCCD1}">
              <a14:hiddenFill xmlns:a14="http://schemas.microsoft.com/office/drawing/2010/main">
                <a:solidFill>
                  <a:srgbClr val="FFFFFF"/>
                </a:solidFill>
              </a14:hiddenFill>
            </a:ext>
          </a:extLst>
        </p:spPr>
      </p:pic>
      <p:grpSp>
        <p:nvGrpSpPr>
          <p:cNvPr id="4" name="Gruppo 3"/>
          <p:cNvGrpSpPr/>
          <p:nvPr/>
        </p:nvGrpSpPr>
        <p:grpSpPr>
          <a:xfrm>
            <a:off x="2133402" y="2023379"/>
            <a:ext cx="3966592" cy="2664296"/>
            <a:chOff x="609402" y="2023379"/>
            <a:chExt cx="3966592" cy="2664296"/>
          </a:xfrm>
        </p:grpSpPr>
        <p:pic>
          <p:nvPicPr>
            <p:cNvPr id="189446" name="Picture 6" descr="http://i.stack.imgur.com/ISOXi.jpg"/>
            <p:cNvPicPr>
              <a:picLocks noChangeAspect="1" noChangeArrowheads="1"/>
            </p:cNvPicPr>
            <p:nvPr/>
          </p:nvPicPr>
          <p:blipFill rotWithShape="1">
            <a:blip r:embed="rId3" cstate="email">
              <a:extLst>
                <a:ext uri="{28A0092B-C50C-407E-A947-70E740481C1C}">
                  <a14:useLocalDpi xmlns:a14="http://schemas.microsoft.com/office/drawing/2010/main"/>
                </a:ext>
              </a:extLst>
            </a:blip>
            <a:srcRect/>
            <a:stretch/>
          </p:blipFill>
          <p:spPr bwMode="auto">
            <a:xfrm>
              <a:off x="609402" y="2023379"/>
              <a:ext cx="3966592" cy="2664296"/>
            </a:xfrm>
            <a:prstGeom prst="rect">
              <a:avLst/>
            </a:prstGeom>
            <a:noFill/>
            <a:extLst>
              <a:ext uri="{909E8E84-426E-40DD-AFC4-6F175D3DCCD1}">
                <a14:hiddenFill xmlns:a14="http://schemas.microsoft.com/office/drawing/2010/main">
                  <a:solidFill>
                    <a:srgbClr val="FFFFFF"/>
                  </a:solidFill>
                </a14:hiddenFill>
              </a:ext>
            </a:extLst>
          </p:spPr>
        </p:pic>
        <p:sp>
          <p:nvSpPr>
            <p:cNvPr id="9" name="Freccia circolare a destra 8"/>
            <p:cNvSpPr/>
            <p:nvPr/>
          </p:nvSpPr>
          <p:spPr>
            <a:xfrm>
              <a:off x="2197815" y="2271987"/>
              <a:ext cx="731520" cy="608076"/>
            </a:xfrm>
            <a:prstGeom prst="curved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cxnSp>
          <p:nvCxnSpPr>
            <p:cNvPr id="12" name="Connettore 1 11"/>
            <p:cNvCxnSpPr/>
            <p:nvPr/>
          </p:nvCxnSpPr>
          <p:spPr>
            <a:xfrm flipH="1">
              <a:off x="2563575" y="2127971"/>
              <a:ext cx="58247" cy="2500863"/>
            </a:xfrm>
            <a:prstGeom prst="line">
              <a:avLst/>
            </a:prstGeom>
            <a:ln w="38100">
              <a:solidFill>
                <a:schemeClr val="tx1"/>
              </a:solidFill>
              <a:prstDash val="lgDash"/>
            </a:ln>
          </p:spPr>
          <p:style>
            <a:lnRef idx="1">
              <a:schemeClr val="accent1"/>
            </a:lnRef>
            <a:fillRef idx="0">
              <a:schemeClr val="accent1"/>
            </a:fillRef>
            <a:effectRef idx="0">
              <a:schemeClr val="accent1"/>
            </a:effectRef>
            <a:fontRef idx="minor">
              <a:schemeClr val="tx1"/>
            </a:fontRef>
          </p:style>
        </p:cxnSp>
      </p:grpSp>
      <p:sp>
        <p:nvSpPr>
          <p:cNvPr id="8" name="Rettangolo 7"/>
          <p:cNvSpPr/>
          <p:nvPr/>
        </p:nvSpPr>
        <p:spPr>
          <a:xfrm>
            <a:off x="634482" y="972163"/>
            <a:ext cx="9362397" cy="646331"/>
          </a:xfrm>
          <a:prstGeom prst="rect">
            <a:avLst/>
          </a:prstGeom>
        </p:spPr>
        <p:txBody>
          <a:bodyPr wrap="square">
            <a:spAutoFit/>
          </a:bodyPr>
          <a:lstStyle/>
          <a:p>
            <a:pPr marL="228600" indent="-228600">
              <a:lnSpc>
                <a:spcPct val="90000"/>
              </a:lnSpc>
              <a:spcBef>
                <a:spcPts val="1000"/>
              </a:spcBef>
              <a:buFont typeface="Arial" panose="020B0604020202020204" pitchFamily="34" charset="0"/>
              <a:buChar char="•"/>
            </a:pPr>
            <a:r>
              <a:rPr lang="en-US" sz="2000" dirty="0">
                <a:solidFill>
                  <a:prstClr val="black"/>
                </a:solidFill>
              </a:rPr>
              <a:t>Differently from EM waves, it is almost impossible with current technology to produce and detect manmade GWs.</a:t>
            </a:r>
            <a:endParaRPr lang="it-IT" sz="2000" dirty="0">
              <a:solidFill>
                <a:prstClr val="black"/>
              </a:solidFill>
            </a:endParaRPr>
          </a:p>
        </p:txBody>
      </p:sp>
      <p:sp>
        <p:nvSpPr>
          <p:cNvPr id="13" name="Indietro o precedente 12">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14" name="Avanti o successivo 13">
            <a:hlinkClick r:id="rId4" action="ppaction://hlinksldjump" highlightClick="1"/>
          </p:cNvPr>
          <p:cNvSpPr/>
          <p:nvPr/>
        </p:nvSpPr>
        <p:spPr>
          <a:xfrm>
            <a:off x="9761881" y="5507607"/>
            <a:ext cx="468000" cy="252000"/>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Tree>
    <p:extLst>
      <p:ext uri="{BB962C8B-B14F-4D97-AF65-F5344CB8AC3E}">
        <p14:creationId xmlns:p14="http://schemas.microsoft.com/office/powerpoint/2010/main" val="29450242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
            <a:ext cx="10515600" cy="746134"/>
          </a:xfrm>
        </p:spPr>
        <p:txBody>
          <a:bodyPr>
            <a:noAutofit/>
          </a:bodyPr>
          <a:lstStyle/>
          <a:p>
            <a:r>
              <a:rPr lang="en-US" sz="3600" dirty="0">
                <a:solidFill>
                  <a:srgbClr val="C00000"/>
                </a:solidFill>
              </a:rPr>
              <a:t>The strain and the effect on free masses (=observer)</a:t>
            </a:r>
          </a:p>
        </p:txBody>
      </p:sp>
      <p:sp>
        <p:nvSpPr>
          <p:cNvPr id="3" name="Segnaposto piè di pagina 2"/>
          <p:cNvSpPr>
            <a:spLocks noGrp="1"/>
          </p:cNvSpPr>
          <p:nvPr>
            <p:ph type="ftr" sz="quarter" idx="11"/>
          </p:nvPr>
        </p:nvSpPr>
        <p:spPr/>
        <p:txBody>
          <a:bodyPr/>
          <a:lstStyle/>
          <a:p>
            <a:r>
              <a:rPr lang="fr-FR" dirty="0"/>
              <a:t>M. Spurio - Astroparticle Physics - 13</a:t>
            </a:r>
            <a:endParaRPr lang="it-IT" dirty="0"/>
          </a:p>
        </p:txBody>
      </p:sp>
      <p:sp>
        <p:nvSpPr>
          <p:cNvPr id="8" name="Segnaposto numero diapositiva 7"/>
          <p:cNvSpPr>
            <a:spLocks noGrp="1"/>
          </p:cNvSpPr>
          <p:nvPr>
            <p:ph type="sldNum" sz="quarter" idx="12"/>
          </p:nvPr>
        </p:nvSpPr>
        <p:spPr/>
        <p:txBody>
          <a:bodyPr/>
          <a:lstStyle/>
          <a:p>
            <a:fld id="{EF856C54-971D-4A64-8725-72F12A462872}" type="slidenum">
              <a:rPr lang="it-IT" smtClean="0"/>
              <a:t>22</a:t>
            </a:fld>
            <a:endParaRPr lang="it-IT"/>
          </a:p>
        </p:txBody>
      </p:sp>
      <p:sp>
        <p:nvSpPr>
          <p:cNvPr id="6" name="CasellaDiTesto 5"/>
          <p:cNvSpPr txBox="1"/>
          <p:nvPr/>
        </p:nvSpPr>
        <p:spPr>
          <a:xfrm>
            <a:off x="615820" y="939518"/>
            <a:ext cx="9685829" cy="1431161"/>
          </a:xfrm>
          <a:prstGeom prst="rect">
            <a:avLst/>
          </a:prstGeom>
          <a:noFill/>
        </p:spPr>
        <p:txBody>
          <a:bodyPr wrap="square" rtlCol="0">
            <a:spAutoFit/>
          </a:bodyPr>
          <a:lstStyle/>
          <a:p>
            <a:pPr marL="342900" indent="-342900">
              <a:spcAft>
                <a:spcPts val="600"/>
              </a:spcAft>
              <a:buFont typeface="Arial" panose="020B0604020202020204" pitchFamily="34" charset="0"/>
              <a:buChar char="•"/>
            </a:pPr>
            <a:r>
              <a:rPr lang="en-US" b="1" dirty="0">
                <a:solidFill>
                  <a:srgbClr val="FF0000"/>
                </a:solidFill>
              </a:rPr>
              <a:t>Exercise</a:t>
            </a:r>
            <a:r>
              <a:rPr lang="en-US" dirty="0"/>
              <a:t>: Compute h</a:t>
            </a:r>
            <a:r>
              <a:rPr lang="en-US" baseline="-25000" dirty="0"/>
              <a:t>o</a:t>
            </a:r>
            <a:r>
              <a:rPr lang="en-US" dirty="0"/>
              <a:t> for 2 neutron stars at R=100 km and at 40 </a:t>
            </a:r>
            <a:r>
              <a:rPr lang="en-US" dirty="0" err="1"/>
              <a:t>Mpc</a:t>
            </a:r>
            <a:r>
              <a:rPr lang="en-US" dirty="0"/>
              <a:t> from the Earth</a:t>
            </a:r>
          </a:p>
          <a:p>
            <a:pPr marL="342900" indent="-342900">
              <a:spcAft>
                <a:spcPts val="600"/>
              </a:spcAft>
              <a:buFont typeface="Arial" panose="020B0604020202020204" pitchFamily="34" charset="0"/>
              <a:buChar char="•"/>
            </a:pPr>
            <a:endParaRPr lang="en-US" dirty="0"/>
          </a:p>
          <a:p>
            <a:pPr marL="342900" indent="-342900">
              <a:spcAft>
                <a:spcPts val="600"/>
              </a:spcAft>
              <a:buFont typeface="Arial" panose="020B0604020202020204" pitchFamily="34" charset="0"/>
              <a:buChar char="•"/>
            </a:pPr>
            <a:r>
              <a:rPr lang="en-US" b="1" dirty="0"/>
              <a:t>Answer</a:t>
            </a:r>
            <a:r>
              <a:rPr lang="en-US" dirty="0"/>
              <a:t>:</a:t>
            </a:r>
          </a:p>
          <a:p>
            <a:pPr marL="342900" indent="-342900">
              <a:spcAft>
                <a:spcPts val="600"/>
              </a:spcAft>
              <a:buFont typeface="Arial" panose="020B0604020202020204" pitchFamily="34" charset="0"/>
              <a:buChar char="•"/>
            </a:pPr>
            <a:endParaRPr lang="en-US" dirty="0"/>
          </a:p>
        </p:txBody>
      </p:sp>
      <mc:AlternateContent xmlns:mc="http://schemas.openxmlformats.org/markup-compatibility/2006">
        <mc:Choice xmlns:a14="http://schemas.microsoft.com/office/drawing/2010/main" Requires="a14">
          <p:sp>
            <p:nvSpPr>
              <p:cNvPr id="7" name="Rettangolo 6"/>
              <p:cNvSpPr/>
              <p:nvPr/>
            </p:nvSpPr>
            <p:spPr>
              <a:xfrm>
                <a:off x="615820" y="2468270"/>
                <a:ext cx="10515600" cy="2516907"/>
              </a:xfrm>
              <a:prstGeom prst="rect">
                <a:avLst/>
              </a:prstGeom>
            </p:spPr>
            <p:txBody>
              <a:bodyPr wrap="square">
                <a:spAutoFit/>
              </a:bodyPr>
              <a:lstStyle/>
              <a:p>
                <a:pPr marL="285750" indent="-285750">
                  <a:spcAft>
                    <a:spcPts val="600"/>
                  </a:spcAft>
                  <a:buFont typeface="Arial" panose="020B0604020202020204" pitchFamily="34" charset="0"/>
                  <a:buChar char="•"/>
                </a:pPr>
                <a:r>
                  <a:rPr lang="en-US" dirty="0"/>
                  <a:t>As a GW passes an observer, that observer (=free masses) will find space-time distorted by the effects of strain. </a:t>
                </a:r>
              </a:p>
              <a:p>
                <a:pPr marL="285750" indent="-285750">
                  <a:spcAft>
                    <a:spcPts val="600"/>
                  </a:spcAft>
                  <a:buFont typeface="Arial" panose="020B0604020202020204" pitchFamily="34" charset="0"/>
                  <a:buChar char="•"/>
                </a:pPr>
                <a:r>
                  <a:rPr lang="en-US" b="1" dirty="0">
                    <a:solidFill>
                      <a:srgbClr val="FF0000"/>
                    </a:solidFill>
                  </a:rPr>
                  <a:t>Distances L between objects increase and decrease rhythmically as the wave passes, with a maximum amplitude </a:t>
                </a:r>
                <a:r>
                  <a:rPr lang="en-US" b="1" dirty="0">
                    <a:solidFill>
                      <a:srgbClr val="FF0000"/>
                    </a:solidFill>
                    <a:sym typeface="Symbol" panose="05050102010706020507" pitchFamily="18" charset="2"/>
                  </a:rPr>
                  <a:t></a:t>
                </a:r>
                <a:r>
                  <a:rPr lang="en-US" b="1" dirty="0">
                    <a:solidFill>
                      <a:srgbClr val="FF0000"/>
                    </a:solidFill>
                  </a:rPr>
                  <a:t>L such that </a:t>
                </a:r>
                <a:endParaRPr lang="it-IT" b="1" i="1" dirty="0">
                  <a:solidFill>
                    <a:srgbClr val="FF0000"/>
                  </a:solidFill>
                  <a:latin typeface="Cambria Math" panose="02040503050406030204" pitchFamily="18" charset="0"/>
                  <a:ea typeface="Cambria Math" panose="02040503050406030204" pitchFamily="18" charset="0"/>
                </a:endParaRPr>
              </a:p>
              <a:p>
                <a:pPr>
                  <a:spcAft>
                    <a:spcPts val="600"/>
                  </a:spcAft>
                </a:pPr>
                <a:r>
                  <a:rPr lang="it-IT" b="1" dirty="0">
                    <a:solidFill>
                      <a:srgbClr val="FF0000"/>
                    </a:solidFill>
                    <a:ea typeface="Cambria Math" panose="02040503050406030204" pitchFamily="18" charset="0"/>
                  </a:rPr>
                  <a:t>				</a:t>
                </a:r>
                <a14:m>
                  <m:oMath xmlns:m="http://schemas.openxmlformats.org/officeDocument/2006/math">
                    <m:f>
                      <m:fPr>
                        <m:ctrlPr>
                          <a:rPr lang="it-IT" sz="2400" b="1" i="1">
                            <a:solidFill>
                              <a:srgbClr val="FF0000"/>
                            </a:solidFill>
                            <a:latin typeface="Cambria Math" panose="02040503050406030204" pitchFamily="18" charset="0"/>
                            <a:ea typeface="Cambria Math" panose="02040503050406030204" pitchFamily="18" charset="0"/>
                          </a:rPr>
                        </m:ctrlPr>
                      </m:fPr>
                      <m:num>
                        <m:r>
                          <a:rPr lang="en-US" sz="2400" b="1" i="1">
                            <a:solidFill>
                              <a:srgbClr val="FF0000"/>
                            </a:solidFill>
                            <a:latin typeface="Cambria Math" panose="02040503050406030204" pitchFamily="18" charset="0"/>
                            <a:ea typeface="Cambria Math" panose="02040503050406030204" pitchFamily="18" charset="0"/>
                          </a:rPr>
                          <m:t>∆</m:t>
                        </m:r>
                        <m:r>
                          <a:rPr lang="it-IT" sz="2400" b="1" i="1">
                            <a:solidFill>
                              <a:srgbClr val="FF0000"/>
                            </a:solidFill>
                            <a:latin typeface="Cambria Math" panose="02040503050406030204" pitchFamily="18" charset="0"/>
                            <a:ea typeface="Cambria Math" panose="02040503050406030204" pitchFamily="18" charset="0"/>
                          </a:rPr>
                          <m:t>𝑳</m:t>
                        </m:r>
                      </m:num>
                      <m:den>
                        <m:r>
                          <a:rPr lang="it-IT" sz="2400" b="1" i="1">
                            <a:solidFill>
                              <a:srgbClr val="FF0000"/>
                            </a:solidFill>
                            <a:latin typeface="Cambria Math" panose="02040503050406030204" pitchFamily="18" charset="0"/>
                            <a:ea typeface="Cambria Math" panose="02040503050406030204" pitchFamily="18" charset="0"/>
                          </a:rPr>
                          <m:t>𝑳</m:t>
                        </m:r>
                      </m:den>
                    </m:f>
                    <m:r>
                      <a:rPr lang="it-IT" sz="2400" b="1" i="1">
                        <a:solidFill>
                          <a:srgbClr val="FF0000"/>
                        </a:solidFill>
                        <a:latin typeface="Cambria Math" panose="02040503050406030204" pitchFamily="18" charset="0"/>
                        <a:ea typeface="Cambria Math" panose="02040503050406030204" pitchFamily="18" charset="0"/>
                      </a:rPr>
                      <m:t>≅ </m:t>
                    </m:r>
                    <m:sSub>
                      <m:sSubPr>
                        <m:ctrlPr>
                          <a:rPr lang="it-IT" sz="2400" b="1" i="1">
                            <a:solidFill>
                              <a:srgbClr val="FF0000"/>
                            </a:solidFill>
                            <a:latin typeface="Cambria Math" panose="02040503050406030204" pitchFamily="18" charset="0"/>
                            <a:ea typeface="Cambria Math" panose="02040503050406030204" pitchFamily="18" charset="0"/>
                          </a:rPr>
                        </m:ctrlPr>
                      </m:sSubPr>
                      <m:e>
                        <m:r>
                          <a:rPr lang="it-IT" sz="2400" b="1" i="1">
                            <a:solidFill>
                              <a:srgbClr val="FF0000"/>
                            </a:solidFill>
                            <a:latin typeface="Cambria Math" panose="02040503050406030204" pitchFamily="18" charset="0"/>
                            <a:ea typeface="Cambria Math" panose="02040503050406030204" pitchFamily="18" charset="0"/>
                          </a:rPr>
                          <m:t>𝒉</m:t>
                        </m:r>
                      </m:e>
                      <m:sub>
                        <m:r>
                          <a:rPr lang="it-IT" sz="2400" b="1" i="1">
                            <a:solidFill>
                              <a:srgbClr val="FF0000"/>
                            </a:solidFill>
                            <a:latin typeface="Cambria Math" panose="02040503050406030204" pitchFamily="18" charset="0"/>
                            <a:ea typeface="Cambria Math" panose="02040503050406030204" pitchFamily="18" charset="0"/>
                          </a:rPr>
                          <m:t>𝟎</m:t>
                        </m:r>
                      </m:sub>
                    </m:sSub>
                  </m:oMath>
                </a14:m>
                <a:r>
                  <a:rPr lang="en-US" sz="2400" dirty="0"/>
                  <a:t> .</a:t>
                </a:r>
              </a:p>
              <a:p>
                <a:pPr marL="285750" indent="-285750">
                  <a:spcAft>
                    <a:spcPts val="600"/>
                  </a:spcAft>
                  <a:buFont typeface="Arial" panose="020B0604020202020204" pitchFamily="34" charset="0"/>
                  <a:buChar char="•"/>
                </a:pPr>
                <a:r>
                  <a:rPr lang="en-US" dirty="0"/>
                  <a:t>To get a feeling for this, the distance of the Earth from the Sun is changed by the distance of one atom during the passage of such a GW.</a:t>
                </a:r>
              </a:p>
            </p:txBody>
          </p:sp>
        </mc:Choice>
        <mc:Fallback>
          <p:sp>
            <p:nvSpPr>
              <p:cNvPr id="7" name="Rettangolo 6"/>
              <p:cNvSpPr>
                <a:spLocks noRot="1" noChangeAspect="1" noMove="1" noResize="1" noEditPoints="1" noAdjustHandles="1" noChangeArrowheads="1" noChangeShapeType="1" noTextEdit="1"/>
              </p:cNvSpPr>
              <p:nvPr/>
            </p:nvSpPr>
            <p:spPr>
              <a:xfrm>
                <a:off x="615820" y="2468270"/>
                <a:ext cx="10515600" cy="2516907"/>
              </a:xfrm>
              <a:prstGeom prst="rect">
                <a:avLst/>
              </a:prstGeom>
              <a:blipFill>
                <a:blip r:embed="rId2"/>
                <a:stretch>
                  <a:fillRect l="-348" t="-1453" b="-2906"/>
                </a:stretch>
              </a:blipFill>
            </p:spPr>
            <p:txBody>
              <a:bodyPr/>
              <a:lstStyle/>
              <a:p>
                <a:r>
                  <a:rPr lang="en-US">
                    <a:noFill/>
                  </a:rPr>
                  <a:t> </a:t>
                </a:r>
              </a:p>
            </p:txBody>
          </p:sp>
        </mc:Fallback>
      </mc:AlternateContent>
      <p:pic>
        <p:nvPicPr>
          <p:cNvPr id="13" name="Immagine 12"/>
          <p:cNvPicPr>
            <a:picLocks noChangeAspect="1"/>
          </p:cNvPicPr>
          <p:nvPr/>
        </p:nvPicPr>
        <p:blipFill>
          <a:blip r:embed="rId3"/>
          <a:stretch>
            <a:fillRect/>
          </a:stretch>
        </p:blipFill>
        <p:spPr>
          <a:xfrm>
            <a:off x="3239437" y="1431607"/>
            <a:ext cx="6084791" cy="745688"/>
          </a:xfrm>
          <a:prstGeom prst="rect">
            <a:avLst/>
          </a:prstGeom>
          <a:ln>
            <a:solidFill>
              <a:srgbClr val="FF2F2F"/>
            </a:solidFill>
          </a:ln>
        </p:spPr>
      </p:pic>
      <p:sp>
        <p:nvSpPr>
          <p:cNvPr id="12" name="Avanti o successivo 11">
            <a:hlinkClick r:id="rId4" action="ppaction://hlinksldjump" highlightClick="1"/>
          </p:cNvPr>
          <p:cNvSpPr/>
          <p:nvPr/>
        </p:nvSpPr>
        <p:spPr>
          <a:xfrm>
            <a:off x="9625536" y="1615272"/>
            <a:ext cx="468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
        <p:nvSpPr>
          <p:cNvPr id="15" name="Indietro o precedente 14">
            <a:hlinkClick r:id="" action="ppaction://hlinkshowjump?jump=lastslideviewed" highlightClick="1"/>
          </p:cNvPr>
          <p:cNvSpPr/>
          <p:nvPr/>
        </p:nvSpPr>
        <p:spPr>
          <a:xfrm>
            <a:off x="10777800" y="188402"/>
            <a:ext cx="576000" cy="252000"/>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167865135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75797" y="-17236"/>
            <a:ext cx="10515600" cy="812450"/>
          </a:xfrm>
        </p:spPr>
        <p:txBody>
          <a:bodyPr>
            <a:normAutofit/>
          </a:bodyPr>
          <a:lstStyle/>
          <a:p>
            <a:r>
              <a:rPr lang="en-US" sz="3600" dirty="0">
                <a:solidFill>
                  <a:srgbClr val="C00000"/>
                </a:solidFill>
              </a:rPr>
              <a:t>Analogies/differences between GW and EM (II)</a:t>
            </a:r>
          </a:p>
        </p:txBody>
      </p:sp>
      <p:sp>
        <p:nvSpPr>
          <p:cNvPr id="3" name="Segnaposto contenuto 2"/>
          <p:cNvSpPr>
            <a:spLocks noGrp="1"/>
          </p:cNvSpPr>
          <p:nvPr>
            <p:ph idx="1"/>
          </p:nvPr>
        </p:nvSpPr>
        <p:spPr>
          <a:xfrm>
            <a:off x="634482" y="832674"/>
            <a:ext cx="9747765" cy="5837068"/>
          </a:xfrm>
        </p:spPr>
        <p:txBody>
          <a:bodyPr>
            <a:noAutofit/>
          </a:bodyPr>
          <a:lstStyle/>
          <a:p>
            <a:pPr marL="0" indent="0">
              <a:spcBef>
                <a:spcPts val="0"/>
              </a:spcBef>
              <a:spcAft>
                <a:spcPts val="600"/>
              </a:spcAft>
              <a:buNone/>
            </a:pPr>
            <a:r>
              <a:rPr lang="en-US" sz="1800" dirty="0">
                <a:solidFill>
                  <a:prstClr val="black"/>
                </a:solidFill>
              </a:rPr>
              <a:t>… continues from </a:t>
            </a:r>
          </a:p>
          <a:p>
            <a:pPr marL="342900" indent="-342900">
              <a:spcBef>
                <a:spcPts val="0"/>
              </a:spcBef>
              <a:spcAft>
                <a:spcPts val="600"/>
              </a:spcAft>
              <a:buFont typeface="+mj-lt"/>
              <a:buAutoNum type="arabicPeriod" startAt="4"/>
            </a:pPr>
            <a:r>
              <a:rPr lang="en-US" sz="1800" dirty="0">
                <a:solidFill>
                  <a:prstClr val="black"/>
                </a:solidFill>
              </a:rPr>
              <a:t>Detectors of the electromagnetic radiation are sensible to the flux intensity (i.e. to the </a:t>
            </a:r>
            <a:r>
              <a:rPr lang="en-US" sz="1800" dirty="0" err="1">
                <a:solidFill>
                  <a:prstClr val="black"/>
                </a:solidFill>
              </a:rPr>
              <a:t>Poynting</a:t>
            </a:r>
            <a:r>
              <a:rPr lang="en-US" sz="1800" dirty="0">
                <a:solidFill>
                  <a:prstClr val="black"/>
                </a:solidFill>
              </a:rPr>
              <a:t> vector, </a:t>
            </a:r>
            <a:r>
              <a:rPr lang="en-US" sz="1800" b="1" dirty="0">
                <a:solidFill>
                  <a:prstClr val="black"/>
                </a:solidFill>
              </a:rPr>
              <a:t>S</a:t>
            </a:r>
            <a:r>
              <a:rPr lang="en-US" sz="1800" dirty="0">
                <a:solidFill>
                  <a:prstClr val="black"/>
                </a:solidFill>
              </a:rPr>
              <a:t>) that decreases as 1/r</a:t>
            </a:r>
            <a:r>
              <a:rPr lang="en-US" sz="1800" baseline="30000" dirty="0">
                <a:solidFill>
                  <a:prstClr val="black"/>
                </a:solidFill>
              </a:rPr>
              <a:t>2</a:t>
            </a:r>
            <a:r>
              <a:rPr lang="en-US" sz="1800" dirty="0">
                <a:solidFill>
                  <a:prstClr val="black"/>
                </a:solidFill>
              </a:rPr>
              <a:t> : </a:t>
            </a:r>
            <a:r>
              <a:rPr lang="en-US" sz="1800" b="1" dirty="0">
                <a:solidFill>
                  <a:prstClr val="black"/>
                </a:solidFill>
              </a:rPr>
              <a:t>work must be done on electric charges </a:t>
            </a:r>
            <a:r>
              <a:rPr lang="en-US" sz="1800" dirty="0">
                <a:solidFill>
                  <a:prstClr val="black"/>
                </a:solidFill>
              </a:rPr>
              <a:t>of the detector. On the contrary, </a:t>
            </a:r>
            <a:r>
              <a:rPr lang="en-US" sz="1800" b="1" dirty="0">
                <a:solidFill>
                  <a:prstClr val="black"/>
                </a:solidFill>
              </a:rPr>
              <a:t>GW detectors register waves coherently by following the phase of the wave and not just measuring its intensity</a:t>
            </a:r>
            <a:r>
              <a:rPr lang="en-US" sz="1800" dirty="0">
                <a:solidFill>
                  <a:prstClr val="black"/>
                </a:solidFill>
              </a:rPr>
              <a:t>. The phase of the wave in the strain h that decreases as 1/r</a:t>
            </a:r>
          </a:p>
          <a:p>
            <a:pPr marL="342900" indent="-342900">
              <a:spcBef>
                <a:spcPts val="0"/>
              </a:spcBef>
              <a:spcAft>
                <a:spcPts val="600"/>
              </a:spcAft>
              <a:buFont typeface="+mj-lt"/>
              <a:buAutoNum type="arabicPeriod" startAt="4"/>
            </a:pPr>
            <a:r>
              <a:rPr lang="en-US" sz="1800" dirty="0"/>
              <a:t>The frequencies of detectable GWs are below the few kHz range; the graviton energies h</a:t>
            </a:r>
            <a:r>
              <a:rPr lang="en-US" sz="1800" dirty="0">
                <a:sym typeface="Symbol" panose="05050102010706020507" pitchFamily="18" charset="2"/>
              </a:rPr>
              <a:t> </a:t>
            </a:r>
            <a:r>
              <a:rPr lang="en-US" sz="1800" dirty="0"/>
              <a:t>are very small, making detection of individual quanta extremely challenging (if not almost impossible) </a:t>
            </a:r>
          </a:p>
          <a:p>
            <a:pPr marL="342900" indent="-342900">
              <a:spcBef>
                <a:spcPts val="0"/>
              </a:spcBef>
              <a:spcAft>
                <a:spcPts val="600"/>
              </a:spcAft>
              <a:buFont typeface="+mj-lt"/>
              <a:buAutoNum type="arabicPeriod" startAt="4"/>
            </a:pPr>
            <a:r>
              <a:rPr lang="en-US" sz="1800" dirty="0"/>
              <a:t>Gravitational radiation suffers a very small absorption when passing through ordinary matter. As a result, GWs can carry to us information about violent processes occurred in very dense environments. </a:t>
            </a:r>
          </a:p>
          <a:p>
            <a:pPr marL="342900" indent="-342900">
              <a:spcBef>
                <a:spcPts val="0"/>
              </a:spcBef>
              <a:spcAft>
                <a:spcPts val="600"/>
              </a:spcAft>
              <a:buFont typeface="+mj-lt"/>
              <a:buAutoNum type="arabicPeriod" startAt="4"/>
            </a:pPr>
            <a:r>
              <a:rPr lang="en-US" sz="1800" dirty="0"/>
              <a:t>It is almost impossible with current technology to detect manmade GWs (see           )</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23</a:t>
            </a:fld>
            <a:endParaRPr lang="it-IT"/>
          </a:p>
        </p:txBody>
      </p:sp>
      <p:sp>
        <p:nvSpPr>
          <p:cNvPr id="6" name="Indietro o precedente 5">
            <a:hlinkClick r:id="rId2" action="ppaction://hlinksldjump" highlightClick="1"/>
          </p:cNvPr>
          <p:cNvSpPr/>
          <p:nvPr/>
        </p:nvSpPr>
        <p:spPr>
          <a:xfrm>
            <a:off x="3822600" y="880512"/>
            <a:ext cx="432000" cy="252000"/>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7" name="Avanti o successivo 6">
            <a:hlinkClick r:id="rId3" action="ppaction://hlinksldjump" highlightClick="1"/>
          </p:cNvPr>
          <p:cNvSpPr/>
          <p:nvPr/>
        </p:nvSpPr>
        <p:spPr>
          <a:xfrm>
            <a:off x="8282653" y="3647387"/>
            <a:ext cx="510988" cy="252000"/>
          </a:xfrm>
          <a:prstGeom prst="actionButtonForwardNext">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8" name="CasellaDiTesto 7"/>
          <p:cNvSpPr txBox="1"/>
          <p:nvPr/>
        </p:nvSpPr>
        <p:spPr>
          <a:xfrm>
            <a:off x="875797" y="4533436"/>
            <a:ext cx="9476803" cy="1554272"/>
          </a:xfrm>
          <a:prstGeom prst="rect">
            <a:avLst/>
          </a:prstGeom>
          <a:noFill/>
        </p:spPr>
        <p:txBody>
          <a:bodyPr wrap="square" rtlCol="0">
            <a:spAutoFit/>
          </a:bodyPr>
          <a:lstStyle/>
          <a:p>
            <a:pPr>
              <a:spcAft>
                <a:spcPts val="600"/>
              </a:spcAft>
            </a:pPr>
            <a:r>
              <a:rPr lang="en-US" b="1" dirty="0">
                <a:solidFill>
                  <a:srgbClr val="FF0000"/>
                </a:solidFill>
              </a:rPr>
              <a:t>Exercise</a:t>
            </a:r>
            <a:r>
              <a:rPr lang="en-US" dirty="0"/>
              <a:t>: A GW detector that measures the strain h</a:t>
            </a:r>
            <a:r>
              <a:rPr lang="en-US" baseline="-25000" dirty="0"/>
              <a:t>0</a:t>
            </a:r>
            <a:r>
              <a:rPr lang="en-US" dirty="0"/>
              <a:t> improves the sensitivity (=minimum detectable signal) by a factor of 3. Before the improvement, the number of possible source visible in the Universe is N</a:t>
            </a:r>
            <a:r>
              <a:rPr lang="en-US" baseline="-25000" dirty="0"/>
              <a:t>o</a:t>
            </a:r>
            <a:r>
              <a:rPr lang="en-US" dirty="0"/>
              <a:t>. Evaluate the number N</a:t>
            </a:r>
            <a:r>
              <a:rPr lang="en-US" baseline="-25000" dirty="0"/>
              <a:t>1 </a:t>
            </a:r>
            <a:r>
              <a:rPr lang="en-US" dirty="0"/>
              <a:t>of sources visible after the improvement. Compare the same situation for a telescope observing the EM radiation.</a:t>
            </a:r>
          </a:p>
          <a:p>
            <a:pPr>
              <a:spcAft>
                <a:spcPts val="600"/>
              </a:spcAft>
            </a:pPr>
            <a:r>
              <a:rPr lang="en-US" b="1" dirty="0"/>
              <a:t>Answer</a:t>
            </a:r>
            <a:r>
              <a:rPr lang="en-US" dirty="0"/>
              <a:t>: after improvement, N</a:t>
            </a:r>
            <a:r>
              <a:rPr lang="en-US" baseline="-25000" dirty="0"/>
              <a:t>1</a:t>
            </a:r>
            <a:r>
              <a:rPr lang="en-US" dirty="0"/>
              <a:t>=3</a:t>
            </a:r>
            <a:r>
              <a:rPr lang="en-US" baseline="30000" dirty="0"/>
              <a:t>3</a:t>
            </a:r>
            <a:r>
              <a:rPr lang="en-US" dirty="0"/>
              <a:t>N</a:t>
            </a:r>
            <a:r>
              <a:rPr lang="en-US" baseline="-25000" dirty="0"/>
              <a:t>o</a:t>
            </a:r>
            <a:r>
              <a:rPr lang="en-US" dirty="0"/>
              <a:t> for the GW observatory. It is N</a:t>
            </a:r>
            <a:r>
              <a:rPr lang="en-US" baseline="-25000" dirty="0"/>
              <a:t>1</a:t>
            </a:r>
            <a:r>
              <a:rPr lang="en-US" dirty="0"/>
              <a:t>=3</a:t>
            </a:r>
            <a:r>
              <a:rPr lang="en-US" baseline="30000" dirty="0"/>
              <a:t>3/2</a:t>
            </a:r>
            <a:r>
              <a:rPr lang="en-US" dirty="0"/>
              <a:t>N</a:t>
            </a:r>
            <a:r>
              <a:rPr lang="en-US" baseline="-25000" dirty="0"/>
              <a:t>o</a:t>
            </a:r>
            <a:r>
              <a:rPr lang="en-US" dirty="0"/>
              <a:t> for the EM telescopes.</a:t>
            </a:r>
          </a:p>
        </p:txBody>
      </p:sp>
    </p:spTree>
    <p:extLst>
      <p:ext uri="{BB962C8B-B14F-4D97-AF65-F5344CB8AC3E}">
        <p14:creationId xmlns:p14="http://schemas.microsoft.com/office/powerpoint/2010/main" val="12786136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58417" y="13448"/>
            <a:ext cx="8303512" cy="724175"/>
          </a:xfrm>
        </p:spPr>
        <p:txBody>
          <a:bodyPr>
            <a:normAutofit/>
          </a:bodyPr>
          <a:lstStyle/>
          <a:p>
            <a:pPr algn="l"/>
            <a:r>
              <a:rPr lang="it-IT" sz="3600" dirty="0" err="1">
                <a:solidFill>
                  <a:srgbClr val="C00000"/>
                </a:solidFill>
              </a:rPr>
              <a:t>Sources</a:t>
            </a:r>
            <a:r>
              <a:rPr lang="it-IT" sz="3600" dirty="0">
                <a:solidFill>
                  <a:srgbClr val="C00000"/>
                </a:solidFill>
              </a:rPr>
              <a:t> of </a:t>
            </a:r>
            <a:r>
              <a:rPr lang="it-IT" sz="3600" dirty="0" err="1">
                <a:solidFill>
                  <a:srgbClr val="C00000"/>
                </a:solidFill>
              </a:rPr>
              <a:t>Gravitational</a:t>
            </a:r>
            <a:r>
              <a:rPr lang="it-IT" sz="3600" dirty="0">
                <a:solidFill>
                  <a:srgbClr val="C00000"/>
                </a:solidFill>
              </a:rPr>
              <a:t> </a:t>
            </a:r>
            <a:r>
              <a:rPr lang="it-IT" sz="3600" dirty="0" err="1">
                <a:solidFill>
                  <a:srgbClr val="C00000"/>
                </a:solidFill>
              </a:rPr>
              <a:t>waves</a:t>
            </a:r>
            <a:endParaRPr lang="en-US" sz="36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24</a:t>
            </a:fld>
            <a:endParaRPr lang="it-IT"/>
          </a:p>
        </p:txBody>
      </p:sp>
      <p:sp>
        <p:nvSpPr>
          <p:cNvPr id="6" name="AutoShape 2" descr="Risultati immagini per sfoglina"/>
          <p:cNvSpPr>
            <a:spLocks noChangeAspect="1" noChangeArrowheads="1"/>
          </p:cNvSpPr>
          <p:nvPr/>
        </p:nvSpPr>
        <p:spPr bwMode="auto">
          <a:xfrm>
            <a:off x="1679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8" name="Rettangolo 7"/>
          <p:cNvSpPr/>
          <p:nvPr/>
        </p:nvSpPr>
        <p:spPr>
          <a:xfrm>
            <a:off x="615820" y="973546"/>
            <a:ext cx="9381327" cy="774571"/>
          </a:xfrm>
          <a:prstGeom prst="rect">
            <a:avLst/>
          </a:prstGeom>
        </p:spPr>
        <p:txBody>
          <a:bodyPr wrap="square">
            <a:spAutoFit/>
          </a:bodyPr>
          <a:lstStyle/>
          <a:p>
            <a:pPr marL="228600" indent="-228600">
              <a:lnSpc>
                <a:spcPct val="90000"/>
              </a:lnSpc>
              <a:spcBef>
                <a:spcPts val="1000"/>
              </a:spcBef>
              <a:buFont typeface="Arial" panose="020B0604020202020204" pitchFamily="34" charset="0"/>
              <a:buChar char="•"/>
            </a:pPr>
            <a:r>
              <a:rPr lang="en-US" sz="2000" dirty="0">
                <a:solidFill>
                  <a:prstClr val="black"/>
                </a:solidFill>
              </a:rPr>
              <a:t>It is almost impossible to produce and detect manmade GWs.</a:t>
            </a:r>
          </a:p>
          <a:p>
            <a:pPr marL="228600" indent="-228600">
              <a:lnSpc>
                <a:spcPct val="90000"/>
              </a:lnSpc>
              <a:spcBef>
                <a:spcPts val="1000"/>
              </a:spcBef>
              <a:buFont typeface="Arial" panose="020B0604020202020204" pitchFamily="34" charset="0"/>
              <a:buChar char="•"/>
            </a:pPr>
            <a:r>
              <a:rPr lang="en-US" sz="2000" dirty="0">
                <a:solidFill>
                  <a:prstClr val="black"/>
                </a:solidFill>
              </a:rPr>
              <a:t>Different astrophysical sources of GW have been modeled</a:t>
            </a:r>
            <a:endParaRPr lang="it-IT" sz="2000" dirty="0">
              <a:solidFill>
                <a:prstClr val="black"/>
              </a:solidFill>
            </a:endParaRPr>
          </a:p>
        </p:txBody>
      </p:sp>
      <p:pic>
        <p:nvPicPr>
          <p:cNvPr id="10" name="Immagine 9"/>
          <p:cNvPicPr>
            <a:picLocks noChangeAspect="1"/>
          </p:cNvPicPr>
          <p:nvPr/>
        </p:nvPicPr>
        <p:blipFill>
          <a:blip r:embed="rId2"/>
          <a:stretch>
            <a:fillRect/>
          </a:stretch>
        </p:blipFill>
        <p:spPr>
          <a:xfrm>
            <a:off x="1524000" y="1984040"/>
            <a:ext cx="9144000" cy="4254833"/>
          </a:xfrm>
          <a:prstGeom prst="rect">
            <a:avLst/>
          </a:prstGeom>
        </p:spPr>
      </p:pic>
    </p:spTree>
    <p:extLst>
      <p:ext uri="{BB962C8B-B14F-4D97-AF65-F5344CB8AC3E}">
        <p14:creationId xmlns:p14="http://schemas.microsoft.com/office/powerpoint/2010/main" val="202377421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pic>
        <p:nvPicPr>
          <p:cNvPr id="4" name="Immagine 3"/>
          <p:cNvPicPr>
            <a:picLocks noChangeAspect="1"/>
          </p:cNvPicPr>
          <p:nvPr/>
        </p:nvPicPr>
        <p:blipFill>
          <a:blip r:embed="rId2"/>
          <a:stretch>
            <a:fillRect/>
          </a:stretch>
        </p:blipFill>
        <p:spPr>
          <a:xfrm>
            <a:off x="1524000" y="0"/>
            <a:ext cx="9144000" cy="6858000"/>
          </a:xfrm>
          <a:prstGeom prst="rect">
            <a:avLst/>
          </a:prstGeom>
        </p:spPr>
      </p:pic>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25</a:t>
            </a:fld>
            <a:endParaRPr lang="it-IT"/>
          </a:p>
        </p:txBody>
      </p:sp>
      <p:sp>
        <p:nvSpPr>
          <p:cNvPr id="7" name="Titolo 6">
            <a:extLst>
              <a:ext uri="{FF2B5EF4-FFF2-40B4-BE49-F238E27FC236}">
                <a16:creationId xmlns:a16="http://schemas.microsoft.com/office/drawing/2014/main" id="{773F9FC3-4C6C-4565-7D7B-F26DD12E3D87}"/>
              </a:ext>
            </a:extLst>
          </p:cNvPr>
          <p:cNvSpPr>
            <a:spLocks noGrp="1"/>
          </p:cNvSpPr>
          <p:nvPr>
            <p:ph type="title"/>
          </p:nvPr>
        </p:nvSpPr>
        <p:spPr/>
        <p:txBody>
          <a:bodyPr/>
          <a:lstStyle/>
          <a:p>
            <a:endParaRPr lang="en-US"/>
          </a:p>
        </p:txBody>
      </p:sp>
    </p:spTree>
    <p:extLst>
      <p:ext uri="{BB962C8B-B14F-4D97-AF65-F5344CB8AC3E}">
        <p14:creationId xmlns:p14="http://schemas.microsoft.com/office/powerpoint/2010/main" val="384799452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egnaposto contenuto 2"/>
          <p:cNvSpPr>
            <a:spLocks noGrp="1"/>
          </p:cNvSpPr>
          <p:nvPr>
            <p:ph idx="1"/>
          </p:nvPr>
        </p:nvSpPr>
        <p:spPr>
          <a:xfrm>
            <a:off x="822960" y="0"/>
            <a:ext cx="9216389" cy="741681"/>
          </a:xfrm>
        </p:spPr>
        <p:txBody>
          <a:bodyPr>
            <a:normAutofit/>
          </a:bodyPr>
          <a:lstStyle/>
          <a:p>
            <a:pPr marL="0" indent="0">
              <a:buNone/>
            </a:pPr>
            <a:r>
              <a:rPr lang="en-US" sz="3600" dirty="0">
                <a:solidFill>
                  <a:srgbClr val="990000"/>
                </a:solidFill>
                <a:latin typeface="+mj-lt"/>
              </a:rPr>
              <a:t>Ground-based laser interferometers</a:t>
            </a:r>
          </a:p>
        </p:txBody>
      </p:sp>
      <p:sp>
        <p:nvSpPr>
          <p:cNvPr id="2" name="Segnaposto piè di pagina 1"/>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26</a:t>
            </a:fld>
            <a:endParaRPr lang="it-IT"/>
          </a:p>
        </p:txBody>
      </p:sp>
      <p:pic>
        <p:nvPicPr>
          <p:cNvPr id="4" name="Picture 2"/>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1524002" y="1198198"/>
            <a:ext cx="9143999" cy="456748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97806166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23943"/>
            <a:ext cx="10515600" cy="732027"/>
          </a:xfrm>
        </p:spPr>
        <p:txBody>
          <a:bodyPr>
            <a:normAutofit/>
          </a:bodyPr>
          <a:lstStyle/>
          <a:p>
            <a:r>
              <a:rPr lang="en-US" sz="3600" dirty="0">
                <a:solidFill>
                  <a:srgbClr val="C00000"/>
                </a:solidFill>
              </a:rPr>
              <a:t>Detecting GWs, early tentative</a:t>
            </a:r>
          </a:p>
        </p:txBody>
      </p:sp>
      <p:sp>
        <p:nvSpPr>
          <p:cNvPr id="3" name="Segnaposto contenuto 2"/>
          <p:cNvSpPr>
            <a:spLocks noGrp="1"/>
          </p:cNvSpPr>
          <p:nvPr>
            <p:ph idx="1"/>
          </p:nvPr>
        </p:nvSpPr>
        <p:spPr>
          <a:xfrm>
            <a:off x="629920" y="1084720"/>
            <a:ext cx="7343776" cy="5271630"/>
          </a:xfrm>
        </p:spPr>
        <p:txBody>
          <a:bodyPr>
            <a:noAutofit/>
          </a:bodyPr>
          <a:lstStyle/>
          <a:p>
            <a:pPr>
              <a:spcBef>
                <a:spcPts val="0"/>
              </a:spcBef>
              <a:spcAft>
                <a:spcPts val="1200"/>
              </a:spcAft>
            </a:pPr>
            <a:r>
              <a:rPr lang="en-US" sz="1800" b="1" u="sng" dirty="0"/>
              <a:t>Effect of GWs</a:t>
            </a:r>
            <a:r>
              <a:rPr lang="en-US" sz="1800" dirty="0"/>
              <a:t>: Squeeze and stretch the space in perpendicular directions: strain </a:t>
            </a:r>
            <a:r>
              <a:rPr lang="en-US" sz="1800" b="1" i="1" dirty="0"/>
              <a:t>h </a:t>
            </a:r>
            <a:r>
              <a:rPr lang="en-US" sz="1800" b="1" dirty="0"/>
              <a:t>= </a:t>
            </a:r>
            <a:r>
              <a:rPr lang="en-US" sz="1800" b="1" dirty="0">
                <a:latin typeface="Symbol" panose="05050102010706020507" pitchFamily="18" charset="2"/>
              </a:rPr>
              <a:t>D</a:t>
            </a:r>
            <a:r>
              <a:rPr lang="en-US" sz="1800" b="1" dirty="0"/>
              <a:t>L/L </a:t>
            </a:r>
          </a:p>
          <a:p>
            <a:pPr>
              <a:spcBef>
                <a:spcPts val="0"/>
              </a:spcBef>
              <a:spcAft>
                <a:spcPts val="1200"/>
              </a:spcAft>
            </a:pPr>
            <a:r>
              <a:rPr lang="en-US" sz="1800" dirty="0"/>
              <a:t>Detectors must be designed to achieve h&lt;10</a:t>
            </a:r>
            <a:r>
              <a:rPr lang="en-US" sz="1800" baseline="30000" dirty="0"/>
              <a:t>-22</a:t>
            </a:r>
            <a:r>
              <a:rPr lang="en-US" sz="1800" dirty="0"/>
              <a:t>, over the widest frequency range within 10-5000 Hz</a:t>
            </a:r>
          </a:p>
          <a:p>
            <a:pPr>
              <a:spcBef>
                <a:spcPts val="0"/>
              </a:spcBef>
              <a:spcAft>
                <a:spcPts val="1200"/>
              </a:spcAft>
            </a:pPr>
            <a:r>
              <a:rPr lang="en-US" sz="1800" dirty="0"/>
              <a:t>The question </a:t>
            </a:r>
            <a:r>
              <a:rPr lang="en-US" sz="1800" b="1" dirty="0"/>
              <a:t>whether the waves carry energy remained controversial up to the end of the 1950s. </a:t>
            </a:r>
            <a:r>
              <a:rPr lang="en-US" sz="1800" dirty="0"/>
              <a:t>Finally, F. Pirani showed that GWs would exert tidal forces on intervening matter, producing a strain.</a:t>
            </a:r>
          </a:p>
          <a:p>
            <a:pPr>
              <a:spcBef>
                <a:spcPts val="0"/>
              </a:spcBef>
              <a:spcAft>
                <a:spcPts val="1200"/>
              </a:spcAft>
            </a:pPr>
            <a:r>
              <a:rPr lang="en-US" sz="1800" dirty="0"/>
              <a:t>This stimulated </a:t>
            </a:r>
            <a:r>
              <a:rPr lang="en-US" sz="1800" b="1" dirty="0"/>
              <a:t>experimental searches for GW with the work of Weber (1960),  </a:t>
            </a:r>
            <a:r>
              <a:rPr lang="en-US" sz="1800" dirty="0"/>
              <a:t>also motivated by incorrect predictions of h</a:t>
            </a:r>
            <a:r>
              <a:rPr lang="en-US" sz="1800" dirty="0">
                <a:sym typeface="Symbol" panose="05050102010706020507" pitchFamily="18" charset="2"/>
              </a:rPr>
              <a:t></a:t>
            </a:r>
            <a:r>
              <a:rPr lang="en-US" sz="1800" dirty="0"/>
              <a:t> 10</a:t>
            </a:r>
            <a:r>
              <a:rPr lang="en-US" sz="1800" baseline="30000" dirty="0"/>
              <a:t>-17</a:t>
            </a:r>
            <a:r>
              <a:rPr lang="en-US" sz="1800" dirty="0"/>
              <a:t> at 1</a:t>
            </a:r>
            <a:r>
              <a:rPr lang="en-US" sz="1800" dirty="0">
                <a:sym typeface="Symbol" panose="05050102010706020507" pitchFamily="18" charset="2"/>
              </a:rPr>
              <a:t>  </a:t>
            </a:r>
            <a:r>
              <a:rPr lang="en-US" sz="1800" dirty="0"/>
              <a:t>kHz.</a:t>
            </a:r>
          </a:p>
          <a:p>
            <a:pPr>
              <a:spcBef>
                <a:spcPts val="0"/>
              </a:spcBef>
              <a:spcAft>
                <a:spcPts val="1200"/>
              </a:spcAft>
            </a:pPr>
            <a:r>
              <a:rPr lang="en-US" sz="1800" dirty="0"/>
              <a:t>Weber built an aluminum bar 2 m in length and 0.5 m in diameter, with resonant mode of oscillation of 1,6 kHz. The bar was fitted with piezo-electric transducers to convert its motion into an electrical signal. </a:t>
            </a:r>
          </a:p>
          <a:p>
            <a:pPr>
              <a:spcBef>
                <a:spcPts val="0"/>
              </a:spcBef>
              <a:spcAft>
                <a:spcPts val="1200"/>
              </a:spcAft>
            </a:pPr>
            <a:r>
              <a:rPr lang="en-US" sz="1800" dirty="0"/>
              <a:t>In 1971, with the coincident use of two detectors (in Michigan and Illinois), Weber claimed detection of GWs from the direction of the galactic center. </a:t>
            </a:r>
          </a:p>
          <a:p>
            <a:pPr>
              <a:spcBef>
                <a:spcPts val="0"/>
              </a:spcBef>
              <a:spcAft>
                <a:spcPts val="1200"/>
              </a:spcAft>
            </a:pPr>
            <a:r>
              <a:rPr lang="en-US" sz="1800" dirty="0"/>
              <a:t>This led to the construction of many other bar detectors of comparable or better sensitivity, which never confirmed his claims.</a:t>
            </a:r>
          </a:p>
        </p:txBody>
      </p:sp>
      <p:sp>
        <p:nvSpPr>
          <p:cNvPr id="5" name="Segnaposto piè di pagina 4"/>
          <p:cNvSpPr>
            <a:spLocks noGrp="1"/>
          </p:cNvSpPr>
          <p:nvPr>
            <p:ph type="ftr" sz="quarter" idx="11"/>
          </p:nvPr>
        </p:nvSpPr>
        <p:spPr/>
        <p:txBody>
          <a:bodyPr/>
          <a:lstStyle/>
          <a:p>
            <a:r>
              <a:rPr lang="fr-FR"/>
              <a:t>M. Spurio - Astroparticle Physics - 13</a:t>
            </a:r>
            <a:endParaRPr lang="it-IT"/>
          </a:p>
        </p:txBody>
      </p:sp>
      <p:sp>
        <p:nvSpPr>
          <p:cNvPr id="6" name="Segnaposto numero diapositiva 5"/>
          <p:cNvSpPr>
            <a:spLocks noGrp="1"/>
          </p:cNvSpPr>
          <p:nvPr>
            <p:ph type="sldNum" sz="quarter" idx="12"/>
          </p:nvPr>
        </p:nvSpPr>
        <p:spPr/>
        <p:txBody>
          <a:bodyPr/>
          <a:lstStyle/>
          <a:p>
            <a:fld id="{EF856C54-971D-4A64-8725-72F12A462872}" type="slidenum">
              <a:rPr lang="it-IT" smtClean="0"/>
              <a:t>27</a:t>
            </a:fld>
            <a:endParaRPr lang="it-IT"/>
          </a:p>
        </p:txBody>
      </p:sp>
      <p:pic>
        <p:nvPicPr>
          <p:cNvPr id="4" name="Picture 3"/>
          <p:cNvPicPr>
            <a:picLocks noChangeAspect="1" noChangeArrowheads="1"/>
          </p:cNvPicPr>
          <p:nvPr/>
        </p:nvPicPr>
        <p:blipFill rotWithShape="1">
          <a:blip r:embed="rId2" cstate="screen">
            <a:extLst>
              <a:ext uri="{28A0092B-C50C-407E-A947-70E740481C1C}">
                <a14:useLocalDpi xmlns:a14="http://schemas.microsoft.com/office/drawing/2010/main"/>
              </a:ext>
            </a:extLst>
          </a:blip>
          <a:srcRect/>
          <a:stretch/>
        </p:blipFill>
        <p:spPr bwMode="auto">
          <a:xfrm>
            <a:off x="8621748" y="863921"/>
            <a:ext cx="3028950" cy="332056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6" name="Picture 2" descr="Risultati immagini per nautilus gravitational"/>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8250274" y="4292441"/>
            <a:ext cx="3400424" cy="2266950"/>
          </a:xfrm>
          <a:prstGeom prst="rect">
            <a:avLst/>
          </a:prstGeom>
          <a:noFill/>
          <a:extLst>
            <a:ext uri="{909E8E84-426E-40DD-AFC4-6F175D3DCCD1}">
              <a14:hiddenFill xmlns:a14="http://schemas.microsoft.com/office/drawing/2010/main">
                <a:solidFill>
                  <a:srgbClr val="FFFFFF"/>
                </a:solidFill>
              </a14:hiddenFill>
            </a:ext>
          </a:extLst>
        </p:spPr>
      </p:pic>
      <p:sp>
        <p:nvSpPr>
          <p:cNvPr id="8" name="Avanti o successivo 7">
            <a:hlinkClick r:id="rId4" action="ppaction://hlinksldjump" highlightClick="1"/>
          </p:cNvPr>
          <p:cNvSpPr/>
          <p:nvPr/>
        </p:nvSpPr>
        <p:spPr>
          <a:xfrm>
            <a:off x="6096000" y="1389033"/>
            <a:ext cx="468000" cy="252000"/>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Tree>
    <p:extLst>
      <p:ext uri="{BB962C8B-B14F-4D97-AF65-F5344CB8AC3E}">
        <p14:creationId xmlns:p14="http://schemas.microsoft.com/office/powerpoint/2010/main" val="94525881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Immagine 6"/>
          <p:cNvPicPr>
            <a:picLocks noChangeAspect="1"/>
          </p:cNvPicPr>
          <p:nvPr/>
        </p:nvPicPr>
        <p:blipFill>
          <a:blip r:embed="rId2"/>
          <a:stretch>
            <a:fillRect/>
          </a:stretch>
        </p:blipFill>
        <p:spPr>
          <a:xfrm>
            <a:off x="6999086" y="801237"/>
            <a:ext cx="4896652" cy="3915998"/>
          </a:xfrm>
          <a:prstGeom prst="rect">
            <a:avLst/>
          </a:prstGeom>
        </p:spPr>
      </p:pic>
      <p:sp>
        <p:nvSpPr>
          <p:cNvPr id="2" name="Titolo 1"/>
          <p:cNvSpPr>
            <a:spLocks noGrp="1"/>
          </p:cNvSpPr>
          <p:nvPr>
            <p:ph type="title"/>
          </p:nvPr>
        </p:nvSpPr>
        <p:spPr>
          <a:xfrm>
            <a:off x="838200" y="0"/>
            <a:ext cx="10515600" cy="757813"/>
          </a:xfrm>
        </p:spPr>
        <p:txBody>
          <a:bodyPr>
            <a:normAutofit/>
          </a:bodyPr>
          <a:lstStyle/>
          <a:p>
            <a:r>
              <a:rPr lang="it-IT" sz="3600" dirty="0">
                <a:solidFill>
                  <a:srgbClr val="C00000"/>
                </a:solidFill>
              </a:rPr>
              <a:t>Laser </a:t>
            </a:r>
            <a:r>
              <a:rPr lang="it-IT" sz="3600" dirty="0" err="1">
                <a:solidFill>
                  <a:srgbClr val="C00000"/>
                </a:solidFill>
              </a:rPr>
              <a:t>interferometers</a:t>
            </a:r>
            <a:r>
              <a:rPr lang="it-IT" sz="3600" dirty="0">
                <a:solidFill>
                  <a:srgbClr val="C00000"/>
                </a:solidFill>
              </a:rPr>
              <a:t> </a:t>
            </a:r>
            <a:endParaRPr lang="en-US" sz="36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28</a:t>
            </a:fld>
            <a:endParaRPr lang="it-IT"/>
          </a:p>
        </p:txBody>
      </p:sp>
      <p:sp>
        <p:nvSpPr>
          <p:cNvPr id="5" name="Rettangolo 4"/>
          <p:cNvSpPr/>
          <p:nvPr/>
        </p:nvSpPr>
        <p:spPr>
          <a:xfrm>
            <a:off x="629919" y="887358"/>
            <a:ext cx="6277581" cy="4185761"/>
          </a:xfrm>
          <a:prstGeom prst="rect">
            <a:avLst/>
          </a:prstGeom>
        </p:spPr>
        <p:txBody>
          <a:bodyPr wrap="square">
            <a:spAutoFit/>
          </a:bodyPr>
          <a:lstStyle/>
          <a:p>
            <a:pPr marL="285750" indent="-285750">
              <a:spcAft>
                <a:spcPts val="1200"/>
              </a:spcAft>
              <a:buFont typeface="Arial" panose="020B0604020202020204" pitchFamily="34" charset="0"/>
              <a:buChar char="•"/>
            </a:pPr>
            <a:r>
              <a:rPr lang="en-US" dirty="0"/>
              <a:t>GW interferometers are arranged in Michelson configuration (L-shaped).</a:t>
            </a:r>
          </a:p>
          <a:p>
            <a:pPr marL="285750" indent="-285750">
              <a:spcAft>
                <a:spcPts val="1200"/>
              </a:spcAft>
              <a:buFont typeface="Arial" panose="020B0604020202020204" pitchFamily="34" charset="0"/>
              <a:buChar char="•"/>
            </a:pPr>
            <a:r>
              <a:rPr lang="en-US" dirty="0"/>
              <a:t>They consist of a </a:t>
            </a:r>
            <a:r>
              <a:rPr lang="en-US" b="1" dirty="0"/>
              <a:t>laser</a:t>
            </a:r>
            <a:r>
              <a:rPr lang="en-US" dirty="0"/>
              <a:t>, a beam </a:t>
            </a:r>
            <a:r>
              <a:rPr lang="en-US" b="1" dirty="0"/>
              <a:t>splitter</a:t>
            </a:r>
            <a:r>
              <a:rPr lang="en-US" dirty="0"/>
              <a:t>, a series of </a:t>
            </a:r>
            <a:r>
              <a:rPr lang="en-US" b="1" dirty="0"/>
              <a:t>mirrors</a:t>
            </a:r>
            <a:r>
              <a:rPr lang="en-US" dirty="0"/>
              <a:t> and </a:t>
            </a:r>
            <a:r>
              <a:rPr lang="en-US" b="1" dirty="0"/>
              <a:t>photodetectors</a:t>
            </a:r>
            <a:r>
              <a:rPr lang="en-US" dirty="0"/>
              <a:t> that record the interference pattern. </a:t>
            </a:r>
          </a:p>
          <a:p>
            <a:pPr marL="285750" indent="-285750">
              <a:spcAft>
                <a:spcPts val="1200"/>
              </a:spcAft>
              <a:buFont typeface="Arial" panose="020B0604020202020204" pitchFamily="34" charset="0"/>
              <a:buChar char="•"/>
            </a:pPr>
            <a:r>
              <a:rPr lang="en-US" dirty="0"/>
              <a:t>A beam splitter splits the laser beam into two identical beams, one at 90</a:t>
            </a:r>
            <a:r>
              <a:rPr lang="en-US" baseline="30000" dirty="0"/>
              <a:t>o</a:t>
            </a:r>
            <a:r>
              <a:rPr lang="en-US" dirty="0"/>
              <a:t>. </a:t>
            </a:r>
          </a:p>
          <a:p>
            <a:pPr marL="285750" indent="-285750">
              <a:spcAft>
                <a:spcPts val="1200"/>
              </a:spcAft>
              <a:buFont typeface="Arial" panose="020B0604020202020204" pitchFamily="34" charset="0"/>
              <a:buChar char="•"/>
            </a:pPr>
            <a:r>
              <a:rPr lang="en-US" dirty="0"/>
              <a:t>At the end of each arm, a mirror acting as a test mass reflects each beam back to the beam splitter, where the two beams merge back into a single beam. </a:t>
            </a:r>
          </a:p>
          <a:p>
            <a:pPr marL="285750" indent="-285750">
              <a:spcAft>
                <a:spcPts val="1200"/>
              </a:spcAft>
              <a:buFont typeface="Arial" panose="020B0604020202020204" pitchFamily="34" charset="0"/>
              <a:buChar char="•"/>
            </a:pPr>
            <a:r>
              <a:rPr lang="en-US" dirty="0"/>
              <a:t>In ’merging’, light waves interfere with each other before reaching a photodetector.</a:t>
            </a:r>
          </a:p>
          <a:p>
            <a:pPr marL="285750" indent="-285750">
              <a:spcAft>
                <a:spcPts val="1200"/>
              </a:spcAft>
              <a:buFont typeface="Arial" panose="020B0604020202020204" pitchFamily="34" charset="0"/>
              <a:buChar char="•"/>
            </a:pPr>
            <a:endParaRPr lang="en-US" dirty="0"/>
          </a:p>
        </p:txBody>
      </p:sp>
      <p:sp>
        <p:nvSpPr>
          <p:cNvPr id="6" name="Rettangolo 5"/>
          <p:cNvSpPr/>
          <p:nvPr/>
        </p:nvSpPr>
        <p:spPr>
          <a:xfrm>
            <a:off x="629920" y="4718373"/>
            <a:ext cx="10723880" cy="1508105"/>
          </a:xfrm>
          <a:prstGeom prst="rect">
            <a:avLst/>
          </a:prstGeom>
        </p:spPr>
        <p:txBody>
          <a:bodyPr wrap="square">
            <a:spAutoFit/>
          </a:bodyPr>
          <a:lstStyle/>
          <a:p>
            <a:pPr marL="285750" indent="-285750">
              <a:spcAft>
                <a:spcPts val="1200"/>
              </a:spcAft>
              <a:buFont typeface="Arial" panose="020B0604020202020204" pitchFamily="34" charset="0"/>
              <a:buChar char="•"/>
            </a:pPr>
            <a:r>
              <a:rPr lang="en-US" dirty="0"/>
              <a:t>GW interferometers are set up so that the interference is destructive.</a:t>
            </a:r>
          </a:p>
          <a:p>
            <a:pPr marL="285750" indent="-285750">
              <a:spcAft>
                <a:spcPts val="1200"/>
              </a:spcAft>
              <a:buFont typeface="Arial" panose="020B0604020202020204" pitchFamily="34" charset="0"/>
              <a:buChar char="•"/>
            </a:pPr>
            <a:r>
              <a:rPr lang="en-US" dirty="0"/>
              <a:t>Any change in light intensity indicates that something (noise or signal) happened to change the distance L travelled by one or both laser beams. </a:t>
            </a:r>
          </a:p>
          <a:p>
            <a:pPr marL="285750" indent="-285750">
              <a:spcAft>
                <a:spcPts val="1200"/>
              </a:spcAft>
              <a:buFont typeface="Arial" panose="020B0604020202020204" pitchFamily="34" charset="0"/>
              <a:buChar char="•"/>
            </a:pPr>
            <a:r>
              <a:rPr lang="en-US" dirty="0"/>
              <a:t>The interference pattern can be used to calculate </a:t>
            </a:r>
            <a:r>
              <a:rPr lang="en-US" dirty="0">
                <a:latin typeface="Symbol" panose="05050102010706020507" pitchFamily="18" charset="2"/>
              </a:rPr>
              <a:t>D</a:t>
            </a:r>
            <a:r>
              <a:rPr lang="en-US" dirty="0"/>
              <a:t>L/L, i.e., the signal strain (13.33)</a:t>
            </a:r>
          </a:p>
        </p:txBody>
      </p:sp>
      <p:sp>
        <p:nvSpPr>
          <p:cNvPr id="9" name="Ovale 8"/>
          <p:cNvSpPr/>
          <p:nvPr/>
        </p:nvSpPr>
        <p:spPr>
          <a:xfrm>
            <a:off x="9272271" y="2285633"/>
            <a:ext cx="1145559" cy="519351"/>
          </a:xfrm>
          <a:prstGeom prst="ellipse">
            <a:avLst/>
          </a:prstGeom>
          <a:ln w="57150">
            <a:solidFill>
              <a:schemeClr val="accent6">
                <a:lumMod val="75000"/>
              </a:schemeClr>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10" name="Ovale 9"/>
          <p:cNvSpPr/>
          <p:nvPr/>
        </p:nvSpPr>
        <p:spPr>
          <a:xfrm>
            <a:off x="9279948" y="737697"/>
            <a:ext cx="1145559" cy="519351"/>
          </a:xfrm>
          <a:prstGeom prst="ellipse">
            <a:avLst/>
          </a:prstGeom>
          <a:ln w="57150">
            <a:solidFill>
              <a:schemeClr val="accent6">
                <a:lumMod val="75000"/>
              </a:schemeClr>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11" name="Ovale 10"/>
          <p:cNvSpPr/>
          <p:nvPr/>
        </p:nvSpPr>
        <p:spPr>
          <a:xfrm>
            <a:off x="10841764" y="2285632"/>
            <a:ext cx="1145559" cy="519351"/>
          </a:xfrm>
          <a:prstGeom prst="ellipse">
            <a:avLst/>
          </a:prstGeom>
          <a:ln w="57150">
            <a:solidFill>
              <a:schemeClr val="accent6">
                <a:lumMod val="75000"/>
              </a:schemeClr>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12" name="Ovale 11"/>
          <p:cNvSpPr/>
          <p:nvPr/>
        </p:nvSpPr>
        <p:spPr>
          <a:xfrm>
            <a:off x="9509995" y="4159844"/>
            <a:ext cx="1331769" cy="519351"/>
          </a:xfrm>
          <a:prstGeom prst="ellipse">
            <a:avLst/>
          </a:prstGeom>
          <a:ln w="57150">
            <a:solidFill>
              <a:schemeClr val="accent6">
                <a:lumMod val="75000"/>
              </a:schemeClr>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38478738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5">
                                            <p:txEl>
                                              <p:pRg st="2" end="2"/>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9"/>
                                        </p:tgtEl>
                                        <p:attrNameLst>
                                          <p:attrName>style.visibility</p:attrName>
                                        </p:attrNameLst>
                                      </p:cBhvr>
                                      <p:to>
                                        <p:strVal val="visible"/>
                                      </p:to>
                                    </p:set>
                                  </p:childTnLst>
                                  <p:subTnLst>
                                    <p:set>
                                      <p:cBhvr override="childStyle">
                                        <p:cTn dur="1" fill="hold" display="0" masterRel="nextClick" afterEffect="1"/>
                                        <p:tgtEl>
                                          <p:spTgt spid="9"/>
                                        </p:tgtEl>
                                        <p:attrNameLst>
                                          <p:attrName>style.visibility</p:attrName>
                                        </p:attrNameLst>
                                      </p:cBhvr>
                                      <p:to>
                                        <p:strVal val="hidden"/>
                                      </p:to>
                                    </p:set>
                                  </p:sub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5">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5">
                                            <p:txEl>
                                              <p:pRg st="4" end="4"/>
                                            </p:txEl>
                                          </p:spTgt>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0"/>
                                        </p:tgtEl>
                                        <p:attrNameLst>
                                          <p:attrName>style.visibility</p:attrName>
                                        </p:attrNameLst>
                                      </p:cBhvr>
                                      <p:to>
                                        <p:strVal val="visible"/>
                                      </p:to>
                                    </p:set>
                                  </p:childTnLst>
                                  <p:subTnLst>
                                    <p:set>
                                      <p:cBhvr override="childStyle">
                                        <p:cTn dur="1" fill="hold" display="0" masterRel="nextClick" afterEffect="1"/>
                                        <p:tgtEl>
                                          <p:spTgt spid="10"/>
                                        </p:tgtEl>
                                        <p:attrNameLst>
                                          <p:attrName>style.visibility</p:attrName>
                                        </p:attrNameLst>
                                      </p:cBhvr>
                                      <p:to>
                                        <p:strVal val="hidden"/>
                                      </p:to>
                                    </p:set>
                                  </p:subTnLst>
                                </p:cTn>
                              </p:par>
                              <p:par>
                                <p:cTn id="25" presetID="1" presetClass="entr" presetSubtype="0" fill="hold" grpId="0" nodeType="withEffect">
                                  <p:stCondLst>
                                    <p:cond delay="0"/>
                                  </p:stCondLst>
                                  <p:childTnLst>
                                    <p:set>
                                      <p:cBhvr>
                                        <p:cTn id="26" dur="1" fill="hold">
                                          <p:stCondLst>
                                            <p:cond delay="0"/>
                                          </p:stCondLst>
                                        </p:cTn>
                                        <p:tgtEl>
                                          <p:spTgt spid="11"/>
                                        </p:tgtEl>
                                        <p:attrNameLst>
                                          <p:attrName>style.visibility</p:attrName>
                                        </p:attrNameLst>
                                      </p:cBhvr>
                                      <p:to>
                                        <p:strVal val="visible"/>
                                      </p:to>
                                    </p:set>
                                  </p:childTnLst>
                                  <p:subTnLst>
                                    <p:set>
                                      <p:cBhvr override="childStyle">
                                        <p:cTn dur="1" fill="hold" display="0" masterRel="nextClick" afterEffect="1"/>
                                        <p:tgtEl>
                                          <p:spTgt spid="11"/>
                                        </p:tgtEl>
                                        <p:attrNameLst>
                                          <p:attrName>style.visibility</p:attrName>
                                        </p:attrNameLst>
                                      </p:cBhvr>
                                      <p:to>
                                        <p:strVal val="hidden"/>
                                      </p:to>
                                    </p:set>
                                  </p:subTnLst>
                                </p:cTn>
                              </p:par>
                              <p:par>
                                <p:cTn id="27" presetID="1" presetClass="entr" presetSubtype="0" fill="hold" grpId="0" nodeType="withEffect">
                                  <p:stCondLst>
                                    <p:cond delay="0"/>
                                  </p:stCondLst>
                                  <p:childTnLst>
                                    <p:set>
                                      <p:cBhvr>
                                        <p:cTn id="28" dur="1" fill="hold">
                                          <p:stCondLst>
                                            <p:cond delay="0"/>
                                          </p:stCondLst>
                                        </p:cTn>
                                        <p:tgtEl>
                                          <p:spTgt spid="12"/>
                                        </p:tgtEl>
                                        <p:attrNameLst>
                                          <p:attrName>style.visibility</p:attrName>
                                        </p:attrNameLst>
                                      </p:cBhvr>
                                      <p:to>
                                        <p:strVal val="visible"/>
                                      </p:to>
                                    </p:set>
                                  </p:childTnLst>
                                  <p:subTnLst>
                                    <p:set>
                                      <p:cBhvr override="childStyle">
                                        <p:cTn dur="1" fill="hold" display="0" masterRel="nextClick" afterEffect="1"/>
                                        <p:tgtEl>
                                          <p:spTgt spid="12"/>
                                        </p:tgtEl>
                                        <p:attrNameLst>
                                          <p:attrName>style.visibility</p:attrName>
                                        </p:attrNameLst>
                                      </p:cBhvr>
                                      <p:to>
                                        <p:strVal val="hidden"/>
                                      </p:to>
                                    </p:set>
                                  </p:sub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nodeType="clickEffect">
                                  <p:stCondLst>
                                    <p:cond delay="0"/>
                                  </p:stCondLst>
                                  <p:childTnLst>
                                    <p:set>
                                      <p:cBhvr>
                                        <p:cTn id="36" dur="1" fill="hold">
                                          <p:stCondLst>
                                            <p:cond delay="0"/>
                                          </p:stCondLst>
                                        </p:cTn>
                                        <p:tgtEl>
                                          <p:spTgt spid="6">
                                            <p:txEl>
                                              <p:pRg st="1" end="1"/>
                                            </p:txEl>
                                          </p:spTgt>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nodeType="clickEffect">
                                  <p:stCondLst>
                                    <p:cond delay="0"/>
                                  </p:stCondLst>
                                  <p:childTnLst>
                                    <p:set>
                                      <p:cBhvr>
                                        <p:cTn id="40" dur="1" fill="hold">
                                          <p:stCondLst>
                                            <p:cond delay="0"/>
                                          </p:stCondLst>
                                        </p:cTn>
                                        <p:tgtEl>
                                          <p:spTgt spid="6">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10" grpId="0" animBg="1"/>
      <p:bldP spid="11" grpId="0" animBg="1"/>
      <p:bldP spid="12"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6401"/>
            <a:ext cx="10515600" cy="786496"/>
          </a:xfrm>
        </p:spPr>
        <p:txBody>
          <a:bodyPr>
            <a:normAutofit/>
          </a:bodyPr>
          <a:lstStyle/>
          <a:p>
            <a:r>
              <a:rPr lang="en-US" sz="3600" dirty="0">
                <a:solidFill>
                  <a:srgbClr val="C00000"/>
                </a:solidFill>
              </a:rPr>
              <a:t>The interferometers: LIGO (USA)</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7" name="Segnaposto numero diapositiva 6"/>
          <p:cNvSpPr>
            <a:spLocks noGrp="1"/>
          </p:cNvSpPr>
          <p:nvPr>
            <p:ph type="sldNum" sz="quarter" idx="12"/>
          </p:nvPr>
        </p:nvSpPr>
        <p:spPr/>
        <p:txBody>
          <a:bodyPr/>
          <a:lstStyle/>
          <a:p>
            <a:fld id="{EF856C54-971D-4A64-8725-72F12A462872}" type="slidenum">
              <a:rPr lang="it-IT" smtClean="0"/>
              <a:t>29</a:t>
            </a:fld>
            <a:endParaRPr lang="it-IT"/>
          </a:p>
        </p:txBody>
      </p:sp>
      <p:pic>
        <p:nvPicPr>
          <p:cNvPr id="5" name="Picture 3">
            <a:hlinkClick r:id="rId2"/>
          </p:cNvPr>
          <p:cNvPicPr>
            <a:picLocks noChangeAspect="1" noChangeArrowheads="1"/>
          </p:cNvPicPr>
          <p:nvPr/>
        </p:nvPicPr>
        <p:blipFill rotWithShape="1">
          <a:blip r:embed="rId3" cstate="email">
            <a:extLst>
              <a:ext uri="{28A0092B-C50C-407E-A947-70E740481C1C}">
                <a14:useLocalDpi xmlns:a14="http://schemas.microsoft.com/office/drawing/2010/main"/>
              </a:ext>
            </a:extLst>
          </a:blip>
          <a:srcRect/>
          <a:stretch/>
        </p:blipFill>
        <p:spPr bwMode="auto">
          <a:xfrm>
            <a:off x="416283" y="1903774"/>
            <a:ext cx="3654186" cy="206084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 name="Picture 2" descr="Both_aerial"/>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4282836" y="1665226"/>
            <a:ext cx="7578942" cy="4266212"/>
          </a:xfrm>
          <a:prstGeom prst="rect">
            <a:avLst/>
          </a:prstGeom>
          <a:noFill/>
          <a:extLst>
            <a:ext uri="{909E8E84-426E-40DD-AFC4-6F175D3DCCD1}">
              <a14:hiddenFill xmlns:a14="http://schemas.microsoft.com/office/drawing/2010/main">
                <a:solidFill>
                  <a:srgbClr val="FFFFFF"/>
                </a:solidFill>
              </a14:hiddenFill>
            </a:ext>
          </a:extLst>
        </p:spPr>
      </p:pic>
      <p:sp>
        <p:nvSpPr>
          <p:cNvPr id="3" name="Rettangolo 2"/>
          <p:cNvSpPr/>
          <p:nvPr/>
        </p:nvSpPr>
        <p:spPr>
          <a:xfrm>
            <a:off x="528320" y="926562"/>
            <a:ext cx="10749280" cy="646331"/>
          </a:xfrm>
          <a:prstGeom prst="rect">
            <a:avLst/>
          </a:prstGeom>
        </p:spPr>
        <p:txBody>
          <a:bodyPr wrap="square">
            <a:spAutoFit/>
          </a:bodyPr>
          <a:lstStyle/>
          <a:p>
            <a:pPr marL="285750" indent="-285750">
              <a:buFont typeface="Arial" panose="020B0604020202020204" pitchFamily="34" charset="0"/>
              <a:buChar char="•"/>
            </a:pPr>
            <a:r>
              <a:rPr lang="en-US" dirty="0"/>
              <a:t>LIGO consists of two widely separated (about 3,000 km) identical detector sites in the USA working as a single observatory: one in southeastern Washington State and the other in rural Livingston, Louisiana.</a:t>
            </a:r>
          </a:p>
        </p:txBody>
      </p:sp>
    </p:spTree>
    <p:extLst>
      <p:ext uri="{BB962C8B-B14F-4D97-AF65-F5344CB8AC3E}">
        <p14:creationId xmlns:p14="http://schemas.microsoft.com/office/powerpoint/2010/main" val="195517926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904240" y="3326"/>
            <a:ext cx="9395658" cy="749710"/>
          </a:xfrm>
        </p:spPr>
        <p:txBody>
          <a:bodyPr>
            <a:normAutofit/>
          </a:bodyPr>
          <a:lstStyle/>
          <a:p>
            <a:pPr algn="l"/>
            <a:r>
              <a:rPr lang="it-IT" sz="4000" dirty="0">
                <a:solidFill>
                  <a:srgbClr val="C00000"/>
                </a:solidFill>
              </a:rPr>
              <a:t>VIRGO (</a:t>
            </a:r>
            <a:r>
              <a:rPr lang="it-IT" sz="4000" dirty="0" err="1">
                <a:solidFill>
                  <a:srgbClr val="C00000"/>
                </a:solidFill>
              </a:rPr>
              <a:t>Italy</a:t>
            </a:r>
            <a:r>
              <a:rPr lang="it-IT" sz="4000" dirty="0">
                <a:solidFill>
                  <a:srgbClr val="C00000"/>
                </a:solidFill>
              </a:rPr>
              <a:t>)</a:t>
            </a:r>
            <a:endParaRPr lang="en-US" sz="40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30</a:t>
            </a:fld>
            <a:endParaRPr lang="it-IT"/>
          </a:p>
        </p:txBody>
      </p:sp>
      <p:sp>
        <p:nvSpPr>
          <p:cNvPr id="6" name="AutoShape 2" descr="Risultati immagini per virgo interferometer"/>
          <p:cNvSpPr>
            <a:spLocks noChangeAspect="1" noChangeArrowheads="1"/>
          </p:cNvSpPr>
          <p:nvPr/>
        </p:nvSpPr>
        <p:spPr bwMode="auto">
          <a:xfrm>
            <a:off x="1679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8196" name="Picture 4" descr="http://www.lapp.in2p3.fr/IMG/jpg/virgoview.jpg"/>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7232098" y="900825"/>
            <a:ext cx="4857985" cy="3315575"/>
          </a:xfrm>
          <a:prstGeom prst="rect">
            <a:avLst/>
          </a:prstGeom>
          <a:noFill/>
          <a:extLst>
            <a:ext uri="{909E8E84-426E-40DD-AFC4-6F175D3DCCD1}">
              <a14:hiddenFill xmlns:a14="http://schemas.microsoft.com/office/drawing/2010/main">
                <a:solidFill>
                  <a:srgbClr val="FFFFFF"/>
                </a:solidFill>
              </a14:hiddenFill>
            </a:ext>
          </a:extLst>
        </p:spPr>
      </p:pic>
      <p:pic>
        <p:nvPicPr>
          <p:cNvPr id="8197" name="Picture 5"/>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1838325" y="3348037"/>
            <a:ext cx="6543675" cy="319087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198" name="Picture 6"/>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185905" y="910574"/>
            <a:ext cx="1538120" cy="544577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 name="Rettangolo 4"/>
          <p:cNvSpPr/>
          <p:nvPr/>
        </p:nvSpPr>
        <p:spPr>
          <a:xfrm>
            <a:off x="1792120" y="1091472"/>
            <a:ext cx="4669640" cy="1477328"/>
          </a:xfrm>
          <a:prstGeom prst="rect">
            <a:avLst/>
          </a:prstGeom>
        </p:spPr>
        <p:txBody>
          <a:bodyPr wrap="square">
            <a:spAutoFit/>
          </a:bodyPr>
          <a:lstStyle/>
          <a:p>
            <a:pPr marL="285750" indent="-285750">
              <a:buFont typeface="Arial" panose="020B0604020202020204" pitchFamily="34" charset="0"/>
              <a:buChar char="•"/>
            </a:pPr>
            <a:r>
              <a:rPr lang="en-US" dirty="0"/>
              <a:t>Virgo is a 3 km interferometer located close to Pisa, Italy, funded by the European Gravitational Observatory (EGO), a collaboration between the Italian INFN and the French CNRS.</a:t>
            </a:r>
          </a:p>
        </p:txBody>
      </p:sp>
    </p:spTree>
    <p:extLst>
      <p:ext uri="{BB962C8B-B14F-4D97-AF65-F5344CB8AC3E}">
        <p14:creationId xmlns:p14="http://schemas.microsoft.com/office/powerpoint/2010/main" val="354648193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
            <a:ext cx="10515600" cy="783853"/>
          </a:xfrm>
        </p:spPr>
        <p:txBody>
          <a:bodyPr>
            <a:normAutofit/>
          </a:bodyPr>
          <a:lstStyle/>
          <a:p>
            <a:r>
              <a:rPr lang="en-US" sz="3600" dirty="0">
                <a:solidFill>
                  <a:srgbClr val="C00000"/>
                </a:solidFill>
              </a:rPr>
              <a:t>Advanced LIGO/VIRGO runs O1-O2-O3-O4-O5</a:t>
            </a:r>
          </a:p>
        </p:txBody>
      </p:sp>
      <p:sp>
        <p:nvSpPr>
          <p:cNvPr id="4" name="Segnaposto piè di pagina 3"/>
          <p:cNvSpPr>
            <a:spLocks noGrp="1"/>
          </p:cNvSpPr>
          <p:nvPr>
            <p:ph type="ftr" sz="quarter" idx="11"/>
          </p:nvPr>
        </p:nvSpPr>
        <p:spPr/>
        <p:txBody>
          <a:bodyPr/>
          <a:lstStyle/>
          <a:p>
            <a:r>
              <a:rPr lang="fr-FR" dirty="0"/>
              <a:t>M. Spurio - Astroparticle Physics - 13</a:t>
            </a:r>
            <a:endParaRPr lang="it-IT" dirty="0"/>
          </a:p>
        </p:txBody>
      </p:sp>
      <p:sp>
        <p:nvSpPr>
          <p:cNvPr id="7" name="Segnaposto numero diapositiva 6"/>
          <p:cNvSpPr>
            <a:spLocks noGrp="1"/>
          </p:cNvSpPr>
          <p:nvPr>
            <p:ph type="sldNum" sz="quarter" idx="12"/>
          </p:nvPr>
        </p:nvSpPr>
        <p:spPr/>
        <p:txBody>
          <a:bodyPr/>
          <a:lstStyle/>
          <a:p>
            <a:fld id="{EF856C54-971D-4A64-8725-72F12A462872}" type="slidenum">
              <a:rPr lang="it-IT" smtClean="0"/>
              <a:t>31</a:t>
            </a:fld>
            <a:endParaRPr lang="it-IT"/>
          </a:p>
        </p:txBody>
      </p:sp>
      <p:sp>
        <p:nvSpPr>
          <p:cNvPr id="5" name="Rettangolo 4"/>
          <p:cNvSpPr/>
          <p:nvPr/>
        </p:nvSpPr>
        <p:spPr>
          <a:xfrm>
            <a:off x="609600" y="877055"/>
            <a:ext cx="10972800" cy="2693045"/>
          </a:xfrm>
          <a:prstGeom prst="rect">
            <a:avLst/>
          </a:prstGeom>
        </p:spPr>
        <p:txBody>
          <a:bodyPr wrap="square">
            <a:spAutoFit/>
          </a:bodyPr>
          <a:lstStyle/>
          <a:p>
            <a:pPr marL="285750" indent="-285750">
              <a:spcAft>
                <a:spcPts val="600"/>
              </a:spcAft>
              <a:buFont typeface="Arial" panose="020B0604020202020204" pitchFamily="34" charset="0"/>
              <a:buChar char="•"/>
            </a:pPr>
            <a:r>
              <a:rPr lang="en-US" dirty="0"/>
              <a:t>Initial LIGO and VIRGO  took data between 2001 and 2010, without detecting GWs. </a:t>
            </a:r>
          </a:p>
          <a:p>
            <a:pPr marL="285750" indent="-285750">
              <a:spcAft>
                <a:spcPts val="600"/>
              </a:spcAft>
              <a:buFont typeface="Arial" panose="020B0604020202020204" pitchFamily="34" charset="0"/>
              <a:buChar char="•"/>
            </a:pPr>
            <a:r>
              <a:rPr lang="en-US" dirty="0"/>
              <a:t>The redesign, construction, preparation and installation of the Advanced LIGO (aLIGO) took 7 years, from 2008 to 2015, and those for the Advanced Virgo from 2010 to 2017.</a:t>
            </a:r>
          </a:p>
          <a:p>
            <a:pPr marL="285750" indent="-285750">
              <a:spcAft>
                <a:spcPts val="600"/>
              </a:spcAft>
              <a:buFont typeface="Arial" panose="020B0604020202020204" pitchFamily="34" charset="0"/>
              <a:buChar char="•"/>
            </a:pPr>
            <a:r>
              <a:rPr lang="en-US" dirty="0"/>
              <a:t>LIGO, Virgo and KAGRA Collaborations are separate organizations, </a:t>
            </a:r>
            <a:r>
              <a:rPr lang="en-US" b="1" dirty="0"/>
              <a:t>but they cooperate closely; they are referred to as LVK, and they collectively sign the research papers</a:t>
            </a:r>
            <a:r>
              <a:rPr lang="en-US" dirty="0"/>
              <a:t>.</a:t>
            </a:r>
          </a:p>
          <a:p>
            <a:pPr marL="285750" indent="-285750">
              <a:spcAft>
                <a:spcPts val="600"/>
              </a:spcAft>
              <a:buFont typeface="Arial" panose="020B0604020202020204" pitchFamily="34" charset="0"/>
              <a:buChar char="•"/>
            </a:pPr>
            <a:r>
              <a:rPr lang="en-US" dirty="0"/>
              <a:t>September 2015: aLIGO began the era of GW astronomy with its first observation run (O1) and detections.</a:t>
            </a:r>
          </a:p>
          <a:p>
            <a:pPr marL="285750" indent="-285750">
              <a:spcAft>
                <a:spcPts val="600"/>
              </a:spcAft>
              <a:buFont typeface="Arial" panose="020B0604020202020204" pitchFamily="34" charset="0"/>
              <a:buChar char="•"/>
            </a:pPr>
            <a:endParaRPr lang="en-US" dirty="0"/>
          </a:p>
          <a:p>
            <a:pPr marL="285750" indent="-285750">
              <a:spcAft>
                <a:spcPts val="600"/>
              </a:spcAft>
              <a:buFont typeface="Arial" panose="020B0604020202020204" pitchFamily="34" charset="0"/>
              <a:buChar char="•"/>
            </a:pPr>
            <a:endParaRPr lang="en-US" dirty="0"/>
          </a:p>
        </p:txBody>
      </p:sp>
      <p:pic>
        <p:nvPicPr>
          <p:cNvPr id="1026" name="Picture 2" descr="04 Timeline June 2024">
            <a:extLst>
              <a:ext uri="{FF2B5EF4-FFF2-40B4-BE49-F238E27FC236}">
                <a16:creationId xmlns:a16="http://schemas.microsoft.com/office/drawing/2014/main" id="{F1A61D5A-89B7-F27A-3274-628A318289A1}"/>
              </a:ext>
            </a:extLst>
          </p:cNvPr>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1483567" y="2842117"/>
            <a:ext cx="8740150" cy="358482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4636806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AutoShape 2" descr="Risultati immagini per virgo interferometer"/>
          <p:cNvSpPr>
            <a:spLocks noChangeAspect="1" noChangeArrowheads="1"/>
          </p:cNvSpPr>
          <p:nvPr/>
        </p:nvSpPr>
        <p:spPr bwMode="auto">
          <a:xfrm>
            <a:off x="1679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11" name="Titolo 1"/>
          <p:cNvSpPr txBox="1">
            <a:spLocks/>
          </p:cNvSpPr>
          <p:nvPr/>
        </p:nvSpPr>
        <p:spPr>
          <a:xfrm>
            <a:off x="840059" y="3326"/>
            <a:ext cx="9459839" cy="749710"/>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C00000"/>
                </a:solidFill>
                <a:latin typeface="+mj-lt"/>
                <a:ea typeface="+mj-ea"/>
                <a:cs typeface="+mj-cs"/>
              </a:defRPr>
            </a:lvl1pPr>
          </a:lstStyle>
          <a:p>
            <a:r>
              <a:rPr lang="it-IT" dirty="0" err="1"/>
              <a:t>Noise</a:t>
            </a:r>
            <a:endParaRPr lang="en-US" dirty="0"/>
          </a:p>
        </p:txBody>
      </p:sp>
      <p:pic>
        <p:nvPicPr>
          <p:cNvPr id="8" name="Immagine 7"/>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679575" y="2581452"/>
            <a:ext cx="6456975" cy="3774898"/>
          </a:xfrm>
          <a:prstGeom prst="rect">
            <a:avLst/>
          </a:prstGeom>
        </p:spPr>
      </p:pic>
      <p:sp>
        <p:nvSpPr>
          <p:cNvPr id="4" name="Rettangolo 3"/>
          <p:cNvSpPr/>
          <p:nvPr/>
        </p:nvSpPr>
        <p:spPr>
          <a:xfrm>
            <a:off x="617034" y="877879"/>
            <a:ext cx="10675433" cy="2031325"/>
          </a:xfrm>
          <a:prstGeom prst="rect">
            <a:avLst/>
          </a:prstGeom>
        </p:spPr>
        <p:txBody>
          <a:bodyPr wrap="square">
            <a:spAutoFit/>
          </a:bodyPr>
          <a:lstStyle/>
          <a:p>
            <a:pPr marL="285750" indent="-285750">
              <a:buFont typeface="Arial" panose="020B0604020202020204" pitchFamily="34" charset="0"/>
              <a:buChar char="•"/>
            </a:pPr>
            <a:r>
              <a:rPr lang="en-US" dirty="0"/>
              <a:t>A genuine GW signal must be extracted from a large background due to noise sources. These noise sources can be divided into two categories: </a:t>
            </a:r>
          </a:p>
          <a:p>
            <a:pPr marL="742950" lvl="1" indent="-285750">
              <a:buFont typeface="Arial" panose="020B0604020202020204" pitchFamily="34" charset="0"/>
              <a:buChar char="•"/>
            </a:pPr>
            <a:r>
              <a:rPr lang="en-US" b="1" dirty="0"/>
              <a:t>Displacement noises</a:t>
            </a:r>
            <a:r>
              <a:rPr lang="en-US" dirty="0"/>
              <a:t>, such as thermal noise, ground vibrations and gravity gradient noises. These dominate at the frequencies below  100 Hz. </a:t>
            </a:r>
          </a:p>
          <a:p>
            <a:pPr marL="742950" lvl="1" indent="-285750">
              <a:buFont typeface="Arial" panose="020B0604020202020204" pitchFamily="34" charset="0"/>
              <a:buChar char="•"/>
            </a:pPr>
            <a:r>
              <a:rPr lang="en-US" b="1" dirty="0"/>
              <a:t>Sensing noises</a:t>
            </a:r>
            <a:r>
              <a:rPr lang="en-US" dirty="0"/>
              <a:t>, as shot noise and quantum effects.  Associated with the conversion of displacement into a readout signal (dominates above 100 Hz).</a:t>
            </a:r>
          </a:p>
          <a:p>
            <a:pPr marL="742950" lvl="1" indent="-285750">
              <a:buFont typeface="Arial" panose="020B0604020202020204" pitchFamily="34" charset="0"/>
              <a:buChar char="•"/>
            </a:pPr>
            <a:endParaRPr lang="en-US" dirty="0"/>
          </a:p>
        </p:txBody>
      </p:sp>
      <p:sp>
        <p:nvSpPr>
          <p:cNvPr id="5" name="Rettangolo 4"/>
          <p:cNvSpPr/>
          <p:nvPr/>
        </p:nvSpPr>
        <p:spPr>
          <a:xfrm>
            <a:off x="8001197" y="2909203"/>
            <a:ext cx="3737319" cy="2308324"/>
          </a:xfrm>
          <a:prstGeom prst="rect">
            <a:avLst/>
          </a:prstGeom>
        </p:spPr>
        <p:txBody>
          <a:bodyPr wrap="square">
            <a:spAutoFit/>
          </a:bodyPr>
          <a:lstStyle/>
          <a:p>
            <a:r>
              <a:rPr lang="en-US" sz="1600" i="1" dirty="0"/>
              <a:t>Noise at aLIGO at the time of GW150914. On the y axis there is an amplitude spectral density, expressed in terms of equivalent GW strain. </a:t>
            </a:r>
          </a:p>
          <a:p>
            <a:r>
              <a:rPr lang="en-US" sz="1600" i="1" dirty="0"/>
              <a:t>Narrow-band features include calibration lines (33-38, 330, and 1,080 Hz), vibrational modes of suspension fibers (500 Hz and harmonics), and 60 Hz electric power grid harmonics</a:t>
            </a:r>
          </a:p>
        </p:txBody>
      </p:sp>
      <p:sp>
        <p:nvSpPr>
          <p:cNvPr id="2" name="Segnaposto piè di pagina 1"/>
          <p:cNvSpPr>
            <a:spLocks noGrp="1"/>
          </p:cNvSpPr>
          <p:nvPr>
            <p:ph type="ftr" sz="quarter" idx="11"/>
          </p:nvPr>
        </p:nvSpPr>
        <p:spPr/>
        <p:txBody>
          <a:bodyPr/>
          <a:lstStyle/>
          <a:p>
            <a:r>
              <a:rPr lang="fr-FR"/>
              <a:t>M. Spurio - Astroparticle Physics - 13</a:t>
            </a:r>
            <a:endParaRPr lang="it-IT"/>
          </a:p>
        </p:txBody>
      </p:sp>
      <p:sp>
        <p:nvSpPr>
          <p:cNvPr id="3" name="Segnaposto numero diapositiva 2"/>
          <p:cNvSpPr>
            <a:spLocks noGrp="1"/>
          </p:cNvSpPr>
          <p:nvPr>
            <p:ph type="sldNum" sz="quarter" idx="12"/>
          </p:nvPr>
        </p:nvSpPr>
        <p:spPr/>
        <p:txBody>
          <a:bodyPr/>
          <a:lstStyle/>
          <a:p>
            <a:fld id="{EF856C54-971D-4A64-8725-72F12A462872}" type="slidenum">
              <a:rPr lang="it-IT" smtClean="0"/>
              <a:t>32</a:t>
            </a:fld>
            <a:endParaRPr lang="it-IT"/>
          </a:p>
        </p:txBody>
      </p:sp>
    </p:spTree>
    <p:extLst>
      <p:ext uri="{BB962C8B-B14F-4D97-AF65-F5344CB8AC3E}">
        <p14:creationId xmlns:p14="http://schemas.microsoft.com/office/powerpoint/2010/main" val="153038258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48693"/>
          </a:xfrm>
        </p:spPr>
        <p:txBody>
          <a:bodyPr>
            <a:normAutofit/>
          </a:bodyPr>
          <a:lstStyle/>
          <a:p>
            <a:r>
              <a:rPr lang="en-US" sz="3600" dirty="0">
                <a:solidFill>
                  <a:srgbClr val="990000"/>
                </a:solidFill>
              </a:rPr>
              <a:t>GW150914</a:t>
            </a:r>
            <a:endParaRPr lang="en-US" sz="3600" dirty="0"/>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33</a:t>
            </a:fld>
            <a:endParaRPr lang="it-IT"/>
          </a:p>
        </p:txBody>
      </p:sp>
      <p:grpSp>
        <p:nvGrpSpPr>
          <p:cNvPr id="8" name="Gruppo 7"/>
          <p:cNvGrpSpPr>
            <a:grpSpLocks noChangeAspect="1"/>
          </p:cNvGrpSpPr>
          <p:nvPr/>
        </p:nvGrpSpPr>
        <p:grpSpPr>
          <a:xfrm>
            <a:off x="2341254" y="2409196"/>
            <a:ext cx="7108495" cy="4109366"/>
            <a:chOff x="1007998" y="929670"/>
            <a:chExt cx="7128000" cy="4239810"/>
          </a:xfrm>
        </p:grpSpPr>
        <p:pic>
          <p:nvPicPr>
            <p:cNvPr id="6" name="Immagine 5"/>
            <p:cNvPicPr>
              <a:picLocks noChangeAspect="1"/>
            </p:cNvPicPr>
            <p:nvPr/>
          </p:nvPicPr>
          <p:blipFill>
            <a:blip r:embed="rId2"/>
            <a:stretch>
              <a:fillRect/>
            </a:stretch>
          </p:blipFill>
          <p:spPr>
            <a:xfrm>
              <a:off x="1393029" y="1181328"/>
              <a:ext cx="6550563" cy="3988152"/>
            </a:xfrm>
            <a:prstGeom prst="rect">
              <a:avLst/>
            </a:prstGeom>
          </p:spPr>
        </p:pic>
        <p:pic>
          <p:nvPicPr>
            <p:cNvPr id="7" name="Immagine 6"/>
            <p:cNvPicPr>
              <a:picLocks noChangeAspect="1"/>
            </p:cNvPicPr>
            <p:nvPr/>
          </p:nvPicPr>
          <p:blipFill>
            <a:blip r:embed="rId3"/>
            <a:stretch>
              <a:fillRect/>
            </a:stretch>
          </p:blipFill>
          <p:spPr>
            <a:xfrm>
              <a:off x="1007998" y="929670"/>
              <a:ext cx="7128000" cy="478488"/>
            </a:xfrm>
            <a:prstGeom prst="rect">
              <a:avLst/>
            </a:prstGeom>
          </p:spPr>
        </p:pic>
      </p:grpSp>
      <p:pic>
        <p:nvPicPr>
          <p:cNvPr id="5" name="Immagine 4"/>
          <p:cNvPicPr>
            <a:picLocks noChangeAspect="1"/>
          </p:cNvPicPr>
          <p:nvPr/>
        </p:nvPicPr>
        <p:blipFill rotWithShape="1">
          <a:blip r:embed="rId4"/>
          <a:srcRect l="219" t="2205" r="-219" b="14648"/>
          <a:stretch/>
        </p:blipFill>
        <p:spPr>
          <a:xfrm>
            <a:off x="4153706" y="242331"/>
            <a:ext cx="5885645" cy="1944117"/>
          </a:xfrm>
          <a:prstGeom prst="rect">
            <a:avLst/>
          </a:prstGeom>
        </p:spPr>
      </p:pic>
      <p:sp>
        <p:nvSpPr>
          <p:cNvPr id="12" name="Rettangolo 11"/>
          <p:cNvSpPr/>
          <p:nvPr/>
        </p:nvSpPr>
        <p:spPr>
          <a:xfrm>
            <a:off x="4370232" y="1266094"/>
            <a:ext cx="2665927" cy="369332"/>
          </a:xfrm>
          <a:prstGeom prst="rect">
            <a:avLst/>
          </a:prstGeom>
          <a:ln>
            <a:solidFill>
              <a:srgbClr val="FF2F2F"/>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
        <p:nvSpPr>
          <p:cNvPr id="13" name="Rettangolo 12"/>
          <p:cNvSpPr/>
          <p:nvPr/>
        </p:nvSpPr>
        <p:spPr>
          <a:xfrm rot="20151049">
            <a:off x="1379034" y="588036"/>
            <a:ext cx="4042197" cy="923330"/>
          </a:xfrm>
          <a:prstGeom prst="rect">
            <a:avLst/>
          </a:prstGeom>
          <a:noFill/>
        </p:spPr>
        <p:txBody>
          <a:bodyPr wrap="none" lIns="91440" tIns="45720" rIns="91440" bIns="45720">
            <a:spAutoFit/>
          </a:bodyPr>
          <a:lstStyle/>
          <a:p>
            <a:pPr algn="ctr"/>
            <a:r>
              <a:rPr lang="it-IT"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The </a:t>
            </a:r>
            <a:r>
              <a:rPr lang="it-IT" sz="5400" dirty="0" err="1">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rPr>
              <a:t>discovery</a:t>
            </a:r>
            <a:endParaRPr lang="it-IT" sz="5400"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
        <p:nvSpPr>
          <p:cNvPr id="14" name="Indietro o precedente 13">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15" name="Rettangolo 14"/>
          <p:cNvSpPr/>
          <p:nvPr/>
        </p:nvSpPr>
        <p:spPr>
          <a:xfrm>
            <a:off x="3269400" y="4257155"/>
            <a:ext cx="1283551" cy="369332"/>
          </a:xfrm>
          <a:prstGeom prst="rect">
            <a:avLst/>
          </a:prstGeom>
          <a:ln>
            <a:solidFill>
              <a:srgbClr val="FF2F2F"/>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
        <p:nvSpPr>
          <p:cNvPr id="16" name="Rettangolo 15"/>
          <p:cNvSpPr/>
          <p:nvPr/>
        </p:nvSpPr>
        <p:spPr>
          <a:xfrm>
            <a:off x="6868384" y="4252106"/>
            <a:ext cx="756000" cy="369332"/>
          </a:xfrm>
          <a:prstGeom prst="rect">
            <a:avLst/>
          </a:prstGeom>
          <a:ln>
            <a:solidFill>
              <a:srgbClr val="FF2F2F"/>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
        <p:nvSpPr>
          <p:cNvPr id="17" name="Rettangolo 16"/>
          <p:cNvSpPr/>
          <p:nvPr/>
        </p:nvSpPr>
        <p:spPr>
          <a:xfrm>
            <a:off x="5728903" y="5042604"/>
            <a:ext cx="972000" cy="369332"/>
          </a:xfrm>
          <a:prstGeom prst="rect">
            <a:avLst/>
          </a:prstGeom>
          <a:ln>
            <a:solidFill>
              <a:srgbClr val="FF2F2F"/>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
        <p:nvSpPr>
          <p:cNvPr id="18" name="Rettangolo 17"/>
          <p:cNvSpPr/>
          <p:nvPr/>
        </p:nvSpPr>
        <p:spPr>
          <a:xfrm>
            <a:off x="5855514" y="5253617"/>
            <a:ext cx="1440000" cy="369332"/>
          </a:xfrm>
          <a:prstGeom prst="rect">
            <a:avLst/>
          </a:prstGeom>
          <a:ln>
            <a:solidFill>
              <a:srgbClr val="FF2F2F"/>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
        <p:nvSpPr>
          <p:cNvPr id="19" name="Rettangolo 18"/>
          <p:cNvSpPr/>
          <p:nvPr/>
        </p:nvSpPr>
        <p:spPr>
          <a:xfrm>
            <a:off x="2659449" y="5469617"/>
            <a:ext cx="1800000" cy="369332"/>
          </a:xfrm>
          <a:prstGeom prst="rect">
            <a:avLst/>
          </a:prstGeom>
          <a:ln>
            <a:solidFill>
              <a:srgbClr val="FF2F2F"/>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
        <p:nvSpPr>
          <p:cNvPr id="20" name="Rettangolo 19"/>
          <p:cNvSpPr/>
          <p:nvPr/>
        </p:nvSpPr>
        <p:spPr>
          <a:xfrm>
            <a:off x="8229418" y="5032568"/>
            <a:ext cx="972000" cy="369332"/>
          </a:xfrm>
          <a:prstGeom prst="rect">
            <a:avLst/>
          </a:prstGeom>
          <a:ln>
            <a:solidFill>
              <a:srgbClr val="FF2F2F"/>
            </a:solidFill>
          </a:ln>
        </p:spPr>
        <p:txBody>
          <a:bodyPr wrap="square" rtlCol="0" anchor="ctr">
            <a:spAutoFit/>
          </a:bodyPr>
          <a:lstStyle/>
          <a:p>
            <a:pPr marL="285750" indent="-285750" algn="ctr">
              <a:spcAft>
                <a:spcPts val="600"/>
              </a:spcAft>
              <a:buFont typeface="Arial" panose="020B0604020202020204" pitchFamily="34" charset="0"/>
              <a:buChar char="•"/>
            </a:pPr>
            <a:endParaRPr lang="en-US" dirty="0">
              <a:ln w="0"/>
              <a:gradFill>
                <a:gsLst>
                  <a:gs pos="0">
                    <a:schemeClr val="accent5">
                      <a:lumMod val="50000"/>
                    </a:schemeClr>
                  </a:gs>
                  <a:gs pos="50000">
                    <a:schemeClr val="accent5"/>
                  </a:gs>
                  <a:gs pos="100000">
                    <a:schemeClr val="accent5">
                      <a:lumMod val="60000"/>
                      <a:lumOff val="40000"/>
                    </a:schemeClr>
                  </a:gs>
                </a:gsLst>
                <a:lin ang="5400000"/>
              </a:gradFill>
              <a:effectLst>
                <a:reflection blurRad="6350" stA="53000" endA="300" endPos="35500" dir="5400000" sy="-90000" algn="bl" rotWithShape="0"/>
              </a:effectLst>
            </a:endParaRPr>
          </a:p>
        </p:txBody>
      </p:sp>
    </p:spTree>
    <p:extLst>
      <p:ext uri="{BB962C8B-B14F-4D97-AF65-F5344CB8AC3E}">
        <p14:creationId xmlns:p14="http://schemas.microsoft.com/office/powerpoint/2010/main" val="335593208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58283"/>
          </a:xfrm>
        </p:spPr>
        <p:txBody>
          <a:bodyPr>
            <a:normAutofit/>
          </a:bodyPr>
          <a:lstStyle/>
          <a:p>
            <a:r>
              <a:rPr lang="en-US" sz="3600" dirty="0">
                <a:solidFill>
                  <a:srgbClr val="C00000"/>
                </a:solidFill>
              </a:rPr>
              <a:t>The expected signal</a:t>
            </a:r>
          </a:p>
        </p:txBody>
      </p:sp>
      <p:pic>
        <p:nvPicPr>
          <p:cNvPr id="4" name="GW170104_720p_60FPS">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a:blip r:embed="rId4"/>
          <a:stretch>
            <a:fillRect/>
          </a:stretch>
        </p:blipFill>
        <p:spPr>
          <a:xfrm>
            <a:off x="2228850" y="1825625"/>
            <a:ext cx="7734300" cy="4351338"/>
          </a:xfrm>
        </p:spPr>
      </p:pic>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34</a:t>
            </a:fld>
            <a:endParaRPr lang="it-IT"/>
          </a:p>
        </p:txBody>
      </p:sp>
      <p:sp>
        <p:nvSpPr>
          <p:cNvPr id="6" name="Rettangolo 5"/>
          <p:cNvSpPr/>
          <p:nvPr/>
        </p:nvSpPr>
        <p:spPr>
          <a:xfrm>
            <a:off x="3352801" y="4169597"/>
            <a:ext cx="4080681" cy="2007365"/>
          </a:xfrm>
          <a:prstGeom prst="rect">
            <a:avLst/>
          </a:prstGeom>
          <a:solidFill>
            <a:srgbClr val="FF0000">
              <a:alpha val="23922"/>
            </a:srgbClr>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sz="2000" b="1" dirty="0">
              <a:solidFill>
                <a:srgbClr val="FF0000"/>
              </a:solidFill>
            </a:endParaRPr>
          </a:p>
          <a:p>
            <a:pPr algn="ctr"/>
            <a:r>
              <a:rPr lang="it-IT" sz="2000" b="1" dirty="0">
                <a:solidFill>
                  <a:srgbClr val="FF0000"/>
                </a:solidFill>
              </a:rPr>
              <a:t>Inspiral</a:t>
            </a:r>
            <a:endParaRPr lang="en-US" b="1" dirty="0">
              <a:solidFill>
                <a:srgbClr val="FF0000"/>
              </a:solidFill>
            </a:endParaRPr>
          </a:p>
        </p:txBody>
      </p:sp>
      <p:sp>
        <p:nvSpPr>
          <p:cNvPr id="7" name="Rettangolo 6"/>
          <p:cNvSpPr/>
          <p:nvPr/>
        </p:nvSpPr>
        <p:spPr>
          <a:xfrm>
            <a:off x="7433481" y="4169598"/>
            <a:ext cx="1501253" cy="2007364"/>
          </a:xfrm>
          <a:prstGeom prst="rect">
            <a:avLst/>
          </a:prstGeom>
          <a:solidFill>
            <a:srgbClr val="0000FF">
              <a:alpha val="23922"/>
            </a:srgbClr>
          </a:solidFill>
          <a:ln>
            <a:solidFill>
              <a:srgbClr val="0000F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it-IT" sz="2000" b="1" dirty="0">
              <a:solidFill>
                <a:schemeClr val="accent1">
                  <a:lumMod val="50000"/>
                </a:schemeClr>
              </a:solidFill>
            </a:endParaRPr>
          </a:p>
          <a:p>
            <a:pPr algn="ctr"/>
            <a:r>
              <a:rPr lang="it-IT" sz="2000" b="1" dirty="0">
                <a:solidFill>
                  <a:schemeClr val="accent1">
                    <a:lumMod val="50000"/>
                  </a:schemeClr>
                </a:solidFill>
              </a:rPr>
              <a:t>Merger</a:t>
            </a:r>
            <a:endParaRPr lang="en-US" b="1" dirty="0">
              <a:solidFill>
                <a:schemeClr val="accent1">
                  <a:lumMod val="50000"/>
                </a:schemeClr>
              </a:solidFill>
            </a:endParaRPr>
          </a:p>
        </p:txBody>
      </p:sp>
      <p:sp>
        <p:nvSpPr>
          <p:cNvPr id="8" name="Rettangolo 7"/>
          <p:cNvSpPr/>
          <p:nvPr/>
        </p:nvSpPr>
        <p:spPr>
          <a:xfrm>
            <a:off x="8934733" y="4169598"/>
            <a:ext cx="573207" cy="2007364"/>
          </a:xfrm>
          <a:prstGeom prst="rect">
            <a:avLst/>
          </a:prstGeom>
          <a:solidFill>
            <a:srgbClr val="00B050">
              <a:alpha val="23922"/>
            </a:srgbClr>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00" dirty="0">
              <a:solidFill>
                <a:schemeClr val="accent6">
                  <a:lumMod val="50000"/>
                </a:schemeClr>
              </a:solidFill>
            </a:endParaRPr>
          </a:p>
          <a:p>
            <a:pPr algn="ctr"/>
            <a:r>
              <a:rPr lang="en-US" sz="1300" dirty="0">
                <a:solidFill>
                  <a:schemeClr val="accent6">
                    <a:lumMod val="50000"/>
                  </a:schemeClr>
                </a:solidFill>
              </a:rPr>
              <a:t>Ring-down</a:t>
            </a:r>
          </a:p>
        </p:txBody>
      </p:sp>
      <p:sp>
        <p:nvSpPr>
          <p:cNvPr id="12" name="CasellaDiTesto 11">
            <a:extLst>
              <a:ext uri="{FF2B5EF4-FFF2-40B4-BE49-F238E27FC236}">
                <a16:creationId xmlns:a16="http://schemas.microsoft.com/office/drawing/2014/main" id="{58114DAD-7933-1F3E-B00D-E347EADAD781}"/>
              </a:ext>
            </a:extLst>
          </p:cNvPr>
          <p:cNvSpPr txBox="1"/>
          <p:nvPr/>
        </p:nvSpPr>
        <p:spPr>
          <a:xfrm>
            <a:off x="1642946" y="811818"/>
            <a:ext cx="8833668" cy="646331"/>
          </a:xfrm>
          <a:prstGeom prst="rect">
            <a:avLst/>
          </a:prstGeom>
          <a:noFill/>
        </p:spPr>
        <p:txBody>
          <a:bodyPr wrap="square">
            <a:spAutoFit/>
          </a:bodyPr>
          <a:lstStyle/>
          <a:p>
            <a:r>
              <a:rPr lang="en-US" i="1" dirty="0">
                <a:highlight>
                  <a:srgbClr val="FFFF00"/>
                </a:highlight>
              </a:rPr>
              <a:t>It matches the waveform predicted by general relativity for the </a:t>
            </a:r>
            <a:r>
              <a:rPr lang="en-US" i="1" dirty="0" err="1">
                <a:highlight>
                  <a:srgbClr val="FFFF00"/>
                </a:highlight>
              </a:rPr>
              <a:t>inspiral</a:t>
            </a:r>
            <a:r>
              <a:rPr lang="en-US" i="1" dirty="0">
                <a:highlight>
                  <a:srgbClr val="FFFF00"/>
                </a:highlight>
              </a:rPr>
              <a:t> and merger of a pair of black holes and the ringdown of the resulting single black hole.</a:t>
            </a:r>
            <a:endParaRPr lang="it-IT" i="1" dirty="0">
              <a:highlight>
                <a:srgbClr val="FFFF00"/>
              </a:highlight>
            </a:endParaRPr>
          </a:p>
        </p:txBody>
      </p:sp>
    </p:spTree>
    <p:extLst>
      <p:ext uri="{BB962C8B-B14F-4D97-AF65-F5344CB8AC3E}">
        <p14:creationId xmlns:p14="http://schemas.microsoft.com/office/powerpoint/2010/main" val="12598327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7"/>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8"/>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19" restart="whenNotActive" fill="hold" evtFilter="cancelBubble" nodeType="interactiveSeq">
                <p:stCondLst>
                  <p:cond evt="onClick" delay="0">
                    <p:tgtEl>
                      <p:spTgt spid="4"/>
                    </p:tgtEl>
                  </p:cond>
                </p:stCondLst>
                <p:endSync evt="end" delay="0">
                  <p:rtn val="all"/>
                </p:endSync>
                <p:childTnLst>
                  <p:par>
                    <p:cTn id="20" fill="hold">
                      <p:stCondLst>
                        <p:cond delay="0"/>
                      </p:stCondLst>
                      <p:childTnLst>
                        <p:par>
                          <p:cTn id="21" fill="hold">
                            <p:stCondLst>
                              <p:cond delay="0"/>
                            </p:stCondLst>
                            <p:childTnLst>
                              <p:par>
                                <p:cTn id="22" presetID="2" presetClass="mediacall" presetSubtype="0" fill="hold" nodeType="clickEffect">
                                  <p:stCondLst>
                                    <p:cond delay="0"/>
                                  </p:stCondLst>
                                  <p:childTnLst>
                                    <p:cmd type="call" cmd="togglePause">
                                      <p:cBhvr>
                                        <p:cTn id="23" dur="1" fill="hold"/>
                                        <p:tgtEl>
                                          <p:spTgt spid="4"/>
                                        </p:tgtEl>
                                      </p:cBhvr>
                                    </p:cmd>
                                  </p:childTnLst>
                                </p:cTn>
                              </p:par>
                            </p:childTnLst>
                          </p:cTn>
                        </p:par>
                      </p:childTnLst>
                    </p:cTn>
                  </p:par>
                </p:childTnLst>
              </p:cTn>
              <p:nextCondLst>
                <p:cond evt="onClick" delay="0">
                  <p:tgtEl>
                    <p:spTgt spid="4"/>
                  </p:tgtEl>
                </p:cond>
              </p:nextCondLst>
            </p:seq>
            <p:video>
              <p:cMediaNode vol="80000">
                <p:cTn id="24" fill="hold" display="0">
                  <p:stCondLst>
                    <p:cond delay="indefinite"/>
                  </p:stCondLst>
                </p:cTn>
                <p:tgtEl>
                  <p:spTgt spid="4"/>
                </p:tgtEl>
              </p:cMediaNode>
            </p:video>
          </p:childTnLst>
        </p:cTn>
      </p:par>
    </p:tnLst>
    <p:bldLst>
      <p:bldP spid="6" grpId="0" animBg="1"/>
      <p:bldP spid="7" grpId="0" animBg="1"/>
      <p:bldP spid="8" grpId="0" animBg="1"/>
      <p:bldP spid="12"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42043"/>
          </a:xfrm>
        </p:spPr>
        <p:txBody>
          <a:bodyPr>
            <a:normAutofit/>
          </a:bodyPr>
          <a:lstStyle/>
          <a:p>
            <a:r>
              <a:rPr lang="en-US" sz="3600" dirty="0">
                <a:solidFill>
                  <a:srgbClr val="C00000"/>
                </a:solidFill>
              </a:rPr>
              <a:t>Transient signal: the </a:t>
            </a:r>
            <a:r>
              <a:rPr lang="en-US" sz="3600" i="1" dirty="0">
                <a:solidFill>
                  <a:srgbClr val="C00000"/>
                </a:solidFill>
              </a:rPr>
              <a:t>matching</a:t>
            </a:r>
            <a:r>
              <a:rPr lang="en-US" sz="3600" dirty="0">
                <a:solidFill>
                  <a:srgbClr val="C00000"/>
                </a:solidFill>
              </a:rPr>
              <a:t> filter method</a:t>
            </a:r>
          </a:p>
        </p:txBody>
      </p:sp>
      <p:pic>
        <p:nvPicPr>
          <p:cNvPr id="5" name="cc_video">
            <a:hlinkClick r:id="" action="ppaction://media"/>
          </p:cNvPr>
          <p:cNvPicPr>
            <a:picLocks noGrp="1" noChangeAspect="1"/>
          </p:cNvPicPr>
          <p:nvPr>
            <p:ph idx="1"/>
            <a:videoFile r:link="rId2"/>
            <p:extLst>
              <p:ext uri="{DAA4B4D4-6D71-4841-9C94-3DE7FCFB9230}">
                <p14:media xmlns:p14="http://schemas.microsoft.com/office/powerpoint/2010/main" r:embed="rId1"/>
              </p:ext>
            </p:extLst>
          </p:nvPr>
        </p:nvPicPr>
        <p:blipFill rotWithShape="1">
          <a:blip r:embed="rId4"/>
          <a:srcRect l="7698" r="5144"/>
          <a:stretch/>
        </p:blipFill>
        <p:spPr>
          <a:xfrm>
            <a:off x="1646238" y="1222375"/>
            <a:ext cx="6005512" cy="4503738"/>
          </a:xfrm>
        </p:spPr>
      </p:pic>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35</a:t>
            </a:fld>
            <a:endParaRPr lang="it-IT"/>
          </a:p>
        </p:txBody>
      </p:sp>
      <p:sp>
        <p:nvSpPr>
          <p:cNvPr id="6" name="Rettangolo 5"/>
          <p:cNvSpPr/>
          <p:nvPr/>
        </p:nvSpPr>
        <p:spPr>
          <a:xfrm>
            <a:off x="7651750" y="1469172"/>
            <a:ext cx="3491050" cy="3901068"/>
          </a:xfrm>
          <a:prstGeom prst="rect">
            <a:avLst/>
          </a:prstGeom>
        </p:spPr>
        <p:txBody>
          <a:bodyPr wrap="square">
            <a:spAutoFit/>
          </a:bodyPr>
          <a:lstStyle/>
          <a:p>
            <a:pPr marL="285750" indent="-285750">
              <a:spcAft>
                <a:spcPts val="300"/>
              </a:spcAft>
              <a:buFont typeface="Arial" panose="020B0604020202020204" pitchFamily="34" charset="0"/>
              <a:buChar char="•"/>
            </a:pPr>
            <a:r>
              <a:rPr lang="en-US" sz="1600" dirty="0"/>
              <a:t>The matched filtering is the technique used to detect GWs in this noisy data. </a:t>
            </a:r>
            <a:r>
              <a:rPr lang="en-US" sz="1600" b="1" dirty="0"/>
              <a:t>The idea is to model the expected signals and cross-correlate them with the data from the detector. </a:t>
            </a:r>
            <a:endParaRPr lang="en-US" sz="1600" dirty="0"/>
          </a:p>
          <a:p>
            <a:pPr marL="285750" indent="-285750">
              <a:spcAft>
                <a:spcPts val="300"/>
              </a:spcAft>
              <a:buFont typeface="Arial" panose="020B0604020202020204" pitchFamily="34" charset="0"/>
              <a:buChar char="•"/>
            </a:pPr>
            <a:r>
              <a:rPr lang="en-US" sz="1600" dirty="0"/>
              <a:t>The expected GWs must be modeled: the h(t) depend on BH masses, spins, orientation etc.</a:t>
            </a:r>
          </a:p>
          <a:p>
            <a:pPr marL="285750" indent="-285750">
              <a:spcAft>
                <a:spcPts val="300"/>
              </a:spcAft>
              <a:buFont typeface="Arial" panose="020B0604020202020204" pitchFamily="34" charset="0"/>
              <a:buChar char="•"/>
            </a:pPr>
            <a:r>
              <a:rPr lang="en-US" sz="1600" dirty="0"/>
              <a:t>The parameter space is discretely sampled to form a template bank, containing all the modelled GW signals. </a:t>
            </a:r>
          </a:p>
          <a:p>
            <a:pPr marL="285750" indent="-285750">
              <a:spcAft>
                <a:spcPts val="300"/>
              </a:spcAft>
              <a:buFont typeface="Arial" panose="020B0604020202020204" pitchFamily="34" charset="0"/>
              <a:buChar char="•"/>
            </a:pPr>
            <a:r>
              <a:rPr lang="en-US" sz="1600" dirty="0"/>
              <a:t>The signal is searched through the very noisy data.</a:t>
            </a:r>
          </a:p>
        </p:txBody>
      </p:sp>
      <p:sp>
        <p:nvSpPr>
          <p:cNvPr id="7" name="CasellaDiTesto 6">
            <a:extLst>
              <a:ext uri="{FF2B5EF4-FFF2-40B4-BE49-F238E27FC236}">
                <a16:creationId xmlns:a16="http://schemas.microsoft.com/office/drawing/2014/main" id="{D5D9AA54-AE5F-0E20-BDC4-5E61779A5717}"/>
              </a:ext>
            </a:extLst>
          </p:cNvPr>
          <p:cNvSpPr txBox="1"/>
          <p:nvPr/>
        </p:nvSpPr>
        <p:spPr>
          <a:xfrm>
            <a:off x="4012020" y="5617036"/>
            <a:ext cx="6367573" cy="369332"/>
          </a:xfrm>
          <a:prstGeom prst="rect">
            <a:avLst/>
          </a:prstGeom>
          <a:noFill/>
        </p:spPr>
        <p:txBody>
          <a:bodyPr wrap="square">
            <a:spAutoFit/>
          </a:bodyPr>
          <a:lstStyle/>
          <a:p>
            <a:r>
              <a:rPr lang="en-US" i="1" dirty="0">
                <a:solidFill>
                  <a:srgbClr val="231F20"/>
                </a:solidFill>
                <a:highlight>
                  <a:srgbClr val="FFFF00"/>
                </a:highlight>
              </a:rPr>
              <a:t>“The signal was observed with a matched-filter signal-to-noise…”</a:t>
            </a:r>
            <a:endParaRPr lang="it-IT" i="1" dirty="0">
              <a:highlight>
                <a:srgbClr val="FFFF00"/>
              </a:highlight>
            </a:endParaRPr>
          </a:p>
        </p:txBody>
      </p:sp>
    </p:spTree>
    <p:extLst>
      <p:ext uri="{BB962C8B-B14F-4D97-AF65-F5344CB8AC3E}">
        <p14:creationId xmlns:p14="http://schemas.microsoft.com/office/powerpoint/2010/main" val="4205375740"/>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5"/>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5"/>
                                        </p:tgtEl>
                                      </p:cBhvr>
                                    </p:cmd>
                                  </p:childTnLst>
                                </p:cTn>
                              </p:par>
                            </p:childTnLst>
                          </p:cTn>
                        </p:par>
                      </p:childTnLst>
                    </p:cTn>
                  </p:par>
                </p:childTnLst>
              </p:cTn>
              <p:nextCondLst>
                <p:cond evt="onClick" delay="0">
                  <p:tgtEl>
                    <p:spTgt spid="5"/>
                  </p:tgtEl>
                </p:cond>
              </p:nextCondLst>
            </p:seq>
            <p:video>
              <p:cMediaNode vol="80000">
                <p:cTn id="7" fill="hold" display="0">
                  <p:stCondLst>
                    <p:cond delay="indefinite"/>
                  </p:stCondLst>
                </p:cTn>
                <p:tgtEl>
                  <p:spTgt spid="5"/>
                </p:tgtEl>
              </p:cMediaNode>
            </p:video>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matchedFilter_shownSlow.mpg">
            <a:hlinkClick r:id="" action="ppaction://media"/>
            <a:hlinkHover r:id="" action="ppaction://ole?verb=0"/>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165946" y="835660"/>
            <a:ext cx="3546750" cy="5317576"/>
          </a:xfrm>
          <a:prstGeom prst="rect">
            <a:avLst/>
          </a:prstGeom>
        </p:spPr>
      </p:pic>
      <p:sp>
        <p:nvSpPr>
          <p:cNvPr id="3" name="Title 1"/>
          <p:cNvSpPr txBox="1">
            <a:spLocks/>
          </p:cNvSpPr>
          <p:nvPr/>
        </p:nvSpPr>
        <p:spPr>
          <a:xfrm>
            <a:off x="825191" y="52750"/>
            <a:ext cx="9842810" cy="652014"/>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3200" kern="1200">
                <a:solidFill>
                  <a:srgbClr val="C00000"/>
                </a:solidFill>
                <a:latin typeface="+mj-lt"/>
                <a:ea typeface="+mj-ea"/>
                <a:cs typeface="+mj-cs"/>
              </a:defRPr>
            </a:lvl1pPr>
          </a:lstStyle>
          <a:p>
            <a:pPr>
              <a:defRPr/>
            </a:pPr>
            <a:r>
              <a:rPr lang="en-US" sz="3600" dirty="0"/>
              <a:t>Another matched templates at work</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36</a:t>
            </a:fld>
            <a:endParaRPr lang="it-IT"/>
          </a:p>
        </p:txBody>
      </p:sp>
    </p:spTree>
    <p:extLst>
      <p:ext uri="{BB962C8B-B14F-4D97-AF65-F5344CB8AC3E}">
        <p14:creationId xmlns:p14="http://schemas.microsoft.com/office/powerpoint/2010/main" val="1010853518"/>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40191"/>
          </a:xfrm>
        </p:spPr>
        <p:txBody>
          <a:bodyPr>
            <a:normAutofit/>
          </a:bodyPr>
          <a:lstStyle/>
          <a:p>
            <a:r>
              <a:rPr lang="it-IT" sz="3600" dirty="0" err="1">
                <a:solidFill>
                  <a:srgbClr val="C00000"/>
                </a:solidFill>
              </a:rPr>
              <a:t>Signal</a:t>
            </a:r>
            <a:r>
              <a:rPr lang="it-IT" sz="3600" dirty="0">
                <a:solidFill>
                  <a:srgbClr val="C00000"/>
                </a:solidFill>
              </a:rPr>
              <a:t> </a:t>
            </a:r>
            <a:r>
              <a:rPr lang="it-IT" sz="3600" dirty="0" err="1">
                <a:solidFill>
                  <a:srgbClr val="C00000"/>
                </a:solidFill>
              </a:rPr>
              <a:t>strain</a:t>
            </a:r>
            <a:r>
              <a:rPr lang="it-IT" sz="3600" dirty="0">
                <a:solidFill>
                  <a:srgbClr val="C00000"/>
                </a:solidFill>
              </a:rPr>
              <a:t> of the first GW</a:t>
            </a:r>
            <a:endParaRPr lang="en-US" sz="36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6" name="Segnaposto numero diapositiva 5"/>
          <p:cNvSpPr>
            <a:spLocks noGrp="1"/>
          </p:cNvSpPr>
          <p:nvPr>
            <p:ph type="sldNum" sz="quarter" idx="12"/>
          </p:nvPr>
        </p:nvSpPr>
        <p:spPr/>
        <p:txBody>
          <a:bodyPr/>
          <a:lstStyle/>
          <a:p>
            <a:fld id="{EF856C54-971D-4A64-8725-72F12A462872}" type="slidenum">
              <a:rPr lang="it-IT" smtClean="0"/>
              <a:t>37</a:t>
            </a:fld>
            <a:endParaRPr lang="it-IT"/>
          </a:p>
        </p:txBody>
      </p:sp>
      <p:pic>
        <p:nvPicPr>
          <p:cNvPr id="11" name="Immagine 10"/>
          <p:cNvPicPr>
            <a:picLocks noChangeAspect="1"/>
          </p:cNvPicPr>
          <p:nvPr/>
        </p:nvPicPr>
        <p:blipFill rotWithShape="1">
          <a:blip r:embed="rId2"/>
          <a:srcRect r="2325"/>
          <a:stretch/>
        </p:blipFill>
        <p:spPr>
          <a:xfrm>
            <a:off x="5473285" y="1160059"/>
            <a:ext cx="6274630" cy="5196291"/>
          </a:xfrm>
          <a:prstGeom prst="rect">
            <a:avLst/>
          </a:prstGeom>
        </p:spPr>
      </p:pic>
      <p:pic>
        <p:nvPicPr>
          <p:cNvPr id="4" name="Immagine 3"/>
          <p:cNvPicPr>
            <a:picLocks noChangeAspect="1"/>
          </p:cNvPicPr>
          <p:nvPr/>
        </p:nvPicPr>
        <p:blipFill>
          <a:blip r:embed="rId3"/>
          <a:stretch>
            <a:fillRect/>
          </a:stretch>
        </p:blipFill>
        <p:spPr>
          <a:xfrm>
            <a:off x="7378552" y="270961"/>
            <a:ext cx="3092125" cy="922423"/>
          </a:xfrm>
          <a:prstGeom prst="rect">
            <a:avLst/>
          </a:prstGeom>
        </p:spPr>
      </p:pic>
      <p:sp>
        <p:nvSpPr>
          <p:cNvPr id="5" name="Rettangolo 4"/>
          <p:cNvSpPr/>
          <p:nvPr/>
        </p:nvSpPr>
        <p:spPr>
          <a:xfrm>
            <a:off x="557561" y="1193384"/>
            <a:ext cx="4424986" cy="4062651"/>
          </a:xfrm>
          <a:prstGeom prst="rect">
            <a:avLst/>
          </a:prstGeom>
        </p:spPr>
        <p:txBody>
          <a:bodyPr wrap="square">
            <a:spAutoFit/>
          </a:bodyPr>
          <a:lstStyle/>
          <a:p>
            <a:r>
              <a:rPr lang="en-US" b="1" dirty="0"/>
              <a:t>LIGO data for GW150914</a:t>
            </a:r>
          </a:p>
          <a:p>
            <a:pPr marL="285750" indent="-285750">
              <a:buFont typeface="Arial" panose="020B0604020202020204" pitchFamily="34" charset="0"/>
              <a:buChar char="•"/>
            </a:pPr>
            <a:r>
              <a:rPr lang="en-US" b="1" dirty="0"/>
              <a:t>Top </a:t>
            </a:r>
            <a:r>
              <a:rPr lang="en-US" dirty="0"/>
              <a:t>panel shows the strain h (H/L) vs. time. Spectral noise features have been filtered. </a:t>
            </a:r>
          </a:p>
          <a:p>
            <a:pPr marL="285750" indent="-285750">
              <a:buFont typeface="Arial" panose="020B0604020202020204" pitchFamily="34" charset="0"/>
              <a:buChar char="•"/>
            </a:pPr>
            <a:endParaRPr lang="en-US" sz="1600" dirty="0"/>
          </a:p>
          <a:p>
            <a:pPr marL="285750" indent="-285750">
              <a:buFont typeface="Arial" panose="020B0604020202020204" pitchFamily="34" charset="0"/>
              <a:buChar char="•"/>
            </a:pPr>
            <a:r>
              <a:rPr lang="en-US" b="1" dirty="0"/>
              <a:t>Second row: </a:t>
            </a:r>
            <a:r>
              <a:rPr lang="en-US" dirty="0"/>
              <a:t>fit to the data using different waveforms. In color,  the signals obtained from numerical relativity </a:t>
            </a:r>
          </a:p>
          <a:p>
            <a:pPr marL="285750" indent="-285750">
              <a:buFont typeface="Arial" panose="020B0604020202020204" pitchFamily="34" charset="0"/>
              <a:buChar char="•"/>
            </a:pPr>
            <a:endParaRPr lang="en-US" sz="1400" b="1" dirty="0"/>
          </a:p>
          <a:p>
            <a:pPr marL="285750" indent="-285750">
              <a:buFont typeface="Arial" panose="020B0604020202020204" pitchFamily="34" charset="0"/>
              <a:buChar char="•"/>
            </a:pPr>
            <a:r>
              <a:rPr lang="en-US" b="1" dirty="0"/>
              <a:t>Third row:</a:t>
            </a:r>
            <a:r>
              <a:rPr lang="en-US" dirty="0"/>
              <a:t> the residuals (data-fitted signal)</a:t>
            </a:r>
          </a:p>
          <a:p>
            <a:pPr marL="285750" indent="-285750">
              <a:buFont typeface="Arial" panose="020B0604020202020204" pitchFamily="34" charset="0"/>
              <a:buChar char="•"/>
            </a:pPr>
            <a:endParaRPr lang="en-US" sz="1200" b="1" dirty="0"/>
          </a:p>
          <a:p>
            <a:pPr marL="285750" indent="-285750">
              <a:buFont typeface="Arial" panose="020B0604020202020204" pitchFamily="34" charset="0"/>
              <a:buChar char="•"/>
            </a:pPr>
            <a:r>
              <a:rPr lang="en-US" b="1" dirty="0"/>
              <a:t>Fourth row:</a:t>
            </a:r>
            <a:r>
              <a:rPr lang="en-US" dirty="0"/>
              <a:t> time-frequency representation of the data. The frequency increasing over time (</a:t>
            </a:r>
            <a:r>
              <a:rPr lang="en-US" b="1" dirty="0"/>
              <a:t>chirp effect</a:t>
            </a:r>
            <a:r>
              <a:rPr lang="en-US" dirty="0"/>
              <a:t>)</a:t>
            </a:r>
          </a:p>
        </p:txBody>
      </p:sp>
    </p:spTree>
    <p:extLst>
      <p:ext uri="{BB962C8B-B14F-4D97-AF65-F5344CB8AC3E}">
        <p14:creationId xmlns:p14="http://schemas.microsoft.com/office/powerpoint/2010/main" val="2005632074"/>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5394"/>
            <a:ext cx="10515600" cy="726127"/>
          </a:xfrm>
        </p:spPr>
        <p:txBody>
          <a:bodyPr>
            <a:normAutofit/>
          </a:bodyPr>
          <a:lstStyle/>
          <a:p>
            <a:r>
              <a:rPr lang="en-US" sz="4000" dirty="0">
                <a:solidFill>
                  <a:srgbClr val="C00000"/>
                </a:solidFill>
              </a:rPr>
              <a:t>How to derive masses and distance? </a:t>
            </a:r>
          </a:p>
        </p:txBody>
      </p:sp>
      <p:sp>
        <p:nvSpPr>
          <p:cNvPr id="4" name="Segnaposto piè di pagina 3"/>
          <p:cNvSpPr>
            <a:spLocks noGrp="1"/>
          </p:cNvSpPr>
          <p:nvPr>
            <p:ph type="ftr" sz="quarter" idx="11"/>
          </p:nvPr>
        </p:nvSpPr>
        <p:spPr/>
        <p:txBody>
          <a:bodyPr/>
          <a:lstStyle/>
          <a:p>
            <a:r>
              <a:rPr lang="fr-FR" dirty="0"/>
              <a:t>M. Spurio - </a:t>
            </a:r>
            <a:r>
              <a:rPr lang="fr-FR" dirty="0" err="1"/>
              <a:t>Astroparticle</a:t>
            </a:r>
            <a:r>
              <a:rPr lang="fr-FR" dirty="0"/>
              <a:t> </a:t>
            </a:r>
            <a:r>
              <a:rPr lang="fr-FR" dirty="0" err="1"/>
              <a:t>Physics</a:t>
            </a:r>
            <a:r>
              <a:rPr lang="fr-FR" dirty="0"/>
              <a:t> - 13</a:t>
            </a:r>
            <a:endParaRPr lang="it-IT" dirty="0"/>
          </a:p>
        </p:txBody>
      </p:sp>
      <p:sp>
        <p:nvSpPr>
          <p:cNvPr id="5" name="Segnaposto numero diapositiva 4"/>
          <p:cNvSpPr>
            <a:spLocks noGrp="1"/>
          </p:cNvSpPr>
          <p:nvPr>
            <p:ph type="sldNum" sz="quarter" idx="12"/>
          </p:nvPr>
        </p:nvSpPr>
        <p:spPr/>
        <p:txBody>
          <a:bodyPr/>
          <a:lstStyle/>
          <a:p>
            <a:fld id="{EF856C54-971D-4A64-8725-72F12A462872}" type="slidenum">
              <a:rPr lang="it-IT" smtClean="0"/>
              <a:t>38</a:t>
            </a:fld>
            <a:endParaRPr lang="it-IT"/>
          </a:p>
        </p:txBody>
      </p:sp>
      <p:sp>
        <p:nvSpPr>
          <p:cNvPr id="12" name="CasellaDiTesto 11"/>
          <p:cNvSpPr txBox="1"/>
          <p:nvPr/>
        </p:nvSpPr>
        <p:spPr>
          <a:xfrm>
            <a:off x="572429" y="1069835"/>
            <a:ext cx="10515599" cy="1077218"/>
          </a:xfrm>
          <a:prstGeom prst="rect">
            <a:avLst/>
          </a:prstGeom>
          <a:noFill/>
        </p:spPr>
        <p:txBody>
          <a:bodyPr wrap="square" rtlCol="0">
            <a:spAutoFit/>
          </a:bodyPr>
          <a:lstStyle/>
          <a:p>
            <a:pPr marL="342900" indent="-342900">
              <a:spcAft>
                <a:spcPts val="1200"/>
              </a:spcAft>
              <a:buFont typeface="Arial" panose="020B0604020202020204" pitchFamily="34" charset="0"/>
              <a:buChar char="•"/>
            </a:pPr>
            <a:r>
              <a:rPr lang="en-US" dirty="0"/>
              <a:t>The discovery paper contains only one formula, relating </a:t>
            </a:r>
            <a:r>
              <a:rPr lang="en-US" b="1" dirty="0"/>
              <a:t>observables</a:t>
            </a:r>
            <a:r>
              <a:rPr lang="en-US" dirty="0"/>
              <a:t> with physical parameters (masses of the system). </a:t>
            </a:r>
            <a:r>
              <a:rPr lang="en-US" u="sng" dirty="0"/>
              <a:t>Let derive this equation</a:t>
            </a:r>
            <a:r>
              <a:rPr lang="en-US" dirty="0"/>
              <a:t>.</a:t>
            </a:r>
          </a:p>
          <a:p>
            <a:pPr marL="342900" indent="-342900">
              <a:spcAft>
                <a:spcPts val="1200"/>
              </a:spcAft>
              <a:buFont typeface="Arial" panose="020B0604020202020204" pitchFamily="34" charset="0"/>
              <a:buChar char="•"/>
            </a:pPr>
            <a:r>
              <a:rPr lang="en-US" dirty="0"/>
              <a:t>The total energy of the system </a:t>
            </a:r>
          </a:p>
        </p:txBody>
      </p:sp>
      <p:sp>
        <p:nvSpPr>
          <p:cNvPr id="14" name="Rettangolo 13"/>
          <p:cNvSpPr/>
          <p:nvPr/>
        </p:nvSpPr>
        <p:spPr>
          <a:xfrm>
            <a:off x="572429" y="2304548"/>
            <a:ext cx="6964680" cy="369332"/>
          </a:xfrm>
          <a:prstGeom prst="rect">
            <a:avLst/>
          </a:prstGeom>
        </p:spPr>
        <p:txBody>
          <a:bodyPr wrap="square">
            <a:spAutoFit/>
          </a:bodyPr>
          <a:lstStyle/>
          <a:p>
            <a:pPr marL="342900" indent="-342900">
              <a:buFont typeface="Arial" panose="020B0604020202020204" pitchFamily="34" charset="0"/>
              <a:buChar char="•"/>
            </a:pPr>
            <a:r>
              <a:rPr lang="en-US" dirty="0"/>
              <a:t>If the radius of the orbit decreases, also the total energy changes</a:t>
            </a:r>
          </a:p>
        </p:txBody>
      </p:sp>
      <p:sp>
        <p:nvSpPr>
          <p:cNvPr id="16" name="Rettangolo 15"/>
          <p:cNvSpPr/>
          <p:nvPr/>
        </p:nvSpPr>
        <p:spPr>
          <a:xfrm>
            <a:off x="572429" y="3277878"/>
            <a:ext cx="8680192" cy="369332"/>
          </a:xfrm>
          <a:prstGeom prst="rect">
            <a:avLst/>
          </a:prstGeom>
        </p:spPr>
        <p:txBody>
          <a:bodyPr wrap="square">
            <a:spAutoFit/>
          </a:bodyPr>
          <a:lstStyle/>
          <a:p>
            <a:pPr marL="342900" indent="-342900">
              <a:buFont typeface="Arial" panose="020B0604020202020204" pitchFamily="34" charset="0"/>
              <a:buChar char="•"/>
            </a:pPr>
            <a:r>
              <a:rPr lang="en-US" dirty="0"/>
              <a:t>According to the Kepler's third law, also the angular velocity changes,</a:t>
            </a:r>
          </a:p>
        </p:txBody>
      </p:sp>
      <p:sp>
        <p:nvSpPr>
          <p:cNvPr id="17" name="Rettangolo 16"/>
          <p:cNvSpPr/>
          <p:nvPr/>
        </p:nvSpPr>
        <p:spPr>
          <a:xfrm>
            <a:off x="572429" y="4379254"/>
            <a:ext cx="6964680" cy="369332"/>
          </a:xfrm>
          <a:prstGeom prst="rect">
            <a:avLst/>
          </a:prstGeom>
        </p:spPr>
        <p:txBody>
          <a:bodyPr wrap="square">
            <a:spAutoFit/>
          </a:bodyPr>
          <a:lstStyle/>
          <a:p>
            <a:pPr marL="342900" indent="-342900">
              <a:buFont typeface="Arial" panose="020B0604020202020204" pitchFamily="34" charset="0"/>
              <a:buChar char="•"/>
            </a:pPr>
            <a:r>
              <a:rPr lang="en-US" dirty="0"/>
              <a:t>The energy loss rate is due to the emission of GWs</a:t>
            </a:r>
          </a:p>
        </p:txBody>
      </p:sp>
      <p:sp>
        <p:nvSpPr>
          <p:cNvPr id="13" name="Rettangolo 12"/>
          <p:cNvSpPr/>
          <p:nvPr/>
        </p:nvSpPr>
        <p:spPr>
          <a:xfrm>
            <a:off x="556260" y="5279974"/>
            <a:ext cx="6964680" cy="369332"/>
          </a:xfrm>
          <a:prstGeom prst="rect">
            <a:avLst/>
          </a:prstGeom>
        </p:spPr>
        <p:txBody>
          <a:bodyPr wrap="square">
            <a:spAutoFit/>
          </a:bodyPr>
          <a:lstStyle/>
          <a:p>
            <a:pPr marL="342900" indent="-342900">
              <a:buFont typeface="Arial" panose="020B0604020202020204" pitchFamily="34" charset="0"/>
              <a:buChar char="•"/>
            </a:pPr>
            <a:r>
              <a:rPr lang="en-US" dirty="0"/>
              <a:t>By replacing the LH side with Eq. (13.36) we obtain</a:t>
            </a:r>
          </a:p>
        </p:txBody>
      </p:sp>
      <p:sp>
        <p:nvSpPr>
          <p:cNvPr id="15" name="Avanti o successivo 14">
            <a:hlinkClick r:id="rId2" action="ppaction://hlinksldjump" highlightClick="1"/>
          </p:cNvPr>
          <p:cNvSpPr/>
          <p:nvPr/>
        </p:nvSpPr>
        <p:spPr>
          <a:xfrm>
            <a:off x="9186535" y="5349190"/>
            <a:ext cx="504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pic>
        <p:nvPicPr>
          <p:cNvPr id="3" name="Immagine 2"/>
          <p:cNvPicPr>
            <a:picLocks noChangeAspect="1"/>
          </p:cNvPicPr>
          <p:nvPr/>
        </p:nvPicPr>
        <p:blipFill>
          <a:blip r:embed="rId3"/>
          <a:stretch>
            <a:fillRect/>
          </a:stretch>
        </p:blipFill>
        <p:spPr>
          <a:xfrm>
            <a:off x="4630225" y="1574971"/>
            <a:ext cx="6252818" cy="652208"/>
          </a:xfrm>
          <a:prstGeom prst="rect">
            <a:avLst/>
          </a:prstGeom>
        </p:spPr>
      </p:pic>
      <p:pic>
        <p:nvPicPr>
          <p:cNvPr id="9" name="Immagine 8"/>
          <p:cNvPicPr>
            <a:picLocks noChangeAspect="1"/>
          </p:cNvPicPr>
          <p:nvPr/>
        </p:nvPicPr>
        <p:blipFill>
          <a:blip r:embed="rId4"/>
          <a:stretch>
            <a:fillRect/>
          </a:stretch>
        </p:blipFill>
        <p:spPr>
          <a:xfrm>
            <a:off x="3825786" y="2660234"/>
            <a:ext cx="4540428" cy="619920"/>
          </a:xfrm>
          <a:prstGeom prst="rect">
            <a:avLst/>
          </a:prstGeom>
        </p:spPr>
      </p:pic>
      <p:pic>
        <p:nvPicPr>
          <p:cNvPr id="20" name="Immagine 19"/>
          <p:cNvPicPr>
            <a:picLocks noChangeAspect="1"/>
          </p:cNvPicPr>
          <p:nvPr/>
        </p:nvPicPr>
        <p:blipFill>
          <a:blip r:embed="rId5"/>
          <a:stretch>
            <a:fillRect/>
          </a:stretch>
        </p:blipFill>
        <p:spPr>
          <a:xfrm>
            <a:off x="4514459" y="3701254"/>
            <a:ext cx="3995577" cy="626378"/>
          </a:xfrm>
          <a:prstGeom prst="rect">
            <a:avLst/>
          </a:prstGeom>
        </p:spPr>
      </p:pic>
      <p:pic>
        <p:nvPicPr>
          <p:cNvPr id="22" name="Immagine 21"/>
          <p:cNvPicPr>
            <a:picLocks noChangeAspect="1"/>
          </p:cNvPicPr>
          <p:nvPr/>
        </p:nvPicPr>
        <p:blipFill>
          <a:blip r:embed="rId6"/>
          <a:stretch>
            <a:fillRect/>
          </a:stretch>
        </p:blipFill>
        <p:spPr>
          <a:xfrm>
            <a:off x="3366265" y="4748586"/>
            <a:ext cx="5059334" cy="542430"/>
          </a:xfrm>
          <a:prstGeom prst="rect">
            <a:avLst/>
          </a:prstGeom>
        </p:spPr>
      </p:pic>
      <p:pic>
        <p:nvPicPr>
          <p:cNvPr id="23" name="Immagine 22"/>
          <p:cNvPicPr>
            <a:picLocks noChangeAspect="1"/>
          </p:cNvPicPr>
          <p:nvPr/>
        </p:nvPicPr>
        <p:blipFill>
          <a:blip r:embed="rId7"/>
          <a:stretch>
            <a:fillRect/>
          </a:stretch>
        </p:blipFill>
        <p:spPr>
          <a:xfrm>
            <a:off x="4038600" y="5710701"/>
            <a:ext cx="4488537" cy="574718"/>
          </a:xfrm>
          <a:prstGeom prst="rect">
            <a:avLst/>
          </a:prstGeom>
        </p:spPr>
      </p:pic>
      <p:sp>
        <p:nvSpPr>
          <p:cNvPr id="18" name="Avanti o successivo 17">
            <a:hlinkClick r:id="rId8" action="ppaction://hlinksldjump" highlightClick="1"/>
          </p:cNvPr>
          <p:cNvSpPr/>
          <p:nvPr/>
        </p:nvSpPr>
        <p:spPr>
          <a:xfrm>
            <a:off x="9198258" y="2814659"/>
            <a:ext cx="504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
        <p:nvSpPr>
          <p:cNvPr id="21" name="Indietro o precedente 20">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pic>
        <p:nvPicPr>
          <p:cNvPr id="6" name="Immagine 5"/>
          <p:cNvPicPr>
            <a:picLocks noChangeAspect="1"/>
          </p:cNvPicPr>
          <p:nvPr/>
        </p:nvPicPr>
        <p:blipFill>
          <a:blip r:embed="rId9"/>
          <a:stretch>
            <a:fillRect/>
          </a:stretch>
        </p:blipFill>
        <p:spPr>
          <a:xfrm>
            <a:off x="2046816" y="3699680"/>
            <a:ext cx="1238603" cy="606606"/>
          </a:xfrm>
          <a:prstGeom prst="rect">
            <a:avLst/>
          </a:prstGeom>
        </p:spPr>
      </p:pic>
      <p:sp>
        <p:nvSpPr>
          <p:cNvPr id="7" name="Freccia a destra 6"/>
          <p:cNvSpPr/>
          <p:nvPr/>
        </p:nvSpPr>
        <p:spPr>
          <a:xfrm>
            <a:off x="3285419" y="3751302"/>
            <a:ext cx="959160" cy="540000"/>
          </a:xfrm>
          <a:prstGeom prst="rightArrow">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24" name="Avanti o successivo 23">
            <a:hlinkClick r:id="rId10" action="ppaction://hlinksldjump" highlightClick="1"/>
          </p:cNvPr>
          <p:cNvSpPr/>
          <p:nvPr/>
        </p:nvSpPr>
        <p:spPr>
          <a:xfrm>
            <a:off x="9995881" y="989776"/>
            <a:ext cx="468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Tree>
    <p:extLst>
      <p:ext uri="{BB962C8B-B14F-4D97-AF65-F5344CB8AC3E}">
        <p14:creationId xmlns:p14="http://schemas.microsoft.com/office/powerpoint/2010/main" val="382680372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45640" y="-26099"/>
            <a:ext cx="10515600" cy="781393"/>
          </a:xfrm>
        </p:spPr>
        <p:txBody>
          <a:bodyPr>
            <a:normAutofit/>
          </a:bodyPr>
          <a:lstStyle/>
          <a:p>
            <a:r>
              <a:rPr lang="en-US" sz="3600" dirty="0">
                <a:solidFill>
                  <a:srgbClr val="C00000"/>
                </a:solidFill>
              </a:rPr>
              <a:t>The “chirp” mass</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39</a:t>
            </a:fld>
            <a:endParaRPr lang="it-IT"/>
          </a:p>
        </p:txBody>
      </p:sp>
      <p:sp>
        <p:nvSpPr>
          <p:cNvPr id="7" name="Rettangolo 6"/>
          <p:cNvSpPr/>
          <p:nvPr/>
        </p:nvSpPr>
        <p:spPr>
          <a:xfrm>
            <a:off x="550128" y="941504"/>
            <a:ext cx="9873010" cy="369332"/>
          </a:xfrm>
          <a:prstGeom prst="rect">
            <a:avLst/>
          </a:prstGeom>
        </p:spPr>
        <p:txBody>
          <a:bodyPr wrap="square">
            <a:spAutoFit/>
          </a:bodyPr>
          <a:lstStyle/>
          <a:p>
            <a:pPr marL="342900" indent="-342900">
              <a:buFont typeface="Arial" panose="020B0604020202020204" pitchFamily="34" charset="0"/>
              <a:buChar char="•"/>
            </a:pPr>
            <a:r>
              <a:rPr lang="en-US" dirty="0"/>
              <a:t>We can make </a:t>
            </a:r>
            <a:r>
              <a:rPr lang="en-US" dirty="0" err="1"/>
              <a:t>d</a:t>
            </a:r>
            <a:r>
              <a:rPr lang="en-US" dirty="0" err="1">
                <a:latin typeface="Symbol" panose="05050102010706020507" pitchFamily="18" charset="2"/>
              </a:rPr>
              <a:t>w</a:t>
            </a:r>
            <a:r>
              <a:rPr lang="en-US" dirty="0"/>
              <a:t>/</a:t>
            </a:r>
            <a:r>
              <a:rPr lang="en-US" dirty="0" err="1"/>
              <a:t>dt</a:t>
            </a:r>
            <a:r>
              <a:rPr lang="en-US" dirty="0"/>
              <a:t> explicit in Eq. (51) removing </a:t>
            </a:r>
            <a:r>
              <a:rPr lang="en-US" i="1" dirty="0"/>
              <a:t>R</a:t>
            </a:r>
            <a:r>
              <a:rPr lang="en-US" dirty="0"/>
              <a:t> by using the III Kepler law</a:t>
            </a:r>
          </a:p>
        </p:txBody>
      </p:sp>
      <p:sp>
        <p:nvSpPr>
          <p:cNvPr id="8" name="Rettangolo 7"/>
          <p:cNvSpPr/>
          <p:nvPr/>
        </p:nvSpPr>
        <p:spPr>
          <a:xfrm>
            <a:off x="550128" y="1895518"/>
            <a:ext cx="8207816" cy="369332"/>
          </a:xfrm>
          <a:prstGeom prst="rect">
            <a:avLst/>
          </a:prstGeom>
        </p:spPr>
        <p:txBody>
          <a:bodyPr wrap="square">
            <a:spAutoFit/>
          </a:bodyPr>
          <a:lstStyle/>
          <a:p>
            <a:pPr marL="342900" indent="-342900">
              <a:buFont typeface="Arial" panose="020B0604020202020204" pitchFamily="34" charset="0"/>
              <a:buChar char="•"/>
            </a:pPr>
            <a:r>
              <a:rPr lang="en-US" dirty="0"/>
              <a:t>and, by elevating at cube </a:t>
            </a:r>
          </a:p>
        </p:txBody>
      </p:sp>
      <p:sp>
        <p:nvSpPr>
          <p:cNvPr id="9" name="Rettangolo 8"/>
          <p:cNvSpPr/>
          <p:nvPr/>
        </p:nvSpPr>
        <p:spPr>
          <a:xfrm>
            <a:off x="550128" y="2855253"/>
            <a:ext cx="10101609" cy="369332"/>
          </a:xfrm>
          <a:prstGeom prst="rect">
            <a:avLst/>
          </a:prstGeom>
        </p:spPr>
        <p:txBody>
          <a:bodyPr wrap="square">
            <a:spAutoFit/>
          </a:bodyPr>
          <a:lstStyle/>
          <a:p>
            <a:pPr marL="342900" indent="-342900">
              <a:buFont typeface="Arial" panose="020B0604020202020204" pitchFamily="34" charset="0"/>
              <a:buChar char="•"/>
            </a:pPr>
            <a:r>
              <a:rPr lang="en-US" dirty="0"/>
              <a:t>Were the combination of reduced and total mass is called “</a:t>
            </a:r>
            <a:r>
              <a:rPr lang="en-US" b="1" dirty="0"/>
              <a:t>chirp mass</a:t>
            </a:r>
            <a:r>
              <a:rPr lang="en-US" dirty="0"/>
              <a:t>”:</a:t>
            </a:r>
          </a:p>
        </p:txBody>
      </p:sp>
      <p:sp>
        <p:nvSpPr>
          <p:cNvPr id="10" name="Rettangolo 9"/>
          <p:cNvSpPr/>
          <p:nvPr/>
        </p:nvSpPr>
        <p:spPr>
          <a:xfrm>
            <a:off x="550128" y="3957417"/>
            <a:ext cx="10092089" cy="369332"/>
          </a:xfrm>
          <a:prstGeom prst="rect">
            <a:avLst/>
          </a:prstGeom>
        </p:spPr>
        <p:txBody>
          <a:bodyPr wrap="square">
            <a:spAutoFit/>
          </a:bodyPr>
          <a:lstStyle/>
          <a:p>
            <a:pPr marL="342900" indent="-342900">
              <a:buFont typeface="Arial" panose="020B0604020202020204" pitchFamily="34" charset="0"/>
              <a:buChar char="•"/>
            </a:pPr>
            <a:r>
              <a:rPr lang="en-US" dirty="0"/>
              <a:t>The “</a:t>
            </a:r>
            <a:r>
              <a:rPr lang="en-US" b="1" dirty="0"/>
              <a:t>chirp mass</a:t>
            </a:r>
            <a:r>
              <a:rPr lang="en-US" dirty="0"/>
              <a:t>” can be derived by inverting Eq. (53)</a:t>
            </a:r>
          </a:p>
        </p:txBody>
      </p:sp>
      <p:sp>
        <p:nvSpPr>
          <p:cNvPr id="13" name="Rettangolo 12"/>
          <p:cNvSpPr/>
          <p:nvPr/>
        </p:nvSpPr>
        <p:spPr>
          <a:xfrm>
            <a:off x="550128" y="5020476"/>
            <a:ext cx="9705749" cy="369332"/>
          </a:xfrm>
          <a:prstGeom prst="rect">
            <a:avLst/>
          </a:prstGeom>
        </p:spPr>
        <p:txBody>
          <a:bodyPr wrap="square">
            <a:spAutoFit/>
          </a:bodyPr>
          <a:lstStyle/>
          <a:p>
            <a:pPr marL="342900" indent="-342900">
              <a:buFont typeface="Arial" panose="020B0604020202020204" pitchFamily="34" charset="0"/>
              <a:buChar char="•"/>
            </a:pPr>
            <a:r>
              <a:rPr lang="en-US" dirty="0"/>
              <a:t>or, in terms of the GW frequency (</a:t>
            </a:r>
            <a:r>
              <a:rPr lang="en-US" dirty="0" err="1">
                <a:latin typeface="Symbol" panose="05050102010706020507" pitchFamily="18" charset="2"/>
              </a:rPr>
              <a:t>n</a:t>
            </a:r>
            <a:r>
              <a:rPr lang="en-US" baseline="-25000" dirty="0" err="1"/>
              <a:t>gw</a:t>
            </a:r>
            <a:r>
              <a:rPr lang="en-US" dirty="0"/>
              <a:t> = 2</a:t>
            </a:r>
            <a:r>
              <a:rPr lang="en-US" dirty="0">
                <a:latin typeface="Symbol" panose="05050102010706020507" pitchFamily="18" charset="2"/>
              </a:rPr>
              <a:t>n</a:t>
            </a:r>
            <a:r>
              <a:rPr lang="en-US" baseline="-25000" dirty="0"/>
              <a:t>s</a:t>
            </a:r>
            <a:r>
              <a:rPr lang="en-US" dirty="0"/>
              <a:t>=</a:t>
            </a:r>
            <a:r>
              <a:rPr lang="en-US" dirty="0" err="1">
                <a:latin typeface="Symbol" panose="05050102010706020507" pitchFamily="18" charset="2"/>
              </a:rPr>
              <a:t>w</a:t>
            </a:r>
            <a:r>
              <a:rPr lang="en-US" baseline="-25000" dirty="0" err="1"/>
              <a:t>s</a:t>
            </a:r>
            <a:r>
              <a:rPr lang="en-US" dirty="0"/>
              <a:t>/</a:t>
            </a:r>
            <a:r>
              <a:rPr lang="en-US" dirty="0">
                <a:latin typeface="Symbol" panose="05050102010706020507" pitchFamily="18" charset="2"/>
              </a:rPr>
              <a:t>p</a:t>
            </a:r>
            <a:r>
              <a:rPr lang="en-US" dirty="0"/>
              <a:t>), we obtain the equation in the discovery paper:</a:t>
            </a:r>
          </a:p>
        </p:txBody>
      </p:sp>
      <p:pic>
        <p:nvPicPr>
          <p:cNvPr id="3" name="Immagine 2"/>
          <p:cNvPicPr>
            <a:picLocks noChangeAspect="1"/>
          </p:cNvPicPr>
          <p:nvPr/>
        </p:nvPicPr>
        <p:blipFill>
          <a:blip r:embed="rId2"/>
          <a:stretch>
            <a:fillRect/>
          </a:stretch>
        </p:blipFill>
        <p:spPr>
          <a:xfrm>
            <a:off x="4252339" y="1345697"/>
            <a:ext cx="4566374" cy="607005"/>
          </a:xfrm>
          <a:prstGeom prst="rect">
            <a:avLst/>
          </a:prstGeom>
        </p:spPr>
      </p:pic>
      <p:pic>
        <p:nvPicPr>
          <p:cNvPr id="14" name="Immagine 13"/>
          <p:cNvPicPr>
            <a:picLocks noChangeAspect="1"/>
          </p:cNvPicPr>
          <p:nvPr/>
        </p:nvPicPr>
        <p:blipFill>
          <a:blip r:embed="rId3"/>
          <a:stretch>
            <a:fillRect/>
          </a:stretch>
        </p:blipFill>
        <p:spPr>
          <a:xfrm>
            <a:off x="3244406" y="2231384"/>
            <a:ext cx="5526350" cy="619920"/>
          </a:xfrm>
          <a:prstGeom prst="rect">
            <a:avLst/>
          </a:prstGeom>
        </p:spPr>
      </p:pic>
      <p:pic>
        <p:nvPicPr>
          <p:cNvPr id="16" name="Immagine 15"/>
          <p:cNvPicPr>
            <a:picLocks noChangeAspect="1"/>
          </p:cNvPicPr>
          <p:nvPr/>
        </p:nvPicPr>
        <p:blipFill rotWithShape="1">
          <a:blip r:embed="rId4"/>
          <a:srcRect l="-7485" t="-12950" b="-4014"/>
          <a:stretch/>
        </p:blipFill>
        <p:spPr>
          <a:xfrm>
            <a:off x="3650546" y="3213864"/>
            <a:ext cx="5103378" cy="642001"/>
          </a:xfrm>
          <a:prstGeom prst="rect">
            <a:avLst/>
          </a:prstGeom>
          <a:ln>
            <a:solidFill>
              <a:srgbClr val="FF2F2F"/>
            </a:solidFill>
          </a:ln>
        </p:spPr>
      </p:pic>
      <p:pic>
        <p:nvPicPr>
          <p:cNvPr id="18" name="Immagine 17"/>
          <p:cNvPicPr>
            <a:picLocks noChangeAspect="1"/>
          </p:cNvPicPr>
          <p:nvPr/>
        </p:nvPicPr>
        <p:blipFill>
          <a:blip r:embed="rId5"/>
          <a:stretch>
            <a:fillRect/>
          </a:stretch>
        </p:blipFill>
        <p:spPr>
          <a:xfrm>
            <a:off x="4085263" y="4316895"/>
            <a:ext cx="4670155" cy="684495"/>
          </a:xfrm>
          <a:prstGeom prst="rect">
            <a:avLst/>
          </a:prstGeom>
        </p:spPr>
      </p:pic>
      <p:pic>
        <p:nvPicPr>
          <p:cNvPr id="19" name="Immagine 18"/>
          <p:cNvPicPr>
            <a:picLocks noChangeAspect="1"/>
          </p:cNvPicPr>
          <p:nvPr/>
        </p:nvPicPr>
        <p:blipFill rotWithShape="1">
          <a:blip r:embed="rId6"/>
          <a:srcRect l="-7312"/>
          <a:stretch/>
        </p:blipFill>
        <p:spPr>
          <a:xfrm>
            <a:off x="3547391" y="5512303"/>
            <a:ext cx="5206533" cy="671580"/>
          </a:xfrm>
          <a:prstGeom prst="rect">
            <a:avLst/>
          </a:prstGeom>
          <a:ln>
            <a:solidFill>
              <a:srgbClr val="FF2F2F"/>
            </a:solidFill>
          </a:ln>
        </p:spPr>
      </p:pic>
      <p:sp>
        <p:nvSpPr>
          <p:cNvPr id="15" name="Indietro o precedente 14">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
        <p:nvSpPr>
          <p:cNvPr id="17" name="Avanti o successivo 16">
            <a:hlinkClick r:id="rId7" action="ppaction://hlinksldjump" highlightClick="1"/>
          </p:cNvPr>
          <p:cNvSpPr/>
          <p:nvPr/>
        </p:nvSpPr>
        <p:spPr>
          <a:xfrm>
            <a:off x="9158754" y="5775604"/>
            <a:ext cx="4680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Tree>
    <p:extLst>
      <p:ext uri="{BB962C8B-B14F-4D97-AF65-F5344CB8AC3E}">
        <p14:creationId xmlns:p14="http://schemas.microsoft.com/office/powerpoint/2010/main" val="10594537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6224"/>
            <a:ext cx="10515600" cy="763869"/>
          </a:xfrm>
        </p:spPr>
        <p:txBody>
          <a:bodyPr>
            <a:normAutofit/>
          </a:bodyPr>
          <a:lstStyle/>
          <a:p>
            <a:r>
              <a:rPr lang="en-US" sz="3600" dirty="0">
                <a:solidFill>
                  <a:srgbClr val="C00000"/>
                </a:solidFill>
              </a:rPr>
              <a:t>Deriving the </a:t>
            </a:r>
            <a:r>
              <a:rPr lang="en-US" sz="3600" b="1" dirty="0">
                <a:solidFill>
                  <a:srgbClr val="C00000"/>
                </a:solidFill>
              </a:rPr>
              <a:t>chirp mass </a:t>
            </a:r>
            <a:r>
              <a:rPr lang="en-US" sz="3600" dirty="0">
                <a:solidFill>
                  <a:srgbClr val="C00000"/>
                </a:solidFill>
              </a:rPr>
              <a:t>from data  (inspiral)</a:t>
            </a:r>
          </a:p>
        </p:txBody>
      </p:sp>
      <p:sp>
        <p:nvSpPr>
          <p:cNvPr id="8" name="Segnaposto piè di pagina 7"/>
          <p:cNvSpPr>
            <a:spLocks noGrp="1"/>
          </p:cNvSpPr>
          <p:nvPr>
            <p:ph type="ftr" sz="quarter" idx="11"/>
          </p:nvPr>
        </p:nvSpPr>
        <p:spPr/>
        <p:txBody>
          <a:bodyPr/>
          <a:lstStyle/>
          <a:p>
            <a:r>
              <a:rPr lang="fr-FR"/>
              <a:t>M. Spurio - Astroparticle Physics - 13</a:t>
            </a:r>
            <a:endParaRPr lang="it-IT"/>
          </a:p>
        </p:txBody>
      </p:sp>
      <p:sp>
        <p:nvSpPr>
          <p:cNvPr id="11" name="Segnaposto numero diapositiva 10"/>
          <p:cNvSpPr>
            <a:spLocks noGrp="1"/>
          </p:cNvSpPr>
          <p:nvPr>
            <p:ph type="sldNum" sz="quarter" idx="12"/>
          </p:nvPr>
        </p:nvSpPr>
        <p:spPr/>
        <p:txBody>
          <a:bodyPr/>
          <a:lstStyle/>
          <a:p>
            <a:fld id="{EF856C54-971D-4A64-8725-72F12A462872}" type="slidenum">
              <a:rPr lang="it-IT" smtClean="0"/>
              <a:t>40</a:t>
            </a:fld>
            <a:endParaRPr lang="it-IT"/>
          </a:p>
        </p:txBody>
      </p:sp>
      <p:pic>
        <p:nvPicPr>
          <p:cNvPr id="4" name="Immagine 3"/>
          <p:cNvPicPr>
            <a:picLocks noChangeAspect="1"/>
          </p:cNvPicPr>
          <p:nvPr/>
        </p:nvPicPr>
        <p:blipFill rotWithShape="1">
          <a:blip r:embed="rId2"/>
          <a:srcRect l="2113" t="23212"/>
          <a:stretch/>
        </p:blipFill>
        <p:spPr>
          <a:xfrm>
            <a:off x="1234068" y="2384638"/>
            <a:ext cx="4167592" cy="3740948"/>
          </a:xfrm>
          <a:prstGeom prst="rect">
            <a:avLst/>
          </a:prstGeom>
        </p:spPr>
      </p:pic>
      <p:pic>
        <p:nvPicPr>
          <p:cNvPr id="5" name="Immagine 4"/>
          <p:cNvPicPr>
            <a:picLocks noChangeAspect="1"/>
          </p:cNvPicPr>
          <p:nvPr/>
        </p:nvPicPr>
        <p:blipFill>
          <a:blip r:embed="rId3"/>
          <a:stretch>
            <a:fillRect/>
          </a:stretch>
        </p:blipFill>
        <p:spPr>
          <a:xfrm>
            <a:off x="5672969" y="2533004"/>
            <a:ext cx="4967005" cy="1996992"/>
          </a:xfrm>
          <a:prstGeom prst="rect">
            <a:avLst/>
          </a:prstGeom>
        </p:spPr>
      </p:pic>
      <p:grpSp>
        <p:nvGrpSpPr>
          <p:cNvPr id="3" name="Gruppo 2"/>
          <p:cNvGrpSpPr/>
          <p:nvPr/>
        </p:nvGrpSpPr>
        <p:grpSpPr>
          <a:xfrm>
            <a:off x="5987701" y="4626504"/>
            <a:ext cx="4572000" cy="1661993"/>
            <a:chOff x="4572000" y="3016268"/>
            <a:chExt cx="4572000" cy="1661993"/>
          </a:xfrm>
        </p:grpSpPr>
        <p:sp>
          <p:nvSpPr>
            <p:cNvPr id="6" name="Rettangolo 5"/>
            <p:cNvSpPr/>
            <p:nvPr/>
          </p:nvSpPr>
          <p:spPr>
            <a:xfrm>
              <a:off x="4572000" y="3016268"/>
              <a:ext cx="4572000" cy="1661993"/>
            </a:xfrm>
            <a:prstGeom prst="rect">
              <a:avLst/>
            </a:prstGeom>
          </p:spPr>
          <p:txBody>
            <a:bodyPr>
              <a:spAutoFit/>
            </a:bodyPr>
            <a:lstStyle/>
            <a:p>
              <a:pPr marL="285750" indent="-285750">
                <a:buFont typeface="Arial" panose="020B0604020202020204" pitchFamily="34" charset="0"/>
                <a:buChar char="•"/>
              </a:pPr>
              <a:r>
                <a:rPr lang="en-US" dirty="0"/>
                <a:t>Frequency = 1/</a:t>
              </a:r>
              <a:r>
                <a:rPr lang="en-US" dirty="0">
                  <a:solidFill>
                    <a:prstClr val="black"/>
                  </a:solidFill>
                  <a:latin typeface="Symbol" panose="05050102010706020507" pitchFamily="18" charset="2"/>
                </a:rPr>
                <a:t>D</a:t>
              </a:r>
              <a:r>
                <a:rPr lang="en-US" dirty="0">
                  <a:solidFill>
                    <a:prstClr val="black"/>
                  </a:solidFill>
                </a:rPr>
                <a:t>t</a:t>
              </a:r>
              <a:endParaRPr lang="en-US" dirty="0"/>
            </a:p>
            <a:p>
              <a:pPr marL="285750" indent="-285750">
                <a:buFont typeface="Arial" panose="020B0604020202020204" pitchFamily="34" charset="0"/>
                <a:buChar char="•"/>
              </a:pPr>
              <a:r>
                <a:rPr lang="en-US" dirty="0"/>
                <a:t>Frequency change rate, </a:t>
              </a:r>
              <a:r>
                <a:rPr lang="en-US" dirty="0" err="1">
                  <a:latin typeface="Symbol" panose="05050102010706020507" pitchFamily="18" charset="2"/>
                </a:rPr>
                <a:t>Dn</a:t>
              </a:r>
              <a:r>
                <a:rPr lang="en-US" dirty="0"/>
                <a:t>/</a:t>
              </a:r>
              <a:r>
                <a:rPr lang="en-US" dirty="0">
                  <a:latin typeface="Symbol" panose="05050102010706020507" pitchFamily="18" charset="2"/>
                </a:rPr>
                <a:t>D</a:t>
              </a:r>
              <a:r>
                <a:rPr lang="en-US" dirty="0"/>
                <a:t>t </a:t>
              </a:r>
            </a:p>
            <a:p>
              <a:pPr marL="285750" indent="-285750">
                <a:buFont typeface="Arial" panose="020B0604020202020204" pitchFamily="34" charset="0"/>
                <a:buChar char="•"/>
              </a:pPr>
              <a:r>
                <a:rPr lang="en-US" dirty="0"/>
                <a:t>Term </a:t>
              </a:r>
            </a:p>
            <a:p>
              <a:pPr marL="285750" indent="-285750">
                <a:buFont typeface="Arial" panose="020B0604020202020204" pitchFamily="34" charset="0"/>
                <a:buChar char="•"/>
              </a:pPr>
              <a:endParaRPr lang="en-US" sz="1100" dirty="0"/>
            </a:p>
            <a:p>
              <a:pPr marL="285750" indent="-285750">
                <a:buFont typeface="Arial" panose="020B0604020202020204" pitchFamily="34" charset="0"/>
                <a:buChar char="•"/>
              </a:pPr>
              <a:r>
                <a:rPr lang="en-US" dirty="0"/>
                <a:t>Chirp mass from eq. (56) </a:t>
              </a:r>
            </a:p>
            <a:p>
              <a:pPr marL="285750" indent="-285750">
                <a:buFont typeface="Arial" panose="020B0604020202020204" pitchFamily="34" charset="0"/>
                <a:buChar char="•"/>
              </a:pPr>
              <a:r>
                <a:rPr lang="en-US" dirty="0"/>
                <a:t>Radius of the system, from Kepler III law</a:t>
              </a:r>
            </a:p>
          </p:txBody>
        </p:sp>
        <p:pic>
          <p:nvPicPr>
            <p:cNvPr id="7" name="Immagine 6"/>
            <p:cNvPicPr>
              <a:picLocks noChangeAspect="1"/>
            </p:cNvPicPr>
            <p:nvPr/>
          </p:nvPicPr>
          <p:blipFill>
            <a:blip r:embed="rId4"/>
            <a:stretch>
              <a:fillRect/>
            </a:stretch>
          </p:blipFill>
          <p:spPr>
            <a:xfrm>
              <a:off x="5620524" y="3644774"/>
              <a:ext cx="796960" cy="288516"/>
            </a:xfrm>
            <a:prstGeom prst="rect">
              <a:avLst/>
            </a:prstGeom>
          </p:spPr>
        </p:pic>
      </p:grpSp>
      <p:sp>
        <p:nvSpPr>
          <p:cNvPr id="10" name="Rettangolo 9"/>
          <p:cNvSpPr/>
          <p:nvPr/>
        </p:nvSpPr>
        <p:spPr>
          <a:xfrm>
            <a:off x="564995" y="876601"/>
            <a:ext cx="9833421" cy="1277273"/>
          </a:xfrm>
          <a:prstGeom prst="rect">
            <a:avLst/>
          </a:prstGeom>
        </p:spPr>
        <p:txBody>
          <a:bodyPr wrap="square">
            <a:spAutoFit/>
          </a:bodyPr>
          <a:lstStyle/>
          <a:p>
            <a:pPr marL="342900" indent="-342900">
              <a:spcAft>
                <a:spcPts val="600"/>
              </a:spcAft>
              <a:buFont typeface="Arial" panose="020B0604020202020204" pitchFamily="34" charset="0"/>
              <a:buChar char="•"/>
            </a:pPr>
            <a:r>
              <a:rPr lang="en-US" dirty="0"/>
              <a:t>Equation (13.56) shows that as the BHs spiral inward, the frequency of the GW increases rapidly. This is the famous </a:t>
            </a:r>
            <a:r>
              <a:rPr lang="en-US" b="1" dirty="0"/>
              <a:t>chirp effect</a:t>
            </a:r>
            <a:r>
              <a:rPr lang="en-US" dirty="0"/>
              <a:t>, visible in Figs. 13.6 and 13.7.</a:t>
            </a:r>
          </a:p>
          <a:p>
            <a:pPr marL="342900" indent="-342900">
              <a:spcAft>
                <a:spcPts val="600"/>
              </a:spcAft>
              <a:buFont typeface="Arial" panose="020B0604020202020204" pitchFamily="34" charset="0"/>
              <a:buChar char="•"/>
            </a:pPr>
            <a:r>
              <a:rPr lang="en-US" dirty="0"/>
              <a:t>The chirp mass M can be extracted from the values of time </a:t>
            </a:r>
            <a:r>
              <a:rPr lang="en-US" dirty="0">
                <a:latin typeface="Symbol" panose="05050102010706020507" pitchFamily="18" charset="2"/>
              </a:rPr>
              <a:t>D</a:t>
            </a:r>
            <a:r>
              <a:rPr lang="en-US" dirty="0"/>
              <a:t>t between successive minima in the strain h(t) in the Figure (values in the </a:t>
            </a:r>
            <a:r>
              <a:rPr lang="en-US" b="1" dirty="0"/>
              <a:t>Table</a:t>
            </a:r>
            <a:r>
              <a:rPr lang="en-US" dirty="0"/>
              <a:t>)</a:t>
            </a:r>
          </a:p>
        </p:txBody>
      </p:sp>
      <p:sp>
        <p:nvSpPr>
          <p:cNvPr id="12" name="Rettangolo 11"/>
          <p:cNvSpPr/>
          <p:nvPr/>
        </p:nvSpPr>
        <p:spPr>
          <a:xfrm>
            <a:off x="2705446" y="4550125"/>
            <a:ext cx="981359" cy="369332"/>
          </a:xfrm>
          <a:prstGeom prst="rect">
            <a:avLst/>
          </a:prstGeom>
        </p:spPr>
        <p:txBody>
          <a:bodyPr wrap="none">
            <a:spAutoFit/>
          </a:bodyPr>
          <a:lstStyle/>
          <a:p>
            <a:r>
              <a:rPr lang="en-US" b="1" dirty="0">
                <a:solidFill>
                  <a:schemeClr val="bg1"/>
                </a:solidFill>
              </a:rPr>
              <a:t>Fig. 13.7</a:t>
            </a:r>
          </a:p>
        </p:txBody>
      </p:sp>
      <p:cxnSp>
        <p:nvCxnSpPr>
          <p:cNvPr id="15" name="Connettore 1 14"/>
          <p:cNvCxnSpPr/>
          <p:nvPr/>
        </p:nvCxnSpPr>
        <p:spPr>
          <a:xfrm>
            <a:off x="5849609" y="3780430"/>
            <a:ext cx="4722125" cy="13648"/>
          </a:xfrm>
          <a:prstGeom prst="line">
            <a:avLst/>
          </a:prstGeom>
        </p:spPr>
        <p:style>
          <a:lnRef idx="1">
            <a:schemeClr val="accent1"/>
          </a:lnRef>
          <a:fillRef idx="0">
            <a:schemeClr val="accent1"/>
          </a:fillRef>
          <a:effectRef idx="0">
            <a:schemeClr val="accent1"/>
          </a:effectRef>
          <a:fontRef idx="minor">
            <a:schemeClr val="tx1"/>
          </a:fontRef>
        </p:style>
      </p:cxnSp>
      <p:sp>
        <p:nvSpPr>
          <p:cNvPr id="13" name="Indietro o precedente 12">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1206106693"/>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28848"/>
            <a:ext cx="10515600" cy="732615"/>
          </a:xfrm>
        </p:spPr>
        <p:txBody>
          <a:bodyPr>
            <a:normAutofit/>
          </a:bodyPr>
          <a:lstStyle/>
          <a:p>
            <a:r>
              <a:rPr lang="en-US" sz="3600" dirty="0">
                <a:solidFill>
                  <a:srgbClr val="C00000"/>
                </a:solidFill>
              </a:rPr>
              <a:t>Chirp mass and total mass M </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6" name="Segnaposto numero diapositiva 5"/>
          <p:cNvSpPr>
            <a:spLocks noGrp="1"/>
          </p:cNvSpPr>
          <p:nvPr>
            <p:ph type="sldNum" sz="quarter" idx="12"/>
          </p:nvPr>
        </p:nvSpPr>
        <p:spPr/>
        <p:txBody>
          <a:bodyPr/>
          <a:lstStyle/>
          <a:p>
            <a:fld id="{EF856C54-971D-4A64-8725-72F12A462872}" type="slidenum">
              <a:rPr lang="it-IT" smtClean="0"/>
              <a:t>41</a:t>
            </a:fld>
            <a:endParaRPr lang="it-IT"/>
          </a:p>
        </p:txBody>
      </p:sp>
      <p:grpSp>
        <p:nvGrpSpPr>
          <p:cNvPr id="21" name="Gruppo 20"/>
          <p:cNvGrpSpPr/>
          <p:nvPr/>
        </p:nvGrpSpPr>
        <p:grpSpPr>
          <a:xfrm>
            <a:off x="6096000" y="3004803"/>
            <a:ext cx="3749340" cy="3416017"/>
            <a:chOff x="4526542" y="3474621"/>
            <a:chExt cx="3749340" cy="3416017"/>
          </a:xfrm>
        </p:grpSpPr>
        <p:pic>
          <p:nvPicPr>
            <p:cNvPr id="14" name="Immagine 13"/>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4895873" y="3474621"/>
              <a:ext cx="3380009" cy="3155275"/>
            </a:xfrm>
            <a:prstGeom prst="rect">
              <a:avLst/>
            </a:prstGeom>
          </p:spPr>
        </p:pic>
        <p:sp>
          <p:nvSpPr>
            <p:cNvPr id="17" name="Rettangolo 16"/>
            <p:cNvSpPr/>
            <p:nvPr/>
          </p:nvSpPr>
          <p:spPr>
            <a:xfrm>
              <a:off x="7126223" y="6460734"/>
              <a:ext cx="332278" cy="429904"/>
            </a:xfrm>
            <a:prstGeom prst="rect">
              <a:avLst/>
            </a:prstGeom>
          </p:spPr>
          <p:txBody>
            <a:bodyPr wrap="square">
              <a:spAutoFit/>
            </a:bodyPr>
            <a:lstStyle/>
            <a:p>
              <a:r>
                <a:rPr lang="it-IT" sz="2200" dirty="0">
                  <a:solidFill>
                    <a:prstClr val="black"/>
                  </a:solidFill>
                  <a:latin typeface="Symbol" panose="05050102010706020507" pitchFamily="18" charset="2"/>
                </a:rPr>
                <a:t>a</a:t>
              </a:r>
              <a:endParaRPr lang="it-IT" dirty="0">
                <a:latin typeface="Symbol" panose="05050102010706020507" pitchFamily="18" charset="2"/>
              </a:endParaRPr>
            </a:p>
          </p:txBody>
        </p:sp>
        <p:sp>
          <p:nvSpPr>
            <p:cNvPr id="5" name="CasellaDiTesto 4"/>
            <p:cNvSpPr txBox="1"/>
            <p:nvPr/>
          </p:nvSpPr>
          <p:spPr>
            <a:xfrm rot="16200000">
              <a:off x="4219727" y="4812534"/>
              <a:ext cx="982961" cy="369332"/>
            </a:xfrm>
            <a:prstGeom prst="rect">
              <a:avLst/>
            </a:prstGeom>
            <a:noFill/>
          </p:spPr>
          <p:txBody>
            <a:bodyPr wrap="none" rtlCol="0">
              <a:spAutoFit/>
            </a:bodyPr>
            <a:lstStyle/>
            <a:p>
              <a:r>
                <a:rPr lang="it-IT" dirty="0"/>
                <a:t>M/</a:t>
              </a:r>
              <a:r>
                <a:rPr lang="it-IT" dirty="0" err="1"/>
                <a:t>M</a:t>
              </a:r>
              <a:r>
                <a:rPr lang="it-IT" baseline="-25000" dirty="0" err="1"/>
                <a:t>chirp</a:t>
              </a:r>
              <a:endParaRPr lang="it-IT" baseline="-25000" dirty="0"/>
            </a:p>
          </p:txBody>
        </p:sp>
      </p:grpSp>
      <p:grpSp>
        <p:nvGrpSpPr>
          <p:cNvPr id="22" name="Gruppo 21"/>
          <p:cNvGrpSpPr/>
          <p:nvPr/>
        </p:nvGrpSpPr>
        <p:grpSpPr>
          <a:xfrm>
            <a:off x="838200" y="987850"/>
            <a:ext cx="7856785" cy="3842779"/>
            <a:chOff x="-853227" y="987850"/>
            <a:chExt cx="7856785" cy="3842779"/>
          </a:xfrm>
        </p:grpSpPr>
        <p:sp>
          <p:nvSpPr>
            <p:cNvPr id="7" name="Rettangolo 6"/>
            <p:cNvSpPr/>
            <p:nvPr/>
          </p:nvSpPr>
          <p:spPr>
            <a:xfrm>
              <a:off x="-853227" y="987850"/>
              <a:ext cx="2498441" cy="369332"/>
            </a:xfrm>
            <a:prstGeom prst="rect">
              <a:avLst/>
            </a:prstGeom>
          </p:spPr>
          <p:txBody>
            <a:bodyPr wrap="none">
              <a:spAutoFit/>
            </a:bodyPr>
            <a:lstStyle/>
            <a:p>
              <a:pPr marL="342900" indent="-342900">
                <a:buFont typeface="Arial" panose="020B0604020202020204" pitchFamily="34" charset="0"/>
                <a:buChar char="•"/>
              </a:pPr>
              <a:r>
                <a:rPr lang="en-US" dirty="0">
                  <a:solidFill>
                    <a:prstClr val="black"/>
                  </a:solidFill>
                </a:rPr>
                <a:t>From the definitions:</a:t>
              </a:r>
              <a:endParaRPr lang="en-US" sz="1400" dirty="0"/>
            </a:p>
          </p:txBody>
        </p:sp>
        <p:pic>
          <p:nvPicPr>
            <p:cNvPr id="9" name="Immagine 8"/>
            <p:cNvPicPr>
              <a:picLocks noChangeAspect="1"/>
            </p:cNvPicPr>
            <p:nvPr/>
          </p:nvPicPr>
          <p:blipFill>
            <a:blip r:embed="rId3"/>
            <a:stretch>
              <a:fillRect/>
            </a:stretch>
          </p:blipFill>
          <p:spPr>
            <a:xfrm>
              <a:off x="3382841" y="1036732"/>
              <a:ext cx="1997788" cy="342248"/>
            </a:xfrm>
            <a:prstGeom prst="rect">
              <a:avLst/>
            </a:prstGeom>
          </p:spPr>
        </p:pic>
        <p:sp>
          <p:nvSpPr>
            <p:cNvPr id="10" name="Rettangolo 9"/>
            <p:cNvSpPr/>
            <p:nvPr/>
          </p:nvSpPr>
          <p:spPr>
            <a:xfrm>
              <a:off x="-853227" y="2112201"/>
              <a:ext cx="1936236" cy="1200329"/>
            </a:xfrm>
            <a:prstGeom prst="rect">
              <a:avLst/>
            </a:prstGeom>
          </p:spPr>
          <p:txBody>
            <a:bodyPr wrap="none">
              <a:spAutoFit/>
            </a:bodyPr>
            <a:lstStyle/>
            <a:p>
              <a:pPr marL="342900" indent="-342900">
                <a:buFont typeface="Arial" panose="020B0604020202020204" pitchFamily="34" charset="0"/>
                <a:buChar char="•"/>
              </a:pPr>
              <a:r>
                <a:rPr lang="en-US" dirty="0">
                  <a:solidFill>
                    <a:prstClr val="black"/>
                  </a:solidFill>
                </a:rPr>
                <a:t>If we assume:</a:t>
              </a:r>
            </a:p>
            <a:p>
              <a:pPr marL="342900" indent="-342900">
                <a:buFont typeface="Arial" panose="020B0604020202020204" pitchFamily="34" charset="0"/>
                <a:buChar char="•"/>
              </a:pPr>
              <a:endParaRPr lang="en-US" dirty="0">
                <a:solidFill>
                  <a:prstClr val="black"/>
                </a:solidFill>
              </a:endParaRPr>
            </a:p>
            <a:p>
              <a:pPr marL="342900" indent="-342900">
                <a:buFont typeface="Arial" panose="020B0604020202020204" pitchFamily="34" charset="0"/>
                <a:buChar char="•"/>
              </a:pPr>
              <a:r>
                <a:rPr lang="en-US" dirty="0">
                  <a:solidFill>
                    <a:prstClr val="black"/>
                  </a:solidFill>
                </a:rPr>
                <a:t>Then from (54)</a:t>
              </a:r>
            </a:p>
            <a:p>
              <a:pPr marL="342900" indent="-342900">
                <a:buFont typeface="Arial" panose="020B0604020202020204" pitchFamily="34" charset="0"/>
                <a:buChar char="•"/>
              </a:pPr>
              <a:endParaRPr lang="en-US" dirty="0">
                <a:solidFill>
                  <a:prstClr val="black"/>
                </a:solidFill>
              </a:endParaRPr>
            </a:p>
          </p:txBody>
        </p:sp>
        <p:sp>
          <p:nvSpPr>
            <p:cNvPr id="15" name="Rettangolo 14"/>
            <p:cNvSpPr/>
            <p:nvPr/>
          </p:nvSpPr>
          <p:spPr>
            <a:xfrm>
              <a:off x="-853227" y="3595251"/>
              <a:ext cx="5563005" cy="923330"/>
            </a:xfrm>
            <a:prstGeom prst="rect">
              <a:avLst/>
            </a:prstGeom>
          </p:spPr>
          <p:txBody>
            <a:bodyPr wrap="square">
              <a:spAutoFit/>
            </a:bodyPr>
            <a:lstStyle/>
            <a:p>
              <a:pPr marL="342900" indent="-342900">
                <a:buFont typeface="Arial" panose="020B0604020202020204" pitchFamily="34" charset="0"/>
                <a:buChar char="•"/>
              </a:pPr>
              <a:r>
                <a:rPr lang="en-US" dirty="0">
                  <a:solidFill>
                    <a:prstClr val="black"/>
                  </a:solidFill>
                </a:rPr>
                <a:t>The denominator is maximum if </a:t>
              </a:r>
              <a:r>
                <a:rPr lang="en-US" dirty="0">
                  <a:solidFill>
                    <a:prstClr val="black"/>
                  </a:solidFill>
                  <a:latin typeface="Symbol" panose="05050102010706020507" pitchFamily="18" charset="2"/>
                </a:rPr>
                <a:t>a</a:t>
              </a:r>
              <a:r>
                <a:rPr lang="en-US" dirty="0">
                  <a:solidFill>
                    <a:prstClr val="black"/>
                  </a:solidFill>
                </a:rPr>
                <a:t>=1/2; thus M is </a:t>
              </a:r>
              <a:r>
                <a:rPr lang="en-US" b="1" i="1" dirty="0">
                  <a:solidFill>
                    <a:prstClr val="black"/>
                  </a:solidFill>
                </a:rPr>
                <a:t>minimum</a:t>
              </a:r>
              <a:r>
                <a:rPr lang="en-US" dirty="0">
                  <a:solidFill>
                    <a:prstClr val="black"/>
                  </a:solidFill>
                </a:rPr>
                <a:t> for m</a:t>
              </a:r>
              <a:r>
                <a:rPr lang="en-US" baseline="-25000" dirty="0">
                  <a:solidFill>
                    <a:prstClr val="black"/>
                  </a:solidFill>
                </a:rPr>
                <a:t>1</a:t>
              </a:r>
              <a:r>
                <a:rPr lang="en-US" dirty="0">
                  <a:solidFill>
                    <a:prstClr val="black"/>
                  </a:solidFill>
                </a:rPr>
                <a:t>=m</a:t>
              </a:r>
              <a:r>
                <a:rPr lang="en-US" baseline="-25000" dirty="0">
                  <a:solidFill>
                    <a:prstClr val="black"/>
                  </a:solidFill>
                </a:rPr>
                <a:t>2</a:t>
              </a:r>
              <a:r>
                <a:rPr lang="en-US" dirty="0">
                  <a:solidFill>
                    <a:prstClr val="black"/>
                  </a:solidFill>
                </a:rPr>
                <a:t> (equal masses)</a:t>
              </a:r>
            </a:p>
            <a:p>
              <a:endParaRPr lang="en-US" dirty="0"/>
            </a:p>
          </p:txBody>
        </p:sp>
        <p:pic>
          <p:nvPicPr>
            <p:cNvPr id="16" name="Immagine 15"/>
            <p:cNvPicPr>
              <a:picLocks noChangeAspect="1"/>
            </p:cNvPicPr>
            <p:nvPr/>
          </p:nvPicPr>
          <p:blipFill>
            <a:blip r:embed="rId4"/>
            <a:stretch>
              <a:fillRect/>
            </a:stretch>
          </p:blipFill>
          <p:spPr>
            <a:xfrm>
              <a:off x="939829" y="4553879"/>
              <a:ext cx="2307279" cy="276750"/>
            </a:xfrm>
            <a:prstGeom prst="rect">
              <a:avLst/>
            </a:prstGeom>
          </p:spPr>
        </p:pic>
        <p:pic>
          <p:nvPicPr>
            <p:cNvPr id="18" name="Immagine 17"/>
            <p:cNvPicPr>
              <a:picLocks noChangeAspect="1"/>
            </p:cNvPicPr>
            <p:nvPr/>
          </p:nvPicPr>
          <p:blipFill rotWithShape="1">
            <a:blip r:embed="rId5"/>
            <a:srcRect l="-7485" t="-12950" b="-4014"/>
            <a:stretch/>
          </p:blipFill>
          <p:spPr>
            <a:xfrm>
              <a:off x="1841144" y="1470200"/>
              <a:ext cx="5103378" cy="642001"/>
            </a:xfrm>
            <a:prstGeom prst="rect">
              <a:avLst/>
            </a:prstGeom>
            <a:ln>
              <a:solidFill>
                <a:srgbClr val="FF2F2F"/>
              </a:solidFill>
            </a:ln>
          </p:spPr>
        </p:pic>
        <p:pic>
          <p:nvPicPr>
            <p:cNvPr id="3" name="Immagine 2"/>
            <p:cNvPicPr>
              <a:picLocks noChangeAspect="1"/>
            </p:cNvPicPr>
            <p:nvPr/>
          </p:nvPicPr>
          <p:blipFill>
            <a:blip r:embed="rId6"/>
            <a:stretch>
              <a:fillRect/>
            </a:stretch>
          </p:blipFill>
          <p:spPr>
            <a:xfrm>
              <a:off x="2177732" y="2192855"/>
              <a:ext cx="4825826" cy="374535"/>
            </a:xfrm>
            <a:prstGeom prst="rect">
              <a:avLst/>
            </a:prstGeom>
          </p:spPr>
        </p:pic>
        <p:pic>
          <p:nvPicPr>
            <p:cNvPr id="8" name="Immagine 7"/>
            <p:cNvPicPr>
              <a:picLocks noChangeAspect="1"/>
            </p:cNvPicPr>
            <p:nvPr/>
          </p:nvPicPr>
          <p:blipFill>
            <a:blip r:embed="rId7"/>
            <a:stretch>
              <a:fillRect/>
            </a:stretch>
          </p:blipFill>
          <p:spPr>
            <a:xfrm>
              <a:off x="2637602" y="2563252"/>
              <a:ext cx="4306920" cy="535973"/>
            </a:xfrm>
            <a:prstGeom prst="rect">
              <a:avLst/>
            </a:prstGeom>
          </p:spPr>
        </p:pic>
      </p:grpSp>
      <p:sp>
        <p:nvSpPr>
          <p:cNvPr id="19" name="Indietro o precedente 18">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145537718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69795" y="-8965"/>
            <a:ext cx="10536044" cy="796985"/>
          </a:xfrm>
        </p:spPr>
        <p:txBody>
          <a:bodyPr>
            <a:normAutofit/>
          </a:bodyPr>
          <a:lstStyle/>
          <a:p>
            <a:r>
              <a:rPr lang="en-US" sz="3600" dirty="0">
                <a:solidFill>
                  <a:srgbClr val="C00000"/>
                </a:solidFill>
              </a:rPr>
              <a:t>Individual masses (coalescence)</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42</a:t>
            </a:fld>
            <a:endParaRPr lang="it-IT"/>
          </a:p>
        </p:txBody>
      </p:sp>
      <p:grpSp>
        <p:nvGrpSpPr>
          <p:cNvPr id="21" name="Gruppo 20"/>
          <p:cNvGrpSpPr/>
          <p:nvPr/>
        </p:nvGrpSpPr>
        <p:grpSpPr>
          <a:xfrm>
            <a:off x="629271" y="938944"/>
            <a:ext cx="9785968" cy="5266481"/>
            <a:chOff x="133130" y="886912"/>
            <a:chExt cx="8843229" cy="5266481"/>
          </a:xfrm>
        </p:grpSpPr>
        <p:sp>
          <p:nvSpPr>
            <p:cNvPr id="4" name="Rettangolo 3"/>
            <p:cNvSpPr/>
            <p:nvPr/>
          </p:nvSpPr>
          <p:spPr>
            <a:xfrm>
              <a:off x="146390" y="886912"/>
              <a:ext cx="8639391" cy="923330"/>
            </a:xfrm>
            <a:prstGeom prst="rect">
              <a:avLst/>
            </a:prstGeom>
          </p:spPr>
          <p:txBody>
            <a:bodyPr wrap="square">
              <a:spAutoFit/>
            </a:bodyPr>
            <a:lstStyle/>
            <a:p>
              <a:pPr marL="342900" indent="-342900">
                <a:buFont typeface="Arial" panose="020B0604020202020204" pitchFamily="34" charset="0"/>
                <a:buChar char="•"/>
              </a:pPr>
              <a:r>
                <a:rPr lang="en-US" dirty="0"/>
                <a:t>The chirp mass depends on the individual masses m</a:t>
              </a:r>
              <a:r>
                <a:rPr lang="en-US" baseline="-25000" dirty="0"/>
                <a:t>1</a:t>
              </a:r>
              <a:r>
                <a:rPr lang="en-US" dirty="0"/>
                <a:t>,m</a:t>
              </a:r>
              <a:r>
                <a:rPr lang="en-US" baseline="-25000" dirty="0"/>
                <a:t>2</a:t>
              </a:r>
              <a:r>
                <a:rPr lang="en-US" dirty="0"/>
                <a:t>. We need a second equation to disentangle the two values. The coalescence (</a:t>
              </a:r>
              <a:r>
                <a:rPr lang="en-US" i="1" dirty="0"/>
                <a:t>merger</a:t>
              </a:r>
              <a:r>
                <a:rPr lang="en-US" dirty="0"/>
                <a:t>) starts when the separation R between BH is equal to the Schwarzschild radius:</a:t>
              </a:r>
            </a:p>
          </p:txBody>
        </p:sp>
        <p:sp>
          <p:nvSpPr>
            <p:cNvPr id="10" name="Rettangolo 9"/>
            <p:cNvSpPr/>
            <p:nvPr/>
          </p:nvSpPr>
          <p:spPr>
            <a:xfrm>
              <a:off x="158671" y="2197228"/>
              <a:ext cx="8627109" cy="646331"/>
            </a:xfrm>
            <a:prstGeom prst="rect">
              <a:avLst/>
            </a:prstGeom>
          </p:spPr>
          <p:txBody>
            <a:bodyPr wrap="square">
              <a:spAutoFit/>
            </a:bodyPr>
            <a:lstStyle/>
            <a:p>
              <a:pPr marL="342900" indent="-342900">
                <a:buFont typeface="Arial" panose="020B0604020202020204" pitchFamily="34" charset="0"/>
                <a:buChar char="•"/>
              </a:pPr>
              <a:r>
                <a:rPr lang="en-US" dirty="0"/>
                <a:t>At this value of R (minimum), it corresponds the maximum angular velocity, derived again from III Kepler law:</a:t>
              </a:r>
            </a:p>
          </p:txBody>
        </p:sp>
        <p:sp>
          <p:nvSpPr>
            <p:cNvPr id="13" name="Rettangolo 12"/>
            <p:cNvSpPr/>
            <p:nvPr/>
          </p:nvSpPr>
          <p:spPr>
            <a:xfrm>
              <a:off x="158671" y="3261729"/>
              <a:ext cx="8721215" cy="1908215"/>
            </a:xfrm>
            <a:prstGeom prst="rect">
              <a:avLst/>
            </a:prstGeom>
          </p:spPr>
          <p:txBody>
            <a:bodyPr wrap="none">
              <a:spAutoFit/>
            </a:bodyPr>
            <a:lstStyle/>
            <a:p>
              <a:pPr marL="342900" indent="-342900">
                <a:buFont typeface="Arial" panose="020B0604020202020204" pitchFamily="34" charset="0"/>
                <a:buChar char="•"/>
              </a:pPr>
              <a:r>
                <a:rPr lang="en-US" dirty="0">
                  <a:solidFill>
                    <a:prstClr val="black"/>
                  </a:solidFill>
                </a:rPr>
                <a:t>From inspection of Fig. 13.7:</a:t>
              </a:r>
            </a:p>
            <a:p>
              <a:pPr marL="342900" indent="-342900">
                <a:buFont typeface="Arial" panose="020B0604020202020204" pitchFamily="34" charset="0"/>
                <a:buChar char="•"/>
              </a:pPr>
              <a:endParaRPr lang="en-US" sz="1400" dirty="0">
                <a:solidFill>
                  <a:prstClr val="black"/>
                </a:solidFill>
              </a:endParaRPr>
            </a:p>
            <a:p>
              <a:pPr marL="342900" indent="-342900">
                <a:buFont typeface="Arial" panose="020B0604020202020204" pitchFamily="34" charset="0"/>
                <a:buChar char="•"/>
              </a:pPr>
              <a:r>
                <a:rPr lang="en-US" dirty="0"/>
                <a:t>By inverting (13.60) and using the maximum observable frequency to estimate </a:t>
              </a:r>
              <a:r>
                <a:rPr lang="en-US" dirty="0" err="1">
                  <a:latin typeface="Symbol" panose="05050102010706020507" pitchFamily="18" charset="2"/>
                </a:rPr>
                <a:t>w</a:t>
              </a:r>
              <a:r>
                <a:rPr lang="en-US" baseline="-25000" dirty="0" err="1"/>
                <a:t>Schw</a:t>
              </a:r>
              <a:r>
                <a:rPr lang="en-US" dirty="0"/>
                <a:t>:</a:t>
              </a:r>
            </a:p>
            <a:p>
              <a:pPr marL="342900" indent="-342900">
                <a:buFont typeface="Arial" panose="020B0604020202020204" pitchFamily="34" charset="0"/>
                <a:buChar char="•"/>
              </a:pPr>
              <a:endParaRPr lang="en-US" dirty="0">
                <a:solidFill>
                  <a:prstClr val="black"/>
                </a:solidFill>
              </a:endParaRPr>
            </a:p>
            <a:p>
              <a:pPr marL="342900" indent="-342900">
                <a:buFont typeface="Arial" panose="020B0604020202020204" pitchFamily="34" charset="0"/>
                <a:buChar char="•"/>
              </a:pPr>
              <a:endParaRPr lang="en-US" dirty="0">
                <a:solidFill>
                  <a:prstClr val="black"/>
                </a:solidFill>
              </a:endParaRPr>
            </a:p>
            <a:p>
              <a:pPr marL="342900" indent="-342900">
                <a:buFont typeface="Arial" panose="020B0604020202020204" pitchFamily="34" charset="0"/>
                <a:buChar char="•"/>
              </a:pPr>
              <a:endParaRPr lang="en-US" sz="1400" dirty="0">
                <a:solidFill>
                  <a:prstClr val="black"/>
                </a:solidFill>
              </a:endParaRPr>
            </a:p>
            <a:p>
              <a:pPr marL="342900" indent="-342900">
                <a:buFont typeface="Arial" panose="020B0604020202020204" pitchFamily="34" charset="0"/>
                <a:buChar char="•"/>
              </a:pPr>
              <a:r>
                <a:rPr lang="en-US" dirty="0">
                  <a:solidFill>
                    <a:prstClr val="black"/>
                  </a:solidFill>
                </a:rPr>
                <a:t>From the (13.58), a mass M=70 solar masses corresponds to </a:t>
              </a:r>
              <a:r>
                <a:rPr lang="en-US" dirty="0">
                  <a:solidFill>
                    <a:prstClr val="black"/>
                  </a:solidFill>
                  <a:latin typeface="Symbol" panose="05050102010706020507" pitchFamily="18" charset="2"/>
                </a:rPr>
                <a:t>a </a:t>
              </a:r>
              <a:r>
                <a:rPr lang="en-US" dirty="0">
                  <a:solidFill>
                    <a:prstClr val="black"/>
                  </a:solidFill>
                  <a:latin typeface="Symbol" panose="05050102010706020507" pitchFamily="18" charset="2"/>
                  <a:sym typeface="Symbol" panose="05050102010706020507" pitchFamily="18" charset="2"/>
                </a:rPr>
                <a:t> </a:t>
              </a:r>
              <a:r>
                <a:rPr lang="en-US" dirty="0">
                  <a:solidFill>
                    <a:prstClr val="black"/>
                  </a:solidFill>
                </a:rPr>
                <a:t>0.6, i.e.   </a:t>
              </a:r>
              <a:endParaRPr lang="en-US" sz="1400" dirty="0"/>
            </a:p>
          </p:txBody>
        </p:sp>
        <p:sp>
          <p:nvSpPr>
            <p:cNvPr id="12" name="Avanti o successivo 11">
              <a:hlinkClick r:id="rId3" action="ppaction://hlinksldjump" highlightClick="1"/>
            </p:cNvPr>
            <p:cNvSpPr/>
            <p:nvPr/>
          </p:nvSpPr>
          <p:spPr>
            <a:xfrm>
              <a:off x="8002682" y="3284900"/>
              <a:ext cx="558800"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pic>
          <p:nvPicPr>
            <p:cNvPr id="11" name="Immagine 10"/>
            <p:cNvPicPr>
              <a:picLocks noChangeAspect="1"/>
            </p:cNvPicPr>
            <p:nvPr/>
          </p:nvPicPr>
          <p:blipFill>
            <a:blip r:embed="rId4"/>
            <a:stretch>
              <a:fillRect/>
            </a:stretch>
          </p:blipFill>
          <p:spPr>
            <a:xfrm>
              <a:off x="3125677" y="1715278"/>
              <a:ext cx="4332865" cy="574718"/>
            </a:xfrm>
            <a:prstGeom prst="rect">
              <a:avLst/>
            </a:prstGeom>
          </p:spPr>
        </p:pic>
        <p:pic>
          <p:nvPicPr>
            <p:cNvPr id="15" name="Immagine 14"/>
            <p:cNvPicPr>
              <a:picLocks noChangeAspect="1"/>
            </p:cNvPicPr>
            <p:nvPr/>
          </p:nvPicPr>
          <p:blipFill>
            <a:blip r:embed="rId5"/>
            <a:stretch>
              <a:fillRect/>
            </a:stretch>
          </p:blipFill>
          <p:spPr>
            <a:xfrm>
              <a:off x="3235202" y="2688243"/>
              <a:ext cx="4125303" cy="535973"/>
            </a:xfrm>
            <a:prstGeom prst="rect">
              <a:avLst/>
            </a:prstGeom>
          </p:spPr>
        </p:pic>
        <p:pic>
          <p:nvPicPr>
            <p:cNvPr id="16" name="Immagine 15"/>
            <p:cNvPicPr>
              <a:picLocks noChangeAspect="1"/>
            </p:cNvPicPr>
            <p:nvPr/>
          </p:nvPicPr>
          <p:blipFill>
            <a:blip r:embed="rId6"/>
            <a:stretch>
              <a:fillRect/>
            </a:stretch>
          </p:blipFill>
          <p:spPr>
            <a:xfrm>
              <a:off x="3309023" y="3236161"/>
              <a:ext cx="4151249" cy="439110"/>
            </a:xfrm>
            <a:prstGeom prst="rect">
              <a:avLst/>
            </a:prstGeom>
          </p:spPr>
        </p:pic>
        <p:pic>
          <p:nvPicPr>
            <p:cNvPr id="17" name="Immagine 16"/>
            <p:cNvPicPr>
              <a:picLocks noChangeAspect="1"/>
            </p:cNvPicPr>
            <p:nvPr/>
          </p:nvPicPr>
          <p:blipFill>
            <a:blip r:embed="rId7"/>
            <a:stretch>
              <a:fillRect/>
            </a:stretch>
          </p:blipFill>
          <p:spPr>
            <a:xfrm>
              <a:off x="2238740" y="4146769"/>
              <a:ext cx="5266897" cy="619920"/>
            </a:xfrm>
            <a:prstGeom prst="rect">
              <a:avLst/>
            </a:prstGeom>
          </p:spPr>
        </p:pic>
        <p:pic>
          <p:nvPicPr>
            <p:cNvPr id="18" name="Immagine 17"/>
            <p:cNvPicPr>
              <a:picLocks noChangeAspect="1"/>
            </p:cNvPicPr>
            <p:nvPr/>
          </p:nvPicPr>
          <p:blipFill>
            <a:blip r:embed="rId8"/>
            <a:stretch>
              <a:fillRect/>
            </a:stretch>
          </p:blipFill>
          <p:spPr>
            <a:xfrm>
              <a:off x="1266268" y="5083849"/>
              <a:ext cx="6123092" cy="464940"/>
            </a:xfrm>
            <a:prstGeom prst="rect">
              <a:avLst/>
            </a:prstGeom>
          </p:spPr>
        </p:pic>
        <p:sp>
          <p:nvSpPr>
            <p:cNvPr id="19" name="Rettangolo 18"/>
            <p:cNvSpPr/>
            <p:nvPr/>
          </p:nvSpPr>
          <p:spPr>
            <a:xfrm>
              <a:off x="133130" y="5507062"/>
              <a:ext cx="8843229" cy="646331"/>
            </a:xfrm>
            <a:prstGeom prst="rect">
              <a:avLst/>
            </a:prstGeom>
          </p:spPr>
          <p:txBody>
            <a:bodyPr wrap="square">
              <a:spAutoFit/>
            </a:bodyPr>
            <a:lstStyle/>
            <a:p>
              <a:pPr marL="285750" indent="-285750">
                <a:buFont typeface="Arial" panose="020B0604020202020204" pitchFamily="34" charset="0"/>
                <a:buChar char="•"/>
              </a:pPr>
              <a:r>
                <a:rPr lang="en-US" dirty="0"/>
                <a:t>After the correction for cosmological effects (next subsection), these values are compatible with that obtained from the LIGO/Virgo Collaboration (see paper abstract).</a:t>
              </a:r>
            </a:p>
          </p:txBody>
        </p:sp>
      </p:grpSp>
      <p:sp>
        <p:nvSpPr>
          <p:cNvPr id="20" name="Indietro o precedente 19">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pic>
        <p:nvPicPr>
          <p:cNvPr id="22" name="Immagine 21"/>
          <p:cNvPicPr>
            <a:picLocks noChangeAspect="1"/>
          </p:cNvPicPr>
          <p:nvPr/>
        </p:nvPicPr>
        <p:blipFill>
          <a:blip r:embed="rId9"/>
          <a:stretch>
            <a:fillRect/>
          </a:stretch>
        </p:blipFill>
        <p:spPr>
          <a:xfrm>
            <a:off x="2841183" y="2776619"/>
            <a:ext cx="990526" cy="485110"/>
          </a:xfrm>
          <a:prstGeom prst="rect">
            <a:avLst/>
          </a:prstGeom>
        </p:spPr>
      </p:pic>
      <p:sp>
        <p:nvSpPr>
          <p:cNvPr id="23" name="Avanti o successivo 22">
            <a:hlinkClick r:id="rId10" action="ppaction://hlinksldjump" highlightClick="1"/>
          </p:cNvPr>
          <p:cNvSpPr/>
          <p:nvPr/>
        </p:nvSpPr>
        <p:spPr>
          <a:xfrm>
            <a:off x="9387908" y="4787033"/>
            <a:ext cx="542799" cy="3416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dirty="0">
              <a:solidFill>
                <a:prstClr val="black"/>
              </a:solidFill>
            </a:endParaRPr>
          </a:p>
        </p:txBody>
      </p:sp>
    </p:spTree>
    <p:extLst>
      <p:ext uri="{BB962C8B-B14F-4D97-AF65-F5344CB8AC3E}">
        <p14:creationId xmlns:p14="http://schemas.microsoft.com/office/powerpoint/2010/main" val="336524339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50261"/>
            <a:ext cx="10515600" cy="678948"/>
          </a:xfrm>
        </p:spPr>
        <p:txBody>
          <a:bodyPr>
            <a:normAutofit/>
          </a:bodyPr>
          <a:lstStyle/>
          <a:p>
            <a:r>
              <a:rPr lang="it-IT" sz="3600" b="1" dirty="0" err="1">
                <a:solidFill>
                  <a:srgbClr val="C00000"/>
                </a:solidFill>
              </a:rPr>
              <a:t>Exercize</a:t>
            </a:r>
            <a:r>
              <a:rPr lang="it-IT" sz="3600" dirty="0">
                <a:solidFill>
                  <a:srgbClr val="C00000"/>
                </a:solidFill>
              </a:rPr>
              <a:t>: </a:t>
            </a:r>
            <a:r>
              <a:rPr lang="it-IT" sz="3600" dirty="0" err="1">
                <a:solidFill>
                  <a:srgbClr val="C00000"/>
                </a:solidFill>
              </a:rPr>
              <a:t>luminosity</a:t>
            </a:r>
            <a:r>
              <a:rPr lang="it-IT" sz="3600" dirty="0">
                <a:solidFill>
                  <a:srgbClr val="C00000"/>
                </a:solidFill>
              </a:rPr>
              <a:t> </a:t>
            </a:r>
            <a:r>
              <a:rPr lang="it-IT" sz="3600" dirty="0" err="1">
                <a:solidFill>
                  <a:srgbClr val="C00000"/>
                </a:solidFill>
              </a:rPr>
              <a:t>distance</a:t>
            </a:r>
            <a:endParaRPr lang="it-IT" sz="36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43</a:t>
            </a:fld>
            <a:endParaRPr lang="it-IT"/>
          </a:p>
        </p:txBody>
      </p:sp>
      <p:sp>
        <p:nvSpPr>
          <p:cNvPr id="15" name="Avanti o successivo 14">
            <a:hlinkClick r:id="rId2" action="ppaction://hlinksldjump" highlightClick="1"/>
          </p:cNvPr>
          <p:cNvSpPr/>
          <p:nvPr/>
        </p:nvSpPr>
        <p:spPr>
          <a:xfrm>
            <a:off x="9787350" y="4743888"/>
            <a:ext cx="504000" cy="4247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sz="2400" dirty="0">
              <a:solidFill>
                <a:prstClr val="black"/>
              </a:solidFill>
            </a:endParaRPr>
          </a:p>
        </p:txBody>
      </p:sp>
      <p:grpSp>
        <p:nvGrpSpPr>
          <p:cNvPr id="19" name="Gruppo 18"/>
          <p:cNvGrpSpPr/>
          <p:nvPr/>
        </p:nvGrpSpPr>
        <p:grpSpPr>
          <a:xfrm>
            <a:off x="1791287" y="928953"/>
            <a:ext cx="8833729" cy="3231654"/>
            <a:chOff x="267286" y="928953"/>
            <a:chExt cx="8833729" cy="3231654"/>
          </a:xfrm>
        </p:grpSpPr>
        <p:pic>
          <p:nvPicPr>
            <p:cNvPr id="13" name="Immagine 12"/>
            <p:cNvPicPr>
              <a:picLocks noChangeAspect="1"/>
            </p:cNvPicPr>
            <p:nvPr/>
          </p:nvPicPr>
          <p:blipFill rotWithShape="1">
            <a:blip r:embed="rId3"/>
            <a:srcRect t="2045" b="10896"/>
            <a:stretch/>
          </p:blipFill>
          <p:spPr>
            <a:xfrm>
              <a:off x="3217983" y="1487606"/>
              <a:ext cx="4818414" cy="696036"/>
            </a:xfrm>
            <a:prstGeom prst="rect">
              <a:avLst/>
            </a:prstGeom>
          </p:spPr>
        </p:pic>
        <p:sp>
          <p:nvSpPr>
            <p:cNvPr id="4" name="Rettangolo 3"/>
            <p:cNvSpPr/>
            <p:nvPr/>
          </p:nvSpPr>
          <p:spPr>
            <a:xfrm>
              <a:off x="267286" y="928953"/>
              <a:ext cx="8833729" cy="3231654"/>
            </a:xfrm>
            <a:prstGeom prst="rect">
              <a:avLst/>
            </a:prstGeom>
          </p:spPr>
          <p:txBody>
            <a:bodyPr wrap="square">
              <a:spAutoFit/>
            </a:bodyPr>
            <a:lstStyle/>
            <a:p>
              <a:pPr marL="342900" indent="-342900">
                <a:buFont typeface="Arial" panose="020B0604020202020204" pitchFamily="34" charset="0"/>
                <a:buChar char="•"/>
              </a:pPr>
              <a:r>
                <a:rPr lang="en-US" dirty="0"/>
                <a:t>The luminosity distance D</a:t>
              </a:r>
              <a:r>
                <a:rPr lang="en-US" baseline="-25000" dirty="0"/>
                <a:t>L</a:t>
              </a:r>
              <a:r>
                <a:rPr lang="en-US" dirty="0"/>
                <a:t> is defined (§7.1) as the ratio between the effective luminosity of the object, L, and its energy flux, F:</a:t>
              </a:r>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sz="2400" dirty="0"/>
            </a:p>
            <a:p>
              <a:pPr marL="342900" indent="-342900">
                <a:buFont typeface="Arial" panose="020B0604020202020204" pitchFamily="34" charset="0"/>
                <a:buChar char="•"/>
              </a:pPr>
              <a:r>
                <a:rPr lang="en-US" dirty="0"/>
                <a:t>For GW150914, neglecting, as a first approximation, cosmological corrections (to be verified a posteriori), and using F from (13.37) and L from (13.36), we obtain: </a:t>
              </a:r>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r>
                <a:rPr lang="en-US" dirty="0"/>
                <a:t>and thus</a:t>
              </a:r>
            </a:p>
            <a:p>
              <a:pPr marL="342900" indent="-342900">
                <a:buFont typeface="Arial" panose="020B0604020202020204" pitchFamily="34" charset="0"/>
                <a:buChar char="•"/>
              </a:pPr>
              <a:endParaRPr lang="en-US" dirty="0"/>
            </a:p>
          </p:txBody>
        </p:sp>
        <p:sp>
          <p:nvSpPr>
            <p:cNvPr id="8" name="Avanti o successivo 7">
              <a:hlinkClick r:id="rId4" action="ppaction://hlinksldjump" highlightClick="1"/>
            </p:cNvPr>
            <p:cNvSpPr/>
            <p:nvPr/>
          </p:nvSpPr>
          <p:spPr>
            <a:xfrm>
              <a:off x="8392538" y="1620234"/>
              <a:ext cx="504000" cy="4247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sz="2400" dirty="0">
                <a:solidFill>
                  <a:prstClr val="black"/>
                </a:solidFill>
              </a:endParaRPr>
            </a:p>
          </p:txBody>
        </p:sp>
      </p:grpSp>
      <p:sp>
        <p:nvSpPr>
          <p:cNvPr id="18" name="Rettangolo 17"/>
          <p:cNvSpPr/>
          <p:nvPr/>
        </p:nvSpPr>
        <p:spPr>
          <a:xfrm>
            <a:off x="1798020" y="4422695"/>
            <a:ext cx="7941513" cy="1515800"/>
          </a:xfrm>
          <a:prstGeom prst="rect">
            <a:avLst/>
          </a:prstGeom>
        </p:spPr>
        <p:txBody>
          <a:bodyPr wrap="square">
            <a:spAutoFit/>
          </a:bodyPr>
          <a:lstStyle/>
          <a:p>
            <a:pPr marL="285750" indent="-285750">
              <a:spcAft>
                <a:spcPts val="300"/>
              </a:spcAft>
              <a:buFont typeface="Arial" panose="020B0604020202020204" pitchFamily="34" charset="0"/>
              <a:buChar char="•"/>
            </a:pPr>
            <a:r>
              <a:rPr lang="en-US" dirty="0"/>
              <a:t>Insert the values determined in our computation for this event (</a:t>
            </a:r>
            <a:r>
              <a:rPr lang="en-US" dirty="0">
                <a:latin typeface="Symbol" panose="05050102010706020507" pitchFamily="18" charset="2"/>
              </a:rPr>
              <a:t>m</a:t>
            </a:r>
            <a:r>
              <a:rPr lang="en-US" dirty="0"/>
              <a:t>= 17 </a:t>
            </a:r>
            <a:r>
              <a:rPr lang="en-US" dirty="0" err="1"/>
              <a:t>M</a:t>
            </a:r>
            <a:r>
              <a:rPr lang="en-US" baseline="-25000" dirty="0" err="1"/>
              <a:t>Sun</a:t>
            </a:r>
            <a:r>
              <a:rPr lang="en-US" dirty="0"/>
              <a:t>).</a:t>
            </a:r>
          </a:p>
          <a:p>
            <a:pPr marL="285750" indent="-285750">
              <a:spcAft>
                <a:spcPts val="300"/>
              </a:spcAft>
              <a:buFont typeface="Arial" panose="020B0604020202020204" pitchFamily="34" charset="0"/>
              <a:buChar char="•"/>
            </a:pPr>
            <a:r>
              <a:rPr lang="en-US" dirty="0"/>
              <a:t>The values of angular velocity and distance at different </a:t>
            </a:r>
            <a:r>
              <a:rPr lang="en-US" dirty="0">
                <a:latin typeface="Symbol" panose="05050102010706020507" pitchFamily="18" charset="2"/>
              </a:rPr>
              <a:t>D</a:t>
            </a:r>
            <a:r>
              <a:rPr lang="en-US" dirty="0"/>
              <a:t>t are in Table 13.1, and the strain h</a:t>
            </a:r>
            <a:r>
              <a:rPr lang="en-US" baseline="-25000" dirty="0"/>
              <a:t>o</a:t>
            </a:r>
            <a:r>
              <a:rPr lang="en-US" dirty="0"/>
              <a:t> in Fig. 13.7. In Eq. (13.65) we insert the values corresponding to </a:t>
            </a:r>
            <a:r>
              <a:rPr lang="en-US" dirty="0">
                <a:latin typeface="Symbol" panose="05050102010706020507" pitchFamily="18" charset="2"/>
              </a:rPr>
              <a:t>D</a:t>
            </a:r>
            <a:r>
              <a:rPr lang="en-US" dirty="0"/>
              <a:t>t = 16.0 </a:t>
            </a:r>
            <a:r>
              <a:rPr lang="en-US" dirty="0" err="1"/>
              <a:t>ms</a:t>
            </a:r>
            <a:r>
              <a:rPr lang="en-US" dirty="0"/>
              <a:t>, obtaining a value in agreement with the D</a:t>
            </a:r>
            <a:r>
              <a:rPr lang="en-US" baseline="-25000" dirty="0"/>
              <a:t>L</a:t>
            </a:r>
            <a:r>
              <a:rPr lang="en-US" dirty="0"/>
              <a:t>=410 </a:t>
            </a:r>
            <a:r>
              <a:rPr lang="en-US" dirty="0" err="1"/>
              <a:t>Mpc</a:t>
            </a:r>
            <a:r>
              <a:rPr lang="en-US" dirty="0"/>
              <a:t> reported in the paper:</a:t>
            </a:r>
          </a:p>
        </p:txBody>
      </p:sp>
      <p:pic>
        <p:nvPicPr>
          <p:cNvPr id="20" name="Immagine 19"/>
          <p:cNvPicPr>
            <a:picLocks noChangeAspect="1"/>
          </p:cNvPicPr>
          <p:nvPr/>
        </p:nvPicPr>
        <p:blipFill>
          <a:blip r:embed="rId5"/>
          <a:stretch>
            <a:fillRect/>
          </a:stretch>
        </p:blipFill>
        <p:spPr>
          <a:xfrm>
            <a:off x="4352672" y="5740148"/>
            <a:ext cx="4747779" cy="365125"/>
          </a:xfrm>
          <a:prstGeom prst="rect">
            <a:avLst/>
          </a:prstGeom>
        </p:spPr>
      </p:pic>
      <p:sp>
        <p:nvSpPr>
          <p:cNvPr id="16" name="Indietro o precedente 15">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pic>
        <p:nvPicPr>
          <p:cNvPr id="7" name="Immagine 6">
            <a:extLst>
              <a:ext uri="{FF2B5EF4-FFF2-40B4-BE49-F238E27FC236}">
                <a16:creationId xmlns:a16="http://schemas.microsoft.com/office/drawing/2014/main" id="{FAB27BBF-9A44-DD64-C6C3-9F5579057F9A}"/>
              </a:ext>
            </a:extLst>
          </p:cNvPr>
          <p:cNvPicPr>
            <a:picLocks noChangeAspect="1"/>
          </p:cNvPicPr>
          <p:nvPr/>
        </p:nvPicPr>
        <p:blipFill>
          <a:blip r:embed="rId6"/>
          <a:stretch>
            <a:fillRect/>
          </a:stretch>
        </p:blipFill>
        <p:spPr>
          <a:xfrm>
            <a:off x="4352672" y="2812626"/>
            <a:ext cx="5051075" cy="684000"/>
          </a:xfrm>
          <a:prstGeom prst="rect">
            <a:avLst/>
          </a:prstGeom>
        </p:spPr>
      </p:pic>
      <p:pic>
        <p:nvPicPr>
          <p:cNvPr id="11" name="Immagine 10">
            <a:extLst>
              <a:ext uri="{FF2B5EF4-FFF2-40B4-BE49-F238E27FC236}">
                <a16:creationId xmlns:a16="http://schemas.microsoft.com/office/drawing/2014/main" id="{3E9BAE85-DB19-012A-1EA0-05EF0954092F}"/>
              </a:ext>
            </a:extLst>
          </p:cNvPr>
          <p:cNvPicPr>
            <a:picLocks noChangeAspect="1"/>
          </p:cNvPicPr>
          <p:nvPr/>
        </p:nvPicPr>
        <p:blipFill>
          <a:blip r:embed="rId7"/>
          <a:stretch>
            <a:fillRect/>
          </a:stretch>
        </p:blipFill>
        <p:spPr>
          <a:xfrm>
            <a:off x="4459682" y="3773808"/>
            <a:ext cx="5027856" cy="648000"/>
          </a:xfrm>
          <a:prstGeom prst="rect">
            <a:avLst/>
          </a:prstGeom>
        </p:spPr>
      </p:pic>
    </p:spTree>
    <p:extLst>
      <p:ext uri="{BB962C8B-B14F-4D97-AF65-F5344CB8AC3E}">
        <p14:creationId xmlns:p14="http://schemas.microsoft.com/office/powerpoint/2010/main" val="7616155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 name="Immagine 28"/>
          <p:cNvPicPr>
            <a:picLocks noChangeAspect="1"/>
          </p:cNvPicPr>
          <p:nvPr/>
        </p:nvPicPr>
        <p:blipFill>
          <a:blip r:embed="rId3"/>
          <a:stretch>
            <a:fillRect/>
          </a:stretch>
        </p:blipFill>
        <p:spPr>
          <a:xfrm>
            <a:off x="8256253" y="2805719"/>
            <a:ext cx="3355883" cy="2637946"/>
          </a:xfrm>
          <a:prstGeom prst="rect">
            <a:avLst/>
          </a:prstGeom>
        </p:spPr>
      </p:pic>
      <p:sp>
        <p:nvSpPr>
          <p:cNvPr id="2" name="Titolo 1"/>
          <p:cNvSpPr>
            <a:spLocks noGrp="1"/>
          </p:cNvSpPr>
          <p:nvPr>
            <p:ph type="title"/>
          </p:nvPr>
        </p:nvSpPr>
        <p:spPr>
          <a:xfrm>
            <a:off x="838200" y="10115"/>
            <a:ext cx="10515600" cy="759665"/>
          </a:xfrm>
        </p:spPr>
        <p:txBody>
          <a:bodyPr>
            <a:normAutofit/>
          </a:bodyPr>
          <a:lstStyle/>
          <a:p>
            <a:r>
              <a:rPr lang="it-IT" sz="3600" b="1" dirty="0" err="1">
                <a:solidFill>
                  <a:srgbClr val="C00000"/>
                </a:solidFill>
              </a:rPr>
              <a:t>Exercize</a:t>
            </a:r>
            <a:r>
              <a:rPr lang="it-IT" sz="3600" b="1" dirty="0">
                <a:solidFill>
                  <a:srgbClr val="C00000"/>
                </a:solidFill>
              </a:rPr>
              <a:t>: </a:t>
            </a:r>
            <a:r>
              <a:rPr lang="it-IT" sz="3600" dirty="0">
                <a:solidFill>
                  <a:srgbClr val="C00000"/>
                </a:solidFill>
              </a:rPr>
              <a:t>Redshift and </a:t>
            </a:r>
            <a:r>
              <a:rPr lang="it-IT" sz="3600" dirty="0" err="1">
                <a:solidFill>
                  <a:srgbClr val="C00000"/>
                </a:solidFill>
              </a:rPr>
              <a:t>effects</a:t>
            </a:r>
            <a:r>
              <a:rPr lang="it-IT" sz="3600" dirty="0">
                <a:solidFill>
                  <a:srgbClr val="C00000"/>
                </a:solidFill>
              </a:rPr>
              <a:t> on </a:t>
            </a:r>
            <a:r>
              <a:rPr lang="it-IT" sz="3600" dirty="0" err="1">
                <a:solidFill>
                  <a:srgbClr val="C00000"/>
                </a:solidFill>
              </a:rPr>
              <a:t>observables</a:t>
            </a:r>
            <a:endParaRPr lang="it-IT" sz="36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6" name="Segnaposto numero diapositiva 5"/>
          <p:cNvSpPr>
            <a:spLocks noGrp="1"/>
          </p:cNvSpPr>
          <p:nvPr>
            <p:ph type="sldNum" sz="quarter" idx="12"/>
          </p:nvPr>
        </p:nvSpPr>
        <p:spPr/>
        <p:txBody>
          <a:bodyPr/>
          <a:lstStyle/>
          <a:p>
            <a:fld id="{EF856C54-971D-4A64-8725-72F12A462872}" type="slidenum">
              <a:rPr lang="it-IT" smtClean="0"/>
              <a:t>44</a:t>
            </a:fld>
            <a:endParaRPr lang="it-IT" dirty="0"/>
          </a:p>
        </p:txBody>
      </p:sp>
      <p:sp>
        <p:nvSpPr>
          <p:cNvPr id="4" name="Rettangolo 3"/>
          <p:cNvSpPr/>
          <p:nvPr/>
        </p:nvSpPr>
        <p:spPr>
          <a:xfrm>
            <a:off x="579864" y="958786"/>
            <a:ext cx="10088138" cy="1938992"/>
          </a:xfrm>
          <a:prstGeom prst="rect">
            <a:avLst/>
          </a:prstGeom>
        </p:spPr>
        <p:txBody>
          <a:bodyPr wrap="square">
            <a:spAutoFit/>
          </a:bodyPr>
          <a:lstStyle/>
          <a:p>
            <a:pPr marL="342900" indent="-342900">
              <a:spcAft>
                <a:spcPts val="1200"/>
              </a:spcAft>
              <a:buFont typeface="Arial" panose="020B0604020202020204" pitchFamily="34" charset="0"/>
              <a:buChar char="•"/>
            </a:pPr>
            <a:r>
              <a:rPr lang="en-US" dirty="0"/>
              <a:t>Similarly to the electromagnetic radiation, GWs are stretched by the Universe expansion.</a:t>
            </a:r>
          </a:p>
          <a:p>
            <a:pPr marL="342900" indent="-342900">
              <a:spcAft>
                <a:spcPts val="1200"/>
              </a:spcAft>
              <a:buFont typeface="Arial" panose="020B0604020202020204" pitchFamily="34" charset="0"/>
              <a:buChar char="•"/>
            </a:pPr>
            <a:r>
              <a:rPr lang="en-US" dirty="0"/>
              <a:t>The redshift </a:t>
            </a:r>
            <a:r>
              <a:rPr lang="en-US" i="1" dirty="0"/>
              <a:t>z</a:t>
            </a:r>
            <a:r>
              <a:rPr lang="en-US" dirty="0"/>
              <a:t> of an object cannot be directly measured using GWs</a:t>
            </a:r>
          </a:p>
          <a:p>
            <a:pPr marL="342900" indent="-342900">
              <a:spcAft>
                <a:spcPts val="1200"/>
              </a:spcAft>
              <a:buFont typeface="Arial" panose="020B0604020202020204" pitchFamily="34" charset="0"/>
              <a:buChar char="•"/>
            </a:pPr>
            <a:r>
              <a:rPr lang="en-US" dirty="0"/>
              <a:t>If the GW source is identified through a different measurement (</a:t>
            </a:r>
            <a:r>
              <a:rPr lang="en-US" b="1" dirty="0"/>
              <a:t>multimessenger</a:t>
            </a:r>
            <a:r>
              <a:rPr lang="en-US" dirty="0"/>
              <a:t> </a:t>
            </a:r>
            <a:r>
              <a:rPr lang="en-US" b="1" dirty="0"/>
              <a:t>program</a:t>
            </a:r>
            <a:r>
              <a:rPr lang="en-US" dirty="0"/>
              <a:t>), the </a:t>
            </a:r>
            <a:r>
              <a:rPr lang="en-US" i="1" dirty="0"/>
              <a:t>z</a:t>
            </a:r>
            <a:r>
              <a:rPr lang="en-US" dirty="0"/>
              <a:t> measured with different instruments can be used. </a:t>
            </a:r>
          </a:p>
          <a:p>
            <a:pPr marL="342900" indent="-342900">
              <a:spcAft>
                <a:spcPts val="1200"/>
              </a:spcAft>
              <a:buFont typeface="Arial" panose="020B0604020202020204" pitchFamily="34" charset="0"/>
              <a:buChar char="•"/>
            </a:pPr>
            <a:r>
              <a:rPr lang="en-US" dirty="0"/>
              <a:t>For GW150914), the z can be determined using standard cosmology, e.g., from Fig. 7.1.</a:t>
            </a:r>
          </a:p>
        </p:txBody>
      </p:sp>
      <p:pic>
        <p:nvPicPr>
          <p:cNvPr id="5" name="Immagine 4"/>
          <p:cNvPicPr>
            <a:picLocks noChangeAspect="1"/>
          </p:cNvPicPr>
          <p:nvPr/>
        </p:nvPicPr>
        <p:blipFill>
          <a:blip r:embed="rId4"/>
          <a:stretch>
            <a:fillRect/>
          </a:stretch>
        </p:blipFill>
        <p:spPr>
          <a:xfrm>
            <a:off x="1996458" y="4291812"/>
            <a:ext cx="4453326" cy="335252"/>
          </a:xfrm>
          <a:prstGeom prst="rect">
            <a:avLst/>
          </a:prstGeom>
        </p:spPr>
      </p:pic>
      <p:grpSp>
        <p:nvGrpSpPr>
          <p:cNvPr id="28" name="Gruppo 27"/>
          <p:cNvGrpSpPr>
            <a:grpSpLocks noChangeAspect="1"/>
          </p:cNvGrpSpPr>
          <p:nvPr/>
        </p:nvGrpSpPr>
        <p:grpSpPr>
          <a:xfrm>
            <a:off x="1123582" y="5252883"/>
            <a:ext cx="7593543" cy="646331"/>
            <a:chOff x="476683" y="3136342"/>
            <a:chExt cx="8352894" cy="753375"/>
          </a:xfrm>
        </p:grpSpPr>
        <p:pic>
          <p:nvPicPr>
            <p:cNvPr id="14" name="Immagine 13"/>
            <p:cNvPicPr>
              <a:picLocks noChangeAspect="1"/>
            </p:cNvPicPr>
            <p:nvPr/>
          </p:nvPicPr>
          <p:blipFill>
            <a:blip r:embed="rId5"/>
            <a:stretch>
              <a:fillRect/>
            </a:stretch>
          </p:blipFill>
          <p:spPr>
            <a:xfrm>
              <a:off x="476683" y="3250542"/>
              <a:ext cx="1451702" cy="622688"/>
            </a:xfrm>
            <a:prstGeom prst="rect">
              <a:avLst/>
            </a:prstGeom>
          </p:spPr>
        </p:pic>
        <p:pic>
          <p:nvPicPr>
            <p:cNvPr id="17" name="Immagine 16"/>
            <p:cNvPicPr>
              <a:picLocks noChangeAspect="1"/>
            </p:cNvPicPr>
            <p:nvPr/>
          </p:nvPicPr>
          <p:blipFill>
            <a:blip r:embed="rId6"/>
            <a:stretch>
              <a:fillRect/>
            </a:stretch>
          </p:blipFill>
          <p:spPr>
            <a:xfrm>
              <a:off x="3370807" y="3136342"/>
              <a:ext cx="4447766" cy="753375"/>
            </a:xfrm>
            <a:prstGeom prst="rect">
              <a:avLst/>
            </a:prstGeom>
          </p:spPr>
        </p:pic>
        <p:pic>
          <p:nvPicPr>
            <p:cNvPr id="18" name="Immagine 17"/>
            <p:cNvPicPr>
              <a:picLocks noChangeAspect="1"/>
            </p:cNvPicPr>
            <p:nvPr/>
          </p:nvPicPr>
          <p:blipFill>
            <a:blip r:embed="rId7"/>
            <a:stretch>
              <a:fillRect/>
            </a:stretch>
          </p:blipFill>
          <p:spPr>
            <a:xfrm>
              <a:off x="7995621" y="3358721"/>
              <a:ext cx="833956" cy="345938"/>
            </a:xfrm>
            <a:prstGeom prst="rect">
              <a:avLst/>
            </a:prstGeom>
          </p:spPr>
        </p:pic>
        <p:pic>
          <p:nvPicPr>
            <p:cNvPr id="19" name="Immagine 18"/>
            <p:cNvPicPr>
              <a:picLocks noChangeAspect="1"/>
            </p:cNvPicPr>
            <p:nvPr/>
          </p:nvPicPr>
          <p:blipFill>
            <a:blip r:embed="rId8"/>
            <a:stretch>
              <a:fillRect/>
            </a:stretch>
          </p:blipFill>
          <p:spPr>
            <a:xfrm>
              <a:off x="2059413" y="3374096"/>
              <a:ext cx="895731" cy="315188"/>
            </a:xfrm>
            <a:prstGeom prst="rect">
              <a:avLst/>
            </a:prstGeom>
          </p:spPr>
        </p:pic>
      </p:grpSp>
      <p:sp>
        <p:nvSpPr>
          <p:cNvPr id="30" name="Rettangolo 29"/>
          <p:cNvSpPr/>
          <p:nvPr/>
        </p:nvSpPr>
        <p:spPr>
          <a:xfrm>
            <a:off x="579864" y="2906088"/>
            <a:ext cx="6556916" cy="2308324"/>
          </a:xfrm>
          <a:prstGeom prst="rect">
            <a:avLst/>
          </a:prstGeom>
        </p:spPr>
        <p:txBody>
          <a:bodyPr wrap="square">
            <a:spAutoFit/>
          </a:bodyPr>
          <a:lstStyle/>
          <a:p>
            <a:pPr marL="342900" indent="-342900">
              <a:spcAft>
                <a:spcPts val="1200"/>
              </a:spcAft>
              <a:buFont typeface="Arial" panose="020B0604020202020204" pitchFamily="34" charset="0"/>
              <a:buChar char="•"/>
            </a:pPr>
            <a:r>
              <a:rPr lang="en-US" dirty="0"/>
              <a:t>This increases the wavelength (at redshift z), decreases the frequency of the waves detected (“</a:t>
            </a:r>
            <a:r>
              <a:rPr lang="en-US" dirty="0" err="1"/>
              <a:t>det</a:t>
            </a:r>
            <a:r>
              <a:rPr lang="en-US" dirty="0"/>
              <a:t>”) on Earth compared to their values when emitted at the source (“s”) </a:t>
            </a:r>
          </a:p>
          <a:p>
            <a:pPr marL="342900" indent="-342900">
              <a:spcAft>
                <a:spcPts val="1200"/>
              </a:spcAft>
              <a:buFont typeface="Arial" panose="020B0604020202020204" pitchFamily="34" charset="0"/>
              <a:buChar char="•"/>
            </a:pPr>
            <a:r>
              <a:rPr lang="en-US" dirty="0"/>
              <a:t>time intervals are “redshifted” at the location of the observer as:</a:t>
            </a:r>
          </a:p>
          <a:p>
            <a:pPr marL="342900" indent="-342900">
              <a:spcAft>
                <a:spcPts val="1200"/>
              </a:spcAft>
              <a:buFont typeface="Arial" panose="020B0604020202020204" pitchFamily="34" charset="0"/>
              <a:buChar char="•"/>
            </a:pPr>
            <a:endParaRPr lang="en-US" sz="2400" dirty="0"/>
          </a:p>
          <a:p>
            <a:pPr marL="342900" indent="-342900">
              <a:spcAft>
                <a:spcPts val="1200"/>
              </a:spcAft>
              <a:buFont typeface="Arial" panose="020B0604020202020204" pitchFamily="34" charset="0"/>
              <a:buChar char="•"/>
            </a:pPr>
            <a:r>
              <a:rPr lang="en-US" dirty="0"/>
              <a:t>this affects observable frequencies and its derivative </a:t>
            </a:r>
            <a:r>
              <a:rPr lang="en-US" dirty="0" err="1"/>
              <a:t>d</a:t>
            </a:r>
            <a:r>
              <a:rPr lang="en-US" dirty="0" err="1">
                <a:latin typeface="Symbol" panose="05050102010706020507" pitchFamily="18" charset="2"/>
              </a:rPr>
              <a:t>n</a:t>
            </a:r>
            <a:r>
              <a:rPr lang="en-US" dirty="0"/>
              <a:t>/dt as:</a:t>
            </a:r>
          </a:p>
        </p:txBody>
      </p:sp>
      <p:sp>
        <p:nvSpPr>
          <p:cNvPr id="20" name="Indietro o precedente 19">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113593798"/>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58416" y="-6330"/>
            <a:ext cx="10523782" cy="764614"/>
          </a:xfrm>
        </p:spPr>
        <p:txBody>
          <a:bodyPr>
            <a:normAutofit/>
          </a:bodyPr>
          <a:lstStyle/>
          <a:p>
            <a:r>
              <a:rPr lang="it-IT" sz="3600" b="1" dirty="0" err="1">
                <a:solidFill>
                  <a:srgbClr val="C00000"/>
                </a:solidFill>
              </a:rPr>
              <a:t>Exercize</a:t>
            </a:r>
            <a:r>
              <a:rPr lang="it-IT" sz="3600" b="1" dirty="0">
                <a:solidFill>
                  <a:srgbClr val="C00000"/>
                </a:solidFill>
              </a:rPr>
              <a:t>: </a:t>
            </a:r>
            <a:r>
              <a:rPr lang="it-IT" sz="3600" dirty="0">
                <a:solidFill>
                  <a:srgbClr val="C00000"/>
                </a:solidFill>
              </a:rPr>
              <a:t>Redshift and </a:t>
            </a:r>
            <a:r>
              <a:rPr lang="it-IT" sz="3600" dirty="0" err="1">
                <a:solidFill>
                  <a:srgbClr val="C00000"/>
                </a:solidFill>
              </a:rPr>
              <a:t>effects</a:t>
            </a:r>
            <a:r>
              <a:rPr lang="it-IT" sz="3600" dirty="0">
                <a:solidFill>
                  <a:srgbClr val="C00000"/>
                </a:solidFill>
              </a:rPr>
              <a:t> on </a:t>
            </a:r>
            <a:r>
              <a:rPr lang="it-IT" sz="3600" dirty="0" err="1">
                <a:solidFill>
                  <a:srgbClr val="C00000"/>
                </a:solidFill>
              </a:rPr>
              <a:t>observables</a:t>
            </a:r>
            <a:endParaRPr lang="it-IT" sz="36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45</a:t>
            </a:fld>
            <a:endParaRPr lang="it-IT"/>
          </a:p>
        </p:txBody>
      </p:sp>
      <p:sp>
        <p:nvSpPr>
          <p:cNvPr id="4" name="Rettangolo 3"/>
          <p:cNvSpPr/>
          <p:nvPr/>
        </p:nvSpPr>
        <p:spPr>
          <a:xfrm>
            <a:off x="1791481" y="902514"/>
            <a:ext cx="8779220" cy="923330"/>
          </a:xfrm>
          <a:prstGeom prst="rect">
            <a:avLst/>
          </a:prstGeom>
        </p:spPr>
        <p:txBody>
          <a:bodyPr wrap="square">
            <a:spAutoFit/>
          </a:bodyPr>
          <a:lstStyle/>
          <a:p>
            <a:pPr marL="285750" indent="-285750">
              <a:buFont typeface="Arial" panose="020B0604020202020204" pitchFamily="34" charset="0"/>
              <a:buChar char="•"/>
            </a:pPr>
            <a:r>
              <a:rPr lang="en-US" dirty="0"/>
              <a:t>The effect on the chirp mass at the source frame can be derived using Eq. (13.56), which correspond to the detected value:</a:t>
            </a:r>
          </a:p>
          <a:p>
            <a:pPr marL="342900" indent="-342900">
              <a:spcAft>
                <a:spcPts val="300"/>
              </a:spcAft>
              <a:buFont typeface="Arial" panose="020B0604020202020204" pitchFamily="34" charset="0"/>
              <a:buChar char="•"/>
            </a:pPr>
            <a:endParaRPr lang="en-US" dirty="0"/>
          </a:p>
        </p:txBody>
      </p:sp>
      <p:sp>
        <p:nvSpPr>
          <p:cNvPr id="13" name="Rettangolo 12"/>
          <p:cNvSpPr/>
          <p:nvPr/>
        </p:nvSpPr>
        <p:spPr>
          <a:xfrm>
            <a:off x="1791482" y="2984773"/>
            <a:ext cx="8665833" cy="2677656"/>
          </a:xfrm>
          <a:prstGeom prst="rect">
            <a:avLst/>
          </a:prstGeom>
        </p:spPr>
        <p:txBody>
          <a:bodyPr wrap="square">
            <a:spAutoFit/>
          </a:bodyPr>
          <a:lstStyle/>
          <a:p>
            <a:pPr marL="342900" indent="-342900">
              <a:buFont typeface="Arial" panose="020B0604020202020204" pitchFamily="34" charset="0"/>
              <a:buChar char="•"/>
            </a:pPr>
            <a:r>
              <a:rPr lang="en-US" dirty="0">
                <a:solidFill>
                  <a:prstClr val="black"/>
                </a:solidFill>
              </a:rPr>
              <a:t>and similarly for constituent masses:</a:t>
            </a:r>
          </a:p>
          <a:p>
            <a:pPr marL="342900" indent="-342900">
              <a:buFont typeface="Arial" panose="020B0604020202020204" pitchFamily="34" charset="0"/>
              <a:buChar char="•"/>
            </a:pPr>
            <a:endParaRPr lang="en-US" dirty="0">
              <a:solidFill>
                <a:prstClr val="black"/>
              </a:solidFill>
            </a:endParaRPr>
          </a:p>
          <a:p>
            <a:pPr marL="342900" indent="-342900">
              <a:buFont typeface="Arial" panose="020B0604020202020204" pitchFamily="34" charset="0"/>
              <a:buChar char="•"/>
            </a:pPr>
            <a:endParaRPr lang="en-US" dirty="0">
              <a:solidFill>
                <a:prstClr val="black"/>
              </a:solidFill>
            </a:endParaRPr>
          </a:p>
          <a:p>
            <a:pPr marL="285750" indent="-285750">
              <a:buFont typeface="Arial" panose="020B0604020202020204" pitchFamily="34" charset="0"/>
              <a:buChar char="•"/>
            </a:pPr>
            <a:r>
              <a:rPr lang="en-US" dirty="0"/>
              <a:t>Direct inspection of the detector data yields mass values from the red-shifted waves, and thus the values we derived in (13.63) must be scaled down by (1+z) to obtain the values at the source frame (those reported in the abstract of the paper).</a:t>
            </a:r>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r>
              <a:rPr lang="en-US" dirty="0"/>
              <a:t>In conclusion, from the derived redshift of z</a:t>
            </a:r>
            <a:r>
              <a:rPr lang="en-US" dirty="0">
                <a:sym typeface="Symbol" panose="05050102010706020507" pitchFamily="18" charset="2"/>
              </a:rPr>
              <a:t> </a:t>
            </a:r>
            <a:r>
              <a:rPr lang="en-US" dirty="0"/>
              <a:t>0.1, the masses at the source frame are about 10% smaller than that derived in (13.63) at the detector frame.</a:t>
            </a:r>
            <a:r>
              <a:rPr lang="en-US" dirty="0">
                <a:solidFill>
                  <a:prstClr val="black"/>
                </a:solidFill>
              </a:rPr>
              <a:t> </a:t>
            </a:r>
            <a:endParaRPr lang="en-US" sz="1400" dirty="0"/>
          </a:p>
        </p:txBody>
      </p:sp>
      <p:sp>
        <p:nvSpPr>
          <p:cNvPr id="20" name="Avanti o successivo 19">
            <a:hlinkClick r:id="rId2" action="ppaction://hlinksldjump" highlightClick="1"/>
          </p:cNvPr>
          <p:cNvSpPr/>
          <p:nvPr/>
        </p:nvSpPr>
        <p:spPr>
          <a:xfrm>
            <a:off x="9897202" y="1199813"/>
            <a:ext cx="560112" cy="4247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sz="2400" dirty="0">
              <a:solidFill>
                <a:prstClr val="black"/>
              </a:solidFill>
            </a:endParaRPr>
          </a:p>
        </p:txBody>
      </p:sp>
      <p:grpSp>
        <p:nvGrpSpPr>
          <p:cNvPr id="24" name="Gruppo 23"/>
          <p:cNvGrpSpPr/>
          <p:nvPr/>
        </p:nvGrpSpPr>
        <p:grpSpPr>
          <a:xfrm>
            <a:off x="2097318" y="1634502"/>
            <a:ext cx="7126453" cy="581175"/>
            <a:chOff x="384021" y="4542282"/>
            <a:chExt cx="7109760" cy="581175"/>
          </a:xfrm>
        </p:grpSpPr>
        <p:pic>
          <p:nvPicPr>
            <p:cNvPr id="22" name="Immagine 21"/>
            <p:cNvPicPr>
              <a:picLocks noChangeAspect="1"/>
            </p:cNvPicPr>
            <p:nvPr/>
          </p:nvPicPr>
          <p:blipFill>
            <a:blip r:embed="rId3"/>
            <a:stretch>
              <a:fillRect/>
            </a:stretch>
          </p:blipFill>
          <p:spPr>
            <a:xfrm>
              <a:off x="384021" y="4619810"/>
              <a:ext cx="3088727" cy="453563"/>
            </a:xfrm>
            <a:prstGeom prst="rect">
              <a:avLst/>
            </a:prstGeom>
          </p:spPr>
        </p:pic>
        <p:pic>
          <p:nvPicPr>
            <p:cNvPr id="23" name="Immagine 22"/>
            <p:cNvPicPr>
              <a:picLocks noChangeAspect="1"/>
            </p:cNvPicPr>
            <p:nvPr/>
          </p:nvPicPr>
          <p:blipFill>
            <a:blip r:embed="rId4"/>
            <a:stretch>
              <a:fillRect/>
            </a:stretch>
          </p:blipFill>
          <p:spPr>
            <a:xfrm>
              <a:off x="3212806" y="4542282"/>
              <a:ext cx="4280975" cy="581175"/>
            </a:xfrm>
            <a:prstGeom prst="rect">
              <a:avLst/>
            </a:prstGeom>
          </p:spPr>
        </p:pic>
      </p:grpSp>
      <p:pic>
        <p:nvPicPr>
          <p:cNvPr id="25" name="Immagine 24"/>
          <p:cNvPicPr>
            <a:picLocks noChangeAspect="1"/>
          </p:cNvPicPr>
          <p:nvPr/>
        </p:nvPicPr>
        <p:blipFill>
          <a:blip r:embed="rId5"/>
          <a:stretch>
            <a:fillRect/>
          </a:stretch>
        </p:blipFill>
        <p:spPr>
          <a:xfrm>
            <a:off x="2141186" y="2431273"/>
            <a:ext cx="5799386" cy="464940"/>
          </a:xfrm>
          <a:prstGeom prst="rect">
            <a:avLst/>
          </a:prstGeom>
        </p:spPr>
      </p:pic>
      <p:pic>
        <p:nvPicPr>
          <p:cNvPr id="26" name="Immagine 25"/>
          <p:cNvPicPr>
            <a:picLocks noChangeAspect="1"/>
          </p:cNvPicPr>
          <p:nvPr/>
        </p:nvPicPr>
        <p:blipFill>
          <a:blip r:embed="rId6"/>
          <a:stretch>
            <a:fillRect/>
          </a:stretch>
        </p:blipFill>
        <p:spPr>
          <a:xfrm>
            <a:off x="2796129" y="3305046"/>
            <a:ext cx="5071212" cy="413280"/>
          </a:xfrm>
          <a:prstGeom prst="rect">
            <a:avLst/>
          </a:prstGeom>
        </p:spPr>
      </p:pic>
      <p:sp>
        <p:nvSpPr>
          <p:cNvPr id="14" name="Indietro o precedente 13">
            <a:hlinkClick r:id="" action="ppaction://hlinkshowjump?jump=lastslideviewed" highlightClick="1"/>
          </p:cNvPr>
          <p:cNvSpPr/>
          <p:nvPr/>
        </p:nvSpPr>
        <p:spPr>
          <a:xfrm>
            <a:off x="9995881" y="116088"/>
            <a:ext cx="576000" cy="369332"/>
          </a:xfrm>
          <a:prstGeom prst="actionButtonBackPrevious">
            <a:avLst/>
          </a:prstGeom>
          <a:solidFill>
            <a:schemeClr val="accent1">
              <a:lumMod val="60000"/>
              <a:lumOff val="40000"/>
            </a:schemeClr>
          </a:solidFill>
        </p:spPr>
        <p:txBody>
          <a:bodyPr wrap="square" rtlCol="0" anchor="ctr">
            <a:spAutoFit/>
          </a:bodyPr>
          <a:lstStyle/>
          <a:p>
            <a:pPr marL="285750" indent="-285750" algn="ctr">
              <a:spcAft>
                <a:spcPts val="600"/>
              </a:spcAft>
              <a:buFont typeface="Arial" panose="020B0604020202020204" pitchFamily="34" charset="0"/>
              <a:buChar char="•"/>
            </a:pPr>
            <a:endParaRPr lang="en-US" dirty="0"/>
          </a:p>
        </p:txBody>
      </p:sp>
    </p:spTree>
    <p:extLst>
      <p:ext uri="{BB962C8B-B14F-4D97-AF65-F5344CB8AC3E}">
        <p14:creationId xmlns:p14="http://schemas.microsoft.com/office/powerpoint/2010/main" val="2499646471"/>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749654" y="21182"/>
            <a:ext cx="10515600" cy="744536"/>
          </a:xfrm>
        </p:spPr>
        <p:txBody>
          <a:bodyPr>
            <a:normAutofit/>
          </a:bodyPr>
          <a:lstStyle/>
          <a:p>
            <a:r>
              <a:rPr lang="it-IT" sz="3600" dirty="0">
                <a:solidFill>
                  <a:srgbClr val="C00000"/>
                </a:solidFill>
              </a:rPr>
              <a:t>Total </a:t>
            </a:r>
            <a:r>
              <a:rPr lang="it-IT" sz="3600" dirty="0" err="1">
                <a:solidFill>
                  <a:srgbClr val="C00000"/>
                </a:solidFill>
              </a:rPr>
              <a:t>emitted</a:t>
            </a:r>
            <a:r>
              <a:rPr lang="it-IT" sz="3600" dirty="0">
                <a:solidFill>
                  <a:srgbClr val="C00000"/>
                </a:solidFill>
              </a:rPr>
              <a:t> </a:t>
            </a:r>
            <a:r>
              <a:rPr lang="it-IT" sz="3600" dirty="0" err="1">
                <a:solidFill>
                  <a:srgbClr val="C00000"/>
                </a:solidFill>
              </a:rPr>
              <a:t>energy</a:t>
            </a:r>
            <a:r>
              <a:rPr lang="it-IT" sz="3600" dirty="0">
                <a:solidFill>
                  <a:srgbClr val="C00000"/>
                </a:solidFill>
              </a:rPr>
              <a:t> </a:t>
            </a:r>
            <a:r>
              <a:rPr lang="it-IT" sz="3600" dirty="0" err="1">
                <a:solidFill>
                  <a:srgbClr val="C00000"/>
                </a:solidFill>
              </a:rPr>
              <a:t>as</a:t>
            </a:r>
            <a:r>
              <a:rPr lang="it-IT" sz="3600" dirty="0">
                <a:solidFill>
                  <a:srgbClr val="C00000"/>
                </a:solidFill>
              </a:rPr>
              <a:t> </a:t>
            </a:r>
            <a:r>
              <a:rPr lang="it-IT" sz="3600" dirty="0" err="1">
                <a:solidFill>
                  <a:srgbClr val="C00000"/>
                </a:solidFill>
              </a:rPr>
              <a:t>GWs</a:t>
            </a:r>
            <a:r>
              <a:rPr lang="it-IT" sz="3600" dirty="0">
                <a:solidFill>
                  <a:srgbClr val="C00000"/>
                </a:solidFill>
              </a:rPr>
              <a:t> </a:t>
            </a:r>
          </a:p>
        </p:txBody>
      </p:sp>
      <p:sp>
        <p:nvSpPr>
          <p:cNvPr id="3" name="Segnaposto piè di pagina 2"/>
          <p:cNvSpPr>
            <a:spLocks noGrp="1"/>
          </p:cNvSpPr>
          <p:nvPr>
            <p:ph type="ftr" sz="quarter" idx="11"/>
          </p:nvPr>
        </p:nvSpPr>
        <p:spPr/>
        <p:txBody>
          <a:bodyPr/>
          <a:lstStyle/>
          <a:p>
            <a:r>
              <a:rPr lang="fr-FR" dirty="0"/>
              <a:t>M. Spurio - </a:t>
            </a:r>
            <a:r>
              <a:rPr lang="fr-FR" dirty="0" err="1"/>
              <a:t>Astroparticle</a:t>
            </a:r>
            <a:r>
              <a:rPr lang="fr-FR" dirty="0"/>
              <a:t> </a:t>
            </a:r>
            <a:r>
              <a:rPr lang="fr-FR" dirty="0" err="1"/>
              <a:t>Physics</a:t>
            </a:r>
            <a:r>
              <a:rPr lang="fr-FR" dirty="0"/>
              <a:t> - 13</a:t>
            </a:r>
            <a:endParaRPr lang="it-IT" dirty="0"/>
          </a:p>
        </p:txBody>
      </p:sp>
      <p:sp>
        <p:nvSpPr>
          <p:cNvPr id="6" name="Segnaposto numero diapositiva 5"/>
          <p:cNvSpPr>
            <a:spLocks noGrp="1"/>
          </p:cNvSpPr>
          <p:nvPr>
            <p:ph type="sldNum" sz="quarter" idx="12"/>
          </p:nvPr>
        </p:nvSpPr>
        <p:spPr/>
        <p:txBody>
          <a:bodyPr/>
          <a:lstStyle/>
          <a:p>
            <a:fld id="{EF856C54-971D-4A64-8725-72F12A462872}" type="slidenum">
              <a:rPr lang="it-IT" smtClean="0"/>
              <a:t>46</a:t>
            </a:fld>
            <a:endParaRPr lang="it-IT"/>
          </a:p>
        </p:txBody>
      </p:sp>
      <p:sp>
        <p:nvSpPr>
          <p:cNvPr id="7" name="Rettangolo 6"/>
          <p:cNvSpPr/>
          <p:nvPr/>
        </p:nvSpPr>
        <p:spPr>
          <a:xfrm>
            <a:off x="572429" y="901384"/>
            <a:ext cx="10838986" cy="2862322"/>
          </a:xfrm>
          <a:prstGeom prst="rect">
            <a:avLst/>
          </a:prstGeom>
        </p:spPr>
        <p:txBody>
          <a:bodyPr wrap="square">
            <a:spAutoFit/>
          </a:bodyPr>
          <a:lstStyle/>
          <a:p>
            <a:pPr marL="342900" indent="-342900">
              <a:buFont typeface="Arial" panose="020B0604020202020204" pitchFamily="34" charset="0"/>
              <a:buChar char="•"/>
            </a:pPr>
            <a:r>
              <a:rPr lang="en-US" dirty="0">
                <a:solidFill>
                  <a:prstClr val="black"/>
                </a:solidFill>
              </a:rPr>
              <a:t>Another impressive observation of GW150914 is the surprising amount of energy emitted in the form of gravitational radiation.</a:t>
            </a:r>
          </a:p>
          <a:p>
            <a:pPr marL="342900" indent="-342900">
              <a:buFont typeface="Arial" panose="020B0604020202020204" pitchFamily="34" charset="0"/>
              <a:buChar char="•"/>
            </a:pPr>
            <a:r>
              <a:rPr lang="en-US" dirty="0"/>
              <a:t>Initial very large distance of the black holes, R </a:t>
            </a:r>
            <a:r>
              <a:rPr lang="en-US" dirty="0">
                <a:sym typeface="Symbol" panose="05050102010706020507" pitchFamily="18" charset="2"/>
              </a:rPr>
              <a:t></a:t>
            </a:r>
            <a:r>
              <a:rPr lang="en-US" dirty="0"/>
              <a:t>, and a final separation given by the sum of their Schwarzschild radii</a:t>
            </a:r>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342900" indent="-342900">
              <a:buFont typeface="Arial" panose="020B0604020202020204" pitchFamily="34" charset="0"/>
              <a:buChar char="•"/>
            </a:pPr>
            <a:endParaRPr lang="en-US" dirty="0"/>
          </a:p>
          <a:p>
            <a:pPr marL="285750" indent="-285750">
              <a:buFont typeface="Arial" panose="020B0604020202020204" pitchFamily="34" charset="0"/>
              <a:buChar char="•"/>
            </a:pPr>
            <a:r>
              <a:rPr lang="en-US" dirty="0"/>
              <a:t>in agreement with the value of 3Mc</a:t>
            </a:r>
            <a:r>
              <a:rPr lang="en-US" baseline="30000" dirty="0"/>
              <a:t>2</a:t>
            </a:r>
            <a:r>
              <a:rPr lang="en-US" dirty="0"/>
              <a:t> determined in GW150914 paper. Equation (13.70) also shows that, for a fixed total mass M = m</a:t>
            </a:r>
            <a:r>
              <a:rPr lang="en-US" baseline="-25000" dirty="0"/>
              <a:t>1</a:t>
            </a:r>
            <a:r>
              <a:rPr lang="en-US" dirty="0"/>
              <a:t>+m</a:t>
            </a:r>
            <a:r>
              <a:rPr lang="en-US" baseline="-25000" dirty="0"/>
              <a:t>2</a:t>
            </a:r>
            <a:r>
              <a:rPr lang="en-US" dirty="0"/>
              <a:t>, the radiated energy depends on the reduced mass </a:t>
            </a:r>
            <a:r>
              <a:rPr lang="en-US" dirty="0">
                <a:latin typeface="Symbol" panose="05050102010706020507" pitchFamily="18" charset="2"/>
              </a:rPr>
              <a:t>m</a:t>
            </a:r>
            <a:r>
              <a:rPr lang="en-US" dirty="0"/>
              <a:t>, and thus it is maximum when the merging BH masses are equal.</a:t>
            </a:r>
            <a:endParaRPr lang="it-IT" dirty="0"/>
          </a:p>
        </p:txBody>
      </p:sp>
      <p:sp>
        <p:nvSpPr>
          <p:cNvPr id="9" name="Titolo 1"/>
          <p:cNvSpPr txBox="1">
            <a:spLocks/>
          </p:cNvSpPr>
          <p:nvPr/>
        </p:nvSpPr>
        <p:spPr>
          <a:xfrm>
            <a:off x="2064104" y="3626468"/>
            <a:ext cx="7886700" cy="78009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C00000"/>
                </a:solidFill>
                <a:latin typeface="+mj-lt"/>
                <a:ea typeface="+mj-ea"/>
                <a:cs typeface="+mj-cs"/>
              </a:defRPr>
            </a:lvl1pPr>
          </a:lstStyle>
          <a:p>
            <a:r>
              <a:rPr lang="it-IT" dirty="0"/>
              <a:t>Spin of the BH</a:t>
            </a:r>
          </a:p>
        </p:txBody>
      </p:sp>
      <p:sp>
        <p:nvSpPr>
          <p:cNvPr id="10" name="Rettangolo 9"/>
          <p:cNvSpPr/>
          <p:nvPr/>
        </p:nvSpPr>
        <p:spPr>
          <a:xfrm>
            <a:off x="572429" y="4269322"/>
            <a:ext cx="10692825" cy="1862048"/>
          </a:xfrm>
          <a:prstGeom prst="rect">
            <a:avLst/>
          </a:prstGeom>
        </p:spPr>
        <p:txBody>
          <a:bodyPr wrap="square">
            <a:spAutoFit/>
          </a:bodyPr>
          <a:lstStyle/>
          <a:p>
            <a:pPr marL="342900" indent="-342900">
              <a:buFont typeface="Arial" panose="020B0604020202020204" pitchFamily="34" charset="0"/>
              <a:buChar char="•"/>
            </a:pPr>
            <a:r>
              <a:rPr lang="it-IT" dirty="0"/>
              <a:t>The </a:t>
            </a:r>
            <a:r>
              <a:rPr lang="it-IT" dirty="0" err="1"/>
              <a:t>BHs</a:t>
            </a:r>
            <a:r>
              <a:rPr lang="it-IT" dirty="0"/>
              <a:t> spin </a:t>
            </a:r>
            <a:r>
              <a:rPr lang="en-US" dirty="0"/>
              <a:t>leads to additional velocity-dependent interactions during inspiral. Incorporation of these effects is not straightforward</a:t>
            </a:r>
          </a:p>
          <a:p>
            <a:pPr marL="342900" indent="-342900">
              <a:buFont typeface="Arial" panose="020B0604020202020204" pitchFamily="34" charset="0"/>
              <a:buChar char="•"/>
            </a:pPr>
            <a:r>
              <a:rPr lang="en-US" dirty="0"/>
              <a:t>For an object with mass m and spin </a:t>
            </a:r>
            <a:r>
              <a:rPr lang="en-US" b="1" dirty="0"/>
              <a:t>S</a:t>
            </a:r>
            <a:r>
              <a:rPr lang="en-US" dirty="0"/>
              <a:t> , the dimensionless spin is </a:t>
            </a:r>
          </a:p>
          <a:p>
            <a:pPr marL="342900" indent="-342900">
              <a:buFont typeface="Arial" panose="020B0604020202020204" pitchFamily="34" charset="0"/>
              <a:buChar char="•"/>
            </a:pPr>
            <a:endParaRPr lang="en-US" dirty="0"/>
          </a:p>
          <a:p>
            <a:endParaRPr lang="en-US" dirty="0"/>
          </a:p>
          <a:p>
            <a:endParaRPr lang="en-US" sz="700" dirty="0"/>
          </a:p>
          <a:p>
            <a:pPr marL="342900" indent="-342900">
              <a:buFont typeface="Arial" panose="020B0604020202020204" pitchFamily="34" charset="0"/>
              <a:buChar char="•"/>
            </a:pPr>
            <a:r>
              <a:rPr lang="en-US" dirty="0"/>
              <a:t>The spin modify the radius of the event horizon with respect to the Schwarzschild radius (smaller for </a:t>
            </a:r>
            <a:r>
              <a:rPr lang="en-US" dirty="0">
                <a:latin typeface="Symbol" panose="05050102010706020507" pitchFamily="18" charset="2"/>
              </a:rPr>
              <a:t>c</a:t>
            </a:r>
            <a:r>
              <a:rPr lang="en-US" dirty="0">
                <a:sym typeface="Wingdings" panose="05000000000000000000" pitchFamily="2" charset="2"/>
              </a:rPr>
              <a:t>1) </a:t>
            </a:r>
            <a:endParaRPr lang="en-US" dirty="0"/>
          </a:p>
        </p:txBody>
      </p:sp>
      <p:pic>
        <p:nvPicPr>
          <p:cNvPr id="4" name="Immagine 3"/>
          <p:cNvPicPr>
            <a:picLocks noChangeAspect="1"/>
          </p:cNvPicPr>
          <p:nvPr/>
        </p:nvPicPr>
        <p:blipFill>
          <a:blip r:embed="rId2"/>
          <a:stretch>
            <a:fillRect/>
          </a:stretch>
        </p:blipFill>
        <p:spPr>
          <a:xfrm>
            <a:off x="2404971" y="2022989"/>
            <a:ext cx="6200928" cy="645750"/>
          </a:xfrm>
          <a:prstGeom prst="rect">
            <a:avLst/>
          </a:prstGeom>
        </p:spPr>
      </p:pic>
      <p:pic>
        <p:nvPicPr>
          <p:cNvPr id="5" name="Immagine 4"/>
          <p:cNvPicPr>
            <a:picLocks noChangeAspect="1"/>
          </p:cNvPicPr>
          <p:nvPr/>
        </p:nvPicPr>
        <p:blipFill>
          <a:blip r:embed="rId3"/>
          <a:stretch>
            <a:fillRect/>
          </a:stretch>
        </p:blipFill>
        <p:spPr>
          <a:xfrm>
            <a:off x="4453688" y="5093577"/>
            <a:ext cx="4203139" cy="619920"/>
          </a:xfrm>
          <a:prstGeom prst="rect">
            <a:avLst/>
          </a:prstGeom>
        </p:spPr>
      </p:pic>
    </p:spTree>
    <p:extLst>
      <p:ext uri="{BB962C8B-B14F-4D97-AF65-F5344CB8AC3E}">
        <p14:creationId xmlns:p14="http://schemas.microsoft.com/office/powerpoint/2010/main" val="2295314566"/>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86" name="Picture 2"/>
          <p:cNvPicPr>
            <a:picLocks noChangeAspect="1" noChangeArrowheads="1"/>
          </p:cNvPicPr>
          <p:nvPr/>
        </p:nvPicPr>
        <p:blipFill rotWithShape="1">
          <a:blip r:embed="rId2" cstate="email">
            <a:extLst>
              <a:ext uri="{28A0092B-C50C-407E-A947-70E740481C1C}">
                <a14:useLocalDpi xmlns:a14="http://schemas.microsoft.com/office/drawing/2010/main"/>
              </a:ext>
            </a:extLst>
          </a:blip>
          <a:srcRect/>
          <a:stretch/>
        </p:blipFill>
        <p:spPr bwMode="auto">
          <a:xfrm>
            <a:off x="6951942" y="2475745"/>
            <a:ext cx="4401858" cy="377281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Titolo 1"/>
          <p:cNvSpPr>
            <a:spLocks noGrp="1"/>
          </p:cNvSpPr>
          <p:nvPr>
            <p:ph type="title"/>
          </p:nvPr>
        </p:nvSpPr>
        <p:spPr>
          <a:xfrm>
            <a:off x="838200" y="0"/>
            <a:ext cx="10515600" cy="727319"/>
          </a:xfrm>
        </p:spPr>
        <p:txBody>
          <a:bodyPr>
            <a:normAutofit/>
          </a:bodyPr>
          <a:lstStyle/>
          <a:p>
            <a:r>
              <a:rPr lang="en-US" sz="3600" dirty="0">
                <a:solidFill>
                  <a:srgbClr val="C00000"/>
                </a:solidFill>
              </a:rPr>
              <a:t>GW Localization</a:t>
            </a:r>
          </a:p>
        </p:txBody>
      </p:sp>
      <p:sp>
        <p:nvSpPr>
          <p:cNvPr id="6" name="Segnaposto contenuto 5"/>
          <p:cNvSpPr>
            <a:spLocks noGrp="1"/>
          </p:cNvSpPr>
          <p:nvPr>
            <p:ph idx="1"/>
          </p:nvPr>
        </p:nvSpPr>
        <p:spPr>
          <a:xfrm>
            <a:off x="594733" y="3346106"/>
            <a:ext cx="5954750" cy="2794669"/>
          </a:xfrm>
        </p:spPr>
        <p:txBody>
          <a:bodyPr>
            <a:normAutofit/>
          </a:bodyPr>
          <a:lstStyle/>
          <a:p>
            <a:pPr>
              <a:spcAft>
                <a:spcPts val="1200"/>
              </a:spcAft>
            </a:pPr>
            <a:r>
              <a:rPr lang="en-US" sz="1800" dirty="0"/>
              <a:t>The uncertainty on the source position corresponds to about </a:t>
            </a:r>
            <a:r>
              <a:rPr lang="en-US" sz="1800" dirty="0">
                <a:latin typeface="Symbol" panose="05050102010706020507" pitchFamily="18" charset="2"/>
              </a:rPr>
              <a:t>Dq</a:t>
            </a:r>
            <a:r>
              <a:rPr lang="en-US" sz="1800" baseline="30000" dirty="0"/>
              <a:t>2</a:t>
            </a:r>
            <a:r>
              <a:rPr lang="en-US" sz="1800" dirty="0"/>
              <a:t>  </a:t>
            </a:r>
            <a:r>
              <a:rPr lang="en-US" sz="1800" dirty="0">
                <a:sym typeface="Symbol" panose="05050102010706020507" pitchFamily="18" charset="2"/>
              </a:rPr>
              <a:t> </a:t>
            </a:r>
            <a:r>
              <a:rPr lang="en-US" sz="1800" dirty="0"/>
              <a:t>800 deg</a:t>
            </a:r>
            <a:r>
              <a:rPr lang="en-US" sz="1800" baseline="30000" dirty="0"/>
              <a:t>2</a:t>
            </a:r>
            <a:r>
              <a:rPr lang="en-US" sz="1800" dirty="0"/>
              <a:t>. </a:t>
            </a:r>
          </a:p>
          <a:p>
            <a:pPr>
              <a:spcAft>
                <a:spcPts val="1200"/>
              </a:spcAft>
            </a:pPr>
            <a:r>
              <a:rPr lang="en-US" sz="1800" dirty="0"/>
              <a:t>The 90% credible region mentioned in paper corresponds to approximately 600 deg</a:t>
            </a:r>
            <a:r>
              <a:rPr lang="en-US" sz="1800" baseline="30000" dirty="0"/>
              <a:t>2</a:t>
            </a:r>
            <a:r>
              <a:rPr lang="en-US" sz="1800" dirty="0"/>
              <a:t>. </a:t>
            </a:r>
          </a:p>
          <a:p>
            <a:pPr>
              <a:spcAft>
                <a:spcPts val="1200"/>
              </a:spcAft>
            </a:pPr>
            <a:r>
              <a:rPr lang="en-US" sz="1800" dirty="0"/>
              <a:t>The localization improves significantly using three detectors (</a:t>
            </a:r>
            <a:r>
              <a:rPr lang="it-IT" sz="1800" dirty="0"/>
              <a:t>by a </a:t>
            </a:r>
            <a:r>
              <a:rPr lang="it-IT" sz="1800" dirty="0" err="1"/>
              <a:t>factor</a:t>
            </a:r>
            <a:r>
              <a:rPr lang="it-IT" sz="1800" dirty="0"/>
              <a:t> of </a:t>
            </a:r>
            <a:r>
              <a:rPr lang="it-IT" sz="1800" dirty="0">
                <a:sym typeface="Symbol" panose="05050102010706020507" pitchFamily="18" charset="2"/>
              </a:rPr>
              <a:t></a:t>
            </a:r>
            <a:r>
              <a:rPr lang="it-IT" sz="1800" dirty="0"/>
              <a:t>10), </a:t>
            </a:r>
            <a:r>
              <a:rPr lang="it-IT" sz="1800" dirty="0" err="1"/>
              <a:t>as</a:t>
            </a:r>
            <a:r>
              <a:rPr lang="it-IT" sz="1800" dirty="0"/>
              <a:t> </a:t>
            </a:r>
            <a:r>
              <a:rPr lang="it-IT" sz="1800" dirty="0" err="1"/>
              <a:t>demostrated</a:t>
            </a:r>
            <a:r>
              <a:rPr lang="it-IT" sz="1800" dirty="0"/>
              <a:t> with the GW </a:t>
            </a:r>
            <a:r>
              <a:rPr lang="it-IT" sz="1800" dirty="0" err="1"/>
              <a:t>detected</a:t>
            </a:r>
            <a:r>
              <a:rPr lang="it-IT" sz="1800" dirty="0"/>
              <a:t> in </a:t>
            </a:r>
            <a:r>
              <a:rPr lang="it-IT" sz="1800" dirty="0" err="1"/>
              <a:t>combination</a:t>
            </a:r>
            <a:r>
              <a:rPr lang="it-IT" sz="1800" dirty="0"/>
              <a:t> with VIRGO</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47</a:t>
            </a:fld>
            <a:endParaRPr lang="it-IT"/>
          </a:p>
        </p:txBody>
      </p:sp>
      <p:sp>
        <p:nvSpPr>
          <p:cNvPr id="7" name="Rettangolo 6"/>
          <p:cNvSpPr/>
          <p:nvPr/>
        </p:nvSpPr>
        <p:spPr>
          <a:xfrm>
            <a:off x="594732" y="839279"/>
            <a:ext cx="10759067" cy="1508105"/>
          </a:xfrm>
          <a:prstGeom prst="rect">
            <a:avLst/>
          </a:prstGeom>
        </p:spPr>
        <p:txBody>
          <a:bodyPr wrap="square">
            <a:spAutoFit/>
          </a:bodyPr>
          <a:lstStyle/>
          <a:p>
            <a:pPr marL="285750" indent="-285750">
              <a:spcAft>
                <a:spcPts val="1200"/>
              </a:spcAft>
              <a:buFont typeface="Arial" panose="020B0604020202020204" pitchFamily="34" charset="0"/>
              <a:buChar char="•"/>
            </a:pPr>
            <a:r>
              <a:rPr lang="en-US" dirty="0"/>
              <a:t>Interferometers are linearly-polarized </a:t>
            </a:r>
            <a:r>
              <a:rPr lang="en-US" dirty="0" err="1"/>
              <a:t>quadrupolar</a:t>
            </a:r>
            <a:r>
              <a:rPr lang="en-US" dirty="0"/>
              <a:t> detectors and do not have good directional sensitivity. </a:t>
            </a:r>
          </a:p>
          <a:p>
            <a:pPr marL="285750" indent="-285750">
              <a:spcAft>
                <a:spcPts val="1200"/>
              </a:spcAft>
              <a:buFont typeface="Arial" panose="020B0604020202020204" pitchFamily="34" charset="0"/>
              <a:buChar char="•"/>
            </a:pPr>
            <a:r>
              <a:rPr lang="en-US" dirty="0"/>
              <a:t>As a result, two antennas are necessary in order to obtain minimum directional information on the source position using the relative arrival time of the signal. </a:t>
            </a:r>
          </a:p>
          <a:p>
            <a:pPr marL="285750" indent="-285750">
              <a:spcAft>
                <a:spcPts val="1200"/>
              </a:spcAft>
              <a:buFont typeface="Arial" panose="020B0604020202020204" pitchFamily="34" charset="0"/>
              <a:buChar char="•"/>
            </a:pPr>
            <a:r>
              <a:rPr lang="en-US" dirty="0"/>
              <a:t>For a distance L=3000 km and  </a:t>
            </a:r>
            <a:r>
              <a:rPr lang="it-IT" dirty="0"/>
              <a:t> </a:t>
            </a:r>
            <a:r>
              <a:rPr lang="it-IT" dirty="0">
                <a:latin typeface="Symbol" panose="05050102010706020507" pitchFamily="18" charset="2"/>
              </a:rPr>
              <a:t>l</a:t>
            </a:r>
            <a:r>
              <a:rPr lang="it-IT" dirty="0"/>
              <a:t>=1.5x10</a:t>
            </a:r>
            <a:r>
              <a:rPr lang="it-IT" baseline="30000" dirty="0"/>
              <a:t>6</a:t>
            </a:r>
            <a:r>
              <a:rPr lang="it-IT" dirty="0"/>
              <a:t> m (200 Hz), LIGO  </a:t>
            </a:r>
            <a:r>
              <a:rPr lang="en-US" dirty="0"/>
              <a:t>has a resolution of</a:t>
            </a:r>
            <a:endParaRPr lang="it-IT" dirty="0"/>
          </a:p>
        </p:txBody>
      </p:sp>
      <p:pic>
        <p:nvPicPr>
          <p:cNvPr id="9" name="Immagine 8"/>
          <p:cNvPicPr>
            <a:picLocks noChangeAspect="1"/>
          </p:cNvPicPr>
          <p:nvPr/>
        </p:nvPicPr>
        <p:blipFill>
          <a:blip r:embed="rId3"/>
          <a:stretch>
            <a:fillRect/>
          </a:stretch>
        </p:blipFill>
        <p:spPr>
          <a:xfrm>
            <a:off x="2382554" y="2475745"/>
            <a:ext cx="2679696" cy="720000"/>
          </a:xfrm>
          <a:prstGeom prst="rect">
            <a:avLst/>
          </a:prstGeom>
        </p:spPr>
      </p:pic>
    </p:spTree>
    <p:extLst>
      <p:ext uri="{BB962C8B-B14F-4D97-AF65-F5344CB8AC3E}">
        <p14:creationId xmlns:p14="http://schemas.microsoft.com/office/powerpoint/2010/main" val="3045001151"/>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54927" y="1"/>
            <a:ext cx="10199649" cy="780093"/>
          </a:xfrm>
        </p:spPr>
        <p:txBody>
          <a:bodyPr>
            <a:normAutofit/>
          </a:bodyPr>
          <a:lstStyle/>
          <a:p>
            <a:r>
              <a:rPr lang="en-US" sz="3600" dirty="0">
                <a:solidFill>
                  <a:srgbClr val="C00000"/>
                </a:solidFill>
              </a:rPr>
              <a:t>Status of BH-BH observations after O1 and O2*</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48</a:t>
            </a:fld>
            <a:endParaRPr lang="it-IT"/>
          </a:p>
        </p:txBody>
      </p:sp>
      <p:pic>
        <p:nvPicPr>
          <p:cNvPr id="3" name="Immagine 2"/>
          <p:cNvPicPr>
            <a:picLocks noChangeAspect="1"/>
          </p:cNvPicPr>
          <p:nvPr/>
        </p:nvPicPr>
        <p:blipFill>
          <a:blip r:embed="rId2"/>
          <a:stretch>
            <a:fillRect/>
          </a:stretch>
        </p:blipFill>
        <p:spPr>
          <a:xfrm>
            <a:off x="1644319" y="1216578"/>
            <a:ext cx="8793914" cy="3263959"/>
          </a:xfrm>
          <a:prstGeom prst="rect">
            <a:avLst/>
          </a:prstGeom>
        </p:spPr>
      </p:pic>
      <p:sp>
        <p:nvSpPr>
          <p:cNvPr id="6" name="Rettangolo 5"/>
          <p:cNvSpPr/>
          <p:nvPr/>
        </p:nvSpPr>
        <p:spPr>
          <a:xfrm>
            <a:off x="2069327" y="865243"/>
            <a:ext cx="4035079" cy="369332"/>
          </a:xfrm>
          <a:prstGeom prst="rect">
            <a:avLst/>
          </a:prstGeom>
        </p:spPr>
        <p:txBody>
          <a:bodyPr wrap="none">
            <a:spAutoFit/>
          </a:bodyPr>
          <a:lstStyle/>
          <a:p>
            <a:r>
              <a:rPr lang="en-US" b="1" dirty="0">
                <a:solidFill>
                  <a:srgbClr val="C00000"/>
                </a:solidFill>
              </a:rPr>
              <a:t>arXiv:1811.12907 and arXiv:1811.12940 </a:t>
            </a:r>
          </a:p>
        </p:txBody>
      </p:sp>
      <p:sp>
        <p:nvSpPr>
          <p:cNvPr id="8" name="Rettangolo 7"/>
          <p:cNvSpPr/>
          <p:nvPr/>
        </p:nvSpPr>
        <p:spPr>
          <a:xfrm>
            <a:off x="944138" y="4562129"/>
            <a:ext cx="9723864" cy="1985159"/>
          </a:xfrm>
          <a:prstGeom prst="rect">
            <a:avLst/>
          </a:prstGeom>
        </p:spPr>
        <p:txBody>
          <a:bodyPr wrap="square">
            <a:spAutoFit/>
          </a:bodyPr>
          <a:lstStyle/>
          <a:p>
            <a:pPr marL="285750" indent="-285750">
              <a:spcAft>
                <a:spcPts val="600"/>
              </a:spcAft>
              <a:buFont typeface="Arial" panose="020B0604020202020204" pitchFamily="34" charset="0"/>
              <a:buChar char="•"/>
            </a:pPr>
            <a:r>
              <a:rPr lang="en-US" dirty="0"/>
              <a:t>11 GW observed in O1 and O2 (values with 90% C.L.). All are BBH, a part GW170817.</a:t>
            </a:r>
          </a:p>
          <a:p>
            <a:pPr marL="285750" indent="-285750">
              <a:spcAft>
                <a:spcPts val="600"/>
              </a:spcAft>
              <a:buFont typeface="Arial" panose="020B0604020202020204" pitchFamily="34" charset="0"/>
              <a:buChar char="•"/>
            </a:pPr>
            <a:r>
              <a:rPr lang="en-US" dirty="0"/>
              <a:t>For BBH events the </a:t>
            </a:r>
            <a:r>
              <a:rPr lang="en-US" i="1" dirty="0"/>
              <a:t>z </a:t>
            </a:r>
            <a:r>
              <a:rPr lang="en-US" dirty="0"/>
              <a:t>was calculated from the luminosity distance and assumed cosmology. </a:t>
            </a:r>
          </a:p>
          <a:p>
            <a:pPr marL="285750" indent="-285750">
              <a:spcAft>
                <a:spcPts val="600"/>
              </a:spcAft>
              <a:buFont typeface="Arial" panose="020B0604020202020204" pitchFamily="34" charset="0"/>
              <a:buChar char="•"/>
            </a:pPr>
            <a:r>
              <a:rPr lang="en-US" dirty="0"/>
              <a:t>The columns show source masses </a:t>
            </a:r>
            <a:r>
              <a:rPr lang="en-US" b="1" dirty="0"/>
              <a:t>m</a:t>
            </a:r>
            <a:r>
              <a:rPr lang="en-US" b="1" baseline="-25000" dirty="0"/>
              <a:t>i</a:t>
            </a:r>
            <a:r>
              <a:rPr lang="en-US" b="1" dirty="0"/>
              <a:t> </a:t>
            </a:r>
            <a:r>
              <a:rPr lang="en-US" dirty="0"/>
              <a:t>and </a:t>
            </a:r>
            <a:r>
              <a:rPr lang="en-US" b="1" dirty="0"/>
              <a:t>chirp mass </a:t>
            </a:r>
            <a:r>
              <a:rPr lang="en-US" b="1" i="1" dirty="0"/>
              <a:t>M</a:t>
            </a:r>
            <a:r>
              <a:rPr lang="en-US" dirty="0"/>
              <a:t>, dimensionless effective aligned </a:t>
            </a:r>
            <a:r>
              <a:rPr lang="en-US" b="1" dirty="0"/>
              <a:t>spin </a:t>
            </a:r>
            <a:r>
              <a:rPr lang="en-US" b="1" dirty="0">
                <a:sym typeface="Symbol" panose="05050102010706020507" pitchFamily="18" charset="2"/>
              </a:rPr>
              <a:t></a:t>
            </a:r>
            <a:r>
              <a:rPr lang="en-US" b="1" baseline="-25000" dirty="0"/>
              <a:t>eff</a:t>
            </a:r>
            <a:r>
              <a:rPr lang="en-US" dirty="0"/>
              <a:t>,  final source frame mass </a:t>
            </a:r>
            <a:r>
              <a:rPr lang="en-US" b="1" dirty="0"/>
              <a:t>M</a:t>
            </a:r>
            <a:r>
              <a:rPr lang="en-US" b="1" baseline="-25000" dirty="0"/>
              <a:t>f</a:t>
            </a:r>
            <a:r>
              <a:rPr lang="en-US" dirty="0"/>
              <a:t>, final spin </a:t>
            </a:r>
            <a:r>
              <a:rPr lang="en-US" b="1" dirty="0" err="1">
                <a:latin typeface="Symbol" panose="05050102010706020507" pitchFamily="18" charset="2"/>
              </a:rPr>
              <a:t>a</a:t>
            </a:r>
            <a:r>
              <a:rPr lang="en-US" b="1" baseline="-25000" dirty="0" err="1"/>
              <a:t>f</a:t>
            </a:r>
            <a:r>
              <a:rPr lang="en-US" dirty="0"/>
              <a:t> , radiated energy </a:t>
            </a:r>
            <a:r>
              <a:rPr lang="en-US" b="1" dirty="0" err="1"/>
              <a:t>E</a:t>
            </a:r>
            <a:r>
              <a:rPr lang="en-US" b="1" baseline="-25000" dirty="0" err="1"/>
              <a:t>rad</a:t>
            </a:r>
            <a:r>
              <a:rPr lang="en-US" dirty="0"/>
              <a:t>, peak luminosity </a:t>
            </a:r>
            <a:r>
              <a:rPr lang="en-US" b="1" dirty="0" err="1"/>
              <a:t>l</a:t>
            </a:r>
            <a:r>
              <a:rPr lang="en-US" b="1" baseline="-25000" dirty="0" err="1"/>
              <a:t>peak</a:t>
            </a:r>
            <a:r>
              <a:rPr lang="en-US" dirty="0"/>
              <a:t>, luminosity distance </a:t>
            </a:r>
            <a:r>
              <a:rPr lang="en-US" b="1" dirty="0" err="1"/>
              <a:t>d</a:t>
            </a:r>
            <a:r>
              <a:rPr lang="en-US" b="1" baseline="-25000" dirty="0" err="1"/>
              <a:t>L</a:t>
            </a:r>
            <a:r>
              <a:rPr lang="en-US" dirty="0"/>
              <a:t>, redshift </a:t>
            </a:r>
            <a:r>
              <a:rPr lang="en-US" b="1" dirty="0"/>
              <a:t>z</a:t>
            </a:r>
            <a:r>
              <a:rPr lang="en-US" dirty="0"/>
              <a:t> and sky localization </a:t>
            </a:r>
            <a:r>
              <a:rPr lang="en-US" b="1" dirty="0">
                <a:latin typeface="Symbol" panose="05050102010706020507" pitchFamily="18" charset="2"/>
              </a:rPr>
              <a:t>DW</a:t>
            </a:r>
            <a:r>
              <a:rPr lang="en-US" dirty="0">
                <a:latin typeface="Symbol" panose="05050102010706020507" pitchFamily="18" charset="2"/>
              </a:rPr>
              <a:t> (</a:t>
            </a:r>
            <a:r>
              <a:rPr lang="en-US" dirty="0"/>
              <a:t>90% credible region). </a:t>
            </a:r>
          </a:p>
          <a:p>
            <a:pPr marL="285750" indent="-285750">
              <a:spcAft>
                <a:spcPts val="600"/>
              </a:spcAft>
              <a:buFont typeface="Arial" panose="020B0604020202020204" pitchFamily="34" charset="0"/>
              <a:buChar char="•"/>
            </a:pPr>
            <a:endParaRPr lang="en-US" dirty="0"/>
          </a:p>
        </p:txBody>
      </p:sp>
      <p:cxnSp>
        <p:nvCxnSpPr>
          <p:cNvPr id="10" name="Connettore 1 9"/>
          <p:cNvCxnSpPr/>
          <p:nvPr/>
        </p:nvCxnSpPr>
        <p:spPr>
          <a:xfrm flipV="1">
            <a:off x="1810604" y="3799084"/>
            <a:ext cx="8516203" cy="27296"/>
          </a:xfrm>
          <a:prstGeom prst="line">
            <a:avLst/>
          </a:prstGeom>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13695740"/>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32612"/>
            <a:ext cx="10515600" cy="718238"/>
          </a:xfrm>
        </p:spPr>
        <p:txBody>
          <a:bodyPr>
            <a:normAutofit/>
          </a:bodyPr>
          <a:lstStyle/>
          <a:p>
            <a:r>
              <a:rPr lang="en-US" sz="3600" dirty="0">
                <a:solidFill>
                  <a:srgbClr val="C00000"/>
                </a:solidFill>
              </a:rPr>
              <a:t>Masses of observed stellar BHs and NS</a:t>
            </a:r>
          </a:p>
        </p:txBody>
      </p:sp>
      <p:sp>
        <p:nvSpPr>
          <p:cNvPr id="3" name="Segnaposto piè di pagina 2"/>
          <p:cNvSpPr>
            <a:spLocks noGrp="1"/>
          </p:cNvSpPr>
          <p:nvPr>
            <p:ph type="ftr" sz="quarter" idx="11"/>
          </p:nvPr>
        </p:nvSpPr>
        <p:spPr>
          <a:xfrm>
            <a:off x="4637358" y="6356352"/>
            <a:ext cx="3086100" cy="365125"/>
          </a:xfrm>
        </p:spPr>
        <p:txBody>
          <a:bodyPr/>
          <a:lstStyle/>
          <a:p>
            <a:r>
              <a:rPr lang="fr-FR" dirty="0"/>
              <a:t>M. Spurio - Astroparticle Physics - 13</a:t>
            </a:r>
            <a:endParaRPr lang="it-IT" dirty="0"/>
          </a:p>
        </p:txBody>
      </p:sp>
      <p:sp>
        <p:nvSpPr>
          <p:cNvPr id="5" name="Segnaposto numero diapositiva 4"/>
          <p:cNvSpPr>
            <a:spLocks noGrp="1"/>
          </p:cNvSpPr>
          <p:nvPr>
            <p:ph type="sldNum" sz="quarter" idx="12"/>
          </p:nvPr>
        </p:nvSpPr>
        <p:spPr>
          <a:xfrm>
            <a:off x="8066358" y="6356352"/>
            <a:ext cx="2057400" cy="365125"/>
          </a:xfrm>
        </p:spPr>
        <p:txBody>
          <a:bodyPr/>
          <a:lstStyle/>
          <a:p>
            <a:fld id="{EF856C54-971D-4A64-8725-72F12A462872}" type="slidenum">
              <a:rPr lang="it-IT" smtClean="0"/>
              <a:t>49</a:t>
            </a:fld>
            <a:endParaRPr lang="it-IT"/>
          </a:p>
        </p:txBody>
      </p:sp>
      <p:sp>
        <p:nvSpPr>
          <p:cNvPr id="6" name="Rettangolo 5"/>
          <p:cNvSpPr/>
          <p:nvPr/>
        </p:nvSpPr>
        <p:spPr>
          <a:xfrm>
            <a:off x="838199" y="826057"/>
            <a:ext cx="11068665" cy="1077218"/>
          </a:xfrm>
          <a:prstGeom prst="rect">
            <a:avLst/>
          </a:prstGeom>
        </p:spPr>
        <p:txBody>
          <a:bodyPr wrap="square">
            <a:spAutoFit/>
          </a:bodyPr>
          <a:lstStyle/>
          <a:p>
            <a:pPr marL="285750" indent="-285750">
              <a:spcAft>
                <a:spcPts val="600"/>
              </a:spcAft>
              <a:buFont typeface="Arial" panose="020B0604020202020204" pitchFamily="34" charset="0"/>
              <a:buChar char="•"/>
            </a:pPr>
            <a:r>
              <a:rPr lang="en-US" dirty="0">
                <a:sym typeface="Symbol" panose="05050102010706020507" pitchFamily="18" charset="2"/>
              </a:rPr>
              <a:t> 20</a:t>
            </a:r>
            <a:r>
              <a:rPr lang="en-US" dirty="0"/>
              <a:t> of stellar BHs indirectly detected via EM radiation (as X-rays); the more likely mass was 5-10 </a:t>
            </a:r>
            <a:r>
              <a:rPr lang="en-US" dirty="0" err="1"/>
              <a:t>M</a:t>
            </a:r>
            <a:r>
              <a:rPr lang="en-US" baseline="-25000" dirty="0" err="1"/>
              <a:t>s</a:t>
            </a:r>
            <a:r>
              <a:rPr lang="en-US" dirty="0"/>
              <a:t>;</a:t>
            </a:r>
          </a:p>
          <a:p>
            <a:pPr marL="285750" indent="-285750">
              <a:spcAft>
                <a:spcPts val="600"/>
              </a:spcAft>
              <a:buFont typeface="Arial" panose="020B0604020202020204" pitchFamily="34" charset="0"/>
              <a:buChar char="•"/>
            </a:pPr>
            <a:r>
              <a:rPr lang="en-US" dirty="0"/>
              <a:t>All BHs detected using GWs  have masses larger than expected (apart two events)</a:t>
            </a:r>
          </a:p>
          <a:p>
            <a:pPr marL="285750" indent="-285750">
              <a:spcAft>
                <a:spcPts val="600"/>
              </a:spcAft>
              <a:buFont typeface="Arial" panose="020B0604020202020204" pitchFamily="34" charset="0"/>
              <a:buChar char="•"/>
            </a:pPr>
            <a:r>
              <a:rPr lang="en-US" b="1" dirty="0"/>
              <a:t>The simple distribution of BH masses require a complete revision of astrophysical models of stellar evolution.</a:t>
            </a:r>
            <a:endParaRPr lang="it-IT" b="1" dirty="0"/>
          </a:p>
        </p:txBody>
      </p:sp>
      <p:pic>
        <p:nvPicPr>
          <p:cNvPr id="9" name="Immagine 8">
            <a:extLst>
              <a:ext uri="{FF2B5EF4-FFF2-40B4-BE49-F238E27FC236}">
                <a16:creationId xmlns:a16="http://schemas.microsoft.com/office/drawing/2014/main" id="{B2A79BA3-31A1-8710-D173-AC2446170D59}"/>
              </a:ext>
            </a:extLst>
          </p:cNvPr>
          <p:cNvPicPr>
            <a:picLocks noChangeAspect="1"/>
          </p:cNvPicPr>
          <p:nvPr/>
        </p:nvPicPr>
        <p:blipFill>
          <a:blip r:embed="rId2"/>
          <a:srcRect l="5159" t="10481" r="6077" b="2254"/>
          <a:stretch>
            <a:fillRect/>
          </a:stretch>
        </p:blipFill>
        <p:spPr>
          <a:xfrm>
            <a:off x="1446947" y="1903275"/>
            <a:ext cx="9298106" cy="4396967"/>
          </a:xfrm>
          <a:prstGeom prst="rect">
            <a:avLst/>
          </a:prstGeom>
        </p:spPr>
      </p:pic>
    </p:spTree>
    <p:extLst>
      <p:ext uri="{BB962C8B-B14F-4D97-AF65-F5344CB8AC3E}">
        <p14:creationId xmlns:p14="http://schemas.microsoft.com/office/powerpoint/2010/main" val="3718727538"/>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1769660" y="887105"/>
            <a:ext cx="2783290" cy="3643953"/>
          </a:xfrm>
        </p:spPr>
        <p:txBody>
          <a:bodyPr>
            <a:normAutofit/>
          </a:bodyPr>
          <a:lstStyle/>
          <a:p>
            <a:pPr marL="342900" indent="-342900">
              <a:buFont typeface="Arial" panose="020B0604020202020204" pitchFamily="34" charset="0"/>
              <a:buChar char="•"/>
            </a:pPr>
            <a:r>
              <a:rPr lang="en-US" sz="2000" dirty="0">
                <a:solidFill>
                  <a:schemeClr val="tx1"/>
                </a:solidFill>
              </a:rPr>
              <a:t>Time-frequency maps and reconstructed signal waveforms for the ten BBH events</a:t>
            </a:r>
          </a:p>
        </p:txBody>
      </p:sp>
      <p:sp>
        <p:nvSpPr>
          <p:cNvPr id="3" name="Segnaposto piè di pagina 2"/>
          <p:cNvSpPr>
            <a:spLocks noGrp="1"/>
          </p:cNvSpPr>
          <p:nvPr>
            <p:ph type="ftr" sz="quarter" idx="11"/>
          </p:nvPr>
        </p:nvSpPr>
        <p:spPr>
          <a:xfrm>
            <a:off x="2369180" y="6356351"/>
            <a:ext cx="3086100" cy="365125"/>
          </a:xfrm>
        </p:spPr>
        <p:txBody>
          <a:bodyPr/>
          <a:lstStyle/>
          <a:p>
            <a:r>
              <a:rPr lang="fr-FR" dirty="0"/>
              <a:t>M. Spurio - </a:t>
            </a:r>
            <a:r>
              <a:rPr lang="fr-FR" dirty="0" err="1"/>
              <a:t>Astroparticle</a:t>
            </a:r>
            <a:r>
              <a:rPr lang="fr-FR" dirty="0"/>
              <a:t> </a:t>
            </a:r>
            <a:r>
              <a:rPr lang="fr-FR" dirty="0" err="1"/>
              <a:t>Physics</a:t>
            </a:r>
            <a:r>
              <a:rPr lang="fr-FR" dirty="0"/>
              <a:t> - 13</a:t>
            </a:r>
            <a:endParaRPr lang="it-IT" dirty="0"/>
          </a:p>
        </p:txBody>
      </p:sp>
      <p:sp>
        <p:nvSpPr>
          <p:cNvPr id="4" name="Segnaposto numero diapositiva 3"/>
          <p:cNvSpPr>
            <a:spLocks noGrp="1"/>
          </p:cNvSpPr>
          <p:nvPr>
            <p:ph type="sldNum" sz="quarter" idx="12"/>
          </p:nvPr>
        </p:nvSpPr>
        <p:spPr/>
        <p:txBody>
          <a:bodyPr/>
          <a:lstStyle/>
          <a:p>
            <a:fld id="{EF856C54-971D-4A64-8725-72F12A462872}" type="slidenum">
              <a:rPr lang="it-IT" smtClean="0"/>
              <a:t>50</a:t>
            </a:fld>
            <a:endParaRPr lang="it-IT"/>
          </a:p>
        </p:txBody>
      </p:sp>
      <p:pic>
        <p:nvPicPr>
          <p:cNvPr id="5" name="Immagine 4"/>
          <p:cNvPicPr>
            <a:picLocks noChangeAspect="1"/>
          </p:cNvPicPr>
          <p:nvPr/>
        </p:nvPicPr>
        <p:blipFill>
          <a:blip r:embed="rId2"/>
          <a:stretch>
            <a:fillRect/>
          </a:stretch>
        </p:blipFill>
        <p:spPr>
          <a:xfrm>
            <a:off x="5455281" y="780093"/>
            <a:ext cx="5053339" cy="5970896"/>
          </a:xfrm>
          <a:prstGeom prst="rect">
            <a:avLst/>
          </a:prstGeom>
        </p:spPr>
      </p:pic>
      <p:sp>
        <p:nvSpPr>
          <p:cNvPr id="6" name="Titolo 1"/>
          <p:cNvSpPr txBox="1">
            <a:spLocks/>
          </p:cNvSpPr>
          <p:nvPr/>
        </p:nvSpPr>
        <p:spPr>
          <a:xfrm>
            <a:off x="847493" y="1"/>
            <a:ext cx="9191857" cy="78009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200" kern="1200">
                <a:solidFill>
                  <a:srgbClr val="C00000"/>
                </a:solidFill>
                <a:latin typeface="+mj-lt"/>
                <a:ea typeface="+mj-ea"/>
                <a:cs typeface="+mj-cs"/>
              </a:defRPr>
            </a:lvl1pPr>
          </a:lstStyle>
          <a:p>
            <a:r>
              <a:rPr lang="en-US" dirty="0"/>
              <a:t>Stellar BHs observed in O1, O2</a:t>
            </a:r>
          </a:p>
        </p:txBody>
      </p:sp>
    </p:spTree>
    <p:extLst>
      <p:ext uri="{BB962C8B-B14F-4D97-AF65-F5344CB8AC3E}">
        <p14:creationId xmlns:p14="http://schemas.microsoft.com/office/powerpoint/2010/main" val="2287770589"/>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43415"/>
          </a:xfrm>
        </p:spPr>
        <p:txBody>
          <a:bodyPr>
            <a:normAutofit/>
          </a:bodyPr>
          <a:lstStyle/>
          <a:p>
            <a:r>
              <a:rPr lang="en-US" sz="3600" b="1" dirty="0">
                <a:solidFill>
                  <a:srgbClr val="C00000"/>
                </a:solidFill>
              </a:rPr>
              <a:t>August, 17th 2017</a:t>
            </a:r>
            <a:r>
              <a:rPr lang="en-US" sz="3600" dirty="0">
                <a:solidFill>
                  <a:srgbClr val="C00000"/>
                </a:solidFill>
              </a:rPr>
              <a:t>: a long series of events</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6" name="Segnaposto numero diapositiva 5"/>
          <p:cNvSpPr>
            <a:spLocks noGrp="1"/>
          </p:cNvSpPr>
          <p:nvPr>
            <p:ph type="sldNum" sz="quarter" idx="12"/>
          </p:nvPr>
        </p:nvSpPr>
        <p:spPr/>
        <p:txBody>
          <a:bodyPr/>
          <a:lstStyle/>
          <a:p>
            <a:fld id="{EF856C54-971D-4A64-8725-72F12A462872}" type="slidenum">
              <a:rPr lang="it-IT" smtClean="0"/>
              <a:t>51</a:t>
            </a:fld>
            <a:endParaRPr lang="it-IT"/>
          </a:p>
        </p:txBody>
      </p:sp>
      <p:pic>
        <p:nvPicPr>
          <p:cNvPr id="5" name="Immagine 4"/>
          <p:cNvPicPr>
            <a:picLocks noChangeAspect="1"/>
          </p:cNvPicPr>
          <p:nvPr/>
        </p:nvPicPr>
        <p:blipFill rotWithShape="1">
          <a:blip r:embed="rId2"/>
          <a:srcRect l="7601" r="8831"/>
          <a:stretch/>
        </p:blipFill>
        <p:spPr>
          <a:xfrm>
            <a:off x="5978199" y="880740"/>
            <a:ext cx="4302634" cy="5780324"/>
          </a:xfrm>
          <a:prstGeom prst="rect">
            <a:avLst/>
          </a:prstGeom>
        </p:spPr>
      </p:pic>
      <p:sp>
        <p:nvSpPr>
          <p:cNvPr id="4" name="Rettangolo 3"/>
          <p:cNvSpPr/>
          <p:nvPr/>
        </p:nvSpPr>
        <p:spPr>
          <a:xfrm>
            <a:off x="542693" y="1079395"/>
            <a:ext cx="5389535" cy="3754874"/>
          </a:xfrm>
          <a:prstGeom prst="rect">
            <a:avLst/>
          </a:prstGeom>
        </p:spPr>
        <p:txBody>
          <a:bodyPr wrap="square">
            <a:spAutoFit/>
          </a:bodyPr>
          <a:lstStyle/>
          <a:p>
            <a:pPr marL="285750" indent="-285750">
              <a:spcAft>
                <a:spcPts val="1200"/>
              </a:spcAft>
              <a:buFont typeface="Arial" panose="020B0604020202020204" pitchFamily="34" charset="0"/>
              <a:buChar char="•"/>
            </a:pPr>
            <a:r>
              <a:rPr lang="en-US" dirty="0"/>
              <a:t>If sufficiently close to the Earth, the merger of two neutron stars (NSs) is predicted to produce three observable phenomena: </a:t>
            </a:r>
          </a:p>
          <a:p>
            <a:pPr marL="742950" lvl="1" indent="-285750">
              <a:spcAft>
                <a:spcPts val="1200"/>
              </a:spcAft>
              <a:buFont typeface="Arial" panose="020B0604020202020204" pitchFamily="34" charset="0"/>
              <a:buChar char="•"/>
            </a:pPr>
            <a:r>
              <a:rPr lang="en-US" dirty="0"/>
              <a:t>a </a:t>
            </a:r>
            <a:r>
              <a:rPr lang="en-US" b="1" dirty="0"/>
              <a:t>gravitational wave (GW) signal</a:t>
            </a:r>
            <a:r>
              <a:rPr lang="en-US" dirty="0"/>
              <a:t>; </a:t>
            </a:r>
          </a:p>
          <a:p>
            <a:pPr marL="742950" lvl="1" indent="-285750">
              <a:spcAft>
                <a:spcPts val="1200"/>
              </a:spcAft>
              <a:buFont typeface="Arial" panose="020B0604020202020204" pitchFamily="34" charset="0"/>
              <a:buChar char="•"/>
            </a:pPr>
            <a:r>
              <a:rPr lang="en-US" dirty="0"/>
              <a:t>a </a:t>
            </a:r>
            <a:r>
              <a:rPr lang="en-US" b="1" dirty="0"/>
              <a:t>short GRB</a:t>
            </a:r>
            <a:r>
              <a:rPr lang="en-US" dirty="0"/>
              <a:t> and, possibly, neutrinos;</a:t>
            </a:r>
          </a:p>
          <a:p>
            <a:pPr marL="742950" lvl="1" indent="-285750">
              <a:spcAft>
                <a:spcPts val="1200"/>
              </a:spcAft>
              <a:buFont typeface="Arial" panose="020B0604020202020204" pitchFamily="34" charset="0"/>
              <a:buChar char="•"/>
            </a:pPr>
            <a:r>
              <a:rPr lang="en-US" dirty="0"/>
              <a:t>a transient </a:t>
            </a:r>
            <a:r>
              <a:rPr lang="en-US" b="1" dirty="0"/>
              <a:t>optical-near-infrared </a:t>
            </a:r>
            <a:r>
              <a:rPr lang="en-US" dirty="0"/>
              <a:t>source. </a:t>
            </a:r>
          </a:p>
          <a:p>
            <a:pPr marL="285750" indent="-285750">
              <a:spcAft>
                <a:spcPts val="1200"/>
              </a:spcAft>
              <a:buFont typeface="Arial" panose="020B0604020202020204" pitchFamily="34" charset="0"/>
              <a:buChar char="•"/>
            </a:pPr>
            <a:r>
              <a:rPr lang="en-US" dirty="0"/>
              <a:t>Such a transient (also called a “</a:t>
            </a:r>
            <a:r>
              <a:rPr lang="en-US" b="1" dirty="0"/>
              <a:t>kilonova</a:t>
            </a:r>
            <a:r>
              <a:rPr lang="en-US" dirty="0"/>
              <a:t>”) would be powered by the synthesis of large amounts of very heavy elements such as Au and Pt via rapid neutron capture (the so-called astrophysical r-process, Sect. 12.16).</a:t>
            </a:r>
          </a:p>
        </p:txBody>
      </p:sp>
    </p:spTree>
    <p:extLst>
      <p:ext uri="{BB962C8B-B14F-4D97-AF65-F5344CB8AC3E}">
        <p14:creationId xmlns:p14="http://schemas.microsoft.com/office/powerpoint/2010/main" val="4155654478"/>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743415" y="38638"/>
            <a:ext cx="9924585" cy="1373585"/>
          </a:xfrm>
        </p:spPr>
        <p:txBody>
          <a:bodyPr>
            <a:noAutofit/>
          </a:bodyPr>
          <a:lstStyle/>
          <a:p>
            <a:r>
              <a:rPr lang="en-US" sz="3600" b="1" dirty="0">
                <a:solidFill>
                  <a:srgbClr val="C00000"/>
                </a:solidFill>
              </a:rPr>
              <a:t>August, 17th 2017</a:t>
            </a:r>
            <a:r>
              <a:rPr lang="en-US" sz="3600" dirty="0">
                <a:solidFill>
                  <a:srgbClr val="C00000"/>
                </a:solidFill>
              </a:rPr>
              <a:t>: a long series of events</a:t>
            </a:r>
            <a:br>
              <a:rPr lang="en-US" sz="3600" dirty="0">
                <a:solidFill>
                  <a:srgbClr val="C00000"/>
                </a:solidFill>
              </a:rPr>
            </a:br>
            <a:br>
              <a:rPr lang="en-US" sz="1200" dirty="0">
                <a:solidFill>
                  <a:srgbClr val="C00000"/>
                </a:solidFill>
              </a:rPr>
            </a:br>
            <a:r>
              <a:rPr lang="en-US" sz="3600" dirty="0">
                <a:solidFill>
                  <a:srgbClr val="C00000"/>
                </a:solidFill>
              </a:rPr>
              <a:t>a gold mine for physics</a:t>
            </a:r>
          </a:p>
        </p:txBody>
      </p:sp>
      <p:pic>
        <p:nvPicPr>
          <p:cNvPr id="5" name="Segnaposto contenuto 4"/>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226299" y="1825625"/>
            <a:ext cx="7739402" cy="4351338"/>
          </a:xfrm>
        </p:spPr>
      </p:pic>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6" name="Segnaposto numero diapositiva 5"/>
          <p:cNvSpPr>
            <a:spLocks noGrp="1"/>
          </p:cNvSpPr>
          <p:nvPr>
            <p:ph type="sldNum" sz="quarter" idx="12"/>
          </p:nvPr>
        </p:nvSpPr>
        <p:spPr/>
        <p:txBody>
          <a:bodyPr/>
          <a:lstStyle/>
          <a:p>
            <a:fld id="{EF856C54-971D-4A64-8725-72F12A462872}" type="slidenum">
              <a:rPr lang="it-IT" smtClean="0"/>
              <a:t>52</a:t>
            </a:fld>
            <a:endParaRPr lang="it-IT"/>
          </a:p>
        </p:txBody>
      </p:sp>
      <p:sp>
        <p:nvSpPr>
          <p:cNvPr id="3" name="CasellaDiTesto 2"/>
          <p:cNvSpPr txBox="1"/>
          <p:nvPr/>
        </p:nvSpPr>
        <p:spPr>
          <a:xfrm>
            <a:off x="6096001" y="1548078"/>
            <a:ext cx="4235583" cy="461665"/>
          </a:xfrm>
          <a:prstGeom prst="rect">
            <a:avLst/>
          </a:prstGeom>
          <a:noFill/>
        </p:spPr>
        <p:txBody>
          <a:bodyPr wrap="none" rtlCol="0">
            <a:spAutoFit/>
          </a:bodyPr>
          <a:lstStyle/>
          <a:p>
            <a:r>
              <a:rPr lang="en-US" sz="2400" dirty="0">
                <a:solidFill>
                  <a:srgbClr val="FFFF00"/>
                </a:solidFill>
              </a:rPr>
              <a:t>Press release October 16th 2017</a:t>
            </a:r>
          </a:p>
        </p:txBody>
      </p:sp>
    </p:spTree>
    <p:extLst>
      <p:ext uri="{BB962C8B-B14F-4D97-AF65-F5344CB8AC3E}">
        <p14:creationId xmlns:p14="http://schemas.microsoft.com/office/powerpoint/2010/main" val="3275199322"/>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21464"/>
            <a:ext cx="10515600" cy="786639"/>
          </a:xfrm>
        </p:spPr>
        <p:txBody>
          <a:bodyPr>
            <a:normAutofit/>
          </a:bodyPr>
          <a:lstStyle/>
          <a:p>
            <a:r>
              <a:rPr lang="it-IT" sz="3600" dirty="0">
                <a:solidFill>
                  <a:srgbClr val="C00000"/>
                </a:solidFill>
              </a:rPr>
              <a:t>Time-</a:t>
            </a:r>
            <a:r>
              <a:rPr lang="it-IT" sz="3600" dirty="0" err="1">
                <a:solidFill>
                  <a:srgbClr val="C00000"/>
                </a:solidFill>
              </a:rPr>
              <a:t>sequence</a:t>
            </a:r>
            <a:r>
              <a:rPr lang="it-IT" sz="3600" dirty="0">
                <a:solidFill>
                  <a:srgbClr val="C00000"/>
                </a:solidFill>
              </a:rPr>
              <a:t> of </a:t>
            </a:r>
            <a:r>
              <a:rPr lang="it-IT" sz="3600" dirty="0" err="1">
                <a:solidFill>
                  <a:srgbClr val="C00000"/>
                </a:solidFill>
              </a:rPr>
              <a:t>observations</a:t>
            </a:r>
            <a:r>
              <a:rPr lang="it-IT" sz="3600" dirty="0">
                <a:solidFill>
                  <a:srgbClr val="C00000"/>
                </a:solidFill>
              </a:rPr>
              <a:t>  (I)</a:t>
            </a:r>
          </a:p>
        </p:txBody>
      </p:sp>
      <p:sp>
        <p:nvSpPr>
          <p:cNvPr id="3" name="Segnaposto contenuto 2"/>
          <p:cNvSpPr>
            <a:spLocks noGrp="1"/>
          </p:cNvSpPr>
          <p:nvPr>
            <p:ph idx="1"/>
          </p:nvPr>
        </p:nvSpPr>
        <p:spPr>
          <a:xfrm>
            <a:off x="1955206" y="1033370"/>
            <a:ext cx="8515350" cy="5824631"/>
          </a:xfrm>
        </p:spPr>
        <p:txBody>
          <a:bodyPr>
            <a:normAutofit/>
          </a:bodyPr>
          <a:lstStyle/>
          <a:p>
            <a:r>
              <a:rPr lang="it-IT" dirty="0"/>
              <a:t>GRB170817A </a:t>
            </a:r>
          </a:p>
          <a:p>
            <a:pPr lvl="1"/>
            <a:r>
              <a:rPr lang="it-IT" sz="2000" b="1" dirty="0"/>
              <a:t>Fermi-GBM       17Aug 12:41:20 UTC    </a:t>
            </a:r>
            <a:r>
              <a:rPr lang="it-IT" sz="2000" b="1" dirty="0">
                <a:solidFill>
                  <a:srgbClr val="FF0000"/>
                </a:solidFill>
              </a:rPr>
              <a:t>12:41:06 UTC , 1100 deg</a:t>
            </a:r>
            <a:r>
              <a:rPr lang="it-IT" sz="2000" b="1" baseline="30000" dirty="0">
                <a:solidFill>
                  <a:srgbClr val="FF0000"/>
                </a:solidFill>
              </a:rPr>
              <a:t>2</a:t>
            </a:r>
            <a:r>
              <a:rPr lang="it-IT" sz="2000" b="1" dirty="0">
                <a:solidFill>
                  <a:srgbClr val="FF0000"/>
                </a:solidFill>
              </a:rPr>
              <a:t>, D=?</a:t>
            </a:r>
            <a:endParaRPr lang="it-IT" sz="2000" b="1" baseline="30000" dirty="0">
              <a:solidFill>
                <a:srgbClr val="FF0000"/>
              </a:solidFill>
            </a:endParaRPr>
          </a:p>
          <a:p>
            <a:endParaRPr lang="it-IT" dirty="0"/>
          </a:p>
          <a:p>
            <a:endParaRPr lang="it-IT" sz="1600" dirty="0"/>
          </a:p>
          <a:p>
            <a:endParaRPr lang="it-IT" dirty="0"/>
          </a:p>
          <a:p>
            <a:endParaRPr lang="it-IT" dirty="0"/>
          </a:p>
          <a:p>
            <a:endParaRPr lang="it-IT" dirty="0"/>
          </a:p>
          <a:p>
            <a:endParaRPr lang="it-IT" dirty="0"/>
          </a:p>
          <a:p>
            <a:endParaRPr lang="it-IT" dirty="0"/>
          </a:p>
          <a:p>
            <a:r>
              <a:rPr lang="it-IT" dirty="0"/>
              <a:t>GW170817</a:t>
            </a:r>
          </a:p>
          <a:p>
            <a:pPr lvl="1"/>
            <a:r>
              <a:rPr lang="it-IT" sz="2000" b="1" dirty="0"/>
              <a:t>LIGO (online)    17Aug 13:21:42 UTC      </a:t>
            </a:r>
            <a:r>
              <a:rPr lang="it-IT" sz="2000" b="1" dirty="0">
                <a:solidFill>
                  <a:srgbClr val="FF0000"/>
                </a:solidFill>
              </a:rPr>
              <a:t>12:41:04 UTC</a:t>
            </a:r>
          </a:p>
          <a:p>
            <a:pPr lvl="1"/>
            <a:r>
              <a:rPr lang="it-IT" sz="2000" b="1" dirty="0"/>
              <a:t>LIGO/VIRGO     17Aug 17:54:51 UTC      </a:t>
            </a:r>
            <a:r>
              <a:rPr lang="it-IT" sz="2000" b="1" dirty="0">
                <a:solidFill>
                  <a:srgbClr val="FF0000"/>
                </a:solidFill>
              </a:rPr>
              <a:t>12:41:04 UTC, 31deg</a:t>
            </a:r>
            <a:r>
              <a:rPr lang="it-IT" sz="2000" b="1" baseline="30000" dirty="0">
                <a:solidFill>
                  <a:srgbClr val="FF0000"/>
                </a:solidFill>
              </a:rPr>
              <a:t>2</a:t>
            </a:r>
            <a:r>
              <a:rPr lang="it-IT" sz="2000" b="1" dirty="0">
                <a:solidFill>
                  <a:srgbClr val="FF0000"/>
                </a:solidFill>
              </a:rPr>
              <a:t> ,40 </a:t>
            </a:r>
            <a:r>
              <a:rPr lang="it-IT" sz="2000" b="1" dirty="0" err="1">
                <a:solidFill>
                  <a:srgbClr val="FF0000"/>
                </a:solidFill>
              </a:rPr>
              <a:t>Mpc</a:t>
            </a:r>
            <a:endParaRPr lang="it-IT" sz="2000" b="1" baseline="30000" dirty="0">
              <a:solidFill>
                <a:srgbClr val="FF0000"/>
              </a:solidFill>
            </a:endParaRPr>
          </a:p>
          <a:p>
            <a:endParaRPr lang="it-IT" dirty="0"/>
          </a:p>
          <a:p>
            <a:endParaRPr lang="it-IT" sz="2000" dirty="0"/>
          </a:p>
          <a:p>
            <a:endParaRPr lang="it-IT" dirty="0"/>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53</a:t>
            </a:fld>
            <a:endParaRPr lang="it-IT"/>
          </a:p>
        </p:txBody>
      </p:sp>
      <p:pic>
        <p:nvPicPr>
          <p:cNvPr id="7" name="Immagine 6"/>
          <p:cNvPicPr>
            <a:picLocks noChangeAspect="1"/>
          </p:cNvPicPr>
          <p:nvPr/>
        </p:nvPicPr>
        <p:blipFill rotWithShape="1">
          <a:blip r:embed="rId2" cstate="email">
            <a:extLst>
              <a:ext uri="{28A0092B-C50C-407E-A947-70E740481C1C}">
                <a14:useLocalDpi xmlns:a14="http://schemas.microsoft.com/office/drawing/2010/main"/>
              </a:ext>
            </a:extLst>
          </a:blip>
          <a:srcRect/>
          <a:stretch/>
        </p:blipFill>
        <p:spPr>
          <a:xfrm>
            <a:off x="3643779" y="1871664"/>
            <a:ext cx="4911234" cy="3435413"/>
          </a:xfrm>
          <a:prstGeom prst="rect">
            <a:avLst/>
          </a:prstGeom>
        </p:spPr>
      </p:pic>
      <p:pic>
        <p:nvPicPr>
          <p:cNvPr id="3078" name="Picture 6" descr="Risultati immagini per fermi-lat"/>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rot="975504">
            <a:off x="8492784" y="2267342"/>
            <a:ext cx="2123054" cy="675894"/>
          </a:xfrm>
          <a:prstGeom prst="rect">
            <a:avLst/>
          </a:prstGeom>
          <a:noFill/>
          <a:extLst>
            <a:ext uri="{909E8E84-426E-40DD-AFC4-6F175D3DCCD1}">
              <a14:hiddenFill xmlns:a14="http://schemas.microsoft.com/office/drawing/2010/main">
                <a:solidFill>
                  <a:srgbClr val="FFFFFF"/>
                </a:solidFill>
              </a14:hiddenFill>
            </a:ext>
          </a:extLst>
        </p:spPr>
      </p:pic>
      <p:pic>
        <p:nvPicPr>
          <p:cNvPr id="14" name="Immagine 13"/>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1640684" y="2928938"/>
            <a:ext cx="1561862" cy="949815"/>
          </a:xfrm>
          <a:prstGeom prst="rect">
            <a:avLst/>
          </a:prstGeom>
        </p:spPr>
      </p:pic>
      <p:pic>
        <p:nvPicPr>
          <p:cNvPr id="3076" name="Picture 4" descr="telegram"/>
          <p:cNvPicPr>
            <a:picLocks noChangeAspect="1" noChangeArrowheads="1"/>
          </p:cNvPicPr>
          <p:nvPr/>
        </p:nvPicPr>
        <p:blipFill rotWithShape="1">
          <a:blip r:embed="rId5" cstate="email">
            <a:extLst>
              <a:ext uri="{28A0092B-C50C-407E-A947-70E740481C1C}">
                <a14:useLocalDpi xmlns:a14="http://schemas.microsoft.com/office/drawing/2010/main"/>
              </a:ext>
            </a:extLst>
          </a:blip>
          <a:srcRect/>
          <a:stretch/>
        </p:blipFill>
        <p:spPr bwMode="auto">
          <a:xfrm>
            <a:off x="4898469" y="1051564"/>
            <a:ext cx="933678" cy="458903"/>
          </a:xfrm>
          <a:prstGeom prst="rect">
            <a:avLst/>
          </a:prstGeom>
          <a:noFill/>
          <a:extLst>
            <a:ext uri="{909E8E84-426E-40DD-AFC4-6F175D3DCCD1}">
              <a14:hiddenFill xmlns:a14="http://schemas.microsoft.com/office/drawing/2010/main">
                <a:solidFill>
                  <a:srgbClr val="FFFFFF"/>
                </a:solidFill>
              </a14:hiddenFill>
            </a:ext>
          </a:extLst>
        </p:spPr>
      </p:pic>
      <p:sp>
        <p:nvSpPr>
          <p:cNvPr id="11" name="Rettangolo 10"/>
          <p:cNvSpPr/>
          <p:nvPr/>
        </p:nvSpPr>
        <p:spPr>
          <a:xfrm>
            <a:off x="3310484" y="3403845"/>
            <a:ext cx="5804794" cy="480131"/>
          </a:xfrm>
          <a:prstGeom prst="rect">
            <a:avLst/>
          </a:prstGeom>
          <a:ln w="57150">
            <a:solidFill>
              <a:srgbClr val="FF2F2F"/>
            </a:solidFill>
          </a:ln>
        </p:spPr>
        <p:txBody>
          <a:bodyPr wrap="none">
            <a:spAutoFit/>
          </a:bodyPr>
          <a:lstStyle/>
          <a:p>
            <a:pPr>
              <a:lnSpc>
                <a:spcPct val="90000"/>
              </a:lnSpc>
              <a:spcBef>
                <a:spcPts val="1000"/>
              </a:spcBef>
            </a:pPr>
            <a:r>
              <a:rPr lang="it-IT" sz="2800" dirty="0">
                <a:solidFill>
                  <a:srgbClr val="FF0000"/>
                </a:solidFill>
                <a:latin typeface="Symbol" panose="05050102010706020507" pitchFamily="18" charset="2"/>
              </a:rPr>
              <a:t>D</a:t>
            </a:r>
            <a:r>
              <a:rPr lang="it-IT" sz="2800" dirty="0">
                <a:solidFill>
                  <a:srgbClr val="FF0000"/>
                </a:solidFill>
              </a:rPr>
              <a:t>T=1.734 s</a:t>
            </a:r>
            <a:r>
              <a:rPr lang="it-IT" sz="2800" dirty="0">
                <a:solidFill>
                  <a:prstClr val="black"/>
                </a:solidFill>
              </a:rPr>
              <a:t> : GRB170817A=</a:t>
            </a:r>
            <a:r>
              <a:rPr lang="it-IT" sz="2800" dirty="0"/>
              <a:t>GW170817</a:t>
            </a:r>
          </a:p>
        </p:txBody>
      </p:sp>
      <p:pic>
        <p:nvPicPr>
          <p:cNvPr id="15" name="Picture 3"/>
          <p:cNvPicPr>
            <a:picLocks noChangeAspect="1"/>
          </p:cNvPicPr>
          <p:nvPr/>
        </p:nvPicPr>
        <p:blipFill rotWithShape="1">
          <a:blip r:embed="rId6" cstate="email">
            <a:extLst>
              <a:ext uri="{28A0092B-C50C-407E-A947-70E740481C1C}">
                <a14:useLocalDpi xmlns:a14="http://schemas.microsoft.com/office/drawing/2010/main"/>
              </a:ext>
            </a:extLst>
          </a:blip>
          <a:srcRect/>
          <a:stretch/>
        </p:blipFill>
        <p:spPr>
          <a:xfrm>
            <a:off x="7907455" y="557139"/>
            <a:ext cx="886094" cy="872948"/>
          </a:xfrm>
          <a:prstGeom prst="rect">
            <a:avLst/>
          </a:prstGeom>
        </p:spPr>
      </p:pic>
      <p:pic>
        <p:nvPicPr>
          <p:cNvPr id="9" name="Immagine 8"/>
          <p:cNvPicPr>
            <a:picLocks noChangeAspect="1"/>
          </p:cNvPicPr>
          <p:nvPr/>
        </p:nvPicPr>
        <p:blipFill>
          <a:blip r:embed="rId7"/>
          <a:stretch>
            <a:fillRect/>
          </a:stretch>
        </p:blipFill>
        <p:spPr>
          <a:xfrm>
            <a:off x="1640683" y="3992342"/>
            <a:ext cx="1562400" cy="1001458"/>
          </a:xfrm>
          <a:prstGeom prst="rect">
            <a:avLst/>
          </a:prstGeom>
        </p:spPr>
      </p:pic>
      <p:pic>
        <p:nvPicPr>
          <p:cNvPr id="10" name="Immagine 9"/>
          <p:cNvPicPr>
            <a:picLocks noChangeAspect="1"/>
          </p:cNvPicPr>
          <p:nvPr/>
        </p:nvPicPr>
        <p:blipFill>
          <a:blip r:embed="rId7"/>
          <a:stretch>
            <a:fillRect/>
          </a:stretch>
        </p:blipFill>
        <p:spPr>
          <a:xfrm>
            <a:off x="1629203" y="1857376"/>
            <a:ext cx="1562400" cy="1001458"/>
          </a:xfrm>
          <a:prstGeom prst="rect">
            <a:avLst/>
          </a:prstGeom>
        </p:spPr>
      </p:pic>
    </p:spTree>
    <p:extLst>
      <p:ext uri="{BB962C8B-B14F-4D97-AF65-F5344CB8AC3E}">
        <p14:creationId xmlns:p14="http://schemas.microsoft.com/office/powerpoint/2010/main" val="4636616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078"/>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076"/>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9" end="9"/>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10" end="10"/>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9"/>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11" end="11"/>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14"/>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10"/>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2234"/>
            <a:ext cx="10515600" cy="738616"/>
          </a:xfrm>
        </p:spPr>
        <p:txBody>
          <a:bodyPr>
            <a:normAutofit/>
          </a:bodyPr>
          <a:lstStyle/>
          <a:p>
            <a:r>
              <a:rPr lang="en-US" sz="3600" dirty="0">
                <a:solidFill>
                  <a:srgbClr val="C00000"/>
                </a:solidFill>
              </a:rPr>
              <a:t>The response of the astrophysical community</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54</a:t>
            </a:fld>
            <a:endParaRPr lang="it-IT"/>
          </a:p>
        </p:txBody>
      </p:sp>
      <p:pic>
        <p:nvPicPr>
          <p:cNvPr id="5" name="Immagine 4"/>
          <p:cNvPicPr>
            <a:picLocks noChangeAspect="1"/>
          </p:cNvPicPr>
          <p:nvPr/>
        </p:nvPicPr>
        <p:blipFill>
          <a:blip r:embed="rId2"/>
          <a:stretch>
            <a:fillRect/>
          </a:stretch>
        </p:blipFill>
        <p:spPr>
          <a:xfrm>
            <a:off x="1524000" y="1027940"/>
            <a:ext cx="9144000" cy="5155045"/>
          </a:xfrm>
          <a:prstGeom prst="rect">
            <a:avLst/>
          </a:prstGeom>
        </p:spPr>
      </p:pic>
    </p:spTree>
    <p:extLst>
      <p:ext uri="{BB962C8B-B14F-4D97-AF65-F5344CB8AC3E}">
        <p14:creationId xmlns:p14="http://schemas.microsoft.com/office/powerpoint/2010/main" val="2415791505"/>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90239" y="-10592"/>
            <a:ext cx="10515600" cy="761775"/>
          </a:xfrm>
        </p:spPr>
        <p:txBody>
          <a:bodyPr>
            <a:normAutofit/>
          </a:bodyPr>
          <a:lstStyle/>
          <a:p>
            <a:r>
              <a:rPr lang="it-IT" sz="3600" dirty="0">
                <a:solidFill>
                  <a:srgbClr val="C00000"/>
                </a:solidFill>
              </a:rPr>
              <a:t>Time-</a:t>
            </a:r>
            <a:r>
              <a:rPr lang="it-IT" sz="3600" dirty="0" err="1">
                <a:solidFill>
                  <a:srgbClr val="C00000"/>
                </a:solidFill>
              </a:rPr>
              <a:t>sequence</a:t>
            </a:r>
            <a:r>
              <a:rPr lang="it-IT" sz="3600" dirty="0">
                <a:solidFill>
                  <a:srgbClr val="C00000"/>
                </a:solidFill>
              </a:rPr>
              <a:t> of </a:t>
            </a:r>
            <a:r>
              <a:rPr lang="it-IT" sz="3600" dirty="0" err="1">
                <a:solidFill>
                  <a:srgbClr val="C00000"/>
                </a:solidFill>
              </a:rPr>
              <a:t>observations</a:t>
            </a:r>
            <a:r>
              <a:rPr lang="it-IT" sz="3600" dirty="0">
                <a:solidFill>
                  <a:srgbClr val="C00000"/>
                </a:solidFill>
              </a:rPr>
              <a:t> (II) </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55</a:t>
            </a:fld>
            <a:endParaRPr lang="it-IT"/>
          </a:p>
        </p:txBody>
      </p:sp>
      <p:pic>
        <p:nvPicPr>
          <p:cNvPr id="6" name="Immagine 5"/>
          <p:cNvPicPr>
            <a:picLocks noChangeAspect="1"/>
          </p:cNvPicPr>
          <p:nvPr/>
        </p:nvPicPr>
        <p:blipFill>
          <a:blip r:embed="rId3"/>
          <a:stretch>
            <a:fillRect/>
          </a:stretch>
        </p:blipFill>
        <p:spPr>
          <a:xfrm>
            <a:off x="1524001" y="3334254"/>
            <a:ext cx="3476713" cy="3355139"/>
          </a:xfrm>
          <a:prstGeom prst="rect">
            <a:avLst/>
          </a:prstGeom>
        </p:spPr>
      </p:pic>
      <p:sp>
        <p:nvSpPr>
          <p:cNvPr id="10" name="Rettangolo 9"/>
          <p:cNvSpPr/>
          <p:nvPr/>
        </p:nvSpPr>
        <p:spPr>
          <a:xfrm>
            <a:off x="5868402" y="3798383"/>
            <a:ext cx="4572000" cy="2398605"/>
          </a:xfrm>
          <a:prstGeom prst="rect">
            <a:avLst/>
          </a:prstGeom>
        </p:spPr>
        <p:txBody>
          <a:bodyPr>
            <a:spAutoFit/>
          </a:bodyPr>
          <a:lstStyle/>
          <a:p>
            <a:pPr marL="228600" indent="-228600">
              <a:lnSpc>
                <a:spcPct val="90000"/>
              </a:lnSpc>
              <a:spcBef>
                <a:spcPts val="1000"/>
              </a:spcBef>
              <a:buFont typeface="Arial" panose="020B0604020202020204" pitchFamily="34" charset="0"/>
              <a:buChar char="•"/>
            </a:pPr>
            <a:r>
              <a:rPr lang="it-IT" sz="2800" dirty="0">
                <a:solidFill>
                  <a:prstClr val="black"/>
                </a:solidFill>
              </a:rPr>
              <a:t>No </a:t>
            </a:r>
            <a:r>
              <a:rPr lang="it-IT" sz="2800" dirty="0" err="1">
                <a:solidFill>
                  <a:prstClr val="black"/>
                </a:solidFill>
              </a:rPr>
              <a:t>neutrinos</a:t>
            </a:r>
            <a:endParaRPr lang="it-IT" sz="2800" dirty="0">
              <a:solidFill>
                <a:prstClr val="black"/>
              </a:solidFill>
            </a:endParaRPr>
          </a:p>
          <a:p>
            <a:pPr marL="685800" lvl="1" indent="-228600">
              <a:lnSpc>
                <a:spcPct val="90000"/>
              </a:lnSpc>
              <a:buFont typeface="Arial" panose="020B0604020202020204" pitchFamily="34" charset="0"/>
              <a:buChar char="•"/>
            </a:pPr>
            <a:r>
              <a:rPr lang="it-IT" sz="2000" b="1" dirty="0">
                <a:solidFill>
                  <a:prstClr val="black"/>
                </a:solidFill>
              </a:rPr>
              <a:t>IceCube 	14:05:11 UTC</a:t>
            </a:r>
          </a:p>
          <a:p>
            <a:pPr marL="685800" lvl="1" indent="-228600">
              <a:lnSpc>
                <a:spcPct val="90000"/>
              </a:lnSpc>
              <a:buFont typeface="Arial" panose="020B0604020202020204" pitchFamily="34" charset="0"/>
              <a:buChar char="•"/>
            </a:pPr>
            <a:r>
              <a:rPr lang="it-IT" sz="2000" b="1" dirty="0">
                <a:solidFill>
                  <a:prstClr val="black"/>
                </a:solidFill>
              </a:rPr>
              <a:t>ANTARES 	20:35:31 UTC</a:t>
            </a:r>
          </a:p>
          <a:p>
            <a:pPr marL="228600" indent="-228600">
              <a:lnSpc>
                <a:spcPct val="90000"/>
              </a:lnSpc>
              <a:spcBef>
                <a:spcPts val="1000"/>
              </a:spcBef>
              <a:buFont typeface="Arial" panose="020B0604020202020204" pitchFamily="34" charset="0"/>
              <a:buChar char="•"/>
            </a:pPr>
            <a:r>
              <a:rPr lang="it-IT" sz="2800" dirty="0">
                <a:solidFill>
                  <a:prstClr val="black"/>
                </a:solidFill>
              </a:rPr>
              <a:t>No </a:t>
            </a:r>
            <a:r>
              <a:rPr lang="it-IT" sz="2800" dirty="0" err="1">
                <a:solidFill>
                  <a:prstClr val="black"/>
                </a:solidFill>
              </a:rPr>
              <a:t>prompt</a:t>
            </a:r>
            <a:r>
              <a:rPr lang="it-IT" sz="2800" dirty="0">
                <a:solidFill>
                  <a:prstClr val="black"/>
                </a:solidFill>
              </a:rPr>
              <a:t> X-</a:t>
            </a:r>
            <a:r>
              <a:rPr lang="it-IT" sz="2800" dirty="0" err="1">
                <a:solidFill>
                  <a:prstClr val="black"/>
                </a:solidFill>
              </a:rPr>
              <a:t>ray</a:t>
            </a:r>
            <a:endParaRPr lang="it-IT" sz="2800" dirty="0">
              <a:solidFill>
                <a:prstClr val="black"/>
              </a:solidFill>
            </a:endParaRPr>
          </a:p>
          <a:p>
            <a:pPr marL="685800" lvl="1" indent="-228600">
              <a:lnSpc>
                <a:spcPct val="90000"/>
              </a:lnSpc>
              <a:buFont typeface="Arial" panose="020B0604020202020204" pitchFamily="34" charset="0"/>
              <a:buChar char="•"/>
            </a:pPr>
            <a:r>
              <a:rPr lang="it-IT" sz="2000" b="1" dirty="0">
                <a:solidFill>
                  <a:prstClr val="black"/>
                </a:solidFill>
              </a:rPr>
              <a:t>MAXI 	17:21:54 UPC</a:t>
            </a:r>
          </a:p>
          <a:p>
            <a:pPr marL="228600" indent="-228600">
              <a:lnSpc>
                <a:spcPct val="90000"/>
              </a:lnSpc>
              <a:spcBef>
                <a:spcPts val="1000"/>
              </a:spcBef>
              <a:buFont typeface="Arial" panose="020B0604020202020204" pitchFamily="34" charset="0"/>
              <a:buChar char="•"/>
            </a:pPr>
            <a:r>
              <a:rPr lang="it-IT" sz="2800" dirty="0">
                <a:solidFill>
                  <a:prstClr val="black"/>
                </a:solidFill>
              </a:rPr>
              <a:t>No </a:t>
            </a:r>
            <a:r>
              <a:rPr lang="it-IT" sz="2800" dirty="0" err="1">
                <a:solidFill>
                  <a:prstClr val="black"/>
                </a:solidFill>
              </a:rPr>
              <a:t>prompt</a:t>
            </a:r>
            <a:r>
              <a:rPr lang="it-IT" sz="2800" dirty="0">
                <a:solidFill>
                  <a:prstClr val="black"/>
                </a:solidFill>
              </a:rPr>
              <a:t> radio</a:t>
            </a:r>
          </a:p>
        </p:txBody>
      </p:sp>
      <p:pic>
        <p:nvPicPr>
          <p:cNvPr id="1026" name="Picture 2" descr="Risultati immagini per sole"/>
          <p:cNvPicPr>
            <a:picLocks noChangeAspect="1" noChangeArrowheads="1"/>
          </p:cNvPicPr>
          <p:nvPr/>
        </p:nvPicPr>
        <p:blipFill>
          <a:blip r:embed="rId4" cstate="email">
            <a:extLst>
              <a:ext uri="{28A0092B-C50C-407E-A947-70E740481C1C}">
                <a14:useLocalDpi xmlns:a14="http://schemas.microsoft.com/office/drawing/2010/main"/>
              </a:ext>
            </a:extLst>
          </a:blip>
          <a:srcRect/>
          <a:stretch>
            <a:fillRect/>
          </a:stretch>
        </p:blipFill>
        <p:spPr bwMode="auto">
          <a:xfrm>
            <a:off x="8526546" y="1"/>
            <a:ext cx="1352384" cy="899951"/>
          </a:xfrm>
          <a:prstGeom prst="rect">
            <a:avLst/>
          </a:prstGeom>
          <a:noFill/>
          <a:extLst>
            <a:ext uri="{909E8E84-426E-40DD-AFC4-6F175D3DCCD1}">
              <a14:hiddenFill xmlns:a14="http://schemas.microsoft.com/office/drawing/2010/main">
                <a:solidFill>
                  <a:srgbClr val="FFFFFF"/>
                </a:solidFill>
              </a14:hiddenFill>
            </a:ext>
          </a:extLst>
        </p:spPr>
      </p:pic>
      <p:pic>
        <p:nvPicPr>
          <p:cNvPr id="9" name="Immagine 8"/>
          <p:cNvPicPr>
            <a:picLocks noChangeAspect="1"/>
          </p:cNvPicPr>
          <p:nvPr/>
        </p:nvPicPr>
        <p:blipFill>
          <a:blip r:embed="rId5"/>
          <a:stretch>
            <a:fillRect/>
          </a:stretch>
        </p:blipFill>
        <p:spPr>
          <a:xfrm>
            <a:off x="4823922" y="910545"/>
            <a:ext cx="5772639" cy="2443050"/>
          </a:xfrm>
          <a:prstGeom prst="rect">
            <a:avLst/>
          </a:prstGeom>
        </p:spPr>
      </p:pic>
      <p:sp>
        <p:nvSpPr>
          <p:cNvPr id="7" name="CasellaDiTesto 6">
            <a:extLst>
              <a:ext uri="{FF2B5EF4-FFF2-40B4-BE49-F238E27FC236}">
                <a16:creationId xmlns:a16="http://schemas.microsoft.com/office/drawing/2014/main" id="{122B71C9-0F0D-43B3-D7A7-767947673AA1}"/>
              </a:ext>
            </a:extLst>
          </p:cNvPr>
          <p:cNvSpPr txBox="1"/>
          <p:nvPr/>
        </p:nvSpPr>
        <p:spPr>
          <a:xfrm>
            <a:off x="3136681" y="1884032"/>
            <a:ext cx="1775637" cy="923330"/>
          </a:xfrm>
          <a:prstGeom prst="rect">
            <a:avLst/>
          </a:prstGeom>
          <a:noFill/>
        </p:spPr>
        <p:txBody>
          <a:bodyPr wrap="square">
            <a:spAutoFit/>
          </a:bodyPr>
          <a:lstStyle/>
          <a:p>
            <a:r>
              <a:rPr lang="it-IT" dirty="0">
                <a:highlight>
                  <a:srgbClr val="FFFF00"/>
                </a:highlight>
              </a:rPr>
              <a:t>GW 90%</a:t>
            </a:r>
          </a:p>
          <a:p>
            <a:r>
              <a:rPr lang="it-IT" dirty="0" err="1">
                <a:highlight>
                  <a:srgbClr val="FFFF00"/>
                </a:highlight>
              </a:rPr>
              <a:t>region</a:t>
            </a:r>
            <a:r>
              <a:rPr lang="it-IT" dirty="0">
                <a:highlight>
                  <a:srgbClr val="FFFF00"/>
                </a:highlight>
              </a:rPr>
              <a:t>: 31 deg</a:t>
            </a:r>
            <a:r>
              <a:rPr lang="it-IT" baseline="30000" dirty="0">
                <a:highlight>
                  <a:srgbClr val="FFFF00"/>
                </a:highlight>
              </a:rPr>
              <a:t>2</a:t>
            </a:r>
          </a:p>
          <a:p>
            <a:r>
              <a:rPr lang="it-IT" dirty="0">
                <a:highlight>
                  <a:srgbClr val="FFFF00"/>
                </a:highlight>
              </a:rPr>
              <a:t>Moon: 0.2 deg</a:t>
            </a:r>
            <a:r>
              <a:rPr lang="it-IT" baseline="30000" dirty="0">
                <a:highlight>
                  <a:srgbClr val="FFFF00"/>
                </a:highlight>
              </a:rPr>
              <a:t>2</a:t>
            </a:r>
          </a:p>
        </p:txBody>
      </p:sp>
      <p:pic>
        <p:nvPicPr>
          <p:cNvPr id="11" name="Immagine 10">
            <a:extLst>
              <a:ext uri="{FF2B5EF4-FFF2-40B4-BE49-F238E27FC236}">
                <a16:creationId xmlns:a16="http://schemas.microsoft.com/office/drawing/2014/main" id="{4B921084-3F61-21ED-1ED9-BD024F33A931}"/>
              </a:ext>
            </a:extLst>
          </p:cNvPr>
          <p:cNvPicPr>
            <a:picLocks noChangeAspect="1"/>
          </p:cNvPicPr>
          <p:nvPr/>
        </p:nvPicPr>
        <p:blipFill>
          <a:blip r:embed="rId6"/>
          <a:stretch>
            <a:fillRect/>
          </a:stretch>
        </p:blipFill>
        <p:spPr>
          <a:xfrm>
            <a:off x="1873994" y="1134468"/>
            <a:ext cx="1351083" cy="1995205"/>
          </a:xfrm>
          <a:prstGeom prst="rect">
            <a:avLst/>
          </a:prstGeom>
        </p:spPr>
      </p:pic>
    </p:spTree>
    <p:extLst>
      <p:ext uri="{BB962C8B-B14F-4D97-AF65-F5344CB8AC3E}">
        <p14:creationId xmlns:p14="http://schemas.microsoft.com/office/powerpoint/2010/main" val="3978726896"/>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4119"/>
            <a:ext cx="10515600" cy="745333"/>
          </a:xfrm>
        </p:spPr>
        <p:txBody>
          <a:bodyPr>
            <a:normAutofit/>
          </a:bodyPr>
          <a:lstStyle/>
          <a:p>
            <a:r>
              <a:rPr lang="it-IT" sz="3600" dirty="0">
                <a:solidFill>
                  <a:srgbClr val="C00000"/>
                </a:solidFill>
              </a:rPr>
              <a:t>Time-</a:t>
            </a:r>
            <a:r>
              <a:rPr lang="it-IT" sz="3600" dirty="0" err="1">
                <a:solidFill>
                  <a:srgbClr val="C00000"/>
                </a:solidFill>
              </a:rPr>
              <a:t>sequence</a:t>
            </a:r>
            <a:r>
              <a:rPr lang="it-IT" sz="3600" dirty="0">
                <a:solidFill>
                  <a:srgbClr val="C00000"/>
                </a:solidFill>
              </a:rPr>
              <a:t> of </a:t>
            </a:r>
            <a:r>
              <a:rPr lang="it-IT" sz="3600" dirty="0" err="1">
                <a:solidFill>
                  <a:srgbClr val="C00000"/>
                </a:solidFill>
              </a:rPr>
              <a:t>observations</a:t>
            </a:r>
            <a:r>
              <a:rPr lang="it-IT" sz="3600" dirty="0">
                <a:solidFill>
                  <a:srgbClr val="C00000"/>
                </a:solidFill>
              </a:rPr>
              <a:t> (III) </a:t>
            </a:r>
          </a:p>
        </p:txBody>
      </p:sp>
      <p:sp>
        <p:nvSpPr>
          <p:cNvPr id="13" name="Segnaposto contenuto 2"/>
          <p:cNvSpPr>
            <a:spLocks noGrp="1"/>
          </p:cNvSpPr>
          <p:nvPr>
            <p:ph idx="1"/>
          </p:nvPr>
        </p:nvSpPr>
        <p:spPr>
          <a:xfrm>
            <a:off x="1671389" y="886245"/>
            <a:ext cx="3217031" cy="1969251"/>
          </a:xfrm>
        </p:spPr>
        <p:txBody>
          <a:bodyPr>
            <a:noAutofit/>
          </a:bodyPr>
          <a:lstStyle/>
          <a:p>
            <a:r>
              <a:rPr lang="it-IT" sz="2400" dirty="0"/>
              <a:t>AT2017gfo (IAU </a:t>
            </a:r>
            <a:r>
              <a:rPr lang="it-IT" sz="2400" dirty="0" err="1"/>
              <a:t>designation</a:t>
            </a:r>
            <a:r>
              <a:rPr lang="it-IT" sz="2400" dirty="0"/>
              <a:t>)</a:t>
            </a:r>
          </a:p>
          <a:p>
            <a:pPr lvl="1"/>
            <a:r>
              <a:rPr lang="it-IT" sz="1800" b="1" dirty="0" err="1"/>
              <a:t>Swope</a:t>
            </a:r>
            <a:r>
              <a:rPr lang="it-IT" sz="1800" b="1" dirty="0"/>
              <a:t> SN </a:t>
            </a:r>
            <a:r>
              <a:rPr lang="it-IT" sz="1800" b="1" dirty="0" err="1"/>
              <a:t>Survey</a:t>
            </a:r>
            <a:r>
              <a:rPr lang="it-IT" sz="1800" b="1" dirty="0"/>
              <a:t> (Cile) 18 </a:t>
            </a:r>
            <a:r>
              <a:rPr lang="it-IT" sz="1800" b="1" dirty="0" err="1"/>
              <a:t>Aug</a:t>
            </a:r>
            <a:r>
              <a:rPr lang="it-IT" sz="1800" b="1" dirty="0"/>
              <a:t> 01:05 UTC  </a:t>
            </a:r>
          </a:p>
          <a:p>
            <a:pPr lvl="1"/>
            <a:r>
              <a:rPr lang="it-IT" sz="1800" b="1" dirty="0"/>
              <a:t>Others, </a:t>
            </a:r>
            <a:r>
              <a:rPr lang="it-IT" sz="1800" b="1" dirty="0" err="1"/>
              <a:t>after</a:t>
            </a:r>
            <a:r>
              <a:rPr lang="it-IT" sz="1800" b="1" dirty="0"/>
              <a:t> </a:t>
            </a:r>
            <a:r>
              <a:rPr lang="it-IT" sz="1800" b="1" dirty="0" err="1"/>
              <a:t>few</a:t>
            </a:r>
            <a:r>
              <a:rPr lang="it-IT" sz="1800" b="1" dirty="0"/>
              <a:t> </a:t>
            </a:r>
            <a:r>
              <a:rPr lang="it-IT" sz="1800" b="1" dirty="0" err="1"/>
              <a:t>min</a:t>
            </a:r>
            <a:r>
              <a:rPr lang="it-IT" sz="1800" b="1" dirty="0"/>
              <a:t>/h</a:t>
            </a:r>
            <a:endParaRPr lang="it-IT" sz="2000" dirty="0"/>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56</a:t>
            </a:fld>
            <a:endParaRPr lang="it-IT"/>
          </a:p>
        </p:txBody>
      </p:sp>
      <p:pic>
        <p:nvPicPr>
          <p:cNvPr id="6" name="Immagine 5"/>
          <p:cNvPicPr>
            <a:picLocks noChangeAspect="1"/>
          </p:cNvPicPr>
          <p:nvPr/>
        </p:nvPicPr>
        <p:blipFill>
          <a:blip r:embed="rId3"/>
          <a:stretch>
            <a:fillRect/>
          </a:stretch>
        </p:blipFill>
        <p:spPr>
          <a:xfrm>
            <a:off x="1524001" y="3334254"/>
            <a:ext cx="3476713" cy="3355139"/>
          </a:xfrm>
          <a:prstGeom prst="rect">
            <a:avLst/>
          </a:prstGeom>
        </p:spPr>
      </p:pic>
      <p:pic>
        <p:nvPicPr>
          <p:cNvPr id="12" name="Immagine 11"/>
          <p:cNvPicPr>
            <a:picLocks noChangeAspect="1"/>
          </p:cNvPicPr>
          <p:nvPr/>
        </p:nvPicPr>
        <p:blipFill>
          <a:blip r:embed="rId4"/>
          <a:stretch>
            <a:fillRect/>
          </a:stretch>
        </p:blipFill>
        <p:spPr>
          <a:xfrm>
            <a:off x="4842662" y="919629"/>
            <a:ext cx="5825338" cy="2307173"/>
          </a:xfrm>
          <a:prstGeom prst="rect">
            <a:avLst/>
          </a:prstGeom>
        </p:spPr>
      </p:pic>
      <p:pic>
        <p:nvPicPr>
          <p:cNvPr id="9" name="Immagine 8"/>
          <p:cNvPicPr>
            <a:picLocks noChangeAspect="1"/>
          </p:cNvPicPr>
          <p:nvPr/>
        </p:nvPicPr>
        <p:blipFill>
          <a:blip r:embed="rId5"/>
          <a:stretch>
            <a:fillRect/>
          </a:stretch>
        </p:blipFill>
        <p:spPr>
          <a:xfrm>
            <a:off x="4521465" y="3587239"/>
            <a:ext cx="2128133" cy="3068005"/>
          </a:xfrm>
          <a:prstGeom prst="rect">
            <a:avLst/>
          </a:prstGeom>
        </p:spPr>
      </p:pic>
      <p:sp>
        <p:nvSpPr>
          <p:cNvPr id="11" name="Rettangolo 10"/>
          <p:cNvSpPr/>
          <p:nvPr/>
        </p:nvSpPr>
        <p:spPr>
          <a:xfrm>
            <a:off x="1246159" y="2576023"/>
            <a:ext cx="3754554" cy="830997"/>
          </a:xfrm>
          <a:prstGeom prst="rect">
            <a:avLst/>
          </a:prstGeom>
        </p:spPr>
        <p:txBody>
          <a:bodyPr wrap="none">
            <a:spAutoFit/>
          </a:bodyPr>
          <a:lstStyle/>
          <a:p>
            <a:pPr lvl="1"/>
            <a:r>
              <a:rPr lang="it-IT" sz="2400" b="1" dirty="0">
                <a:solidFill>
                  <a:srgbClr val="FF0000"/>
                </a:solidFill>
              </a:rPr>
              <a:t>RA=13</a:t>
            </a:r>
            <a:r>
              <a:rPr lang="it-IT" sz="2400" b="1" baseline="30000" dirty="0">
                <a:solidFill>
                  <a:srgbClr val="FF0000"/>
                </a:solidFill>
              </a:rPr>
              <a:t>h</a:t>
            </a:r>
            <a:r>
              <a:rPr lang="it-IT" sz="2400" b="1" dirty="0">
                <a:solidFill>
                  <a:srgbClr val="FF0000"/>
                </a:solidFill>
              </a:rPr>
              <a:t>09</a:t>
            </a:r>
            <a:r>
              <a:rPr lang="it-IT" sz="2400" b="1" baseline="30000" dirty="0">
                <a:solidFill>
                  <a:srgbClr val="FF0000"/>
                </a:solidFill>
              </a:rPr>
              <a:t>m</a:t>
            </a:r>
            <a:r>
              <a:rPr lang="it-IT" sz="2400" b="1" dirty="0">
                <a:solidFill>
                  <a:srgbClr val="FF0000"/>
                </a:solidFill>
              </a:rPr>
              <a:t>48</a:t>
            </a:r>
            <a:r>
              <a:rPr lang="it-IT" sz="2400" b="1" baseline="30000" dirty="0">
                <a:solidFill>
                  <a:srgbClr val="FF0000"/>
                </a:solidFill>
              </a:rPr>
              <a:t>s</a:t>
            </a:r>
            <a:r>
              <a:rPr lang="it-IT" sz="2400" b="1" dirty="0">
                <a:solidFill>
                  <a:srgbClr val="FF0000"/>
                </a:solidFill>
              </a:rPr>
              <a:t>,</a:t>
            </a:r>
            <a:r>
              <a:rPr lang="it-IT" sz="2400" b="1" dirty="0">
                <a:solidFill>
                  <a:srgbClr val="FF0000"/>
                </a:solidFill>
                <a:latin typeface="Symbol" panose="05050102010706020507" pitchFamily="18" charset="2"/>
              </a:rPr>
              <a:t>d=</a:t>
            </a:r>
            <a:r>
              <a:rPr lang="it-IT" sz="2400" b="1" dirty="0">
                <a:solidFill>
                  <a:srgbClr val="FF0000"/>
                </a:solidFill>
              </a:rPr>
              <a:t>-23°22’</a:t>
            </a:r>
          </a:p>
          <a:p>
            <a:pPr lvl="1"/>
            <a:r>
              <a:rPr lang="it-IT" sz="2400" b="1" dirty="0">
                <a:solidFill>
                  <a:srgbClr val="FF0000"/>
                </a:solidFill>
              </a:rPr>
              <a:t>NGC 4993, 40 </a:t>
            </a:r>
            <a:r>
              <a:rPr lang="it-IT" sz="2400" b="1" dirty="0" err="1">
                <a:solidFill>
                  <a:srgbClr val="FF0000"/>
                </a:solidFill>
              </a:rPr>
              <a:t>Mpc</a:t>
            </a:r>
            <a:endParaRPr lang="it-IT" sz="2400" b="1" dirty="0">
              <a:solidFill>
                <a:srgbClr val="FF0000"/>
              </a:solidFill>
            </a:endParaRPr>
          </a:p>
        </p:txBody>
      </p:sp>
      <p:pic>
        <p:nvPicPr>
          <p:cNvPr id="2050" name="Picture 2" descr="Risultati immagini per luna"/>
          <p:cNvPicPr>
            <a:picLocks noChangeAspect="1" noChangeArrowheads="1"/>
          </p:cNvPicPr>
          <p:nvPr/>
        </p:nvPicPr>
        <p:blipFill>
          <a:blip r:embed="rId6" cstate="email">
            <a:extLst>
              <a:ext uri="{28A0092B-C50C-407E-A947-70E740481C1C}">
                <a14:useLocalDpi xmlns:a14="http://schemas.microsoft.com/office/drawing/2010/main"/>
              </a:ext>
            </a:extLst>
          </a:blip>
          <a:srcRect/>
          <a:stretch>
            <a:fillRect/>
          </a:stretch>
        </p:blipFill>
        <p:spPr bwMode="auto">
          <a:xfrm>
            <a:off x="8534401" y="1"/>
            <a:ext cx="1347537" cy="896954"/>
          </a:xfrm>
          <a:prstGeom prst="rect">
            <a:avLst/>
          </a:prstGeom>
          <a:noFill/>
          <a:extLst>
            <a:ext uri="{909E8E84-426E-40DD-AFC4-6F175D3DCCD1}">
              <a14:hiddenFill xmlns:a14="http://schemas.microsoft.com/office/drawing/2010/main">
                <a:solidFill>
                  <a:srgbClr val="FFFFFF"/>
                </a:solidFill>
              </a14:hiddenFill>
            </a:ext>
          </a:extLst>
        </p:spPr>
      </p:pic>
      <p:pic>
        <p:nvPicPr>
          <p:cNvPr id="14" name="Immagine 13"/>
          <p:cNvPicPr>
            <a:picLocks noChangeAspect="1"/>
          </p:cNvPicPr>
          <p:nvPr/>
        </p:nvPicPr>
        <p:blipFill>
          <a:blip r:embed="rId7"/>
          <a:stretch>
            <a:fillRect/>
          </a:stretch>
        </p:blipFill>
        <p:spPr>
          <a:xfrm>
            <a:off x="8971692" y="3169264"/>
            <a:ext cx="1692000" cy="3272310"/>
          </a:xfrm>
          <a:prstGeom prst="rect">
            <a:avLst/>
          </a:prstGeom>
        </p:spPr>
      </p:pic>
      <p:sp>
        <p:nvSpPr>
          <p:cNvPr id="15" name="CasellaDiTesto 14"/>
          <p:cNvSpPr txBox="1"/>
          <p:nvPr/>
        </p:nvSpPr>
        <p:spPr>
          <a:xfrm>
            <a:off x="6360776" y="3635364"/>
            <a:ext cx="1045479" cy="523220"/>
          </a:xfrm>
          <a:prstGeom prst="rect">
            <a:avLst/>
          </a:prstGeom>
          <a:noFill/>
        </p:spPr>
        <p:txBody>
          <a:bodyPr wrap="none" rtlCol="0">
            <a:spAutoFit/>
          </a:bodyPr>
          <a:lstStyle/>
          <a:p>
            <a:r>
              <a:rPr lang="en-US" sz="2800" dirty="0"/>
              <a:t>Optic </a:t>
            </a:r>
          </a:p>
        </p:txBody>
      </p:sp>
      <p:sp>
        <p:nvSpPr>
          <p:cNvPr id="17" name="CasellaDiTesto 16"/>
          <p:cNvSpPr txBox="1"/>
          <p:nvPr/>
        </p:nvSpPr>
        <p:spPr>
          <a:xfrm>
            <a:off x="7620453" y="4268356"/>
            <a:ext cx="1063368" cy="523220"/>
          </a:xfrm>
          <a:prstGeom prst="rect">
            <a:avLst/>
          </a:prstGeom>
          <a:noFill/>
        </p:spPr>
        <p:txBody>
          <a:bodyPr wrap="none" rtlCol="0">
            <a:spAutoFit/>
          </a:bodyPr>
          <a:lstStyle/>
          <a:p>
            <a:r>
              <a:rPr lang="en-US" sz="2800" dirty="0"/>
              <a:t>X-rays</a:t>
            </a:r>
          </a:p>
        </p:txBody>
      </p:sp>
      <p:sp>
        <p:nvSpPr>
          <p:cNvPr id="18" name="CasellaDiTesto 17"/>
          <p:cNvSpPr txBox="1"/>
          <p:nvPr/>
        </p:nvSpPr>
        <p:spPr>
          <a:xfrm>
            <a:off x="7675765" y="5571521"/>
            <a:ext cx="1011815" cy="523220"/>
          </a:xfrm>
          <a:prstGeom prst="rect">
            <a:avLst/>
          </a:prstGeom>
          <a:noFill/>
        </p:spPr>
        <p:txBody>
          <a:bodyPr wrap="none" rtlCol="0">
            <a:spAutoFit/>
          </a:bodyPr>
          <a:lstStyle/>
          <a:p>
            <a:r>
              <a:rPr lang="en-US" sz="2800" dirty="0"/>
              <a:t>Radio</a:t>
            </a:r>
          </a:p>
        </p:txBody>
      </p:sp>
      <p:pic>
        <p:nvPicPr>
          <p:cNvPr id="16" name="Immagine 15"/>
          <p:cNvPicPr>
            <a:picLocks noChangeAspect="1"/>
          </p:cNvPicPr>
          <p:nvPr/>
        </p:nvPicPr>
        <p:blipFill>
          <a:blip r:embed="rId8"/>
          <a:stretch>
            <a:fillRect/>
          </a:stretch>
        </p:blipFill>
        <p:spPr>
          <a:xfrm>
            <a:off x="4823922" y="910545"/>
            <a:ext cx="5772639" cy="2443050"/>
          </a:xfrm>
          <a:prstGeom prst="rect">
            <a:avLst/>
          </a:prstGeom>
        </p:spPr>
      </p:pic>
    </p:spTree>
    <p:extLst>
      <p:ext uri="{BB962C8B-B14F-4D97-AF65-F5344CB8AC3E}">
        <p14:creationId xmlns:p14="http://schemas.microsoft.com/office/powerpoint/2010/main" val="19069219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9"/>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3">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3">
                                            <p:txEl>
                                              <p:pRg st="1" end="1"/>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3">
                                            <p:txEl>
                                              <p:pRg st="2" end="2"/>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1"/>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14"/>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7"/>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5" grpId="0"/>
      <p:bldP spid="17" grpId="0"/>
      <p:bldP spid="18" grpId="0"/>
    </p:bld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4E983842-CAC0-7B1C-7B89-E0394C2C3198}"/>
              </a:ext>
            </a:extLst>
          </p:cNvPr>
          <p:cNvSpPr>
            <a:spLocks noGrp="1"/>
          </p:cNvSpPr>
          <p:nvPr>
            <p:ph type="title"/>
          </p:nvPr>
        </p:nvSpPr>
        <p:spPr>
          <a:xfrm>
            <a:off x="838200" y="18256"/>
            <a:ext cx="10515600" cy="725160"/>
          </a:xfrm>
        </p:spPr>
        <p:txBody>
          <a:bodyPr>
            <a:normAutofit/>
          </a:bodyPr>
          <a:lstStyle/>
          <a:p>
            <a:r>
              <a:rPr lang="it-IT" sz="3600" dirty="0" err="1">
                <a:solidFill>
                  <a:srgbClr val="C00000"/>
                </a:solidFill>
              </a:rPr>
              <a:t>Gravitational</a:t>
            </a:r>
            <a:r>
              <a:rPr lang="it-IT" sz="3600" dirty="0">
                <a:solidFill>
                  <a:srgbClr val="C00000"/>
                </a:solidFill>
              </a:rPr>
              <a:t> Waves: </a:t>
            </a:r>
            <a:r>
              <a:rPr lang="it-IT" sz="3600" dirty="0" err="1">
                <a:solidFill>
                  <a:srgbClr val="C00000"/>
                </a:solidFill>
              </a:rPr>
              <a:t>distance</a:t>
            </a:r>
            <a:r>
              <a:rPr lang="it-IT" sz="3600" dirty="0">
                <a:solidFill>
                  <a:srgbClr val="C00000"/>
                </a:solidFill>
              </a:rPr>
              <a:t> </a:t>
            </a:r>
            <a:r>
              <a:rPr lang="it-IT" sz="3600" dirty="0" err="1">
                <a:solidFill>
                  <a:srgbClr val="C00000"/>
                </a:solidFill>
              </a:rPr>
              <a:t>is</a:t>
            </a:r>
            <a:r>
              <a:rPr lang="it-IT" sz="3600" dirty="0">
                <a:solidFill>
                  <a:srgbClr val="C00000"/>
                </a:solidFill>
              </a:rPr>
              <a:t> </a:t>
            </a:r>
            <a:r>
              <a:rPr lang="it-IT" sz="3600" dirty="0" err="1">
                <a:solidFill>
                  <a:srgbClr val="C00000"/>
                </a:solidFill>
              </a:rPr>
              <a:t>important</a:t>
            </a:r>
            <a:endParaRPr lang="it-IT" sz="3600" dirty="0">
              <a:solidFill>
                <a:srgbClr val="C00000"/>
              </a:solidFill>
            </a:endParaRPr>
          </a:p>
        </p:txBody>
      </p:sp>
      <p:sp>
        <p:nvSpPr>
          <p:cNvPr id="4" name="Segnaposto piè di pagina 3">
            <a:extLst>
              <a:ext uri="{FF2B5EF4-FFF2-40B4-BE49-F238E27FC236}">
                <a16:creationId xmlns:a16="http://schemas.microsoft.com/office/drawing/2014/main" id="{958C931D-748B-B156-C533-D0DC5C3AEEE5}"/>
              </a:ext>
            </a:extLst>
          </p:cNvPr>
          <p:cNvSpPr>
            <a:spLocks noGrp="1"/>
          </p:cNvSpPr>
          <p:nvPr>
            <p:ph type="ftr" sz="quarter" idx="11"/>
          </p:nvPr>
        </p:nvSpPr>
        <p:spPr/>
        <p:txBody>
          <a:bodyPr/>
          <a:lstStyle/>
          <a:p>
            <a:r>
              <a:rPr lang="fr-FR"/>
              <a:t>M. Spurio - Astroparticle Physics - 13</a:t>
            </a:r>
            <a:endParaRPr lang="it-IT"/>
          </a:p>
        </p:txBody>
      </p:sp>
      <p:sp>
        <p:nvSpPr>
          <p:cNvPr id="5" name="Segnaposto numero diapositiva 4">
            <a:extLst>
              <a:ext uri="{FF2B5EF4-FFF2-40B4-BE49-F238E27FC236}">
                <a16:creationId xmlns:a16="http://schemas.microsoft.com/office/drawing/2014/main" id="{92EF871A-558E-DD8F-E2FD-B7A70F5FE0CF}"/>
              </a:ext>
            </a:extLst>
          </p:cNvPr>
          <p:cNvSpPr>
            <a:spLocks noGrp="1"/>
          </p:cNvSpPr>
          <p:nvPr>
            <p:ph type="sldNum" sz="quarter" idx="12"/>
          </p:nvPr>
        </p:nvSpPr>
        <p:spPr/>
        <p:txBody>
          <a:bodyPr/>
          <a:lstStyle/>
          <a:p>
            <a:fld id="{EF856C54-971D-4A64-8725-72F12A462872}" type="slidenum">
              <a:rPr lang="it-IT" smtClean="0"/>
              <a:t>57</a:t>
            </a:fld>
            <a:endParaRPr lang="it-IT"/>
          </a:p>
        </p:txBody>
      </p:sp>
      <p:pic>
        <p:nvPicPr>
          <p:cNvPr id="9" name="Immagine 8">
            <a:extLst>
              <a:ext uri="{FF2B5EF4-FFF2-40B4-BE49-F238E27FC236}">
                <a16:creationId xmlns:a16="http://schemas.microsoft.com/office/drawing/2014/main" id="{BCCE1379-A51A-8C9F-A6E3-72588720AB73}"/>
              </a:ext>
            </a:extLst>
          </p:cNvPr>
          <p:cNvPicPr>
            <a:picLocks noChangeAspect="1"/>
          </p:cNvPicPr>
          <p:nvPr/>
        </p:nvPicPr>
        <p:blipFill>
          <a:blip r:embed="rId2"/>
          <a:stretch>
            <a:fillRect/>
          </a:stretch>
        </p:blipFill>
        <p:spPr>
          <a:xfrm>
            <a:off x="2464158" y="1081826"/>
            <a:ext cx="7263685" cy="4694349"/>
          </a:xfrm>
          <a:prstGeom prst="rect">
            <a:avLst/>
          </a:prstGeom>
        </p:spPr>
      </p:pic>
      <p:sp>
        <p:nvSpPr>
          <p:cNvPr id="11" name="CasellaDiTesto 10">
            <a:extLst>
              <a:ext uri="{FF2B5EF4-FFF2-40B4-BE49-F238E27FC236}">
                <a16:creationId xmlns:a16="http://schemas.microsoft.com/office/drawing/2014/main" id="{2DF008C6-F249-C107-EC1A-A6DFC22875EE}"/>
              </a:ext>
            </a:extLst>
          </p:cNvPr>
          <p:cNvSpPr txBox="1"/>
          <p:nvPr/>
        </p:nvSpPr>
        <p:spPr>
          <a:xfrm>
            <a:off x="2464157" y="5897325"/>
            <a:ext cx="4572000" cy="400110"/>
          </a:xfrm>
          <a:prstGeom prst="rect">
            <a:avLst/>
          </a:prstGeom>
          <a:noFill/>
        </p:spPr>
        <p:txBody>
          <a:bodyPr wrap="square">
            <a:spAutoFit/>
          </a:bodyPr>
          <a:lstStyle/>
          <a:p>
            <a:r>
              <a:rPr lang="it-IT" sz="2000" dirty="0">
                <a:latin typeface="Calibri" panose="020F0502020204030204" pitchFamily="34" charset="0"/>
              </a:rPr>
              <a:t>GW170817 at 40 </a:t>
            </a:r>
            <a:r>
              <a:rPr lang="it-IT" sz="2000" dirty="0" err="1">
                <a:latin typeface="Calibri" panose="020F0502020204030204" pitchFamily="34" charset="0"/>
              </a:rPr>
              <a:t>Mpc</a:t>
            </a:r>
            <a:endParaRPr lang="it-IT" sz="2000" dirty="0"/>
          </a:p>
        </p:txBody>
      </p:sp>
      <p:sp>
        <p:nvSpPr>
          <p:cNvPr id="13" name="CasellaDiTesto 12">
            <a:extLst>
              <a:ext uri="{FF2B5EF4-FFF2-40B4-BE49-F238E27FC236}">
                <a16:creationId xmlns:a16="http://schemas.microsoft.com/office/drawing/2014/main" id="{238A8A48-1151-033A-3ADF-B304813E5004}"/>
              </a:ext>
            </a:extLst>
          </p:cNvPr>
          <p:cNvSpPr txBox="1"/>
          <p:nvPr/>
        </p:nvSpPr>
        <p:spPr>
          <a:xfrm>
            <a:off x="6724650" y="5866547"/>
            <a:ext cx="3314700" cy="400110"/>
          </a:xfrm>
          <a:prstGeom prst="rect">
            <a:avLst/>
          </a:prstGeom>
          <a:noFill/>
        </p:spPr>
        <p:txBody>
          <a:bodyPr wrap="square">
            <a:spAutoFit/>
          </a:bodyPr>
          <a:lstStyle/>
          <a:p>
            <a:r>
              <a:rPr lang="it-IT" sz="2000" dirty="0">
                <a:latin typeface="Calibri" panose="020F0502020204030204" pitchFamily="34" charset="0"/>
              </a:rPr>
              <a:t>0 </a:t>
            </a:r>
            <a:r>
              <a:rPr lang="it-IT" sz="2000" dirty="0" err="1">
                <a:latin typeface="Calibri" panose="020F0502020204030204" pitchFamily="34" charset="0"/>
              </a:rPr>
              <a:t>Mpc</a:t>
            </a:r>
            <a:r>
              <a:rPr lang="it-IT" sz="2000" dirty="0">
                <a:latin typeface="Calibri" panose="020F0502020204030204" pitchFamily="34" charset="0"/>
              </a:rPr>
              <a:t> &lt; </a:t>
            </a:r>
            <a:r>
              <a:rPr lang="it-IT" sz="2000" dirty="0" err="1">
                <a:latin typeface="Calibri" panose="020F0502020204030204" pitchFamily="34" charset="0"/>
              </a:rPr>
              <a:t>Distance</a:t>
            </a:r>
            <a:r>
              <a:rPr lang="it-IT" sz="2000" dirty="0">
                <a:latin typeface="Calibri" panose="020F0502020204030204" pitchFamily="34" charset="0"/>
              </a:rPr>
              <a:t> &lt; 100 </a:t>
            </a:r>
            <a:r>
              <a:rPr lang="it-IT" sz="2000" dirty="0" err="1">
                <a:latin typeface="Calibri" panose="020F0502020204030204" pitchFamily="34" charset="0"/>
              </a:rPr>
              <a:t>Mpc</a:t>
            </a:r>
            <a:endParaRPr lang="it-IT" sz="2000" dirty="0"/>
          </a:p>
        </p:txBody>
      </p:sp>
    </p:spTree>
    <p:extLst>
      <p:ext uri="{BB962C8B-B14F-4D97-AF65-F5344CB8AC3E}">
        <p14:creationId xmlns:p14="http://schemas.microsoft.com/office/powerpoint/2010/main" val="200299685"/>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egnaposto piè di pagina 3">
            <a:extLst>
              <a:ext uri="{FF2B5EF4-FFF2-40B4-BE49-F238E27FC236}">
                <a16:creationId xmlns:a16="http://schemas.microsoft.com/office/drawing/2014/main" id="{958C931D-748B-B156-C533-D0DC5C3AEEE5}"/>
              </a:ext>
            </a:extLst>
          </p:cNvPr>
          <p:cNvSpPr>
            <a:spLocks noGrp="1"/>
          </p:cNvSpPr>
          <p:nvPr>
            <p:ph type="ftr" sz="quarter" idx="11"/>
          </p:nvPr>
        </p:nvSpPr>
        <p:spPr/>
        <p:txBody>
          <a:bodyPr/>
          <a:lstStyle/>
          <a:p>
            <a:r>
              <a:rPr lang="fr-FR"/>
              <a:t>M. Spurio - Astroparticle Physics - 13</a:t>
            </a:r>
            <a:endParaRPr lang="it-IT"/>
          </a:p>
        </p:txBody>
      </p:sp>
      <p:sp>
        <p:nvSpPr>
          <p:cNvPr id="5" name="Segnaposto numero diapositiva 4">
            <a:extLst>
              <a:ext uri="{FF2B5EF4-FFF2-40B4-BE49-F238E27FC236}">
                <a16:creationId xmlns:a16="http://schemas.microsoft.com/office/drawing/2014/main" id="{92EF871A-558E-DD8F-E2FD-B7A70F5FE0CF}"/>
              </a:ext>
            </a:extLst>
          </p:cNvPr>
          <p:cNvSpPr>
            <a:spLocks noGrp="1"/>
          </p:cNvSpPr>
          <p:nvPr>
            <p:ph type="sldNum" sz="quarter" idx="12"/>
          </p:nvPr>
        </p:nvSpPr>
        <p:spPr/>
        <p:txBody>
          <a:bodyPr/>
          <a:lstStyle/>
          <a:p>
            <a:fld id="{EF856C54-971D-4A64-8725-72F12A462872}" type="slidenum">
              <a:rPr lang="it-IT" smtClean="0"/>
              <a:t>58</a:t>
            </a:fld>
            <a:endParaRPr lang="it-IT"/>
          </a:p>
        </p:txBody>
      </p:sp>
      <p:pic>
        <p:nvPicPr>
          <p:cNvPr id="9" name="Immagine 8">
            <a:extLst>
              <a:ext uri="{FF2B5EF4-FFF2-40B4-BE49-F238E27FC236}">
                <a16:creationId xmlns:a16="http://schemas.microsoft.com/office/drawing/2014/main" id="{BCCE1379-A51A-8C9F-A6E3-72588720AB73}"/>
              </a:ext>
            </a:extLst>
          </p:cNvPr>
          <p:cNvPicPr>
            <a:picLocks noChangeAspect="1"/>
          </p:cNvPicPr>
          <p:nvPr/>
        </p:nvPicPr>
        <p:blipFill>
          <a:blip r:embed="rId2"/>
          <a:stretch>
            <a:fillRect/>
          </a:stretch>
        </p:blipFill>
        <p:spPr>
          <a:xfrm>
            <a:off x="2464158" y="1081826"/>
            <a:ext cx="7263685" cy="4694349"/>
          </a:xfrm>
          <a:prstGeom prst="rect">
            <a:avLst/>
          </a:prstGeom>
        </p:spPr>
      </p:pic>
      <p:pic>
        <p:nvPicPr>
          <p:cNvPr id="7" name="Immagine 6">
            <a:extLst>
              <a:ext uri="{FF2B5EF4-FFF2-40B4-BE49-F238E27FC236}">
                <a16:creationId xmlns:a16="http://schemas.microsoft.com/office/drawing/2014/main" id="{DE731166-08EF-912D-B430-A4AC54BB9047}"/>
              </a:ext>
            </a:extLst>
          </p:cNvPr>
          <p:cNvPicPr>
            <a:picLocks noChangeAspect="1"/>
          </p:cNvPicPr>
          <p:nvPr/>
        </p:nvPicPr>
        <p:blipFill>
          <a:blip r:embed="rId3"/>
          <a:stretch>
            <a:fillRect/>
          </a:stretch>
        </p:blipFill>
        <p:spPr>
          <a:xfrm>
            <a:off x="2451279" y="1091485"/>
            <a:ext cx="7289442" cy="4675031"/>
          </a:xfrm>
          <a:prstGeom prst="rect">
            <a:avLst/>
          </a:prstGeom>
        </p:spPr>
      </p:pic>
      <p:sp>
        <p:nvSpPr>
          <p:cNvPr id="8" name="CasellaDiTesto 7">
            <a:extLst>
              <a:ext uri="{FF2B5EF4-FFF2-40B4-BE49-F238E27FC236}">
                <a16:creationId xmlns:a16="http://schemas.microsoft.com/office/drawing/2014/main" id="{ABF9AF63-9250-6B45-107C-F3AC56F32606}"/>
              </a:ext>
            </a:extLst>
          </p:cNvPr>
          <p:cNvSpPr txBox="1"/>
          <p:nvPr/>
        </p:nvSpPr>
        <p:spPr>
          <a:xfrm>
            <a:off x="2464157" y="5897325"/>
            <a:ext cx="4572000" cy="400110"/>
          </a:xfrm>
          <a:prstGeom prst="rect">
            <a:avLst/>
          </a:prstGeom>
          <a:noFill/>
        </p:spPr>
        <p:txBody>
          <a:bodyPr wrap="square">
            <a:spAutoFit/>
          </a:bodyPr>
          <a:lstStyle/>
          <a:p>
            <a:r>
              <a:rPr lang="it-IT" sz="2000" dirty="0">
                <a:latin typeface="Calibri" panose="020F0502020204030204" pitchFamily="34" charset="0"/>
              </a:rPr>
              <a:t>GW170817 at 40 </a:t>
            </a:r>
            <a:r>
              <a:rPr lang="it-IT" sz="2000" dirty="0" err="1">
                <a:latin typeface="Calibri" panose="020F0502020204030204" pitchFamily="34" charset="0"/>
              </a:rPr>
              <a:t>Mpc</a:t>
            </a:r>
            <a:endParaRPr lang="it-IT" sz="2000" dirty="0"/>
          </a:p>
        </p:txBody>
      </p:sp>
      <p:sp>
        <p:nvSpPr>
          <p:cNvPr id="10" name="CasellaDiTesto 9">
            <a:extLst>
              <a:ext uri="{FF2B5EF4-FFF2-40B4-BE49-F238E27FC236}">
                <a16:creationId xmlns:a16="http://schemas.microsoft.com/office/drawing/2014/main" id="{51E33834-BC65-583A-B29A-887AF162C701}"/>
              </a:ext>
            </a:extLst>
          </p:cNvPr>
          <p:cNvSpPr txBox="1"/>
          <p:nvPr/>
        </p:nvSpPr>
        <p:spPr>
          <a:xfrm>
            <a:off x="6724650" y="5866547"/>
            <a:ext cx="3314700" cy="400110"/>
          </a:xfrm>
          <a:prstGeom prst="rect">
            <a:avLst/>
          </a:prstGeom>
          <a:noFill/>
        </p:spPr>
        <p:txBody>
          <a:bodyPr wrap="square">
            <a:spAutoFit/>
          </a:bodyPr>
          <a:lstStyle/>
          <a:p>
            <a:r>
              <a:rPr lang="it-IT" sz="2000" dirty="0">
                <a:latin typeface="Calibri" panose="020F0502020204030204" pitchFamily="34" charset="0"/>
              </a:rPr>
              <a:t>20 </a:t>
            </a:r>
            <a:r>
              <a:rPr lang="it-IT" sz="2000" dirty="0" err="1">
                <a:latin typeface="Calibri" panose="020F0502020204030204" pitchFamily="34" charset="0"/>
              </a:rPr>
              <a:t>Mpc</a:t>
            </a:r>
            <a:r>
              <a:rPr lang="it-IT" sz="2000" dirty="0">
                <a:latin typeface="Calibri" panose="020F0502020204030204" pitchFamily="34" charset="0"/>
              </a:rPr>
              <a:t> &lt; </a:t>
            </a:r>
            <a:r>
              <a:rPr lang="it-IT" sz="2000" dirty="0" err="1">
                <a:latin typeface="Calibri" panose="020F0502020204030204" pitchFamily="34" charset="0"/>
              </a:rPr>
              <a:t>Distance</a:t>
            </a:r>
            <a:r>
              <a:rPr lang="it-IT" sz="2000" dirty="0">
                <a:latin typeface="Calibri" panose="020F0502020204030204" pitchFamily="34" charset="0"/>
              </a:rPr>
              <a:t> &lt; 60 </a:t>
            </a:r>
            <a:r>
              <a:rPr lang="it-IT" sz="2000" dirty="0" err="1">
                <a:latin typeface="Calibri" panose="020F0502020204030204" pitchFamily="34" charset="0"/>
              </a:rPr>
              <a:t>Mpc</a:t>
            </a:r>
            <a:endParaRPr lang="it-IT" sz="2000" dirty="0"/>
          </a:p>
        </p:txBody>
      </p:sp>
      <p:sp>
        <p:nvSpPr>
          <p:cNvPr id="6" name="Titolo 1">
            <a:extLst>
              <a:ext uri="{FF2B5EF4-FFF2-40B4-BE49-F238E27FC236}">
                <a16:creationId xmlns:a16="http://schemas.microsoft.com/office/drawing/2014/main" id="{6D88B6F8-F42B-83BB-A04C-233DC2C4B865}"/>
              </a:ext>
            </a:extLst>
          </p:cNvPr>
          <p:cNvSpPr txBox="1">
            <a:spLocks/>
          </p:cNvSpPr>
          <p:nvPr/>
        </p:nvSpPr>
        <p:spPr>
          <a:xfrm>
            <a:off x="838200" y="18256"/>
            <a:ext cx="10515600" cy="725160"/>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600">
                <a:solidFill>
                  <a:srgbClr val="C00000"/>
                </a:solidFill>
              </a:rPr>
              <a:t>Gravitational Waves: distance is important</a:t>
            </a:r>
            <a:endParaRPr lang="it-IT" sz="3600" dirty="0">
              <a:solidFill>
                <a:srgbClr val="C00000"/>
              </a:solidFill>
            </a:endParaRPr>
          </a:p>
        </p:txBody>
      </p:sp>
    </p:spTree>
    <p:extLst>
      <p:ext uri="{BB962C8B-B14F-4D97-AF65-F5344CB8AC3E}">
        <p14:creationId xmlns:p14="http://schemas.microsoft.com/office/powerpoint/2010/main" val="432467206"/>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egnaposto piè di pagina 3">
            <a:extLst>
              <a:ext uri="{FF2B5EF4-FFF2-40B4-BE49-F238E27FC236}">
                <a16:creationId xmlns:a16="http://schemas.microsoft.com/office/drawing/2014/main" id="{958C931D-748B-B156-C533-D0DC5C3AEEE5}"/>
              </a:ext>
            </a:extLst>
          </p:cNvPr>
          <p:cNvSpPr>
            <a:spLocks noGrp="1"/>
          </p:cNvSpPr>
          <p:nvPr>
            <p:ph type="ftr" sz="quarter" idx="11"/>
          </p:nvPr>
        </p:nvSpPr>
        <p:spPr/>
        <p:txBody>
          <a:bodyPr/>
          <a:lstStyle/>
          <a:p>
            <a:r>
              <a:rPr lang="fr-FR"/>
              <a:t>M. Spurio - Astroparticle Physics - 13</a:t>
            </a:r>
            <a:endParaRPr lang="it-IT"/>
          </a:p>
        </p:txBody>
      </p:sp>
      <p:sp>
        <p:nvSpPr>
          <p:cNvPr id="5" name="Segnaposto numero diapositiva 4">
            <a:extLst>
              <a:ext uri="{FF2B5EF4-FFF2-40B4-BE49-F238E27FC236}">
                <a16:creationId xmlns:a16="http://schemas.microsoft.com/office/drawing/2014/main" id="{92EF871A-558E-DD8F-E2FD-B7A70F5FE0CF}"/>
              </a:ext>
            </a:extLst>
          </p:cNvPr>
          <p:cNvSpPr>
            <a:spLocks noGrp="1"/>
          </p:cNvSpPr>
          <p:nvPr>
            <p:ph type="sldNum" sz="quarter" idx="12"/>
          </p:nvPr>
        </p:nvSpPr>
        <p:spPr/>
        <p:txBody>
          <a:bodyPr/>
          <a:lstStyle/>
          <a:p>
            <a:fld id="{EF856C54-971D-4A64-8725-72F12A462872}" type="slidenum">
              <a:rPr lang="it-IT" smtClean="0"/>
              <a:t>59</a:t>
            </a:fld>
            <a:endParaRPr lang="it-IT"/>
          </a:p>
        </p:txBody>
      </p:sp>
      <p:pic>
        <p:nvPicPr>
          <p:cNvPr id="9" name="Immagine 8">
            <a:extLst>
              <a:ext uri="{FF2B5EF4-FFF2-40B4-BE49-F238E27FC236}">
                <a16:creationId xmlns:a16="http://schemas.microsoft.com/office/drawing/2014/main" id="{BCCE1379-A51A-8C9F-A6E3-72588720AB73}"/>
              </a:ext>
            </a:extLst>
          </p:cNvPr>
          <p:cNvPicPr>
            <a:picLocks noChangeAspect="1"/>
          </p:cNvPicPr>
          <p:nvPr/>
        </p:nvPicPr>
        <p:blipFill>
          <a:blip r:embed="rId2"/>
          <a:stretch>
            <a:fillRect/>
          </a:stretch>
        </p:blipFill>
        <p:spPr>
          <a:xfrm>
            <a:off x="2464158" y="1081826"/>
            <a:ext cx="7263685" cy="4694349"/>
          </a:xfrm>
          <a:prstGeom prst="rect">
            <a:avLst/>
          </a:prstGeom>
        </p:spPr>
      </p:pic>
      <p:pic>
        <p:nvPicPr>
          <p:cNvPr id="7" name="Immagine 6">
            <a:extLst>
              <a:ext uri="{FF2B5EF4-FFF2-40B4-BE49-F238E27FC236}">
                <a16:creationId xmlns:a16="http://schemas.microsoft.com/office/drawing/2014/main" id="{79F9115D-4B24-A73B-C69E-36CEA4F5DEDC}"/>
              </a:ext>
            </a:extLst>
          </p:cNvPr>
          <p:cNvPicPr>
            <a:picLocks noChangeAspect="1"/>
          </p:cNvPicPr>
          <p:nvPr/>
        </p:nvPicPr>
        <p:blipFill>
          <a:blip r:embed="rId3"/>
          <a:stretch>
            <a:fillRect/>
          </a:stretch>
        </p:blipFill>
        <p:spPr>
          <a:xfrm>
            <a:off x="2451279" y="1097924"/>
            <a:ext cx="7289442" cy="4662152"/>
          </a:xfrm>
          <a:prstGeom prst="rect">
            <a:avLst/>
          </a:prstGeom>
        </p:spPr>
      </p:pic>
      <p:sp>
        <p:nvSpPr>
          <p:cNvPr id="8" name="CasellaDiTesto 7">
            <a:extLst>
              <a:ext uri="{FF2B5EF4-FFF2-40B4-BE49-F238E27FC236}">
                <a16:creationId xmlns:a16="http://schemas.microsoft.com/office/drawing/2014/main" id="{D6A955D5-DC59-7AB9-178B-A52BB7E82A7E}"/>
              </a:ext>
            </a:extLst>
          </p:cNvPr>
          <p:cNvSpPr txBox="1"/>
          <p:nvPr/>
        </p:nvSpPr>
        <p:spPr>
          <a:xfrm>
            <a:off x="2464157" y="5897325"/>
            <a:ext cx="4572000" cy="400110"/>
          </a:xfrm>
          <a:prstGeom prst="rect">
            <a:avLst/>
          </a:prstGeom>
          <a:noFill/>
        </p:spPr>
        <p:txBody>
          <a:bodyPr wrap="square">
            <a:spAutoFit/>
          </a:bodyPr>
          <a:lstStyle/>
          <a:p>
            <a:r>
              <a:rPr lang="it-IT" sz="2000" dirty="0">
                <a:latin typeface="Calibri" panose="020F0502020204030204" pitchFamily="34" charset="0"/>
              </a:rPr>
              <a:t>GW170817 at 40 </a:t>
            </a:r>
            <a:r>
              <a:rPr lang="it-IT" sz="2000" dirty="0" err="1">
                <a:latin typeface="Calibri" panose="020F0502020204030204" pitchFamily="34" charset="0"/>
              </a:rPr>
              <a:t>Mpc</a:t>
            </a:r>
            <a:endParaRPr lang="it-IT" sz="2000" dirty="0"/>
          </a:p>
        </p:txBody>
      </p:sp>
      <p:sp>
        <p:nvSpPr>
          <p:cNvPr id="10" name="CasellaDiTesto 9">
            <a:extLst>
              <a:ext uri="{FF2B5EF4-FFF2-40B4-BE49-F238E27FC236}">
                <a16:creationId xmlns:a16="http://schemas.microsoft.com/office/drawing/2014/main" id="{44C1CCDF-D83F-3779-18E6-73F44EA26972}"/>
              </a:ext>
            </a:extLst>
          </p:cNvPr>
          <p:cNvSpPr txBox="1"/>
          <p:nvPr/>
        </p:nvSpPr>
        <p:spPr>
          <a:xfrm>
            <a:off x="6724650" y="5866547"/>
            <a:ext cx="3314700" cy="400110"/>
          </a:xfrm>
          <a:prstGeom prst="rect">
            <a:avLst/>
          </a:prstGeom>
          <a:noFill/>
        </p:spPr>
        <p:txBody>
          <a:bodyPr wrap="square">
            <a:spAutoFit/>
          </a:bodyPr>
          <a:lstStyle/>
          <a:p>
            <a:r>
              <a:rPr lang="it-IT" sz="2000" dirty="0">
                <a:latin typeface="Calibri" panose="020F0502020204030204" pitchFamily="34" charset="0"/>
              </a:rPr>
              <a:t>32 </a:t>
            </a:r>
            <a:r>
              <a:rPr lang="it-IT" sz="2000" dirty="0" err="1">
                <a:latin typeface="Calibri" panose="020F0502020204030204" pitchFamily="34" charset="0"/>
              </a:rPr>
              <a:t>Mpc</a:t>
            </a:r>
            <a:r>
              <a:rPr lang="it-IT" sz="2000" dirty="0">
                <a:latin typeface="Calibri" panose="020F0502020204030204" pitchFamily="34" charset="0"/>
              </a:rPr>
              <a:t> &lt; </a:t>
            </a:r>
            <a:r>
              <a:rPr lang="it-IT" sz="2000" dirty="0" err="1">
                <a:latin typeface="Calibri" panose="020F0502020204030204" pitchFamily="34" charset="0"/>
              </a:rPr>
              <a:t>Distance</a:t>
            </a:r>
            <a:r>
              <a:rPr lang="it-IT" sz="2000" dirty="0">
                <a:latin typeface="Calibri" panose="020F0502020204030204" pitchFamily="34" charset="0"/>
              </a:rPr>
              <a:t> &lt; 48 </a:t>
            </a:r>
            <a:r>
              <a:rPr lang="it-IT" sz="2000" dirty="0" err="1">
                <a:latin typeface="Calibri" panose="020F0502020204030204" pitchFamily="34" charset="0"/>
              </a:rPr>
              <a:t>Mpc</a:t>
            </a:r>
            <a:endParaRPr lang="it-IT" sz="2000" dirty="0"/>
          </a:p>
        </p:txBody>
      </p:sp>
      <p:sp>
        <p:nvSpPr>
          <p:cNvPr id="6" name="Titolo 1">
            <a:extLst>
              <a:ext uri="{FF2B5EF4-FFF2-40B4-BE49-F238E27FC236}">
                <a16:creationId xmlns:a16="http://schemas.microsoft.com/office/drawing/2014/main" id="{E732489D-8498-2DAD-7189-E5DF8881326F}"/>
              </a:ext>
            </a:extLst>
          </p:cNvPr>
          <p:cNvSpPr txBox="1">
            <a:spLocks/>
          </p:cNvSpPr>
          <p:nvPr/>
        </p:nvSpPr>
        <p:spPr>
          <a:xfrm>
            <a:off x="838200" y="18256"/>
            <a:ext cx="10515600" cy="725160"/>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it-IT" sz="3600">
                <a:solidFill>
                  <a:srgbClr val="C00000"/>
                </a:solidFill>
              </a:rPr>
              <a:t>Gravitational Waves: distance is important</a:t>
            </a:r>
            <a:endParaRPr lang="it-IT" sz="3600" dirty="0">
              <a:solidFill>
                <a:srgbClr val="C00000"/>
              </a:solidFill>
            </a:endParaRPr>
          </a:p>
        </p:txBody>
      </p:sp>
    </p:spTree>
    <p:extLst>
      <p:ext uri="{BB962C8B-B14F-4D97-AF65-F5344CB8AC3E}">
        <p14:creationId xmlns:p14="http://schemas.microsoft.com/office/powerpoint/2010/main" val="620952244"/>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50849"/>
          </a:xfrm>
        </p:spPr>
        <p:txBody>
          <a:bodyPr>
            <a:normAutofit/>
          </a:bodyPr>
          <a:lstStyle/>
          <a:p>
            <a:r>
              <a:rPr lang="it-IT" sz="3600" dirty="0">
                <a:solidFill>
                  <a:srgbClr val="C00000"/>
                </a:solidFill>
              </a:rPr>
              <a:t>The </a:t>
            </a:r>
            <a:r>
              <a:rPr lang="it-IT" sz="3600" dirty="0" err="1">
                <a:solidFill>
                  <a:srgbClr val="C00000"/>
                </a:solidFill>
              </a:rPr>
              <a:t>communication</a:t>
            </a:r>
            <a:r>
              <a:rPr lang="it-IT" sz="3600" dirty="0">
                <a:solidFill>
                  <a:srgbClr val="C00000"/>
                </a:solidFill>
              </a:rPr>
              <a:t> network</a:t>
            </a:r>
          </a:p>
        </p:txBody>
      </p:sp>
      <p:pic>
        <p:nvPicPr>
          <p:cNvPr id="20" name="Segnaposto contenuto 19"/>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2839011" y="1825625"/>
            <a:ext cx="6513978" cy="4351338"/>
          </a:xfrm>
        </p:spPr>
      </p:pic>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60</a:t>
            </a:fld>
            <a:endParaRPr lang="it-IT"/>
          </a:p>
        </p:txBody>
      </p:sp>
    </p:spTree>
    <p:extLst>
      <p:ext uri="{BB962C8B-B14F-4D97-AF65-F5344CB8AC3E}">
        <p14:creationId xmlns:p14="http://schemas.microsoft.com/office/powerpoint/2010/main" val="861751075"/>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50849"/>
          </a:xfrm>
        </p:spPr>
        <p:txBody>
          <a:bodyPr>
            <a:normAutofit/>
          </a:bodyPr>
          <a:lstStyle/>
          <a:p>
            <a:r>
              <a:rPr lang="it-IT" sz="3600" dirty="0">
                <a:solidFill>
                  <a:srgbClr val="C00000"/>
                </a:solidFill>
              </a:rPr>
              <a:t>The «Multimessenger» </a:t>
            </a:r>
            <a:r>
              <a:rPr lang="it-IT" sz="3600" dirty="0" err="1">
                <a:solidFill>
                  <a:srgbClr val="C00000"/>
                </a:solidFill>
              </a:rPr>
              <a:t>paper</a:t>
            </a:r>
            <a:endParaRPr lang="it-IT" sz="3600" dirty="0">
              <a:solidFill>
                <a:srgbClr val="C00000"/>
              </a:solidFill>
            </a:endParaRP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61</a:t>
            </a:fld>
            <a:endParaRPr lang="it-IT"/>
          </a:p>
        </p:txBody>
      </p:sp>
      <p:pic>
        <p:nvPicPr>
          <p:cNvPr id="4" name="Immagine 3"/>
          <p:cNvPicPr>
            <a:picLocks noChangeAspect="1"/>
          </p:cNvPicPr>
          <p:nvPr/>
        </p:nvPicPr>
        <p:blipFill>
          <a:blip r:embed="rId2"/>
          <a:stretch>
            <a:fillRect/>
          </a:stretch>
        </p:blipFill>
        <p:spPr>
          <a:xfrm>
            <a:off x="2008662" y="906976"/>
            <a:ext cx="8030689" cy="3643875"/>
          </a:xfrm>
          <a:prstGeom prst="rect">
            <a:avLst/>
          </a:prstGeom>
        </p:spPr>
      </p:pic>
      <p:pic>
        <p:nvPicPr>
          <p:cNvPr id="7" name="Immagine 6"/>
          <p:cNvPicPr>
            <a:picLocks noChangeAspect="1"/>
          </p:cNvPicPr>
          <p:nvPr/>
        </p:nvPicPr>
        <p:blipFill>
          <a:blip r:embed="rId3"/>
          <a:stretch>
            <a:fillRect/>
          </a:stretch>
        </p:blipFill>
        <p:spPr>
          <a:xfrm>
            <a:off x="2698401" y="4550850"/>
            <a:ext cx="6795199" cy="3236438"/>
          </a:xfrm>
          <a:prstGeom prst="rect">
            <a:avLst/>
          </a:prstGeom>
        </p:spPr>
      </p:pic>
    </p:spTree>
    <p:extLst>
      <p:ext uri="{BB962C8B-B14F-4D97-AF65-F5344CB8AC3E}">
        <p14:creationId xmlns:p14="http://schemas.microsoft.com/office/powerpoint/2010/main" val="2375578019"/>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2152650" y="295276"/>
            <a:ext cx="7886700" cy="780093"/>
          </a:xfrm>
        </p:spPr>
        <p:txBody>
          <a:bodyPr/>
          <a:lstStyle/>
          <a:p>
            <a:endParaRPr lang="it-IT"/>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62</a:t>
            </a:fld>
            <a:endParaRPr lang="it-IT"/>
          </a:p>
        </p:txBody>
      </p:sp>
      <p:pic>
        <p:nvPicPr>
          <p:cNvPr id="6" name="Immagine 5"/>
          <p:cNvPicPr>
            <a:picLocks noChangeAspect="1"/>
          </p:cNvPicPr>
          <p:nvPr/>
        </p:nvPicPr>
        <p:blipFill>
          <a:blip r:embed="rId2"/>
          <a:stretch>
            <a:fillRect/>
          </a:stretch>
        </p:blipFill>
        <p:spPr>
          <a:xfrm>
            <a:off x="1542647" y="0"/>
            <a:ext cx="5941970" cy="6858000"/>
          </a:xfrm>
          <a:prstGeom prst="rect">
            <a:avLst/>
          </a:prstGeom>
        </p:spPr>
      </p:pic>
      <p:pic>
        <p:nvPicPr>
          <p:cNvPr id="9" name="Segnaposto contenuto 6"/>
          <p:cNvPicPr>
            <a:picLocks noChangeAspect="1"/>
          </p:cNvPicPr>
          <p:nvPr/>
        </p:nvPicPr>
        <p:blipFill>
          <a:blip r:embed="rId3"/>
          <a:stretch>
            <a:fillRect/>
          </a:stretch>
        </p:blipFill>
        <p:spPr>
          <a:xfrm>
            <a:off x="1581966" y="295275"/>
            <a:ext cx="2413909" cy="3038475"/>
          </a:xfrm>
          <a:prstGeom prst="rect">
            <a:avLst/>
          </a:prstGeom>
        </p:spPr>
      </p:pic>
      <p:pic>
        <p:nvPicPr>
          <p:cNvPr id="10" name="Immagine 9"/>
          <p:cNvPicPr>
            <a:picLocks noChangeAspect="1"/>
          </p:cNvPicPr>
          <p:nvPr/>
        </p:nvPicPr>
        <p:blipFill>
          <a:blip r:embed="rId4"/>
          <a:stretch>
            <a:fillRect/>
          </a:stretch>
        </p:blipFill>
        <p:spPr>
          <a:xfrm>
            <a:off x="3213231" y="295269"/>
            <a:ext cx="2346026" cy="3038474"/>
          </a:xfrm>
          <a:prstGeom prst="rect">
            <a:avLst/>
          </a:prstGeom>
        </p:spPr>
      </p:pic>
      <p:pic>
        <p:nvPicPr>
          <p:cNvPr id="11" name="Immagine 10"/>
          <p:cNvPicPr>
            <a:picLocks noChangeAspect="1"/>
          </p:cNvPicPr>
          <p:nvPr/>
        </p:nvPicPr>
        <p:blipFill>
          <a:blip r:embed="rId5"/>
          <a:stretch>
            <a:fillRect/>
          </a:stretch>
        </p:blipFill>
        <p:spPr>
          <a:xfrm>
            <a:off x="4815503" y="295263"/>
            <a:ext cx="2375020" cy="3038472"/>
          </a:xfrm>
          <a:prstGeom prst="rect">
            <a:avLst/>
          </a:prstGeom>
        </p:spPr>
      </p:pic>
      <p:pic>
        <p:nvPicPr>
          <p:cNvPr id="12" name="Immagine 11"/>
          <p:cNvPicPr>
            <a:picLocks noChangeAspect="1"/>
          </p:cNvPicPr>
          <p:nvPr/>
        </p:nvPicPr>
        <p:blipFill>
          <a:blip r:embed="rId6"/>
          <a:stretch>
            <a:fillRect/>
          </a:stretch>
        </p:blipFill>
        <p:spPr>
          <a:xfrm>
            <a:off x="6448432" y="295275"/>
            <a:ext cx="2445556" cy="3038460"/>
          </a:xfrm>
          <a:prstGeom prst="rect">
            <a:avLst/>
          </a:prstGeom>
        </p:spPr>
      </p:pic>
      <p:pic>
        <p:nvPicPr>
          <p:cNvPr id="13" name="Immagine 12"/>
          <p:cNvPicPr>
            <a:picLocks noChangeAspect="1"/>
          </p:cNvPicPr>
          <p:nvPr/>
        </p:nvPicPr>
        <p:blipFill>
          <a:blip r:embed="rId7"/>
          <a:stretch>
            <a:fillRect/>
          </a:stretch>
        </p:blipFill>
        <p:spPr>
          <a:xfrm>
            <a:off x="8279702" y="295263"/>
            <a:ext cx="2359426" cy="3038460"/>
          </a:xfrm>
          <a:prstGeom prst="rect">
            <a:avLst/>
          </a:prstGeom>
        </p:spPr>
      </p:pic>
      <p:pic>
        <p:nvPicPr>
          <p:cNvPr id="14" name="Immagine 13"/>
          <p:cNvPicPr>
            <a:picLocks noChangeAspect="1"/>
          </p:cNvPicPr>
          <p:nvPr/>
        </p:nvPicPr>
        <p:blipFill>
          <a:blip r:embed="rId8"/>
          <a:stretch>
            <a:fillRect/>
          </a:stretch>
        </p:blipFill>
        <p:spPr>
          <a:xfrm>
            <a:off x="1598264" y="3683008"/>
            <a:ext cx="2397610" cy="3038468"/>
          </a:xfrm>
          <a:prstGeom prst="rect">
            <a:avLst/>
          </a:prstGeom>
        </p:spPr>
      </p:pic>
      <p:pic>
        <p:nvPicPr>
          <p:cNvPr id="15" name="Immagine 14"/>
          <p:cNvPicPr>
            <a:picLocks noChangeAspect="1"/>
          </p:cNvPicPr>
          <p:nvPr/>
        </p:nvPicPr>
        <p:blipFill>
          <a:blip r:embed="rId9"/>
          <a:stretch>
            <a:fillRect/>
          </a:stretch>
        </p:blipFill>
        <p:spPr>
          <a:xfrm>
            <a:off x="3212149" y="3683008"/>
            <a:ext cx="2352313" cy="3072588"/>
          </a:xfrm>
          <a:prstGeom prst="rect">
            <a:avLst/>
          </a:prstGeom>
        </p:spPr>
      </p:pic>
      <p:pic>
        <p:nvPicPr>
          <p:cNvPr id="16" name="Immagine 15"/>
          <p:cNvPicPr>
            <a:picLocks noChangeAspect="1"/>
          </p:cNvPicPr>
          <p:nvPr/>
        </p:nvPicPr>
        <p:blipFill>
          <a:blip r:embed="rId10"/>
          <a:stretch>
            <a:fillRect/>
          </a:stretch>
        </p:blipFill>
        <p:spPr>
          <a:xfrm>
            <a:off x="4818537" y="3682995"/>
            <a:ext cx="2405201" cy="3028035"/>
          </a:xfrm>
          <a:prstGeom prst="rect">
            <a:avLst/>
          </a:prstGeom>
        </p:spPr>
      </p:pic>
      <p:pic>
        <p:nvPicPr>
          <p:cNvPr id="17" name="Immagine 16"/>
          <p:cNvPicPr>
            <a:picLocks noChangeAspect="1"/>
          </p:cNvPicPr>
          <p:nvPr/>
        </p:nvPicPr>
        <p:blipFill>
          <a:blip r:embed="rId11"/>
          <a:stretch>
            <a:fillRect/>
          </a:stretch>
        </p:blipFill>
        <p:spPr>
          <a:xfrm>
            <a:off x="6449303" y="3682994"/>
            <a:ext cx="2538150" cy="3105150"/>
          </a:xfrm>
          <a:prstGeom prst="rect">
            <a:avLst/>
          </a:prstGeom>
        </p:spPr>
      </p:pic>
      <p:pic>
        <p:nvPicPr>
          <p:cNvPr id="18" name="Immagine 17"/>
          <p:cNvPicPr>
            <a:picLocks noChangeAspect="1"/>
          </p:cNvPicPr>
          <p:nvPr/>
        </p:nvPicPr>
        <p:blipFill>
          <a:blip r:embed="rId12"/>
          <a:stretch>
            <a:fillRect/>
          </a:stretch>
        </p:blipFill>
        <p:spPr>
          <a:xfrm>
            <a:off x="8235696" y="3765542"/>
            <a:ext cx="2403433" cy="3057525"/>
          </a:xfrm>
          <a:prstGeom prst="rect">
            <a:avLst/>
          </a:prstGeom>
        </p:spPr>
      </p:pic>
      <p:sp>
        <p:nvSpPr>
          <p:cNvPr id="4" name="Rettangolo 3"/>
          <p:cNvSpPr/>
          <p:nvPr/>
        </p:nvSpPr>
        <p:spPr>
          <a:xfrm>
            <a:off x="6856413" y="2443728"/>
            <a:ext cx="3811588" cy="2831544"/>
          </a:xfrm>
          <a:prstGeom prst="rect">
            <a:avLst/>
          </a:prstGeom>
        </p:spPr>
        <p:txBody>
          <a:bodyPr wrap="square">
            <a:spAutoFit/>
          </a:bodyPr>
          <a:lstStyle/>
          <a:p>
            <a:pPr marL="457200" indent="-457200">
              <a:buFont typeface="Arial" panose="020B0604020202020204" pitchFamily="34" charset="0"/>
              <a:buChar char="•"/>
            </a:pPr>
            <a:r>
              <a:rPr lang="it-IT" sz="3200" dirty="0">
                <a:solidFill>
                  <a:srgbClr val="C00000"/>
                </a:solidFill>
                <a:latin typeface="Calibri Light" panose="020F0302020204030204"/>
                <a:ea typeface="+mj-ea"/>
                <a:cs typeface="+mj-cs"/>
              </a:rPr>
              <a:t>More </a:t>
            </a:r>
            <a:r>
              <a:rPr lang="it-IT" sz="3200" dirty="0" err="1">
                <a:solidFill>
                  <a:srgbClr val="C00000"/>
                </a:solidFill>
                <a:latin typeface="Calibri Light" panose="020F0302020204030204"/>
                <a:ea typeface="+mj-ea"/>
                <a:cs typeface="+mj-cs"/>
              </a:rPr>
              <a:t>than</a:t>
            </a:r>
            <a:r>
              <a:rPr lang="it-IT" sz="3200" dirty="0">
                <a:solidFill>
                  <a:srgbClr val="C00000"/>
                </a:solidFill>
                <a:latin typeface="Calibri Light" panose="020F0302020204030204"/>
                <a:ea typeface="+mj-ea"/>
                <a:cs typeface="+mj-cs"/>
              </a:rPr>
              <a:t> 3500 </a:t>
            </a:r>
            <a:r>
              <a:rPr lang="it-IT" sz="3200" dirty="0" err="1">
                <a:solidFill>
                  <a:srgbClr val="C00000"/>
                </a:solidFill>
                <a:latin typeface="Calibri Light" panose="020F0302020204030204"/>
                <a:ea typeface="+mj-ea"/>
                <a:cs typeface="+mj-cs"/>
              </a:rPr>
              <a:t>authors</a:t>
            </a:r>
            <a:endParaRPr lang="it-IT" sz="3200" dirty="0">
              <a:solidFill>
                <a:srgbClr val="C00000"/>
              </a:solidFill>
              <a:latin typeface="Calibri Light" panose="020F0302020204030204"/>
              <a:ea typeface="+mj-ea"/>
              <a:cs typeface="+mj-cs"/>
            </a:endParaRPr>
          </a:p>
          <a:p>
            <a:pPr marL="457200" indent="-457200">
              <a:buFont typeface="Arial" panose="020B0604020202020204" pitchFamily="34" charset="0"/>
              <a:buChar char="•"/>
            </a:pPr>
            <a:r>
              <a:rPr lang="it-IT" sz="3200" dirty="0">
                <a:solidFill>
                  <a:srgbClr val="C00000"/>
                </a:solidFill>
                <a:latin typeface="Calibri Light" panose="020F0302020204030204"/>
                <a:ea typeface="+mj-ea"/>
                <a:cs typeface="+mj-cs"/>
              </a:rPr>
              <a:t>The 2° </a:t>
            </a:r>
            <a:r>
              <a:rPr lang="it-IT" sz="3200" dirty="0" err="1">
                <a:solidFill>
                  <a:srgbClr val="C00000"/>
                </a:solidFill>
                <a:latin typeface="Calibri Light" panose="020F0302020204030204"/>
                <a:ea typeface="+mj-ea"/>
                <a:cs typeface="+mj-cs"/>
              </a:rPr>
              <a:t>scientific</a:t>
            </a:r>
            <a:r>
              <a:rPr lang="it-IT" sz="3200" dirty="0">
                <a:solidFill>
                  <a:srgbClr val="C00000"/>
                </a:solidFill>
                <a:latin typeface="Calibri Light" panose="020F0302020204030204"/>
                <a:ea typeface="+mj-ea"/>
                <a:cs typeface="+mj-cs"/>
              </a:rPr>
              <a:t> </a:t>
            </a:r>
            <a:r>
              <a:rPr lang="it-IT" sz="3200" dirty="0" err="1">
                <a:solidFill>
                  <a:srgbClr val="C00000"/>
                </a:solidFill>
                <a:latin typeface="Calibri Light" panose="020F0302020204030204"/>
                <a:ea typeface="+mj-ea"/>
                <a:cs typeface="+mj-cs"/>
              </a:rPr>
              <a:t>paper</a:t>
            </a:r>
            <a:r>
              <a:rPr lang="it-IT" sz="3200" dirty="0">
                <a:solidFill>
                  <a:srgbClr val="C00000"/>
                </a:solidFill>
                <a:latin typeface="Calibri Light" panose="020F0302020204030204"/>
                <a:ea typeface="+mj-ea"/>
                <a:cs typeface="+mj-cs"/>
              </a:rPr>
              <a:t> for </a:t>
            </a:r>
            <a:r>
              <a:rPr lang="it-IT" sz="3200" dirty="0" err="1">
                <a:solidFill>
                  <a:srgbClr val="C00000"/>
                </a:solidFill>
                <a:latin typeface="Calibri Light" panose="020F0302020204030204"/>
                <a:ea typeface="+mj-ea"/>
                <a:cs typeface="+mj-cs"/>
              </a:rPr>
              <a:t>author</a:t>
            </a:r>
            <a:r>
              <a:rPr lang="it-IT" sz="3200" dirty="0">
                <a:solidFill>
                  <a:srgbClr val="C00000"/>
                </a:solidFill>
                <a:latin typeface="Calibri Light" panose="020F0302020204030204"/>
                <a:ea typeface="+mj-ea"/>
                <a:cs typeface="+mj-cs"/>
              </a:rPr>
              <a:t> </a:t>
            </a:r>
            <a:r>
              <a:rPr lang="it-IT" sz="3200" dirty="0" err="1">
                <a:solidFill>
                  <a:srgbClr val="C00000"/>
                </a:solidFill>
                <a:latin typeface="Calibri Light" panose="020F0302020204030204"/>
                <a:ea typeface="+mj-ea"/>
                <a:cs typeface="+mj-cs"/>
              </a:rPr>
              <a:t>number</a:t>
            </a:r>
            <a:r>
              <a:rPr lang="it-IT" sz="3200" dirty="0">
                <a:solidFill>
                  <a:srgbClr val="C00000"/>
                </a:solidFill>
                <a:latin typeface="Calibri Light" panose="020F0302020204030204"/>
                <a:ea typeface="+mj-ea"/>
                <a:cs typeface="+mj-cs"/>
              </a:rPr>
              <a:t> </a:t>
            </a:r>
          </a:p>
          <a:p>
            <a:endParaRPr lang="en-US" dirty="0"/>
          </a:p>
        </p:txBody>
      </p:sp>
    </p:spTree>
    <p:extLst>
      <p:ext uri="{BB962C8B-B14F-4D97-AF65-F5344CB8AC3E}">
        <p14:creationId xmlns:p14="http://schemas.microsoft.com/office/powerpoint/2010/main" val="29078624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par>
                                <p:cTn id="7" presetID="1" presetClass="entr" presetSubtype="0" fill="hold" nodeType="withEffect">
                                  <p:stCondLst>
                                    <p:cond delay="500"/>
                                  </p:stCondLst>
                                  <p:childTnLst>
                                    <p:set>
                                      <p:cBhvr>
                                        <p:cTn id="8" dur="1" fill="hold">
                                          <p:stCondLst>
                                            <p:cond delay="0"/>
                                          </p:stCondLst>
                                        </p:cTn>
                                        <p:tgtEl>
                                          <p:spTgt spid="10"/>
                                        </p:tgtEl>
                                        <p:attrNameLst>
                                          <p:attrName>style.visibility</p:attrName>
                                        </p:attrNameLst>
                                      </p:cBhvr>
                                      <p:to>
                                        <p:strVal val="visible"/>
                                      </p:to>
                                    </p:set>
                                  </p:childTnLst>
                                </p:cTn>
                              </p:par>
                              <p:par>
                                <p:cTn id="9" presetID="1" presetClass="entr" presetSubtype="0" fill="hold" nodeType="withEffect">
                                  <p:stCondLst>
                                    <p:cond delay="1000"/>
                                  </p:stCondLst>
                                  <p:childTnLst>
                                    <p:set>
                                      <p:cBhvr>
                                        <p:cTn id="10" dur="1" fill="hold">
                                          <p:stCondLst>
                                            <p:cond delay="0"/>
                                          </p:stCondLst>
                                        </p:cTn>
                                        <p:tgtEl>
                                          <p:spTgt spid="11"/>
                                        </p:tgtEl>
                                        <p:attrNameLst>
                                          <p:attrName>style.visibility</p:attrName>
                                        </p:attrNameLst>
                                      </p:cBhvr>
                                      <p:to>
                                        <p:strVal val="visible"/>
                                      </p:to>
                                    </p:set>
                                  </p:childTnLst>
                                </p:cTn>
                              </p:par>
                              <p:par>
                                <p:cTn id="11" presetID="1" presetClass="entr" presetSubtype="0" fill="hold" nodeType="withEffect">
                                  <p:stCondLst>
                                    <p:cond delay="1500"/>
                                  </p:stCondLst>
                                  <p:childTnLst>
                                    <p:set>
                                      <p:cBhvr>
                                        <p:cTn id="12" dur="1" fill="hold">
                                          <p:stCondLst>
                                            <p:cond delay="0"/>
                                          </p:stCondLst>
                                        </p:cTn>
                                        <p:tgtEl>
                                          <p:spTgt spid="12"/>
                                        </p:tgtEl>
                                        <p:attrNameLst>
                                          <p:attrName>style.visibility</p:attrName>
                                        </p:attrNameLst>
                                      </p:cBhvr>
                                      <p:to>
                                        <p:strVal val="visible"/>
                                      </p:to>
                                    </p:set>
                                  </p:childTnLst>
                                </p:cTn>
                              </p:par>
                              <p:par>
                                <p:cTn id="13" presetID="1" presetClass="entr" presetSubtype="0" fill="hold" nodeType="withEffect">
                                  <p:stCondLst>
                                    <p:cond delay="2000"/>
                                  </p:stCondLst>
                                  <p:childTnLst>
                                    <p:set>
                                      <p:cBhvr>
                                        <p:cTn id="14" dur="1" fill="hold">
                                          <p:stCondLst>
                                            <p:cond delay="0"/>
                                          </p:stCondLst>
                                        </p:cTn>
                                        <p:tgtEl>
                                          <p:spTgt spid="1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4"/>
                                        </p:tgtEl>
                                        <p:attrNameLst>
                                          <p:attrName>style.visibility</p:attrName>
                                        </p:attrNameLst>
                                      </p:cBhvr>
                                      <p:to>
                                        <p:strVal val="visible"/>
                                      </p:to>
                                    </p:set>
                                  </p:childTnLst>
                                </p:cTn>
                              </p:par>
                              <p:par>
                                <p:cTn id="19" presetID="1" presetClass="entr" presetSubtype="0" fill="hold" nodeType="withEffect">
                                  <p:stCondLst>
                                    <p:cond delay="500"/>
                                  </p:stCondLst>
                                  <p:childTnLst>
                                    <p:set>
                                      <p:cBhvr>
                                        <p:cTn id="20" dur="1" fill="hold">
                                          <p:stCondLst>
                                            <p:cond delay="0"/>
                                          </p:stCondLst>
                                        </p:cTn>
                                        <p:tgtEl>
                                          <p:spTgt spid="15"/>
                                        </p:tgtEl>
                                        <p:attrNameLst>
                                          <p:attrName>style.visibility</p:attrName>
                                        </p:attrNameLst>
                                      </p:cBhvr>
                                      <p:to>
                                        <p:strVal val="visible"/>
                                      </p:to>
                                    </p:set>
                                  </p:childTnLst>
                                </p:cTn>
                              </p:par>
                              <p:par>
                                <p:cTn id="21" presetID="1" presetClass="entr" presetSubtype="0" fill="hold" nodeType="withEffect">
                                  <p:stCondLst>
                                    <p:cond delay="1000"/>
                                  </p:stCondLst>
                                  <p:childTnLst>
                                    <p:set>
                                      <p:cBhvr>
                                        <p:cTn id="22" dur="1" fill="hold">
                                          <p:stCondLst>
                                            <p:cond delay="0"/>
                                          </p:stCondLst>
                                        </p:cTn>
                                        <p:tgtEl>
                                          <p:spTgt spid="16"/>
                                        </p:tgtEl>
                                        <p:attrNameLst>
                                          <p:attrName>style.visibility</p:attrName>
                                        </p:attrNameLst>
                                      </p:cBhvr>
                                      <p:to>
                                        <p:strVal val="visible"/>
                                      </p:to>
                                    </p:set>
                                  </p:childTnLst>
                                </p:cTn>
                              </p:par>
                              <p:par>
                                <p:cTn id="23" presetID="1" presetClass="entr" presetSubtype="0" fill="hold" nodeType="withEffect">
                                  <p:stCondLst>
                                    <p:cond delay="1500"/>
                                  </p:stCondLst>
                                  <p:childTnLst>
                                    <p:set>
                                      <p:cBhvr>
                                        <p:cTn id="24" dur="1" fill="hold">
                                          <p:stCondLst>
                                            <p:cond delay="9"/>
                                          </p:stCondLst>
                                        </p:cTn>
                                        <p:tgtEl>
                                          <p:spTgt spid="17"/>
                                        </p:tgtEl>
                                        <p:attrNameLst>
                                          <p:attrName>style.visibility</p:attrName>
                                        </p:attrNameLst>
                                      </p:cBhvr>
                                      <p:to>
                                        <p:strVal val="visible"/>
                                      </p:to>
                                    </p:set>
                                  </p:childTnLst>
                                </p:cTn>
                              </p:par>
                              <p:par>
                                <p:cTn id="25" presetID="1" presetClass="entr" presetSubtype="0" fill="hold" nodeType="withEffect">
                                  <p:stCondLst>
                                    <p:cond delay="2000"/>
                                  </p:stCondLst>
                                  <p:childTnLst>
                                    <p:set>
                                      <p:cBhvr>
                                        <p:cTn id="26" dur="1" fill="hold">
                                          <p:stCondLst>
                                            <p:cond delay="0"/>
                                          </p:stCondLst>
                                        </p:cTn>
                                        <p:tgtEl>
                                          <p:spTgt spid="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23831" y="31654"/>
            <a:ext cx="10515600" cy="745043"/>
          </a:xfrm>
        </p:spPr>
        <p:txBody>
          <a:bodyPr>
            <a:normAutofit/>
          </a:bodyPr>
          <a:lstStyle/>
          <a:p>
            <a:r>
              <a:rPr lang="en-US" sz="3600" dirty="0">
                <a:solidFill>
                  <a:srgbClr val="C00000"/>
                </a:solidFill>
              </a:rPr>
              <a:t>Key points of the discovery</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63</a:t>
            </a:fld>
            <a:endParaRPr lang="it-IT"/>
          </a:p>
        </p:txBody>
      </p:sp>
      <p:grpSp>
        <p:nvGrpSpPr>
          <p:cNvPr id="19" name="Gruppo 18"/>
          <p:cNvGrpSpPr/>
          <p:nvPr/>
        </p:nvGrpSpPr>
        <p:grpSpPr>
          <a:xfrm>
            <a:off x="1545848" y="966864"/>
            <a:ext cx="9071567" cy="4853904"/>
            <a:chOff x="21847" y="1089696"/>
            <a:chExt cx="9071567" cy="4853904"/>
          </a:xfrm>
        </p:grpSpPr>
        <p:grpSp>
          <p:nvGrpSpPr>
            <p:cNvPr id="6" name="Gruppo 5"/>
            <p:cNvGrpSpPr/>
            <p:nvPr/>
          </p:nvGrpSpPr>
          <p:grpSpPr>
            <a:xfrm>
              <a:off x="21847" y="1089696"/>
              <a:ext cx="9071567" cy="4853904"/>
              <a:chOff x="21847" y="1089696"/>
              <a:chExt cx="9071567" cy="4853904"/>
            </a:xfrm>
          </p:grpSpPr>
          <p:pic>
            <p:nvPicPr>
              <p:cNvPr id="7" name="Immagine 6"/>
              <p:cNvPicPr>
                <a:picLocks noChangeAspect="1"/>
              </p:cNvPicPr>
              <p:nvPr/>
            </p:nvPicPr>
            <p:blipFill rotWithShape="1">
              <a:blip r:embed="rId2"/>
              <a:srcRect l="1875" r="2500"/>
              <a:stretch/>
            </p:blipFill>
            <p:spPr>
              <a:xfrm>
                <a:off x="21847" y="1089696"/>
                <a:ext cx="9071567" cy="4853904"/>
              </a:xfrm>
              <a:prstGeom prst="rect">
                <a:avLst/>
              </a:prstGeom>
            </p:spPr>
          </p:pic>
          <p:cxnSp>
            <p:nvCxnSpPr>
              <p:cNvPr id="8" name="Connettore 2 7"/>
              <p:cNvCxnSpPr/>
              <p:nvPr/>
            </p:nvCxnSpPr>
            <p:spPr>
              <a:xfrm>
                <a:off x="1257300" y="2428875"/>
                <a:ext cx="933450" cy="0"/>
              </a:xfrm>
              <a:prstGeom prst="straightConnector1">
                <a:avLst/>
              </a:prstGeom>
              <a:ln w="28575">
                <a:tailEnd type="triangle"/>
              </a:ln>
            </p:spPr>
            <p:style>
              <a:lnRef idx="1">
                <a:schemeClr val="accent1"/>
              </a:lnRef>
              <a:fillRef idx="0">
                <a:schemeClr val="accent1"/>
              </a:fillRef>
              <a:effectRef idx="0">
                <a:schemeClr val="accent1"/>
              </a:effectRef>
              <a:fontRef idx="minor">
                <a:schemeClr val="tx1"/>
              </a:fontRef>
            </p:style>
          </p:cxnSp>
          <p:pic>
            <p:nvPicPr>
              <p:cNvPr id="9" name="Picture 2" descr="Risultati immagini per neutrino"/>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1568167" y="2198413"/>
                <a:ext cx="197415" cy="191741"/>
              </a:xfrm>
              <a:prstGeom prst="rect">
                <a:avLst/>
              </a:prstGeom>
              <a:noFill/>
              <a:extLst>
                <a:ext uri="{909E8E84-426E-40DD-AFC4-6F175D3DCCD1}">
                  <a14:hiddenFill xmlns:a14="http://schemas.microsoft.com/office/drawing/2010/main">
                    <a:solidFill>
                      <a:srgbClr val="FFFFFF"/>
                    </a:solidFill>
                  </a14:hiddenFill>
                </a:ext>
              </a:extLst>
            </p:spPr>
          </p:pic>
        </p:grpSp>
        <p:sp>
          <p:nvSpPr>
            <p:cNvPr id="10" name="CasellaDiTesto 9"/>
            <p:cNvSpPr txBox="1"/>
            <p:nvPr/>
          </p:nvSpPr>
          <p:spPr>
            <a:xfrm>
              <a:off x="2316646" y="2151314"/>
              <a:ext cx="2007281" cy="584775"/>
            </a:xfrm>
            <a:prstGeom prst="rect">
              <a:avLst/>
            </a:prstGeom>
            <a:solidFill>
              <a:schemeClr val="bg1"/>
            </a:solidFill>
          </p:spPr>
          <p:txBody>
            <a:bodyPr wrap="none" rtlCol="0">
              <a:spAutoFit/>
            </a:bodyPr>
            <a:lstStyle/>
            <a:p>
              <a:r>
                <a:rPr lang="en-US" sz="1600" b="1" dirty="0"/>
                <a:t>Speed of gravity</a:t>
              </a:r>
            </a:p>
            <a:p>
              <a:r>
                <a:rPr lang="en-US" sz="1600" b="1" dirty="0"/>
                <a:t>(speed of neutrinos) </a:t>
              </a:r>
            </a:p>
          </p:txBody>
        </p:sp>
        <p:sp>
          <p:nvSpPr>
            <p:cNvPr id="15" name="CasellaDiTesto 14"/>
            <p:cNvSpPr txBox="1"/>
            <p:nvPr/>
          </p:nvSpPr>
          <p:spPr>
            <a:xfrm>
              <a:off x="2265364" y="3308179"/>
              <a:ext cx="2334868" cy="369332"/>
            </a:xfrm>
            <a:prstGeom prst="rect">
              <a:avLst/>
            </a:prstGeom>
            <a:solidFill>
              <a:schemeClr val="bg1"/>
            </a:solidFill>
          </p:spPr>
          <p:txBody>
            <a:bodyPr wrap="square" rtlCol="0">
              <a:spAutoFit/>
            </a:bodyPr>
            <a:lstStyle/>
            <a:p>
              <a:r>
                <a:rPr lang="en-US" sz="1600" b="1" dirty="0" err="1"/>
                <a:t>EoS</a:t>
              </a:r>
              <a:r>
                <a:rPr lang="en-US" sz="1600" b="1" dirty="0"/>
                <a:t> of nuclear matter </a:t>
              </a:r>
              <a:r>
                <a:rPr lang="en-US" b="1" dirty="0"/>
                <a:t>.</a:t>
              </a:r>
              <a:r>
                <a:rPr lang="en-US" sz="1600" b="1" dirty="0"/>
                <a:t> </a:t>
              </a:r>
              <a:endParaRPr lang="en-US" sz="2000" b="1" dirty="0"/>
            </a:p>
          </p:txBody>
        </p:sp>
        <p:sp>
          <p:nvSpPr>
            <p:cNvPr id="17" name="CasellaDiTesto 16"/>
            <p:cNvSpPr txBox="1"/>
            <p:nvPr/>
          </p:nvSpPr>
          <p:spPr>
            <a:xfrm>
              <a:off x="3406294" y="4922436"/>
              <a:ext cx="1934332" cy="830997"/>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sz="1600" b="1" dirty="0"/>
                <a:t>Ladder scale</a:t>
              </a:r>
            </a:p>
            <a:p>
              <a:pPr marL="285750" indent="-285750">
                <a:buFont typeface="Arial" panose="020B0604020202020204" pitchFamily="34" charset="0"/>
                <a:buChar char="•"/>
              </a:pPr>
              <a:r>
                <a:rPr lang="en-US" sz="1600" b="1" dirty="0"/>
                <a:t>Measure H</a:t>
              </a:r>
              <a:r>
                <a:rPr lang="en-US" sz="1600" b="1" baseline="-25000" dirty="0"/>
                <a:t>0</a:t>
              </a:r>
            </a:p>
            <a:p>
              <a:pPr marL="285750" indent="-285750">
                <a:buFont typeface="Arial" panose="020B0604020202020204" pitchFamily="34" charset="0"/>
                <a:buChar char="•"/>
              </a:pPr>
              <a:r>
                <a:rPr lang="en-US" sz="1600" b="1" dirty="0"/>
                <a:t>Test of </a:t>
              </a:r>
              <a:r>
                <a:rPr lang="en-US" sz="1600" b="1" dirty="0">
                  <a:latin typeface="Symbol" panose="05050102010706020507" pitchFamily="18" charset="2"/>
                </a:rPr>
                <a:t>L</a:t>
              </a:r>
              <a:r>
                <a:rPr lang="en-US" sz="1600" b="1" dirty="0"/>
                <a:t>CDM</a:t>
              </a:r>
            </a:p>
          </p:txBody>
        </p:sp>
      </p:grpSp>
      <p:sp>
        <p:nvSpPr>
          <p:cNvPr id="18" name="CasellaDiTesto 17"/>
          <p:cNvSpPr txBox="1"/>
          <p:nvPr/>
        </p:nvSpPr>
        <p:spPr>
          <a:xfrm>
            <a:off x="6751323" y="4353595"/>
            <a:ext cx="3335408" cy="2554545"/>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sz="1600" b="1" dirty="0"/>
              <a:t>Short GRB </a:t>
            </a:r>
          </a:p>
          <a:p>
            <a:pPr marL="285750" indent="-285750">
              <a:buFont typeface="Arial" panose="020B0604020202020204" pitchFamily="34" charset="0"/>
              <a:buChar char="•"/>
            </a:pPr>
            <a:r>
              <a:rPr lang="en-US" sz="1600" b="1" dirty="0"/>
              <a:t>Heavy elements production sites (r-process) </a:t>
            </a:r>
          </a:p>
          <a:p>
            <a:pPr marL="285750" indent="-285750">
              <a:buFont typeface="Arial" panose="020B0604020202020204" pitchFamily="34" charset="0"/>
              <a:buChar char="•"/>
            </a:pPr>
            <a:r>
              <a:rPr lang="en-US" sz="1600" b="1" dirty="0"/>
              <a:t>Accretion disks in astrophysics</a:t>
            </a:r>
          </a:p>
          <a:p>
            <a:pPr marL="285750" indent="-285750">
              <a:buFont typeface="Arial" panose="020B0604020202020204" pitchFamily="34" charset="0"/>
              <a:buChar char="•"/>
            </a:pPr>
            <a:r>
              <a:rPr lang="en-US" sz="1600" b="1" dirty="0"/>
              <a:t>Jets</a:t>
            </a:r>
          </a:p>
          <a:p>
            <a:pPr marL="285750" indent="-285750">
              <a:buFont typeface="Arial" panose="020B0604020202020204" pitchFamily="34" charset="0"/>
              <a:buChar char="•"/>
            </a:pPr>
            <a:r>
              <a:rPr lang="en-US" sz="1600" b="1" dirty="0"/>
              <a:t>UHECRs Acceleration</a:t>
            </a:r>
          </a:p>
          <a:p>
            <a:pPr marL="285750" indent="-285750">
              <a:buFont typeface="Arial" panose="020B0604020202020204" pitchFamily="34" charset="0"/>
              <a:buChar char="•"/>
            </a:pPr>
            <a:r>
              <a:rPr lang="en-US" sz="1600" b="1" dirty="0"/>
              <a:t>Neutrino production </a:t>
            </a:r>
          </a:p>
          <a:p>
            <a:pPr marL="285750" indent="-285750">
              <a:buFont typeface="Arial" panose="020B0604020202020204" pitchFamily="34" charset="0"/>
              <a:buChar char="•"/>
            </a:pPr>
            <a:r>
              <a:rPr lang="en-US" sz="1600" b="1" dirty="0"/>
              <a:t>Formation of binary systems </a:t>
            </a:r>
          </a:p>
          <a:p>
            <a:pPr marL="285750" indent="-285750">
              <a:buFont typeface="Arial" panose="020B0604020202020204" pitchFamily="34" charset="0"/>
              <a:buChar char="•"/>
            </a:pPr>
            <a:r>
              <a:rPr lang="en-US" sz="1600" b="1" dirty="0"/>
              <a:t>Formation of black holes</a:t>
            </a:r>
          </a:p>
          <a:p>
            <a:pPr marL="285750" indent="-285750">
              <a:buFont typeface="Arial" panose="020B0604020202020204" pitchFamily="34" charset="0"/>
              <a:buChar char="•"/>
            </a:pPr>
            <a:r>
              <a:rPr lang="en-US" sz="1600" b="1" dirty="0"/>
              <a:t>…</a:t>
            </a:r>
          </a:p>
        </p:txBody>
      </p:sp>
    </p:spTree>
    <p:extLst>
      <p:ext uri="{BB962C8B-B14F-4D97-AF65-F5344CB8AC3E}">
        <p14:creationId xmlns:p14="http://schemas.microsoft.com/office/powerpoint/2010/main" val="86322763"/>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8256"/>
            <a:ext cx="10515600" cy="762330"/>
          </a:xfrm>
        </p:spPr>
        <p:txBody>
          <a:bodyPr>
            <a:normAutofit/>
          </a:bodyPr>
          <a:lstStyle/>
          <a:p>
            <a:r>
              <a:rPr lang="en-US" sz="3600" dirty="0">
                <a:solidFill>
                  <a:srgbClr val="C00000"/>
                </a:solidFill>
              </a:rPr>
              <a:t>GW170817:  NS coalescence</a:t>
            </a:r>
          </a:p>
        </p:txBody>
      </p:sp>
      <p:sp>
        <p:nvSpPr>
          <p:cNvPr id="3" name="Segnaposto contenuto 2"/>
          <p:cNvSpPr>
            <a:spLocks noGrp="1"/>
          </p:cNvSpPr>
          <p:nvPr>
            <p:ph idx="1"/>
          </p:nvPr>
        </p:nvSpPr>
        <p:spPr/>
        <p:txBody>
          <a:bodyPr/>
          <a:lstStyle/>
          <a:p>
            <a:endParaRPr lang="en-US"/>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64</a:t>
            </a:fld>
            <a:endParaRPr lang="it-IT"/>
          </a:p>
        </p:txBody>
      </p:sp>
      <p:pic>
        <p:nvPicPr>
          <p:cNvPr id="6" name="Immagine 5">
            <a:hlinkClick r:id="rId2"/>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2093086" y="1365151"/>
            <a:ext cx="7946265" cy="4467593"/>
          </a:xfrm>
          <a:prstGeom prst="rect">
            <a:avLst/>
          </a:prstGeom>
        </p:spPr>
      </p:pic>
    </p:spTree>
    <p:extLst>
      <p:ext uri="{BB962C8B-B14F-4D97-AF65-F5344CB8AC3E}">
        <p14:creationId xmlns:p14="http://schemas.microsoft.com/office/powerpoint/2010/main" val="1834333667"/>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bwMode="auto">
          <a:xfrm>
            <a:off x="1524000" y="0"/>
            <a:ext cx="9144000" cy="6858000"/>
          </a:xfrm>
          <a:prstGeom prst="rect">
            <a:avLst/>
          </a:prstGeom>
          <a:solidFill>
            <a:schemeClr val="tx2"/>
          </a:solidFill>
          <a:ln w="12700" cap="flat" cmpd="sng" algn="ctr">
            <a:noFill/>
            <a:prstDash val="solid"/>
            <a:round/>
            <a:headEnd type="none" w="sm" len="sm"/>
            <a:tailEnd type="none" w="sm" len="sm"/>
          </a:ln>
          <a:effectLst/>
        </p:spPr>
        <p:txBody>
          <a:bodyPr vert="horz" wrap="square" lIns="91440" tIns="45720" rIns="91440" bIns="45720" numCol="1" rtlCol="0" anchor="t" anchorCtr="0" compatLnSpc="1">
            <a:prstTxWarp prst="textNoShape">
              <a:avLst/>
            </a:prstTxWarp>
          </a:bodyPr>
          <a:lstStyle/>
          <a:p>
            <a:pPr eaLnBrk="0" fontAlgn="base" hangingPunct="0">
              <a:spcBef>
                <a:spcPct val="0"/>
              </a:spcBef>
              <a:spcAft>
                <a:spcPct val="0"/>
              </a:spcAft>
            </a:pPr>
            <a:endParaRPr lang="en-US" sz="1400" b="1">
              <a:latin typeface="Arial" charset="0"/>
              <a:ea typeface="ＭＳ Ｐゴシック" charset="0"/>
            </a:endParaRPr>
          </a:p>
        </p:txBody>
      </p:sp>
      <p:pic>
        <p:nvPicPr>
          <p:cNvPr id="3" name="GW170817_and_BBHs-720p">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524000" y="0"/>
            <a:ext cx="9144000" cy="6299200"/>
          </a:xfrm>
          <a:prstGeom prst="rect">
            <a:avLst/>
          </a:prstGeom>
        </p:spPr>
      </p:pic>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65</a:t>
            </a:fld>
            <a:endParaRPr lang="it-IT"/>
          </a:p>
        </p:txBody>
      </p:sp>
    </p:spTree>
    <p:extLst>
      <p:ext uri="{BB962C8B-B14F-4D97-AF65-F5344CB8AC3E}">
        <p14:creationId xmlns:p14="http://schemas.microsoft.com/office/powerpoint/2010/main" val="42482239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56233"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32173"/>
            <a:ext cx="10515600" cy="705656"/>
          </a:xfrm>
        </p:spPr>
        <p:txBody>
          <a:bodyPr>
            <a:normAutofit/>
          </a:bodyPr>
          <a:lstStyle/>
          <a:p>
            <a:r>
              <a:rPr lang="it-IT" sz="3600" dirty="0" err="1">
                <a:solidFill>
                  <a:srgbClr val="C00000"/>
                </a:solidFill>
              </a:rPr>
              <a:t>Parameter</a:t>
            </a:r>
            <a:r>
              <a:rPr lang="it-IT" sz="3600" dirty="0">
                <a:solidFill>
                  <a:srgbClr val="C00000"/>
                </a:solidFill>
              </a:rPr>
              <a:t> of the </a:t>
            </a:r>
            <a:r>
              <a:rPr lang="it-IT" sz="3600" dirty="0" err="1">
                <a:solidFill>
                  <a:srgbClr val="C00000"/>
                </a:solidFill>
              </a:rPr>
              <a:t>system</a:t>
            </a:r>
            <a:r>
              <a:rPr lang="it-IT" sz="3600" dirty="0">
                <a:solidFill>
                  <a:srgbClr val="C00000"/>
                </a:solidFill>
              </a:rPr>
              <a:t> from GW170817</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10" name="Segnaposto numero diapositiva 9"/>
          <p:cNvSpPr>
            <a:spLocks noGrp="1"/>
          </p:cNvSpPr>
          <p:nvPr>
            <p:ph type="sldNum" sz="quarter" idx="12"/>
          </p:nvPr>
        </p:nvSpPr>
        <p:spPr/>
        <p:txBody>
          <a:bodyPr/>
          <a:lstStyle/>
          <a:p>
            <a:fld id="{EF856C54-971D-4A64-8725-72F12A462872}" type="slidenum">
              <a:rPr lang="it-IT" smtClean="0"/>
              <a:t>66</a:t>
            </a:fld>
            <a:endParaRPr lang="it-IT"/>
          </a:p>
        </p:txBody>
      </p:sp>
      <p:pic>
        <p:nvPicPr>
          <p:cNvPr id="4" name="Immagine 3"/>
          <p:cNvPicPr>
            <a:picLocks noChangeAspect="1"/>
          </p:cNvPicPr>
          <p:nvPr/>
        </p:nvPicPr>
        <p:blipFill>
          <a:blip r:embed="rId2"/>
          <a:stretch>
            <a:fillRect/>
          </a:stretch>
        </p:blipFill>
        <p:spPr>
          <a:xfrm>
            <a:off x="1524001" y="990664"/>
            <a:ext cx="4768137" cy="2859417"/>
          </a:xfrm>
          <a:prstGeom prst="rect">
            <a:avLst/>
          </a:prstGeom>
        </p:spPr>
      </p:pic>
      <p:pic>
        <p:nvPicPr>
          <p:cNvPr id="5" name="Immagine 4"/>
          <p:cNvPicPr>
            <a:picLocks noChangeAspect="1"/>
          </p:cNvPicPr>
          <p:nvPr/>
        </p:nvPicPr>
        <p:blipFill>
          <a:blip r:embed="rId3"/>
          <a:stretch>
            <a:fillRect/>
          </a:stretch>
        </p:blipFill>
        <p:spPr>
          <a:xfrm>
            <a:off x="6278886" y="1187331"/>
            <a:ext cx="4518991" cy="3026598"/>
          </a:xfrm>
          <a:prstGeom prst="rect">
            <a:avLst/>
          </a:prstGeom>
        </p:spPr>
      </p:pic>
      <p:sp>
        <p:nvSpPr>
          <p:cNvPr id="6" name="CasellaDiTesto 5"/>
          <p:cNvSpPr txBox="1"/>
          <p:nvPr/>
        </p:nvSpPr>
        <p:spPr>
          <a:xfrm>
            <a:off x="6292137" y="737828"/>
            <a:ext cx="3278718" cy="430887"/>
          </a:xfrm>
          <a:prstGeom prst="rect">
            <a:avLst/>
          </a:prstGeom>
          <a:noFill/>
        </p:spPr>
        <p:txBody>
          <a:bodyPr wrap="none" rtlCol="0">
            <a:spAutoFit/>
          </a:bodyPr>
          <a:lstStyle/>
          <a:p>
            <a:pPr marL="342900" indent="-342900">
              <a:buFont typeface="Arial" panose="020B0604020202020204" pitchFamily="34" charset="0"/>
              <a:buChar char="•"/>
            </a:pPr>
            <a:r>
              <a:rPr lang="it-IT" sz="2200" dirty="0" err="1"/>
              <a:t>Chirp</a:t>
            </a:r>
            <a:r>
              <a:rPr lang="it-IT" sz="2200" dirty="0"/>
              <a:t> mass from (13.56)</a:t>
            </a:r>
          </a:p>
        </p:txBody>
      </p:sp>
      <p:sp>
        <p:nvSpPr>
          <p:cNvPr id="7" name="Avanti o successivo 6">
            <a:hlinkClick r:id="rId4" action="ppaction://hlinksldjump" highlightClick="1"/>
          </p:cNvPr>
          <p:cNvSpPr/>
          <p:nvPr/>
        </p:nvSpPr>
        <p:spPr>
          <a:xfrm>
            <a:off x="9562438" y="730806"/>
            <a:ext cx="558800" cy="424732"/>
          </a:xfrm>
          <a:prstGeom prst="actionButtonForwardNext">
            <a:avLst/>
          </a:prstGeom>
          <a:solidFill>
            <a:srgbClr val="CCECFF"/>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sz="2400" dirty="0">
              <a:solidFill>
                <a:prstClr val="black"/>
              </a:solidFill>
            </a:endParaRPr>
          </a:p>
        </p:txBody>
      </p:sp>
      <p:pic>
        <p:nvPicPr>
          <p:cNvPr id="8" name="Immagine 7"/>
          <p:cNvPicPr>
            <a:picLocks noChangeAspect="1"/>
          </p:cNvPicPr>
          <p:nvPr/>
        </p:nvPicPr>
        <p:blipFill>
          <a:blip r:embed="rId5"/>
          <a:stretch>
            <a:fillRect/>
          </a:stretch>
        </p:blipFill>
        <p:spPr>
          <a:xfrm>
            <a:off x="2296300" y="4145791"/>
            <a:ext cx="6118831" cy="2712209"/>
          </a:xfrm>
          <a:prstGeom prst="rect">
            <a:avLst/>
          </a:prstGeom>
        </p:spPr>
      </p:pic>
      <p:sp>
        <p:nvSpPr>
          <p:cNvPr id="9" name="Freccia a destra 8"/>
          <p:cNvSpPr/>
          <p:nvPr/>
        </p:nvSpPr>
        <p:spPr>
          <a:xfrm>
            <a:off x="5313729" y="2521091"/>
            <a:ext cx="978408" cy="843713"/>
          </a:xfrm>
          <a:prstGeom prst="rightArrow">
            <a:avLst/>
          </a:prstGeom>
          <a:solidFill>
            <a:srgbClr val="FF0000"/>
          </a:solidFill>
        </p:spPr>
        <p:txBody>
          <a:bodyPr wrap="square" rtlCol="0" anchor="ctr">
            <a:spAutoFit/>
          </a:bodyPr>
          <a:lstStyle/>
          <a:p>
            <a:pPr marL="342900" indent="-342900" algn="ctr">
              <a:lnSpc>
                <a:spcPct val="90000"/>
              </a:lnSpc>
              <a:spcBef>
                <a:spcPts val="1000"/>
              </a:spcBef>
              <a:buSzPct val="73000"/>
              <a:buFont typeface="Wingdings 2" panose="05020102010507070707" pitchFamily="18" charset="2"/>
              <a:buChar char=""/>
            </a:pPr>
            <a:endParaRPr lang="it-IT" sz="2400" dirty="0">
              <a:solidFill>
                <a:prstClr val="black"/>
              </a:solidFill>
            </a:endParaRPr>
          </a:p>
        </p:txBody>
      </p:sp>
      <p:sp>
        <p:nvSpPr>
          <p:cNvPr id="11" name="Rettangolo 10"/>
          <p:cNvSpPr/>
          <p:nvPr/>
        </p:nvSpPr>
        <p:spPr>
          <a:xfrm>
            <a:off x="8463822" y="4837785"/>
            <a:ext cx="2031901" cy="1107996"/>
          </a:xfrm>
          <a:prstGeom prst="rect">
            <a:avLst/>
          </a:prstGeom>
        </p:spPr>
        <p:txBody>
          <a:bodyPr wrap="square">
            <a:spAutoFit/>
          </a:bodyPr>
          <a:lstStyle/>
          <a:p>
            <a:r>
              <a:rPr lang="it-IT" sz="2200" dirty="0" err="1">
                <a:solidFill>
                  <a:prstClr val="black"/>
                </a:solidFill>
              </a:rPr>
              <a:t>Parameters</a:t>
            </a:r>
            <a:r>
              <a:rPr lang="it-IT" sz="2200" dirty="0">
                <a:solidFill>
                  <a:prstClr val="black"/>
                </a:solidFill>
              </a:rPr>
              <a:t> of the </a:t>
            </a:r>
            <a:r>
              <a:rPr lang="it-IT" sz="2200" dirty="0" err="1">
                <a:solidFill>
                  <a:prstClr val="black"/>
                </a:solidFill>
              </a:rPr>
              <a:t>system</a:t>
            </a:r>
            <a:r>
              <a:rPr lang="it-IT" sz="2200" dirty="0">
                <a:solidFill>
                  <a:prstClr val="black"/>
                </a:solidFill>
              </a:rPr>
              <a:t> from the </a:t>
            </a:r>
            <a:r>
              <a:rPr lang="it-IT" sz="2200" dirty="0" err="1">
                <a:solidFill>
                  <a:prstClr val="black"/>
                </a:solidFill>
              </a:rPr>
              <a:t>paper</a:t>
            </a:r>
            <a:endParaRPr lang="it-IT" dirty="0"/>
          </a:p>
        </p:txBody>
      </p:sp>
    </p:spTree>
    <p:extLst>
      <p:ext uri="{BB962C8B-B14F-4D97-AF65-F5344CB8AC3E}">
        <p14:creationId xmlns:p14="http://schemas.microsoft.com/office/powerpoint/2010/main" val="3705083327"/>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
            <a:ext cx="10515600" cy="737118"/>
          </a:xfrm>
        </p:spPr>
        <p:txBody>
          <a:bodyPr>
            <a:normAutofit/>
          </a:bodyPr>
          <a:lstStyle/>
          <a:p>
            <a:r>
              <a:rPr lang="it-IT" sz="3600" dirty="0" err="1">
                <a:solidFill>
                  <a:srgbClr val="C00000"/>
                </a:solidFill>
              </a:rPr>
              <a:t>Final</a:t>
            </a:r>
            <a:r>
              <a:rPr lang="it-IT" sz="3600" dirty="0">
                <a:solidFill>
                  <a:srgbClr val="C00000"/>
                </a:solidFill>
              </a:rPr>
              <a:t> state: NS or BH?</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67</a:t>
            </a:fld>
            <a:endParaRPr lang="it-IT"/>
          </a:p>
        </p:txBody>
      </p:sp>
      <p:pic>
        <p:nvPicPr>
          <p:cNvPr id="4" name="Immagine 3"/>
          <p:cNvPicPr>
            <a:picLocks noChangeAspect="1"/>
          </p:cNvPicPr>
          <p:nvPr/>
        </p:nvPicPr>
        <p:blipFill>
          <a:blip r:embed="rId2"/>
          <a:stretch>
            <a:fillRect/>
          </a:stretch>
        </p:blipFill>
        <p:spPr>
          <a:xfrm>
            <a:off x="1630017" y="891618"/>
            <a:ext cx="9144000" cy="5498834"/>
          </a:xfrm>
          <a:prstGeom prst="rect">
            <a:avLst/>
          </a:prstGeom>
        </p:spPr>
      </p:pic>
    </p:spTree>
    <p:extLst>
      <p:ext uri="{BB962C8B-B14F-4D97-AF65-F5344CB8AC3E}">
        <p14:creationId xmlns:p14="http://schemas.microsoft.com/office/powerpoint/2010/main" val="4271835765"/>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0"/>
            <a:ext cx="10515600" cy="700087"/>
          </a:xfrm>
        </p:spPr>
        <p:txBody>
          <a:bodyPr>
            <a:normAutofit/>
          </a:bodyPr>
          <a:lstStyle/>
          <a:p>
            <a:r>
              <a:rPr lang="en-US" sz="3600" dirty="0">
                <a:solidFill>
                  <a:srgbClr val="C00000"/>
                </a:solidFill>
              </a:rPr>
              <a:t>The EM follow-up</a:t>
            </a:r>
          </a:p>
        </p:txBody>
      </p:sp>
      <p:pic>
        <p:nvPicPr>
          <p:cNvPr id="5" name="Segnaposto contenuto 4"/>
          <p:cNvPicPr>
            <a:picLocks noGrp="1" noChangeAspect="1"/>
          </p:cNvPicPr>
          <p:nvPr>
            <p:ph idx="1"/>
          </p:nvPr>
        </p:nvPicPr>
        <p:blipFill>
          <a:blip r:embed="rId2" cstate="email">
            <a:extLst>
              <a:ext uri="{28A0092B-C50C-407E-A947-70E740481C1C}">
                <a14:useLocalDpi xmlns:a14="http://schemas.microsoft.com/office/drawing/2010/main"/>
              </a:ext>
            </a:extLst>
          </a:blip>
          <a:stretch>
            <a:fillRect/>
          </a:stretch>
        </p:blipFill>
        <p:spPr>
          <a:xfrm>
            <a:off x="1524000" y="1027113"/>
            <a:ext cx="9121423" cy="5130800"/>
          </a:xfrm>
        </p:spPr>
      </p:pic>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68</a:t>
            </a:fld>
            <a:endParaRPr lang="it-IT"/>
          </a:p>
        </p:txBody>
      </p:sp>
    </p:spTree>
    <p:extLst>
      <p:ext uri="{BB962C8B-B14F-4D97-AF65-F5344CB8AC3E}">
        <p14:creationId xmlns:p14="http://schemas.microsoft.com/office/powerpoint/2010/main" val="1344085813"/>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Segnaposto contenuto 3"/>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2617064" y="2914649"/>
            <a:ext cx="6938552" cy="3469276"/>
          </a:xfrm>
          <a:prstGeom prst="rect">
            <a:avLst/>
          </a:prstGeom>
        </p:spPr>
      </p:pic>
      <p:sp>
        <p:nvSpPr>
          <p:cNvPr id="4" name="Rettangolo 3"/>
          <p:cNvSpPr/>
          <p:nvPr/>
        </p:nvSpPr>
        <p:spPr>
          <a:xfrm>
            <a:off x="557561" y="872426"/>
            <a:ext cx="11143785" cy="2069797"/>
          </a:xfrm>
          <a:prstGeom prst="rect">
            <a:avLst/>
          </a:prstGeom>
        </p:spPr>
        <p:txBody>
          <a:bodyPr wrap="square">
            <a:spAutoFit/>
          </a:bodyPr>
          <a:lstStyle/>
          <a:p>
            <a:pPr marL="285750" indent="-285750">
              <a:buFont typeface="Arial" panose="020B0604020202020204" pitchFamily="34" charset="0"/>
              <a:buChar char="•"/>
            </a:pPr>
            <a:r>
              <a:rPr lang="en-US" dirty="0"/>
              <a:t>Elements of higher mass number become progressively rarer, because they increasingly absorb energy in being produced. </a:t>
            </a:r>
          </a:p>
          <a:p>
            <a:pPr marL="285750" indent="-285750">
              <a:buFont typeface="Arial" panose="020B0604020202020204" pitchFamily="34" charset="0"/>
              <a:buChar char="•"/>
            </a:pPr>
            <a:r>
              <a:rPr lang="en-US" dirty="0"/>
              <a:t>The abundance of elements in the Solar System is thought to be similar (Chap. 3)</a:t>
            </a:r>
          </a:p>
          <a:p>
            <a:pPr marL="285750" indent="-285750">
              <a:spcAft>
                <a:spcPts val="300"/>
              </a:spcAft>
              <a:buFont typeface="Arial" panose="020B0604020202020204" pitchFamily="34" charset="0"/>
              <a:buChar char="•"/>
            </a:pPr>
            <a:r>
              <a:rPr lang="en-US" dirty="0"/>
              <a:t>Supernova nucleosynthesis is the theory of the releasing in the Universe of elements up to iron (Z = 26) and nickel (Z = 28) in supernova explosions (F. Hoyle, 1954).</a:t>
            </a:r>
          </a:p>
          <a:p>
            <a:pPr marL="285750" indent="-285750">
              <a:spcAft>
                <a:spcPts val="300"/>
              </a:spcAft>
              <a:buFont typeface="Arial" panose="020B0604020202020204" pitchFamily="34" charset="0"/>
              <a:buChar char="•"/>
            </a:pPr>
            <a:r>
              <a:rPr lang="en-US" dirty="0"/>
              <a:t>Core-collapse supernovae are the main contributors of the heavy elements (A</a:t>
            </a:r>
            <a:r>
              <a:rPr lang="en-US" dirty="0">
                <a:sym typeface="Symbol" panose="05050102010706020507" pitchFamily="18" charset="2"/>
              </a:rPr>
              <a:t></a:t>
            </a:r>
            <a:r>
              <a:rPr lang="en-US" dirty="0"/>
              <a:t>12) Elements heavier that iron are produced by neutron capture in neutron-rich </a:t>
            </a:r>
          </a:p>
        </p:txBody>
      </p:sp>
      <p:sp>
        <p:nvSpPr>
          <p:cNvPr id="9" name="Titolo 8"/>
          <p:cNvSpPr>
            <a:spLocks noGrp="1"/>
          </p:cNvSpPr>
          <p:nvPr>
            <p:ph type="title"/>
          </p:nvPr>
        </p:nvSpPr>
        <p:spPr>
          <a:xfrm>
            <a:off x="838200" y="0"/>
            <a:ext cx="10515600" cy="765717"/>
          </a:xfrm>
        </p:spPr>
        <p:txBody>
          <a:bodyPr>
            <a:normAutofit/>
          </a:bodyPr>
          <a:lstStyle/>
          <a:p>
            <a:r>
              <a:rPr lang="en-US" sz="3600" dirty="0">
                <a:solidFill>
                  <a:srgbClr val="C00000"/>
                </a:solidFill>
              </a:rPr>
              <a:t>The Origin of Trans-Fe Elements</a:t>
            </a:r>
          </a:p>
        </p:txBody>
      </p:sp>
      <p:sp>
        <p:nvSpPr>
          <p:cNvPr id="3" name="Segnaposto piè di pagina 2"/>
          <p:cNvSpPr>
            <a:spLocks noGrp="1"/>
          </p:cNvSpPr>
          <p:nvPr>
            <p:ph type="ftr" sz="quarter" idx="11"/>
          </p:nvPr>
        </p:nvSpPr>
        <p:spPr/>
        <p:txBody>
          <a:bodyPr/>
          <a:lstStyle/>
          <a:p>
            <a:r>
              <a:rPr lang="fr-FR"/>
              <a:t>M. Spurio - Astroparticle Physics - 12</a:t>
            </a:r>
            <a:endParaRPr lang="it-IT"/>
          </a:p>
        </p:txBody>
      </p:sp>
      <p:sp>
        <p:nvSpPr>
          <p:cNvPr id="11" name="Segnaposto numero diapositiva 10"/>
          <p:cNvSpPr>
            <a:spLocks noGrp="1"/>
          </p:cNvSpPr>
          <p:nvPr>
            <p:ph type="sldNum" sz="quarter" idx="12"/>
          </p:nvPr>
        </p:nvSpPr>
        <p:spPr/>
        <p:txBody>
          <a:bodyPr/>
          <a:lstStyle/>
          <a:p>
            <a:fld id="{EF856C54-971D-4A64-8725-72F12A462872}" type="slidenum">
              <a:rPr lang="it-IT" smtClean="0"/>
              <a:t>69</a:t>
            </a:fld>
            <a:endParaRPr lang="it-IT"/>
          </a:p>
        </p:txBody>
      </p:sp>
    </p:spTree>
    <p:extLst>
      <p:ext uri="{BB962C8B-B14F-4D97-AF65-F5344CB8AC3E}">
        <p14:creationId xmlns:p14="http://schemas.microsoft.com/office/powerpoint/2010/main" val="3784063756"/>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631"/>
            <a:ext cx="10515600" cy="786390"/>
          </a:xfrm>
        </p:spPr>
        <p:txBody>
          <a:bodyPr>
            <a:normAutofit/>
          </a:bodyPr>
          <a:lstStyle/>
          <a:p>
            <a:r>
              <a:rPr lang="en-US" sz="3600" dirty="0">
                <a:solidFill>
                  <a:srgbClr val="C00000"/>
                </a:solidFill>
              </a:rPr>
              <a:t>Slow (s) and Rapid (r) processes</a:t>
            </a:r>
          </a:p>
        </p:txBody>
      </p:sp>
      <p:sp>
        <p:nvSpPr>
          <p:cNvPr id="5" name="Segnaposto piè di pagina 4"/>
          <p:cNvSpPr>
            <a:spLocks noGrp="1"/>
          </p:cNvSpPr>
          <p:nvPr>
            <p:ph type="ftr" sz="quarter" idx="11"/>
          </p:nvPr>
        </p:nvSpPr>
        <p:spPr/>
        <p:txBody>
          <a:bodyPr/>
          <a:lstStyle/>
          <a:p>
            <a:r>
              <a:rPr lang="fr-FR"/>
              <a:t>M. Spurio - Astroparticle Physics - 12</a:t>
            </a:r>
            <a:endParaRPr lang="it-IT"/>
          </a:p>
        </p:txBody>
      </p:sp>
      <p:sp>
        <p:nvSpPr>
          <p:cNvPr id="8" name="Segnaposto numero diapositiva 7"/>
          <p:cNvSpPr>
            <a:spLocks noGrp="1"/>
          </p:cNvSpPr>
          <p:nvPr>
            <p:ph type="sldNum" sz="quarter" idx="12"/>
          </p:nvPr>
        </p:nvSpPr>
        <p:spPr/>
        <p:txBody>
          <a:bodyPr/>
          <a:lstStyle/>
          <a:p>
            <a:fld id="{EF856C54-971D-4A64-8725-72F12A462872}" type="slidenum">
              <a:rPr lang="it-IT" smtClean="0"/>
              <a:t>70</a:t>
            </a:fld>
            <a:endParaRPr lang="it-IT"/>
          </a:p>
        </p:txBody>
      </p:sp>
      <mc:AlternateContent xmlns:mc="http://schemas.openxmlformats.org/markup-compatibility/2006" xmlns:a14="http://schemas.microsoft.com/office/drawing/2010/main">
        <mc:Choice Requires="a14">
          <p:sp>
            <p:nvSpPr>
              <p:cNvPr id="4" name="Rettangolo 3"/>
              <p:cNvSpPr/>
              <p:nvPr/>
            </p:nvSpPr>
            <p:spPr>
              <a:xfrm>
                <a:off x="564995" y="911969"/>
                <a:ext cx="10950498" cy="5223609"/>
              </a:xfrm>
              <a:prstGeom prst="rect">
                <a:avLst/>
              </a:prstGeom>
            </p:spPr>
            <p:txBody>
              <a:bodyPr wrap="square">
                <a:spAutoFit/>
              </a:bodyPr>
              <a:lstStyle/>
              <a:p>
                <a:pPr marL="285750" indent="-285750">
                  <a:spcAft>
                    <a:spcPts val="600"/>
                  </a:spcAft>
                  <a:buFont typeface="Arial" panose="020B0604020202020204" pitchFamily="34" charset="0"/>
                  <a:buChar char="•"/>
                </a:pPr>
                <a:r>
                  <a:rPr lang="en-US" dirty="0"/>
                  <a:t>Elements heavier that iron are produced by neutron capture in neutron-rich astrophysical environments, followed by </a:t>
                </a:r>
                <a:r>
                  <a:rPr lang="en-US" dirty="0">
                    <a:latin typeface="Symbol" panose="05050102010706020507" pitchFamily="18" charset="2"/>
                  </a:rPr>
                  <a:t>b</a:t>
                </a:r>
                <a:r>
                  <a:rPr lang="en-US" dirty="0"/>
                  <a:t> decay of the forming nuclei. </a:t>
                </a:r>
              </a:p>
              <a:p>
                <a:pPr marL="285750" indent="-285750">
                  <a:spcAft>
                    <a:spcPts val="600"/>
                  </a:spcAft>
                  <a:buFont typeface="Arial" panose="020B0604020202020204" pitchFamily="34" charset="0"/>
                  <a:buChar char="•"/>
                </a:pPr>
                <a:endParaRPr lang="en-US" dirty="0"/>
              </a:p>
              <a:p>
                <a:pPr marL="285750" indent="-285750">
                  <a:spcAft>
                    <a:spcPts val="600"/>
                  </a:spcAft>
                  <a:buFont typeface="Arial" panose="020B0604020202020204" pitchFamily="34" charset="0"/>
                  <a:buChar char="•"/>
                </a:pPr>
                <a:endParaRPr lang="en-US" dirty="0"/>
              </a:p>
              <a:p>
                <a:pPr marL="285750" indent="-285750">
                  <a:spcAft>
                    <a:spcPts val="600"/>
                  </a:spcAft>
                  <a:buFont typeface="Arial" panose="020B0604020202020204" pitchFamily="34" charset="0"/>
                  <a:buChar char="•"/>
                </a:pPr>
                <a:r>
                  <a:rPr lang="en-US" dirty="0"/>
                  <a:t>The so-called </a:t>
                </a:r>
                <a:r>
                  <a:rPr lang="en-US" b="1" u="sng" dirty="0"/>
                  <a:t>s-process</a:t>
                </a:r>
                <a:r>
                  <a:rPr lang="en-US" b="1" dirty="0"/>
                  <a:t> is believed to occur mostly in asymptotic giant</a:t>
                </a:r>
                <a:r>
                  <a:rPr lang="en-US" dirty="0"/>
                  <a:t>.</a:t>
                </a:r>
              </a:p>
              <a:p>
                <a:pPr marL="285750" indent="-285750">
                  <a:spcAft>
                    <a:spcPts val="600"/>
                  </a:spcAft>
                  <a:buFont typeface="Arial" panose="020B0604020202020204" pitchFamily="34" charset="0"/>
                  <a:buChar char="•"/>
                </a:pPr>
                <a:r>
                  <a:rPr lang="en-US" dirty="0"/>
                  <a:t>The s-process is believed to occur over time scales of thousands of years, passing decades between successive neutron captures.</a:t>
                </a:r>
              </a:p>
              <a:p>
                <a:pPr marL="285750" indent="-285750">
                  <a:spcAft>
                    <a:spcPts val="600"/>
                  </a:spcAft>
                  <a:buFont typeface="Arial" panose="020B0604020202020204" pitchFamily="34" charset="0"/>
                  <a:buChar char="•"/>
                </a:pPr>
                <a:r>
                  <a:rPr lang="en-US" dirty="0"/>
                  <a:t>The </a:t>
                </a:r>
                <a:r>
                  <a:rPr lang="en-US" b="1" u="sng" dirty="0"/>
                  <a:t>r-process</a:t>
                </a:r>
                <a:r>
                  <a:rPr lang="en-US" dirty="0"/>
                  <a:t> also involves neutron capture, as in (12.49) but the neutron capture time is much smaller than the nucleus decay time, due to the high neutron density. </a:t>
                </a:r>
              </a:p>
              <a:p>
                <a:pPr marL="285750" indent="-285750">
                  <a:spcAft>
                    <a:spcPts val="600"/>
                  </a:spcAft>
                  <a:buFont typeface="Arial" panose="020B0604020202020204" pitchFamily="34" charset="0"/>
                  <a:buChar char="•"/>
                </a:pPr>
                <a:r>
                  <a:rPr lang="en-US" dirty="0"/>
                  <a:t>The newly formed nucleus does not decay immediately; after subsequent captures, the isotopes move away from the stability valley: </a:t>
                </a:r>
                <a14:m>
                  <m:oMath xmlns:m="http://schemas.openxmlformats.org/officeDocument/2006/math">
                    <m:sPre>
                      <m:sPrePr>
                        <m:ctrlPr>
                          <a:rPr lang="en-US" i="1">
                            <a:latin typeface="Cambria Math" panose="02040503050406030204" pitchFamily="18" charset="0"/>
                          </a:rPr>
                        </m:ctrlPr>
                      </m:sPrePr>
                      <m:sub>
                        <m:r>
                          <a:rPr lang="it-IT" i="1">
                            <a:latin typeface="Cambria Math" panose="02040503050406030204" pitchFamily="18" charset="0"/>
                          </a:rPr>
                          <m:t>𝑍</m:t>
                        </m:r>
                      </m:sub>
                      <m:sup>
                        <m:r>
                          <a:rPr lang="it-IT" i="1">
                            <a:latin typeface="Cambria Math" panose="02040503050406030204" pitchFamily="18" charset="0"/>
                          </a:rPr>
                          <m:t>𝐴</m:t>
                        </m:r>
                      </m:sup>
                      <m:e>
                        <m:r>
                          <a:rPr lang="it-IT" i="1">
                            <a:latin typeface="Cambria Math" panose="02040503050406030204" pitchFamily="18" charset="0"/>
                          </a:rPr>
                          <m:t>𝑋</m:t>
                        </m:r>
                        <m:r>
                          <a:rPr lang="it-IT" i="1">
                            <a:latin typeface="Cambria Math" panose="02040503050406030204" pitchFamily="18" charset="0"/>
                            <a:ea typeface="Cambria Math" panose="02040503050406030204" pitchFamily="18" charset="0"/>
                          </a:rPr>
                          <m:t>→</m:t>
                        </m:r>
                        <m:sPre>
                          <m:sPrePr>
                            <m:ctrlPr>
                              <a:rPr lang="en-US" i="1">
                                <a:latin typeface="Cambria Math" panose="02040503050406030204" pitchFamily="18" charset="0"/>
                              </a:rPr>
                            </m:ctrlPr>
                          </m:sPrePr>
                          <m:sub>
                            <m:r>
                              <a:rPr lang="it-IT" i="1">
                                <a:latin typeface="Cambria Math" panose="02040503050406030204" pitchFamily="18" charset="0"/>
                              </a:rPr>
                              <m:t>𝑍</m:t>
                            </m:r>
                          </m:sub>
                          <m:sup>
                            <m:r>
                              <a:rPr lang="it-IT" i="1">
                                <a:latin typeface="Cambria Math" panose="02040503050406030204" pitchFamily="18" charset="0"/>
                              </a:rPr>
                              <m:t>𝐴</m:t>
                            </m:r>
                            <m:r>
                              <a:rPr lang="it-IT" i="1">
                                <a:latin typeface="Cambria Math" panose="02040503050406030204" pitchFamily="18" charset="0"/>
                              </a:rPr>
                              <m:t>+1</m:t>
                            </m:r>
                          </m:sup>
                          <m:e>
                            <m:r>
                              <a:rPr lang="it-IT" i="1">
                                <a:latin typeface="Cambria Math" panose="02040503050406030204" pitchFamily="18" charset="0"/>
                              </a:rPr>
                              <m:t>𝑋</m:t>
                            </m:r>
                            <m:r>
                              <a:rPr lang="it-IT" i="1">
                                <a:latin typeface="Cambria Math" panose="02040503050406030204" pitchFamily="18" charset="0"/>
                                <a:ea typeface="Cambria Math" panose="02040503050406030204" pitchFamily="18" charset="0"/>
                              </a:rPr>
                              <m:t>→</m:t>
                            </m:r>
                          </m:e>
                        </m:sPre>
                        <m:sPre>
                          <m:sPrePr>
                            <m:ctrlPr>
                              <a:rPr lang="en-US" i="1">
                                <a:latin typeface="Cambria Math" panose="02040503050406030204" pitchFamily="18" charset="0"/>
                              </a:rPr>
                            </m:ctrlPr>
                          </m:sPrePr>
                          <m:sub>
                            <m:r>
                              <a:rPr lang="it-IT" i="1">
                                <a:latin typeface="Cambria Math" panose="02040503050406030204" pitchFamily="18" charset="0"/>
                              </a:rPr>
                              <m:t>𝑍</m:t>
                            </m:r>
                          </m:sub>
                          <m:sup>
                            <m:r>
                              <a:rPr lang="it-IT" i="1">
                                <a:latin typeface="Cambria Math" panose="02040503050406030204" pitchFamily="18" charset="0"/>
                              </a:rPr>
                              <m:t>𝐴</m:t>
                            </m:r>
                            <m:r>
                              <a:rPr lang="it-IT" i="1">
                                <a:latin typeface="Cambria Math" panose="02040503050406030204" pitchFamily="18" charset="0"/>
                              </a:rPr>
                              <m:t>+2</m:t>
                            </m:r>
                          </m:sup>
                          <m:e>
                            <m:r>
                              <a:rPr lang="it-IT" i="1">
                                <a:latin typeface="Cambria Math" panose="02040503050406030204" pitchFamily="18" charset="0"/>
                              </a:rPr>
                              <m:t>𝑋</m:t>
                            </m:r>
                            <m:r>
                              <a:rPr lang="it-IT" i="1">
                                <a:latin typeface="Cambria Math" panose="02040503050406030204" pitchFamily="18" charset="0"/>
                                <a:ea typeface="Cambria Math" panose="02040503050406030204" pitchFamily="18" charset="0"/>
                              </a:rPr>
                              <m:t>→</m:t>
                            </m:r>
                          </m:e>
                        </m:sPre>
                      </m:e>
                    </m:sPre>
                    <m:r>
                      <a:rPr lang="it-IT" i="1">
                        <a:latin typeface="Cambria Math" panose="02040503050406030204" pitchFamily="18" charset="0"/>
                      </a:rPr>
                      <m:t>…</m:t>
                    </m:r>
                  </m:oMath>
                </a14:m>
                <a:endParaRPr lang="en-US" dirty="0"/>
              </a:p>
              <a:p>
                <a:pPr marL="285750" indent="-285750">
                  <a:spcAft>
                    <a:spcPts val="600"/>
                  </a:spcAft>
                  <a:buFont typeface="Arial" panose="020B0604020202020204" pitchFamily="34" charset="0"/>
                  <a:buChar char="•"/>
                </a:pPr>
                <a:r>
                  <a:rPr lang="en-US" dirty="0"/>
                  <a:t>The r-process occurs in astrophysical locations where there is a high density of free neutrons (astrophysical regions matter of ongoing researches).</a:t>
                </a:r>
              </a:p>
              <a:p>
                <a:pPr marL="285750" indent="-285750">
                  <a:spcAft>
                    <a:spcPts val="600"/>
                  </a:spcAft>
                  <a:buFont typeface="Arial" panose="020B0604020202020204" pitchFamily="34" charset="0"/>
                  <a:buChar char="•"/>
                </a:pPr>
                <a:r>
                  <a:rPr lang="en-US" dirty="0"/>
                  <a:t>Until the observation of GW170817, the environment around core-collapse SN was the most plausible candidate. </a:t>
                </a:r>
              </a:p>
              <a:p>
                <a:pPr marL="285750" indent="-285750">
                  <a:spcAft>
                    <a:spcPts val="600"/>
                  </a:spcAft>
                  <a:buFont typeface="Arial" panose="020B0604020202020204" pitchFamily="34" charset="0"/>
                  <a:buChar char="•"/>
                </a:pPr>
                <a:r>
                  <a:rPr lang="en-US" dirty="0"/>
                  <a:t>GW170817 showed that the most suited ambient for r-processes is probably the neutron-rich matter in a binary neutron star merger (the so-called kilonova).</a:t>
                </a:r>
              </a:p>
            </p:txBody>
          </p:sp>
        </mc:Choice>
        <mc:Fallback xmlns="">
          <p:sp>
            <p:nvSpPr>
              <p:cNvPr id="4" name="Rettangolo 3"/>
              <p:cNvSpPr>
                <a:spLocks noRot="1" noChangeAspect="1" noMove="1" noResize="1" noEditPoints="1" noAdjustHandles="1" noChangeArrowheads="1" noChangeShapeType="1" noTextEdit="1"/>
              </p:cNvSpPr>
              <p:nvPr/>
            </p:nvSpPr>
            <p:spPr>
              <a:xfrm>
                <a:off x="564995" y="911969"/>
                <a:ext cx="10950498" cy="5223609"/>
              </a:xfrm>
              <a:prstGeom prst="rect">
                <a:avLst/>
              </a:prstGeom>
              <a:blipFill>
                <a:blip r:embed="rId2"/>
                <a:stretch>
                  <a:fillRect l="-390" t="-701" r="-724" b="-1051"/>
                </a:stretch>
              </a:blipFill>
            </p:spPr>
            <p:txBody>
              <a:bodyPr/>
              <a:lstStyle/>
              <a:p>
                <a:r>
                  <a:rPr lang="en-US">
                    <a:noFill/>
                  </a:rPr>
                  <a:t> </a:t>
                </a:r>
              </a:p>
            </p:txBody>
          </p:sp>
        </mc:Fallback>
      </mc:AlternateContent>
      <p:pic>
        <p:nvPicPr>
          <p:cNvPr id="6" name="Immagine 5"/>
          <p:cNvPicPr>
            <a:picLocks noChangeAspect="1"/>
          </p:cNvPicPr>
          <p:nvPr/>
        </p:nvPicPr>
        <p:blipFill>
          <a:blip r:embed="rId3"/>
          <a:stretch>
            <a:fillRect/>
          </a:stretch>
        </p:blipFill>
        <p:spPr>
          <a:xfrm>
            <a:off x="2560338" y="1636091"/>
            <a:ext cx="7287850" cy="473550"/>
          </a:xfrm>
          <a:prstGeom prst="rect">
            <a:avLst/>
          </a:prstGeom>
        </p:spPr>
      </p:pic>
    </p:spTree>
    <p:extLst>
      <p:ext uri="{BB962C8B-B14F-4D97-AF65-F5344CB8AC3E}">
        <p14:creationId xmlns:p14="http://schemas.microsoft.com/office/powerpoint/2010/main" val="344570033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3" end="3"/>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5" end="5"/>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7" end="7"/>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4">
                                            <p:txEl>
                                              <p:pRg st="8" end="8"/>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4">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84663" y="0"/>
            <a:ext cx="9154687" cy="734041"/>
          </a:xfrm>
        </p:spPr>
        <p:txBody>
          <a:bodyPr>
            <a:noAutofit/>
          </a:bodyPr>
          <a:lstStyle/>
          <a:p>
            <a:r>
              <a:rPr lang="en-GB" sz="3600" dirty="0">
                <a:solidFill>
                  <a:srgbClr val="C00000"/>
                </a:solidFill>
              </a:rPr>
              <a:t>Numerical simulation </a:t>
            </a:r>
          </a:p>
        </p:txBody>
      </p:sp>
      <p:sp>
        <p:nvSpPr>
          <p:cNvPr id="4" name="Segnaposto piè di pagina 3"/>
          <p:cNvSpPr>
            <a:spLocks noGrp="1"/>
          </p:cNvSpPr>
          <p:nvPr>
            <p:ph type="ftr" sz="quarter" idx="11"/>
          </p:nvPr>
        </p:nvSpPr>
        <p:spPr/>
        <p:txBody>
          <a:bodyPr/>
          <a:lstStyle/>
          <a:p>
            <a:r>
              <a:rPr lang="en-US"/>
              <a:t>M. Spurio: Multimessenger@X CPAN</a:t>
            </a:r>
            <a:endParaRPr lang="it-IT"/>
          </a:p>
        </p:txBody>
      </p:sp>
      <p:sp>
        <p:nvSpPr>
          <p:cNvPr id="6" name="Segnaposto numero diapositiva 5"/>
          <p:cNvSpPr>
            <a:spLocks noGrp="1"/>
          </p:cNvSpPr>
          <p:nvPr>
            <p:ph type="sldNum" sz="quarter" idx="12"/>
          </p:nvPr>
        </p:nvSpPr>
        <p:spPr/>
        <p:txBody>
          <a:bodyPr/>
          <a:lstStyle/>
          <a:p>
            <a:fld id="{EF856C54-971D-4A64-8725-72F12A462872}" type="slidenum">
              <a:rPr lang="it-IT" smtClean="0"/>
              <a:t>71</a:t>
            </a:fld>
            <a:endParaRPr lang="it-IT"/>
          </a:p>
        </p:txBody>
      </p:sp>
      <p:pic>
        <p:nvPicPr>
          <p:cNvPr id="3" name="rprocess">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856191" y="1951078"/>
            <a:ext cx="6295030" cy="3672101"/>
          </a:xfrm>
          <a:prstGeom prst="rect">
            <a:avLst/>
          </a:prstGeom>
        </p:spPr>
      </p:pic>
      <p:pic>
        <p:nvPicPr>
          <p:cNvPr id="5" name="Immagine 4"/>
          <p:cNvPicPr>
            <a:picLocks noChangeAspect="1"/>
          </p:cNvPicPr>
          <p:nvPr/>
        </p:nvPicPr>
        <p:blipFill>
          <a:blip r:embed="rId5"/>
          <a:stretch>
            <a:fillRect/>
          </a:stretch>
        </p:blipFill>
        <p:spPr>
          <a:xfrm>
            <a:off x="7520485" y="813382"/>
            <a:ext cx="3197790" cy="962168"/>
          </a:xfrm>
          <a:prstGeom prst="rect">
            <a:avLst/>
          </a:prstGeom>
        </p:spPr>
      </p:pic>
      <p:cxnSp>
        <p:nvCxnSpPr>
          <p:cNvPr id="7" name="Connettore diritto 6"/>
          <p:cNvCxnSpPr/>
          <p:nvPr/>
        </p:nvCxnSpPr>
        <p:spPr>
          <a:xfrm>
            <a:off x="7017225" y="1686351"/>
            <a:ext cx="788158" cy="0"/>
          </a:xfrm>
          <a:prstGeom prst="line">
            <a:avLst/>
          </a:prstGeom>
        </p:spPr>
        <p:style>
          <a:lnRef idx="1">
            <a:schemeClr val="accent1"/>
          </a:lnRef>
          <a:fillRef idx="0">
            <a:schemeClr val="accent1"/>
          </a:fillRef>
          <a:effectRef idx="0">
            <a:schemeClr val="accent1"/>
          </a:effectRef>
          <a:fontRef idx="minor">
            <a:schemeClr val="tx1"/>
          </a:fontRef>
        </p:style>
      </p:cxnSp>
      <p:sp>
        <p:nvSpPr>
          <p:cNvPr id="8" name="Rettangolo 7"/>
          <p:cNvSpPr/>
          <p:nvPr/>
        </p:nvSpPr>
        <p:spPr>
          <a:xfrm>
            <a:off x="535259" y="1504385"/>
            <a:ext cx="4207726" cy="4385816"/>
          </a:xfrm>
          <a:prstGeom prst="rect">
            <a:avLst/>
          </a:prstGeom>
        </p:spPr>
        <p:txBody>
          <a:bodyPr wrap="square">
            <a:spAutoFit/>
          </a:bodyPr>
          <a:lstStyle/>
          <a:p>
            <a:pPr lvl="1">
              <a:spcAft>
                <a:spcPts val="1200"/>
              </a:spcAft>
            </a:pPr>
            <a:r>
              <a:rPr lang="en-GB" b="1" dirty="0"/>
              <a:t>r-process (</a:t>
            </a:r>
            <a:r>
              <a:rPr lang="en-GB" b="1" i="1" dirty="0"/>
              <a:t>rapid</a:t>
            </a:r>
            <a:r>
              <a:rPr lang="en-GB" b="1" dirty="0"/>
              <a:t>)</a:t>
            </a:r>
          </a:p>
          <a:p>
            <a:pPr marL="600075" lvl="1" indent="-257175">
              <a:spcAft>
                <a:spcPts val="600"/>
              </a:spcAft>
              <a:buFont typeface="Arial" panose="020B0604020202020204" pitchFamily="34" charset="0"/>
              <a:buChar char="•"/>
            </a:pPr>
            <a:r>
              <a:rPr lang="en-GB" dirty="0"/>
              <a:t>occurs in very neutron-rich environment, </a:t>
            </a:r>
          </a:p>
          <a:p>
            <a:pPr marL="942975" lvl="2" indent="-257175">
              <a:spcAft>
                <a:spcPts val="600"/>
              </a:spcAft>
              <a:buFont typeface="Arial" panose="020B0604020202020204" pitchFamily="34" charset="0"/>
              <a:buChar char="•"/>
            </a:pPr>
            <a:r>
              <a:rPr lang="en-GB" dirty="0"/>
              <a:t>Supernovae?</a:t>
            </a:r>
          </a:p>
          <a:p>
            <a:pPr marL="942975" lvl="2" indent="-257175">
              <a:spcAft>
                <a:spcPts val="600"/>
              </a:spcAft>
              <a:buFont typeface="Arial" panose="020B0604020202020204" pitchFamily="34" charset="0"/>
              <a:buChar char="•"/>
            </a:pPr>
            <a:r>
              <a:rPr lang="en-GB" dirty="0"/>
              <a:t>Neutron star merging?</a:t>
            </a:r>
          </a:p>
          <a:p>
            <a:pPr marL="600075" lvl="1" indent="-257175">
              <a:spcAft>
                <a:spcPts val="1200"/>
              </a:spcAft>
              <a:buFont typeface="Arial" panose="020B0604020202020204" pitchFamily="34" charset="0"/>
              <a:buChar char="•"/>
            </a:pPr>
            <a:r>
              <a:rPr lang="en-GB" dirty="0">
                <a:ea typeface="Cambria Math"/>
              </a:rPr>
              <a:t>adds many neutrons </a:t>
            </a:r>
            <a:r>
              <a:rPr lang="en-GB" i="1" dirty="0">
                <a:ea typeface="Cambria Math"/>
              </a:rPr>
              <a:t>rapidly</a:t>
            </a:r>
            <a:r>
              <a:rPr lang="en-GB" dirty="0">
                <a:ea typeface="Cambria Math"/>
              </a:rPr>
              <a:t>, before the nucleus has time to decay</a:t>
            </a:r>
          </a:p>
          <a:p>
            <a:pPr marL="600075" lvl="1" indent="-257175">
              <a:spcAft>
                <a:spcPts val="1200"/>
              </a:spcAft>
              <a:buFont typeface="Arial" panose="020B0604020202020204" pitchFamily="34" charset="0"/>
              <a:buChar char="•"/>
            </a:pPr>
            <a:r>
              <a:rPr lang="en-GB" dirty="0">
                <a:ea typeface="Cambria Math"/>
              </a:rPr>
              <a:t>Very n-rich nuclei are initially unstable, thus decay to stable isotopes via </a:t>
            </a:r>
            <a:r>
              <a:rPr lang="el-GR" dirty="0">
                <a:ea typeface="Cambria Math"/>
              </a:rPr>
              <a:t>β</a:t>
            </a:r>
            <a:r>
              <a:rPr lang="en-GB" dirty="0">
                <a:ea typeface="Cambria Math"/>
              </a:rPr>
              <a:t> decay that decay converts a “n” into a “p”</a:t>
            </a:r>
          </a:p>
          <a:p>
            <a:pPr marL="600075" lvl="1" indent="-257175">
              <a:spcAft>
                <a:spcPts val="1200"/>
              </a:spcAft>
              <a:buFont typeface="Arial" panose="020B0604020202020204" pitchFamily="34" charset="0"/>
              <a:buChar char="•"/>
            </a:pPr>
            <a:r>
              <a:rPr lang="en-GB" dirty="0">
                <a:ea typeface="Cambria Math"/>
              </a:rPr>
              <a:t>The mass number, A, is unchanged, while Z increases</a:t>
            </a:r>
          </a:p>
        </p:txBody>
      </p:sp>
    </p:spTree>
    <p:extLst>
      <p:ext uri="{BB962C8B-B14F-4D97-AF65-F5344CB8AC3E}">
        <p14:creationId xmlns:p14="http://schemas.microsoft.com/office/powerpoint/2010/main" val="3535445293"/>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763858" y="-21140"/>
            <a:ext cx="10515600" cy="779424"/>
          </a:xfrm>
        </p:spPr>
        <p:txBody>
          <a:bodyPr>
            <a:normAutofit/>
          </a:bodyPr>
          <a:lstStyle/>
          <a:p>
            <a:r>
              <a:rPr lang="en-US" sz="3600" dirty="0">
                <a:solidFill>
                  <a:srgbClr val="C00000"/>
                </a:solidFill>
              </a:rPr>
              <a:t>The “kilonova”</a:t>
            </a:r>
          </a:p>
        </p:txBody>
      </p:sp>
      <p:pic>
        <p:nvPicPr>
          <p:cNvPr id="6" name="Segnaposto contenuto 5">
            <a:hlinkClick r:id="rId2" action="ppaction://hlinkfile"/>
          </p:cNvPr>
          <p:cNvPicPr>
            <a:picLocks noGrp="1" noChangeAspect="1"/>
          </p:cNvPicPr>
          <p:nvPr>
            <p:ph idx="1"/>
          </p:nvPr>
        </p:nvPicPr>
        <p:blipFill>
          <a:blip r:embed="rId3" cstate="email">
            <a:extLst>
              <a:ext uri="{28A0092B-C50C-407E-A947-70E740481C1C}">
                <a14:useLocalDpi xmlns:a14="http://schemas.microsoft.com/office/drawing/2010/main"/>
              </a:ext>
            </a:extLst>
          </a:blip>
          <a:stretch>
            <a:fillRect/>
          </a:stretch>
        </p:blipFill>
        <p:spPr>
          <a:xfrm>
            <a:off x="4631209" y="3139491"/>
            <a:ext cx="6096528" cy="3426249"/>
          </a:xfrm>
          <a:prstGeom prst="rect">
            <a:avLst/>
          </a:prstGeom>
        </p:spPr>
      </p:pic>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72</a:t>
            </a:fld>
            <a:endParaRPr lang="it-IT"/>
          </a:p>
        </p:txBody>
      </p:sp>
      <p:pic>
        <p:nvPicPr>
          <p:cNvPr id="3074" name="Picture 2" descr="https://upload.wikimedia.org/wikipedia/commons/thumb/5/5a/Eso1733j_X-shooter_spectra_montage_of_kilonova_in_NGC4993.png/320px-Eso1733j_X-shooter_spectra_montage_of_kilonova_in_NGC4993.png"/>
          <p:cNvPicPr>
            <a:picLocks noChangeAspect="1" noChangeArrowheads="1"/>
          </p:cNvPicPr>
          <p:nvPr/>
        </p:nvPicPr>
        <p:blipFill>
          <a:blip r:embed="rId4" cstate="email">
            <a:extLst>
              <a:ext uri="{28A0092B-C50C-407E-A947-70E740481C1C}">
                <a14:useLocalDpi xmlns:a14="http://schemas.microsoft.com/office/drawing/2010/main"/>
              </a:ext>
            </a:extLst>
          </a:blip>
          <a:srcRect/>
          <a:stretch>
            <a:fillRect/>
          </a:stretch>
        </p:blipFill>
        <p:spPr bwMode="auto">
          <a:xfrm>
            <a:off x="1042797" y="884407"/>
            <a:ext cx="2767203" cy="5837068"/>
          </a:xfrm>
          <a:prstGeom prst="rect">
            <a:avLst/>
          </a:prstGeom>
          <a:noFill/>
          <a:extLst>
            <a:ext uri="{909E8E84-426E-40DD-AFC4-6F175D3DCCD1}">
              <a14:hiddenFill xmlns:a14="http://schemas.microsoft.com/office/drawing/2010/main">
                <a:solidFill>
                  <a:srgbClr val="FFFFFF"/>
                </a:solidFill>
              </a14:hiddenFill>
            </a:ext>
          </a:extLst>
        </p:spPr>
      </p:pic>
      <p:sp>
        <p:nvSpPr>
          <p:cNvPr id="7" name="Rettangolo 6"/>
          <p:cNvSpPr/>
          <p:nvPr/>
        </p:nvSpPr>
        <p:spPr>
          <a:xfrm>
            <a:off x="4038600" y="891643"/>
            <a:ext cx="7662746" cy="2145203"/>
          </a:xfrm>
          <a:prstGeom prst="rect">
            <a:avLst/>
          </a:prstGeom>
        </p:spPr>
        <p:txBody>
          <a:bodyPr wrap="square">
            <a:spAutoFit/>
          </a:bodyPr>
          <a:lstStyle/>
          <a:p>
            <a:pPr marL="324000" indent="-324000">
              <a:lnSpc>
                <a:spcPct val="90000"/>
              </a:lnSpc>
              <a:spcAft>
                <a:spcPts val="1200"/>
              </a:spcAft>
              <a:buSzPct val="73000"/>
              <a:buFont typeface="Arial" panose="020B0604020202020204" pitchFamily="34" charset="0"/>
              <a:buChar char="•"/>
            </a:pPr>
            <a:r>
              <a:rPr lang="en-US" dirty="0">
                <a:solidFill>
                  <a:prstClr val="black"/>
                </a:solidFill>
              </a:rPr>
              <a:t>A kilonova is a transient event observable with traditional astronomical methods occurring when two NSs merge </a:t>
            </a:r>
          </a:p>
          <a:p>
            <a:pPr marL="324000" indent="-324000">
              <a:lnSpc>
                <a:spcPct val="90000"/>
              </a:lnSpc>
              <a:spcAft>
                <a:spcPts val="1200"/>
              </a:spcAft>
              <a:buSzPct val="73000"/>
              <a:buFont typeface="Arial" panose="020B0604020202020204" pitchFamily="34" charset="0"/>
              <a:buChar char="•"/>
            </a:pPr>
            <a:r>
              <a:rPr lang="en-US" dirty="0">
                <a:solidFill>
                  <a:prstClr val="black"/>
                </a:solidFill>
              </a:rPr>
              <a:t>The term </a:t>
            </a:r>
            <a:r>
              <a:rPr lang="en-US" i="1" dirty="0">
                <a:solidFill>
                  <a:prstClr val="black"/>
                </a:solidFill>
              </a:rPr>
              <a:t>kilonova</a:t>
            </a:r>
            <a:r>
              <a:rPr lang="en-US" dirty="0">
                <a:solidFill>
                  <a:prstClr val="black"/>
                </a:solidFill>
              </a:rPr>
              <a:t> (or </a:t>
            </a:r>
            <a:r>
              <a:rPr lang="en-US" i="1" dirty="0" err="1">
                <a:solidFill>
                  <a:prstClr val="black"/>
                </a:solidFill>
              </a:rPr>
              <a:t>macronova</a:t>
            </a:r>
            <a:r>
              <a:rPr lang="en-US" dirty="0">
                <a:solidFill>
                  <a:prstClr val="black"/>
                </a:solidFill>
              </a:rPr>
              <a:t> or </a:t>
            </a:r>
            <a:r>
              <a:rPr lang="en-US" i="1" dirty="0">
                <a:solidFill>
                  <a:prstClr val="black"/>
                </a:solidFill>
              </a:rPr>
              <a:t>r-process supernova</a:t>
            </a:r>
            <a:r>
              <a:rPr lang="en-US" dirty="0">
                <a:solidFill>
                  <a:prstClr val="black"/>
                </a:solidFill>
              </a:rPr>
              <a:t>) was introduced to characterize the peak brightness of the isotropic emission which reaches 10</a:t>
            </a:r>
            <a:r>
              <a:rPr lang="en-US" baseline="30000" dirty="0">
                <a:solidFill>
                  <a:prstClr val="black"/>
                </a:solidFill>
              </a:rPr>
              <a:t>3</a:t>
            </a:r>
            <a:r>
              <a:rPr lang="en-US" dirty="0">
                <a:solidFill>
                  <a:prstClr val="black"/>
                </a:solidFill>
              </a:rPr>
              <a:t> times that of a nova.</a:t>
            </a:r>
          </a:p>
          <a:p>
            <a:pPr marL="324000" indent="-324000">
              <a:lnSpc>
                <a:spcPct val="90000"/>
              </a:lnSpc>
              <a:spcAft>
                <a:spcPts val="1200"/>
              </a:spcAft>
              <a:buSzPct val="73000"/>
              <a:buFont typeface="Arial" panose="020B0604020202020204" pitchFamily="34" charset="0"/>
              <a:buChar char="•"/>
            </a:pPr>
            <a:r>
              <a:rPr lang="en-US" dirty="0"/>
              <a:t>These observations support the hypothesis that a kilonova powered by the radioactive decay of r-process nuclei synthesized in </a:t>
            </a:r>
            <a:r>
              <a:rPr lang="it-IT" dirty="0"/>
              <a:t>the </a:t>
            </a:r>
            <a:r>
              <a:rPr lang="it-IT" dirty="0" err="1"/>
              <a:t>ejecta</a:t>
            </a:r>
            <a:r>
              <a:rPr lang="it-IT" dirty="0"/>
              <a:t> </a:t>
            </a:r>
            <a:r>
              <a:rPr lang="it-IT" dirty="0" err="1"/>
              <a:t>was</a:t>
            </a:r>
            <a:r>
              <a:rPr lang="it-IT" dirty="0"/>
              <a:t> </a:t>
            </a:r>
            <a:r>
              <a:rPr lang="it-IT" dirty="0" err="1"/>
              <a:t>produced</a:t>
            </a:r>
            <a:r>
              <a:rPr lang="it-IT" dirty="0"/>
              <a:t>.</a:t>
            </a:r>
            <a:endParaRPr lang="it-IT" dirty="0">
              <a:solidFill>
                <a:prstClr val="black"/>
              </a:solidFill>
            </a:endParaRPr>
          </a:p>
        </p:txBody>
      </p:sp>
    </p:spTree>
    <p:extLst>
      <p:ext uri="{BB962C8B-B14F-4D97-AF65-F5344CB8AC3E}">
        <p14:creationId xmlns:p14="http://schemas.microsoft.com/office/powerpoint/2010/main" val="311436630"/>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8256"/>
            <a:ext cx="10515600" cy="747462"/>
          </a:xfrm>
        </p:spPr>
        <p:txBody>
          <a:bodyPr>
            <a:normAutofit/>
          </a:bodyPr>
          <a:lstStyle/>
          <a:p>
            <a:r>
              <a:rPr lang="en-US" sz="3600" dirty="0">
                <a:solidFill>
                  <a:srgbClr val="C00000"/>
                </a:solidFill>
              </a:rPr>
              <a:t>Proposed 3rd Generation Detectors (Europe)</a:t>
            </a:r>
          </a:p>
        </p:txBody>
      </p:sp>
      <p:sp>
        <p:nvSpPr>
          <p:cNvPr id="3" name="Segnaposto contenuto 2"/>
          <p:cNvSpPr>
            <a:spLocks noGrp="1"/>
          </p:cNvSpPr>
          <p:nvPr>
            <p:ph idx="1"/>
          </p:nvPr>
        </p:nvSpPr>
        <p:spPr>
          <a:xfrm>
            <a:off x="413658" y="1825625"/>
            <a:ext cx="3271934" cy="4351338"/>
          </a:xfrm>
        </p:spPr>
        <p:txBody>
          <a:bodyPr>
            <a:normAutofit/>
          </a:bodyPr>
          <a:lstStyle/>
          <a:p>
            <a:r>
              <a:rPr lang="en-US" sz="2000" dirty="0"/>
              <a:t>This week</a:t>
            </a:r>
          </a:p>
          <a:p>
            <a:r>
              <a:rPr lang="en-US" sz="2000" dirty="0">
                <a:hlinkClick r:id="rId2"/>
              </a:rPr>
              <a:t>https://indico.ego-gw.it/event/819/</a:t>
            </a:r>
            <a:r>
              <a:rPr lang="en-US" sz="2000" dirty="0"/>
              <a:t> </a:t>
            </a: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73</a:t>
            </a:fld>
            <a:endParaRPr lang="it-IT"/>
          </a:p>
        </p:txBody>
      </p:sp>
      <p:pic>
        <p:nvPicPr>
          <p:cNvPr id="2050" name="Picture 2" descr="ET Symposium Bologna">
            <a:extLst>
              <a:ext uri="{FF2B5EF4-FFF2-40B4-BE49-F238E27FC236}">
                <a16:creationId xmlns:a16="http://schemas.microsoft.com/office/drawing/2014/main" id="{55DBAFF8-7BE3-327A-55A8-B7EB36229035}"/>
              </a:ext>
            </a:extLst>
          </p:cNvPr>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3803779" y="858822"/>
            <a:ext cx="7974563" cy="598092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50470695"/>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olo 1"/>
          <p:cNvSpPr txBox="1">
            <a:spLocks/>
          </p:cNvSpPr>
          <p:nvPr/>
        </p:nvSpPr>
        <p:spPr>
          <a:xfrm>
            <a:off x="832624" y="0"/>
            <a:ext cx="10355766" cy="774553"/>
          </a:xfrm>
          <a:prstGeom prst="rect">
            <a:avLst/>
          </a:prstGeom>
        </p:spPr>
        <p:txBody>
          <a:bodyPr vert="horz" lIns="68580" tIns="34290" rIns="68580" bIns="34290" rtlCol="0" anchor="ctr">
            <a:normAutofit fontScale="97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sz="3600" dirty="0">
                <a:solidFill>
                  <a:srgbClr val="C00000"/>
                </a:solidFill>
              </a:rPr>
              <a:t>The LISA interferometer in space </a:t>
            </a:r>
          </a:p>
        </p:txBody>
      </p:sp>
      <p:pic>
        <p:nvPicPr>
          <p:cNvPr id="1026" name="Picture 2" descr="LISA-waves.jpg"/>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6891011" y="941980"/>
            <a:ext cx="4991085" cy="3743313"/>
          </a:xfrm>
          <a:prstGeom prst="rect">
            <a:avLst/>
          </a:prstGeom>
          <a:noFill/>
          <a:extLst>
            <a:ext uri="{909E8E84-426E-40DD-AFC4-6F175D3DCCD1}">
              <a14:hiddenFill xmlns:a14="http://schemas.microsoft.com/office/drawing/2010/main">
                <a:solidFill>
                  <a:srgbClr val="FFFFFF"/>
                </a:solidFill>
              </a14:hiddenFill>
            </a:ext>
          </a:extLst>
        </p:spPr>
      </p:pic>
      <p:sp>
        <p:nvSpPr>
          <p:cNvPr id="4" name="Rettangolo 3"/>
          <p:cNvSpPr/>
          <p:nvPr/>
        </p:nvSpPr>
        <p:spPr>
          <a:xfrm>
            <a:off x="557561" y="941980"/>
            <a:ext cx="5976321" cy="3447098"/>
          </a:xfrm>
          <a:prstGeom prst="rect">
            <a:avLst/>
          </a:prstGeom>
        </p:spPr>
        <p:txBody>
          <a:bodyPr wrap="square">
            <a:spAutoFit/>
          </a:bodyPr>
          <a:lstStyle/>
          <a:p>
            <a:pPr marL="257175" indent="-257175">
              <a:spcAft>
                <a:spcPts val="600"/>
              </a:spcAft>
              <a:buFont typeface="Arial" panose="020B0604020202020204" pitchFamily="34" charset="0"/>
              <a:buChar char="•"/>
            </a:pPr>
            <a:r>
              <a:rPr lang="en-US" dirty="0"/>
              <a:t>LISA would be the first dedicated space-based GW detector using laser interferometry. </a:t>
            </a:r>
          </a:p>
          <a:p>
            <a:pPr marL="257175" indent="-257175">
              <a:spcAft>
                <a:spcPts val="600"/>
              </a:spcAft>
              <a:buFont typeface="Arial" panose="020B0604020202020204" pitchFamily="34" charset="0"/>
              <a:buChar char="•"/>
            </a:pPr>
            <a:r>
              <a:rPr lang="en-US" dirty="0"/>
              <a:t>The LISA concept has a constellation of three spacecraft arranged in an equilateral triangle with sides 2.5 million km long, flying along an Earth-like heliocentric orbit. </a:t>
            </a:r>
          </a:p>
          <a:p>
            <a:pPr marL="257175" indent="-257175">
              <a:spcAft>
                <a:spcPts val="600"/>
              </a:spcAft>
              <a:buFont typeface="Arial" panose="020B0604020202020204" pitchFamily="34" charset="0"/>
              <a:buChar char="•"/>
            </a:pPr>
            <a:r>
              <a:rPr lang="en-US" dirty="0"/>
              <a:t>The distance between the satellites is precisely monitored to detect a passing GW.</a:t>
            </a:r>
          </a:p>
          <a:p>
            <a:pPr marL="257175" indent="-257175">
              <a:spcAft>
                <a:spcPts val="600"/>
              </a:spcAft>
              <a:buFont typeface="Arial" panose="020B0604020202020204" pitchFamily="34" charset="0"/>
              <a:buChar char="•"/>
            </a:pPr>
            <a:r>
              <a:rPr lang="en-US" dirty="0"/>
              <a:t>The LISA project was initially as a joint effort between NASA and the ESA. </a:t>
            </a:r>
          </a:p>
          <a:p>
            <a:pPr marL="257175" indent="-257175">
              <a:spcAft>
                <a:spcPts val="600"/>
              </a:spcAft>
              <a:buFont typeface="Arial" panose="020B0604020202020204" pitchFamily="34" charset="0"/>
              <a:buChar char="•"/>
            </a:pPr>
            <a:r>
              <a:rPr lang="en-US" dirty="0"/>
              <a:t>LISA received its clearance goal for the 2030s, and was approved as one of the main research missions of ESA</a:t>
            </a:r>
          </a:p>
        </p:txBody>
      </p:sp>
      <p:sp>
        <p:nvSpPr>
          <p:cNvPr id="5" name="Rettangolo 4"/>
          <p:cNvSpPr/>
          <p:nvPr/>
        </p:nvSpPr>
        <p:spPr>
          <a:xfrm>
            <a:off x="557561" y="5136091"/>
            <a:ext cx="10110439" cy="646331"/>
          </a:xfrm>
          <a:prstGeom prst="rect">
            <a:avLst/>
          </a:prstGeom>
        </p:spPr>
        <p:txBody>
          <a:bodyPr wrap="square">
            <a:spAutoFit/>
          </a:bodyPr>
          <a:lstStyle/>
          <a:p>
            <a:pPr marL="214313" indent="-214313">
              <a:buFont typeface="Arial" panose="020B0604020202020204" pitchFamily="34" charset="0"/>
              <a:buChar char="•"/>
            </a:pPr>
            <a:r>
              <a:rPr lang="en-US" dirty="0"/>
              <a:t>Each of the three LISA spacecraft contains two telescopes, two lasers and two masses (each a 2 kg cube of gold/platinum), arranged in two optical assemblies pointed at the other two spacecraft.</a:t>
            </a:r>
          </a:p>
        </p:txBody>
      </p:sp>
      <p:sp>
        <p:nvSpPr>
          <p:cNvPr id="6" name="Segnaposto piè di pagina 5"/>
          <p:cNvSpPr>
            <a:spLocks noGrp="1"/>
          </p:cNvSpPr>
          <p:nvPr>
            <p:ph type="ftr" sz="quarter" idx="11"/>
          </p:nvPr>
        </p:nvSpPr>
        <p:spPr/>
        <p:txBody>
          <a:bodyPr/>
          <a:lstStyle/>
          <a:p>
            <a:r>
              <a:rPr lang="fr-FR"/>
              <a:t>M. Spurio - Astroparticle Physics - 5</a:t>
            </a:r>
            <a:endParaRPr lang="it-IT"/>
          </a:p>
        </p:txBody>
      </p:sp>
      <p:sp>
        <p:nvSpPr>
          <p:cNvPr id="7" name="Segnaposto numero diapositiva 6"/>
          <p:cNvSpPr>
            <a:spLocks noGrp="1"/>
          </p:cNvSpPr>
          <p:nvPr>
            <p:ph type="sldNum" sz="quarter" idx="12"/>
          </p:nvPr>
        </p:nvSpPr>
        <p:spPr/>
        <p:txBody>
          <a:bodyPr/>
          <a:lstStyle/>
          <a:p>
            <a:fld id="{EF856C54-971D-4A64-8725-72F12A462872}" type="slidenum">
              <a:rPr lang="it-IT" smtClean="0"/>
              <a:t>74</a:t>
            </a:fld>
            <a:endParaRPr lang="it-IT"/>
          </a:p>
        </p:txBody>
      </p:sp>
    </p:spTree>
    <p:extLst>
      <p:ext uri="{BB962C8B-B14F-4D97-AF65-F5344CB8AC3E}">
        <p14:creationId xmlns:p14="http://schemas.microsoft.com/office/powerpoint/2010/main" val="4169284922"/>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ttps://upload.wikimedia.org/wikipedia/commons/thumb/a/ad/LISA_motion.gif/800px-LISA_motion.gif"/>
          <p:cNvPicPr>
            <a:picLocks noChangeAspect="1" noChangeArrowheads="1" noCrop="1"/>
          </p:cNvPicPr>
          <p:nvPr/>
        </p:nvPicPr>
        <p:blipFill>
          <a:blip r:embed="rId3" cstate="email">
            <a:extLst>
              <a:ext uri="{28A0092B-C50C-407E-A947-70E740481C1C}">
                <a14:useLocalDpi xmlns:a14="http://schemas.microsoft.com/office/drawing/2010/main"/>
              </a:ext>
            </a:extLst>
          </a:blip>
          <a:srcRect/>
          <a:stretch>
            <a:fillRect/>
          </a:stretch>
        </p:blipFill>
        <p:spPr bwMode="auto">
          <a:xfrm>
            <a:off x="6390628" y="1574619"/>
            <a:ext cx="5026114" cy="3398910"/>
          </a:xfrm>
          <a:prstGeom prst="rect">
            <a:avLst/>
          </a:prstGeom>
          <a:noFill/>
          <a:extLst>
            <a:ext uri="{909E8E84-426E-40DD-AFC4-6F175D3DCCD1}">
              <a14:hiddenFill xmlns:a14="http://schemas.microsoft.com/office/drawing/2010/main">
                <a:solidFill>
                  <a:srgbClr val="FFFFFF"/>
                </a:solidFill>
              </a14:hiddenFill>
            </a:ext>
          </a:extLst>
        </p:spPr>
      </p:pic>
      <p:sp>
        <p:nvSpPr>
          <p:cNvPr id="2" name="Rettangolo 1"/>
          <p:cNvSpPr/>
          <p:nvPr/>
        </p:nvSpPr>
        <p:spPr>
          <a:xfrm>
            <a:off x="572429" y="1049378"/>
            <a:ext cx="5099825" cy="3600986"/>
          </a:xfrm>
          <a:prstGeom prst="rect">
            <a:avLst/>
          </a:prstGeom>
        </p:spPr>
        <p:txBody>
          <a:bodyPr wrap="square">
            <a:spAutoFit/>
          </a:bodyPr>
          <a:lstStyle/>
          <a:p>
            <a:pPr marL="214313" indent="-214313">
              <a:spcAft>
                <a:spcPts val="1200"/>
              </a:spcAft>
              <a:buFont typeface="Arial" panose="020B0604020202020204" pitchFamily="34" charset="0"/>
              <a:buChar char="•"/>
            </a:pPr>
            <a:r>
              <a:rPr lang="en-US" dirty="0"/>
              <a:t>The entire arrangement, 10xlarger than the orbit of the Moon, will be placed in solar orbit at the same distance from the Sun as the Earth.</a:t>
            </a:r>
          </a:p>
          <a:p>
            <a:pPr marL="214313" indent="-214313">
              <a:spcAft>
                <a:spcPts val="1200"/>
              </a:spcAft>
              <a:buFont typeface="Arial" panose="020B0604020202020204" pitchFamily="34" charset="0"/>
              <a:buChar char="•"/>
            </a:pPr>
            <a:r>
              <a:rPr lang="en-US" dirty="0"/>
              <a:t>The approved 2017 LISA proposal has arms 2.5 million km long.</a:t>
            </a:r>
          </a:p>
          <a:p>
            <a:pPr marL="214313" indent="-214313">
              <a:spcAft>
                <a:spcPts val="1200"/>
              </a:spcAft>
              <a:buFont typeface="Arial" panose="020B0604020202020204" pitchFamily="34" charset="0"/>
              <a:buChar char="•"/>
            </a:pPr>
            <a:r>
              <a:rPr lang="en-US" dirty="0"/>
              <a:t>An ESA test called LISA Pathfinder was launched in 2015 to test the technology necessary to put a test mass in (almost) perfect free fall conditions</a:t>
            </a:r>
          </a:p>
          <a:p>
            <a:pPr marL="214313" indent="-214313">
              <a:spcAft>
                <a:spcPts val="1200"/>
              </a:spcAft>
              <a:buFont typeface="Arial" panose="020B0604020202020204" pitchFamily="34" charset="0"/>
              <a:buChar char="•"/>
            </a:pPr>
            <a:r>
              <a:rPr lang="en-US" dirty="0"/>
              <a:t>A LISA-like detector is sensitive to the GW low-frequency band, which contains many interesting sources</a:t>
            </a:r>
          </a:p>
        </p:txBody>
      </p:sp>
      <p:sp>
        <p:nvSpPr>
          <p:cNvPr id="3" name="Segnaposto piè di pagina 2"/>
          <p:cNvSpPr>
            <a:spLocks noGrp="1"/>
          </p:cNvSpPr>
          <p:nvPr>
            <p:ph type="ftr" sz="quarter" idx="11"/>
          </p:nvPr>
        </p:nvSpPr>
        <p:spPr/>
        <p:txBody>
          <a:bodyPr/>
          <a:lstStyle/>
          <a:p>
            <a:r>
              <a:rPr lang="fr-FR"/>
              <a:t>M. Spurio - Astroparticle Physics - 5</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75</a:t>
            </a:fld>
            <a:endParaRPr lang="it-IT"/>
          </a:p>
        </p:txBody>
      </p:sp>
      <p:sp>
        <p:nvSpPr>
          <p:cNvPr id="7" name="Titolo 1"/>
          <p:cNvSpPr txBox="1">
            <a:spLocks/>
          </p:cNvSpPr>
          <p:nvPr/>
        </p:nvSpPr>
        <p:spPr>
          <a:xfrm>
            <a:off x="840059" y="0"/>
            <a:ext cx="9212171" cy="774553"/>
          </a:xfrm>
          <a:prstGeom prst="rect">
            <a:avLst/>
          </a:prstGeom>
        </p:spPr>
        <p:txBody>
          <a:bodyPr vert="horz" lIns="68580" tIns="34290" rIns="68580" bIns="34290" rtlCol="0" anchor="ctr">
            <a:normAutofit fontScale="97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sz="3600" dirty="0">
                <a:solidFill>
                  <a:srgbClr val="C00000"/>
                </a:solidFill>
              </a:rPr>
              <a:t>The LISA interferometer in space </a:t>
            </a:r>
          </a:p>
        </p:txBody>
      </p:sp>
    </p:spTree>
    <p:extLst>
      <p:ext uri="{BB962C8B-B14F-4D97-AF65-F5344CB8AC3E}">
        <p14:creationId xmlns:p14="http://schemas.microsoft.com/office/powerpoint/2010/main" val="322018084"/>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66908"/>
            <a:ext cx="10515600" cy="1325563"/>
          </a:xfrm>
        </p:spPr>
        <p:txBody>
          <a:bodyPr>
            <a:normAutofit/>
          </a:bodyPr>
          <a:lstStyle/>
          <a:p>
            <a:r>
              <a:rPr lang="en-US" sz="3600" dirty="0">
                <a:solidFill>
                  <a:srgbClr val="C00000"/>
                </a:solidFill>
              </a:rPr>
              <a:t>…for decisive contributions to the LIGO detector</a:t>
            </a:r>
            <a:br>
              <a:rPr lang="en-US" sz="3600" dirty="0">
                <a:solidFill>
                  <a:srgbClr val="C00000"/>
                </a:solidFill>
              </a:rPr>
            </a:br>
            <a:r>
              <a:rPr lang="en-US" sz="3600" dirty="0">
                <a:solidFill>
                  <a:srgbClr val="C00000"/>
                </a:solidFill>
              </a:rPr>
              <a:t>and the observation of gravitational waves</a:t>
            </a:r>
          </a:p>
        </p:txBody>
      </p:sp>
      <p:sp>
        <p:nvSpPr>
          <p:cNvPr id="3" name="Segnaposto piè di pagina 2"/>
          <p:cNvSpPr>
            <a:spLocks noGrp="1"/>
          </p:cNvSpPr>
          <p:nvPr>
            <p:ph type="ftr" sz="quarter" idx="11"/>
          </p:nvPr>
        </p:nvSpPr>
        <p:spPr/>
        <p:txBody>
          <a:bodyPr/>
          <a:lstStyle/>
          <a:p>
            <a:r>
              <a:rPr lang="fr-FR"/>
              <a:t>M. Spurio - Astroparticle Physics - 13</a:t>
            </a:r>
            <a:endParaRPr lang="it-IT"/>
          </a:p>
        </p:txBody>
      </p:sp>
      <p:sp>
        <p:nvSpPr>
          <p:cNvPr id="4" name="Segnaposto numero diapositiva 3"/>
          <p:cNvSpPr>
            <a:spLocks noGrp="1"/>
          </p:cNvSpPr>
          <p:nvPr>
            <p:ph type="sldNum" sz="quarter" idx="12"/>
          </p:nvPr>
        </p:nvSpPr>
        <p:spPr/>
        <p:txBody>
          <a:bodyPr/>
          <a:lstStyle/>
          <a:p>
            <a:fld id="{EF856C54-971D-4A64-8725-72F12A462872}" type="slidenum">
              <a:rPr lang="it-IT" smtClean="0"/>
              <a:t>76</a:t>
            </a:fld>
            <a:endParaRPr lang="it-IT"/>
          </a:p>
        </p:txBody>
      </p:sp>
      <p:pic>
        <p:nvPicPr>
          <p:cNvPr id="2052" name="Picture 4" descr="Risultati immagini per nobel 2017"/>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3260723" y="1463673"/>
            <a:ext cx="4892677" cy="489267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3024591"/>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4288"/>
            <a:ext cx="10515600" cy="751430"/>
          </a:xfrm>
        </p:spPr>
        <p:txBody>
          <a:bodyPr>
            <a:normAutofit/>
          </a:bodyPr>
          <a:lstStyle/>
          <a:p>
            <a:r>
              <a:rPr lang="en-US" sz="3600" dirty="0">
                <a:solidFill>
                  <a:srgbClr val="C00000"/>
                </a:solidFill>
              </a:rPr>
              <a:t>Due </a:t>
            </a:r>
            <a:r>
              <a:rPr lang="en-US" sz="3600" dirty="0" err="1">
                <a:solidFill>
                  <a:srgbClr val="C00000"/>
                </a:solidFill>
              </a:rPr>
              <a:t>laureati</a:t>
            </a:r>
            <a:r>
              <a:rPr lang="en-US" sz="3600" dirty="0">
                <a:solidFill>
                  <a:srgbClr val="C00000"/>
                </a:solidFill>
              </a:rPr>
              <a:t> </a:t>
            </a:r>
            <a:r>
              <a:rPr lang="en-US" sz="3600" dirty="0" err="1">
                <a:solidFill>
                  <a:srgbClr val="C00000"/>
                </a:solidFill>
              </a:rPr>
              <a:t>della</a:t>
            </a:r>
            <a:r>
              <a:rPr lang="en-US" sz="3600" dirty="0">
                <a:solidFill>
                  <a:srgbClr val="C00000"/>
                </a:solidFill>
              </a:rPr>
              <a:t> nostra </a:t>
            </a:r>
            <a:r>
              <a:rPr lang="en-US" sz="3600" dirty="0" err="1">
                <a:solidFill>
                  <a:srgbClr val="C00000"/>
                </a:solidFill>
              </a:rPr>
              <a:t>Università</a:t>
            </a:r>
            <a:endParaRPr lang="en-US" sz="3600" dirty="0">
              <a:solidFill>
                <a:srgbClr val="C00000"/>
              </a:solidFill>
            </a:endParaRPr>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77</a:t>
            </a:fld>
            <a:endParaRPr lang="it-IT"/>
          </a:p>
        </p:txBody>
      </p:sp>
      <p:pic>
        <p:nvPicPr>
          <p:cNvPr id="2050" name="7C82B2A8-916F-4F69-9877-3652BC0FD021" descr="part1"/>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1621252" y="854076"/>
            <a:ext cx="8949497" cy="586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124785499"/>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a:xfrm>
            <a:off x="838200" y="1"/>
            <a:ext cx="10515600" cy="735980"/>
          </a:xfrm>
        </p:spPr>
        <p:txBody>
          <a:bodyPr>
            <a:normAutofit/>
          </a:bodyPr>
          <a:lstStyle/>
          <a:p>
            <a:r>
              <a:rPr lang="it-IT" sz="3600" dirty="0" err="1">
                <a:solidFill>
                  <a:srgbClr val="C00000"/>
                </a:solidFill>
              </a:rPr>
              <a:t>Conclusions</a:t>
            </a:r>
            <a:endParaRPr lang="en-US" sz="3600" dirty="0">
              <a:solidFill>
                <a:srgbClr val="C00000"/>
              </a:solidFill>
            </a:endParaRPr>
          </a:p>
        </p:txBody>
      </p:sp>
      <p:sp>
        <p:nvSpPr>
          <p:cNvPr id="3" name="Segnaposto contenuto 2"/>
          <p:cNvSpPr>
            <a:spLocks noGrp="1"/>
          </p:cNvSpPr>
          <p:nvPr>
            <p:ph idx="1"/>
          </p:nvPr>
        </p:nvSpPr>
        <p:spPr>
          <a:xfrm>
            <a:off x="564995" y="1196753"/>
            <a:ext cx="11121483" cy="4846637"/>
          </a:xfrm>
        </p:spPr>
        <p:txBody>
          <a:bodyPr>
            <a:normAutofit/>
          </a:bodyPr>
          <a:lstStyle/>
          <a:p>
            <a:pPr>
              <a:buSzPct val="73000"/>
              <a:buFont typeface="Wingdings" panose="05000000000000000000" pitchFamily="2" charset="2"/>
              <a:buChar char="§"/>
            </a:pPr>
            <a:r>
              <a:rPr lang="en-US" sz="2000" dirty="0"/>
              <a:t>GWs exist and carry energy as expected after 60 y of debate</a:t>
            </a:r>
          </a:p>
          <a:p>
            <a:r>
              <a:rPr lang="en-US" sz="2000" dirty="0"/>
              <a:t>GWs allow to investigate general relativity in a previously inaccessible regime.</a:t>
            </a:r>
          </a:p>
          <a:p>
            <a:r>
              <a:rPr lang="en-US" sz="2000" dirty="0"/>
              <a:t>GW170817 represents the 1</a:t>
            </a:r>
            <a:r>
              <a:rPr lang="en-US" sz="2000" baseline="30000" dirty="0"/>
              <a:t>st</a:t>
            </a:r>
            <a:r>
              <a:rPr lang="en-US" sz="2000" dirty="0"/>
              <a:t> event for which both GW and EM from a single astrophysical source have been observed, opening new perspectives also in fields different from astrophysics;</a:t>
            </a:r>
          </a:p>
          <a:p>
            <a:r>
              <a:rPr lang="en-US" sz="2000" dirty="0"/>
              <a:t>They travel at the speed of light, in a Lorentz-invariant way </a:t>
            </a:r>
          </a:p>
          <a:p>
            <a:r>
              <a:rPr lang="en-US" sz="2000" dirty="0"/>
              <a:t>GWs allows exploring the non-thermal Universe in a way completely independent by the electromagnetic radiation. </a:t>
            </a:r>
          </a:p>
          <a:p>
            <a:r>
              <a:rPr lang="en-US" sz="2000" dirty="0"/>
              <a:t>Astrophysics of stellar-size BHs</a:t>
            </a:r>
          </a:p>
          <a:p>
            <a:r>
              <a:rPr lang="en-US" sz="2000" dirty="0"/>
              <a:t>Cosmology: an independent “ladder” scale </a:t>
            </a:r>
          </a:p>
          <a:p>
            <a:r>
              <a:rPr lang="en-US" sz="2000" dirty="0"/>
              <a:t>Measurement of the Hubble constant</a:t>
            </a:r>
          </a:p>
          <a:p>
            <a:r>
              <a:rPr lang="en-US" sz="2000" dirty="0"/>
              <a:t>….</a:t>
            </a:r>
          </a:p>
          <a:p>
            <a:pPr marL="324000" indent="-324000">
              <a:buSzPct val="73000"/>
              <a:buFont typeface="Wingdings 2" panose="05020102010507070707" pitchFamily="18" charset="2"/>
              <a:buChar char=""/>
            </a:pPr>
            <a:endParaRPr lang="en-US" sz="2000" dirty="0"/>
          </a:p>
          <a:p>
            <a:pPr marL="324000" indent="-324000">
              <a:buSzPct val="73000"/>
              <a:buFont typeface="Wingdings 2" panose="05020102010507070707" pitchFamily="18" charset="2"/>
              <a:buChar char=""/>
            </a:pPr>
            <a:endParaRPr lang="en-US" sz="2000" dirty="0"/>
          </a:p>
          <a:p>
            <a:pPr marL="324000" indent="-324000">
              <a:buSzPct val="73000"/>
              <a:buFont typeface="Wingdings 2" panose="05020102010507070707" pitchFamily="18" charset="2"/>
              <a:buChar char=""/>
            </a:pPr>
            <a:endParaRPr lang="en-US" sz="2000" dirty="0"/>
          </a:p>
        </p:txBody>
      </p:sp>
      <p:sp>
        <p:nvSpPr>
          <p:cNvPr id="4" name="Segnaposto piè di pagina 3"/>
          <p:cNvSpPr>
            <a:spLocks noGrp="1"/>
          </p:cNvSpPr>
          <p:nvPr>
            <p:ph type="ftr" sz="quarter" idx="11"/>
          </p:nvPr>
        </p:nvSpPr>
        <p:spPr/>
        <p:txBody>
          <a:bodyPr/>
          <a:lstStyle/>
          <a:p>
            <a:r>
              <a:rPr lang="fr-FR"/>
              <a:t>M. Spurio - Astroparticle Physics - 13</a:t>
            </a:r>
            <a:endParaRPr lang="it-IT"/>
          </a:p>
        </p:txBody>
      </p:sp>
      <p:sp>
        <p:nvSpPr>
          <p:cNvPr id="5" name="Segnaposto numero diapositiva 4"/>
          <p:cNvSpPr>
            <a:spLocks noGrp="1"/>
          </p:cNvSpPr>
          <p:nvPr>
            <p:ph type="sldNum" sz="quarter" idx="12"/>
          </p:nvPr>
        </p:nvSpPr>
        <p:spPr/>
        <p:txBody>
          <a:bodyPr/>
          <a:lstStyle/>
          <a:p>
            <a:fld id="{EF856C54-971D-4A64-8725-72F12A462872}" type="slidenum">
              <a:rPr lang="it-IT" smtClean="0"/>
              <a:t>78</a:t>
            </a:fld>
            <a:endParaRPr lang="it-IT"/>
          </a:p>
        </p:txBody>
      </p:sp>
    </p:spTree>
    <p:extLst>
      <p:ext uri="{BB962C8B-B14F-4D97-AF65-F5344CB8AC3E}">
        <p14:creationId xmlns:p14="http://schemas.microsoft.com/office/powerpoint/2010/main" val="845207571"/>
      </p:ext>
    </p:extLst>
  </p:cSld>
  <p:clrMapOvr>
    <a:masterClrMapping/>
  </p:clrMapOvr>
</p:sld>
</file>

<file path=ppt/theme/theme1.xml><?xml version="1.0" encoding="utf-8"?>
<a:theme xmlns:a="http://schemas.openxmlformats.org/drawingml/2006/main" name="Office 2013 - Tema 2022">
  <a:themeElements>
    <a:clrScheme name="Office 2013 - Tema 2022">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2013 - Tema 2022">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2013 - Tema 2022">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2013 - 2022 Theme" id="{62F939B6-93AF-4DB8-9C6B-D6C7DFDC589F}" vid="{4A3C46E8-61CC-4603-A589-7422A47A8E4A}"/>
    </a:ext>
  </a:extLst>
</a:theme>
</file>

<file path=ppt/theme/theme2.xml><?xml version="1.0" encoding="utf-8"?>
<a:theme xmlns:a="http://schemas.openxmlformats.org/drawingml/2006/main" name="Tema di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2013 - 2022 Theme</Template>
  <TotalTime>114</TotalTime>
  <Words>6489</Words>
  <Application>Microsoft Office PowerPoint</Application>
  <PresentationFormat>Widescreen</PresentationFormat>
  <Paragraphs>627</Paragraphs>
  <Slides>78</Slides>
  <Notes>8</Notes>
  <HiddenSlides>4</HiddenSlides>
  <MMClips>6</MMClips>
  <ScaleCrop>false</ScaleCrop>
  <HeadingPairs>
    <vt:vector size="6" baseType="variant">
      <vt:variant>
        <vt:lpstr>Caratteri utilizzati</vt:lpstr>
      </vt:variant>
      <vt:variant>
        <vt:i4>7</vt:i4>
      </vt:variant>
      <vt:variant>
        <vt:lpstr>Tema</vt:lpstr>
      </vt:variant>
      <vt:variant>
        <vt:i4>1</vt:i4>
      </vt:variant>
      <vt:variant>
        <vt:lpstr>Titoli diapositive</vt:lpstr>
      </vt:variant>
      <vt:variant>
        <vt:i4>78</vt:i4>
      </vt:variant>
    </vt:vector>
  </HeadingPairs>
  <TitlesOfParts>
    <vt:vector size="86" baseType="lpstr">
      <vt:lpstr>Arial</vt:lpstr>
      <vt:lpstr>Calibri</vt:lpstr>
      <vt:lpstr>Calibri Light</vt:lpstr>
      <vt:lpstr>Cambria Math</vt:lpstr>
      <vt:lpstr>Symbol</vt:lpstr>
      <vt:lpstr>Wingdings</vt:lpstr>
      <vt:lpstr>Wingdings 2</vt:lpstr>
      <vt:lpstr>Office 2013 - Tema 2022</vt:lpstr>
      <vt:lpstr>Presentazione standard di PowerPoint</vt:lpstr>
      <vt:lpstr>Content</vt:lpstr>
      <vt:lpstr>Gravitational Waves (GWs)</vt:lpstr>
      <vt:lpstr>General relativity</vt:lpstr>
      <vt:lpstr>From Einstein Equation to Gravitational Waves</vt:lpstr>
      <vt:lpstr>A Long Story Short</vt:lpstr>
      <vt:lpstr>GWs exist ! </vt:lpstr>
      <vt:lpstr>The event horizon (Chap. 6)</vt:lpstr>
      <vt:lpstr>Stellar Mass Black Holes (Chap. 6)</vt:lpstr>
      <vt:lpstr>Neutron stars and pulsars (Chap. 6)</vt:lpstr>
      <vt:lpstr>From Einstein Equation to Gravitational Waves</vt:lpstr>
      <vt:lpstr>Analogies/differences between GW and EM (I)</vt:lpstr>
      <vt:lpstr>Analisi dimensionale (1)</vt:lpstr>
      <vt:lpstr>Analisi dimensionale (2)</vt:lpstr>
      <vt:lpstr>Presentazione standard di PowerPoint</vt:lpstr>
      <vt:lpstr>Presentazione standard di PowerPoint</vt:lpstr>
      <vt:lpstr>Source term</vt:lpstr>
      <vt:lpstr>The mass-quadrupole moment and energy flux</vt:lpstr>
      <vt:lpstr>The strain h for a binary system</vt:lpstr>
      <vt:lpstr>The flux Ϝ and luminosity L</vt:lpstr>
      <vt:lpstr>Man-made Gravitational waves</vt:lpstr>
      <vt:lpstr>The strain and the effect on free masses (=observer)</vt:lpstr>
      <vt:lpstr>Analogies/differences between GW and EM (II)</vt:lpstr>
      <vt:lpstr>Sources of Gravitational waves</vt:lpstr>
      <vt:lpstr>Presentazione standard di PowerPoint</vt:lpstr>
      <vt:lpstr>Presentazione standard di PowerPoint</vt:lpstr>
      <vt:lpstr>Detecting GWs, early tentative</vt:lpstr>
      <vt:lpstr>Laser interferometers </vt:lpstr>
      <vt:lpstr>The interferometers: LIGO (USA)</vt:lpstr>
      <vt:lpstr>VIRGO (Italy)</vt:lpstr>
      <vt:lpstr>Advanced LIGO/VIRGO runs O1-O2-O3-O4-O5</vt:lpstr>
      <vt:lpstr>Presentazione standard di PowerPoint</vt:lpstr>
      <vt:lpstr>GW150914</vt:lpstr>
      <vt:lpstr>The expected signal</vt:lpstr>
      <vt:lpstr>Transient signal: the matching filter method</vt:lpstr>
      <vt:lpstr>Presentazione standard di PowerPoint</vt:lpstr>
      <vt:lpstr>Signal strain of the first GW</vt:lpstr>
      <vt:lpstr>How to derive masses and distance? </vt:lpstr>
      <vt:lpstr>The “chirp” mass</vt:lpstr>
      <vt:lpstr>Deriving the chirp mass from data  (inspiral)</vt:lpstr>
      <vt:lpstr>Chirp mass and total mass M </vt:lpstr>
      <vt:lpstr>Individual masses (coalescence)</vt:lpstr>
      <vt:lpstr>Exercize: luminosity distance</vt:lpstr>
      <vt:lpstr>Exercize: Redshift and effects on observables</vt:lpstr>
      <vt:lpstr>Exercize: Redshift and effects on observables</vt:lpstr>
      <vt:lpstr>Total emitted energy as GWs </vt:lpstr>
      <vt:lpstr>GW Localization</vt:lpstr>
      <vt:lpstr>Status of BH-BH observations after O1 and O2*</vt:lpstr>
      <vt:lpstr>Masses of observed stellar BHs and NS</vt:lpstr>
      <vt:lpstr>Time-frequency maps and reconstructed signal waveforms for the ten BBH events</vt:lpstr>
      <vt:lpstr>August, 17th 2017: a long series of events</vt:lpstr>
      <vt:lpstr>August, 17th 2017: a long series of events  a gold mine for physics</vt:lpstr>
      <vt:lpstr>Time-sequence of observations  (I)</vt:lpstr>
      <vt:lpstr>The response of the astrophysical community</vt:lpstr>
      <vt:lpstr>Time-sequence of observations (II) </vt:lpstr>
      <vt:lpstr>Time-sequence of observations (III) </vt:lpstr>
      <vt:lpstr>Gravitational Waves: distance is important</vt:lpstr>
      <vt:lpstr>Presentazione standard di PowerPoint</vt:lpstr>
      <vt:lpstr>Presentazione standard di PowerPoint</vt:lpstr>
      <vt:lpstr>The communication network</vt:lpstr>
      <vt:lpstr>The «Multimessenger» paper</vt:lpstr>
      <vt:lpstr>Presentazione standard di PowerPoint</vt:lpstr>
      <vt:lpstr>Key points of the discovery</vt:lpstr>
      <vt:lpstr>GW170817:  NS coalescence</vt:lpstr>
      <vt:lpstr>Presentazione standard di PowerPoint</vt:lpstr>
      <vt:lpstr>Parameter of the system from GW170817</vt:lpstr>
      <vt:lpstr>Final state: NS or BH?</vt:lpstr>
      <vt:lpstr>The EM follow-up</vt:lpstr>
      <vt:lpstr>The Origin of Trans-Fe Elements</vt:lpstr>
      <vt:lpstr>Slow (s) and Rapid (r) processes</vt:lpstr>
      <vt:lpstr>Numerical simulation </vt:lpstr>
      <vt:lpstr>The “kilonova”</vt:lpstr>
      <vt:lpstr>Proposed 3rd Generation Detectors (Europe)</vt:lpstr>
      <vt:lpstr>Presentazione standard di PowerPoint</vt:lpstr>
      <vt:lpstr>Presentazione standard di PowerPoint</vt:lpstr>
      <vt:lpstr>…for decisive contributions to the LIGO detector and the observation of gravitational waves</vt:lpstr>
      <vt:lpstr>Due laureati della nostra Università</vt:lpstr>
      <vt:lpstr>Conclusions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Presentazione standard di PowerPoint</dc:title>
  <dc:creator>M. Spurio</dc:creator>
  <cp:lastModifiedBy>maurizio spurio</cp:lastModifiedBy>
  <cp:revision>430</cp:revision>
  <dcterms:created xsi:type="dcterms:W3CDTF">2017-04-19T13:15:59Z</dcterms:created>
  <dcterms:modified xsi:type="dcterms:W3CDTF">2025-05-24T10:53:04Z</dcterms:modified>
</cp:coreProperties>
</file>