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41"/>
  </p:notesMasterIdLst>
  <p:sldIdLst>
    <p:sldId id="263" r:id="rId4"/>
    <p:sldId id="294" r:id="rId5"/>
    <p:sldId id="326" r:id="rId6"/>
    <p:sldId id="334" r:id="rId7"/>
    <p:sldId id="325" r:id="rId8"/>
    <p:sldId id="335" r:id="rId9"/>
    <p:sldId id="332" r:id="rId10"/>
    <p:sldId id="328" r:id="rId11"/>
    <p:sldId id="298" r:id="rId12"/>
    <p:sldId id="286" r:id="rId13"/>
    <p:sldId id="265" r:id="rId14"/>
    <p:sldId id="282" r:id="rId15"/>
    <p:sldId id="302" r:id="rId16"/>
    <p:sldId id="303" r:id="rId17"/>
    <p:sldId id="304" r:id="rId18"/>
    <p:sldId id="305" r:id="rId19"/>
    <p:sldId id="306" r:id="rId20"/>
    <p:sldId id="307" r:id="rId21"/>
    <p:sldId id="333" r:id="rId22"/>
    <p:sldId id="329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7" r:id="rId37"/>
    <p:sldId id="322" r:id="rId38"/>
    <p:sldId id="323" r:id="rId39"/>
    <p:sldId id="324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726" autoAdjust="0"/>
  </p:normalViewPr>
  <p:slideViewPr>
    <p:cSldViewPr showGuides="1">
      <p:cViewPr varScale="1">
        <p:scale>
          <a:sx n="120" d="100"/>
          <a:sy n="120" d="100"/>
        </p:scale>
        <p:origin x="2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FA01-0072-F34F-B0C3-FCCF30CB421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2BF3F-08EF-C644-AE60-B089D8D335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2BF3F-08EF-C644-AE60-B089D8D335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5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BAB9D-CA99-6FE0-7211-6C427B7D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52C933-8FA7-42B5-0885-9A245BA58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E00DBB-8ECB-4FF4-95C8-7EB8F0994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79127B-8152-B412-5ECA-721E54198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2BF3F-08EF-C644-AE60-B089D8D335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2AB54-46E7-E556-2FD6-210CA950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B3CBD3D-C193-574E-4C96-4DFA0468D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C97F98-DF37-3AEC-F76F-05E5123CE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69381A-97E6-55CA-B653-9F8A5E2E5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2BF3F-08EF-C644-AE60-B089D8D335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imgres?imgurl=https%3A%2F%2Fi.postimg.cc%2Fpdz6m7c9%2Fpericloso.jpg&amp;imgrefurl=http%3A%2F%2Fwww.destradipopolo.net%2F%3Fp%3D46988&amp;docid=RdqR9pcfaLQqhM&amp;tbnid=aRTQRi6rkD8GxM%3A&amp;vet=10ahUKEwihye656cXkAhWlxIsKHVxxCTIQMwg0KAIwAg..i&amp;w=196&amp;h=171&amp;client=firefox-b-d&amp;bih=644&amp;biw=1280&amp;q=economist%20salvini&amp;ved=0ahUKEwihye656cXkAhWlxIsKHVxxCTIQMwg0KAIwAg&amp;iact=mrc&amp;uact=8" TargetMode="Externa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1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Introduzione  al corso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Concetto di sistema politico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Il sistema politico Italiano: le sfide di Lungo Periodo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936104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Cosa è un sistema politico?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764705"/>
            <a:ext cx="8712646" cy="5256584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2800" dirty="0">
                <a:latin typeface="Garamond" panose="02020404030301010803" pitchFamily="18" charset="0"/>
                <a:cs typeface="Arial" pitchFamily="34" charset="0"/>
              </a:rPr>
              <a:t>: </a:t>
            </a:r>
            <a:r>
              <a:rPr lang="it-IT" sz="2800" i="1" dirty="0">
                <a:latin typeface="Garamond" panose="02020404030301010803" pitchFamily="18" charset="0"/>
                <a:cs typeface="Arial" pitchFamily="34" charset="0"/>
              </a:rPr>
              <a:t>un sistema di interazioni dove si realizza la politica come è nel suo insieme di rapporti, ovvero la assegnazione autoritativa di valori all’interno di una comunità sociale.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i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</a:endParaRPr>
          </a:p>
        </p:txBody>
      </p:sp>
      <p:sp>
        <p:nvSpPr>
          <p:cNvPr id="4" name="Pentagono 3">
            <a:extLst>
              <a:ext uri="{FF2B5EF4-FFF2-40B4-BE49-F238E27FC236}">
                <a16:creationId xmlns:a16="http://schemas.microsoft.com/office/drawing/2014/main" id="{8DEE6842-F6DA-7740-AFDE-93F90AC49CB2}"/>
              </a:ext>
            </a:extLst>
          </p:cNvPr>
          <p:cNvSpPr/>
          <p:nvPr/>
        </p:nvSpPr>
        <p:spPr bwMode="auto">
          <a:xfrm>
            <a:off x="107505" y="2788431"/>
            <a:ext cx="4676836" cy="1569171"/>
          </a:xfrm>
          <a:prstGeom prst="homePlate">
            <a:avLst>
              <a:gd name="adj" fmla="val 37071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Stato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Istituzioni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Regime Politico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03A55A-81FF-5440-B2DD-966707437E50}"/>
              </a:ext>
            </a:extLst>
          </p:cNvPr>
          <p:cNvSpPr/>
          <p:nvPr/>
        </p:nvSpPr>
        <p:spPr>
          <a:xfrm>
            <a:off x="4788024" y="2348880"/>
            <a:ext cx="4032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si distingue rispetto alla definizione di ordinamento giuridico e comprende istituzioni formalizzate e non.</a:t>
            </a: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i="1" kern="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non si limita a catturare le caratteristiche di una serie di interazioni ma comprende gli effetti di tali interazioni. </a:t>
            </a:r>
            <a:endParaRPr lang="it-IT" sz="2400" kern="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Elementi Costitutivi del sistema politico (</a:t>
            </a:r>
            <a:r>
              <a:rPr lang="it-IT" sz="3200" dirty="0" err="1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 1965)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Comunità politica: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la dimensione orizzontale della politica (cittadini e </a:t>
            </a:r>
            <a:r>
              <a:rPr lang="it-IT" sz="3600" i="1" dirty="0">
                <a:latin typeface="Garamond" panose="02020404030301010803" pitchFamily="18" charset="0"/>
                <a:cs typeface="Arial" pitchFamily="34" charset="0"/>
              </a:rPr>
              <a:t>policy </a:t>
            </a:r>
            <a:r>
              <a:rPr lang="it-IT" sz="3600" i="1" dirty="0" err="1">
                <a:latin typeface="Garamond" panose="02020404030301010803" pitchFamily="18" charset="0"/>
                <a:cs typeface="Arial" pitchFamily="34" charset="0"/>
              </a:rPr>
              <a:t>takers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Regime politico: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di norme e procedure che rendono effettive le “assegnazioni imperative di valori”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Garamond" panose="02020404030301010803" pitchFamily="18" charset="0"/>
                <a:cs typeface="Arial" pitchFamily="34" charset="0"/>
              </a:rPr>
              <a:t>Autorità: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dei soggetti che sono chiamati a prendere le decisioni e le scelte politiche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Lo schema di </a:t>
            </a:r>
            <a:r>
              <a:rPr lang="it-IT" sz="3200" dirty="0" err="1">
                <a:latin typeface="Garamond" panose="02020404030301010803" pitchFamily="18" charset="0"/>
              </a:rPr>
              <a:t>SistPol</a:t>
            </a:r>
            <a:r>
              <a:rPr lang="it-IT" sz="3200" dirty="0">
                <a:latin typeface="Garamond" panose="02020404030301010803" pitchFamily="18" charset="0"/>
              </a:rPr>
              <a:t> di David </a:t>
            </a:r>
            <a:r>
              <a:rPr lang="it-IT" sz="3200" dirty="0" err="1">
                <a:latin typeface="Garamond" panose="02020404030301010803" pitchFamily="18" charset="0"/>
              </a:rPr>
              <a:t>Easton</a:t>
            </a:r>
            <a:endParaRPr lang="it-IT" sz="3200" dirty="0">
              <a:latin typeface="Garamond" panose="02020404030301010803" pitchFamily="18" charset="0"/>
            </a:endParaRPr>
          </a:p>
        </p:txBody>
      </p:sp>
      <p:pic>
        <p:nvPicPr>
          <p:cNvPr id="3" name="Immagine 2" descr="Immagine che contiene schizzo, diagramma, disegno, bianco&#10;&#10;Il contenuto generato dall'IA potrebbe non essere corretto.">
            <a:extLst>
              <a:ext uri="{FF2B5EF4-FFF2-40B4-BE49-F238E27FC236}">
                <a16:creationId xmlns:a16="http://schemas.microsoft.com/office/drawing/2014/main" id="{89DA031D-E902-2898-9033-FD11D956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5337" r="24013" b="32663"/>
          <a:stretch>
            <a:fillRect/>
          </a:stretch>
        </p:blipFill>
        <p:spPr>
          <a:xfrm>
            <a:off x="696163" y="692697"/>
            <a:ext cx="7751674" cy="48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Sistema politico come insieme di funzioni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692697"/>
            <a:ext cx="8820150" cy="532859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sistema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(socializzazione e mobilitazione politica, selezione e reclutamento del personale politico)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processo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(aggregazione e articolazione degli interessi, messa in opera delle decisioni)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politica pubblica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(estrazione, regolazione e distribuzione/re-distribuzione delle risorse)</a:t>
            </a: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di sistema politico complesso (Almond e Powell)</a:t>
            </a:r>
            <a:endParaRPr lang="en-GB"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9690FE-FD7D-91B7-0141-52610E83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4" y="1124745"/>
            <a:ext cx="784724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oltre lo stato nazione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19"/>
            <a:ext cx="9144000" cy="5112569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Passaggio dal sistema politico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internazionale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(netta separazione tra sfera domestica e sfera della politica tra gli stati) a sistema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globale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Processo di svuotamento dello stato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Hollowing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out of the state)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e poi di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radicale trasformazione del suo ruolo che resta comunque rilevante.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Spostamenti di sovranità verticali e orizzontali verso altri livelli politici (sub-nazionali, sovranazionali) e verso i diversi attori pubblici e semipubblici che compongono la nuova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governance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vertical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e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horizontal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shifts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</a:rPr>
              <a:t>Superamento della tradizionale visione per cui i sistemi politici sono necessariamente </a:t>
            </a:r>
            <a:r>
              <a:rPr lang="it-IT" sz="3000" i="1" dirty="0">
                <a:latin typeface="Garamond" panose="02020404030301010803" pitchFamily="18" charset="0"/>
              </a:rPr>
              <a:t>sistemi di stati nazionali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i="1" dirty="0">
                <a:latin typeface="Garamond" panose="02020404030301010803" pitchFamily="18" charset="0"/>
              </a:rPr>
              <a:t>Il caso del Sistema Politico dell’Unione Europea</a:t>
            </a:r>
            <a:endParaRPr lang="it-IT" sz="30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548680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italiano: un ritorno di attenzione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882015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transizione intra-democratica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degli anni novanta aveva aperto vari fronti di analisi: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sulle spiegazioni della crisi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sulla “destinazione” del modello italiano di democrazia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sugli </a:t>
            </a:r>
            <a:r>
              <a:rPr lang="it-IT" sz="2400" i="1" dirty="0" err="1">
                <a:latin typeface="Garamond" panose="02020404030301010803" pitchFamily="18" charset="0"/>
                <a:cs typeface="Arial" pitchFamily="34" charset="0"/>
              </a:rPr>
              <a:t>outcomes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: riforme strutturali e nuovi corsi di politiche  	   pubbliche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Difficile ristrutturazione del sistema partitico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Nuova ondata di lavori sul “significato della transizione” e mix di fattori endogeni/esogeni: </a:t>
            </a:r>
            <a:r>
              <a:rPr lang="it-IT" sz="2400" dirty="0">
                <a:highlight>
                  <a:srgbClr val="FFFF00"/>
                </a:highlight>
                <a:latin typeface="Garamond" panose="02020404030301010803" pitchFamily="18" charset="0"/>
                <a:cs typeface="Arial" pitchFamily="34" charset="0"/>
              </a:rPr>
              <a:t>il SPI è cambiato per fattori interni o a causa dell’ambiente sovranazionale e globale?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Grande attenzione anche della componente di “italianisti” all’estero (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Berlusconismo,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Protesta, Populismo, …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Il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terremoto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2013 e lo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Tsunami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2018. Il governo più a destra della storia della Repubblica del 2022.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L’Italia e gli altri. Il cambiamento italiano come un aspetto di un più ampio fenomeno di evoluzione delle democrazie.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E la riforma costituzionale?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Vecchi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recenti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titoli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sul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SPI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80535-6BEF-EA4A-9ECF-EB8243D0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04664"/>
            <a:ext cx="8784654" cy="5616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republic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government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Allum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, 1973)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(Di Palma 1978)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Esiste un governo in Italia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Cassese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difficult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democracy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Spotts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&amp;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Wieser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(Capano- Giuliani 2001)</a:t>
            </a:r>
            <a:endParaRPr lang="en-GB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The </a:t>
            </a:r>
            <a:r>
              <a:rPr lang="it-IT" i="1" dirty="0" err="1">
                <a:latin typeface="Garamond" panose="02020404030301010803" pitchFamily="18" charset="0"/>
                <a:cs typeface="Arial" pitchFamily="34" charset="0"/>
              </a:rPr>
              <a:t>sick</a:t>
            </a:r>
            <a:r>
              <a:rPr lang="it-IT" i="1" dirty="0">
                <a:latin typeface="Garamond" panose="02020404030301010803" pitchFamily="18" charset="0"/>
                <a:cs typeface="Arial" pitchFamily="34" charset="0"/>
              </a:rPr>
              <a:t> man of Europe</a:t>
            </a:r>
            <a:r>
              <a:rPr lang="it-IT" dirty="0">
                <a:latin typeface="Arial" pitchFamily="34" charset="0"/>
                <a:cs typeface="Arial" pitchFamily="34" charset="0"/>
              </a:rPr>
              <a:t>….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Picture 17" descr=" (foto: ANSA)">
            <a:extLst>
              <a:ext uri="{FF2B5EF4-FFF2-40B4-BE49-F238E27FC236}">
                <a16:creationId xmlns:a16="http://schemas.microsoft.com/office/drawing/2014/main" id="{77C35400-036A-D644-846A-58D73E5F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0107"/>
            <a:ext cx="273598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EF4057A-D79C-7B4C-A03E-63F8A081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9"/>
            <a:ext cx="1874838" cy="19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31.media.tumblr.com/f222197705e2afb8d702457bad8a4bd3/tumblr_mixybwfEeT1qd65vgo1_400.jpg">
            <a:extLst>
              <a:ext uri="{FF2B5EF4-FFF2-40B4-BE49-F238E27FC236}">
                <a16:creationId xmlns:a16="http://schemas.microsoft.com/office/drawing/2014/main" id="{61DCD0A2-44AF-9847-A6B0-766E6A8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369" y="2120777"/>
            <a:ext cx="248281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hlinkClick r:id="rId5"/>
            <a:extLst>
              <a:ext uri="{FF2B5EF4-FFF2-40B4-BE49-F238E27FC236}">
                <a16:creationId xmlns:a16="http://schemas.microsoft.com/office/drawing/2014/main" id="{BEE4B84E-4099-844A-A72E-479A856E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0" y="3895824"/>
            <a:ext cx="23806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Immagine 3" descr="/var/folders/3b/f3f4p_7d16b2qtq5try1jwbh0000gn/T/com.microsoft.Word/Content.MSO/74466074.tmp">
            <a:extLst>
              <a:ext uri="{FF2B5EF4-FFF2-40B4-BE49-F238E27FC236}">
                <a16:creationId xmlns:a16="http://schemas.microsoft.com/office/drawing/2014/main" id="{20FF2F04-9C60-A949-8645-5A19CDB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4419"/>
            <a:ext cx="3240360" cy="23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D8A9F1-F758-9B4E-A34A-06FF801BECCD}"/>
              </a:ext>
            </a:extLst>
          </p:cNvPr>
          <p:cNvSpPr txBox="1"/>
          <p:nvPr/>
        </p:nvSpPr>
        <p:spPr>
          <a:xfrm>
            <a:off x="1460938" y="554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0B95E9-062C-2A42-821C-C1C6833B1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78468"/>
            <a:ext cx="4067944" cy="2462899"/>
          </a:xfrm>
          <a:prstGeom prst="rect">
            <a:avLst/>
          </a:prstGeom>
        </p:spPr>
      </p:pic>
      <p:pic>
        <p:nvPicPr>
          <p:cNvPr id="1026" name="Picture 2" descr="Meloni in copertina su Economist, fra le 3 donne chiave d ...">
            <a:extLst>
              <a:ext uri="{FF2B5EF4-FFF2-40B4-BE49-F238E27FC236}">
                <a16:creationId xmlns:a16="http://schemas.microsoft.com/office/drawing/2014/main" id="{D79F5CF2-2963-5DF3-DF05-1D32F460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75" y="4653137"/>
            <a:ext cx="27995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r>
              <a:rPr lang="en-GB" dirty="0" err="1">
                <a:latin typeface="Garamond" panose="02020404030301010803" pitchFamily="18" charset="0"/>
              </a:rPr>
              <a:t>Quali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questioni</a:t>
            </a:r>
            <a:r>
              <a:rPr lang="en-GB" dirty="0">
                <a:latin typeface="Garamond" panose="02020404030301010803" pitchFamily="18" charset="0"/>
              </a:rPr>
              <a:t> al </a:t>
            </a:r>
            <a:r>
              <a:rPr lang="en-GB" dirty="0" err="1">
                <a:latin typeface="Garamond" panose="02020404030301010803" pitchFamily="18" charset="0"/>
              </a:rPr>
              <a:t>centro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dell’analisi</a:t>
            </a:r>
            <a:r>
              <a:rPr lang="en-GB" dirty="0">
                <a:latin typeface="Garamond" panose="02020404030301010803" pitchFamily="18" charset="0"/>
              </a:rPr>
              <a:t> del </a:t>
            </a:r>
            <a:r>
              <a:rPr lang="en-GB" dirty="0" err="1">
                <a:latin typeface="Garamond" panose="02020404030301010803" pitchFamily="18" charset="0"/>
              </a:rPr>
              <a:t>SistPol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Italiano</a:t>
            </a:r>
            <a:r>
              <a:rPr lang="en-GB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26FDAC-784A-3945-9EDD-AFBB45BB0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56692"/>
            <a:ext cx="8964488" cy="6012667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Come sono cambiati, e quanto profondamente, i rapporti sul versante degli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input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del sistema politico?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livelli di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capacità istituzionale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, trasparenza e responsabilità raggiungono oggi le istituzioni centrali di governo?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 è stato il reale impatto dei fattori interni? In particolare la crisi dei partiti storici, l’adozione di diversi sistemi elettorali e di altre riforme istituzionali come quelle che hanno cambiato il sistema di governo locale e regionale?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Quale l’impatto esercitato da fattori esogeni, come la fine della guerra fredda, l’accelerazione del processo di integrazione europea, il Covid19, il </a:t>
            </a:r>
            <a:r>
              <a:rPr lang="it-IT" sz="2400" dirty="0" err="1">
                <a:latin typeface="Garamond" panose="02020404030301010803" pitchFamily="18" charset="0"/>
                <a:cs typeface="Arial" pitchFamily="34" charset="0"/>
              </a:rPr>
              <a:t>climate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  <a:cs typeface="Arial" pitchFamily="34" charset="0"/>
              </a:rPr>
              <a:t>change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, le recenti guerre?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dei vari settori istituzionali sono particolarmente bisognosi di adattamenti o riforme?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3A3E-915A-9A60-1F6E-1D9184F9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4DEDE41-E2C4-C486-2C5E-344A0AD56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Il sistema politico Italiano: le sfide di Lungo Periodo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600" dirty="0">
              <a:latin typeface="Garamond" panose="02020404030301010803" pitchFamily="18" charset="0"/>
            </a:endParaRPr>
          </a:p>
          <a:p>
            <a:pPr algn="ctr"/>
            <a:r>
              <a:rPr lang="it-IT" sz="3600" dirty="0">
                <a:latin typeface="Garamond" panose="02020404030301010803" pitchFamily="18" charset="0"/>
              </a:rPr>
              <a:t>Contenuto del corso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052736"/>
            <a:ext cx="9107934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Introduzione al sistema politico italiano </a:t>
            </a:r>
            <a:r>
              <a:rPr lang="it-IT" sz="3200" dirty="0">
                <a:latin typeface="Garamond" panose="02020404030301010803" pitchFamily="18" charset="0"/>
              </a:rPr>
              <a:t>(lezioni 1-4)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Concetti e metodi per l’Analisi delle Politiche Pubbliche</a:t>
            </a:r>
            <a:r>
              <a:rPr lang="it-IT" sz="3200" dirty="0">
                <a:latin typeface="Garamond" panose="02020404030301010803" pitchFamily="18" charset="0"/>
              </a:rPr>
              <a:t> (lezioni 5-12)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Le principali politiche pubbliche in Italia </a:t>
            </a:r>
          </a:p>
          <a:p>
            <a:pPr algn="just"/>
            <a:r>
              <a:rPr lang="it-IT" sz="3200" dirty="0">
                <a:latin typeface="Garamond" panose="02020404030301010803" pitchFamily="18" charset="0"/>
              </a:rPr>
              <a:t>    (lezioni 13-20)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4F67C-0DAD-2CE3-556C-1C681981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D708CCF-B8DA-522A-C393-09CAFF68C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"/>
            <a:ext cx="8424862" cy="1124744"/>
          </a:xfrm>
        </p:spPr>
        <p:txBody>
          <a:bodyPr/>
          <a:lstStyle/>
          <a:p>
            <a:pPr algn="ctr" defTabSz="449263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latin typeface="Garamond" panose="02020404030301010803" pitchFamily="18" charset="0"/>
              </a:rPr>
              <a:t>Le </a:t>
            </a:r>
            <a:r>
              <a:rPr lang="en-GB" sz="3200" b="1" dirty="0" err="1">
                <a:latin typeface="Garamond" panose="02020404030301010803" pitchFamily="18" charset="0"/>
              </a:rPr>
              <a:t>caratteristiche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principali</a:t>
            </a:r>
            <a:r>
              <a:rPr lang="en-GB" sz="3200" b="1" dirty="0">
                <a:latin typeface="Garamond" panose="02020404030301010803" pitchFamily="18" charset="0"/>
              </a:rPr>
              <a:t> del </a:t>
            </a:r>
            <a:r>
              <a:rPr lang="en-GB" sz="3200" b="1" dirty="0" err="1">
                <a:latin typeface="Garamond" panose="02020404030301010803" pitchFamily="18" charset="0"/>
              </a:rPr>
              <a:t>sistema</a:t>
            </a:r>
            <a:r>
              <a:rPr lang="en-GB" sz="3200" b="1" dirty="0">
                <a:latin typeface="Garamond" panose="02020404030301010803" pitchFamily="18" charset="0"/>
              </a:rPr>
              <a:t> politico </a:t>
            </a:r>
            <a:r>
              <a:rPr lang="en-GB" sz="3200" b="1" dirty="0" err="1">
                <a:latin typeface="Garamond" panose="02020404030301010803" pitchFamily="18" charset="0"/>
              </a:rPr>
              <a:t>italiano</a:t>
            </a: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1A47BF-6556-65AD-B49C-8318901D2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lnSpc>
                <a:spcPct val="101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Garamond" panose="02020404030301010803" pitchFamily="18" charset="0"/>
              </a:rPr>
              <a:t>Tre </a:t>
            </a:r>
            <a:r>
              <a:rPr lang="en-GB" sz="2800" dirty="0" err="1">
                <a:latin typeface="Garamond" panose="02020404030301010803" pitchFamily="18" charset="0"/>
              </a:rPr>
              <a:t>aspetti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fondamentali</a:t>
            </a:r>
            <a:r>
              <a:rPr lang="en-GB" sz="2800" dirty="0">
                <a:latin typeface="Garamond" panose="02020404030301010803" pitchFamily="18" charset="0"/>
              </a:rPr>
              <a:t> per </a:t>
            </a:r>
            <a:r>
              <a:rPr lang="en-GB" sz="2800" dirty="0" err="1">
                <a:latin typeface="Garamond" panose="02020404030301010803" pitchFamily="18" charset="0"/>
              </a:rPr>
              <a:t>capire</a:t>
            </a:r>
            <a:r>
              <a:rPr lang="en-GB" sz="2800" dirty="0">
                <a:latin typeface="Garamond" panose="02020404030301010803" pitchFamily="18" charset="0"/>
              </a:rPr>
              <a:t> le </a:t>
            </a:r>
            <a:r>
              <a:rPr lang="en-GB" sz="2800" dirty="0" err="1">
                <a:latin typeface="Garamond" panose="02020404030301010803" pitchFamily="18" charset="0"/>
              </a:rPr>
              <a:t>caratteristiche</a:t>
            </a:r>
            <a:r>
              <a:rPr lang="en-GB" sz="2800" dirty="0">
                <a:latin typeface="Garamond" panose="02020404030301010803" pitchFamily="18" charset="0"/>
              </a:rPr>
              <a:t> e </a:t>
            </a:r>
            <a:r>
              <a:rPr lang="en-GB" sz="2800" dirty="0" err="1">
                <a:latin typeface="Garamond" panose="02020404030301010803" pitchFamily="18" charset="0"/>
              </a:rPr>
              <a:t>trasformazioni</a:t>
            </a:r>
            <a:r>
              <a:rPr lang="en-GB" sz="2800" dirty="0">
                <a:latin typeface="Garamond" panose="02020404030301010803" pitchFamily="18" charset="0"/>
              </a:rPr>
              <a:t> del </a:t>
            </a:r>
            <a:r>
              <a:rPr lang="en-GB" sz="2800" dirty="0" err="1">
                <a:latin typeface="Garamond" panose="02020404030301010803" pitchFamily="18" charset="0"/>
              </a:rPr>
              <a:t>sistema</a:t>
            </a:r>
            <a:r>
              <a:rPr lang="en-GB" sz="2800" dirty="0">
                <a:latin typeface="Garamond" panose="02020404030301010803" pitchFamily="18" charset="0"/>
              </a:rPr>
              <a:t> politico Italiano:</a:t>
            </a:r>
          </a:p>
          <a:p>
            <a:pPr marL="800100" lvl="1" indent="-342900" algn="l">
              <a:lnSpc>
                <a:spcPct val="101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formazione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dello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stato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unitario</a:t>
            </a:r>
            <a:r>
              <a:rPr lang="en-GB" dirty="0">
                <a:latin typeface="Garamond" panose="02020404030301010803" pitchFamily="18" charset="0"/>
              </a:rPr>
              <a:t> e la </a:t>
            </a:r>
            <a:r>
              <a:rPr lang="en-GB" dirty="0" err="1">
                <a:latin typeface="Garamond" panose="02020404030301010803" pitchFamily="18" charset="0"/>
              </a:rPr>
              <a:t>sua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evoluzione</a:t>
            </a:r>
            <a:r>
              <a:rPr lang="en-GB" dirty="0">
                <a:latin typeface="Garamond" panose="02020404030301010803" pitchFamily="18" charset="0"/>
              </a:rPr>
              <a:t> in </a:t>
            </a:r>
            <a:r>
              <a:rPr lang="en-GB" dirty="0" err="1">
                <a:latin typeface="Garamond" panose="02020404030301010803" pitchFamily="18" charset="0"/>
              </a:rPr>
              <a:t>stato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regionalista</a:t>
            </a:r>
            <a:endParaRPr lang="en-GB" dirty="0">
              <a:latin typeface="Garamond" panose="02020404030301010803" pitchFamily="18" charset="0"/>
            </a:endParaRPr>
          </a:p>
          <a:p>
            <a:pPr marL="800100" lvl="1" indent="-342900" algn="l">
              <a:lnSpc>
                <a:spcPct val="101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Il </a:t>
            </a:r>
            <a:r>
              <a:rPr lang="en-GB" dirty="0" err="1">
                <a:latin typeface="Garamond" panose="02020404030301010803" pitchFamily="18" charset="0"/>
              </a:rPr>
              <a:t>processo</a:t>
            </a:r>
            <a:r>
              <a:rPr lang="en-GB" dirty="0">
                <a:latin typeface="Garamond" panose="02020404030301010803" pitchFamily="18" charset="0"/>
              </a:rPr>
              <a:t> di </a:t>
            </a:r>
            <a:r>
              <a:rPr lang="en-GB" dirty="0" err="1">
                <a:latin typeface="Garamond" panose="02020404030301010803" pitchFamily="18" charset="0"/>
              </a:rPr>
              <a:t>democratizzazione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marL="800100" lvl="1" indent="-342900" algn="l">
              <a:lnSpc>
                <a:spcPct val="101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Il </a:t>
            </a:r>
            <a:r>
              <a:rPr lang="en-GB" dirty="0" err="1">
                <a:latin typeface="Garamond" panose="02020404030301010803" pitchFamily="18" charset="0"/>
              </a:rPr>
              <a:t>rapporto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tra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sistema</a:t>
            </a:r>
            <a:r>
              <a:rPr lang="en-GB" dirty="0">
                <a:latin typeface="Garamond" panose="02020404030301010803" pitchFamily="18" charset="0"/>
              </a:rPr>
              <a:t> politico e </a:t>
            </a:r>
            <a:r>
              <a:rPr lang="en-GB" dirty="0" err="1">
                <a:latin typeface="Garamond" panose="02020404030301010803" pitchFamily="18" charset="0"/>
              </a:rPr>
              <a:t>sfera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sociale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0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432147"/>
          </a:xfrm>
        </p:spPr>
        <p:txBody>
          <a:bodyPr/>
          <a:lstStyle/>
          <a:p>
            <a:pPr algn="ctr"/>
            <a:r>
              <a:rPr lang="en-GB" sz="3200" dirty="0" err="1">
                <a:latin typeface="Garamond" panose="02020404030301010803" pitchFamily="18" charset="0"/>
              </a:rPr>
              <a:t>L’Italia</a:t>
            </a:r>
            <a:r>
              <a:rPr lang="en-GB" sz="3200" dirty="0">
                <a:latin typeface="Garamond" panose="02020404030301010803" pitchFamily="18" charset="0"/>
              </a:rPr>
              <a:t> pre-</a:t>
            </a:r>
            <a:r>
              <a:rPr lang="en-GB" sz="3200" dirty="0" err="1">
                <a:latin typeface="Garamond" panose="02020404030301010803" pitchFamily="18" charset="0"/>
              </a:rPr>
              <a:t>unitaria</a:t>
            </a:r>
            <a:r>
              <a:rPr lang="en-GB" sz="3200" dirty="0">
                <a:latin typeface="Garamond" panose="02020404030301010803" pitchFamily="18" charset="0"/>
              </a:rPr>
              <a:t> (1815)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5139A-30A8-7840-899F-91D548E2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9B7A0A-50A1-D641-8C0E-A150AC462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20079"/>
          </a:xfrm>
        </p:spPr>
        <p:txBody>
          <a:bodyPr/>
          <a:lstStyle/>
          <a:p>
            <a:pPr algn="ctr"/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dello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unitario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D1769-8DCC-D748-8DD6-8851FAC9E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20689"/>
            <a:ext cx="8820150" cy="5400600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è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uno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relativamente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giovane</a:t>
            </a:r>
            <a:r>
              <a:rPr lang="en-GB" altLang="it-IT" sz="3200" dirty="0">
                <a:latin typeface="Garamond" panose="02020404030301010803" pitchFamily="18" charset="0"/>
              </a:rPr>
              <a:t> se </a:t>
            </a:r>
            <a:r>
              <a:rPr lang="en-GB" altLang="it-IT" sz="3200" dirty="0" err="1">
                <a:latin typeface="Garamond" panose="02020404030301010803" pitchFamily="18" charset="0"/>
              </a:rPr>
              <a:t>comparato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gli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grandi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europei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L'unificazione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per “</a:t>
            </a:r>
            <a:r>
              <a:rPr lang="en-GB" altLang="it-IT" sz="3200" dirty="0" err="1">
                <a:latin typeface="Garamond" panose="02020404030301010803" pitchFamily="18" charset="0"/>
              </a:rPr>
              <a:t>incorporazione</a:t>
            </a:r>
            <a:r>
              <a:rPr lang="en-GB" altLang="it-IT" sz="3200" dirty="0">
                <a:latin typeface="Garamond" panose="02020404030301010803" pitchFamily="18" charset="0"/>
              </a:rPr>
              <a:t>” </a:t>
            </a:r>
            <a:r>
              <a:rPr lang="en-GB" altLang="it-IT" sz="3200" dirty="0" err="1">
                <a:latin typeface="Garamond" panose="02020404030301010803" pitchFamily="18" charset="0"/>
              </a:rPr>
              <a:t>nello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sabaudo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significativa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processo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1861, ma Roma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annessa</a:t>
            </a:r>
            <a:r>
              <a:rPr lang="en-GB" altLang="it-IT" sz="3200" dirty="0">
                <a:latin typeface="Garamond" panose="02020404030301010803" pitchFamily="18" charset="0"/>
              </a:rPr>
              <a:t> solo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1870 e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territori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attesero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sino</a:t>
            </a:r>
            <a:r>
              <a:rPr lang="en-GB" altLang="it-IT" sz="3200" dirty="0">
                <a:latin typeface="Garamond" panose="02020404030301010803" pitchFamily="18" charset="0"/>
              </a:rPr>
              <a:t> al 1918</a:t>
            </a: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I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paese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furono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fissati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difficoltà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alla</a:t>
            </a:r>
            <a:r>
              <a:rPr lang="en-GB" altLang="it-IT" sz="3200" dirty="0">
                <a:latin typeface="Garamond" panose="02020404030301010803" pitchFamily="18" charset="0"/>
              </a:rPr>
              <a:t> non </a:t>
            </a:r>
            <a:r>
              <a:rPr lang="en-GB" altLang="it-IT" sz="3200" dirty="0" err="1">
                <a:latin typeface="Garamond" panose="02020404030301010803" pitchFamily="18" charset="0"/>
              </a:rPr>
              <a:t>coincidenza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naturali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linguistici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culturali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L'Italia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gli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Larghi</a:t>
            </a:r>
            <a:r>
              <a:rPr lang="en-GB" altLang="it-IT" sz="3200" dirty="0">
                <a:latin typeface="Garamond" panose="02020404030301010803" pitchFamily="18" charset="0"/>
              </a:rPr>
              <a:t> strati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rimasero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vecchie</a:t>
            </a:r>
            <a:r>
              <a:rPr lang="en-GB" altLang="it-IT" sz="3200" dirty="0">
                <a:latin typeface="Garamond" panose="02020404030301010803" pitchFamily="18" charset="0"/>
              </a:rPr>
              <a:t> case </a:t>
            </a:r>
            <a:r>
              <a:rPr lang="en-GB" altLang="it-IT" sz="3200" dirty="0" err="1">
                <a:latin typeface="Garamond" panose="02020404030301010803" pitchFamily="18" charset="0"/>
              </a:rPr>
              <a:t>regnanti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L'opposizione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decisa</a:t>
            </a:r>
            <a:r>
              <a:rPr lang="en-GB" altLang="it-IT" sz="3200" dirty="0">
                <a:latin typeface="Garamond" panose="02020404030301010803" pitchFamily="18" charset="0"/>
              </a:rPr>
              <a:t> fu </a:t>
            </a:r>
            <a:r>
              <a:rPr lang="en-GB" altLang="it-IT" sz="3200" dirty="0" err="1">
                <a:latin typeface="Garamond" panose="02020404030301010803" pitchFamily="18" charset="0"/>
              </a:rPr>
              <a:t>quella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(a </a:t>
            </a:r>
            <a:r>
              <a:rPr lang="en-GB" altLang="it-IT" sz="3200" dirty="0" err="1">
                <a:latin typeface="Garamond" panose="02020404030301010803" pitchFamily="18" charset="0"/>
              </a:rPr>
              <a:t>seguito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presa di Roma e a causa del </a:t>
            </a:r>
            <a:r>
              <a:rPr lang="en-GB" altLang="it-IT" sz="3200" i="1" dirty="0">
                <a:latin typeface="Garamond" panose="02020404030301010803" pitchFamily="18" charset="0"/>
              </a:rPr>
              <a:t>Non </a:t>
            </a:r>
            <a:r>
              <a:rPr lang="en-GB" altLang="it-IT" sz="3200" i="1" dirty="0" err="1">
                <a:latin typeface="Garamond" panose="02020404030301010803" pitchFamily="18" charset="0"/>
              </a:rPr>
              <a:t>expedit</a:t>
            </a:r>
            <a:r>
              <a:rPr lang="en-GB" altLang="it-IT" sz="3200" dirty="0">
                <a:latin typeface="Garamond" panose="02020404030301010803" pitchFamily="18" charset="0"/>
              </a:rPr>
              <a:t>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questione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ricomposta</a:t>
            </a:r>
            <a:r>
              <a:rPr lang="en-GB" altLang="it-IT" sz="3200" dirty="0">
                <a:latin typeface="Garamond" panose="02020404030301010803" pitchFamily="18" charset="0"/>
              </a:rPr>
              <a:t> solo con </a:t>
            </a:r>
            <a:r>
              <a:rPr lang="en-GB" altLang="it-IT" sz="3200" dirty="0" err="1"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Gentiloni</a:t>
            </a:r>
            <a:r>
              <a:rPr lang="en-GB" altLang="it-IT" sz="3200" dirty="0">
                <a:latin typeface="Garamond" panose="02020404030301010803" pitchFamily="18" charset="0"/>
              </a:rPr>
              <a:t> (1913) e con </a:t>
            </a:r>
            <a:r>
              <a:rPr lang="en-GB" altLang="it-IT" sz="3200" dirty="0" err="1">
                <a:latin typeface="Garamond" panose="02020404030301010803" pitchFamily="18" charset="0"/>
              </a:rPr>
              <a:t>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lateranensi</a:t>
            </a:r>
            <a:r>
              <a:rPr lang="en-GB" altLang="it-IT" sz="3200" dirty="0">
                <a:latin typeface="Garamond" panose="02020404030301010803" pitchFamily="18" charset="0"/>
              </a:rPr>
              <a:t> (1929)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Le élite </a:t>
            </a:r>
            <a:r>
              <a:rPr lang="en-GB" altLang="it-IT" sz="3200" dirty="0" err="1">
                <a:latin typeface="Garamond" panose="02020404030301010803" pitchFamily="18" charset="0"/>
              </a:rPr>
              <a:t>meridionali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guardavano</a:t>
            </a:r>
            <a:r>
              <a:rPr lang="en-GB" altLang="it-IT" sz="3200" dirty="0">
                <a:latin typeface="Garamond" panose="02020404030301010803" pitchFamily="18" charset="0"/>
              </a:rPr>
              <a:t> con nostalgia </a:t>
            </a:r>
            <a:r>
              <a:rPr lang="en-GB" altLang="it-IT" sz="3200" dirty="0" err="1">
                <a:latin typeface="Garamond" panose="02020404030301010803" pitchFamily="18" charset="0"/>
              </a:rPr>
              <a:t>ai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Borbone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BD17D6-F80E-D94C-B55A-6F43807A8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16633"/>
            <a:ext cx="8280598" cy="504055"/>
          </a:xfrm>
        </p:spPr>
        <p:txBody>
          <a:bodyPr/>
          <a:lstStyle/>
          <a:p>
            <a:pPr algn="ctr"/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caratteri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nuovo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endParaRPr lang="en-GB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033C9-F20A-BF44-889D-8C55D31C6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04664"/>
            <a:ext cx="8712646" cy="5616625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Garamond" panose="02020404030301010803" pitchFamily="18" charset="0"/>
              </a:rPr>
              <a:t>Statuto Albertino (1848)</a:t>
            </a:r>
            <a:r>
              <a:rPr lang="it-IT" sz="2400" dirty="0">
                <a:latin typeface="Garamond" panose="02020404030301010803" pitchFamily="18" charset="0"/>
              </a:rPr>
              <a:t> ispirato alla monarchia costituzionale: </a:t>
            </a:r>
            <a:r>
              <a:rPr lang="it-IT" sz="2400" b="1" dirty="0">
                <a:latin typeface="Garamond" panose="02020404030301010803" pitchFamily="18" charset="0"/>
              </a:rPr>
              <a:t>nessun riferimento alla sovranità popolare</a:t>
            </a:r>
            <a:r>
              <a:rPr lang="it-IT" sz="24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Garamond" panose="02020404030301010803" pitchFamily="18" charset="0"/>
              </a:rPr>
              <a:t>Esecutivo nominato dal re</a:t>
            </a:r>
            <a:r>
              <a:rPr lang="it-IT" sz="2400" dirty="0">
                <a:latin typeface="Garamond" panose="02020404030301010803" pitchFamily="18" charset="0"/>
              </a:rPr>
              <a:t>, responsabilità verso il parlamento soprattutto in prassi (parlamentarismo non pienamente consolidato).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Inizialmente la struttura dello stato unitario ricalcava quella dello stato sabaudo: </a:t>
            </a:r>
            <a:r>
              <a:rPr lang="it-IT" altLang="it-IT" sz="2400" b="1" i="1" dirty="0">
                <a:latin typeface="Garamond" panose="02020404030301010803" pitchFamily="18" charset="0"/>
              </a:rPr>
              <a:t>stessa casa regnante, costituzione, burocrazia e parlamento</a:t>
            </a:r>
            <a:r>
              <a:rPr lang="it-IT" altLang="it-IT" sz="2400" b="1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Il processo di “nazionalizzazione” delle élite fu molto lento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Il sistema amministrativo fu imposto dalla monarchia piemontese. La così detta “meridionalizzazione” della burocrazia cominciò solo nel XX secolo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Lo stato era accentrato: non esistevano le regioni, e gli enti locali erano largamente subordinati alla figura del  prefetto.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Tuttavia </a:t>
            </a:r>
            <a:r>
              <a:rPr lang="it-IT" altLang="it-IT" sz="2400" i="1" dirty="0">
                <a:latin typeface="Garamond" panose="02020404030301010803" pitchFamily="18" charset="0"/>
              </a:rPr>
              <a:t>grandi differenze nord-sud e dentro le macro-aree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i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prima democratizzazione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L’affermarsi del sistema parlamentare è stato piuttosto rapido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Due principali fattori di debolezza: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L’opposizione cattolica diminuiva la legittimità dello stato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I partiti liberali non erano radicati sul territorio </a:t>
            </a:r>
            <a:r>
              <a:rPr lang="it-IT" altLang="it-IT" sz="3000" dirty="0">
                <a:latin typeface="Garamond" panose="02020404030301010803" pitchFamily="18" charset="0"/>
              </a:rPr>
              <a:t>(il suffragio rimaneva molto ristretto)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Dopo la prima guerra mondiale, con l’allargamento del suffragio, il parlamento era paralizzato dalla divisione tra i nuovi partiti di massa e vecchia élite liberale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L’avvento del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Mussolini fu nominato capo del governo in modo legale, sebbene la nomina seguisse esibizioni di forza e violenza come la marcia su Roma (1922)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1925 il Partito Nazionale Fascista fu l’unico ammesso alle elezioni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Nel suo sviluppo, il regime fascista rimase sospeso tra autoritarismo e totalitarismo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A differenza che nei totalitarismi, alcuni attori sociali mantennero la propria autonomia e contribuirono alla caduta di Mussolini (1943)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Dopo il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994A17-6D2C-6A4F-92A0-57AE26E9F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764705"/>
            <a:ext cx="8424862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partiti erano in larga misura contrari alla monarchia, e volevano guidare il processo di transizione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1944 al 1946 una coalizione di tutti partiti guidò il paese rinviando la soluzione delle questioni più spinose (monarchia e costituzione)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1946: referendum per la Repubblica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Democrazia cristiana guidata da De Gasperi emerge come il partito maggiore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50" y="73867"/>
            <a:ext cx="8478800" cy="1050877"/>
          </a:xfrm>
        </p:spPr>
        <p:txBody>
          <a:bodyPr/>
          <a:lstStyle/>
          <a:p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Elementi condivisi in Assemblea costituente (1946-47)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2FDF4C6E-8F2C-AD4E-B1EC-D2A2E52B74D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95288" y="1412875"/>
            <a:ext cx="3384624" cy="719981"/>
          </a:xfrm>
          <a:prstGeom prst="rightArrow">
            <a:avLst>
              <a:gd name="adj1" fmla="val 91046"/>
              <a:gd name="adj2" fmla="val 595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del difficile processo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di costruzione stato-nazione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E115916-862A-CC4E-BD1C-1C22A0DC8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0" y="2132856"/>
            <a:ext cx="3492500" cy="936625"/>
          </a:xfrm>
          <a:prstGeom prst="rightArrow">
            <a:avLst>
              <a:gd name="adj1" fmla="val 66639"/>
              <a:gd name="adj2" fmla="val 70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di un ventennio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Autoritarismo fascista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675C886C-9D78-A247-BD29-81906B25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412875"/>
            <a:ext cx="4752206" cy="165660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a) complesso del tiranno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b) ricerca di un sistema complesso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     di garanzie</a:t>
            </a:r>
            <a:r>
              <a:rPr lang="it-IT" altLang="it-IT" sz="22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F6A2E20-E3CA-B245-A9FC-32F0C7E4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752724"/>
            <a:ext cx="1152525" cy="1655763"/>
          </a:xfrm>
          <a:prstGeom prst="downArrow">
            <a:avLst>
              <a:gd name="adj1" fmla="val 50000"/>
              <a:gd name="adj2" fmla="val 359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624CCC5-39C1-E142-8821-0C2393D4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70" y="4408488"/>
            <a:ext cx="9144000" cy="2449512"/>
          </a:xfrm>
          <a:prstGeom prst="roundRect">
            <a:avLst>
              <a:gd name="adj" fmla="val 16667"/>
            </a:avLst>
          </a:prstGeom>
          <a:solidFill>
            <a:srgbClr val="1111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Rafforzamento e ampia regolazione costituzionale del parlamentarismo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Riconoscimento “tacito” del ruolo dei partiti, protagonisti della transizione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Convivenza di elementi di unitarismo e regionalismo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Bilanciamento tra i vari poteri e garanzie attraverso istituzioni intervenienti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Elementi innovativi nella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struttura istituzionale del 1948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5DA9D-358D-C44C-931C-82DD0DF94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4"/>
            <a:ext cx="8964488" cy="525658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Un presidente della repubblica con poteri limitati ma che vanno ben oltre l’elemento simbolico dell’unità nazionale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due tipi di regione: a statuto speciale e ordinario (ma quest’ultime verranno implementate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istituto come il referendum abrogativo (implementato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organo di autogoverno della magistratura (il CSM, attivato solo nel 1958)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della Corte costituzionale (attivata solo nel 1956).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2C364C5-3DEF-A5F7-511E-DC9E2B80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AF654D-40B9-1F41-8411-F859398B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nuova democrazia ed il problema dell’opposizione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DB96D0-D016-E046-B552-C0C5AEE79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692697"/>
            <a:ext cx="8712646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L’accordo tra Democrazia cristiana, socialisti e comunisti produsse una costituzione con molti compromessi: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Sistema di democrazia parlamentare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Bicameralismo simmetrico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Esecutivo debole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Dopo il 1948 la DC divenne forza di governo occupando il centro dello schieramento politico, mentre il PCI radicalizzava le sue posizioni stando all’opposizione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7B1CE-8EB2-1043-B75B-31E189DEF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720079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Cosa è importante conoscere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della “prima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D48E-E3B7-8848-8151-58B102BE2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modello (stabile) di comportamento elettorale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sistema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dimensione organizzativa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consolidamento del </a:t>
            </a:r>
            <a:r>
              <a:rPr lang="it-IT" altLang="it-IT" sz="3200" i="1" dirty="0">
                <a:latin typeface="Garamond" panose="02020404030301010803" pitchFamily="18" charset="0"/>
              </a:rPr>
              <a:t>governo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cicli di coalizione politica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centralità del parlamento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0C3840-2F0E-C741-86D9-5FA4D6BBB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920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grande stabilità politica della prima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F56BB3-21C6-B74E-BC64-264E7492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crisi degli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Le inchieste giudiziarie sulla corruzione politica portarono al collasso del sistema partitico, ma ciò non sarebbe stato possibile senza il concorso di due fattori esogeni: 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caduta del muro di Berlino e la fine della guerra fredda;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crisi della finanza pubblica e la decisione di introdurre una Unione economica monetaria nell’EU</a:t>
            </a:r>
            <a:r>
              <a:rPr lang="it-IT" altLang="it-IT" sz="30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La Democrazia Cristiana non era più l’unico baluardo contro l’avvento del comunismo, ed il governo non poteva più contare sulle risorse distributive per preservare il proprio consenso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L’infinita </a:t>
            </a:r>
            <a:r>
              <a:rPr lang="it-IT" altLang="it-IT" sz="3200">
                <a:solidFill>
                  <a:srgbClr val="C00000"/>
                </a:solidFill>
                <a:latin typeface="Garamond" panose="02020404030301010803" pitchFamily="18" charset="0"/>
              </a:rPr>
              <a:t>transizione della 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II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Elezioni del 1994 spartiacque di sistema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Bipolarismo gracile 1994-2012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L’Incapacità di istituzionalizzarsi della II repubblica, l’emergere del populismo e le elezioni critiche del 2013, 2018, e 2022.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D540ACE-6375-664B-9560-7EA8AD0C5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L’Italia nel sistema internazionale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D4BB5-8770-6440-835A-DBECC291A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836713"/>
            <a:ext cx="856863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ruolo internazionale dello stato italiano era stato storicamente limitato dal maggiore potere degli altri grandi stati europei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L’incompleta unificazione e la mancanza di colonie erano stati avvertiti come svantaggi da colmare, e questo aveva guidato la politica estera italiana fino al secondo dopoguerra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Le ambizioni da cambiare lo </a:t>
            </a:r>
            <a:r>
              <a:rPr lang="it-IT" altLang="it-IT" sz="2800" i="1" dirty="0">
                <a:latin typeface="Garamond" panose="02020404030301010803" pitchFamily="18" charset="0"/>
              </a:rPr>
              <a:t>status quo</a:t>
            </a:r>
            <a:r>
              <a:rPr lang="it-IT" altLang="it-IT" sz="2800" dirty="0">
                <a:latin typeface="Garamond" panose="02020404030301010803" pitchFamily="18" charset="0"/>
              </a:rPr>
              <a:t> vennero infine abbandonate dopo la sconfitta nella seconda guerra mondiale.</a:t>
            </a:r>
          </a:p>
          <a:p>
            <a:pPr algn="ctr">
              <a:buFont typeface="Wingdings" pitchFamily="2" charset="2"/>
              <a:buChar char="à"/>
            </a:pPr>
            <a:r>
              <a:rPr lang="it-IT" altLang="it-IT" sz="3200" i="1" dirty="0">
                <a:solidFill>
                  <a:srgbClr val="FF0000"/>
                </a:solidFill>
                <a:latin typeface="Garamond" panose="02020404030301010803" pitchFamily="18" charset="0"/>
                <a:sym typeface="Wingdings" pitchFamily="2" charset="2"/>
              </a:rPr>
              <a:t>Politica di media potenza.</a:t>
            </a:r>
            <a:endParaRPr lang="it-IT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90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Linee guida del secondo dopoguerra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Nel mondo diviso in due blocchi l’Italia scelse l’Alleanza atlantica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Questo non precludeva un certo margine di autonomia economica (affari con l’URSS, in medio oriente, con i non allineati 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Il PCI, schierato con Mosca, era sistematicamente escluso dal governo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Tradizionalmente l’Italia è stata tra i paesi più favorevoli all’integrazione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Parziale ritorno ad una politica estera più attiva negli anni ‘80</a:t>
            </a:r>
            <a:r>
              <a:rPr lang="it-IT" altLang="it-IT" sz="32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L’Italia e la sua ambiguità nelle crisi attuali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899EDB-462C-CC48-8F8D-315A93B56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Cambiamenti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passati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futuri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2B55E-C865-C34F-9575-09E7A7D3EE5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1556792"/>
            <a:ext cx="3923928" cy="468600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3200" b="1" dirty="0">
                <a:solidFill>
                  <a:srgbClr val="00B050"/>
                </a:solidFill>
                <a:latin typeface="Garamond" panose="02020404030301010803" pitchFamily="18" charset="0"/>
              </a:rPr>
              <a:t>Cambiamenti avvenuti </a:t>
            </a:r>
            <a:endParaRPr lang="it-IT" alt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Decentramento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Crisi ed evoluzione della rappresentanza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Impatto dell’appartenenza all’UE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Trasformazione del </a:t>
            </a:r>
            <a:r>
              <a:rPr lang="it-IT" altLang="it-IT" sz="3200">
                <a:latin typeface="Garamond" panose="02020404030301010803" pitchFamily="18" charset="0"/>
              </a:rPr>
              <a:t>sistema partitico</a:t>
            </a:r>
            <a:endParaRPr lang="it-IT" altLang="it-IT" sz="32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68C17-15E0-2345-AECE-D5262B4051C1}"/>
              </a:ext>
            </a:extLst>
          </p:cNvPr>
          <p:cNvSpPr txBox="1">
            <a:spLocks noChangeArrowheads="1"/>
          </p:cNvSpPr>
          <p:nvPr/>
        </p:nvSpPr>
        <p:spPr>
          <a:xfrm>
            <a:off x="4499992" y="1412875"/>
            <a:ext cx="4464621" cy="5051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Nuove Sfide</a:t>
            </a:r>
            <a:endParaRPr lang="it-IT" alt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Invecchiamento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Immigrazione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(de)Globalizzazione dei mercati </a:t>
            </a: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Pandemie</a:t>
            </a:r>
          </a:p>
          <a:p>
            <a:pPr>
              <a:lnSpc>
                <a:spcPct val="90000"/>
              </a:lnSpc>
            </a:pPr>
            <a:r>
              <a:rPr lang="it-IT" altLang="it-IT" i="1" dirty="0" err="1">
                <a:latin typeface="Garamond" panose="02020404030301010803" pitchFamily="18" charset="0"/>
              </a:rPr>
              <a:t>Climate</a:t>
            </a:r>
            <a:r>
              <a:rPr lang="it-IT" altLang="it-IT" i="1" dirty="0">
                <a:latin typeface="Garamond" panose="02020404030301010803" pitchFamily="18" charset="0"/>
              </a:rPr>
              <a:t> </a:t>
            </a:r>
            <a:r>
              <a:rPr lang="it-IT" altLang="it-IT" i="1" dirty="0" err="1">
                <a:latin typeface="Garamond" panose="02020404030301010803" pitchFamily="18" charset="0"/>
              </a:rPr>
              <a:t>change</a:t>
            </a:r>
            <a:endParaRPr lang="it-IT" altLang="it-IT" i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Populismi</a:t>
            </a: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Declino dell’Occidente?</a:t>
            </a:r>
          </a:p>
          <a:p>
            <a:pPr>
              <a:lnSpc>
                <a:spcPct val="90000"/>
              </a:lnSpc>
            </a:pPr>
            <a:endParaRPr lang="it-IT" altLang="it-IT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3AF62-BC81-2FD6-D8D6-49BF82CE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4E165F2-66EA-96F5-460D-4CEB0880F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47667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Prove di esame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F5D416-7CA9-C00F-1FD3-FA1D3FC3A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93" y="620688"/>
            <a:ext cx="9107934" cy="623731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2 prove intermedie scritte: </a:t>
            </a:r>
            <a:r>
              <a:rPr lang="it-IT" sz="2400" b="1" dirty="0">
                <a:latin typeface="Garamond" panose="02020404030301010803" pitchFamily="18" charset="0"/>
              </a:rPr>
              <a:t>I prova </a:t>
            </a:r>
            <a:r>
              <a:rPr lang="it-IT" sz="2400" dirty="0">
                <a:highlight>
                  <a:srgbClr val="00FF00"/>
                </a:highlight>
                <a:latin typeface="Garamond" panose="02020404030301010803" pitchFamily="18" charset="0"/>
              </a:rPr>
              <a:t>6 Novembre 2025 </a:t>
            </a:r>
          </a:p>
          <a:p>
            <a:pPr algn="just"/>
            <a:r>
              <a:rPr lang="it-IT" sz="2400" b="1" dirty="0">
                <a:latin typeface="Garamond" panose="02020404030301010803" pitchFamily="18" charset="0"/>
              </a:rPr>
              <a:t>			        II prova </a:t>
            </a:r>
            <a:r>
              <a:rPr lang="it-IT" sz="2400" dirty="0">
                <a:highlight>
                  <a:srgbClr val="00FF00"/>
                </a:highlight>
                <a:latin typeface="Garamond" panose="02020404030301010803" pitchFamily="18" charset="0"/>
              </a:rPr>
              <a:t>19 Dicembre 2025  (12 gennaio 2026)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00FFFF"/>
                </a:highlight>
                <a:latin typeface="Garamond" panose="02020404030301010803" pitchFamily="18" charset="0"/>
              </a:rPr>
              <a:t>2 prove totali scritte  </a:t>
            </a:r>
            <a:r>
              <a:rPr lang="it-IT" sz="2400" dirty="0">
                <a:latin typeface="Garamond" panose="02020404030301010803" pitchFamily="18" charset="0"/>
              </a:rPr>
              <a:t>- </a:t>
            </a:r>
            <a:r>
              <a:rPr lang="it-IT" sz="2400" dirty="0">
                <a:highlight>
                  <a:srgbClr val="00FFFF"/>
                </a:highlight>
                <a:latin typeface="Garamond" panose="02020404030301010803" pitchFamily="18" charset="0"/>
              </a:rPr>
              <a:t>19 Dicembre 2025 </a:t>
            </a:r>
            <a:r>
              <a:rPr lang="it-IT" sz="2400">
                <a:highlight>
                  <a:srgbClr val="00FFFF"/>
                </a:highlight>
                <a:latin typeface="Garamond" panose="02020404030301010803" pitchFamily="18" charset="0"/>
              </a:rPr>
              <a:t>e 12 </a:t>
            </a:r>
            <a:r>
              <a:rPr lang="it-IT" sz="2400" dirty="0">
                <a:highlight>
                  <a:srgbClr val="00FFFF"/>
                </a:highlight>
                <a:latin typeface="Garamond" panose="02020404030301010803" pitchFamily="18" charset="0"/>
              </a:rPr>
              <a:t>Gennaio 2026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i="1" dirty="0">
                <a:latin typeface="Garamond" panose="02020404030301010803" pitchFamily="18" charset="0"/>
              </a:rPr>
              <a:t>Prove successive: </a:t>
            </a:r>
            <a:r>
              <a:rPr lang="it-IT" sz="2400" i="1" dirty="0">
                <a:highlight>
                  <a:srgbClr val="FFFF00"/>
                </a:highlight>
                <a:latin typeface="Garamond" panose="02020404030301010803" pitchFamily="18" charset="0"/>
              </a:rPr>
              <a:t>4 Giugno e 9 Settembre 2026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Le prove parziali  consistono ciascuna in  </a:t>
            </a:r>
            <a:r>
              <a:rPr lang="it-IT" sz="2400" b="1" dirty="0">
                <a:latin typeface="Garamond" panose="02020404030301010803" pitchFamily="18" charset="0"/>
              </a:rPr>
              <a:t>5</a:t>
            </a:r>
            <a:r>
              <a:rPr lang="it-IT" sz="2400" dirty="0">
                <a:latin typeface="Garamond" panose="02020404030301010803" pitchFamily="18" charset="0"/>
              </a:rPr>
              <a:t> domande aperte a cui rispondere in </a:t>
            </a:r>
            <a:r>
              <a:rPr lang="it-IT" sz="2400" b="1" dirty="0">
                <a:latin typeface="Garamond" panose="02020404030301010803" pitchFamily="18" charset="0"/>
              </a:rPr>
              <a:t>60 </a:t>
            </a:r>
            <a:r>
              <a:rPr lang="it-IT" sz="2400" dirty="0">
                <a:latin typeface="Garamond" panose="02020404030301010803" pitchFamily="18" charset="0"/>
              </a:rPr>
              <a:t>minuti di tempo.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Il voto assegnato alla prova risulterà dalla media dei punteggi in trentesimi ottenuti sulle singole domande.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La valutazione terrà conto di: a</a:t>
            </a:r>
            <a:r>
              <a:rPr lang="it-IT" sz="2400" i="1" dirty="0">
                <a:latin typeface="Garamond" panose="02020404030301010803" pitchFamily="18" charset="0"/>
              </a:rPr>
              <a:t>) la conoscenza delle tematiche oggetto di studio; b) la capacità di padroneggiare in maniera appropriata un linguaggio rigoroso e scientificamente adeguato; c) la chiarezza espositiva e la capacità di rielaborare in maniera critica le nozioni apprese durante il corso</a:t>
            </a:r>
            <a:r>
              <a:rPr lang="it-IT" sz="2400" dirty="0"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La prova totale consta di </a:t>
            </a:r>
            <a:r>
              <a:rPr lang="it-IT" sz="2400" b="1" dirty="0">
                <a:latin typeface="Garamond" panose="02020404030301010803" pitchFamily="18" charset="0"/>
              </a:rPr>
              <a:t>6</a:t>
            </a:r>
            <a:r>
              <a:rPr lang="it-IT" sz="2400" dirty="0">
                <a:latin typeface="Garamond" panose="02020404030301010803" pitchFamily="18" charset="0"/>
              </a:rPr>
              <a:t>  domande aperte a cui rispondere nel tempo massimo di 70  minuti. I criteri di valutazione sono gli stessi utilizzati nelle prove intermedie</a:t>
            </a:r>
            <a:r>
              <a:rPr lang="it-IT" sz="22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100" dirty="0">
              <a:latin typeface="Garamond" panose="02020404030301010803" pitchFamily="18" charset="0"/>
            </a:endParaRPr>
          </a:p>
          <a:p>
            <a:pPr algn="just"/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47667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Problemi con la scuola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7DD63E-410D-D9C7-4A7E-150CE58BD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15ABFA-17BE-6EE4-313E-3E82E2E6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0" y="404664"/>
            <a:ext cx="86327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9777-BE08-3D93-F5B0-60CB1E8A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28434FF-93DF-C6A1-25A8-A169B0F5F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47667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Il futuro del paese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6DA1E9-A6BF-1A7D-1136-D3931F8A07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93" y="620688"/>
            <a:ext cx="9107934" cy="6237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La </a:t>
            </a:r>
            <a:r>
              <a:rPr lang="en-GB" sz="2400" dirty="0" err="1">
                <a:latin typeface="Garamond" panose="02020404030301010803" pitchFamily="18" charset="0"/>
              </a:rPr>
              <a:t>popolazione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residente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è</a:t>
            </a:r>
            <a:r>
              <a:rPr lang="en-GB" sz="2400" dirty="0">
                <a:latin typeface="Garamond" panose="02020404030301010803" pitchFamily="18" charset="0"/>
              </a:rPr>
              <a:t> in </a:t>
            </a:r>
            <a:r>
              <a:rPr lang="en-GB" sz="2400" dirty="0" err="1">
                <a:latin typeface="Garamond" panose="02020404030301010803" pitchFamily="18" charset="0"/>
              </a:rPr>
              <a:t>decrescita</a:t>
            </a:r>
            <a:r>
              <a:rPr lang="en-GB" sz="2400" dirty="0">
                <a:latin typeface="Garamond" panose="02020404030301010803" pitchFamily="18" charset="0"/>
              </a:rPr>
              <a:t>: da circa 59 </a:t>
            </a:r>
            <a:r>
              <a:rPr lang="en-GB" sz="2400" dirty="0" err="1">
                <a:latin typeface="Garamond" panose="02020404030301010803" pitchFamily="18" charset="0"/>
              </a:rPr>
              <a:t>milioni</a:t>
            </a:r>
            <a:r>
              <a:rPr lang="en-GB" sz="2400" dirty="0">
                <a:latin typeface="Garamond" panose="02020404030301010803" pitchFamily="18" charset="0"/>
              </a:rPr>
              <a:t> al 1° </a:t>
            </a:r>
            <a:r>
              <a:rPr lang="en-GB" sz="2400" dirty="0" err="1">
                <a:latin typeface="Garamond" panose="02020404030301010803" pitchFamily="18" charset="0"/>
              </a:rPr>
              <a:t>gennaio</a:t>
            </a:r>
            <a:r>
              <a:rPr lang="en-GB" sz="2400" dirty="0">
                <a:latin typeface="Garamond" panose="02020404030301010803" pitchFamily="18" charset="0"/>
              </a:rPr>
              <a:t> 2023 a 58,6 </a:t>
            </a:r>
            <a:r>
              <a:rPr lang="en-GB" sz="2400" dirty="0" err="1">
                <a:latin typeface="Garamond" panose="02020404030301010803" pitchFamily="18" charset="0"/>
              </a:rPr>
              <a:t>mln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2030, a 54,8 </a:t>
            </a:r>
            <a:r>
              <a:rPr lang="en-GB" sz="2400" dirty="0" err="1">
                <a:latin typeface="Garamond" panose="02020404030301010803" pitchFamily="18" charset="0"/>
              </a:rPr>
              <a:t>mln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2050 </a:t>
            </a:r>
            <a:r>
              <a:rPr lang="en-GB" sz="2400" dirty="0" err="1">
                <a:latin typeface="Garamond" panose="02020404030301010803" pitchFamily="18" charset="0"/>
              </a:rPr>
              <a:t>fino</a:t>
            </a:r>
            <a:r>
              <a:rPr lang="en-GB" sz="2400" dirty="0">
                <a:latin typeface="Garamond" panose="02020404030301010803" pitchFamily="18" charset="0"/>
              </a:rPr>
              <a:t> a 46,1 </a:t>
            </a:r>
            <a:r>
              <a:rPr lang="en-GB" sz="2400" dirty="0" err="1">
                <a:latin typeface="Garamond" panose="02020404030301010803" pitchFamily="18" charset="0"/>
              </a:rPr>
              <a:t>mln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2080.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Il </a:t>
            </a:r>
            <a:r>
              <a:rPr lang="en-GB" sz="2400" dirty="0" err="1">
                <a:latin typeface="Garamond" panose="02020404030301010803" pitchFamily="18" charset="0"/>
              </a:rPr>
              <a:t>rapporto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tra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individui</a:t>
            </a:r>
            <a:r>
              <a:rPr lang="en-GB" sz="2400" dirty="0">
                <a:latin typeface="Garamond" panose="02020404030301010803" pitchFamily="18" charset="0"/>
              </a:rPr>
              <a:t> in </a:t>
            </a:r>
            <a:r>
              <a:rPr lang="en-GB" sz="2400" dirty="0" err="1">
                <a:latin typeface="Garamond" panose="02020404030301010803" pitchFamily="18" charset="0"/>
              </a:rPr>
              <a:t>età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lavorativa</a:t>
            </a:r>
            <a:r>
              <a:rPr lang="en-GB" sz="2400" dirty="0">
                <a:latin typeface="Garamond" panose="02020404030301010803" pitchFamily="18" charset="0"/>
              </a:rPr>
              <a:t> (15-64 anni) e non (0-14 e 65 anni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e </a:t>
            </a:r>
            <a:r>
              <a:rPr lang="en-GB" sz="2400" dirty="0" err="1">
                <a:latin typeface="Garamond" panose="02020404030301010803" pitchFamily="18" charset="0"/>
              </a:rPr>
              <a:t>più</a:t>
            </a:r>
            <a:r>
              <a:rPr lang="en-GB" sz="2400" dirty="0">
                <a:latin typeface="Garamond" panose="02020404030301010803" pitchFamily="18" charset="0"/>
              </a:rPr>
              <a:t>) </a:t>
            </a:r>
            <a:r>
              <a:rPr lang="en-GB" sz="2400" dirty="0" err="1">
                <a:latin typeface="Garamond" panose="02020404030301010803" pitchFamily="18" charset="0"/>
              </a:rPr>
              <a:t>passerà</a:t>
            </a:r>
            <a:r>
              <a:rPr lang="en-GB" sz="2400" dirty="0">
                <a:latin typeface="Garamond" panose="02020404030301010803" pitchFamily="18" charset="0"/>
              </a:rPr>
              <a:t> da circa </a:t>
            </a:r>
            <a:r>
              <a:rPr lang="en-GB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tre</a:t>
            </a:r>
            <a:r>
              <a:rPr lang="en-GB" sz="2400" dirty="0">
                <a:highlight>
                  <a:srgbClr val="FFFF00"/>
                </a:highlight>
                <a:latin typeface="Garamond" panose="02020404030301010803" pitchFamily="18" charset="0"/>
              </a:rPr>
              <a:t> a due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2023 a circa </a:t>
            </a:r>
            <a:r>
              <a:rPr lang="en-GB" sz="2400" dirty="0">
                <a:highlight>
                  <a:srgbClr val="FFFF00"/>
                </a:highlight>
                <a:latin typeface="Garamond" panose="02020404030301010803" pitchFamily="18" charset="0"/>
              </a:rPr>
              <a:t>uno a uno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2050.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Garamond" panose="02020404030301010803" pitchFamily="18" charset="0"/>
              </a:rPr>
              <a:t>Entro</a:t>
            </a:r>
            <a:r>
              <a:rPr lang="en-GB" sz="2400" dirty="0">
                <a:latin typeface="Garamond" panose="02020404030301010803" pitchFamily="18" charset="0"/>
              </a:rPr>
              <a:t> il 2043 </a:t>
            </a:r>
            <a:r>
              <a:rPr lang="en-GB" sz="2400" dirty="0" err="1">
                <a:latin typeface="Garamond" panose="02020404030301010803" pitchFamily="18" charset="0"/>
              </a:rPr>
              <a:t>meno</a:t>
            </a:r>
            <a:r>
              <a:rPr lang="en-GB" sz="2400" dirty="0">
                <a:latin typeface="Garamond" panose="02020404030301010803" pitchFamily="18" charset="0"/>
              </a:rPr>
              <a:t> di </a:t>
            </a:r>
            <a:r>
              <a:rPr lang="en-GB" sz="2400" dirty="0" err="1">
                <a:latin typeface="Garamond" panose="02020404030301010803" pitchFamily="18" charset="0"/>
              </a:rPr>
              <a:t>una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famiglia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su</a:t>
            </a:r>
            <a:r>
              <a:rPr lang="en-GB" sz="2400" dirty="0">
                <a:latin typeface="Garamond" panose="02020404030301010803" pitchFamily="18" charset="0"/>
              </a:rPr>
              <a:t> quattro </a:t>
            </a:r>
            <a:r>
              <a:rPr lang="en-GB" sz="2400" dirty="0" err="1">
                <a:latin typeface="Garamond" panose="02020404030301010803" pitchFamily="18" charset="0"/>
              </a:rPr>
              <a:t>sarà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composta</a:t>
            </a:r>
            <a:r>
              <a:rPr lang="en-GB" sz="2400" dirty="0">
                <a:latin typeface="Garamond" panose="02020404030301010803" pitchFamily="18" charset="0"/>
              </a:rPr>
              <a:t> da </a:t>
            </a:r>
            <a:r>
              <a:rPr lang="en-GB" sz="2400" dirty="0" err="1">
                <a:latin typeface="Garamond" panose="02020404030301010803" pitchFamily="18" charset="0"/>
              </a:rPr>
              <a:t>una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coppia</a:t>
            </a:r>
            <a:r>
              <a:rPr lang="en-GB" sz="2400" dirty="0">
                <a:latin typeface="Garamond" panose="02020404030301010803" pitchFamily="18" charset="0"/>
              </a:rPr>
              <a:t> con </a:t>
            </a:r>
            <a:r>
              <a:rPr lang="en-GB" sz="2400" dirty="0" err="1">
                <a:latin typeface="Garamond" panose="02020404030301010803" pitchFamily="18" charset="0"/>
              </a:rPr>
              <a:t>figli</a:t>
            </a:r>
            <a:r>
              <a:rPr lang="en-GB" sz="2400" dirty="0">
                <a:latin typeface="Garamond" panose="02020404030301010803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it-IT" sz="2400" dirty="0">
                <a:latin typeface="Garamond" panose="02020404030301010803" pitchFamily="18" charset="0"/>
              </a:rPr>
              <a:t>Nel 2060 l’Italia perderà il </a:t>
            </a:r>
            <a:r>
              <a:rPr lang="it-IT" sz="2400" dirty="0">
                <a:highlight>
                  <a:srgbClr val="FFFF00"/>
                </a:highlight>
                <a:latin typeface="Garamond" panose="02020404030301010803" pitchFamily="18" charset="0"/>
              </a:rPr>
              <a:t>34% dei lavoratori e il 22% del 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In Italia il </a:t>
            </a:r>
            <a:r>
              <a:rPr lang="en-GB" sz="2400" dirty="0" err="1">
                <a:latin typeface="Garamond" panose="02020404030301010803" pitchFamily="18" charset="0"/>
              </a:rPr>
              <a:t>tasso</a:t>
            </a:r>
            <a:r>
              <a:rPr lang="en-GB" sz="2400" dirty="0">
                <a:latin typeface="Garamond" panose="02020404030301010803" pitchFamily="18" charset="0"/>
              </a:rPr>
              <a:t> di Neet </a:t>
            </a:r>
            <a:r>
              <a:rPr lang="en-GB" sz="2400" dirty="0" err="1">
                <a:latin typeface="Garamond" panose="02020404030301010803" pitchFamily="18" charset="0"/>
              </a:rPr>
              <a:t>è</a:t>
            </a:r>
            <a:r>
              <a:rPr lang="en-GB" sz="2400" dirty="0">
                <a:latin typeface="Garamond" panose="02020404030301010803" pitchFamily="18" charset="0"/>
              </a:rPr>
              <a:t> al 16,1% a </a:t>
            </a:r>
            <a:r>
              <a:rPr lang="en-GB" sz="2400" dirty="0" err="1">
                <a:latin typeface="Garamond" panose="02020404030301010803" pitchFamily="18" charset="0"/>
              </a:rPr>
              <a:t>livello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nazionale</a:t>
            </a:r>
            <a:r>
              <a:rPr lang="en-GB" sz="2400" dirty="0">
                <a:latin typeface="Garamond" panose="02020404030301010803" pitchFamily="18" charset="0"/>
              </a:rPr>
              <a:t>, ma con </a:t>
            </a:r>
            <a:r>
              <a:rPr lang="en-GB" sz="2400" dirty="0" err="1">
                <a:latin typeface="Garamond" panose="02020404030301010803" pitchFamily="18" charset="0"/>
              </a:rPr>
              <a:t>forti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differenze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tra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i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territori</a:t>
            </a:r>
            <a:r>
              <a:rPr lang="en-GB" sz="2400" dirty="0">
                <a:latin typeface="Garamond" panose="02020404030301010803" pitchFamily="18" charset="0"/>
              </a:rPr>
              <a:t>: </a:t>
            </a:r>
            <a:r>
              <a:rPr lang="en-GB" sz="2400" dirty="0" err="1">
                <a:latin typeface="Garamond" panose="02020404030301010803" pitchFamily="18" charset="0"/>
              </a:rPr>
              <a:t>nel</a:t>
            </a:r>
            <a:r>
              <a:rPr lang="en-GB" sz="2400" dirty="0">
                <a:latin typeface="Garamond" panose="02020404030301010803" pitchFamily="18" charset="0"/>
              </a:rPr>
              <a:t> Mezzogiorno le </a:t>
            </a:r>
            <a:r>
              <a:rPr lang="en-GB" sz="2400" dirty="0" err="1">
                <a:latin typeface="Garamond" panose="02020404030301010803" pitchFamily="18" charset="0"/>
              </a:rPr>
              <a:t>percentuali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superano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>
                <a:latin typeface="Garamond" panose="02020404030301010803" pitchFamily="18" charset="0"/>
              </a:rPr>
              <a:t>stabilmente</a:t>
            </a:r>
            <a:r>
              <a:rPr lang="en-GB" sz="2400" dirty="0">
                <a:latin typeface="Garamond" panose="02020404030301010803" pitchFamily="18" charset="0"/>
              </a:rPr>
              <a:t> il 25 per cento.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OCSE 2022: tra il 1991 e il 2021 il livello medio degli stipendi in Italia è cresciuto di appena lo </a:t>
            </a:r>
            <a:r>
              <a:rPr lang="it-IT" sz="2400" dirty="0">
                <a:highlight>
                  <a:srgbClr val="FFFF00"/>
                </a:highlight>
                <a:latin typeface="Garamond" panose="02020404030301010803" pitchFamily="18" charset="0"/>
              </a:rPr>
              <a:t>0,36%</a:t>
            </a:r>
            <a:r>
              <a:rPr lang="it-IT" sz="2400" dirty="0">
                <a:latin typeface="Garamond" panose="02020404030301010803" pitchFamily="18" charset="0"/>
              </a:rPr>
              <a:t>, mentre nello stesso periodo in Germania e in Francia l’aumento è stato pari al </a:t>
            </a:r>
            <a:r>
              <a:rPr lang="it-IT" sz="2400" dirty="0">
                <a:highlight>
                  <a:srgbClr val="FFFF00"/>
                </a:highlight>
                <a:latin typeface="Garamond" panose="02020404030301010803" pitchFamily="18" charset="0"/>
              </a:rPr>
              <a:t>33%. </a:t>
            </a:r>
            <a:r>
              <a:rPr lang="it-IT" sz="2400" dirty="0">
                <a:latin typeface="Garamond" panose="02020404030301010803" pitchFamily="18" charset="0"/>
              </a:rPr>
              <a:t>Gli stipendi in svedesi sono cresciuti del 72% e quelli irlandesi del 82%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100" dirty="0">
              <a:latin typeface="Garamond" panose="02020404030301010803" pitchFamily="18" charset="0"/>
            </a:endParaRPr>
          </a:p>
          <a:p>
            <a:pPr algn="just"/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C915-AF7D-8B79-2258-256E7179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D04C15-608E-6F0D-FEF0-357929BE7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Il sistema politico: introduzione concettuale</a:t>
            </a:r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0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A0942-486B-98AB-9AAF-C193D3093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F4BC134-E942-9F00-BDB7-9CE753E1A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Perché l’uso della nozione sistema politico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021823-7DB4-3F15-6D7E-E586CFD50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dirty="0">
                <a:latin typeface="Garamond" panose="02020404030301010803" pitchFamily="18" charset="0"/>
              </a:rPr>
              <a:t>Il contributo della </a:t>
            </a:r>
            <a:r>
              <a:rPr lang="it-IT" sz="3600" b="1" dirty="0">
                <a:latin typeface="Garamond" panose="02020404030301010803" pitchFamily="18" charset="0"/>
              </a:rPr>
              <a:t>scuola struttural-funzionalista </a:t>
            </a:r>
            <a:r>
              <a:rPr lang="it-IT" sz="3600" dirty="0">
                <a:latin typeface="Garamond" panose="02020404030301010803" pitchFamily="18" charset="0"/>
              </a:rPr>
              <a:t>allo studio del rapporto tra sistema e politica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b="1" dirty="0">
                <a:latin typeface="Garamond" panose="02020404030301010803" pitchFamily="18" charset="0"/>
              </a:rPr>
              <a:t>David Easton </a:t>
            </a:r>
            <a:r>
              <a:rPr lang="it-IT" sz="3600" dirty="0">
                <a:latin typeface="Garamond" panose="02020404030301010803" pitchFamily="18" charset="0"/>
              </a:rPr>
              <a:t>(1953; 1965): il bisogno di una teoria del sistema politico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dirty="0">
                <a:latin typeface="Garamond" panose="02020404030301010803" pitchFamily="18" charset="0"/>
              </a:rPr>
              <a:t>Il </a:t>
            </a:r>
            <a:r>
              <a:rPr lang="it-IT" sz="3600" b="1" dirty="0">
                <a:latin typeface="Garamond" panose="02020404030301010803" pitchFamily="18" charset="0"/>
              </a:rPr>
              <a:t>sistema politico come unità di analisi </a:t>
            </a:r>
            <a:r>
              <a:rPr lang="it-IT" sz="3600" dirty="0">
                <a:latin typeface="Garamond" panose="02020404030301010803" pitchFamily="18" charset="0"/>
              </a:rPr>
              <a:t>per lo scienziato politico: lo studio della politica come studio di relazioni all’interno di un sistema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71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sistema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politico</a:t>
            </a:r>
          </a:p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Come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perchè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studiarlo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corrente</a:t>
            </a:r>
            <a:r>
              <a:rPr lang="en-GB" sz="2800" dirty="0">
                <a:latin typeface="Garamond" panose="02020404030301010803" pitchFamily="18" charset="0"/>
              </a:rPr>
              <a:t> del </a:t>
            </a:r>
            <a:r>
              <a:rPr lang="en-GB" sz="2800" dirty="0" err="1">
                <a:latin typeface="Garamond" panose="02020404030301010803" pitchFamily="18" charset="0"/>
              </a:rPr>
              <a:t>termine</a:t>
            </a:r>
            <a:r>
              <a:rPr lang="en-GB" sz="2800" dirty="0">
                <a:latin typeface="Garamond" panose="02020404030301010803" pitchFamily="18" charset="0"/>
              </a:rPr>
              <a:t>, </a:t>
            </a:r>
            <a:r>
              <a:rPr lang="en-GB" sz="2800" dirty="0" err="1">
                <a:latin typeface="Garamond" panose="02020404030301010803" pitchFamily="18" charset="0"/>
              </a:rPr>
              <a:t>spesso</a:t>
            </a:r>
            <a:r>
              <a:rPr lang="en-GB" sz="2800" dirty="0">
                <a:latin typeface="Garamond" panose="02020404030301010803" pitchFamily="18" charset="0"/>
              </a:rPr>
              <a:t> come </a:t>
            </a:r>
            <a:r>
              <a:rPr lang="en-GB" sz="2800" dirty="0" err="1">
                <a:latin typeface="Garamond" panose="02020404030301010803" pitchFamily="18" charset="0"/>
              </a:rPr>
              <a:t>sinonimo</a:t>
            </a:r>
            <a:r>
              <a:rPr lang="en-GB" sz="2800" dirty="0">
                <a:latin typeface="Garamond" panose="02020404030301010803" pitchFamily="18" charset="0"/>
              </a:rPr>
              <a:t> di </a:t>
            </a:r>
            <a:r>
              <a:rPr lang="en-GB" sz="2800" i="1" dirty="0" err="1">
                <a:latin typeface="Garamond" panose="02020404030301010803" pitchFamily="18" charset="0"/>
              </a:rPr>
              <a:t>stato</a:t>
            </a:r>
            <a:r>
              <a:rPr lang="en-GB" sz="2800" i="1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o di </a:t>
            </a:r>
            <a:r>
              <a:rPr lang="en-GB" sz="2800" i="1" dirty="0">
                <a:latin typeface="Garamond" panose="02020404030301010803" pitchFamily="18" charset="0"/>
              </a:rPr>
              <a:t>regime politico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accademico</a:t>
            </a:r>
            <a:r>
              <a:rPr lang="en-GB" sz="2800" dirty="0">
                <a:latin typeface="Garamond" panose="02020404030301010803" pitchFamily="18" charset="0"/>
              </a:rPr>
              <a:t> e </a:t>
            </a:r>
            <a:r>
              <a:rPr lang="en-GB" sz="2800" dirty="0" err="1">
                <a:latin typeface="Garamond" panose="02020404030301010803" pitchFamily="18" charset="0"/>
              </a:rPr>
              <a:t>scientifico</a:t>
            </a:r>
            <a:r>
              <a:rPr lang="en-GB" sz="2800" dirty="0">
                <a:latin typeface="Garamond" panose="02020404030301010803" pitchFamily="18" charset="0"/>
              </a:rPr>
              <a:t> (studio </a:t>
            </a:r>
            <a:r>
              <a:rPr lang="en-GB" sz="2800" dirty="0" err="1">
                <a:latin typeface="Garamond" panose="02020404030301010803" pitchFamily="18" charset="0"/>
              </a:rPr>
              <a:t>dei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sistemi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politici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comparati</a:t>
            </a:r>
            <a:r>
              <a:rPr lang="en-GB" sz="2800" dirty="0">
                <a:latin typeface="Garamond" panose="02020404030301010803" pitchFamily="18" charset="0"/>
              </a:rPr>
              <a:t>)</a:t>
            </a:r>
            <a:r>
              <a:rPr lang="ar-SA" sz="2800" dirty="0">
                <a:latin typeface="Garamond" panose="02020404030301010803" pitchFamily="18" charset="0"/>
              </a:rPr>
              <a:t>‏</a:t>
            </a:r>
            <a:endParaRPr lang="en-GB" sz="2800" dirty="0">
              <a:latin typeface="Garamond" panose="02020404030301010803" pitchFamily="18" charset="0"/>
            </a:endParaRP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Concetto</a:t>
            </a:r>
            <a:r>
              <a:rPr lang="en-GB" sz="2800" dirty="0">
                <a:latin typeface="Garamond" panose="02020404030301010803" pitchFamily="18" charset="0"/>
              </a:rPr>
              <a:t> con </a:t>
            </a:r>
            <a:r>
              <a:rPr lang="en-GB" sz="2800" dirty="0" err="1">
                <a:latin typeface="Garamond" panose="02020404030301010803" pitchFamily="18" charset="0"/>
              </a:rPr>
              <a:t>una</a:t>
            </a:r>
            <a:r>
              <a:rPr lang="en-GB" sz="2800" dirty="0">
                <a:latin typeface="Garamond" panose="02020404030301010803" pitchFamily="18" charset="0"/>
              </a:rPr>
              <a:t> propria </a:t>
            </a:r>
            <a:r>
              <a:rPr lang="en-GB" sz="2800" dirty="0" err="1">
                <a:latin typeface="Garamond" panose="02020404030301010803" pitchFamily="18" charset="0"/>
              </a:rPr>
              <a:t>rilevanza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ed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uno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spazio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semantico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diverso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rispetto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alle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nozioni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vicine</a:t>
            </a:r>
            <a:r>
              <a:rPr lang="en-GB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1446E2C-0333-F144-86A1-6367060D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9063"/>
            <a:ext cx="9144000" cy="23574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560">
            <a:solidFill>
              <a:srgbClr val="49BC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Garamond" panose="02020404030301010803" pitchFamily="18" charset="0"/>
              </a:rPr>
              <a:t>Una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definizione di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Nella sua accezione più generale, l’espressione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si riferisce a qualsiasi insieme di istituzioni, gruppi e processi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politici caratterizzati da un certo grado di interdipendenza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reciproca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(Urbani 1983)</a:t>
            </a:r>
            <a:r>
              <a:rPr lang="ar-SA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‏</a:t>
            </a:r>
            <a:endParaRPr lang="it-IT" sz="2400" i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2359</Words>
  <Application>Microsoft Macintosh PowerPoint</Application>
  <PresentationFormat>Presentazione su schermo (4:3)</PresentationFormat>
  <Paragraphs>214</Paragraphs>
  <Slides>37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Aptos</vt:lpstr>
      <vt:lpstr>Arial</vt:lpstr>
      <vt:lpstr>Calibri</vt:lpstr>
      <vt:lpstr>Century Gothic</vt:lpstr>
      <vt:lpstr>Garamond</vt:lpstr>
      <vt:lpstr>Verdana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144</cp:revision>
  <dcterms:created xsi:type="dcterms:W3CDTF">2017-11-13T10:11:35Z</dcterms:created>
  <dcterms:modified xsi:type="dcterms:W3CDTF">2025-09-16T15:47:03Z</dcterms:modified>
</cp:coreProperties>
</file>