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  <p:sldMasterId id="2147483676" r:id="rId3"/>
  </p:sldMasterIdLst>
  <p:notesMasterIdLst>
    <p:notesMasterId r:id="rId19"/>
  </p:notesMasterIdLst>
  <p:handoutMasterIdLst>
    <p:handoutMasterId r:id="rId20"/>
  </p:handoutMasterIdLst>
  <p:sldIdLst>
    <p:sldId id="257" r:id="rId4"/>
    <p:sldId id="299" r:id="rId5"/>
    <p:sldId id="351" r:id="rId6"/>
    <p:sldId id="296" r:id="rId7"/>
    <p:sldId id="305" r:id="rId8"/>
    <p:sldId id="352" r:id="rId9"/>
    <p:sldId id="301" r:id="rId10"/>
    <p:sldId id="306" r:id="rId11"/>
    <p:sldId id="261" r:id="rId12"/>
    <p:sldId id="307" r:id="rId13"/>
    <p:sldId id="308" r:id="rId14"/>
    <p:sldId id="309" r:id="rId15"/>
    <p:sldId id="310" r:id="rId16"/>
    <p:sldId id="260" r:id="rId17"/>
    <p:sldId id="259" r:id="rId18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D4D4D"/>
    <a:srgbClr val="BB2D3F"/>
    <a:srgbClr val="CC0000"/>
    <a:srgbClr val="990000"/>
    <a:srgbClr val="33CCFF"/>
    <a:srgbClr val="A5002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45" autoAdjust="0"/>
  </p:normalViewPr>
  <p:slideViewPr>
    <p:cSldViewPr>
      <p:cViewPr varScale="1">
        <p:scale>
          <a:sx n="86" d="100"/>
          <a:sy n="86" d="100"/>
        </p:scale>
        <p:origin x="99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Simone" userId="9aaaeb60-a19f-4a41-8976-727b13d89754" providerId="ADAL" clId="{F1103A4E-69D4-413D-8E94-18F7D0A0360F}"/>
    <pc:docChg chg="modSld">
      <pc:chgData name="Andrea Simone" userId="9aaaeb60-a19f-4a41-8976-727b13d89754" providerId="ADAL" clId="{F1103A4E-69D4-413D-8E94-18F7D0A0360F}" dt="2025-09-18T07:57:52.667" v="5" actId="20577"/>
      <pc:docMkLst>
        <pc:docMk/>
      </pc:docMkLst>
      <pc:sldChg chg="modSp mod">
        <pc:chgData name="Andrea Simone" userId="9aaaeb60-a19f-4a41-8976-727b13d89754" providerId="ADAL" clId="{F1103A4E-69D4-413D-8E94-18F7D0A0360F}" dt="2025-09-18T07:57:52.667" v="5" actId="20577"/>
        <pc:sldMkLst>
          <pc:docMk/>
          <pc:sldMk cId="0" sldId="257"/>
        </pc:sldMkLst>
        <pc:spChg chg="mod">
          <ac:chgData name="Andrea Simone" userId="9aaaeb60-a19f-4a41-8976-727b13d89754" providerId="ADAL" clId="{F1103A4E-69D4-413D-8E94-18F7D0A0360F}" dt="2025-09-18T07:57:52.667" v="5" actId="20577"/>
          <ac:spMkLst>
            <pc:docMk/>
            <pc:sldMk cId="0" sldId="257"/>
            <ac:spMk id="6146" creationId="{51E40BA9-2024-4395-9AA4-5B01F8BDA1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9EB57AD-10E2-411F-9C4D-A47DC7D672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t" anchorCtr="0" compatLnSpc="1">
            <a:prstTxWarp prst="textNoShape">
              <a:avLst/>
            </a:prstTxWarp>
          </a:bodyPr>
          <a:lstStyle>
            <a:lvl1pPr defTabSz="926631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C4B1CAE-FC20-4B1E-B98B-3E5B0A1E10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t" anchorCtr="0" compatLnSpc="1">
            <a:prstTxWarp prst="textNoShape">
              <a:avLst/>
            </a:prstTxWarp>
          </a:bodyPr>
          <a:lstStyle>
            <a:lvl1pPr algn="r" defTabSz="926631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F5093B-0BBE-4F6D-93D4-C5D9F9D7D4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defTabSz="926631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2F3F542-C6B1-4857-B5C2-3FBE60E28C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algn="r" defTabSz="926631" eaLnBrk="1" hangingPunct="1">
              <a:defRPr sz="1200" u="none"/>
            </a:lvl1pPr>
          </a:lstStyle>
          <a:p>
            <a:pPr>
              <a:defRPr/>
            </a:pPr>
            <a:fld id="{CC962188-808D-4DF8-9E64-417EBA3142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BDE7F1A-289F-4929-A128-178DEF85CE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t" anchorCtr="0" compatLnSpc="1">
            <a:prstTxWarp prst="textNoShape">
              <a:avLst/>
            </a:prstTxWarp>
          </a:bodyPr>
          <a:lstStyle>
            <a:lvl1pPr defTabSz="926631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FE305B1-F373-419D-9A98-1D73D95E36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t" anchorCtr="0" compatLnSpc="1">
            <a:prstTxWarp prst="textNoShape">
              <a:avLst/>
            </a:prstTxWarp>
          </a:bodyPr>
          <a:lstStyle>
            <a:lvl1pPr algn="r" defTabSz="926631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20BFB40-F9D5-4FF0-B838-E598F97100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721B179-7B55-4C31-AA49-B912EC1BD7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2A2AAA6C-889E-40F3-B15B-B2E5D84B3C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defTabSz="926631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2C89A6E-4D64-477E-A8B5-000D78C62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algn="r" defTabSz="926631" eaLnBrk="1" hangingPunct="1">
              <a:defRPr sz="1200" u="none"/>
            </a:lvl1pPr>
          </a:lstStyle>
          <a:p>
            <a:pPr>
              <a:defRPr/>
            </a:pPr>
            <a:fld id="{ADA95E97-4489-496F-BDE2-74DA154C09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0318FB0-B75D-46FD-9CF4-6BD6BD7EE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9FBA01-9D29-405A-87D2-8F7DF86B1216}" type="slidenum">
              <a:rPr lang="it-IT" altLang="it-IT" smtClean="0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0FBE0FC-1C4E-417C-B9CA-06AE1FCD2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A383707-DB4B-4335-825E-1FEDA3AB1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44CBFE8-2CC6-488A-A4E9-FFBE54031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733966-4C88-4739-BDE1-D4B7D54BB20B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BC2CC99-D327-40EE-86F2-37603CDC1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5436382-50FF-4A19-94F0-2C5667FCB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3FFF6C0-BD82-4C70-A4EB-C2FDFDBCE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34DD4-B933-4D6C-A09F-A078D2791570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C3A84CA-5330-43AF-B56C-1FB66494C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45C536E-0E2E-4D44-B112-6111FDF7B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CB55BF5-B5EC-4634-A7EB-64EF9797A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7671F-2C4B-4891-9798-4E7BDB059CBA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31BF4B8-82A6-428D-9B2F-BDFA0883D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3D752CA-E176-4E6B-8013-21F196914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454D3990-7AEF-4958-ACA8-C2B9EE529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8F0D3-F0FB-4B1D-9854-80AEE035C5B0}" type="slidenum">
              <a:rPr lang="it-IT" altLang="it-IT" smtClean="0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A7D69D3D-20B7-46F7-BAA4-3172DE296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AA1D862-E309-4E57-9776-33648E667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0237B643-FE52-4E8D-9550-4AE7F9CC7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73184-D8D7-45E3-B85D-241ABA7EF83F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413F15F-76CD-44D8-A237-3F28912F7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CE3FAC3F-858A-4BC8-BEEF-DC1E351DA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C6F19A5-F9B6-4BCA-BA71-135C6C3218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4" tIns="46347" rIns="92694" bIns="46347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C6AC63-36CE-4C67-93DA-BF20433251BB}" type="slidenum">
              <a:rPr lang="it-IT" altLang="it-IT" u="none"/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90E9506-7C05-42D6-93E3-597EA1DFB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859D952-AEEB-4848-BAE8-FA6F9FCED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4739C99-F49D-44DC-BF89-2674A1C435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4" tIns="46347" rIns="92694" bIns="46347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D83675-A5B3-4C74-85F0-E722F48CD0A9}" type="slidenum">
              <a:rPr lang="it-IT" altLang="it-IT" u="non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502B20-2EC7-4672-881C-F68019C3D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5DA16AC-E0FE-4F81-B83F-925DACA5C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BB4A35D-38AE-4708-848A-1CD4292531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4" tIns="46347" rIns="92694" bIns="46347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0225C6-1298-4356-A346-EBCDC4F33416}" type="slidenum">
              <a:rPr lang="it-IT" altLang="it-IT" u="non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36B6D7F-9950-4963-AABD-EF81E4BBC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B5F9A72-8DA8-47CC-B04A-6D55761DC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87066F3-FA92-4B2E-B4A2-D71F8CD945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4" tIns="46347" rIns="92694" bIns="46347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820767-8BBD-49B3-824E-CD8CBBA15708}" type="slidenum">
              <a:rPr lang="it-IT" altLang="it-IT" u="non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87D7ACC-F4E4-4520-814F-5C1D00B23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D06DB6F-DA81-4B36-89B9-91BF8DA96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0CC8958-D56B-4064-9B39-B455C4C4D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76B2135-2CB6-469E-A9BD-FB7109818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688DF71-6E9D-4BF6-B674-9108DE5FB9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4" tIns="46347" rIns="92694" bIns="46347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525834-9413-481B-BFEF-73019E16C115}" type="slidenum">
              <a:rPr lang="it-IT" altLang="it-IT" u="non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8A6A069-0238-4506-B2A3-105B79ECC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5074EA1-032E-435D-B2C0-47783E945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4730F63-23CE-44C3-AEF5-263CB3A5E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FF7A5-B7AD-4660-AA81-F797F8B1C700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F8A1FA1-E75A-43C5-BB45-BE8D28808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5EF5652-9ABD-4D32-A440-9E7B71D59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3B09402-7E01-4884-A9CD-D104ACA14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FF219-3BED-4D23-9A19-3FC2217C1238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6E022CB-9AAD-4180-9FDA-00767CBF2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E49373-C5F6-455E-B211-E07DF28A9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815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173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281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7313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3763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639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4136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867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0962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21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04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6275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008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554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1480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678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6091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20820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76389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83289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67112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5127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5823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6887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20141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176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9360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496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1026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9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486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942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BANDA ROSSA OPT BOLOGNA RAST">
            <a:extLst>
              <a:ext uri="{FF2B5EF4-FFF2-40B4-BE49-F238E27FC236}">
                <a16:creationId xmlns:a16="http://schemas.microsoft.com/office/drawing/2014/main" id="{2F195551-16FA-43B3-97C6-39A03CA9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3">
            <a:extLst>
              <a:ext uri="{FF2B5EF4-FFF2-40B4-BE49-F238E27FC236}">
                <a16:creationId xmlns:a16="http://schemas.microsoft.com/office/drawing/2014/main" id="{699960DD-5786-4E63-B1C0-8E621AFC8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" name="Line 24">
            <a:extLst>
              <a:ext uri="{FF2B5EF4-FFF2-40B4-BE49-F238E27FC236}">
                <a16:creationId xmlns:a16="http://schemas.microsoft.com/office/drawing/2014/main" id="{2ADA0F6C-65C8-40DE-B5F7-78CDD708B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9" name="Picture 25" descr="Alma-Mater TAGLIATO">
            <a:extLst>
              <a:ext uri="{FF2B5EF4-FFF2-40B4-BE49-F238E27FC236}">
                <a16:creationId xmlns:a16="http://schemas.microsoft.com/office/drawing/2014/main" id="{B0C04C41-9425-419B-96F3-B3ABBB5F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26">
            <a:extLst>
              <a:ext uri="{FF2B5EF4-FFF2-40B4-BE49-F238E27FC236}">
                <a16:creationId xmlns:a16="http://schemas.microsoft.com/office/drawing/2014/main" id="{41038ABA-DAAA-4C4F-A880-9597D9B9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Line 27">
            <a:extLst>
              <a:ext uri="{FF2B5EF4-FFF2-40B4-BE49-F238E27FC236}">
                <a16:creationId xmlns:a16="http://schemas.microsoft.com/office/drawing/2014/main" id="{F16EA5BB-38DC-48BD-8C56-08391AC80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BANDA ROSSA 2 OPT BOLOGNA RAST">
            <a:extLst>
              <a:ext uri="{FF2B5EF4-FFF2-40B4-BE49-F238E27FC236}">
                <a16:creationId xmlns:a16="http://schemas.microsoft.com/office/drawing/2014/main" id="{E3925FCC-62AF-4826-91A4-BAC3677B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5" descr="Alma-Mater TAGLIATO">
            <a:extLst>
              <a:ext uri="{FF2B5EF4-FFF2-40B4-BE49-F238E27FC236}">
                <a16:creationId xmlns:a16="http://schemas.microsoft.com/office/drawing/2014/main" id="{4B9F330B-25B4-439D-9AD0-4D608FC7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26">
            <a:extLst>
              <a:ext uri="{FF2B5EF4-FFF2-40B4-BE49-F238E27FC236}">
                <a16:creationId xmlns:a16="http://schemas.microsoft.com/office/drawing/2014/main" id="{3DEE8465-A23C-4C1D-9B12-6505362DC01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Line 27">
            <a:extLst>
              <a:ext uri="{FF2B5EF4-FFF2-40B4-BE49-F238E27FC236}">
                <a16:creationId xmlns:a16="http://schemas.microsoft.com/office/drawing/2014/main" id="{CDEBFFE4-54EC-41BA-BB1A-293B3B0AF17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4" name="Line 34">
            <a:extLst>
              <a:ext uri="{FF2B5EF4-FFF2-40B4-BE49-F238E27FC236}">
                <a16:creationId xmlns:a16="http://schemas.microsoft.com/office/drawing/2014/main" id="{979B67E3-A341-4DED-B861-AC9986FF9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35">
            <a:extLst>
              <a:ext uri="{FF2B5EF4-FFF2-40B4-BE49-F238E27FC236}">
                <a16:creationId xmlns:a16="http://schemas.microsoft.com/office/drawing/2014/main" id="{03AC3BC3-E0BF-4F77-B32D-D72F7FC88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6" descr="BANDA ROSSA 2 OPT BOLOGNA RAST">
            <a:extLst>
              <a:ext uri="{FF2B5EF4-FFF2-40B4-BE49-F238E27FC236}">
                <a16:creationId xmlns:a16="http://schemas.microsoft.com/office/drawing/2014/main" id="{00B227BD-0B8C-4F30-855D-142E9DE6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" descr="Alma-Mater TAGLIATO">
            <a:extLst>
              <a:ext uri="{FF2B5EF4-FFF2-40B4-BE49-F238E27FC236}">
                <a16:creationId xmlns:a16="http://schemas.microsoft.com/office/drawing/2014/main" id="{E9048119-044D-44D8-8C1B-94B4A23D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26">
            <a:extLst>
              <a:ext uri="{FF2B5EF4-FFF2-40B4-BE49-F238E27FC236}">
                <a16:creationId xmlns:a16="http://schemas.microsoft.com/office/drawing/2014/main" id="{25130010-E125-4F57-BA15-BC50B587AB4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7" name="Line 27">
            <a:extLst>
              <a:ext uri="{FF2B5EF4-FFF2-40B4-BE49-F238E27FC236}">
                <a16:creationId xmlns:a16="http://schemas.microsoft.com/office/drawing/2014/main" id="{00FECA4E-6E20-437B-82D2-7B77ACC5B8C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8" name="Line 34">
            <a:extLst>
              <a:ext uri="{FF2B5EF4-FFF2-40B4-BE49-F238E27FC236}">
                <a16:creationId xmlns:a16="http://schemas.microsoft.com/office/drawing/2014/main" id="{57F0F4E1-0B21-43CC-AFCF-FD3DE1234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9" name="Line 35">
            <a:extLst>
              <a:ext uri="{FF2B5EF4-FFF2-40B4-BE49-F238E27FC236}">
                <a16:creationId xmlns:a16="http://schemas.microsoft.com/office/drawing/2014/main" id="{665AB706-37F1-4C34-988A-C40C0173B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rc.org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simone@unibo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www.unibo.it/docenti/andrea.simo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simone@unibo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ibo.it/docenti/andrea.simon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51E40BA9-2024-4395-9AA4-5B01F8BDA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800" b="1" u="none" dirty="0"/>
              <a:t>92869 - ROAD INFRASTRUCTURE SUSTAINABLE AND SAFE MANAGEMENT (6 CFU)</a:t>
            </a:r>
          </a:p>
          <a:p>
            <a:pPr algn="ctr" eaLnBrk="1" hangingPunct="1"/>
            <a:r>
              <a:rPr lang="en-US" altLang="it-IT" sz="2800" b="1" u="none" dirty="0"/>
              <a:t>Lesson 1 / 2 –</a:t>
            </a:r>
          </a:p>
          <a:p>
            <a:pPr algn="ctr" eaLnBrk="1" hangingPunct="1"/>
            <a:r>
              <a:rPr lang="en-US" altLang="it-IT" sz="2800" b="1" u="none" dirty="0"/>
              <a:t>INTRODUCTION –</a:t>
            </a:r>
          </a:p>
          <a:p>
            <a:pPr algn="ctr" eaLnBrk="1" hangingPunct="1"/>
            <a:r>
              <a:rPr lang="it-IT" altLang="it-IT" sz="2400" i="1" u="none" dirty="0">
                <a:solidFill>
                  <a:srgbClr val="333333"/>
                </a:solidFill>
              </a:rPr>
              <a:t>Imola,  - 19/09/2025</a:t>
            </a:r>
          </a:p>
          <a:p>
            <a:pPr algn="ctr" eaLnBrk="1" hangingPunct="1"/>
            <a:endParaRPr lang="it-IT" altLang="it-IT" sz="2400" i="1" u="none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AEF5A70F-3AA6-48E4-9116-41BF7564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1484313"/>
            <a:ext cx="7388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 u="none"/>
              <a:t>Representation of events and circumstances</a:t>
            </a:r>
          </a:p>
          <a:p>
            <a:pPr algn="ctr" eaLnBrk="1" hangingPunct="1"/>
            <a:br>
              <a:rPr lang="en-US" altLang="it-IT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endParaRPr lang="it-IT" altLang="it-IT" b="1" u="none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C3881B3-03B9-4BB2-9A86-0BCC0ED56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9053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HUMAN-ENVIRONMENT-VEHICLE SYSTEM</a:t>
            </a:r>
          </a:p>
        </p:txBody>
      </p:sp>
      <p:pic>
        <p:nvPicPr>
          <p:cNvPr id="25604" name="Immagine 1">
            <a:extLst>
              <a:ext uri="{FF2B5EF4-FFF2-40B4-BE49-F238E27FC236}">
                <a16:creationId xmlns:a16="http://schemas.microsoft.com/office/drawing/2014/main" id="{195EE73E-09C5-41CD-8028-A589DA4D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55084" r="21648" b="16425"/>
          <a:stretch>
            <a:fillRect/>
          </a:stretch>
        </p:blipFill>
        <p:spPr bwMode="auto">
          <a:xfrm>
            <a:off x="684213" y="1844675"/>
            <a:ext cx="78343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>
            <a:extLst>
              <a:ext uri="{FF2B5EF4-FFF2-40B4-BE49-F238E27FC236}">
                <a16:creationId xmlns:a16="http://schemas.microsoft.com/office/drawing/2014/main" id="{8B641BD1-350F-4F88-A726-504D3BC1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986338"/>
            <a:ext cx="7388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it-IT" u="none" dirty="0"/>
              <a:t>Example: a </a:t>
            </a:r>
            <a:r>
              <a:rPr lang="en-US" altLang="it-IT" i="1" u="none" dirty="0"/>
              <a:t>20-year old man with little driving experience</a:t>
            </a:r>
            <a:r>
              <a:rPr lang="en-US" altLang="it-IT" u="none" dirty="0"/>
              <a:t>, is taking an unfamiliar road on his way to an important appointment. </a:t>
            </a:r>
            <a:r>
              <a:rPr lang="en-US" altLang="it-IT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rain makes the road slippery and his tires are not in good condition</a:t>
            </a:r>
            <a:r>
              <a:rPr lang="en-US" altLang="it-IT" u="none" dirty="0"/>
              <a:t>. During the trip, he enters a curve with a radius of curvature below minimum standards, loses control and run off the road into a tree at the roadside.</a:t>
            </a:r>
          </a:p>
          <a:p>
            <a:pPr algn="ctr" eaLnBrk="1" hangingPunct="1">
              <a:defRPr/>
            </a:pPr>
            <a:br>
              <a:rPr lang="en-US" altLang="it-IT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endParaRPr lang="it-IT" altLang="it-IT" b="1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F0129811-2BBB-49C6-8E3C-D15EBBB9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1484313"/>
            <a:ext cx="7388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 u="none"/>
              <a:t>This example illustrates the following principles:</a:t>
            </a:r>
          </a:p>
          <a:p>
            <a:pPr algn="ctr" eaLnBrk="1" hangingPunct="1"/>
            <a:br>
              <a:rPr lang="en-US" altLang="it-IT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endParaRPr lang="it-IT" altLang="it-IT" b="1" u="none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23A640A-1739-4C49-AFA0-6B7CFBF5A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9053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HUMAN-ENVIRONMENT-VEHICLE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63D1F-809C-4BA9-BE1A-38BCDBE2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73463"/>
            <a:ext cx="7388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u="none" dirty="0">
                <a:latin typeface="Arial" charset="0"/>
              </a:rPr>
              <a:t>Each </a:t>
            </a:r>
            <a:r>
              <a:rPr lang="en-US" b="1" u="none" dirty="0">
                <a:latin typeface="Arial" charset="0"/>
              </a:rPr>
              <a:t>accident</a:t>
            </a:r>
            <a:r>
              <a:rPr lang="en-US" u="none" dirty="0">
                <a:latin typeface="Arial" charset="0"/>
              </a:rPr>
              <a:t> is the </a:t>
            </a:r>
            <a:r>
              <a:rPr lang="en-US" b="1" u="none" dirty="0">
                <a:solidFill>
                  <a:srgbClr val="FF0000"/>
                </a:solidFill>
                <a:latin typeface="Arial" charset="0"/>
              </a:rPr>
              <a:t>result of a succession of events </a:t>
            </a:r>
            <a:r>
              <a:rPr lang="en-US" u="none" dirty="0">
                <a:latin typeface="Arial" charset="0"/>
              </a:rPr>
              <a:t>occurring under precise circumstances;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u="none" dirty="0">
                <a:latin typeface="Arial" charset="0"/>
              </a:rPr>
              <a:t>Each </a:t>
            </a:r>
            <a:r>
              <a:rPr lang="en-US" b="1" u="none" dirty="0">
                <a:latin typeface="Arial" charset="0"/>
              </a:rPr>
              <a:t>event</a:t>
            </a:r>
            <a:r>
              <a:rPr lang="en-US" u="none" dirty="0">
                <a:latin typeface="Arial" charset="0"/>
              </a:rPr>
              <a:t> can be </a:t>
            </a:r>
            <a:r>
              <a:rPr lang="en-US" b="1" u="none" dirty="0">
                <a:solidFill>
                  <a:srgbClr val="FF0000"/>
                </a:solidFill>
                <a:latin typeface="Arial" charset="0"/>
              </a:rPr>
              <a:t>related to one of the components </a:t>
            </a:r>
            <a:r>
              <a:rPr lang="en-US" u="none" dirty="0">
                <a:latin typeface="Arial" charset="0"/>
              </a:rPr>
              <a:t>of road safety system;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u="none" dirty="0">
                <a:latin typeface="Arial" charset="0"/>
              </a:rPr>
              <a:t>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adverse conjunction of events </a:t>
            </a:r>
            <a:r>
              <a:rPr lang="en-US" u="none" dirty="0">
                <a:latin typeface="Arial" charset="0"/>
              </a:rPr>
              <a:t>is the explanatory cause of the malfunction;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u="none" dirty="0">
                <a:latin typeface="Arial" charset="0"/>
              </a:rPr>
              <a:t>Each separate event is largely determined by preceding events and their circumstances.</a:t>
            </a:r>
          </a:p>
          <a:p>
            <a:pPr algn="just" eaLnBrk="1" hangingPunct="1">
              <a:defRPr/>
            </a:pPr>
            <a:endParaRPr lang="en-US" u="none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u="none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i="1" u="none" dirty="0">
                <a:solidFill>
                  <a:srgbClr val="000000"/>
                </a:solidFill>
                <a:latin typeface="Arial" charset="0"/>
              </a:rPr>
              <a:t>HUMAN-ENVIRONMENT-VEHICLE </a:t>
            </a:r>
            <a:r>
              <a:rPr lang="en-US" u="none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b="1" u="none" dirty="0">
                <a:solidFill>
                  <a:srgbClr val="FF0000"/>
                </a:solidFill>
                <a:latin typeface="Arial" charset="0"/>
              </a:rPr>
              <a:t>HEV</a:t>
            </a:r>
            <a:r>
              <a:rPr lang="en-US" u="none" dirty="0">
                <a:solidFill>
                  <a:srgbClr val="000000"/>
                </a:solidFill>
                <a:latin typeface="Arial" charset="0"/>
              </a:rPr>
              <a:t>) SYSTEM</a:t>
            </a:r>
          </a:p>
          <a:p>
            <a:pPr algn="ctr" eaLnBrk="1" hangingPunct="1">
              <a:defRPr/>
            </a:pPr>
            <a:r>
              <a:rPr lang="en-US" u="none" dirty="0">
                <a:solidFill>
                  <a:srgbClr val="000000"/>
                </a:solidFill>
                <a:latin typeface="Arial" charset="0"/>
              </a:rPr>
              <a:t>THUS </a:t>
            </a:r>
            <a:r>
              <a:rPr lang="en-US" b="1" i="1" u="none" dirty="0">
                <a:solidFill>
                  <a:srgbClr val="000000"/>
                </a:solidFill>
                <a:latin typeface="Arial" charset="0"/>
              </a:rPr>
              <a:t>PROVIDES A CONCEPTUAL FRAMEWORK </a:t>
            </a:r>
            <a:r>
              <a:rPr lang="en-US" u="none" dirty="0">
                <a:solidFill>
                  <a:srgbClr val="000000"/>
                </a:solidFill>
                <a:latin typeface="Arial" charset="0"/>
              </a:rPr>
              <a:t>FOR</a:t>
            </a:r>
          </a:p>
          <a:p>
            <a:pPr algn="ctr" eaLnBrk="1" hangingPunct="1">
              <a:defRPr/>
            </a:pPr>
            <a:r>
              <a:rPr lang="en-US" u="none" dirty="0">
                <a:solidFill>
                  <a:srgbClr val="000000"/>
                </a:solidFill>
                <a:latin typeface="Arial" charset="0"/>
              </a:rPr>
              <a:t>ANALYZING THE ACCIDENT IN ORDER TO IDENTIFY THE FACTORS ON WHICH TAKE ACTION</a:t>
            </a:r>
            <a:br>
              <a:rPr lang="en-US" u="none" dirty="0">
                <a:solidFill>
                  <a:srgbClr val="000000"/>
                </a:solidFill>
                <a:latin typeface="Arial" charset="0"/>
              </a:rPr>
            </a:br>
            <a:br>
              <a:rPr lang="en-US" b="1" u="none" dirty="0">
                <a:solidFill>
                  <a:srgbClr val="000000"/>
                </a:solidFill>
                <a:latin typeface="Arial" charset="0"/>
              </a:rPr>
            </a:br>
            <a:br>
              <a:rPr lang="en-US" b="1" u="none" dirty="0">
                <a:solidFill>
                  <a:srgbClr val="000000"/>
                </a:solidFill>
                <a:latin typeface="Arial" charset="0"/>
              </a:rPr>
            </a:br>
            <a:br>
              <a:rPr lang="en-US" b="1" u="none" dirty="0">
                <a:solidFill>
                  <a:srgbClr val="000000"/>
                </a:solidFill>
                <a:latin typeface="Arial" charset="0"/>
              </a:rPr>
            </a:br>
            <a:br>
              <a:rPr lang="en-US" b="1" u="none" dirty="0">
                <a:solidFill>
                  <a:srgbClr val="000000"/>
                </a:solidFill>
                <a:latin typeface="Arial" charset="0"/>
              </a:rPr>
            </a:br>
            <a:endParaRPr lang="it-IT" b="1" u="none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11A2D495-F9DC-429C-82E9-20583700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349500"/>
            <a:ext cx="7388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u="none" dirty="0"/>
              <a:t>Several research papers have shown the </a:t>
            </a:r>
            <a:r>
              <a:rPr lang="en-US" altLang="it-IT" b="1" u="none" dirty="0"/>
              <a:t>predominant role of the “human” component in accidents</a:t>
            </a:r>
            <a:r>
              <a:rPr lang="en-US" altLang="it-IT" u="none" dirty="0"/>
              <a:t>. However, the fact that human factors are involved in most accidents </a:t>
            </a:r>
            <a:r>
              <a:rPr lang="en-US" altLang="it-IT" b="1" dirty="0">
                <a:solidFill>
                  <a:srgbClr val="FF0000"/>
                </a:solidFill>
              </a:rPr>
              <a:t>does not mean that only this component of the system must be treated</a:t>
            </a:r>
            <a:r>
              <a:rPr lang="en-US" altLang="it-IT" u="none" dirty="0"/>
              <a:t>.</a:t>
            </a:r>
          </a:p>
          <a:p>
            <a:pPr eaLnBrk="1" hangingPunct="1">
              <a:defRPr/>
            </a:pPr>
            <a:endParaRPr lang="en-US" altLang="it-IT" u="none" dirty="0"/>
          </a:p>
          <a:p>
            <a:pPr algn="ctr" eaLnBrk="1" hangingPunct="1">
              <a:defRPr/>
            </a:pPr>
            <a:r>
              <a:rPr lang="en-US" altLang="it-IT" b="1" u="none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changes </a:t>
            </a:r>
            <a:r>
              <a:rPr lang="en-US" altLang="it-IT" u="none" dirty="0">
                <a:solidFill>
                  <a:srgbClr val="FF0000"/>
                </a:solidFill>
              </a:rPr>
              <a:t>are very low slow and progressive.</a:t>
            </a:r>
          </a:p>
          <a:p>
            <a:pPr algn="ctr" eaLnBrk="1" hangingPunct="1">
              <a:defRPr/>
            </a:pPr>
            <a:r>
              <a:rPr lang="en-US" altLang="it-IT" u="none" dirty="0">
                <a:solidFill>
                  <a:srgbClr val="FF0000"/>
                </a:solidFill>
              </a:rPr>
              <a:t>In comparison, </a:t>
            </a:r>
            <a:r>
              <a:rPr lang="en-US" altLang="it-IT" b="1" u="none" dirty="0">
                <a:solidFill>
                  <a:srgbClr val="00B050"/>
                </a:solidFill>
              </a:rPr>
              <a:t>road environments </a:t>
            </a:r>
            <a:r>
              <a:rPr lang="en-US" altLang="it-IT" u="none" dirty="0">
                <a:solidFill>
                  <a:srgbClr val="FF0000"/>
                </a:solidFill>
              </a:rPr>
              <a:t>can be quickly modified with immediate results</a:t>
            </a:r>
            <a:endParaRPr lang="en-US" altLang="it-IT" u="none" dirty="0"/>
          </a:p>
          <a:p>
            <a:pPr eaLnBrk="1" hangingPunct="1">
              <a:defRPr/>
            </a:pPr>
            <a:br>
              <a:rPr lang="en-US" altLang="it-IT" u="none" dirty="0">
                <a:solidFill>
                  <a:srgbClr val="000000"/>
                </a:solidFill>
              </a:rPr>
            </a:br>
            <a:br>
              <a:rPr lang="en-US" altLang="it-IT" u="none" dirty="0">
                <a:solidFill>
                  <a:srgbClr val="000000"/>
                </a:solidFill>
              </a:rPr>
            </a:br>
            <a:br>
              <a:rPr lang="en-US" altLang="it-IT" u="none" dirty="0">
                <a:solidFill>
                  <a:srgbClr val="000000"/>
                </a:solidFill>
              </a:rPr>
            </a:br>
            <a:br>
              <a:rPr lang="en-US" altLang="it-IT" u="none" dirty="0">
                <a:solidFill>
                  <a:srgbClr val="000000"/>
                </a:solidFill>
              </a:rPr>
            </a:br>
            <a:br>
              <a:rPr lang="en-US" altLang="it-IT" u="none" dirty="0">
                <a:solidFill>
                  <a:srgbClr val="000000"/>
                </a:solidFill>
              </a:rPr>
            </a:br>
            <a:endParaRPr lang="it-IT" altLang="it-IT" u="none" dirty="0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55C353A-99F8-46DA-A20B-A193FC329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9053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HUMAN-ENVIRONMENT-VEHICLE SYSTEM</a:t>
            </a:r>
          </a:p>
        </p:txBody>
      </p:sp>
      <p:pic>
        <p:nvPicPr>
          <p:cNvPr id="29700" name="Immagine 1">
            <a:extLst>
              <a:ext uri="{FF2B5EF4-FFF2-40B4-BE49-F238E27FC236}">
                <a16:creationId xmlns:a16="http://schemas.microsoft.com/office/drawing/2014/main" id="{00AA4E76-DE31-41BD-B3EA-67062A445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22388" r="18843" b="17911"/>
          <a:stretch>
            <a:fillRect/>
          </a:stretch>
        </p:blipFill>
        <p:spPr bwMode="auto">
          <a:xfrm>
            <a:off x="1042988" y="3571875"/>
            <a:ext cx="44656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asellaDiTesto 2">
            <a:extLst>
              <a:ext uri="{FF2B5EF4-FFF2-40B4-BE49-F238E27FC236}">
                <a16:creationId xmlns:a16="http://schemas.microsoft.com/office/drawing/2014/main" id="{6BB51F0F-8CE4-4665-92B5-4BBD6133E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3716338"/>
            <a:ext cx="30972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u="none"/>
              <a:t>The Venn diagram shows that significant safety benefits can be induced by working at the </a:t>
            </a:r>
            <a:r>
              <a:rPr lang="it-IT" altLang="it-IT" b="1" u="none">
                <a:solidFill>
                  <a:srgbClr val="FF0000"/>
                </a:solidFill>
              </a:rPr>
              <a:t>human-road environment interface</a:t>
            </a:r>
            <a:r>
              <a:rPr lang="it-IT" altLang="it-IT" u="none"/>
              <a:t>.</a:t>
            </a:r>
          </a:p>
        </p:txBody>
      </p:sp>
      <p:sp>
        <p:nvSpPr>
          <p:cNvPr id="29702" name="CasellaDiTesto 6">
            <a:extLst>
              <a:ext uri="{FF2B5EF4-FFF2-40B4-BE49-F238E27FC236}">
                <a16:creationId xmlns:a16="http://schemas.microsoft.com/office/drawing/2014/main" id="{517582BE-0876-4E0D-9611-80A63234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695950"/>
            <a:ext cx="3744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i="1" u="none"/>
              <a:t>Accident contributing factors </a:t>
            </a:r>
            <a:r>
              <a:rPr lang="it-IT" altLang="it-IT" sz="1400" b="1" i="1" u="none"/>
              <a:t>(Treat et al. 1979)</a:t>
            </a:r>
          </a:p>
        </p:txBody>
      </p:sp>
      <p:sp>
        <p:nvSpPr>
          <p:cNvPr id="29703" name="Freccia a destra 3">
            <a:extLst>
              <a:ext uri="{FF2B5EF4-FFF2-40B4-BE49-F238E27FC236}">
                <a16:creationId xmlns:a16="http://schemas.microsoft.com/office/drawing/2014/main" id="{E5CE8621-5E02-403C-B956-D4E2215CF2EB}"/>
              </a:ext>
            </a:extLst>
          </p:cNvPr>
          <p:cNvSpPr>
            <a:spLocks noChangeArrowheads="1"/>
          </p:cNvSpPr>
          <p:nvPr/>
        </p:nvSpPr>
        <p:spPr bwMode="auto">
          <a:xfrm rot="9162792">
            <a:off x="4624388" y="4138613"/>
            <a:ext cx="930275" cy="288925"/>
          </a:xfrm>
          <a:prstGeom prst="righ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9704" name="Rettangolo 1">
            <a:extLst>
              <a:ext uri="{FF2B5EF4-FFF2-40B4-BE49-F238E27FC236}">
                <a16:creationId xmlns:a16="http://schemas.microsoft.com/office/drawing/2014/main" id="{3BDB9AAC-103E-40E7-B167-E8A9DC41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6913563" cy="93503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5A979A5-F3B1-4C30-9D1C-5F6D91555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8229600" cy="4905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(</a:t>
            </a:r>
            <a:r>
              <a:rPr lang="it-IT" alt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HEV SYSTEM</a:t>
            </a:r>
            <a:r>
              <a:rPr lang="it-IT" altLang="it-IT" sz="2000" b="1" dirty="0">
                <a:solidFill>
                  <a:srgbClr val="000000"/>
                </a:solidFill>
              </a:rPr>
              <a:t>) - </a:t>
            </a:r>
            <a:r>
              <a:rPr lang="it-IT" altLang="it-IT" sz="2000" b="1" i="1" dirty="0">
                <a:solidFill>
                  <a:srgbClr val="000000"/>
                </a:solidFill>
              </a:rPr>
              <a:t>HADDON MATRIX</a:t>
            </a:r>
            <a:br>
              <a:rPr lang="it-IT" altLang="it-IT" sz="2000" b="1" dirty="0">
                <a:solidFill>
                  <a:srgbClr val="000000"/>
                </a:solidFill>
              </a:rPr>
            </a:br>
            <a:r>
              <a:rPr lang="it-IT" altLang="it-IT" sz="2000" b="1" dirty="0">
                <a:solidFill>
                  <a:srgbClr val="000000"/>
                </a:solidFill>
              </a:rPr>
              <a:t>LIST OF ACCIDENT CONTRIBUITING FACTORS</a:t>
            </a:r>
          </a:p>
        </p:txBody>
      </p:sp>
      <p:pic>
        <p:nvPicPr>
          <p:cNvPr id="31747" name="Immagine 4">
            <a:extLst>
              <a:ext uri="{FF2B5EF4-FFF2-40B4-BE49-F238E27FC236}">
                <a16:creationId xmlns:a16="http://schemas.microsoft.com/office/drawing/2014/main" id="{E8667371-2152-4A1A-BA9D-C270C6D0D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2708" r="21164" b="6929"/>
          <a:stretch>
            <a:fillRect/>
          </a:stretch>
        </p:blipFill>
        <p:spPr bwMode="auto">
          <a:xfrm>
            <a:off x="1835150" y="1268413"/>
            <a:ext cx="597693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asellaDiTesto 8">
            <a:extLst>
              <a:ext uri="{FF2B5EF4-FFF2-40B4-BE49-F238E27FC236}">
                <a16:creationId xmlns:a16="http://schemas.microsoft.com/office/drawing/2014/main" id="{8421E4E3-9688-43DB-8744-36CBF9A7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i="1" u="none"/>
              <a:t>Human</a:t>
            </a:r>
          </a:p>
        </p:txBody>
      </p:sp>
      <p:sp>
        <p:nvSpPr>
          <p:cNvPr id="31749" name="CasellaDiTesto 9">
            <a:extLst>
              <a:ext uri="{FF2B5EF4-FFF2-40B4-BE49-F238E27FC236}">
                <a16:creationId xmlns:a16="http://schemas.microsoft.com/office/drawing/2014/main" id="{83C62C09-D4F6-4C1D-B13B-FDF47AA4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97300"/>
            <a:ext cx="374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i="1" u="none"/>
              <a:t>Vehicle</a:t>
            </a:r>
          </a:p>
        </p:txBody>
      </p:sp>
      <p:sp>
        <p:nvSpPr>
          <p:cNvPr id="31750" name="CasellaDiTesto 10">
            <a:extLst>
              <a:ext uri="{FF2B5EF4-FFF2-40B4-BE49-F238E27FC236}">
                <a16:creationId xmlns:a16="http://schemas.microsoft.com/office/drawing/2014/main" id="{DDEC6040-8981-4F8F-869D-99BFCDB0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272088"/>
            <a:ext cx="3744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i="1" u="none"/>
              <a:t>Road </a:t>
            </a:r>
          </a:p>
          <a:p>
            <a:r>
              <a:rPr lang="it-IT" altLang="it-IT" b="1" i="1" u="none"/>
              <a:t>Environment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>
            <a:extLst>
              <a:ext uri="{FF2B5EF4-FFF2-40B4-BE49-F238E27FC236}">
                <a16:creationId xmlns:a16="http://schemas.microsoft.com/office/drawing/2014/main" id="{8F06AAD5-9E7D-4B77-BC17-D0FA2957A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it-IT" altLang="it-IT" sz="2000" b="1">
                <a:solidFill>
                  <a:srgbClr val="000000"/>
                </a:solidFill>
              </a:rPr>
            </a:br>
            <a:r>
              <a:rPr lang="it-IT" altLang="it-IT" sz="2000" b="1">
                <a:solidFill>
                  <a:srgbClr val="000000"/>
                </a:solidFill>
              </a:rPr>
              <a:t>	FOR FURTHER DETAILS</a:t>
            </a:r>
          </a:p>
        </p:txBody>
      </p:sp>
      <p:sp>
        <p:nvSpPr>
          <p:cNvPr id="115715" name="Rectangle 5">
            <a:extLst>
              <a:ext uri="{FF2B5EF4-FFF2-40B4-BE49-F238E27FC236}">
                <a16:creationId xmlns:a16="http://schemas.microsoft.com/office/drawing/2014/main" id="{6A1942DC-537D-4F06-9F14-9FA919917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54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it-IT" sz="10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000000"/>
                </a:solidFill>
              </a:rPr>
              <a:t>AIPCR – PIARC World Road Association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600">
                <a:hlinkClick r:id="rId3"/>
              </a:rPr>
              <a:t>http://www.piarc.org/en/</a:t>
            </a:r>
            <a:endParaRPr lang="en-GB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3">
            <a:extLst>
              <a:ext uri="{FF2B5EF4-FFF2-40B4-BE49-F238E27FC236}">
                <a16:creationId xmlns:a16="http://schemas.microsoft.com/office/drawing/2014/main" id="{BBC86274-EB5A-47E0-AF6E-0E05B8E2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654425"/>
            <a:ext cx="89979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it-IT" b="1" u="none"/>
              <a:t>Prof. ANDREA SIMONE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it-IT" sz="1400" u="none"/>
              <a:t>DICAM Department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it-IT" sz="1400" u="none">
                <a:hlinkClick r:id="rId3"/>
              </a:rPr>
              <a:t>andrea.simone@unibo.it</a:t>
            </a:r>
            <a:endParaRPr lang="en-GB" altLang="it-IT" sz="1400" u="none"/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>
                <a:hlinkClick r:id="rId4"/>
              </a:rPr>
              <a:t>http://www.unibo.it/docenti/andrea.simone</a:t>
            </a:r>
            <a:endParaRPr lang="en-GB" altLang="it-IT" sz="1400" u="none"/>
          </a:p>
          <a:p>
            <a:pPr algn="ctr" eaLnBrk="1" hangingPunct="1">
              <a:spcBef>
                <a:spcPct val="20000"/>
              </a:spcBef>
            </a:pPr>
            <a:endParaRPr lang="it-IT" altLang="it-IT" sz="1400" u="none"/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i="1" u="none"/>
              <a:t>www.unibo.it</a:t>
            </a:r>
          </a:p>
        </p:txBody>
      </p:sp>
      <p:pic>
        <p:nvPicPr>
          <p:cNvPr id="117763" name="Picture 28" descr="LOGO UNIBO">
            <a:extLst>
              <a:ext uri="{FF2B5EF4-FFF2-40B4-BE49-F238E27FC236}">
                <a16:creationId xmlns:a16="http://schemas.microsoft.com/office/drawing/2014/main" id="{FC5A2F04-E0CC-4680-B514-DCEDC72D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438275"/>
            <a:ext cx="2266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>
            <a:extLst>
              <a:ext uri="{FF2B5EF4-FFF2-40B4-BE49-F238E27FC236}">
                <a16:creationId xmlns:a16="http://schemas.microsoft.com/office/drawing/2014/main" id="{67BEAAA7-1C32-4B02-92B9-FF87A829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654425"/>
            <a:ext cx="89979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it-IT" sz="2400" u="none"/>
              <a:t>Prof. ANDREA SIMONE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it-IT" sz="2400" u="none"/>
              <a:t>DICAM – Department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it-IT" sz="2400" u="none">
                <a:hlinkClick r:id="rId3"/>
              </a:rPr>
              <a:t>andrea.simone@unibo.it</a:t>
            </a:r>
            <a:endParaRPr lang="en-GB" altLang="it-IT" sz="2400" u="none"/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400">
                <a:hlinkClick r:id="rId4"/>
              </a:rPr>
              <a:t>http://www.unibo.it/docenti/andrea.simone</a:t>
            </a:r>
            <a:endParaRPr lang="it-IT" altLang="it-IT" sz="2400"/>
          </a:p>
          <a:p>
            <a:pPr algn="ctr" eaLnBrk="1" hangingPunct="1">
              <a:spcBef>
                <a:spcPct val="20000"/>
              </a:spcBef>
            </a:pPr>
            <a:endParaRPr lang="it-IT" altLang="it-IT" sz="2400"/>
          </a:p>
          <a:p>
            <a:pPr algn="ctr" eaLnBrk="1" hangingPunct="1">
              <a:spcBef>
                <a:spcPct val="20000"/>
              </a:spcBef>
            </a:pPr>
            <a:endParaRPr lang="it-IT" altLang="it-IT" sz="1400" u="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4439B432-2516-4380-9908-2EDF78F7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364" y="2068238"/>
            <a:ext cx="8686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altLang="it-IT" sz="2800" b="1" u="none" dirty="0">
                <a:cs typeface="Arial" panose="020B0604020202020204" pitchFamily="34" charset="0"/>
              </a:rPr>
              <a:t>Day		 Hour	ROOM	</a:t>
            </a:r>
          </a:p>
          <a:p>
            <a:pPr algn="just">
              <a:lnSpc>
                <a:spcPct val="90000"/>
              </a:lnSpc>
            </a:pPr>
            <a:endParaRPr lang="it-IT" altLang="it-IT" sz="2400" u="none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u="none" dirty="0"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90000"/>
              </a:lnSpc>
            </a:pPr>
            <a:endParaRPr lang="it-IT" altLang="it-IT" sz="2400" u="none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u="none" dirty="0" err="1">
                <a:cs typeface="Arial" panose="020B0604020202020204" pitchFamily="34" charset="0"/>
              </a:rPr>
              <a:t>Friday</a:t>
            </a:r>
            <a:r>
              <a:rPr lang="it-IT" altLang="it-IT" sz="2400" u="none" dirty="0">
                <a:cs typeface="Arial" panose="020B0604020202020204" pitchFamily="34" charset="0"/>
              </a:rPr>
              <a:t>		  9 -11    	   1.1	</a:t>
            </a:r>
          </a:p>
          <a:p>
            <a:pPr algn="just">
              <a:lnSpc>
                <a:spcPct val="90000"/>
              </a:lnSpc>
            </a:pPr>
            <a:endParaRPr lang="it-IT" altLang="it-IT" sz="2400" u="none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u="none" dirty="0" err="1">
                <a:cs typeface="Arial" panose="020B0604020202020204" pitchFamily="34" charset="0"/>
              </a:rPr>
              <a:t>Friday</a:t>
            </a:r>
            <a:r>
              <a:rPr lang="it-IT" altLang="it-IT" sz="2400" u="none" dirty="0">
                <a:cs typeface="Arial" panose="020B0604020202020204" pitchFamily="34" charset="0"/>
              </a:rPr>
              <a:t> 	  11-13	   1.1		</a:t>
            </a:r>
          </a:p>
          <a:p>
            <a:pPr algn="just"/>
            <a:endParaRPr lang="it-IT" altLang="it-IT" sz="2400" dirty="0">
              <a:cs typeface="Arial" panose="020B0604020202020204" pitchFamily="34" charset="0"/>
            </a:endParaRPr>
          </a:p>
          <a:p>
            <a:pPr algn="just"/>
            <a:endParaRPr lang="it-IT" altLang="it-IT" sz="2400" dirty="0">
              <a:latin typeface="Times New Roman" panose="02020603050405020304" pitchFamily="18" charset="0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A6FE7ED-7F68-4D2A-8AF8-7A2CA28B7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92150"/>
            <a:ext cx="487997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it-IT" altLang="it-IT" sz="2800" b="1" u="none" kern="0" dirty="0"/>
              <a:t>TIMETABLE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it-IT" altLang="it-IT" sz="2800" b="1" u="none" kern="0" dirty="0"/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it-IT" altLang="it-IT" sz="1200" b="1" u="none" kern="0" dirty="0"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91AD477-AA03-4F6E-B56F-5BD83F94114C}"/>
              </a:ext>
            </a:extLst>
          </p:cNvPr>
          <p:cNvSpPr/>
          <p:nvPr/>
        </p:nvSpPr>
        <p:spPr>
          <a:xfrm>
            <a:off x="1436364" y="49655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Palazzo Vespignani</a:t>
            </a:r>
          </a:p>
          <a:p>
            <a:r>
              <a:rPr lang="it-IT" b="1" i="1" dirty="0">
                <a:solidFill>
                  <a:srgbClr val="FF0000"/>
                </a:solidFill>
              </a:rPr>
              <a:t>Via Giuseppe Garibaldi 24 - Imola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002BAE1-34E5-4AA9-9890-429707672F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490538"/>
            <a:ext cx="8229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INTRODUCTION – General Objectives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B2B63BDC-A7A8-49A3-ABDA-FC2D83CF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33825"/>
            <a:ext cx="7388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sz="2000" u="none"/>
              <a:t>This course includes </a:t>
            </a:r>
            <a:r>
              <a:rPr lang="en-US" altLang="it-IT" sz="2000" b="1">
                <a:solidFill>
                  <a:srgbClr val="FF0000"/>
                </a:solidFill>
              </a:rPr>
              <a:t>26 meetings</a:t>
            </a:r>
            <a:r>
              <a:rPr lang="en-US" altLang="it-IT" sz="2000" b="1" u="none">
                <a:solidFill>
                  <a:srgbClr val="FF0000"/>
                </a:solidFill>
              </a:rPr>
              <a:t> </a:t>
            </a:r>
            <a:r>
              <a:rPr lang="en-US" altLang="it-IT" sz="2000" u="none"/>
              <a:t>of 2 hours each:</a:t>
            </a:r>
          </a:p>
          <a:p>
            <a:pPr algn="just" eaLnBrk="1" hangingPunct="1"/>
            <a:endParaRPr lang="en-US" altLang="it-IT" sz="2000" u="none"/>
          </a:p>
          <a:p>
            <a:pPr algn="just" eaLnBrk="1" hangingPunct="1"/>
            <a:r>
              <a:rPr lang="en-US" altLang="it-IT" sz="2000" u="none"/>
              <a:t>The objectives of the course are:</a:t>
            </a:r>
          </a:p>
          <a:p>
            <a:pPr algn="just" eaLnBrk="1" hangingPunct="1"/>
            <a:endParaRPr lang="en-US" altLang="it-IT" sz="2000" u="none"/>
          </a:p>
          <a:p>
            <a:pPr algn="just" eaLnBrk="1" hangingPunct="1"/>
            <a:r>
              <a:rPr lang="en-US" altLang="it-IT" sz="2000" u="none"/>
              <a:t>- why </a:t>
            </a:r>
            <a:r>
              <a:rPr lang="en-US" altLang="it-IT" sz="2000" u="none">
                <a:solidFill>
                  <a:srgbClr val="FF0000"/>
                </a:solidFill>
              </a:rPr>
              <a:t>road safety engineering </a:t>
            </a:r>
            <a:r>
              <a:rPr lang="en-US" altLang="it-IT" sz="2000" u="none"/>
              <a:t>is important, how we can achieve improvements and who is doing the work;</a:t>
            </a:r>
          </a:p>
          <a:p>
            <a:pPr algn="just" eaLnBrk="1" hangingPunct="1"/>
            <a:r>
              <a:rPr lang="en-US" altLang="it-IT" sz="2000" u="none"/>
              <a:t>- the </a:t>
            </a:r>
            <a:r>
              <a:rPr lang="en-US" altLang="it-IT" sz="2000" u="none">
                <a:solidFill>
                  <a:srgbClr val="FF0000"/>
                </a:solidFill>
              </a:rPr>
              <a:t>multidisciplinary nature </a:t>
            </a:r>
            <a:r>
              <a:rPr lang="en-US" altLang="it-IT" sz="2000" u="none"/>
              <a:t>of road safety and why we need to use a combination of </a:t>
            </a:r>
            <a:r>
              <a:rPr lang="en-US" altLang="it-IT" sz="2000" b="1" u="none"/>
              <a:t>engineering</a:t>
            </a:r>
            <a:r>
              <a:rPr lang="en-US" altLang="it-IT" sz="2000" u="none"/>
              <a:t>, education and enforcement to be successful;</a:t>
            </a:r>
          </a:p>
          <a:p>
            <a:pPr algn="just" eaLnBrk="1" hangingPunct="1"/>
            <a:r>
              <a:rPr lang="en-US" altLang="it-IT" sz="2000" u="none"/>
              <a:t>- the </a:t>
            </a:r>
            <a:r>
              <a:rPr lang="en-US" altLang="it-IT" sz="2000" u="none">
                <a:solidFill>
                  <a:srgbClr val="FF0000"/>
                </a:solidFill>
              </a:rPr>
              <a:t>behaviour of road users </a:t>
            </a:r>
            <a:r>
              <a:rPr lang="en-US" altLang="it-IT" sz="2000" u="none"/>
              <a:t>and ways in which the road environment can be designed/improved to cater for their needs;</a:t>
            </a:r>
          </a:p>
          <a:p>
            <a:pPr algn="just" eaLnBrk="1" hangingPunct="1"/>
            <a:r>
              <a:rPr lang="en-US" altLang="it-IT" sz="2000" u="none"/>
              <a:t>- the </a:t>
            </a:r>
            <a:r>
              <a:rPr lang="en-US" altLang="it-IT" sz="2000" u="none">
                <a:solidFill>
                  <a:srgbClr val="FF0000"/>
                </a:solidFill>
              </a:rPr>
              <a:t>complexity of the human/vehicle/road system </a:t>
            </a:r>
            <a:r>
              <a:rPr lang="en-US" altLang="it-IT" sz="2000" u="none"/>
              <a:t>and how the interrelationships work to influence the level of safety;</a:t>
            </a:r>
          </a:p>
          <a:p>
            <a:pPr algn="just" eaLnBrk="1" hangingPunct="1"/>
            <a:r>
              <a:rPr lang="en-US" altLang="it-IT" sz="2000" u="none"/>
              <a:t>	</a:t>
            </a:r>
            <a:br>
              <a:rPr lang="en-US" altLang="it-IT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endParaRPr lang="it-IT" altLang="it-IT" b="1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3753624-187D-4F2D-BC4B-A44E10F5CD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490538"/>
            <a:ext cx="8229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INTRODUCTION – General Objectives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CFD0931D-41F9-4C4C-A0B1-1A1BCECF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21163"/>
            <a:ext cx="7388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sz="2000" u="none"/>
              <a:t>This course includes </a:t>
            </a:r>
            <a:r>
              <a:rPr lang="en-US" altLang="it-IT" sz="2000" b="1" u="none">
                <a:solidFill>
                  <a:srgbClr val="FF0000"/>
                </a:solidFill>
              </a:rPr>
              <a:t>26 meetings </a:t>
            </a:r>
            <a:r>
              <a:rPr lang="en-US" altLang="it-IT" sz="2000" u="none"/>
              <a:t>of 2 hours each:</a:t>
            </a:r>
          </a:p>
          <a:p>
            <a:pPr algn="just" eaLnBrk="1" hangingPunct="1"/>
            <a:endParaRPr lang="en-US" altLang="it-IT" sz="2000" u="none"/>
          </a:p>
          <a:p>
            <a:pPr algn="just" eaLnBrk="1" hangingPunct="1"/>
            <a:r>
              <a:rPr lang="en-US" altLang="it-IT" sz="2000" u="none"/>
              <a:t>The objectives of the course are:</a:t>
            </a:r>
          </a:p>
          <a:p>
            <a:pPr algn="just" eaLnBrk="1" hangingPunct="1"/>
            <a:endParaRPr lang="en-US" altLang="it-IT" sz="2000" u="none"/>
          </a:p>
          <a:p>
            <a:pPr algn="just" eaLnBrk="1" hangingPunct="1"/>
            <a:r>
              <a:rPr lang="en-US" altLang="it-IT" sz="2000" u="none"/>
              <a:t>- what are the </a:t>
            </a:r>
            <a:r>
              <a:rPr lang="en-US" altLang="it-IT" sz="2000" u="none">
                <a:solidFill>
                  <a:srgbClr val="FF0000"/>
                </a:solidFill>
              </a:rPr>
              <a:t>legal responsibilities </a:t>
            </a:r>
            <a:r>
              <a:rPr lang="en-US" altLang="it-IT" sz="2000" u="none"/>
              <a:t>of road authorities and decision makers (engineers) and how they can fulfil them;</a:t>
            </a:r>
          </a:p>
          <a:p>
            <a:pPr algn="just" eaLnBrk="1" hangingPunct="1"/>
            <a:r>
              <a:rPr lang="en-US" altLang="it-IT" sz="2000" u="none"/>
              <a:t>- how to </a:t>
            </a:r>
            <a:r>
              <a:rPr lang="en-US" altLang="it-IT" sz="2000" u="none">
                <a:solidFill>
                  <a:srgbClr val="FF0000"/>
                </a:solidFill>
              </a:rPr>
              <a:t>collect accident data </a:t>
            </a:r>
            <a:r>
              <a:rPr lang="en-US" altLang="it-IT" sz="2000" u="none"/>
              <a:t>and what to look for in quality data;</a:t>
            </a:r>
          </a:p>
          <a:p>
            <a:pPr algn="just" eaLnBrk="1" hangingPunct="1"/>
            <a:r>
              <a:rPr lang="en-US" altLang="it-IT" sz="2000" u="none"/>
              <a:t>- how to </a:t>
            </a:r>
            <a:r>
              <a:rPr lang="en-US" altLang="it-IT" sz="2000" u="none">
                <a:solidFill>
                  <a:srgbClr val="FF0000"/>
                </a:solidFill>
              </a:rPr>
              <a:t>analyse accident </a:t>
            </a:r>
            <a:r>
              <a:rPr lang="en-US" altLang="it-IT" sz="2000" u="none"/>
              <a:t>data, turn it into information and develop cost effective, practical </a:t>
            </a:r>
            <a:r>
              <a:rPr lang="en-US" altLang="it-IT" sz="2000" u="none">
                <a:solidFill>
                  <a:srgbClr val="FF0000"/>
                </a:solidFill>
              </a:rPr>
              <a:t>counter measures</a:t>
            </a:r>
            <a:r>
              <a:rPr lang="en-US" altLang="it-IT" sz="2000" u="none"/>
              <a:t>;</a:t>
            </a:r>
          </a:p>
          <a:p>
            <a:pPr algn="just" eaLnBrk="1" hangingPunct="1"/>
            <a:r>
              <a:rPr lang="en-US" altLang="it-IT" sz="2000" u="none"/>
              <a:t>- </a:t>
            </a:r>
            <a:r>
              <a:rPr lang="en-US" altLang="it-IT" sz="2000" u="none">
                <a:solidFill>
                  <a:srgbClr val="FF0000"/>
                </a:solidFill>
              </a:rPr>
              <a:t>what needs to be done after treating a site </a:t>
            </a:r>
            <a:r>
              <a:rPr lang="en-US" altLang="it-IT" sz="2000" u="none"/>
              <a:t>and how to do it;</a:t>
            </a:r>
          </a:p>
          <a:p>
            <a:pPr algn="just" eaLnBrk="1" hangingPunct="1"/>
            <a:r>
              <a:rPr lang="en-US" altLang="it-IT" sz="2000" u="none"/>
              <a:t>- how to be </a:t>
            </a:r>
            <a:r>
              <a:rPr lang="en-US" altLang="it-IT" sz="2000" u="none">
                <a:solidFill>
                  <a:srgbClr val="FF0000"/>
                </a:solidFill>
              </a:rPr>
              <a:t>proactive</a:t>
            </a:r>
            <a:r>
              <a:rPr lang="en-US" altLang="it-IT" sz="2000" u="none"/>
              <a:t> in preventing accidents before they occur.</a:t>
            </a:r>
          </a:p>
          <a:p>
            <a:pPr algn="just" eaLnBrk="1" hangingPunct="1"/>
            <a:endParaRPr lang="en-US" altLang="it-IT" sz="2000" u="none"/>
          </a:p>
          <a:p>
            <a:pPr algn="just" eaLnBrk="1" hangingPunct="1"/>
            <a:br>
              <a:rPr lang="en-US" altLang="it-IT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endParaRPr lang="it-IT" altLang="it-IT" b="1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68AB9CB-6187-4C27-A04C-BCFAFA070B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490538"/>
            <a:ext cx="8229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INTRODUCTION – General Objectives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4CDC61DD-ACEE-42ED-BD96-3DA6A2AAF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986338"/>
            <a:ext cx="7388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it-IT" sz="2000" u="none" dirty="0"/>
              <a:t>This course includes </a:t>
            </a:r>
            <a:r>
              <a:rPr lang="en-US" altLang="it-IT" sz="2000" b="1" u="none" dirty="0">
                <a:solidFill>
                  <a:srgbClr val="FF0000"/>
                </a:solidFill>
              </a:rPr>
              <a:t>26 meetings </a:t>
            </a:r>
            <a:r>
              <a:rPr lang="en-US" altLang="it-IT" sz="2000" u="none" dirty="0"/>
              <a:t>of 2 hours each:</a:t>
            </a:r>
          </a:p>
          <a:p>
            <a:pPr algn="just" eaLnBrk="1" hangingPunct="1">
              <a:defRPr/>
            </a:pPr>
            <a:endParaRPr lang="en-US" altLang="it-IT" sz="2000" u="none" dirty="0"/>
          </a:p>
          <a:p>
            <a:pPr algn="just" eaLnBrk="1" hangingPunct="1">
              <a:defRPr/>
            </a:pPr>
            <a:r>
              <a:rPr lang="en-US" altLang="it-IT" sz="2000" u="none" dirty="0"/>
              <a:t>The objectives of the course are:</a:t>
            </a:r>
          </a:p>
          <a:p>
            <a:pPr algn="just" eaLnBrk="1" hangingPunct="1">
              <a:defRPr/>
            </a:pPr>
            <a:endParaRPr lang="en-US" altLang="it-IT" sz="2000" u="none" dirty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it-IT" sz="2000" u="none" dirty="0"/>
              <a:t>what are the </a:t>
            </a:r>
            <a:r>
              <a:rPr lang="en-US" altLang="it-IT" sz="2000" u="none" dirty="0">
                <a:solidFill>
                  <a:srgbClr val="FF0000"/>
                </a:solidFill>
              </a:rPr>
              <a:t>more common procedures </a:t>
            </a:r>
            <a:r>
              <a:rPr lang="en-US" altLang="it-IT" sz="2000" u="none" dirty="0"/>
              <a:t>for the management of the road pavements in urban networks (Pavement management system);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it-IT" sz="2000" u="none" dirty="0"/>
              <a:t>which are the more common procedures for </a:t>
            </a:r>
            <a:r>
              <a:rPr lang="en-US" altLang="it-IT" sz="2000" u="none" dirty="0">
                <a:solidFill>
                  <a:srgbClr val="FF0000"/>
                </a:solidFill>
              </a:rPr>
              <a:t>road pavement  maintenance. </a:t>
            </a:r>
            <a:endParaRPr lang="en-US" altLang="it-IT" sz="2000" u="none" dirty="0">
              <a:solidFill>
                <a:srgbClr val="4D4D4D"/>
              </a:solidFill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it-IT" sz="2000" u="none" dirty="0">
                <a:solidFill>
                  <a:srgbClr val="4D4D4D"/>
                </a:solidFill>
              </a:rPr>
              <a:t>Evaluation of the most common sustainable materials, technologies and test for </a:t>
            </a:r>
            <a:r>
              <a:rPr lang="en-US" altLang="it-IT" sz="2000" u="none" dirty="0">
                <a:solidFill>
                  <a:srgbClr val="FF3300"/>
                </a:solidFill>
              </a:rPr>
              <a:t>subgrade and soil stabilization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it-IT" sz="2000" u="none" dirty="0">
                <a:solidFill>
                  <a:srgbClr val="4D4D4D"/>
                </a:solidFill>
              </a:rPr>
              <a:t>Evaluation of the most common sustainable materials, technologies and test for </a:t>
            </a:r>
            <a:r>
              <a:rPr lang="en-US" altLang="it-IT" sz="2000" u="none" dirty="0">
                <a:solidFill>
                  <a:srgbClr val="FF3300"/>
                </a:solidFill>
              </a:rPr>
              <a:t>bituminous mixtures;</a:t>
            </a:r>
            <a:r>
              <a:rPr lang="en-US" altLang="it-IT" sz="2000" u="none" dirty="0"/>
              <a:t> 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it-IT" sz="2000" u="none" dirty="0">
                <a:solidFill>
                  <a:srgbClr val="FF3300"/>
                </a:solidFill>
              </a:rPr>
              <a:t>Performance evaluation </a:t>
            </a:r>
            <a:r>
              <a:rPr lang="en-US" altLang="it-IT" sz="2000" u="none" dirty="0"/>
              <a:t>of new and existing pavement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en-US" altLang="it-IT" sz="2000" u="none" dirty="0">
              <a:solidFill>
                <a:srgbClr val="FF3300"/>
              </a:solidFill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en-US" altLang="it-IT" sz="2000" u="none" dirty="0">
              <a:solidFill>
                <a:srgbClr val="4D4D4D"/>
              </a:solidFill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en-US" altLang="it-IT" sz="2000" u="none" dirty="0">
              <a:solidFill>
                <a:srgbClr val="4D4D4D"/>
              </a:solidFill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en-US" altLang="it-IT" sz="2000" u="none" dirty="0">
              <a:solidFill>
                <a:srgbClr val="4D4D4D"/>
              </a:solidFill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en-US" altLang="it-IT" sz="2000" u="none" dirty="0">
              <a:solidFill>
                <a:srgbClr val="4D4D4D"/>
              </a:solidFill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en-US" altLang="it-IT" sz="2000" u="none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br>
              <a:rPr lang="en-US" altLang="it-IT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br>
              <a:rPr lang="en-US" altLang="it-IT" b="1" u="none" dirty="0">
                <a:solidFill>
                  <a:srgbClr val="000000"/>
                </a:solidFill>
              </a:rPr>
            </a:br>
            <a:endParaRPr lang="it-IT" altLang="it-IT" b="1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8ED2F5F3-B93C-4267-BE94-0BC0D7BFF4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4975" y="1916113"/>
            <a:ext cx="487997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it-IT" altLang="it-IT" sz="2800" b="1"/>
              <a:t>https://virtuale.unibo.it/my/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it-IT" altLang="it-IT" sz="2800" b="1"/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it-IT" altLang="it-IT" sz="1200" b="1"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A6BA98A-C24B-470C-90FC-AD41E162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u="none">
                <a:solidFill>
                  <a:srgbClr val="000000"/>
                </a:solidFill>
              </a:rPr>
              <a:t>	CLASS NOTES – LECTURE NOTES - EXERCISES</a:t>
            </a:r>
            <a:br>
              <a:rPr lang="it-IT" altLang="it-IT" sz="2000" b="1" u="none">
                <a:solidFill>
                  <a:srgbClr val="000000"/>
                </a:solidFill>
              </a:rPr>
            </a:br>
            <a:r>
              <a:rPr lang="it-IT" altLang="it-IT" sz="2000" b="1" u="none">
                <a:solidFill>
                  <a:srgbClr val="000000"/>
                </a:solidFill>
              </a:rPr>
              <a:t>	Andrea Simone 33145</a:t>
            </a:r>
            <a:br>
              <a:rPr lang="it-IT" altLang="it-IT" sz="2000" b="1" u="none">
                <a:solidFill>
                  <a:srgbClr val="000000"/>
                </a:solidFill>
              </a:rPr>
            </a:br>
            <a:r>
              <a:rPr lang="it-IT" altLang="it-IT" sz="2000" b="1" u="none">
                <a:solidFill>
                  <a:srgbClr val="000000"/>
                </a:solidFill>
              </a:rPr>
              <a:t>	Civil Engineering 8211</a:t>
            </a:r>
            <a:br>
              <a:rPr lang="it-IT" altLang="it-IT" sz="2000" b="1" u="none">
                <a:solidFill>
                  <a:srgbClr val="000000"/>
                </a:solidFill>
              </a:rPr>
            </a:br>
            <a:r>
              <a:rPr lang="it-IT" altLang="it-IT" sz="2000" b="1" u="none">
                <a:solidFill>
                  <a:srgbClr val="000000"/>
                </a:solidFill>
              </a:rPr>
              <a:t>	</a:t>
            </a:r>
            <a:r>
              <a:rPr lang="en-US" altLang="it-IT" sz="2000" b="1" u="none">
                <a:solidFill>
                  <a:srgbClr val="000000"/>
                </a:solidFill>
              </a:rPr>
              <a:t>92869 - ROAD INFRASTRUCTURE SUSTAINABLE AND 	SAFE MANAGEMENT - 6 cfu</a:t>
            </a:r>
            <a:br>
              <a:rPr lang="it-IT" altLang="it-IT" sz="2000" b="1" u="none">
                <a:solidFill>
                  <a:srgbClr val="000000"/>
                </a:solidFill>
              </a:rPr>
            </a:br>
            <a:endParaRPr lang="it-IT" altLang="it-IT" sz="2000" b="1" u="none">
              <a:solidFill>
                <a:srgbClr val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E03119-1AF1-B905-F44A-945A3631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28" y="1916113"/>
            <a:ext cx="7452320" cy="41919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58C3A77-2EC8-4D8C-A937-F2841C6425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490538"/>
            <a:ext cx="8229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COURSE OUTLINE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DA3030CA-FBAD-47A0-8D84-7EA7D5924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284538"/>
            <a:ext cx="7388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en-US" altLang="it-IT" b="1" u="none">
                <a:solidFill>
                  <a:srgbClr val="000000"/>
                </a:solidFill>
              </a:rPr>
            </a:br>
            <a:endParaRPr lang="it-IT" altLang="it-IT" b="1" u="none">
              <a:solidFill>
                <a:srgbClr val="000000"/>
              </a:solidFill>
            </a:endParaRPr>
          </a:p>
        </p:txBody>
      </p:sp>
      <p:pic>
        <p:nvPicPr>
          <p:cNvPr id="21508" name="Immagine 7">
            <a:extLst>
              <a:ext uri="{FF2B5EF4-FFF2-40B4-BE49-F238E27FC236}">
                <a16:creationId xmlns:a16="http://schemas.microsoft.com/office/drawing/2014/main" id="{033D66E2-2493-4793-BDA0-E6A8215E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6423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B37A4F82-4E8D-48CB-92AE-0A9FE303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486150"/>
            <a:ext cx="7388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b="1" u="none"/>
              <a:t>Road safety problems </a:t>
            </a:r>
            <a:r>
              <a:rPr lang="en-US" altLang="it-IT" u="none"/>
              <a:t>need to be addressed through the implementation of integrated actions that take into account each of</a:t>
            </a:r>
          </a:p>
          <a:p>
            <a:pPr algn="just" eaLnBrk="1" hangingPunct="1"/>
            <a:r>
              <a:rPr lang="en-US" altLang="it-IT" u="none"/>
              <a:t>	3 the main components of the road safety system</a:t>
            </a:r>
          </a:p>
          <a:p>
            <a:pPr algn="just" eaLnBrk="1" hangingPunct="1"/>
            <a:r>
              <a:rPr lang="en-US" altLang="it-IT" u="none"/>
              <a:t>		</a:t>
            </a:r>
            <a:r>
              <a:rPr lang="en-US" altLang="it-IT" b="1" u="none">
                <a:solidFill>
                  <a:srgbClr val="FF3300"/>
                </a:solidFill>
              </a:rPr>
              <a:t>human-environment-vehicle</a:t>
            </a:r>
          </a:p>
          <a:p>
            <a:pPr algn="just" eaLnBrk="1" hangingPunct="1"/>
            <a:endParaRPr lang="en-US" altLang="it-IT" u="none"/>
          </a:p>
          <a:p>
            <a:pPr algn="just" eaLnBrk="1" hangingPunct="1"/>
            <a:r>
              <a:rPr lang="en-US" altLang="it-IT" u="none"/>
              <a:t>In order to propose efficient actions, it is first necessary to understand </a:t>
            </a:r>
            <a:r>
              <a:rPr lang="en-US" altLang="it-IT" b="1" u="none"/>
              <a:t>why accident occur</a:t>
            </a:r>
            <a:r>
              <a:rPr lang="en-US" altLang="it-IT" u="none"/>
              <a:t>.</a:t>
            </a:r>
          </a:p>
          <a:p>
            <a:pPr algn="just" eaLnBrk="1" hangingPunct="1"/>
            <a:endParaRPr lang="en-US" altLang="it-IT" u="none"/>
          </a:p>
          <a:p>
            <a:pPr algn="just" eaLnBrk="1" hangingPunct="1"/>
            <a:r>
              <a:rPr lang="en-US" altLang="it-IT" u="none"/>
              <a:t>In this first lesson we make a brief description of the </a:t>
            </a:r>
            <a:r>
              <a:rPr lang="en-US" altLang="it-IT" b="1" u="none"/>
              <a:t>road safety system </a:t>
            </a:r>
            <a:r>
              <a:rPr lang="en-US" altLang="it-IT" u="none"/>
              <a:t>and then we describe, in more detail, various analytical methods that have been proposed over the years to better understand the mechanisms leading to accident occurrence</a:t>
            </a:r>
          </a:p>
          <a:p>
            <a:pPr algn="just" eaLnBrk="1" hangingPunct="1"/>
            <a:r>
              <a:rPr lang="en-US" altLang="it-IT" u="none"/>
              <a:t> </a:t>
            </a:r>
            <a:br>
              <a:rPr lang="en-US" altLang="it-IT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br>
              <a:rPr lang="en-US" altLang="it-IT" b="1" u="none">
                <a:solidFill>
                  <a:srgbClr val="000000"/>
                </a:solidFill>
              </a:rPr>
            </a:br>
            <a:endParaRPr lang="it-IT" altLang="it-IT" b="1" u="none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E5E80E9-0081-4161-B0B0-7D63799B0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9053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altLang="it-IT" sz="2000" b="1">
                <a:solidFill>
                  <a:srgbClr val="000000"/>
                </a:solidFill>
              </a:rPr>
              <a:t>	ROAD SAFETY FACTORS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sson1_as_0921_01 [modalità compatibilità]" id="{417E0D73-7F0B-4B44-B420-567EA21A622D}" vid="{FC7ACD16-8F5B-4F18-93F7-62049B602B17}"/>
    </a:ext>
  </a:ext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sson1_as_0921_01 [modalità compatibilità]" id="{417E0D73-7F0B-4B44-B420-567EA21A622D}" vid="{057A52E3-3118-4127-9D38-75DD06D93906}"/>
    </a:ext>
  </a:extLst>
</a:theme>
</file>

<file path=ppt/theme/theme3.xml><?xml version="1.0" encoding="utf-8"?>
<a:theme xmlns:a="http://schemas.openxmlformats.org/drawingml/2006/main" name="3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sson1_as_0921_01 [modalità compatibilità]" id="{417E0D73-7F0B-4B44-B420-567EA21A622D}" vid="{6B313948-20DC-4AC5-82AD-6089C2A26412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Lesson1_as_0921_01</Template>
  <TotalTime>29</TotalTime>
  <Words>937</Words>
  <Application>Microsoft Office PowerPoint</Application>
  <PresentationFormat>Presentazione su schermo (4:3)</PresentationFormat>
  <Paragraphs>123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1_Struttura predefinita</vt:lpstr>
      <vt:lpstr>2_Personalizza struttura</vt:lpstr>
      <vt:lpstr>3_Personalizza struttura</vt:lpstr>
      <vt:lpstr>Presentazione standard di PowerPoint</vt:lpstr>
      <vt:lpstr>Presentazione standard di PowerPoint</vt:lpstr>
      <vt:lpstr>Presentazione standard di PowerPoint</vt:lpstr>
      <vt:lpstr> INTRODUCTION – General Objectives</vt:lpstr>
      <vt:lpstr> INTRODUCTION – General Objectives</vt:lpstr>
      <vt:lpstr> INTRODUCTION – General Objectives</vt:lpstr>
      <vt:lpstr>Presentazione standard di PowerPoint</vt:lpstr>
      <vt:lpstr> COURSE OUTLINE</vt:lpstr>
      <vt:lpstr> ROAD SAFETY FACTORS</vt:lpstr>
      <vt:lpstr> HUMAN-ENVIRONMENT-VEHICLE SYSTEM</vt:lpstr>
      <vt:lpstr> HUMAN-ENVIRONMENT-VEHICLE SYSTEM</vt:lpstr>
      <vt:lpstr> HUMAN-ENVIRONMENT-VEHICLE SYSTEM</vt:lpstr>
      <vt:lpstr>(HEV SYSTEM) - HADDON MATRIX LIST OF ACCIDENT CONTRIBUITING FACTORS</vt:lpstr>
      <vt:lpstr>  FOR FURTHER DETAILS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Simone</dc:creator>
  <cp:lastModifiedBy>Andrea Simone</cp:lastModifiedBy>
  <cp:revision>9</cp:revision>
  <cp:lastPrinted>2016-09-22T13:58:34Z</cp:lastPrinted>
  <dcterms:created xsi:type="dcterms:W3CDTF">2021-09-20T09:47:40Z</dcterms:created>
  <dcterms:modified xsi:type="dcterms:W3CDTF">2025-09-18T07:58:29Z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