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37"/>
  </p:notesMasterIdLst>
  <p:sldIdLst>
    <p:sldId id="263" r:id="rId4"/>
    <p:sldId id="329" r:id="rId5"/>
    <p:sldId id="347" r:id="rId6"/>
    <p:sldId id="348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6" r:id="rId17"/>
    <p:sldId id="353" r:id="rId18"/>
    <p:sldId id="318" r:id="rId19"/>
    <p:sldId id="315" r:id="rId20"/>
    <p:sldId id="294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5" r:id="rId32"/>
    <p:sldId id="354" r:id="rId33"/>
    <p:sldId id="352" r:id="rId34"/>
    <p:sldId id="346" r:id="rId35"/>
    <p:sldId id="343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589" autoAdjust="0"/>
  </p:normalViewPr>
  <p:slideViewPr>
    <p:cSldViewPr showGuides="1">
      <p:cViewPr varScale="1">
        <p:scale>
          <a:sx n="107" d="100"/>
          <a:sy n="107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CFE86-00DA-6E4B-B563-B48A12F2CD84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2FD2-7B1E-CE46-9489-652D07C7685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2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B2D6B37-A348-0B49-AEF5-7D96769B9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F3E4A4-D2E2-5B47-8A8B-93A7485F8E62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63D27DF7-725F-0A46-82FD-9FACE01CF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E969A96-4FC4-AB43-BDD8-69CB73A90CD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46037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A55A0AA-D75A-FA4B-992B-8FD9D0919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F977B-016E-0F46-B139-A51C25F114F1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F04D0307-3967-A14A-9D96-065CB3756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11BB688-FD25-0048-A346-71C0452F0BB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05876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DFB1CAC-BF00-5E40-8A29-DA4CBF62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6F96BC-F915-2F4D-868B-CE10473C2424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3F51C7C4-19D8-9740-B566-77110C05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E23B833-51AC-1540-9F86-D79F894C65A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82648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D9FF005-3068-2743-962D-1D8A17A38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8FA9BB-6175-AD45-A26B-AD8937981021}" type="slidenum">
              <a:rPr lang="it-IT" altLang="it-IT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1A2A66CB-E9B8-DB46-AE31-CA28AE06F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DCC0A4A-9AC6-2644-9B56-FFB05A717CC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235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D73D8A4-8A2F-D749-BE31-D462B6DCD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FCBBD6-F6AB-DA49-95F8-DEE9EA391BFF}" type="slidenum">
              <a:rPr lang="it-IT" altLang="it-IT" smtClean="0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9219" name="Rectangle 11">
            <a:extLst>
              <a:ext uri="{FF2B5EF4-FFF2-40B4-BE49-F238E27FC236}">
                <a16:creationId xmlns:a16="http://schemas.microsoft.com/office/drawing/2014/main" id="{8EB95BCA-1099-4942-AE91-EAAD90C4F0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4AAFDE6A-1F6E-104D-BA6B-390E2FA34027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19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1">
            <a:extLst>
              <a:ext uri="{FF2B5EF4-FFF2-40B4-BE49-F238E27FC236}">
                <a16:creationId xmlns:a16="http://schemas.microsoft.com/office/drawing/2014/main" id="{E60C2345-A75E-8A4F-9D05-44BD856A0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167163AB-EC95-5D42-8DAD-F12DFEA44E6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43963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8D158B0-603A-404D-BF97-00EAA9DBB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C29BD8-8595-574F-91AC-662D33EF8CC5}" type="slidenum">
              <a:rPr lang="it-IT" altLang="it-IT" smtClean="0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BE82C559-BF75-884A-BC83-E1A36CD606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4BA30CFE-5190-094C-B1A8-7051EF74BB86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20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 Box 1">
            <a:extLst>
              <a:ext uri="{FF2B5EF4-FFF2-40B4-BE49-F238E27FC236}">
                <a16:creationId xmlns:a16="http://schemas.microsoft.com/office/drawing/2014/main" id="{11681491-A607-F740-99BC-297F832D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6BC9D4FE-A346-9746-A138-A7B5ED6E88F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69061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D687DCC-7DFC-5445-94DD-3F22368C3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152F03-F666-954D-B361-1773017783B9}" type="slidenum">
              <a:rPr lang="it-IT" altLang="it-IT" smtClean="0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13315" name="Rectangle 11">
            <a:extLst>
              <a:ext uri="{FF2B5EF4-FFF2-40B4-BE49-F238E27FC236}">
                <a16:creationId xmlns:a16="http://schemas.microsoft.com/office/drawing/2014/main" id="{DD83C534-BF73-C243-B26E-598936FEDA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476DBF61-01E5-6E44-A8C7-6154DFADA521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21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 Box 1">
            <a:extLst>
              <a:ext uri="{FF2B5EF4-FFF2-40B4-BE49-F238E27FC236}">
                <a16:creationId xmlns:a16="http://schemas.microsoft.com/office/drawing/2014/main" id="{01A1468A-916C-F446-AB49-DA2B8F12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70005E71-6815-B041-ADD9-AC12AC695C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19910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4B7F82F-0043-A24E-8336-508DE6C14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5FE55E-7EA1-EB4C-AF15-F006FB376137}" type="slidenum">
              <a:rPr lang="it-IT" altLang="it-IT" smtClean="0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15363" name="Rectangle 11">
            <a:extLst>
              <a:ext uri="{FF2B5EF4-FFF2-40B4-BE49-F238E27FC236}">
                <a16:creationId xmlns:a16="http://schemas.microsoft.com/office/drawing/2014/main" id="{DEFADFA4-2360-E441-8012-E2DCAC3784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E215D8B0-A0BC-CA45-8295-40105C2EE3C5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22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ext Box 1">
            <a:extLst>
              <a:ext uri="{FF2B5EF4-FFF2-40B4-BE49-F238E27FC236}">
                <a16:creationId xmlns:a16="http://schemas.microsoft.com/office/drawing/2014/main" id="{B9EE745C-BE96-6245-9E9E-0D0858F7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8B35E347-B5F6-064C-A901-B8F572FD3BC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44914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C379E60-2202-CB47-8A3E-F1738DFC3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D59AD9-B08D-6247-8474-65CD7CF77F50}" type="slidenum">
              <a:rPr lang="it-IT" altLang="it-IT" smtClean="0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17411" name="Rectangle 11">
            <a:extLst>
              <a:ext uri="{FF2B5EF4-FFF2-40B4-BE49-F238E27FC236}">
                <a16:creationId xmlns:a16="http://schemas.microsoft.com/office/drawing/2014/main" id="{A3CA1501-8554-484C-A746-9402A45866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CA75743F-2A76-914E-928A-01647C79E379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23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 Box 1">
            <a:extLst>
              <a:ext uri="{FF2B5EF4-FFF2-40B4-BE49-F238E27FC236}">
                <a16:creationId xmlns:a16="http://schemas.microsoft.com/office/drawing/2014/main" id="{EB0AE069-1ADC-A042-A7EA-005C471C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F9F8AE94-6FAE-5E48-994C-0ABAB84CD0C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98599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8757EB6-A3F0-3040-BACA-B545DAAEC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11EC56-8A5F-B046-9581-1A753243BA9E}" type="slidenum">
              <a:rPr lang="it-IT" altLang="it-IT" smtClean="0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19459" name="Rectangle 11">
            <a:extLst>
              <a:ext uri="{FF2B5EF4-FFF2-40B4-BE49-F238E27FC236}">
                <a16:creationId xmlns:a16="http://schemas.microsoft.com/office/drawing/2014/main" id="{B6B93760-1A97-4345-BBE9-4217644CF8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2CEBCD75-7C24-354E-AADC-7980448B685F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24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 Box 1">
            <a:extLst>
              <a:ext uri="{FF2B5EF4-FFF2-40B4-BE49-F238E27FC236}">
                <a16:creationId xmlns:a16="http://schemas.microsoft.com/office/drawing/2014/main" id="{64FFA870-1A17-0947-91D1-5CC6F22B0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9D2229A8-04C6-3042-B369-9926B0EBC4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24140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92720E1-2550-6040-B28A-E235DB411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D4544D-6F8F-E842-B626-A28DEB4FBC38}" type="slidenum">
              <a:rPr lang="it-IT" altLang="it-IT" smtClean="0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21507" name="Rectangle 11">
            <a:extLst>
              <a:ext uri="{FF2B5EF4-FFF2-40B4-BE49-F238E27FC236}">
                <a16:creationId xmlns:a16="http://schemas.microsoft.com/office/drawing/2014/main" id="{78C65A19-5690-3C48-9680-E0025B1225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D84C791D-C224-024F-9F1C-8EAA080E8587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25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1">
            <a:extLst>
              <a:ext uri="{FF2B5EF4-FFF2-40B4-BE49-F238E27FC236}">
                <a16:creationId xmlns:a16="http://schemas.microsoft.com/office/drawing/2014/main" id="{DDBEDF33-A626-4349-8607-A19EEF080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D4DF5F5A-10FF-5A40-BD0C-7C484FC4AF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784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12F36E9-F1D9-404E-B95B-0F61E2B65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6C43D-8015-7542-9C54-1925C17C62C5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3507F529-0A72-9C43-B78C-2DC25E220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5112CB5-4411-8F4F-9DCF-3F44FD80CB8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57778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D2CBE8B-4B65-AC45-B0D0-9029A52A7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0FE6A7-ED33-B74D-88CD-C6CD1BD492CB}" type="slidenum">
              <a:rPr lang="it-IT" altLang="it-IT" smtClean="0"/>
              <a:pPr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23555" name="Rectangle 11">
            <a:extLst>
              <a:ext uri="{FF2B5EF4-FFF2-40B4-BE49-F238E27FC236}">
                <a16:creationId xmlns:a16="http://schemas.microsoft.com/office/drawing/2014/main" id="{9F7FC1A7-D391-F74A-BD7A-F058EEF6F2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3602B9F6-3B9B-1C42-B97E-4BF8330886FB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26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 Box 1">
            <a:extLst>
              <a:ext uri="{FF2B5EF4-FFF2-40B4-BE49-F238E27FC236}">
                <a16:creationId xmlns:a16="http://schemas.microsoft.com/office/drawing/2014/main" id="{26A8C261-DA64-DF40-BE5E-B496C69C1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94A638D7-0924-3D4C-9532-8519D65D5C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67743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34268CB-704E-C94E-8FAB-265BD35E1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8AD127-D3B5-8442-8AF2-26965A01C8B9}" type="slidenum">
              <a:rPr lang="it-IT" altLang="it-IT" smtClean="0"/>
              <a:pPr>
                <a:spcBef>
                  <a:spcPct val="0"/>
                </a:spcBef>
              </a:pPr>
              <a:t>27</a:t>
            </a:fld>
            <a:endParaRPr lang="it-IT" altLang="it-IT"/>
          </a:p>
        </p:txBody>
      </p:sp>
      <p:sp>
        <p:nvSpPr>
          <p:cNvPr id="25603" name="Rectangle 11">
            <a:extLst>
              <a:ext uri="{FF2B5EF4-FFF2-40B4-BE49-F238E27FC236}">
                <a16:creationId xmlns:a16="http://schemas.microsoft.com/office/drawing/2014/main" id="{90F5504C-C573-9B44-82DE-686FCFDB69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806091C2-A094-464D-A48A-8C54704EA854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27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1">
            <a:extLst>
              <a:ext uri="{FF2B5EF4-FFF2-40B4-BE49-F238E27FC236}">
                <a16:creationId xmlns:a16="http://schemas.microsoft.com/office/drawing/2014/main" id="{ACBE5F87-9816-3148-AF67-6D8FF606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D308BC4E-A715-6F49-A533-1E914FFD3D4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04414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A1B1A47-92D2-814D-8F62-8EF447F3C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0D2523-5292-E647-89A7-DD8A11036E99}" type="slidenum">
              <a:rPr lang="it-IT" altLang="it-IT" smtClean="0"/>
              <a:pPr>
                <a:spcBef>
                  <a:spcPct val="0"/>
                </a:spcBef>
              </a:pPr>
              <a:t>28</a:t>
            </a:fld>
            <a:endParaRPr lang="it-IT" altLang="it-IT"/>
          </a:p>
        </p:txBody>
      </p:sp>
      <p:sp>
        <p:nvSpPr>
          <p:cNvPr id="27651" name="Rectangle 11">
            <a:extLst>
              <a:ext uri="{FF2B5EF4-FFF2-40B4-BE49-F238E27FC236}">
                <a16:creationId xmlns:a16="http://schemas.microsoft.com/office/drawing/2014/main" id="{182312B7-A2FD-3B4A-A3DC-79C958CEC2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8D36928A-5D31-EC41-A330-7B0E84F8900C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28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Text Box 1">
            <a:extLst>
              <a:ext uri="{FF2B5EF4-FFF2-40B4-BE49-F238E27FC236}">
                <a16:creationId xmlns:a16="http://schemas.microsoft.com/office/drawing/2014/main" id="{7D19FE79-E810-A847-A317-1237A15EB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326FE44E-0CA1-AF4E-AE95-302FB042CF8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41340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9AAEF58-2A0A-5A4A-8AC6-602A8F66C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760790-63C4-BD44-826D-F262812F630A}" type="slidenum">
              <a:rPr lang="it-IT" altLang="it-IT" smtClean="0"/>
              <a:pPr>
                <a:spcBef>
                  <a:spcPct val="0"/>
                </a:spcBef>
              </a:pPr>
              <a:t>33</a:t>
            </a:fld>
            <a:endParaRPr lang="it-IT" altLang="it-IT"/>
          </a:p>
        </p:txBody>
      </p:sp>
      <p:sp>
        <p:nvSpPr>
          <p:cNvPr id="32771" name="Rectangle 11">
            <a:extLst>
              <a:ext uri="{FF2B5EF4-FFF2-40B4-BE49-F238E27FC236}">
                <a16:creationId xmlns:a16="http://schemas.microsoft.com/office/drawing/2014/main" id="{17E8DA3E-20DD-C844-B426-75955DEE83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86A48444-BE61-8044-AB99-73059A5379EF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33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1">
            <a:extLst>
              <a:ext uri="{FF2B5EF4-FFF2-40B4-BE49-F238E27FC236}">
                <a16:creationId xmlns:a16="http://schemas.microsoft.com/office/drawing/2014/main" id="{42F3AC45-D334-AD4D-87D3-6A1F5DFA9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C132DE3A-6E02-3246-B773-391E50678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02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5709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84F2C4E-6494-764A-9489-5FE52D603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10026-B5D0-C44A-ACD7-E4EB9B3E27B7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1B568FC8-1F3E-CD4E-B8FF-F0D2BF431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6E28118-4FD1-EB49-9CB5-FE2C7670A2C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1954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783498B-45A9-6741-BF62-51386B0F8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5050E1-E1C0-5F46-A520-93B473AEA062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384AE814-14A5-F649-9930-69BF29075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FD5412E-3189-7046-BF76-19DD7ACD65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5634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4EEC280-7159-1E45-9F23-349837279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5E7FE1-40AD-7541-8CE5-CA167831D42B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5F478ECB-FF2B-4D45-9971-C8E13822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B9792C6-E773-204E-B92E-EBFAF2B2DF7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2307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76B68C9-B833-7444-9450-2E9F666C5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87073A-2662-1A41-B51F-12FD1C1CE91E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E910EA75-6935-564A-8AA8-6FE31B8C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C67E82D-727F-044A-B4F4-EBB2757F582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4589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421F71F-F4EF-A24C-8DEA-360545F3D8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BA77EB-B80C-B24B-8792-6DC5DC7AF849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F4C0BDEB-8603-914D-A65E-78260349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D74934E-A689-0045-B8DE-FEE1D225FA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6548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BEC7180-9702-6746-912E-BD8D44EE0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D5CB6B-8280-374B-B798-B3628779F46E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CD08A632-02A7-5143-A911-11C9D5B5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FF644F4-D8B7-3648-B19F-CDB2B62744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93540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C259B19-A0E8-AC45-93BD-A5989ACEF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BC9B14-E30C-704E-9E2A-3F7C48BD955A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A55BABAD-9A07-C542-B9E7-4D412B66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70F7089-90D8-1D43-8E95-A0DB6C0B18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7153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6CF87D32-A7A2-A04D-8FF3-5D0E1575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C4372-9343-474F-A280-BFA57A808688}" type="datetime1">
              <a:rPr lang="it-IT"/>
              <a:pPr>
                <a:defRPr/>
              </a:pPr>
              <a:t>29/09/2025</a:t>
            </a:fld>
            <a:endParaRPr lang="en-U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2AC1C8A-F654-F34C-B979-461BE497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  <a:endParaRPr lang="en-US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28D60F91-90C1-FF45-8D94-4A1E2343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103AF-2F2C-2C49-BC85-841D6178AA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numero diapositiva 8">
            <a:extLst>
              <a:ext uri="{FF2B5EF4-FFF2-40B4-BE49-F238E27FC236}">
                <a16:creationId xmlns:a16="http://schemas.microsoft.com/office/drawing/2014/main" id="{8076E647-2D79-714C-AE49-5E45E9217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CDF69-D065-A447-A52A-5E3E5360E90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5" name="Segnaposto piè di pagina 9">
            <a:extLst>
              <a:ext uri="{FF2B5EF4-FFF2-40B4-BE49-F238E27FC236}">
                <a16:creationId xmlns:a16="http://schemas.microsoft.com/office/drawing/2014/main" id="{5B41976D-9A2B-6045-9FB4-292ACC26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86500"/>
            <a:ext cx="6019800" cy="434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7" r:id="rId5"/>
    <p:sldLayoutId id="214748367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Lezione 4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Governo Locale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Pubblica amministrazione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3">
            <a:extLst>
              <a:ext uri="{FF2B5EF4-FFF2-40B4-BE49-F238E27FC236}">
                <a16:creationId xmlns:a16="http://schemas.microsoft.com/office/drawing/2014/main" id="{2BB6A16A-196A-AD4E-94D8-4F77F87A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89F9518-F03B-834B-8831-089A93DD711C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3233444-A9A3-EC43-A6A2-A255CB71A2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8575"/>
            <a:ext cx="9144000" cy="720725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trasformazione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del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sistema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locale</a:t>
            </a:r>
          </a:p>
        </p:txBody>
      </p:sp>
      <p:sp>
        <p:nvSpPr>
          <p:cNvPr id="155651" name="AutoShape 3">
            <a:extLst>
              <a:ext uri="{FF2B5EF4-FFF2-40B4-BE49-F238E27FC236}">
                <a16:creationId xmlns:a16="http://schemas.microsoft.com/office/drawing/2014/main" id="{4A76A0C1-9492-7544-BD75-81C0FB1A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9144000" cy="6165850"/>
          </a:xfrm>
          <a:prstGeom prst="roundRect">
            <a:avLst>
              <a:gd name="adj" fmla="val 3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1990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Legge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riassetto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del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governo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locale (n.142)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1993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Introduzione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dell'elezione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diretta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sindaci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presidenti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provincia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(l.81)</a:t>
            </a:r>
            <a:r>
              <a:rPr lang="ar-SA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‏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nuovo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sistema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governo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regionale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1995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Riforma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del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sistema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elettorale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regionale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1997/8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Leggi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Bassanini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(I, II, III)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sulla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riorganizzazione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degli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locali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2000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Testo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unico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coordinamento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normative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sul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governo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locale (l.265)</a:t>
            </a:r>
          </a:p>
          <a:p>
            <a:pPr marL="457200" indent="-457200"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2001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Riforma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del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titolo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V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della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costituzione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l.cost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. 3/2001)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2005-2006</a:t>
            </a:r>
            <a:r>
              <a:rPr lang="en-GB" sz="2000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 – </a:t>
            </a:r>
            <a:r>
              <a:rPr lang="en-GB" sz="2000" dirty="0" err="1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Riforma</a:t>
            </a:r>
            <a:r>
              <a:rPr lang="en-GB" sz="2000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 del </a:t>
            </a:r>
            <a:r>
              <a:rPr lang="en-GB" sz="2000" dirty="0" err="1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centro-destra</a:t>
            </a:r>
            <a:r>
              <a:rPr lang="en-GB" sz="2000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rigettata</a:t>
            </a:r>
            <a:r>
              <a:rPr lang="en-GB" sz="2000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 da referendum</a:t>
            </a:r>
          </a:p>
          <a:p>
            <a:pPr marL="457200" indent="-457200"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AutoNum type="arabicPlain" startAt="2009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Legge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delega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42/2009  (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federalismo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fiscale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):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autonomia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tributaria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, 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Rivalutazione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patrimonio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degli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locali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maggiore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collaborazione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inter-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istituzionale</a:t>
            </a: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rial" charset="0"/>
            </a:endParaRPr>
          </a:p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rial" charset="0"/>
            </a:endParaRPr>
          </a:p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2012-14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Attacco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finale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alle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provincie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.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governo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Monti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prova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renderle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secondari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e poi  	 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toglie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fondi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(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decreto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salva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-Italia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 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spending review).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legge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Delrio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(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56/2014)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derubrica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 		a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enti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secondari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ma dopo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fallimento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del referendum 2016 non è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chiaro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che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tipo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 	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funzioni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avranno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.</a:t>
            </a:r>
          </a:p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highlight>
                  <a:srgbClr val="FFFF00"/>
                </a:highlight>
                <a:latin typeface="Garamond" panose="02020404030301010803" pitchFamily="18" charset="0"/>
                <a:cs typeface="Arial" charset="0"/>
              </a:rPr>
              <a:t> 2022-  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00"/>
                </a:highlight>
                <a:latin typeface="Garamond" panose="02020404030301010803" pitchFamily="18" charset="0"/>
                <a:cs typeface="Arial" charset="0"/>
              </a:rPr>
              <a:t>Legge</a:t>
            </a:r>
            <a:r>
              <a:rPr lang="en-GB" sz="2000" dirty="0">
                <a:solidFill>
                  <a:srgbClr val="000000"/>
                </a:solidFill>
                <a:highlight>
                  <a:srgbClr val="FFFF00"/>
                </a:highlight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00"/>
                </a:highlight>
                <a:latin typeface="Garamond" panose="02020404030301010803" pitchFamily="18" charset="0"/>
                <a:cs typeface="Arial" charset="0"/>
              </a:rPr>
              <a:t>sull’autonomia</a:t>
            </a:r>
            <a:r>
              <a:rPr lang="en-GB" sz="2000" dirty="0">
                <a:solidFill>
                  <a:srgbClr val="000000"/>
                </a:solidFill>
                <a:highlight>
                  <a:srgbClr val="FFFF00"/>
                </a:highlight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highlight>
                  <a:srgbClr val="FFFF00"/>
                </a:highlight>
                <a:latin typeface="Garamond" panose="02020404030301010803" pitchFamily="18" charset="0"/>
                <a:cs typeface="Arial" charset="0"/>
              </a:rPr>
              <a:t>differenziata</a:t>
            </a:r>
            <a:r>
              <a:rPr lang="en-GB" sz="2000" dirty="0">
                <a:solidFill>
                  <a:srgbClr val="000000"/>
                </a:solidFill>
                <a:highlight>
                  <a:srgbClr val="FFFF00"/>
                </a:highlight>
                <a:latin typeface="Garamond" panose="02020404030301010803" pitchFamily="18" charset="0"/>
                <a:cs typeface="Arial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71893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3">
            <a:extLst>
              <a:ext uri="{FF2B5EF4-FFF2-40B4-BE49-F238E27FC236}">
                <a16:creationId xmlns:a16="http://schemas.microsoft.com/office/drawing/2014/main" id="{5EF9DDC8-DE09-EF49-A9AF-51F886E9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E7190F3-A577-0B4B-8EB7-FE71D2A903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4450"/>
            <a:ext cx="8713788" cy="8636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nuova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forma di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locale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4563274D-A063-5643-A2CC-22007239C5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329237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Comuni</a:t>
            </a:r>
            <a:r>
              <a:rPr lang="en-GB" altLang="it-IT" sz="2400" dirty="0">
                <a:latin typeface="Garamond" panose="02020404030301010803" pitchFamily="18" charset="0"/>
              </a:rPr>
              <a:t> e Province </a:t>
            </a:r>
            <a:r>
              <a:rPr lang="en-GB" altLang="it-IT" sz="2400" dirty="0" err="1">
                <a:latin typeface="Garamond" panose="02020404030301010803" pitchFamily="18" charset="0"/>
              </a:rPr>
              <a:t>assumono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una</a:t>
            </a:r>
            <a:r>
              <a:rPr lang="en-GB" altLang="it-IT" sz="2400" dirty="0">
                <a:latin typeface="Garamond" panose="02020404030301010803" pitchFamily="18" charset="0"/>
              </a:rPr>
              <a:t> forma di </a:t>
            </a:r>
            <a:r>
              <a:rPr lang="en-GB" altLang="it-IT" sz="2400" dirty="0" err="1">
                <a:latin typeface="Garamond" panose="02020404030301010803" pitchFamily="18" charset="0"/>
              </a:rPr>
              <a:t>governo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chiamata</a:t>
            </a:r>
            <a:r>
              <a:rPr lang="en-GB" altLang="it-IT" sz="2400" dirty="0">
                <a:latin typeface="Garamond" panose="02020404030301010803" pitchFamily="18" charset="0"/>
              </a:rPr>
              <a:t> “</a:t>
            </a:r>
            <a:r>
              <a:rPr lang="en-GB" altLang="it-IT" sz="2400" dirty="0" err="1">
                <a:latin typeface="Garamond" panose="02020404030301010803" pitchFamily="18" charset="0"/>
              </a:rPr>
              <a:t>neoparlamentare</a:t>
            </a:r>
            <a:r>
              <a:rPr lang="en-GB" altLang="it-IT" sz="2400" dirty="0">
                <a:latin typeface="Garamond" panose="02020404030301010803" pitchFamily="18" charset="0"/>
              </a:rPr>
              <a:t>”. </a:t>
            </a:r>
            <a:r>
              <a:rPr lang="en-GB" altLang="it-IT" sz="2400" dirty="0" err="1">
                <a:latin typeface="Garamond" panose="02020404030301010803" pitchFamily="18" charset="0"/>
              </a:rPr>
              <a:t>Ovvero</a:t>
            </a:r>
            <a:r>
              <a:rPr lang="en-GB" altLang="it-IT" sz="2400" dirty="0">
                <a:latin typeface="Garamond" panose="02020404030301010803" pitchFamily="18" charset="0"/>
              </a:rPr>
              <a:t>:</a:t>
            </a: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Il capo </a:t>
            </a:r>
            <a:r>
              <a:rPr lang="en-GB" altLang="it-IT" sz="2400" dirty="0" err="1">
                <a:latin typeface="Garamond" panose="02020404030301010803" pitchFamily="18" charset="0"/>
              </a:rPr>
              <a:t>dell'esecutivo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è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eletto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direttamente</a:t>
            </a:r>
            <a:r>
              <a:rPr lang="en-GB" altLang="it-IT" sz="2400" dirty="0"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latin typeface="Garamond" panose="02020404030301010803" pitchFamily="18" charset="0"/>
              </a:rPr>
              <a:t>contestualmente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all'elezione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dirty="0" err="1">
                <a:latin typeface="Garamond" panose="02020404030301010803" pitchFamily="18" charset="0"/>
              </a:rPr>
              <a:t>consiglio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Il capo </a:t>
            </a:r>
            <a:r>
              <a:rPr lang="en-GB" altLang="it-IT" sz="2400" dirty="0" err="1">
                <a:latin typeface="Garamond" panose="02020404030301010803" pitchFamily="18" charset="0"/>
              </a:rPr>
              <a:t>dell'esecutivo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nomina</a:t>
            </a:r>
            <a:r>
              <a:rPr lang="en-GB" altLang="it-IT" sz="2400" dirty="0"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latin typeface="Garamond" panose="02020404030301010803" pitchFamily="18" charset="0"/>
              </a:rPr>
              <a:t>licenzia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gli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assessori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Il </a:t>
            </a:r>
            <a:r>
              <a:rPr lang="en-GB" altLang="it-IT" sz="2400" dirty="0" err="1">
                <a:latin typeface="Garamond" panose="02020404030301010803" pitchFamily="18" charset="0"/>
              </a:rPr>
              <a:t>consiglio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può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sfiduciare</a:t>
            </a:r>
            <a:r>
              <a:rPr lang="en-GB" altLang="it-IT" sz="2400" dirty="0">
                <a:latin typeface="Garamond" panose="02020404030301010803" pitchFamily="18" charset="0"/>
              </a:rPr>
              <a:t> la </a:t>
            </a:r>
            <a:r>
              <a:rPr lang="en-GB" altLang="it-IT" sz="2400" dirty="0" err="1">
                <a:latin typeface="Garamond" panose="02020404030301010803" pitchFamily="18" charset="0"/>
              </a:rPr>
              <a:t>giunta</a:t>
            </a:r>
            <a:r>
              <a:rPr lang="en-GB" altLang="it-IT" sz="2400" dirty="0">
                <a:latin typeface="Garamond" panose="02020404030301010803" pitchFamily="18" charset="0"/>
              </a:rPr>
              <a:t> ma </a:t>
            </a:r>
            <a:r>
              <a:rPr lang="en-GB" altLang="it-IT" sz="2400" dirty="0" err="1">
                <a:latin typeface="Garamond" panose="02020404030301010803" pitchFamily="18" charset="0"/>
              </a:rPr>
              <a:t>questo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atto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determina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anche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suo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scioglimento</a:t>
            </a:r>
            <a:r>
              <a:rPr lang="en-GB" altLang="it-IT" sz="2400" dirty="0">
                <a:latin typeface="Garamond" panose="02020404030301010803" pitchFamily="18" charset="0"/>
              </a:rPr>
              <a:t> (</a:t>
            </a:r>
            <a:r>
              <a:rPr lang="en-GB" altLang="it-IT" sz="2400" i="1" dirty="0">
                <a:latin typeface="Garamond" panose="02020404030301010803" pitchFamily="18" charset="0"/>
              </a:rPr>
              <a:t>simul </a:t>
            </a:r>
            <a:r>
              <a:rPr lang="en-GB" altLang="it-IT" sz="2400" i="1" dirty="0" err="1">
                <a:latin typeface="Garamond" panose="02020404030301010803" pitchFamily="18" charset="0"/>
              </a:rPr>
              <a:t>stabunt</a:t>
            </a:r>
            <a:r>
              <a:rPr lang="en-GB" altLang="it-IT" sz="2400" i="1" dirty="0">
                <a:latin typeface="Garamond" panose="02020404030301010803" pitchFamily="18" charset="0"/>
              </a:rPr>
              <a:t> simul cadent</a:t>
            </a:r>
            <a:r>
              <a:rPr lang="en-GB" altLang="it-IT" sz="2400" dirty="0">
                <a:latin typeface="Garamond" panose="02020404030301010803" pitchFamily="18" charset="0"/>
              </a:rPr>
              <a:t>)</a:t>
            </a:r>
            <a:r>
              <a:rPr lang="ar-SA" altLang="it-IT" sz="2400" dirty="0">
                <a:latin typeface="Garamond" panose="02020404030301010803" pitchFamily="18" charset="0"/>
              </a:rPr>
              <a:t>‏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Anche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nelle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regioni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rafforza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l'esecutivo</a:t>
            </a:r>
            <a:r>
              <a:rPr lang="en-GB" altLang="it-IT" sz="2400" dirty="0">
                <a:latin typeface="Garamond" panose="02020404030301010803" pitchFamily="18" charset="0"/>
              </a:rPr>
              <a:t>:</a:t>
            </a: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Il </a:t>
            </a:r>
            <a:r>
              <a:rPr lang="en-GB" altLang="it-IT" sz="2400" dirty="0" err="1">
                <a:latin typeface="Garamond" panose="02020404030301010803" pitchFamily="18" charset="0"/>
              </a:rPr>
              <a:t>Presidente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giunta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eletto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direttamente</a:t>
            </a:r>
            <a:r>
              <a:rPr lang="en-GB" altLang="it-IT" sz="2400" dirty="0">
                <a:latin typeface="Garamond" panose="02020404030301010803" pitchFamily="18" charset="0"/>
              </a:rPr>
              <a:t> dal 1999</a:t>
            </a: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Il </a:t>
            </a:r>
            <a:r>
              <a:rPr lang="en-GB" altLang="it-IT" sz="2400" dirty="0" err="1">
                <a:latin typeface="Garamond" panose="02020404030301010803" pitchFamily="18" charset="0"/>
              </a:rPr>
              <a:t>vecchio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sistema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elettorale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corretto</a:t>
            </a:r>
            <a:r>
              <a:rPr lang="en-GB" altLang="it-IT" sz="2400" dirty="0">
                <a:latin typeface="Garamond" panose="02020404030301010803" pitchFamily="18" charset="0"/>
              </a:rPr>
              <a:t> con un </a:t>
            </a:r>
            <a:r>
              <a:rPr lang="en-GB" altLang="it-IT" sz="2400" dirty="0" err="1">
                <a:latin typeface="Garamond" panose="02020404030301010803" pitchFamily="18" charset="0"/>
              </a:rPr>
              <a:t>premio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latin typeface="Garamond" panose="02020404030301010803" pitchFamily="18" charset="0"/>
              </a:rPr>
              <a:t>maggioranza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collegato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alle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liste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maggioritarie</a:t>
            </a:r>
            <a:r>
              <a:rPr lang="en-GB" altLang="it-IT" sz="2400" dirty="0">
                <a:latin typeface="Garamond" panose="02020404030301010803" pitchFamily="18" charset="0"/>
              </a:rPr>
              <a:t>  (</a:t>
            </a:r>
            <a:r>
              <a:rPr lang="en-GB" altLang="it-IT" sz="2400" dirty="0" err="1">
                <a:latin typeface="Garamond" panose="02020404030301010803" pitchFamily="18" charset="0"/>
              </a:rPr>
              <a:t>sistema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confermato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dai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nuovi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statuti</a:t>
            </a:r>
            <a:r>
              <a:rPr lang="en-GB" altLang="it-IT" sz="2400" dirty="0">
                <a:latin typeface="Garamond" panose="02020404030301010803" pitchFamily="18" charset="0"/>
              </a:rPr>
              <a:t> a </a:t>
            </a:r>
            <a:r>
              <a:rPr lang="en-GB" altLang="it-IT" sz="2400" dirty="0" err="1">
                <a:latin typeface="Garamond" panose="02020404030301010803" pitchFamily="18" charset="0"/>
              </a:rPr>
              <a:t>seguito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riforma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costituzionale</a:t>
            </a:r>
            <a:r>
              <a:rPr lang="en-GB" altLang="it-IT" sz="2400" dirty="0">
                <a:latin typeface="Garamond" panose="02020404030301010803" pitchFamily="18" charset="0"/>
              </a:rPr>
              <a:t> del 2001)</a:t>
            </a:r>
          </a:p>
        </p:txBody>
      </p:sp>
    </p:spTree>
    <p:extLst>
      <p:ext uri="{BB962C8B-B14F-4D97-AF65-F5344CB8AC3E}">
        <p14:creationId xmlns:p14="http://schemas.microsoft.com/office/powerpoint/2010/main" val="1480702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>
            <a:extLst>
              <a:ext uri="{FF2B5EF4-FFF2-40B4-BE49-F238E27FC236}">
                <a16:creationId xmlns:a16="http://schemas.microsoft.com/office/drawing/2014/main" id="{BC7B7214-4C54-1044-8CBD-8127AC4C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5E6F4C1-1ED3-1045-B7F4-56E515F1E511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91DE162-F662-A249-9D42-9A9456178F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144000" cy="1077913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Leggi</a:t>
            </a:r>
            <a:r>
              <a:rPr lang="en-GB" altLang="it-IT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Bassanini</a:t>
            </a:r>
            <a:r>
              <a:rPr lang="en-GB" altLang="it-IT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 (1997-1999)</a:t>
            </a:r>
            <a:r>
              <a:rPr lang="ar-SA" altLang="it-IT" sz="3600" b="1" dirty="0">
                <a:solidFill>
                  <a:srgbClr val="FF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‏</a:t>
            </a:r>
            <a:endParaRPr lang="en-GB" altLang="it-IT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092FC597-F4A2-5043-9588-30C9E5AD008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720"/>
            <a:ext cx="7966969" cy="5100538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Le </a:t>
            </a:r>
            <a:r>
              <a:rPr lang="en-GB" altLang="it-IT" dirty="0" err="1">
                <a:latin typeface="Garamond" panose="02020404030301010803" pitchFamily="18" charset="0"/>
              </a:rPr>
              <a:t>cosiddette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leggi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Bassanini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hanno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dato</a:t>
            </a:r>
            <a:r>
              <a:rPr lang="en-GB" altLang="it-IT" dirty="0">
                <a:latin typeface="Garamond" panose="02020404030301010803" pitchFamily="18" charset="0"/>
              </a:rPr>
              <a:t> vita ad </a:t>
            </a:r>
            <a:r>
              <a:rPr lang="en-GB" altLang="it-IT" dirty="0" err="1">
                <a:latin typeface="Garamond" panose="02020404030301010803" pitchFamily="18" charset="0"/>
              </a:rPr>
              <a:t>una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serie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decreti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delegati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che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ponevano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l’obiettivo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riformare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il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diritto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degli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enti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locali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Si </a:t>
            </a:r>
            <a:r>
              <a:rPr lang="en-GB" altLang="it-IT" sz="3200" dirty="0" err="1">
                <a:latin typeface="Garamond" panose="02020404030301010803" pitchFamily="18" charset="0"/>
              </a:rPr>
              <a:t>afferma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il</a:t>
            </a:r>
            <a:r>
              <a:rPr lang="en-GB" altLang="it-IT" sz="3200" dirty="0">
                <a:latin typeface="Garamond" panose="02020404030301010803" pitchFamily="18" charset="0"/>
              </a:rPr>
              <a:t> principio di </a:t>
            </a:r>
            <a:r>
              <a:rPr lang="en-GB" altLang="it-IT" sz="3200" dirty="0" err="1">
                <a:latin typeface="Garamond" panose="02020404030301010803" pitchFamily="18" charset="0"/>
              </a:rPr>
              <a:t>autonomia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decisionale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autorità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locali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Si introduce la </a:t>
            </a:r>
            <a:r>
              <a:rPr lang="en-GB" altLang="it-IT" sz="3200" dirty="0" err="1">
                <a:latin typeface="Garamond" panose="02020404030301010803" pitchFamily="18" charset="0"/>
              </a:rPr>
              <a:t>valutazione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amministrativa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Si </a:t>
            </a:r>
            <a:r>
              <a:rPr lang="en-GB" altLang="it-IT" sz="3200" dirty="0" err="1">
                <a:latin typeface="Garamond" panose="02020404030301010803" pitchFamily="18" charset="0"/>
              </a:rPr>
              <a:t>rafforza</a:t>
            </a:r>
            <a:r>
              <a:rPr lang="en-GB" altLang="it-IT" sz="3200" dirty="0">
                <a:latin typeface="Garamond" panose="02020404030301010803" pitchFamily="18" charset="0"/>
              </a:rPr>
              <a:t> la </a:t>
            </a:r>
            <a:r>
              <a:rPr lang="en-GB" altLang="it-IT" sz="3200" dirty="0" err="1">
                <a:latin typeface="Garamond" panose="02020404030301010803" pitchFamily="18" charset="0"/>
              </a:rPr>
              <a:t>responsabilità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dirigenza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Aumenta</a:t>
            </a:r>
            <a:r>
              <a:rPr lang="en-GB" altLang="it-IT" sz="3200" dirty="0">
                <a:latin typeface="Garamond" panose="02020404030301010803" pitchFamily="18" charset="0"/>
              </a:rPr>
              <a:t> la </a:t>
            </a:r>
            <a:r>
              <a:rPr lang="en-GB" altLang="it-IT" sz="3200" dirty="0" err="1">
                <a:latin typeface="Garamond" panose="02020404030301010803" pitchFamily="18" charset="0"/>
              </a:rPr>
              <a:t>mobilità</a:t>
            </a:r>
            <a:r>
              <a:rPr lang="en-GB" altLang="it-IT" sz="3200" dirty="0">
                <a:latin typeface="Garamond" panose="02020404030301010803" pitchFamily="18" charset="0"/>
              </a:rPr>
              <a:t> del </a:t>
            </a:r>
            <a:r>
              <a:rPr lang="en-GB" altLang="it-IT" sz="3200" dirty="0" err="1">
                <a:latin typeface="Garamond" panose="02020404030301010803" pitchFamily="18" charset="0"/>
              </a:rPr>
              <a:t>personale</a:t>
            </a:r>
            <a:endParaRPr lang="en-GB" altLang="it-IT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12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3">
            <a:extLst>
              <a:ext uri="{FF2B5EF4-FFF2-40B4-BE49-F238E27FC236}">
                <a16:creationId xmlns:a16="http://schemas.microsoft.com/office/drawing/2014/main" id="{C82D06AE-9F04-754A-A361-DE8D0BCB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3105A85-2445-1D48-8A25-F28EDE8A2CA3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6F43767-65F9-D747-85E0-10DC66FF8C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"/>
            <a:ext cx="9144000" cy="71755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costituzionale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del 2001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56AE590-4B28-5D40-8C22-2AC804356D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642350" cy="4748212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La </a:t>
            </a:r>
            <a:r>
              <a:rPr lang="en-GB" altLang="it-IT" sz="2800" dirty="0" err="1">
                <a:latin typeface="Garamond" panose="02020404030301010803" pitchFamily="18" charset="0"/>
              </a:rPr>
              <a:t>riforma</a:t>
            </a:r>
            <a:r>
              <a:rPr lang="en-GB" altLang="it-IT" sz="2800" dirty="0">
                <a:latin typeface="Garamond" panose="02020404030301010803" pitchFamily="18" charset="0"/>
              </a:rPr>
              <a:t> del </a:t>
            </a:r>
            <a:r>
              <a:rPr lang="en-GB" altLang="it-IT" sz="2800" dirty="0" err="1">
                <a:latin typeface="Garamond" panose="02020404030301010803" pitchFamily="18" charset="0"/>
              </a:rPr>
              <a:t>titolo</a:t>
            </a:r>
            <a:r>
              <a:rPr lang="en-GB" altLang="it-IT" sz="2800" dirty="0">
                <a:latin typeface="Garamond" panose="02020404030301010803" pitchFamily="18" charset="0"/>
              </a:rPr>
              <a:t> V </a:t>
            </a:r>
            <a:r>
              <a:rPr lang="en-GB" altLang="it-IT" sz="2800" dirty="0" err="1">
                <a:latin typeface="Garamond" panose="02020404030301010803" pitchFamily="18" charset="0"/>
              </a:rPr>
              <a:t>della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costituzione</a:t>
            </a:r>
            <a:r>
              <a:rPr lang="en-GB" altLang="it-IT" sz="2800" dirty="0">
                <a:latin typeface="Garamond" panose="02020404030301010803" pitchFamily="18" charset="0"/>
              </a:rPr>
              <a:t> (l. cost. 3/2001) </a:t>
            </a:r>
            <a:r>
              <a:rPr lang="en-GB" altLang="it-IT" sz="2800" dirty="0" err="1">
                <a:latin typeface="Garamond" panose="02020404030301010803" pitchFamily="18" charset="0"/>
              </a:rPr>
              <a:t>ri-definisce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il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regionalismo</a:t>
            </a:r>
            <a:r>
              <a:rPr lang="en-GB" altLang="it-IT" sz="2800" dirty="0">
                <a:latin typeface="Garamond" panose="02020404030301010803" pitchFamily="18" charset="0"/>
              </a:rPr>
              <a:t> in Italia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L'art</a:t>
            </a:r>
            <a:r>
              <a:rPr lang="en-GB" altLang="it-IT" sz="2800" dirty="0">
                <a:latin typeface="Garamond" panose="02020404030301010803" pitchFamily="18" charset="0"/>
              </a:rPr>
              <a:t>. 117 </a:t>
            </a:r>
            <a:r>
              <a:rPr lang="en-GB" altLang="it-IT" sz="2800" dirty="0" err="1">
                <a:latin typeface="Garamond" panose="02020404030301010803" pitchFamily="18" charset="0"/>
              </a:rPr>
              <a:t>viene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rovesciato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nella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sua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struttura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fondamentale</a:t>
            </a:r>
            <a:r>
              <a:rPr lang="en-GB" altLang="it-IT" sz="2800" dirty="0">
                <a:latin typeface="Garamond" panose="02020404030301010803" pitchFamily="18" charset="0"/>
              </a:rPr>
              <a:t>: </a:t>
            </a:r>
            <a:r>
              <a:rPr lang="en-GB" altLang="it-IT" sz="2800" dirty="0" err="1">
                <a:latin typeface="Garamond" panose="02020404030301010803" pitchFamily="18" charset="0"/>
              </a:rPr>
              <a:t>l'articolo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elenca</a:t>
            </a:r>
            <a:r>
              <a:rPr lang="en-GB" altLang="it-IT" sz="2800" dirty="0">
                <a:latin typeface="Garamond" panose="02020404030301010803" pitchFamily="18" charset="0"/>
              </a:rPr>
              <a:t> le </a:t>
            </a:r>
            <a:r>
              <a:rPr lang="en-GB" altLang="it-IT" sz="2800" dirty="0" err="1">
                <a:latin typeface="Garamond" panose="02020404030301010803" pitchFamily="18" charset="0"/>
              </a:rPr>
              <a:t>materie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su</a:t>
            </a:r>
            <a:r>
              <a:rPr lang="en-GB" altLang="it-IT" sz="2800" dirty="0">
                <a:latin typeface="Garamond" panose="02020404030301010803" pitchFamily="18" charset="0"/>
              </a:rPr>
              <a:t> cui lo </a:t>
            </a:r>
            <a:r>
              <a:rPr lang="en-GB" altLang="it-IT" sz="2800" dirty="0" err="1">
                <a:latin typeface="Garamond" panose="02020404030301010803" pitchFamily="18" charset="0"/>
              </a:rPr>
              <a:t>stato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centrale</a:t>
            </a:r>
            <a:r>
              <a:rPr lang="en-GB" altLang="it-IT" sz="2800" dirty="0">
                <a:latin typeface="Garamond" panose="02020404030301010803" pitchFamily="18" charset="0"/>
              </a:rPr>
              <a:t> ha </a:t>
            </a:r>
            <a:r>
              <a:rPr lang="en-GB" altLang="it-IT" sz="2800" dirty="0" err="1">
                <a:latin typeface="Garamond" panose="02020404030301010803" pitchFamily="18" charset="0"/>
              </a:rPr>
              <a:t>potere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legislativo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esclusivo</a:t>
            </a:r>
            <a:r>
              <a:rPr lang="en-GB" altLang="it-IT" sz="2800" dirty="0">
                <a:latin typeface="Garamond" panose="02020404030301010803" pitchFamily="18" charset="0"/>
              </a:rPr>
              <a:t> o </a:t>
            </a:r>
            <a:r>
              <a:rPr lang="en-GB" altLang="it-IT" sz="2800" dirty="0" err="1">
                <a:latin typeface="Garamond" panose="02020404030301010803" pitchFamily="18" charset="0"/>
              </a:rPr>
              <a:t>concorrente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L'art</a:t>
            </a:r>
            <a:r>
              <a:rPr lang="en-GB" altLang="it-IT" sz="2800" dirty="0">
                <a:latin typeface="Garamond" panose="02020404030301010803" pitchFamily="18" charset="0"/>
              </a:rPr>
              <a:t>. 114 </a:t>
            </a:r>
            <a:r>
              <a:rPr lang="en-GB" altLang="it-IT" sz="2800" dirty="0" err="1">
                <a:latin typeface="Garamond" panose="02020404030301010803" pitchFamily="18" charset="0"/>
              </a:rPr>
              <a:t>rovescia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l’ordine</a:t>
            </a:r>
            <a:r>
              <a:rPr lang="en-GB" altLang="it-IT" sz="2800" dirty="0">
                <a:latin typeface="Garamond" panose="02020404030301010803" pitchFamily="18" charset="0"/>
              </a:rPr>
              <a:t> (da “la </a:t>
            </a:r>
            <a:r>
              <a:rPr lang="en-GB" altLang="it-IT" sz="2800" dirty="0" err="1">
                <a:latin typeface="Garamond" panose="02020404030301010803" pitchFamily="18" charset="0"/>
              </a:rPr>
              <a:t>repubblica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riparte</a:t>
            </a:r>
            <a:r>
              <a:rPr lang="en-GB" altLang="it-IT" sz="2800" dirty="0">
                <a:latin typeface="Garamond" panose="02020404030301010803" pitchFamily="18" charset="0"/>
              </a:rPr>
              <a:t> in ….” a “La </a:t>
            </a:r>
            <a:r>
              <a:rPr lang="en-GB" altLang="it-IT" sz="2800" dirty="0" err="1">
                <a:latin typeface="Garamond" panose="02020404030301010803" pitchFamily="18" charset="0"/>
              </a:rPr>
              <a:t>repubblica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è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costituida</a:t>
            </a:r>
            <a:r>
              <a:rPr lang="en-GB" altLang="it-IT" sz="2800" dirty="0">
                <a:latin typeface="Garamond" panose="02020404030301010803" pitchFamily="18" charset="0"/>
              </a:rPr>
              <a:t> da… ” e introduce un </a:t>
            </a:r>
            <a:r>
              <a:rPr lang="en-GB" altLang="it-IT" sz="2800" dirty="0" err="1">
                <a:latin typeface="Garamond" panose="02020404030301010803" pitchFamily="18" charset="0"/>
              </a:rPr>
              <a:t>nuovo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livello</a:t>
            </a:r>
            <a:r>
              <a:rPr lang="en-GB" altLang="it-IT" sz="2800" dirty="0">
                <a:latin typeface="Garamond" panose="02020404030301010803" pitchFamily="18" charset="0"/>
              </a:rPr>
              <a:t>, le </a:t>
            </a:r>
            <a:r>
              <a:rPr lang="en-GB" altLang="it-IT" sz="2800" dirty="0" err="1">
                <a:latin typeface="Garamond" panose="02020404030301010803" pitchFamily="18" charset="0"/>
              </a:rPr>
              <a:t>città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metropolitane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che</a:t>
            </a:r>
            <a:r>
              <a:rPr lang="en-GB" altLang="it-IT" sz="2800" dirty="0">
                <a:latin typeface="Garamond" panose="02020404030301010803" pitchFamily="18" charset="0"/>
              </a:rPr>
              <a:t> in </a:t>
            </a:r>
            <a:r>
              <a:rPr lang="en-GB" altLang="it-IT" sz="2800" dirty="0" err="1">
                <a:latin typeface="Garamond" panose="02020404030301010803" pitchFamily="18" charset="0"/>
              </a:rPr>
              <a:t>alcune</a:t>
            </a:r>
            <a:r>
              <a:rPr lang="en-GB" altLang="it-IT" sz="2800" dirty="0">
                <a:latin typeface="Garamond" panose="02020404030301010803" pitchFamily="18" charset="0"/>
              </a:rPr>
              <a:t> zone </a:t>
            </a:r>
            <a:r>
              <a:rPr lang="en-GB" altLang="it-IT" sz="2800" dirty="0" err="1">
                <a:latin typeface="Garamond" panose="02020404030301010803" pitchFamily="18" charset="0"/>
              </a:rPr>
              <a:t>dovrebbero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sostituire</a:t>
            </a:r>
            <a:r>
              <a:rPr lang="en-GB" altLang="it-IT" sz="2800" dirty="0">
                <a:latin typeface="Garamond" panose="02020404030301010803" pitchFamily="18" charset="0"/>
              </a:rPr>
              <a:t> le province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L'art</a:t>
            </a:r>
            <a:r>
              <a:rPr lang="en-GB" altLang="it-IT" sz="2800" dirty="0">
                <a:latin typeface="Garamond" panose="02020404030301010803" pitchFamily="18" charset="0"/>
              </a:rPr>
              <a:t>. 119 </a:t>
            </a:r>
            <a:r>
              <a:rPr lang="en-GB" altLang="it-IT" sz="2800" dirty="0" err="1">
                <a:latin typeface="Garamond" panose="02020404030301010803" pitchFamily="18" charset="0"/>
              </a:rPr>
              <a:t>stabilisce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il</a:t>
            </a:r>
            <a:r>
              <a:rPr lang="en-GB" altLang="it-IT" sz="2800" dirty="0">
                <a:latin typeface="Garamond" panose="02020404030301010803" pitchFamily="18" charset="0"/>
              </a:rPr>
              <a:t> principio </a:t>
            </a:r>
            <a:r>
              <a:rPr lang="en-GB" altLang="it-IT" sz="2800" dirty="0" err="1">
                <a:latin typeface="Garamond" panose="02020404030301010803" pitchFamily="18" charset="0"/>
              </a:rPr>
              <a:t>dell'autonomia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finanziaria</a:t>
            </a:r>
            <a:endParaRPr lang="en-GB" altLang="it-IT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D8023B3A-569E-13C7-700A-8A087BDD4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546202"/>
            <a:ext cx="7776864" cy="5691109"/>
          </a:xfrm>
          <a:prstGeom prst="rect">
            <a:avLst/>
          </a:prstGeom>
        </p:spPr>
      </p:pic>
      <p:sp>
        <p:nvSpPr>
          <p:cNvPr id="30723" name="Titolo 3">
            <a:extLst>
              <a:ext uri="{FF2B5EF4-FFF2-40B4-BE49-F238E27FC236}">
                <a16:creationId xmlns:a16="http://schemas.microsoft.com/office/drawing/2014/main" id="{8AAD2A5F-022C-AC40-B670-CC46C2DC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en-US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Distribuzione</a:t>
            </a:r>
            <a:r>
              <a:rPr lang="en-US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delle</a:t>
            </a:r>
            <a:r>
              <a:rPr lang="en-US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competenze</a:t>
            </a:r>
            <a:r>
              <a:rPr lang="en-US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post-</a:t>
            </a:r>
            <a:r>
              <a:rPr lang="en-US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riforma</a:t>
            </a:r>
            <a:r>
              <a:rPr lang="en-US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2001</a:t>
            </a:r>
          </a:p>
        </p:txBody>
      </p:sp>
      <p:sp>
        <p:nvSpPr>
          <p:cNvPr id="30724" name="Segnaposto numero diapositiva 2">
            <a:extLst>
              <a:ext uri="{FF2B5EF4-FFF2-40B4-BE49-F238E27FC236}">
                <a16:creationId xmlns:a16="http://schemas.microsoft.com/office/drawing/2014/main" id="{79DBD7BA-CB53-5241-933E-B1537BAB5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9391CF-7EE9-2741-B59B-3580DD6BFADA}" type="slidenum">
              <a:rPr lang="en-US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7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122FC-D791-33B9-FA1E-DECBBF803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contenuto 4">
            <a:extLst>
              <a:ext uri="{FF2B5EF4-FFF2-40B4-BE49-F238E27FC236}">
                <a16:creationId xmlns:a16="http://schemas.microsoft.com/office/drawing/2014/main" id="{76DB0341-528D-3B50-D688-89E3854E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5577483"/>
          </a:xfrm>
        </p:spPr>
        <p:txBody>
          <a:bodyPr/>
          <a:lstStyle/>
          <a:p>
            <a:r>
              <a:rPr lang="en-US" altLang="it-IT" dirty="0" err="1">
                <a:latin typeface="Garamond" panose="02020404030301010803" pitchFamily="18" charset="0"/>
              </a:rPr>
              <a:t>Amministrazione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regionale</a:t>
            </a:r>
            <a:r>
              <a:rPr lang="en-US" altLang="it-IT" dirty="0">
                <a:latin typeface="Garamond" panose="02020404030301010803" pitchFamily="18" charset="0"/>
              </a:rPr>
              <a:t>: circa </a:t>
            </a:r>
            <a:r>
              <a:rPr lang="en-US" altLang="it-IT" b="1" dirty="0">
                <a:latin typeface="Garamond" panose="02020404030301010803" pitchFamily="18" charset="0"/>
              </a:rPr>
              <a:t>75.000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dipendenti</a:t>
            </a:r>
            <a:r>
              <a:rPr lang="en-US" altLang="it-IT" dirty="0">
                <a:latin typeface="Garamond" panose="02020404030301010803" pitchFamily="18" charset="0"/>
              </a:rPr>
              <a:t> e circa </a:t>
            </a:r>
            <a:r>
              <a:rPr lang="en-US" altLang="it-IT" b="1" dirty="0">
                <a:latin typeface="Garamond" panose="02020404030301010803" pitchFamily="18" charset="0"/>
              </a:rPr>
              <a:t>5.000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dirigenti</a:t>
            </a:r>
            <a:r>
              <a:rPr lang="en-US" altLang="it-IT" dirty="0">
                <a:latin typeface="Garamond" panose="02020404030301010803" pitchFamily="18" charset="0"/>
              </a:rPr>
              <a:t> (con </a:t>
            </a:r>
            <a:r>
              <a:rPr lang="en-US" altLang="it-IT" dirty="0" err="1">
                <a:latin typeface="Garamond" panose="02020404030301010803" pitchFamily="18" charset="0"/>
              </a:rPr>
              <a:t>percentuali</a:t>
            </a:r>
            <a:r>
              <a:rPr lang="en-US" altLang="it-IT" dirty="0">
                <a:latin typeface="Garamond" panose="02020404030301010803" pitchFamily="18" charset="0"/>
              </a:rPr>
              <a:t> molto </a:t>
            </a:r>
            <a:r>
              <a:rPr lang="en-US" altLang="it-IT" dirty="0" err="1">
                <a:latin typeface="Garamond" panose="02020404030301010803" pitchFamily="18" charset="0"/>
              </a:rPr>
              <a:t>superiori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nelle</a:t>
            </a:r>
            <a:r>
              <a:rPr lang="en-US" altLang="it-IT" dirty="0">
                <a:latin typeface="Garamond" panose="02020404030301010803" pitchFamily="18" charset="0"/>
              </a:rPr>
              <a:t> RSS)</a:t>
            </a:r>
          </a:p>
          <a:p>
            <a:r>
              <a:rPr lang="en-US" altLang="it-IT" dirty="0" err="1">
                <a:latin typeface="Garamond" panose="02020404030301010803" pitchFamily="18" charset="0"/>
              </a:rPr>
              <a:t>Oltre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b="1" dirty="0">
                <a:latin typeface="Garamond" panose="02020404030301010803" pitchFamily="18" charset="0"/>
              </a:rPr>
              <a:t>93.000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dipendenti</a:t>
            </a:r>
            <a:r>
              <a:rPr lang="en-US" altLang="it-IT" dirty="0">
                <a:latin typeface="Garamond" panose="02020404030301010803" pitchFamily="18" charset="0"/>
              </a:rPr>
              <a:t> se </a:t>
            </a:r>
            <a:r>
              <a:rPr lang="en-US" altLang="it-IT" dirty="0" err="1">
                <a:latin typeface="Garamond" panose="02020404030301010803" pitchFamily="18" charset="0"/>
              </a:rPr>
              <a:t>si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considera</a:t>
            </a:r>
            <a:r>
              <a:rPr lang="en-US" altLang="it-IT" dirty="0">
                <a:latin typeface="Garamond" panose="02020404030301010803" pitchFamily="18" charset="0"/>
              </a:rPr>
              <a:t> le </a:t>
            </a:r>
            <a:r>
              <a:rPr lang="en-US" altLang="it-IT" dirty="0" err="1">
                <a:latin typeface="Garamond" panose="02020404030301010803" pitchFamily="18" charset="0"/>
              </a:rPr>
              <a:t>agenzie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regionali</a:t>
            </a:r>
            <a:endParaRPr lang="en-US" altLang="it-IT" dirty="0">
              <a:latin typeface="Garamond" panose="02020404030301010803" pitchFamily="18" charset="0"/>
            </a:endParaRPr>
          </a:p>
          <a:p>
            <a:r>
              <a:rPr lang="en-US" altLang="it-IT" b="1" dirty="0">
                <a:latin typeface="Garamond" panose="02020404030301010803" pitchFamily="18" charset="0"/>
              </a:rPr>
              <a:t>665.000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dipendenti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della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sanità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regionale</a:t>
            </a:r>
            <a:endParaRPr lang="en-US" altLang="it-IT" dirty="0">
              <a:latin typeface="Garamond" panose="02020404030301010803" pitchFamily="18" charset="0"/>
            </a:endParaRPr>
          </a:p>
          <a:p>
            <a:r>
              <a:rPr lang="en-US" altLang="it-IT" b="1" dirty="0">
                <a:latin typeface="Garamond" panose="02020404030301010803" pitchFamily="18" charset="0"/>
              </a:rPr>
              <a:t>450.000 </a:t>
            </a:r>
            <a:r>
              <a:rPr lang="en-US" altLang="it-IT" dirty="0">
                <a:latin typeface="Garamond" panose="02020404030301010803" pitchFamily="18" charset="0"/>
              </a:rPr>
              <a:t>il </a:t>
            </a:r>
            <a:r>
              <a:rPr lang="en-US" altLang="it-IT" dirty="0" err="1">
                <a:latin typeface="Garamond" panose="02020404030301010803" pitchFamily="18" charset="0"/>
              </a:rPr>
              <a:t>personale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degli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enti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locali</a:t>
            </a:r>
            <a:r>
              <a:rPr lang="en-US" altLang="it-IT" dirty="0">
                <a:latin typeface="Garamond" panose="02020404030301010803" pitchFamily="18" charset="0"/>
              </a:rPr>
              <a:t> (</a:t>
            </a:r>
            <a:r>
              <a:rPr lang="en-US" altLang="it-IT" dirty="0" err="1">
                <a:latin typeface="Garamond" panose="02020404030301010803" pitchFamily="18" charset="0"/>
              </a:rPr>
              <a:t>comuni</a:t>
            </a:r>
            <a:r>
              <a:rPr lang="en-US" altLang="it-IT" dirty="0">
                <a:latin typeface="Garamond" panose="02020404030301010803" pitchFamily="18" charset="0"/>
              </a:rPr>
              <a:t> e </a:t>
            </a:r>
            <a:r>
              <a:rPr lang="en-US" altLang="it-IT" dirty="0" err="1">
                <a:latin typeface="Garamond" panose="02020404030301010803" pitchFamily="18" charset="0"/>
              </a:rPr>
              <a:t>enti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vari</a:t>
            </a:r>
            <a:r>
              <a:rPr lang="en-US" altLang="it-IT" dirty="0">
                <a:latin typeface="Garamond" panose="02020404030301010803" pitchFamily="18" charset="0"/>
              </a:rPr>
              <a:t>)</a:t>
            </a:r>
          </a:p>
          <a:p>
            <a:r>
              <a:rPr lang="en-US" altLang="it-IT" dirty="0">
                <a:latin typeface="Garamond" panose="02020404030301010803" pitchFamily="18" charset="0"/>
              </a:rPr>
              <a:t>In </a:t>
            </a:r>
            <a:r>
              <a:rPr lang="en-US" altLang="it-IT" dirty="0" err="1">
                <a:latin typeface="Garamond" panose="02020404030301010803" pitchFamily="18" charset="0"/>
              </a:rPr>
              <a:t>tutto</a:t>
            </a:r>
            <a:r>
              <a:rPr lang="en-US" altLang="it-IT" dirty="0">
                <a:latin typeface="Garamond" panose="02020404030301010803" pitchFamily="18" charset="0"/>
              </a:rPr>
              <a:t>, </a:t>
            </a:r>
            <a:r>
              <a:rPr lang="en-US" altLang="it-IT" b="1" dirty="0">
                <a:latin typeface="Garamond" panose="02020404030301010803" pitchFamily="18" charset="0"/>
              </a:rPr>
              <a:t>quasi il 40% </a:t>
            </a:r>
            <a:r>
              <a:rPr lang="en-US" altLang="it-IT" b="1" dirty="0" err="1">
                <a:latin typeface="Garamond" panose="02020404030301010803" pitchFamily="18" charset="0"/>
              </a:rPr>
              <a:t>dell’intero</a:t>
            </a:r>
            <a:r>
              <a:rPr lang="en-US" altLang="it-IT" b="1" dirty="0">
                <a:latin typeface="Garamond" panose="02020404030301010803" pitchFamily="18" charset="0"/>
              </a:rPr>
              <a:t> </a:t>
            </a:r>
            <a:r>
              <a:rPr lang="en-US" altLang="it-IT" b="1" dirty="0" err="1">
                <a:latin typeface="Garamond" panose="02020404030301010803" pitchFamily="18" charset="0"/>
              </a:rPr>
              <a:t>settore</a:t>
            </a:r>
            <a:r>
              <a:rPr lang="en-US" altLang="it-IT" b="1" dirty="0">
                <a:latin typeface="Garamond" panose="02020404030301010803" pitchFamily="18" charset="0"/>
              </a:rPr>
              <a:t> </a:t>
            </a:r>
            <a:r>
              <a:rPr lang="en-US" altLang="it-IT" b="1" dirty="0" err="1">
                <a:latin typeface="Garamond" panose="02020404030301010803" pitchFamily="18" charset="0"/>
              </a:rPr>
              <a:t>pubblico</a:t>
            </a:r>
            <a:r>
              <a:rPr lang="en-US" altLang="it-IT" b="1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dipende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dalla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dimensione</a:t>
            </a:r>
            <a:r>
              <a:rPr lang="en-US" altLang="it-IT" dirty="0">
                <a:latin typeface="Garamond" panose="02020404030301010803" pitchFamily="18" charset="0"/>
              </a:rPr>
              <a:t> sub-</a:t>
            </a:r>
            <a:r>
              <a:rPr lang="en-US" altLang="it-IT" dirty="0" err="1">
                <a:latin typeface="Garamond" panose="02020404030301010803" pitchFamily="18" charset="0"/>
              </a:rPr>
              <a:t>nazionale</a:t>
            </a:r>
            <a:endParaRPr lang="en-US" altLang="it-IT" dirty="0">
              <a:latin typeface="Garamond" panose="02020404030301010803" pitchFamily="18" charset="0"/>
            </a:endParaRPr>
          </a:p>
        </p:txBody>
      </p:sp>
      <p:sp>
        <p:nvSpPr>
          <p:cNvPr id="30723" name="Titolo 3">
            <a:extLst>
              <a:ext uri="{FF2B5EF4-FFF2-40B4-BE49-F238E27FC236}">
                <a16:creationId xmlns:a16="http://schemas.microsoft.com/office/drawing/2014/main" id="{47EEB3CC-AF4A-85AF-6F2D-4C451BC0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en-US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I numeri del </a:t>
            </a:r>
            <a:r>
              <a:rPr lang="en-US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governo</a:t>
            </a:r>
            <a:r>
              <a:rPr lang="en-US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regionale</a:t>
            </a:r>
            <a:r>
              <a:rPr lang="en-US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e locale (2021)</a:t>
            </a:r>
          </a:p>
        </p:txBody>
      </p:sp>
      <p:sp>
        <p:nvSpPr>
          <p:cNvPr id="30724" name="Segnaposto numero diapositiva 2">
            <a:extLst>
              <a:ext uri="{FF2B5EF4-FFF2-40B4-BE49-F238E27FC236}">
                <a16:creationId xmlns:a16="http://schemas.microsoft.com/office/drawing/2014/main" id="{82D59238-A431-FB8E-7D45-F09FB01E6D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9391CF-7EE9-2741-B59B-3580DD6BFADA}" type="slidenum">
              <a:rPr lang="en-US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8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2">
            <a:extLst>
              <a:ext uri="{FF2B5EF4-FFF2-40B4-BE49-F238E27FC236}">
                <a16:creationId xmlns:a16="http://schemas.microsoft.com/office/drawing/2014/main" id="{3D0B40AE-4BC5-EF47-8AF9-B6EAA2DF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Esiti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politici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delle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elezioni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regionali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b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maggiore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incertezza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caducità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2771" name="Segnaposto numero diapositiva 3">
            <a:extLst>
              <a:ext uri="{FF2B5EF4-FFF2-40B4-BE49-F238E27FC236}">
                <a16:creationId xmlns:a16="http://schemas.microsoft.com/office/drawing/2014/main" id="{9E76119A-048D-234E-8211-DB0125F48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D5A6C5-3A4D-9146-80E0-372B0C26BD22}" type="slidenum">
              <a:rPr lang="en-US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D58A71B-4A11-1E39-88BE-1F7DF611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568952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59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3">
            <a:extLst>
              <a:ext uri="{FF2B5EF4-FFF2-40B4-BE49-F238E27FC236}">
                <a16:creationId xmlns:a16="http://schemas.microsoft.com/office/drawing/2014/main" id="{B69D8586-CEB6-0C4A-BEE2-0088A75B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8C6ED48-3D3B-894D-AF21-CE8AE5690CEC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6338B62-088B-AA40-B93B-221CEB94D0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42938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Federalismo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o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Regionalismo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differenziato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A54870-9261-1808-2B49-4322BA92F7FB}"/>
              </a:ext>
            </a:extLst>
          </p:cNvPr>
          <p:cNvSpPr txBox="1"/>
          <p:nvPr/>
        </p:nvSpPr>
        <p:spPr>
          <a:xfrm>
            <a:off x="251520" y="642938"/>
            <a:ext cx="889248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 algn="just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XIV legislatura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: </a:t>
            </a:r>
            <a:r>
              <a:rPr lang="it-IT" sz="2400" dirty="0" err="1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ri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-riforma del titolo V, rigettata dal referendum confermativo.</a:t>
            </a:r>
          </a:p>
          <a:p>
            <a:pPr marL="347472" indent="-347472" algn="just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XVI legislatura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: l. 42/2009 introduce il «federalismo fiscale» ma i decreti attuativi non vengono completati.</a:t>
            </a:r>
          </a:p>
          <a:p>
            <a:pPr marL="347472" indent="-347472" algn="just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XVII legislatura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: l. 56/2014 (Del Rio) trasforma le province in enti di secondo livello. Spinta decisiva verso l’applicazione delle città metropolitane. Nuove regole organizzative e criteri di spesa per le società partecipate. Lombardia, Veneto (via referendum) ed Emilia Romagna presentano richiesta di forme di regionalismo differenziato.</a:t>
            </a:r>
          </a:p>
          <a:p>
            <a:pPr marL="347472" indent="-347472" algn="just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XVIII legislatura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: la pandemia frena le richieste di autonomia differenziata.</a:t>
            </a:r>
          </a:p>
          <a:p>
            <a:pPr marL="347472" indent="-347472" algn="just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XIX legislatura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: viene approvata la l. 86/2024 (Calderoli) che fissa le disposizioni per l'attuazione dell'autonomia differenziata; la Corte Costituzionale giudica incostituzionali grandi parti della legge nel 2024.</a:t>
            </a:r>
          </a:p>
        </p:txBody>
      </p:sp>
    </p:spTree>
    <p:extLst>
      <p:ext uri="{BB962C8B-B14F-4D97-AF65-F5344CB8AC3E}">
        <p14:creationId xmlns:p14="http://schemas.microsoft.com/office/powerpoint/2010/main" val="306912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9000430" cy="647056"/>
          </a:xfrm>
        </p:spPr>
        <p:txBody>
          <a:bodyPr/>
          <a:lstStyle/>
          <a:p>
            <a:pPr algn="ctr"/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488FCD-4076-194A-8495-549518920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313" y="548681"/>
            <a:ext cx="8605837" cy="547260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302D3B-2B7C-F349-A413-09E35732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15A439F6-888A-8748-9729-FDD308C500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250"/>
            <a:ext cx="8229600" cy="6350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>
                <a:solidFill>
                  <a:srgbClr val="C00000"/>
                </a:solidFill>
                <a:latin typeface="Arial" panose="020B0604020202020204" pitchFamily="34" charset="0"/>
              </a:rPr>
              <a:t>Il </a:t>
            </a:r>
            <a:r>
              <a:rPr lang="en-GB" altLang="it-IT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carattere</a:t>
            </a:r>
            <a:r>
              <a:rPr lang="en-GB" altLang="it-IT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originario</a:t>
            </a:r>
            <a:r>
              <a:rPr lang="en-GB" altLang="it-IT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della</a:t>
            </a:r>
            <a:r>
              <a:rPr lang="en-GB" altLang="it-IT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PA </a:t>
            </a:r>
            <a:r>
              <a:rPr lang="en-GB" altLang="it-IT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italiana</a:t>
            </a:r>
            <a:endParaRPr lang="en-GB" altLang="it-IT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DDF898EC-95E4-7F48-A081-99DA7A800E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700808"/>
            <a:ext cx="8435280" cy="4336455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 </a:t>
            </a:r>
            <a:r>
              <a:rPr lang="en-GB" altLang="it-IT" sz="2800" dirty="0" err="1">
                <a:latin typeface="Garamond" panose="02020404030301010803" pitchFamily="18" charset="0"/>
              </a:rPr>
              <a:t>tratti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fondamentali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della</a:t>
            </a:r>
            <a:r>
              <a:rPr lang="en-GB" altLang="it-IT" sz="2800" dirty="0">
                <a:latin typeface="Garamond" panose="02020404030301010803" pitchFamily="18" charset="0"/>
              </a:rPr>
              <a:t> PA </a:t>
            </a:r>
            <a:r>
              <a:rPr lang="en-GB" altLang="it-IT" sz="2800" dirty="0" err="1">
                <a:latin typeface="Garamond" panose="02020404030301010803" pitchFamily="18" charset="0"/>
              </a:rPr>
              <a:t>italiana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derivano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dall'amministrazione</a:t>
            </a:r>
            <a:r>
              <a:rPr lang="en-GB" altLang="it-IT" sz="2800" dirty="0">
                <a:latin typeface="Garamond" panose="02020404030301010803" pitchFamily="18" charset="0"/>
              </a:rPr>
              <a:t> del regno di </a:t>
            </a:r>
            <a:r>
              <a:rPr lang="en-GB" altLang="it-IT" sz="2800" dirty="0" err="1">
                <a:latin typeface="Garamond" panose="02020404030301010803" pitchFamily="18" charset="0"/>
              </a:rPr>
              <a:t>Sardegna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Modello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continentale-napoleonico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Sistema </a:t>
            </a:r>
            <a:r>
              <a:rPr lang="en-GB" altLang="it-IT" dirty="0" err="1">
                <a:latin typeface="Garamond" panose="02020404030301010803" pitchFamily="18" charset="0"/>
              </a:rPr>
              <a:t>strutturato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ministeri</a:t>
            </a:r>
            <a:r>
              <a:rPr lang="en-GB" altLang="it-IT" dirty="0">
                <a:latin typeface="Garamond" panose="02020404030301010803" pitchFamily="18" charset="0"/>
              </a:rPr>
              <a:t>, </a:t>
            </a:r>
            <a:r>
              <a:rPr lang="en-GB" altLang="it-IT" dirty="0" err="1">
                <a:latin typeface="Garamond" panose="02020404030301010803" pitchFamily="18" charset="0"/>
              </a:rPr>
              <a:t>preferiti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alla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pluralità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agenzie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dipartimenti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Modello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verticale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relazioni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tra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vertici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politici</a:t>
            </a:r>
            <a:r>
              <a:rPr lang="en-GB" altLang="it-IT" dirty="0">
                <a:latin typeface="Garamond" panose="02020404030301010803" pitchFamily="18" charset="0"/>
              </a:rPr>
              <a:t> (</a:t>
            </a:r>
            <a:r>
              <a:rPr lang="en-GB" altLang="it-IT" dirty="0" err="1">
                <a:latin typeface="Garamond" panose="02020404030301010803" pitchFamily="18" charset="0"/>
              </a:rPr>
              <a:t>ministri</a:t>
            </a:r>
            <a:r>
              <a:rPr lang="en-GB" altLang="it-IT" dirty="0">
                <a:latin typeface="Garamond" panose="02020404030301010803" pitchFamily="18" charset="0"/>
              </a:rPr>
              <a:t>) e </a:t>
            </a:r>
            <a:r>
              <a:rPr lang="en-GB" altLang="it-IT" dirty="0" err="1">
                <a:latin typeface="Garamond" panose="02020404030301010803" pitchFamily="18" charset="0"/>
              </a:rPr>
              <a:t>vertici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amministrativi</a:t>
            </a:r>
            <a:r>
              <a:rPr lang="en-GB" altLang="it-IT" dirty="0">
                <a:latin typeface="Garamond" panose="02020404030301010803" pitchFamily="18" charset="0"/>
              </a:rPr>
              <a:t> (</a:t>
            </a:r>
            <a:r>
              <a:rPr lang="en-GB" altLang="it-IT" dirty="0" err="1">
                <a:latin typeface="Garamond" panose="02020404030301010803" pitchFamily="18" charset="0"/>
              </a:rPr>
              <a:t>segretario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generale</a:t>
            </a:r>
            <a:r>
              <a:rPr lang="en-GB" altLang="it-IT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167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AD9C8E2-D3A9-7240-AD16-474D27E9D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Clr>
                <a:srgbClr val="FFFFFF"/>
              </a:buClr>
            </a:pP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REGIONI E GOVERNO LOCALE:</a:t>
            </a:r>
            <a:b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SUCCESSI E ILLUSIONI DEL FEDERALISMO</a:t>
            </a:r>
            <a:endParaRPr lang="en-GB" altLang="it-IT" sz="32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690FE99C-416A-D34A-87FD-ADBFCC41E7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6350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crescita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PA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nell'Italia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liberale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D3763EF-4F73-7A43-A321-770E05EE4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75"/>
            <a:ext cx="9144000" cy="4143375"/>
          </a:xfrm>
          <a:prstGeom prst="roundRect">
            <a:avLst>
              <a:gd name="adj" fmla="val 3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1861	Lo stato italiano eredita la struttura amministrativa del regno di 	Sardegna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1887/8	Riforme Crispi. Il governo può mutare la struttura dei ministeri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1889	Nasce il ministero delle “Poste e Telegrafi”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1911	Nascono i ministeri per le Colonie e per i Trasporti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1917	Creazione dei ministeri di Agricoltura e per l'Industria, commercio e lavoro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59B71BA1-28F6-C443-A957-F2DD424D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143500"/>
            <a:ext cx="8715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Nel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1910 la PA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aveva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triplicato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numero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dei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dipendenti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rispetto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a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venti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anni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prima</a:t>
            </a:r>
          </a:p>
        </p:txBody>
      </p:sp>
    </p:spTree>
    <p:extLst>
      <p:ext uri="{BB962C8B-B14F-4D97-AF65-F5344CB8AC3E}">
        <p14:creationId xmlns:p14="http://schemas.microsoft.com/office/powerpoint/2010/main" val="1483158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68577AE-B6B0-F341-9586-5B62ECB241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6350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La PA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nel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periodo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fascista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668F6EF1-7306-9B46-9A26-00C79EA2AE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96975"/>
            <a:ext cx="8785225" cy="4673600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Obiettivi</a:t>
            </a:r>
            <a:r>
              <a:rPr lang="en-GB" altLang="it-IT" sz="2800" dirty="0">
                <a:latin typeface="Garamond" panose="02020404030301010803" pitchFamily="18" charset="0"/>
              </a:rPr>
              <a:t>: </a:t>
            </a:r>
            <a:r>
              <a:rPr lang="en-GB" altLang="it-IT" sz="2800" dirty="0" err="1">
                <a:latin typeface="Garamond" panose="02020404030301010803" pitchFamily="18" charset="0"/>
              </a:rPr>
              <a:t>centralizzare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rafforzare</a:t>
            </a:r>
            <a:r>
              <a:rPr lang="en-GB" altLang="it-IT" sz="2800" dirty="0">
                <a:latin typeface="Garamond" panose="02020404030301010803" pitchFamily="18" charset="0"/>
              </a:rPr>
              <a:t> la PA</a:t>
            </a: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Tre parole </a:t>
            </a:r>
            <a:r>
              <a:rPr lang="en-GB" altLang="it-IT" sz="2800" dirty="0" err="1">
                <a:latin typeface="Garamond" panose="02020404030301010803" pitchFamily="18" charset="0"/>
              </a:rPr>
              <a:t>chiave</a:t>
            </a:r>
            <a:r>
              <a:rPr lang="en-GB" altLang="it-IT" sz="2800" dirty="0">
                <a:latin typeface="Garamond" panose="02020404030301010803" pitchFamily="18" charset="0"/>
              </a:rPr>
              <a:t>: </a:t>
            </a:r>
            <a:r>
              <a:rPr lang="en-GB" altLang="it-IT" sz="2800" b="1" dirty="0" err="1">
                <a:latin typeface="Garamond" panose="02020404030301010803" pitchFamily="18" charset="0"/>
              </a:rPr>
              <a:t>dirigismo</a:t>
            </a:r>
            <a:r>
              <a:rPr lang="en-GB" altLang="it-IT" sz="2800" b="1" dirty="0">
                <a:latin typeface="Garamond" panose="02020404030301010803" pitchFamily="18" charset="0"/>
              </a:rPr>
              <a:t>, </a:t>
            </a:r>
            <a:r>
              <a:rPr lang="en-GB" altLang="it-IT" sz="2800" b="1" dirty="0" err="1">
                <a:latin typeface="Garamond" panose="02020404030301010803" pitchFamily="18" charset="0"/>
              </a:rPr>
              <a:t>interventismo</a:t>
            </a:r>
            <a:r>
              <a:rPr lang="en-GB" altLang="it-IT" sz="2800" b="1" dirty="0">
                <a:latin typeface="Garamond" panose="02020404030301010803" pitchFamily="18" charset="0"/>
              </a:rPr>
              <a:t> e </a:t>
            </a:r>
            <a:r>
              <a:rPr lang="en-GB" altLang="it-IT" sz="2800" b="1" dirty="0" err="1">
                <a:latin typeface="Garamond" panose="02020404030301010803" pitchFamily="18" charset="0"/>
              </a:rPr>
              <a:t>assistenzialismo</a:t>
            </a:r>
            <a:endParaRPr lang="en-GB" altLang="it-IT" sz="2800" b="1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 </a:t>
            </a:r>
            <a:r>
              <a:rPr lang="en-GB" altLang="it-IT" sz="2800" dirty="0" err="1">
                <a:latin typeface="Garamond" panose="02020404030301010803" pitchFamily="18" charset="0"/>
              </a:rPr>
              <a:t>maggiori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programmi</a:t>
            </a:r>
            <a:r>
              <a:rPr lang="en-GB" altLang="it-IT" sz="2800" dirty="0">
                <a:latin typeface="Garamond" panose="02020404030301010803" pitchFamily="18" charset="0"/>
              </a:rPr>
              <a:t>:</a:t>
            </a: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creazione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provveditorati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standardizzazione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programmi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scolastici</a:t>
            </a:r>
            <a:r>
              <a:rPr lang="en-GB" altLang="it-IT" dirty="0">
                <a:latin typeface="Garamond" panose="02020404030301010803" pitchFamily="18" charset="0"/>
              </a:rPr>
              <a:t> (</a:t>
            </a:r>
            <a:r>
              <a:rPr lang="en-GB" altLang="it-IT" dirty="0" err="1">
                <a:latin typeface="Garamond" panose="02020404030301010803" pitchFamily="18" charset="0"/>
              </a:rPr>
              <a:t>riforma</a:t>
            </a:r>
            <a:r>
              <a:rPr lang="en-GB" altLang="it-IT" dirty="0">
                <a:latin typeface="Garamond" panose="02020404030301010803" pitchFamily="18" charset="0"/>
              </a:rPr>
              <a:t> Gentile)</a:t>
            </a:r>
            <a:r>
              <a:rPr lang="ar-SA" altLang="it-IT" dirty="0">
                <a:latin typeface="Garamond" panose="02020404030301010803" pitchFamily="18" charset="0"/>
              </a:rPr>
              <a:t>‏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creazione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Imi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Iri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introduzione</a:t>
            </a:r>
            <a:r>
              <a:rPr lang="en-GB" altLang="it-IT" dirty="0">
                <a:latin typeface="Garamond" panose="02020404030301010803" pitchFamily="18" charset="0"/>
              </a:rPr>
              <a:t> di un </a:t>
            </a:r>
            <a:r>
              <a:rPr lang="en-GB" altLang="it-IT" dirty="0" err="1">
                <a:latin typeface="Garamond" panose="02020404030301010803" pitchFamily="18" charset="0"/>
              </a:rPr>
              <a:t>sistema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assistenza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previdenza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sociale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fine del </a:t>
            </a:r>
            <a:r>
              <a:rPr lang="en-GB" altLang="it-IT" sz="2800" dirty="0" err="1">
                <a:latin typeface="Garamond" panose="02020404030301010803" pitchFamily="18" charset="0"/>
              </a:rPr>
              <a:t>ventennio</a:t>
            </a:r>
            <a:r>
              <a:rPr lang="en-GB" altLang="it-IT" sz="2800" dirty="0">
                <a:latin typeface="Garamond" panose="02020404030301010803" pitchFamily="18" charset="0"/>
              </a:rPr>
              <a:t> la PA </a:t>
            </a:r>
            <a:r>
              <a:rPr lang="en-GB" altLang="it-IT" sz="2800" dirty="0" err="1">
                <a:latin typeface="Garamond" panose="02020404030301010803" pitchFamily="18" charset="0"/>
              </a:rPr>
              <a:t>contava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su</a:t>
            </a:r>
            <a:r>
              <a:rPr lang="en-GB" altLang="it-IT" sz="2800" dirty="0">
                <a:latin typeface="Garamond" panose="02020404030301010803" pitchFamily="18" charset="0"/>
              </a:rPr>
              <a:t> 1.500.000 </a:t>
            </a:r>
            <a:r>
              <a:rPr lang="en-GB" altLang="it-IT" sz="2800" dirty="0" err="1">
                <a:latin typeface="Garamond" panose="02020404030301010803" pitchFamily="18" charset="0"/>
              </a:rPr>
              <a:t>dipendenti</a:t>
            </a:r>
            <a:endParaRPr lang="en-GB" altLang="it-IT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59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459B69DB-11AE-F147-94D3-88736C3DC1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8013" cy="898525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La PA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Italiana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dopo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1945</a:t>
            </a:r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2CB153AF-A476-0048-8C1A-D02A4EFAAE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472488" cy="4237038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Crescita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ministeri</a:t>
            </a:r>
            <a:r>
              <a:rPr lang="en-GB" altLang="it-IT" sz="2800" dirty="0">
                <a:latin typeface="Garamond" panose="02020404030301010803" pitchFamily="18" charset="0"/>
              </a:rPr>
              <a:t> (19 </a:t>
            </a: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metà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degli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anni</a:t>
            </a:r>
            <a:r>
              <a:rPr lang="en-GB" altLang="it-IT" sz="2800" dirty="0">
                <a:latin typeface="Garamond" panose="02020404030301010803" pitchFamily="18" charset="0"/>
              </a:rPr>
              <a:t> '50)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Espansione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partecipazioni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statali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dell'intervento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pubblico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nell'economia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Eni, Ina-Casa, </a:t>
            </a:r>
            <a:r>
              <a:rPr lang="en-GB" altLang="it-IT" dirty="0" err="1">
                <a:latin typeface="Garamond" panose="02020404030301010803" pitchFamily="18" charset="0"/>
              </a:rPr>
              <a:t>Cassa</a:t>
            </a:r>
            <a:r>
              <a:rPr lang="en-GB" altLang="it-IT" dirty="0">
                <a:latin typeface="Garamond" panose="02020404030301010803" pitchFamily="18" charset="0"/>
              </a:rPr>
              <a:t> per </a:t>
            </a:r>
            <a:r>
              <a:rPr lang="en-GB" altLang="it-IT" dirty="0" err="1">
                <a:latin typeface="Garamond" panose="02020404030301010803" pitchFamily="18" charset="0"/>
              </a:rPr>
              <a:t>il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mezzogiorno</a:t>
            </a:r>
            <a:r>
              <a:rPr lang="en-GB" altLang="it-IT" dirty="0">
                <a:latin typeface="Garamond" panose="02020404030301010803" pitchFamily="18" charset="0"/>
              </a:rPr>
              <a:t>, </a:t>
            </a:r>
            <a:r>
              <a:rPr lang="en-GB" altLang="it-IT" dirty="0" err="1">
                <a:latin typeface="Garamond" panose="02020404030301010803" pitchFamily="18" charset="0"/>
              </a:rPr>
              <a:t>Monopoli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Stato</a:t>
            </a:r>
            <a:r>
              <a:rPr lang="en-GB" altLang="it-IT" dirty="0">
                <a:latin typeface="Garamond" panose="02020404030301010803" pitchFamily="18" charset="0"/>
              </a:rPr>
              <a:t>, Poste, Anas, FS</a:t>
            </a: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A </a:t>
            </a:r>
            <a:r>
              <a:rPr lang="en-GB" altLang="it-IT" dirty="0" err="1">
                <a:latin typeface="Garamond" panose="02020404030301010803" pitchFamily="18" charset="0"/>
              </a:rPr>
              <a:t>metà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degli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anni</a:t>
            </a:r>
            <a:r>
              <a:rPr lang="en-GB" altLang="it-IT" dirty="0">
                <a:latin typeface="Garamond" panose="02020404030301010803" pitchFamily="18" charset="0"/>
              </a:rPr>
              <a:t> '70 le </a:t>
            </a:r>
            <a:r>
              <a:rPr lang="en-GB" altLang="it-IT" dirty="0" err="1">
                <a:latin typeface="Garamond" panose="02020404030301010803" pitchFamily="18" charset="0"/>
              </a:rPr>
              <a:t>aziende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pubbliche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davano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lavoro</a:t>
            </a:r>
            <a:r>
              <a:rPr lang="en-GB" altLang="it-IT" dirty="0">
                <a:latin typeface="Garamond" panose="02020404030301010803" pitchFamily="18" charset="0"/>
              </a:rPr>
              <a:t> a 700.000 </a:t>
            </a:r>
            <a:r>
              <a:rPr lang="en-GB" altLang="it-IT" dirty="0" err="1">
                <a:latin typeface="Garamond" panose="02020404030301010803" pitchFamily="18" charset="0"/>
              </a:rPr>
              <a:t>persone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Negli</a:t>
            </a:r>
            <a:r>
              <a:rPr lang="en-GB" altLang="it-IT" sz="2800" dirty="0">
                <a:latin typeface="Garamond" panose="02020404030301010803" pitchFamily="18" charset="0"/>
              </a:rPr>
              <a:t> anni '80 </a:t>
            </a:r>
            <a:r>
              <a:rPr lang="en-GB" altLang="it-IT" sz="2800" dirty="0" err="1">
                <a:latin typeface="Garamond" panose="02020404030301010803" pitchFamily="18" charset="0"/>
              </a:rPr>
              <a:t>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dipendenti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delle</a:t>
            </a:r>
            <a:r>
              <a:rPr lang="en-GB" altLang="it-IT" sz="2800" dirty="0">
                <a:latin typeface="Garamond" panose="02020404030301010803" pitchFamily="18" charset="0"/>
              </a:rPr>
              <a:t> PA </a:t>
            </a:r>
            <a:r>
              <a:rPr lang="en-GB" altLang="it-IT" sz="2800" dirty="0" err="1">
                <a:latin typeface="Garamond" panose="02020404030301010803" pitchFamily="18" charset="0"/>
              </a:rPr>
              <a:t>superavano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</a:t>
            </a:r>
            <a:r>
              <a:rPr lang="en-GB" altLang="it-IT" sz="2800" dirty="0">
                <a:latin typeface="Garamond" panose="02020404030301010803" pitchFamily="18" charset="0"/>
              </a:rPr>
              <a:t> 2.000.000 </a:t>
            </a:r>
          </a:p>
        </p:txBody>
      </p:sp>
    </p:spTree>
    <p:extLst>
      <p:ext uri="{BB962C8B-B14F-4D97-AF65-F5344CB8AC3E}">
        <p14:creationId xmlns:p14="http://schemas.microsoft.com/office/powerpoint/2010/main" val="1861022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28D35E26-4F93-BC46-89F7-2FAC8C0B57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898525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Caratteristiche</a:t>
            </a:r>
            <a:r>
              <a:rPr lang="en-GB" altLang="it-IT" sz="3000" b="1" dirty="0">
                <a:solidFill>
                  <a:srgbClr val="C00000"/>
                </a:solidFill>
                <a:latin typeface="Garamond" panose="02020404030301010803" pitchFamily="18" charset="0"/>
              </a:rPr>
              <a:t> del </a:t>
            </a:r>
            <a:r>
              <a:rPr lang="en-GB" altLang="it-IT" sz="3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sistema</a:t>
            </a:r>
            <a:r>
              <a:rPr lang="en-GB" altLang="it-IT" sz="3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amministrativo</a:t>
            </a:r>
            <a:r>
              <a:rPr lang="en-GB" altLang="it-IT" sz="3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italiano</a:t>
            </a:r>
            <a:endParaRPr lang="en-GB" altLang="it-IT" sz="3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3DF70214-AB2C-C84E-AB4C-F010219B65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31900"/>
            <a:ext cx="8722171" cy="5149428"/>
          </a:xfrm>
        </p:spPr>
        <p:txBody>
          <a:bodyPr lIns="0" tIns="0" rIns="0" bIns="0"/>
          <a:lstStyle/>
          <a:p>
            <a:pPr marL="334963" indent="-33496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La </a:t>
            </a:r>
            <a:r>
              <a:rPr lang="en-GB" altLang="it-IT" dirty="0" err="1">
                <a:latin typeface="Garamond" panose="02020404030301010803" pitchFamily="18" charset="0"/>
              </a:rPr>
              <a:t>grande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crescita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dipendenti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è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verificata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anche</a:t>
            </a:r>
            <a:r>
              <a:rPr lang="en-GB" altLang="it-IT" dirty="0">
                <a:latin typeface="Garamond" panose="02020404030301010803" pitchFamily="18" charset="0"/>
              </a:rPr>
              <a:t> in </a:t>
            </a:r>
            <a:r>
              <a:rPr lang="en-GB" altLang="it-IT" dirty="0" err="1">
                <a:latin typeface="Garamond" panose="02020404030301010803" pitchFamily="18" charset="0"/>
              </a:rPr>
              <a:t>altre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democrazie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avanzate</a:t>
            </a:r>
            <a:r>
              <a:rPr lang="en-GB" altLang="it-IT" dirty="0">
                <a:latin typeface="Garamond" panose="02020404030301010803" pitchFamily="18" charset="0"/>
              </a:rPr>
              <a:t>, ma la </a:t>
            </a:r>
            <a:r>
              <a:rPr lang="en-GB" altLang="it-IT" dirty="0" err="1">
                <a:latin typeface="Garamond" panose="02020404030301010803" pitchFamily="18" charset="0"/>
              </a:rPr>
              <a:t>burocrazia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italiana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è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distinta</a:t>
            </a:r>
            <a:r>
              <a:rPr lang="en-GB" altLang="it-IT" dirty="0">
                <a:latin typeface="Garamond" panose="02020404030301010803" pitchFamily="18" charset="0"/>
              </a:rPr>
              <a:t> per </a:t>
            </a:r>
            <a:r>
              <a:rPr lang="en-GB" altLang="it-IT" dirty="0" err="1">
                <a:latin typeface="Garamond" panose="02020404030301010803" pitchFamily="18" charset="0"/>
              </a:rPr>
              <a:t>alcuni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aspetti</a:t>
            </a:r>
            <a:r>
              <a:rPr lang="en-GB" altLang="it-IT" dirty="0">
                <a:latin typeface="Garamond" panose="02020404030301010803" pitchFamily="18" charset="0"/>
              </a:rPr>
              <a:t>:</a:t>
            </a:r>
          </a:p>
          <a:p>
            <a:pPr marL="735013" lvl="1" indent="-27781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il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modello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carriera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burocrati</a:t>
            </a:r>
            <a:r>
              <a:rPr lang="en-GB" altLang="it-IT" dirty="0">
                <a:latin typeface="Garamond" panose="02020404030301010803" pitchFamily="18" charset="0"/>
              </a:rPr>
              <a:t> era </a:t>
            </a:r>
            <a:r>
              <a:rPr lang="en-GB" altLang="it-IT" dirty="0" err="1">
                <a:latin typeface="Garamond" panose="02020404030301010803" pitchFamily="18" charset="0"/>
              </a:rPr>
              <a:t>basato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esclusivamente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sull'anzianità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vertici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erano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composti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prevalentemente</a:t>
            </a:r>
            <a:r>
              <a:rPr lang="en-GB" altLang="it-IT" dirty="0">
                <a:latin typeface="Garamond" panose="02020404030301010803" pitchFamily="18" charset="0"/>
              </a:rPr>
              <a:t> da </a:t>
            </a:r>
            <a:r>
              <a:rPr lang="en-GB" altLang="it-IT" dirty="0" err="1">
                <a:latin typeface="Garamond" panose="02020404030301010803" pitchFamily="18" charset="0"/>
              </a:rPr>
              <a:t>giuristi</a:t>
            </a:r>
            <a:r>
              <a:rPr lang="en-GB" altLang="it-IT" dirty="0">
                <a:latin typeface="Garamond" panose="02020404030301010803" pitchFamily="18" charset="0"/>
              </a:rPr>
              <a:t> (</a:t>
            </a:r>
            <a:r>
              <a:rPr lang="en-GB" altLang="it-IT" dirty="0" err="1">
                <a:latin typeface="Garamond" panose="02020404030301010803" pitchFamily="18" charset="0"/>
              </a:rPr>
              <a:t>mancanza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altre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competenze</a:t>
            </a:r>
            <a:r>
              <a:rPr lang="en-GB" altLang="it-IT" dirty="0">
                <a:latin typeface="Garamond" panose="02020404030301010803" pitchFamily="18" charset="0"/>
              </a:rPr>
              <a:t>) e da </a:t>
            </a:r>
            <a:r>
              <a:rPr lang="en-GB" altLang="it-IT" dirty="0" err="1">
                <a:latin typeface="Garamond" panose="02020404030301010803" pitchFamily="18" charset="0"/>
              </a:rPr>
              <a:t>uomini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la </a:t>
            </a:r>
            <a:r>
              <a:rPr lang="en-GB" altLang="it-IT" dirty="0" err="1">
                <a:latin typeface="Garamond" panose="02020404030301010803" pitchFamily="18" charset="0"/>
              </a:rPr>
              <a:t>burocrazia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denunciava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una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produttività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decrescente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nel</a:t>
            </a:r>
            <a:r>
              <a:rPr lang="en-GB" altLang="it-IT" dirty="0">
                <a:latin typeface="Garamond" panose="02020404030301010803" pitchFamily="18" charset="0"/>
              </a:rPr>
              <a:t> tempo</a:t>
            </a:r>
          </a:p>
          <a:p>
            <a:pPr marL="735013" lvl="1" indent="-27781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Negli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apparati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romani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dipendenti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erano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prevalentemente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meridionali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7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4722EE3F-0E18-A747-8353-08B4AB46BD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2713"/>
            <a:ext cx="8228013" cy="652462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Le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interpretazioni</a:t>
            </a:r>
            <a:endParaRPr lang="en-GB" altLang="it-IT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1AA951A9-5AC0-2843-AF5B-CF25D3E71B5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279525"/>
            <a:ext cx="8472488" cy="4237038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Due </a:t>
            </a:r>
            <a:r>
              <a:rPr lang="en-GB" altLang="it-IT" sz="2800" dirty="0" err="1">
                <a:latin typeface="Garamond" panose="02020404030301010803" pitchFamily="18" charset="0"/>
              </a:rPr>
              <a:t>modelli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interazione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gruppi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interesse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politici</a:t>
            </a:r>
            <a:r>
              <a:rPr lang="en-GB" altLang="it-IT" sz="2800" dirty="0">
                <a:latin typeface="Garamond" panose="02020404030301010803" pitchFamily="18" charset="0"/>
              </a:rPr>
              <a:t> e PA </a:t>
            </a:r>
            <a:r>
              <a:rPr lang="en-GB" altLang="it-IT" sz="2800" dirty="0" err="1">
                <a:latin typeface="Garamond" panose="02020404030301010803" pitchFamily="18" charset="0"/>
              </a:rPr>
              <a:t>italiana</a:t>
            </a:r>
            <a:r>
              <a:rPr lang="en-GB" altLang="it-IT" sz="2800" dirty="0">
                <a:latin typeface="Garamond" panose="02020404030301010803" pitchFamily="18" charset="0"/>
              </a:rPr>
              <a:t> (La </a:t>
            </a:r>
            <a:r>
              <a:rPr lang="en-GB" altLang="it-IT" sz="2800" dirty="0" err="1">
                <a:latin typeface="Garamond" panose="02020404030301010803" pitchFamily="18" charset="0"/>
              </a:rPr>
              <a:t>Palombara</a:t>
            </a:r>
            <a:r>
              <a:rPr lang="en-GB" altLang="it-IT" sz="2800" dirty="0">
                <a:latin typeface="Garamond" panose="02020404030301010803" pitchFamily="18" charset="0"/>
              </a:rPr>
              <a:t> 1966):</a:t>
            </a: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clientela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parentela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Spartizione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partitica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vertici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amministrativi</a:t>
            </a:r>
            <a:r>
              <a:rPr lang="en-GB" altLang="it-IT" sz="2800" dirty="0">
                <a:latin typeface="Garamond" panose="02020404030301010803" pitchFamily="18" charset="0"/>
              </a:rPr>
              <a:t> (Amato 1976)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Macchina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statale</a:t>
            </a:r>
            <a:r>
              <a:rPr lang="en-GB" altLang="it-IT" sz="2800" dirty="0">
                <a:latin typeface="Garamond" panose="02020404030301010803" pitchFamily="18" charset="0"/>
              </a:rPr>
              <a:t> come “</a:t>
            </a:r>
            <a:r>
              <a:rPr lang="en-GB" altLang="it-IT" sz="2800" dirty="0" err="1">
                <a:latin typeface="Garamond" panose="02020404030301010803" pitchFamily="18" charset="0"/>
              </a:rPr>
              <a:t>equilibratore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sociale</a:t>
            </a:r>
            <a:r>
              <a:rPr lang="en-GB" altLang="it-IT" sz="2800" dirty="0">
                <a:latin typeface="Garamond" panose="02020404030301010803" pitchFamily="18" charset="0"/>
              </a:rPr>
              <a:t>”</a:t>
            </a: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Macchina</a:t>
            </a:r>
            <a:r>
              <a:rPr lang="en-GB" altLang="it-IT" sz="2800" dirty="0">
                <a:latin typeface="Garamond" panose="02020404030301010803" pitchFamily="18" charset="0"/>
              </a:rPr>
              <a:t> senza </a:t>
            </a:r>
            <a:r>
              <a:rPr lang="en-GB" altLang="it-IT" sz="2800" dirty="0" err="1">
                <a:latin typeface="Garamond" panose="02020404030301010803" pitchFamily="18" charset="0"/>
              </a:rPr>
              <a:t>testa</a:t>
            </a:r>
            <a:r>
              <a:rPr lang="en-GB" altLang="it-IT" sz="2800" dirty="0">
                <a:latin typeface="Garamond" panose="02020404030301010803" pitchFamily="18" charset="0"/>
              </a:rPr>
              <a:t> e senza </a:t>
            </a:r>
            <a:r>
              <a:rPr lang="en-GB" altLang="it-IT" sz="2800" dirty="0" err="1">
                <a:latin typeface="Garamond" panose="02020404030301010803" pitchFamily="18" charset="0"/>
              </a:rPr>
              <a:t>corpo</a:t>
            </a:r>
            <a:r>
              <a:rPr lang="en-GB" altLang="it-IT" sz="2800" dirty="0">
                <a:latin typeface="Garamond" panose="02020404030301010803" pitchFamily="18" charset="0"/>
              </a:rPr>
              <a:t> (Cassese 2002)</a:t>
            </a:r>
          </a:p>
        </p:txBody>
      </p:sp>
    </p:spTree>
    <p:extLst>
      <p:ext uri="{BB962C8B-B14F-4D97-AF65-F5344CB8AC3E}">
        <p14:creationId xmlns:p14="http://schemas.microsoft.com/office/powerpoint/2010/main" val="272229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A9ED15D1-C644-D44F-BCCE-3CD53DC0CE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7163" cy="1023938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Il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lungo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processo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di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riforma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F83A337-0E5B-6345-85A0-F25E4809E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25"/>
            <a:ext cx="9144000" cy="5857875"/>
          </a:xfrm>
          <a:prstGeom prst="roundRect">
            <a:avLst>
              <a:gd name="adj" fmla="val 3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marL="457200" indent="-4572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1990	L. 142 di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riforma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del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governo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locale e l.241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sulla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trasparenza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degli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atti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AutoNum type="arabicPlain" startAt="1990"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/1993	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D.lgs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. 29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sulla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privatizzazione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del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pubblico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impiego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e la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riorganizzazione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dei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servizi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1997	L.127 introduce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l'autocertificazione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e la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semplificazione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degli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atti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amministrativi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1999	L. 50 introduce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una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prima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semplificazione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amministrativa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2001	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D.lgs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. 165: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testo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unico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sul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pubblico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impiego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AutoNum type="arabicPlain" startAt="2002"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   L.145: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disposizioni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sulla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dirigenza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statale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2009 </a:t>
            </a:r>
            <a:r>
              <a:rPr lang="it-IT" altLang="it-IT" sz="2400" i="1" dirty="0">
                <a:solidFill>
                  <a:srgbClr val="000000"/>
                </a:solidFill>
                <a:latin typeface="Arial" panose="020B0604020202020204" pitchFamily="34" charset="0"/>
              </a:rPr>
              <a:t>Riforma Brunetta. </a:t>
            </a:r>
            <a:r>
              <a:rPr lang="it-IT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Varie misure di razionalizzazione e riorganizzazione. Non completate!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2012 Provvedimenti emergenziali del governo Monti: introduzione di una autorità per la </a:t>
            </a:r>
            <a:r>
              <a:rPr lang="it-IT" altLang="it-IT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spending</a:t>
            </a:r>
            <a:r>
              <a:rPr lang="it-IT" altLang="it-IT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review</a:t>
            </a:r>
            <a:r>
              <a:rPr lang="it-IT" altLang="it-IT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e varie misure di taglio/accorpamento di enti (Riforma amministrativa perseguita in sede di bilancio)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2015-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Riforma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Madia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77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F7B0E1A0-635D-A946-B589-AB69781D7E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Settori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contenuti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delle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riforme</a:t>
            </a:r>
            <a:endParaRPr lang="en-GB" altLang="it-IT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F2359882-2FB5-B648-A06D-F2DA95C58C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765175"/>
            <a:ext cx="8893175" cy="5072063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Struttura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dell'amministrazione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200" dirty="0" err="1">
                <a:latin typeface="Garamond" panose="02020404030301010803" pitchFamily="18" charset="0"/>
              </a:rPr>
              <a:t>Riforma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Bassanini</a:t>
            </a:r>
            <a:r>
              <a:rPr lang="en-GB" altLang="it-IT" sz="2200" dirty="0">
                <a:latin typeface="Garamond" panose="02020404030301010803" pitchFamily="18" charset="0"/>
              </a:rPr>
              <a:t> e </a:t>
            </a:r>
            <a:r>
              <a:rPr lang="en-GB" altLang="it-IT" sz="2200" dirty="0" err="1">
                <a:latin typeface="Garamond" panose="02020404030301010803" pitchFamily="18" charset="0"/>
              </a:rPr>
              <a:t>privatizzazioni</a:t>
            </a:r>
            <a:endParaRPr lang="en-GB" altLang="it-IT" sz="22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Funzioni</a:t>
            </a:r>
            <a:r>
              <a:rPr lang="en-GB" altLang="it-IT" dirty="0">
                <a:latin typeface="Garamond" panose="02020404030301010803" pitchFamily="18" charset="0"/>
              </a:rPr>
              <a:t> e procedure </a:t>
            </a:r>
            <a:r>
              <a:rPr lang="en-GB" altLang="it-IT" dirty="0" err="1">
                <a:latin typeface="Garamond" panose="02020404030301010803" pitchFamily="18" charset="0"/>
              </a:rPr>
              <a:t>amministrative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>
                <a:latin typeface="Garamond" panose="02020404030301010803" pitchFamily="18" charset="0"/>
              </a:rPr>
              <a:t>Nuovo </a:t>
            </a:r>
            <a:r>
              <a:rPr lang="en-GB" altLang="it-IT" sz="2000" dirty="0" err="1">
                <a:latin typeface="Garamond" panose="02020404030301010803" pitchFamily="18" charset="0"/>
              </a:rPr>
              <a:t>modello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organizzativo</a:t>
            </a:r>
            <a:r>
              <a:rPr lang="en-GB" altLang="it-IT" sz="2000" dirty="0">
                <a:latin typeface="Garamond" panose="02020404030301010803" pitchFamily="18" charset="0"/>
              </a:rPr>
              <a:t>: </a:t>
            </a:r>
            <a:r>
              <a:rPr lang="en-GB" altLang="it-IT" sz="2000" dirty="0" err="1">
                <a:latin typeface="Garamond" panose="02020404030301010803" pitchFamily="18" charset="0"/>
              </a:rPr>
              <a:t>il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i="1" dirty="0">
                <a:latin typeface="Garamond" panose="02020404030301010803" pitchFamily="18" charset="0"/>
              </a:rPr>
              <a:t>New public management. </a:t>
            </a:r>
            <a:r>
              <a:rPr lang="en-GB" altLang="it-IT" sz="2000" dirty="0">
                <a:latin typeface="Garamond" panose="02020404030301010803" pitchFamily="18" charset="0"/>
              </a:rPr>
              <a:t>Ma </a:t>
            </a:r>
            <a:r>
              <a:rPr lang="en-GB" altLang="it-IT" sz="2000" dirty="0" err="1">
                <a:latin typeface="Garamond" panose="02020404030301010803" pitchFamily="18" charset="0"/>
              </a:rPr>
              <a:t>rimangono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ministeri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organizzati</a:t>
            </a:r>
            <a:r>
              <a:rPr lang="en-GB" altLang="it-IT" sz="2000" dirty="0">
                <a:latin typeface="Garamond" panose="02020404030301010803" pitchFamily="18" charset="0"/>
              </a:rPr>
              <a:t> in </a:t>
            </a:r>
            <a:r>
              <a:rPr lang="en-GB" altLang="it-IT" sz="2000" dirty="0" err="1">
                <a:latin typeface="Garamond" panose="02020404030301010803" pitchFamily="18" charset="0"/>
              </a:rPr>
              <a:t>forme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tradizionali</a:t>
            </a:r>
            <a:r>
              <a:rPr lang="ar-SA" altLang="it-IT" sz="2000" dirty="0">
                <a:latin typeface="Garamond" panose="02020404030301010803" pitchFamily="18" charset="0"/>
              </a:rPr>
              <a:t>‏</a:t>
            </a:r>
            <a:endParaRPr lang="en-GB" altLang="it-IT" sz="20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Controlli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amministrativi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 err="1">
                <a:latin typeface="Garamond" panose="02020404030301010803" pitchFamily="18" charset="0"/>
              </a:rPr>
              <a:t>Introduzione</a:t>
            </a:r>
            <a:r>
              <a:rPr lang="en-GB" altLang="it-IT" sz="2000" dirty="0">
                <a:latin typeface="Garamond" panose="02020404030301010803" pitchFamily="18" charset="0"/>
              </a:rPr>
              <a:t> del </a:t>
            </a:r>
            <a:r>
              <a:rPr lang="en-GB" altLang="it-IT" sz="2000" dirty="0" err="1">
                <a:latin typeface="Garamond" panose="02020404030301010803" pitchFamily="18" charset="0"/>
              </a:rPr>
              <a:t>controllo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amministrativo</a:t>
            </a:r>
            <a:endParaRPr lang="en-GB" altLang="it-IT" sz="2000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 err="1">
                <a:latin typeface="Garamond" panose="02020404030301010803" pitchFamily="18" charset="0"/>
              </a:rPr>
              <a:t>Nuove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facoltà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della</a:t>
            </a:r>
            <a:r>
              <a:rPr lang="en-GB" altLang="it-IT" sz="2000" dirty="0">
                <a:latin typeface="Garamond" panose="02020404030301010803" pitchFamily="18" charset="0"/>
              </a:rPr>
              <a:t> Corte </a:t>
            </a:r>
            <a:r>
              <a:rPr lang="en-GB" altLang="it-IT" sz="2000" dirty="0" err="1">
                <a:latin typeface="Garamond" panose="02020404030301010803" pitchFamily="18" charset="0"/>
              </a:rPr>
              <a:t>dei</a:t>
            </a:r>
            <a:r>
              <a:rPr lang="en-GB" altLang="it-IT" sz="2000" dirty="0">
                <a:latin typeface="Garamond" panose="02020404030301010803" pitchFamily="18" charset="0"/>
              </a:rPr>
              <a:t> Conti (</a:t>
            </a:r>
            <a:r>
              <a:rPr lang="en-GB" altLang="it-IT" sz="2000" dirty="0" err="1">
                <a:latin typeface="Garamond" panose="02020404030301010803" pitchFamily="18" charset="0"/>
              </a:rPr>
              <a:t>Riforma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Brunetta</a:t>
            </a:r>
            <a:r>
              <a:rPr lang="en-GB" altLang="it-IT" sz="2000" dirty="0">
                <a:latin typeface="Garamond" panose="02020404030301010803" pitchFamily="18" charset="0"/>
              </a:rPr>
              <a:t> 2009)</a:t>
            </a: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Processo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bilancio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>
                <a:latin typeface="Garamond" panose="02020404030301010803" pitchFamily="18" charset="0"/>
              </a:rPr>
              <a:t>Dal </a:t>
            </a:r>
            <a:r>
              <a:rPr lang="en-GB" altLang="it-IT" sz="2000" dirty="0" err="1">
                <a:latin typeface="Garamond" panose="02020404030301010803" pitchFamily="18" charset="0"/>
              </a:rPr>
              <a:t>modello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incrementale</a:t>
            </a:r>
            <a:r>
              <a:rPr lang="en-GB" altLang="it-IT" sz="2000" dirty="0">
                <a:latin typeface="Garamond" panose="02020404030301010803" pitchFamily="18" charset="0"/>
              </a:rPr>
              <a:t> al </a:t>
            </a:r>
            <a:r>
              <a:rPr lang="en-GB" altLang="it-IT" sz="2000" dirty="0" err="1">
                <a:latin typeface="Garamond" panose="02020404030301010803" pitchFamily="18" charset="0"/>
              </a:rPr>
              <a:t>modello</a:t>
            </a:r>
            <a:r>
              <a:rPr lang="en-GB" altLang="it-IT" sz="2000" dirty="0">
                <a:latin typeface="Garamond" panose="02020404030301010803" pitchFamily="18" charset="0"/>
              </a:rPr>
              <a:t> “a base zero”</a:t>
            </a: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Pubblico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impiego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>
                <a:latin typeface="Garamond" panose="02020404030301010803" pitchFamily="18" charset="0"/>
              </a:rPr>
              <a:t>Maggiore </a:t>
            </a:r>
            <a:r>
              <a:rPr lang="en-GB" altLang="it-IT" sz="2000" dirty="0" err="1">
                <a:latin typeface="Garamond" panose="02020404030301010803" pitchFamily="18" charset="0"/>
              </a:rPr>
              <a:t>flessibilità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degli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organici</a:t>
            </a:r>
            <a:endParaRPr lang="en-GB" altLang="it-IT" sz="2000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 err="1">
                <a:latin typeface="Garamond" panose="02020404030301010803" pitchFamily="18" charset="0"/>
              </a:rPr>
              <a:t>Premialità</a:t>
            </a:r>
            <a:r>
              <a:rPr lang="en-GB" altLang="it-IT" sz="2000" dirty="0">
                <a:latin typeface="Garamond" panose="02020404030301010803" pitchFamily="18" charset="0"/>
              </a:rPr>
              <a:t> e </a:t>
            </a:r>
            <a:r>
              <a:rPr lang="en-GB" altLang="it-IT" sz="2000" dirty="0" err="1">
                <a:latin typeface="Garamond" panose="02020404030301010803" pitchFamily="18" charset="0"/>
              </a:rPr>
              <a:t>incentivi</a:t>
            </a:r>
            <a:r>
              <a:rPr lang="en-GB" altLang="it-IT" sz="2000" dirty="0">
                <a:latin typeface="Garamond" panose="02020404030301010803" pitchFamily="18" charset="0"/>
              </a:rPr>
              <a:t> di </a:t>
            </a:r>
            <a:r>
              <a:rPr lang="en-GB" altLang="it-IT" sz="2000" dirty="0" err="1">
                <a:latin typeface="Garamond" panose="02020404030301010803" pitchFamily="18" charset="0"/>
              </a:rPr>
              <a:t>mobillità</a:t>
            </a:r>
            <a:r>
              <a:rPr lang="en-GB" altLang="it-IT" sz="2000" dirty="0">
                <a:latin typeface="Garamond" panose="02020404030301010803" pitchFamily="18" charset="0"/>
              </a:rPr>
              <a:t> (</a:t>
            </a:r>
            <a:r>
              <a:rPr lang="en-GB" altLang="it-IT" sz="2000" dirty="0" err="1">
                <a:latin typeface="Garamond" panose="02020404030301010803" pitchFamily="18" charset="0"/>
              </a:rPr>
              <a:t>Riforma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Brunetta</a:t>
            </a:r>
            <a:r>
              <a:rPr lang="en-GB" altLang="it-IT" sz="2000" dirty="0">
                <a:latin typeface="Garamond" panose="02020404030301010803" pitchFamily="18" charset="0"/>
              </a:rPr>
              <a:t> 2009)</a:t>
            </a:r>
          </a:p>
        </p:txBody>
      </p:sp>
    </p:spTree>
    <p:extLst>
      <p:ext uri="{BB962C8B-B14F-4D97-AF65-F5344CB8AC3E}">
        <p14:creationId xmlns:p14="http://schemas.microsoft.com/office/powerpoint/2010/main" val="1306621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15743E54-D9FB-E14D-BE72-E8525B57CD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0350"/>
            <a:ext cx="7777163" cy="1023938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Il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ruolo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nuovi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manager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pubblici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CE057A1A-9310-524E-899F-8AF5E51D5C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8497888" cy="4679950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La </a:t>
            </a:r>
            <a:r>
              <a:rPr lang="en-GB" altLang="it-IT" sz="2800" dirty="0" err="1">
                <a:latin typeface="Garamond" panose="02020404030301010803" pitchFamily="18" charset="0"/>
              </a:rPr>
              <a:t>scarsa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responsabilizzazione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dirigenti</a:t>
            </a:r>
            <a:r>
              <a:rPr lang="en-GB" altLang="it-IT" sz="2800" dirty="0">
                <a:latin typeface="Garamond" panose="02020404030301010803" pitchFamily="18" charset="0"/>
              </a:rPr>
              <a:t> ha </a:t>
            </a:r>
            <a:r>
              <a:rPr lang="en-GB" altLang="it-IT" sz="2800" dirty="0" err="1">
                <a:latin typeface="Garamond" panose="02020404030301010803" pitchFamily="18" charset="0"/>
              </a:rPr>
              <a:t>costituito</a:t>
            </a:r>
            <a:r>
              <a:rPr lang="en-GB" altLang="it-IT" sz="2800" dirty="0">
                <a:latin typeface="Garamond" panose="02020404030301010803" pitchFamily="18" charset="0"/>
              </a:rPr>
              <a:t> un </a:t>
            </a:r>
            <a:r>
              <a:rPr lang="en-GB" altLang="it-IT" sz="2800" dirty="0" err="1">
                <a:latin typeface="Garamond" panose="02020404030301010803" pitchFamily="18" charset="0"/>
              </a:rPr>
              <a:t>tradizionale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limite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della</a:t>
            </a:r>
            <a:r>
              <a:rPr lang="en-GB" altLang="it-IT" sz="2800" dirty="0">
                <a:latin typeface="Garamond" panose="02020404030301010803" pitchFamily="18" charset="0"/>
              </a:rPr>
              <a:t> PA </a:t>
            </a:r>
            <a:r>
              <a:rPr lang="en-GB" altLang="it-IT" sz="2800" dirty="0" err="1">
                <a:latin typeface="Garamond" panose="02020404030301010803" pitchFamily="18" charset="0"/>
              </a:rPr>
              <a:t>italiana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L.29/1993: </a:t>
            </a:r>
            <a:r>
              <a:rPr lang="en-GB" altLang="it-IT" sz="2800" dirty="0" err="1">
                <a:latin typeface="Garamond" panose="02020404030301010803" pitchFamily="18" charset="0"/>
              </a:rPr>
              <a:t>tentativo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trasformare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dirigenti</a:t>
            </a:r>
            <a:r>
              <a:rPr lang="en-GB" altLang="it-IT" sz="2800" dirty="0">
                <a:latin typeface="Garamond" panose="02020404030301010803" pitchFamily="18" charset="0"/>
              </a:rPr>
              <a:t> in un </a:t>
            </a:r>
            <a:r>
              <a:rPr lang="en-GB" altLang="it-IT" sz="2800" dirty="0" err="1">
                <a:latin typeface="Garamond" panose="02020404030301010803" pitchFamily="18" charset="0"/>
              </a:rPr>
              <a:t>corpo</a:t>
            </a:r>
            <a:r>
              <a:rPr lang="en-GB" altLang="it-IT" sz="2800" dirty="0">
                <a:latin typeface="Garamond" panose="02020404030301010803" pitchFamily="18" charset="0"/>
              </a:rPr>
              <a:t> di manager (</a:t>
            </a:r>
            <a:r>
              <a:rPr lang="en-GB" altLang="it-IT" sz="2800" dirty="0" err="1">
                <a:latin typeface="Garamond" panose="02020404030301010803" pitchFamily="18" charset="0"/>
              </a:rPr>
              <a:t>obiettivi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salari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flessibili</a:t>
            </a:r>
            <a:r>
              <a:rPr lang="en-GB" altLang="it-IT" sz="2800" dirty="0">
                <a:latin typeface="Garamond" panose="02020404030301010803" pitchFamily="18" charset="0"/>
              </a:rPr>
              <a:t>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Alcuni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cambiamenti</a:t>
            </a:r>
            <a:r>
              <a:rPr lang="en-GB" altLang="it-IT" sz="2800" dirty="0">
                <a:latin typeface="Garamond" panose="02020404030301010803" pitchFamily="18" charset="0"/>
              </a:rPr>
              <a:t>: </a:t>
            </a:r>
            <a:r>
              <a:rPr lang="en-GB" altLang="it-IT" sz="2800" dirty="0" err="1">
                <a:latin typeface="Garamond" panose="02020404030301010803" pitchFamily="18" charset="0"/>
              </a:rPr>
              <a:t>compaiono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gli</a:t>
            </a:r>
            <a:r>
              <a:rPr lang="en-GB" altLang="it-IT" sz="2800" dirty="0">
                <a:latin typeface="Garamond" panose="02020404030301010803" pitchFamily="18" charset="0"/>
              </a:rPr>
              <a:t> high flyers, </a:t>
            </a:r>
            <a:r>
              <a:rPr lang="en-GB" altLang="it-IT" sz="2800" dirty="0" err="1">
                <a:latin typeface="Garamond" panose="02020404030301010803" pitchFamily="18" charset="0"/>
              </a:rPr>
              <a:t>dirigenti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che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passano</a:t>
            </a:r>
            <a:r>
              <a:rPr lang="en-GB" altLang="it-IT" sz="2800" dirty="0">
                <a:latin typeface="Garamond" panose="02020404030301010803" pitchFamily="18" charset="0"/>
              </a:rPr>
              <a:t> da un </a:t>
            </a:r>
            <a:r>
              <a:rPr lang="en-GB" altLang="it-IT" sz="2800" dirty="0" err="1">
                <a:latin typeface="Garamond" panose="02020404030301010803" pitchFamily="18" charset="0"/>
              </a:rPr>
              <a:t>settore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all'altro</a:t>
            </a:r>
            <a:r>
              <a:rPr lang="en-GB" altLang="it-IT" sz="2800" dirty="0">
                <a:latin typeface="Garamond" panose="02020404030301010803" pitchFamily="18" charset="0"/>
              </a:rPr>
              <a:t>, e </a:t>
            </a:r>
            <a:r>
              <a:rPr lang="en-GB" altLang="it-IT" sz="2800" dirty="0" err="1">
                <a:latin typeface="Garamond" panose="02020404030301010803" pitchFamily="18" charset="0"/>
              </a:rPr>
              <a:t>i</a:t>
            </a:r>
            <a:r>
              <a:rPr lang="en-GB" altLang="it-IT" sz="2800" dirty="0">
                <a:latin typeface="Garamond" panose="02020404030301010803" pitchFamily="18" charset="0"/>
              </a:rPr>
              <a:t> manager </a:t>
            </a:r>
            <a:r>
              <a:rPr lang="en-GB" altLang="it-IT" sz="2800" dirty="0" err="1">
                <a:latin typeface="Garamond" panose="02020404030301010803" pitchFamily="18" charset="0"/>
              </a:rPr>
              <a:t>esterni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PA</a:t>
            </a: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Mobilità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flessibilità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salari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legati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agli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obiettivi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rimangono</a:t>
            </a:r>
            <a:r>
              <a:rPr lang="en-GB" altLang="it-IT" sz="2800" dirty="0">
                <a:latin typeface="Garamond" panose="02020404030301010803" pitchFamily="18" charset="0"/>
              </a:rPr>
              <a:t> solo </a:t>
            </a:r>
            <a:r>
              <a:rPr lang="en-GB" altLang="it-IT" sz="2800" dirty="0" err="1">
                <a:latin typeface="Garamond" panose="02020404030301010803" pitchFamily="18" charset="0"/>
              </a:rPr>
              <a:t>sulla</a:t>
            </a:r>
            <a:r>
              <a:rPr lang="en-GB" altLang="it-IT" sz="2800" dirty="0">
                <a:latin typeface="Garamond" panose="02020404030301010803" pitchFamily="18" charset="0"/>
              </a:rPr>
              <a:t> carta (</a:t>
            </a:r>
            <a:r>
              <a:rPr lang="en-GB" altLang="it-IT" sz="2800" dirty="0" err="1">
                <a:latin typeface="Garamond" panose="02020404030301010803" pitchFamily="18" charset="0"/>
              </a:rPr>
              <a:t>resistenze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burocratiche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sindacali</a:t>
            </a:r>
            <a:r>
              <a:rPr lang="en-GB" altLang="it-IT" sz="2800" dirty="0">
                <a:latin typeface="Garamond" panose="02020404030301010803" pitchFamily="18" charset="0"/>
              </a:rPr>
              <a:t>)</a:t>
            </a:r>
            <a:r>
              <a:rPr lang="ar-SA" altLang="it-IT" sz="2800" dirty="0">
                <a:latin typeface="Arial" panose="020B0604020202020204" pitchFamily="34" charset="0"/>
              </a:rPr>
              <a:t>‏</a:t>
            </a:r>
            <a:endParaRPr lang="en-GB" altLang="it-IT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6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5E7F5943-6F76-354F-AFD1-43514FD990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3375"/>
            <a:ext cx="7777163" cy="1122363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Crescita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istituzioni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regolative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C85375D-3B3F-C74B-8B91-B85EA1A0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619250"/>
            <a:ext cx="7929562" cy="4500563"/>
          </a:xfrm>
          <a:prstGeom prst="roundRect">
            <a:avLst>
              <a:gd name="adj" fmla="val 3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1990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Autorità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garante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concorrenza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e del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mercato</a:t>
            </a: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1995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Autorità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per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l'energia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elettrica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gas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1996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Garante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per la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protezione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dei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dati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personali</a:t>
            </a: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1997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Autorità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per le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garanzie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delle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comunicazioni</a:t>
            </a: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2006 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Autorità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per la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vigilanza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sui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contratti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pubblici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di 	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lavori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, 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servizi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forniture</a:t>
            </a: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2009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Annuncio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una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nuova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che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		Berlusconi non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completa</a:t>
            </a:r>
            <a:r>
              <a:rPr lang="en-GB" altLang="it-IT" sz="2800" dirty="0">
                <a:solidFill>
                  <a:srgbClr val="000000"/>
                </a:solidFill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8439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2">
            <a:extLst>
              <a:ext uri="{FF2B5EF4-FFF2-40B4-BE49-F238E27FC236}">
                <a16:creationId xmlns:a16="http://schemas.microsoft.com/office/drawing/2014/main" id="{C4C9A1CE-B8D8-7047-8CDA-7C3F1A6D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B30A7-3541-714C-80CB-8B11D942CBB0}" type="slidenum">
              <a:rPr lang="en-US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F41E78E-F0CE-734C-95D0-472087B7D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92922"/>
              </p:ext>
            </p:extLst>
          </p:nvPr>
        </p:nvGraphicFramePr>
        <p:xfrm>
          <a:off x="179513" y="374353"/>
          <a:ext cx="7920881" cy="6052761"/>
        </p:xfrm>
        <a:graphic>
          <a:graphicData uri="http://schemas.openxmlformats.org/drawingml/2006/table">
            <a:tbl>
              <a:tblPr/>
              <a:tblGrid>
                <a:gridCol w="3892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 dirty="0">
                        <a:latin typeface="Calibri"/>
                        <a:ea typeface="Times New Roman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Scuola</a:t>
                      </a:r>
                      <a:endParaRPr lang="it-IT" sz="200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1.183.00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Servizio sanitario nazionale</a:t>
                      </a:r>
                      <a:endParaRPr lang="it-IT" sz="200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670.000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Regioni e autonomie locali</a:t>
                      </a:r>
                      <a:endParaRPr lang="it-IT" sz="200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491.000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Polizia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303.000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Forze armate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Personale presso ministeri</a:t>
                      </a:r>
                      <a:endParaRPr lang="it-IT" sz="20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153.149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Università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Agenzie fiscali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Enti pubblici non economici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43341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Enti di ricerca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Magistratura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Autorità indipendenti 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Presidenza del Consiglio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Diplomatici e prefetti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Altro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180418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Totale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3.200.000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8749" name="Rettangolo 5">
            <a:extLst>
              <a:ext uri="{FF2B5EF4-FFF2-40B4-BE49-F238E27FC236}">
                <a16:creationId xmlns:a16="http://schemas.microsoft.com/office/drawing/2014/main" id="{3CF2E508-9EAE-054E-A69B-36C9BC33E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731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Personale in servizio nella PA (2020)</a:t>
            </a:r>
            <a:endParaRPr lang="en-GB" altLang="it-IT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6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3">
            <a:extLst>
              <a:ext uri="{FF2B5EF4-FFF2-40B4-BE49-F238E27FC236}">
                <a16:creationId xmlns:a16="http://schemas.microsoft.com/office/drawing/2014/main" id="{AE49CF07-25D1-594D-B08C-E50A134A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07D6311-EF95-C247-9F9C-4A429E92DB98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590E80B-5A06-2743-9E82-6C0AA6C344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817563"/>
          </a:xfrm>
        </p:spPr>
        <p:txBody>
          <a:bodyPr lIns="90000" tIns="46800" rIns="90000" bIns="46800" anchor="t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Stato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unitario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fratture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territoriali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977F7002-AEE9-FD47-A6EE-9EA5040E31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196753"/>
            <a:ext cx="8892480" cy="4900836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Lo </a:t>
            </a:r>
            <a:r>
              <a:rPr lang="en-GB" altLang="it-IT" sz="2800" dirty="0" err="1">
                <a:latin typeface="Garamond" panose="02020404030301010803" pitchFamily="18" charset="0"/>
              </a:rPr>
              <a:t>stato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italiano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nasce</a:t>
            </a:r>
            <a:r>
              <a:rPr lang="en-GB" altLang="it-IT" sz="2800" dirty="0">
                <a:latin typeface="Garamond" panose="02020404030301010803" pitchFamily="18" charset="0"/>
              </a:rPr>
              <a:t> con </a:t>
            </a:r>
            <a:r>
              <a:rPr lang="en-GB" altLang="it-IT" sz="2800" dirty="0" err="1">
                <a:latin typeface="Garamond" panose="02020404030301010803" pitchFamily="18" charset="0"/>
              </a:rPr>
              <a:t>una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struttura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centralizzata</a:t>
            </a:r>
            <a:r>
              <a:rPr lang="en-GB" altLang="it-IT" sz="2800" dirty="0">
                <a:latin typeface="Garamond" panose="02020404030301010803" pitchFamily="18" charset="0"/>
              </a:rPr>
              <a:t> ma con </a:t>
            </a:r>
            <a:r>
              <a:rPr lang="en-GB" altLang="it-IT" sz="2800" dirty="0" err="1">
                <a:latin typeface="Garamond" panose="02020404030301010803" pitchFamily="18" charset="0"/>
              </a:rPr>
              <a:t>evidenti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fratture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territoriali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Le </a:t>
            </a:r>
            <a:r>
              <a:rPr lang="en-GB" altLang="it-IT" sz="2800" dirty="0" err="1">
                <a:latin typeface="Garamond" panose="02020404030301010803" pitchFamily="18" charset="0"/>
              </a:rPr>
              <a:t>amministrazioni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municipali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potevano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contare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su</a:t>
            </a:r>
            <a:r>
              <a:rPr lang="en-GB" altLang="it-IT" sz="2800" dirty="0">
                <a:latin typeface="Garamond" panose="02020404030301010803" pitchFamily="18" charset="0"/>
              </a:rPr>
              <a:t> un alto </a:t>
            </a:r>
            <a:r>
              <a:rPr lang="en-GB" altLang="it-IT" sz="2800" dirty="0" err="1">
                <a:latin typeface="Garamond" panose="02020404030301010803" pitchFamily="18" charset="0"/>
              </a:rPr>
              <a:t>grado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identificazione</a:t>
            </a:r>
            <a:r>
              <a:rPr lang="en-GB" altLang="it-IT" sz="2800" dirty="0">
                <a:latin typeface="Garamond" panose="02020404030301010803" pitchFamily="18" charset="0"/>
              </a:rPr>
              <a:t> da </a:t>
            </a:r>
            <a:r>
              <a:rPr lang="en-GB" altLang="it-IT" sz="2800" dirty="0" err="1">
                <a:latin typeface="Garamond" panose="02020404030301010803" pitchFamily="18" charset="0"/>
              </a:rPr>
              <a:t>parte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cittadini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In </a:t>
            </a:r>
            <a:r>
              <a:rPr lang="en-GB" altLang="it-IT" sz="2800" dirty="0" err="1">
                <a:latin typeface="Garamond" panose="02020404030301010803" pitchFamily="18" charset="0"/>
              </a:rPr>
              <a:t>sintesi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dalla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nascita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unitario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all’avvento</a:t>
            </a:r>
            <a:r>
              <a:rPr lang="en-GB" altLang="it-IT" sz="2800" dirty="0">
                <a:latin typeface="Garamond" panose="02020404030301010803" pitchFamily="18" charset="0"/>
              </a:rPr>
              <a:t> del </a:t>
            </a:r>
            <a:r>
              <a:rPr lang="en-GB" altLang="it-IT" sz="2800" dirty="0" err="1">
                <a:latin typeface="Garamond" panose="02020404030301010803" pitchFamily="18" charset="0"/>
              </a:rPr>
              <a:t>fascismo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il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sistema</a:t>
            </a:r>
            <a:r>
              <a:rPr lang="en-GB" altLang="it-IT" sz="2800" dirty="0">
                <a:latin typeface="Garamond" panose="02020404030301010803" pitchFamily="18" charset="0"/>
              </a:rPr>
              <a:t> politico </a:t>
            </a:r>
            <a:r>
              <a:rPr lang="en-GB" altLang="it-IT" sz="2800" dirty="0" err="1">
                <a:latin typeface="Garamond" panose="02020404030301010803" pitchFamily="18" charset="0"/>
              </a:rPr>
              <a:t>italiano</a:t>
            </a:r>
            <a:r>
              <a:rPr lang="en-GB" altLang="it-IT" sz="2800" dirty="0">
                <a:latin typeface="Garamond" panose="02020404030301010803" pitchFamily="18" charset="0"/>
              </a:rPr>
              <a:t> era </a:t>
            </a:r>
            <a:r>
              <a:rPr lang="en-GB" altLang="it-IT" sz="2800" dirty="0" err="1">
                <a:latin typeface="Garamond" panose="02020404030301010803" pitchFamily="18" charset="0"/>
              </a:rPr>
              <a:t>ispirato</a:t>
            </a:r>
            <a:r>
              <a:rPr lang="en-GB" altLang="it-IT" sz="2800" dirty="0">
                <a:latin typeface="Garamond" panose="02020404030301010803" pitchFamily="18" charset="0"/>
              </a:rPr>
              <a:t> ad </a:t>
            </a:r>
            <a:r>
              <a:rPr lang="en-GB" altLang="it-IT" sz="2800" dirty="0" err="1">
                <a:latin typeface="Garamond" panose="02020404030301010803" pitchFamily="18" charset="0"/>
              </a:rPr>
              <a:t>un’idea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unitaria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pur</a:t>
            </a:r>
            <a:r>
              <a:rPr lang="en-GB" altLang="it-IT" sz="2800" dirty="0">
                <a:latin typeface="Garamond" panose="02020404030301010803" pitchFamily="18" charset="0"/>
              </a:rPr>
              <a:t> non </a:t>
            </a:r>
            <a:r>
              <a:rPr lang="en-GB" altLang="it-IT" sz="2800" dirty="0" err="1">
                <a:latin typeface="Garamond" panose="02020404030301010803" pitchFamily="18" charset="0"/>
              </a:rPr>
              <a:t>potendo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contare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su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una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comunità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politica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coesa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2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20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8BCB2-C2EE-4022-861B-9894A109E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2">
            <a:extLst>
              <a:ext uri="{FF2B5EF4-FFF2-40B4-BE49-F238E27FC236}">
                <a16:creationId xmlns:a16="http://schemas.microsoft.com/office/drawing/2014/main" id="{5D0ED342-4D1A-6E66-9CFC-711CB899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B30A7-3541-714C-80CB-8B11D942CBB0}" type="slidenum">
              <a:rPr lang="en-US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28749" name="Rettangolo 5">
            <a:extLst>
              <a:ext uri="{FF2B5EF4-FFF2-40B4-BE49-F238E27FC236}">
                <a16:creationId xmlns:a16="http://schemas.microsoft.com/office/drawing/2014/main" id="{846D23F4-8699-5517-3519-331052D6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731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Personale in servizio nella PA (serie storica)</a:t>
            </a:r>
            <a:endParaRPr lang="en-GB" altLang="it-IT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588D517-C2B8-5379-A39E-DABDC19E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4" y="620688"/>
            <a:ext cx="88352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5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5C06B0B-6C65-C449-B52F-94F3105F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913" y="1470025"/>
            <a:ext cx="4510087" cy="4013200"/>
          </a:xfrm>
        </p:spPr>
        <p:txBody>
          <a:bodyPr/>
          <a:lstStyle/>
          <a:p>
            <a:r>
              <a:rPr lang="en-GB" altLang="it-IT" sz="2200" dirty="0" err="1">
                <a:latin typeface="Garamond" panose="02020404030301010803" pitchFamily="18" charset="0"/>
              </a:rPr>
              <a:t>Consultazione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pubblica</a:t>
            </a:r>
            <a:r>
              <a:rPr lang="en-GB" altLang="it-IT" sz="2200" dirty="0">
                <a:latin typeface="Garamond" panose="02020404030301010803" pitchFamily="18" charset="0"/>
              </a:rPr>
              <a:t>. </a:t>
            </a:r>
            <a:r>
              <a:rPr lang="en-GB" altLang="it-IT" sz="2200" dirty="0" err="1">
                <a:latin typeface="Garamond" panose="02020404030301010803" pitchFamily="18" charset="0"/>
              </a:rPr>
              <a:t>Enfasi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su</a:t>
            </a:r>
            <a:r>
              <a:rPr lang="en-GB" altLang="it-IT" sz="2200" dirty="0">
                <a:latin typeface="Garamond" panose="02020404030301010803" pitchFamily="18" charset="0"/>
              </a:rPr>
              <a:t> agenda </a:t>
            </a:r>
            <a:r>
              <a:rPr lang="en-GB" altLang="it-IT" sz="2200" dirty="0" err="1">
                <a:latin typeface="Garamond" panose="02020404030301010803" pitchFamily="18" charset="0"/>
              </a:rPr>
              <a:t>digitale</a:t>
            </a:r>
            <a:r>
              <a:rPr lang="en-GB" altLang="it-IT" sz="2200" dirty="0">
                <a:latin typeface="Garamond" panose="02020404030301010803" pitchFamily="18" charset="0"/>
              </a:rPr>
              <a:t> e </a:t>
            </a:r>
            <a:r>
              <a:rPr lang="en-GB" altLang="it-IT" sz="2200" dirty="0" err="1">
                <a:latin typeface="Garamond" panose="02020404030301010803" pitchFamily="18" charset="0"/>
              </a:rPr>
              <a:t>rapporti</a:t>
            </a:r>
            <a:r>
              <a:rPr lang="en-GB" altLang="it-IT" sz="2200" dirty="0">
                <a:latin typeface="Garamond" panose="02020404030301010803" pitchFamily="18" charset="0"/>
              </a:rPr>
              <a:t> inter-</a:t>
            </a:r>
            <a:r>
              <a:rPr lang="en-GB" altLang="it-IT" sz="2200" dirty="0" err="1">
                <a:latin typeface="Garamond" panose="02020404030301010803" pitchFamily="18" charset="0"/>
              </a:rPr>
              <a:t>generazionali</a:t>
            </a:r>
            <a:endParaRPr lang="en-GB" altLang="it-IT" sz="2200" dirty="0">
              <a:latin typeface="Garamond" panose="02020404030301010803" pitchFamily="18" charset="0"/>
            </a:endParaRPr>
          </a:p>
          <a:p>
            <a:r>
              <a:rPr lang="en-GB" altLang="it-IT" sz="2200" dirty="0" err="1">
                <a:latin typeface="Garamond" panose="02020404030301010803" pitchFamily="18" charset="0"/>
              </a:rPr>
              <a:t>Collegamento</a:t>
            </a:r>
            <a:r>
              <a:rPr lang="en-GB" altLang="it-IT" sz="2200" dirty="0">
                <a:latin typeface="Garamond" panose="02020404030301010803" pitchFamily="18" charset="0"/>
              </a:rPr>
              <a:t> con </a:t>
            </a:r>
            <a:r>
              <a:rPr lang="en-GB" altLang="it-IT" sz="2200" dirty="0" err="1">
                <a:latin typeface="Garamond" panose="02020404030301010803" pitchFamily="18" charset="0"/>
              </a:rPr>
              <a:t>democrazia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deliberativa</a:t>
            </a:r>
            <a:r>
              <a:rPr lang="en-GB" altLang="it-IT" sz="2200" dirty="0">
                <a:latin typeface="Garamond" panose="02020404030301010803" pitchFamily="18" charset="0"/>
              </a:rPr>
              <a:t> e </a:t>
            </a:r>
            <a:r>
              <a:rPr lang="en-GB" altLang="it-IT" sz="2200" dirty="0" err="1">
                <a:latin typeface="Garamond" panose="02020404030301010803" pitchFamily="18" charset="0"/>
              </a:rPr>
              <a:t>trasparenza</a:t>
            </a:r>
            <a:endParaRPr lang="en-GB" altLang="it-IT" sz="2200" dirty="0">
              <a:latin typeface="Garamond" panose="02020404030301010803" pitchFamily="18" charset="0"/>
            </a:endParaRPr>
          </a:p>
          <a:p>
            <a:r>
              <a:rPr lang="en-GB" altLang="it-IT" sz="2200" dirty="0" err="1">
                <a:latin typeface="Garamond" panose="02020404030301010803" pitchFamily="18" charset="0"/>
              </a:rPr>
              <a:t>Atteggiamento</a:t>
            </a:r>
            <a:r>
              <a:rPr lang="en-GB" altLang="it-IT" sz="2200" dirty="0">
                <a:latin typeface="Garamond" panose="02020404030301010803" pitchFamily="18" charset="0"/>
              </a:rPr>
              <a:t> non </a:t>
            </a:r>
            <a:r>
              <a:rPr lang="en-GB" altLang="it-IT" sz="2200" dirty="0" err="1">
                <a:latin typeface="Garamond" panose="02020404030301010803" pitchFamily="18" charset="0"/>
              </a:rPr>
              <a:t>concertativo</a:t>
            </a:r>
            <a:r>
              <a:rPr lang="en-GB" altLang="it-IT" sz="2200" dirty="0">
                <a:latin typeface="Garamond" panose="02020404030301010803" pitchFamily="18" charset="0"/>
              </a:rPr>
              <a:t> (</a:t>
            </a:r>
            <a:r>
              <a:rPr lang="en-GB" altLang="it-IT" sz="2200" dirty="0" err="1">
                <a:latin typeface="Garamond" panose="02020404030301010803" pitchFamily="18" charset="0"/>
              </a:rPr>
              <a:t>scontro</a:t>
            </a:r>
            <a:r>
              <a:rPr lang="en-GB" altLang="it-IT" sz="2200" dirty="0">
                <a:latin typeface="Garamond" panose="02020404030301010803" pitchFamily="18" charset="0"/>
              </a:rPr>
              <a:t> con </a:t>
            </a:r>
            <a:r>
              <a:rPr lang="en-GB" altLang="it-IT" sz="2200" dirty="0" err="1">
                <a:latin typeface="Garamond" panose="02020404030301010803" pitchFamily="18" charset="0"/>
              </a:rPr>
              <a:t>sindacati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tradizionali</a:t>
            </a:r>
            <a:r>
              <a:rPr lang="en-GB" altLang="it-IT" sz="2200" dirty="0">
                <a:latin typeface="Garamond" panose="02020404030301010803" pitchFamily="18" charset="0"/>
              </a:rPr>
              <a:t>)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L. 124/2015: nuove deleghe, semplificazioni, tagli personale rilancio </a:t>
            </a:r>
            <a:r>
              <a:rPr lang="it-IT" altLang="it-IT" sz="2200" i="1" dirty="0">
                <a:latin typeface="Garamond" panose="02020404030301010803" pitchFamily="18" charset="0"/>
              </a:rPr>
              <a:t>agenda digitale </a:t>
            </a:r>
            <a:r>
              <a:rPr lang="it-IT" altLang="it-IT" sz="2200" dirty="0">
                <a:latin typeface="Garamond" panose="02020404030301010803" pitchFamily="18" charset="0"/>
              </a:rPr>
              <a:t>e tetto ai contratti dirigenziali</a:t>
            </a:r>
            <a:r>
              <a:rPr lang="it-IT" altLang="it-IT" sz="2200" dirty="0"/>
              <a:t>. </a:t>
            </a:r>
            <a:endParaRPr lang="en-GB" altLang="it-IT" sz="2200" dirty="0"/>
          </a:p>
        </p:txBody>
      </p:sp>
      <p:sp>
        <p:nvSpPr>
          <p:cNvPr id="29699" name="Titolo 5">
            <a:extLst>
              <a:ext uri="{FF2B5EF4-FFF2-40B4-BE49-F238E27FC236}">
                <a16:creationId xmlns:a16="http://schemas.microsoft.com/office/drawing/2014/main" id="{8E9FB6B9-F2DF-5B4C-B561-5703FBB6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en-GB" altLang="it-IT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Rivoluzione</a:t>
            </a: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senza </a:t>
            </a:r>
            <a:r>
              <a:rPr lang="en-GB" altLang="it-IT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Punizione</a:t>
            </a: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b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secondo </a:t>
            </a:r>
            <a:r>
              <a:rPr lang="en-GB" altLang="it-IT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Renzi</a:t>
            </a:r>
          </a:p>
        </p:txBody>
      </p:sp>
      <p:sp>
        <p:nvSpPr>
          <p:cNvPr id="29700" name="Segnaposto numero diapositiva 2">
            <a:extLst>
              <a:ext uri="{FF2B5EF4-FFF2-40B4-BE49-F238E27FC236}">
                <a16:creationId xmlns:a16="http://schemas.microsoft.com/office/drawing/2014/main" id="{9F4307F8-7DC5-3A4A-B15E-15D596BA3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9C47B4-8EA7-E44D-B57E-C1C9A1122E0C}" type="slidenum">
              <a:rPr lang="en-US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4CC2426E-5E80-8E46-BA91-5B13CAB1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724025"/>
            <a:ext cx="459898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CasellaDiTesto 3">
            <a:extLst>
              <a:ext uri="{FF2B5EF4-FFF2-40B4-BE49-F238E27FC236}">
                <a16:creationId xmlns:a16="http://schemas.microsoft.com/office/drawing/2014/main" id="{80BF07A0-5F41-B340-9CFB-315B12B61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5661025"/>
            <a:ext cx="8980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Garamond" panose="02020404030301010803" pitchFamily="18" charset="0"/>
              </a:rPr>
              <a:t>La </a:t>
            </a:r>
            <a:r>
              <a:rPr lang="it-IT" altLang="it-IT" sz="1800" b="1" i="1" dirty="0">
                <a:latin typeface="Garamond" panose="02020404030301010803" pitchFamily="18" charset="0"/>
              </a:rPr>
              <a:t>riforma Madia </a:t>
            </a:r>
            <a:r>
              <a:rPr lang="it-IT" altLang="it-IT" sz="1800" b="1" dirty="0">
                <a:latin typeface="Garamond" panose="02020404030301010803" pitchFamily="18" charset="0"/>
              </a:rPr>
              <a:t>non completa la serie di obiettivi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Garamond" panose="02020404030301010803" pitchFamily="18" charset="0"/>
              </a:rPr>
              <a:t>Implementazione rallentata e in parte abbandonata</a:t>
            </a:r>
          </a:p>
        </p:txBody>
      </p:sp>
    </p:spTree>
    <p:extLst>
      <p:ext uri="{BB962C8B-B14F-4D97-AF65-F5344CB8AC3E}">
        <p14:creationId xmlns:p14="http://schemas.microsoft.com/office/powerpoint/2010/main" val="19308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97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8A0C4AA-EC79-B14D-A10E-A7AACC13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1"/>
            <a:ext cx="9396536" cy="5688930"/>
          </a:xfrm>
        </p:spPr>
        <p:txBody>
          <a:bodyPr/>
          <a:lstStyle/>
          <a:p>
            <a:pPr>
              <a:defRPr/>
            </a:pPr>
            <a:r>
              <a:rPr lang="it-IT" sz="2600" dirty="0">
                <a:latin typeface="Garamond" panose="02020404030301010803" pitchFamily="18" charset="0"/>
              </a:rPr>
              <a:t>Enfasi sui </a:t>
            </a:r>
            <a:r>
              <a:rPr lang="it-IT" sz="2600" i="1" dirty="0">
                <a:latin typeface="Garamond" panose="02020404030301010803" pitchFamily="18" charset="0"/>
              </a:rPr>
              <a:t>Debiti della PA </a:t>
            </a:r>
            <a:r>
              <a:rPr lang="it-IT" sz="2600" dirty="0">
                <a:latin typeface="Garamond" panose="02020404030301010803" pitchFamily="18" charset="0"/>
              </a:rPr>
              <a:t>e gestione pregressa.</a:t>
            </a:r>
            <a:endParaRPr lang="it-IT" sz="2600" i="1" dirty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it-IT" sz="2600" dirty="0">
                <a:latin typeface="Garamond" panose="02020404030301010803" pitchFamily="18" charset="0"/>
              </a:rPr>
              <a:t>Impegno per Trasparenza e accessibilità dei documenti</a:t>
            </a:r>
          </a:p>
          <a:p>
            <a:pPr>
              <a:defRPr/>
            </a:pPr>
            <a:r>
              <a:rPr lang="it-IT" sz="2600" dirty="0">
                <a:latin typeface="Garamond" panose="02020404030301010803" pitchFamily="18" charset="0"/>
              </a:rPr>
              <a:t>Valutazione delle performance</a:t>
            </a:r>
          </a:p>
          <a:p>
            <a:pPr>
              <a:defRPr/>
            </a:pPr>
            <a:r>
              <a:rPr lang="it-IT" sz="2600" dirty="0">
                <a:latin typeface="Garamond" panose="02020404030301010803" pitchFamily="18" charset="0"/>
              </a:rPr>
              <a:t>Criteri uniformi di nomina delle </a:t>
            </a:r>
            <a:r>
              <a:rPr lang="it-IT" sz="2600" dirty="0" err="1">
                <a:latin typeface="Garamond" panose="02020404030301010803" pitchFamily="18" charset="0"/>
              </a:rPr>
              <a:t>autorita</a:t>
            </a:r>
            <a:r>
              <a:rPr lang="it-IT" sz="2600" dirty="0">
                <a:latin typeface="Garamond" panose="02020404030301010803" pitchFamily="18" charset="0"/>
              </a:rPr>
              <a:t>̀ amministrative indipendenti.</a:t>
            </a:r>
          </a:p>
          <a:p>
            <a:pPr>
              <a:defRPr/>
            </a:pPr>
            <a:r>
              <a:rPr lang="it-IT" sz="2600" dirty="0">
                <a:latin typeface="Garamond" panose="02020404030301010803" pitchFamily="18" charset="0"/>
              </a:rPr>
              <a:t>Lotta alla corruzione </a:t>
            </a:r>
          </a:p>
          <a:p>
            <a:pPr>
              <a:defRPr/>
            </a:pPr>
            <a:r>
              <a:rPr lang="it-IT" sz="2600" i="1" dirty="0">
                <a:latin typeface="Garamond" panose="02020404030301010803" pitchFamily="18" charset="0"/>
              </a:rPr>
              <a:t>Obiettivi abbastanza generici. Lega, M5S, </a:t>
            </a:r>
            <a:r>
              <a:rPr lang="it-IT" sz="2600" i="1" dirty="0" err="1">
                <a:latin typeface="Garamond" panose="02020404030301010803" pitchFamily="18" charset="0"/>
              </a:rPr>
              <a:t>FdI</a:t>
            </a:r>
            <a:r>
              <a:rPr lang="it-IT" sz="2600" i="1" dirty="0">
                <a:latin typeface="Garamond" panose="02020404030301010803" pitchFamily="18" charset="0"/>
              </a:rPr>
              <a:t>, e PD rappresentano approcci diametralmente opposti nella gestione pubblica.</a:t>
            </a:r>
          </a:p>
          <a:p>
            <a:pPr>
              <a:defRPr/>
            </a:pPr>
            <a:r>
              <a:rPr lang="it-IT" sz="2600" i="1" dirty="0">
                <a:latin typeface="Garamond" panose="02020404030301010803" pitchFamily="18" charset="0"/>
              </a:rPr>
              <a:t>Inoltre emergono problemi di mutua fiducia tra maggioranza di governo e interi settori dirigenziali (specie con MEF ma anche con ministeri «di spesa», con INPS e con Agenzie)</a:t>
            </a:r>
          </a:p>
          <a:p>
            <a:pPr>
              <a:defRPr/>
            </a:pPr>
            <a:r>
              <a:rPr lang="it-IT" sz="2600" i="1" dirty="0">
                <a:latin typeface="Garamond" panose="02020404030301010803" pitchFamily="18" charset="0"/>
              </a:rPr>
              <a:t>Linea di continuità: il ricorso sempre più frequente a «esperti indipendenti» e di «</a:t>
            </a:r>
            <a:r>
              <a:rPr lang="it-IT" sz="2600" i="1" dirty="0" err="1">
                <a:latin typeface="Garamond" panose="02020404030301010803" pitchFamily="18" charset="0"/>
              </a:rPr>
              <a:t>spending</a:t>
            </a:r>
            <a:r>
              <a:rPr lang="it-IT" sz="2600" i="1" dirty="0">
                <a:latin typeface="Garamond" panose="02020404030301010803" pitchFamily="18" charset="0"/>
              </a:rPr>
              <a:t> </a:t>
            </a:r>
            <a:r>
              <a:rPr lang="it-IT" sz="2600" i="1" dirty="0" err="1">
                <a:latin typeface="Garamond" panose="02020404030301010803" pitchFamily="18" charset="0"/>
              </a:rPr>
              <a:t>review</a:t>
            </a:r>
            <a:r>
              <a:rPr lang="it-IT" sz="2600" i="1" dirty="0">
                <a:latin typeface="Garamond" panose="02020404030301010803" pitchFamily="18" charset="0"/>
              </a:rPr>
              <a:t>» (rimane uno spazio tecnocratico)</a:t>
            </a:r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5E7CEDE0-7A50-A743-A654-EBA842E0E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844A07-D4AE-CF41-A6C9-290C57336EF3}" type="slidenum">
              <a:rPr lang="en-US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8096331-3FD7-9246-B404-6F75E6C2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2BB7A6-496C-7048-8B56-13A2DB311BFC}"/>
              </a:ext>
            </a:extLst>
          </p:cNvPr>
          <p:cNvSpPr txBox="1"/>
          <p:nvPr/>
        </p:nvSpPr>
        <p:spPr>
          <a:xfrm>
            <a:off x="53955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Governo</a:t>
            </a:r>
            <a:r>
              <a:rPr lang="en-GB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riforma</a:t>
            </a:r>
            <a:r>
              <a:rPr lang="en-GB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amministrativa</a:t>
            </a:r>
            <a:endParaRPr lang="en-GB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2F2B852F-8802-C94E-982B-66973D4C7D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687387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Eredità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“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permanente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”:</a:t>
            </a:r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E7FAD82C-876E-8040-8C00-A50C3ACCE9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2276475"/>
            <a:ext cx="3794125" cy="2727325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Scarsa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fiducia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dell'opinione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pubblica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Scarsa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mobilità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carriere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burocratiche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</a:p>
          <a:p>
            <a:pPr marL="334963" indent="-334963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Resistenza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all'implementazione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riforme</a:t>
            </a:r>
            <a:endParaRPr lang="en-GB" altLang="it-IT" sz="2400" dirty="0">
              <a:latin typeface="Garamond" panose="02020404030301010803" pitchFamily="18" charset="0"/>
            </a:endParaRPr>
          </a:p>
        </p:txBody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4E4BB833-65AC-C84F-8E33-8540906484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635896" y="1395412"/>
            <a:ext cx="4013200" cy="1428750"/>
          </a:xfrm>
        </p:spPr>
        <p:txBody>
          <a:bodyPr lIns="0" tIns="0" rIns="0" bIns="0"/>
          <a:lstStyle/>
          <a:p>
            <a:pPr marL="333375" indent="-323850" defTabSz="449263" eaLnBrk="1" hangingPunct="1">
              <a:lnSpc>
                <a:spcPct val="150000"/>
              </a:lnSpc>
              <a:spcBef>
                <a:spcPct val="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it-IT" sz="2400" dirty="0" err="1">
                <a:latin typeface="Arial" panose="020B0604020202020204" pitchFamily="34" charset="0"/>
              </a:rPr>
              <a:t>Privatizzazioni</a:t>
            </a:r>
            <a:endParaRPr lang="en-GB" altLang="it-IT" sz="2400" dirty="0">
              <a:latin typeface="Arial" panose="020B0604020202020204" pitchFamily="34" charset="0"/>
            </a:endParaRPr>
          </a:p>
          <a:p>
            <a:pPr marL="333375" indent="-323850" defTabSz="449263" eaLnBrk="1" hangingPunct="1">
              <a:lnSpc>
                <a:spcPct val="150000"/>
              </a:lnSpc>
              <a:spcBef>
                <a:spcPct val="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it-IT" sz="2400" dirty="0" err="1">
                <a:latin typeface="Arial" panose="020B0604020202020204" pitchFamily="34" charset="0"/>
              </a:rPr>
              <a:t>Autorità</a:t>
            </a:r>
            <a:r>
              <a:rPr lang="en-GB" altLang="it-IT" sz="2400" dirty="0"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latin typeface="Arial" panose="020B0604020202020204" pitchFamily="34" charset="0"/>
              </a:rPr>
              <a:t>regolative</a:t>
            </a:r>
            <a:endParaRPr lang="en-GB" altLang="it-IT" sz="2400" dirty="0">
              <a:latin typeface="Arial" panose="020B0604020202020204" pitchFamily="34" charset="0"/>
            </a:endParaRPr>
          </a:p>
          <a:p>
            <a:pPr marL="333375" indent="-323850" defTabSz="449263" eaLnBrk="1" hangingPunct="1">
              <a:lnSpc>
                <a:spcPct val="150000"/>
              </a:lnSpc>
              <a:spcBef>
                <a:spcPct val="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it-IT" sz="2400" dirty="0" err="1">
                <a:latin typeface="Arial" panose="020B0604020202020204" pitchFamily="34" charset="0"/>
              </a:rPr>
              <a:t>Devoluzione</a:t>
            </a:r>
            <a:r>
              <a:rPr lang="en-GB" altLang="it-IT" sz="2400" dirty="0">
                <a:latin typeface="Arial" panose="020B0604020202020204" pitchFamily="34" charset="0"/>
              </a:rPr>
              <a:t> locale </a:t>
            </a:r>
          </a:p>
        </p:txBody>
      </p:sp>
      <p:sp>
        <p:nvSpPr>
          <p:cNvPr id="190469" name="AutoShape 4">
            <a:extLst>
              <a:ext uri="{FF2B5EF4-FFF2-40B4-BE49-F238E27FC236}">
                <a16:creationId xmlns:a16="http://schemas.microsoft.com/office/drawing/2014/main" id="{E28B762D-0E6C-6046-87BD-53E78C5FF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422400"/>
            <a:ext cx="3282950" cy="720725"/>
          </a:xfrm>
          <a:prstGeom prst="roundRect">
            <a:avLst>
              <a:gd name="adj" fmla="val 218"/>
            </a:avLst>
          </a:prstGeom>
          <a:solidFill>
            <a:srgbClr val="DC2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t>Problemi irrisolti</a:t>
            </a:r>
          </a:p>
        </p:txBody>
      </p:sp>
      <p:sp>
        <p:nvSpPr>
          <p:cNvPr id="190470" name="AutoShape 5">
            <a:extLst>
              <a:ext uri="{FF2B5EF4-FFF2-40B4-BE49-F238E27FC236}">
                <a16:creationId xmlns:a16="http://schemas.microsoft.com/office/drawing/2014/main" id="{52DC879A-89D9-F242-8B2B-E0A9C5D5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708025"/>
            <a:ext cx="4140200" cy="720725"/>
          </a:xfrm>
          <a:prstGeom prst="roundRect">
            <a:avLst>
              <a:gd name="adj" fmla="val 218"/>
            </a:avLst>
          </a:prstGeom>
          <a:solidFill>
            <a:srgbClr val="3DEB3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Policy changes (</a:t>
            </a:r>
            <a:r>
              <a:rPr lang="en-GB" altLang="it-IT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parziali</a:t>
            </a:r>
            <a:r>
              <a:rPr lang="en-GB" alt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C16599E3-BF3E-B842-98F0-5C56AF105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068960"/>
            <a:ext cx="5207000" cy="3789040"/>
          </a:xfrm>
          <a:prstGeom prst="roundRect">
            <a:avLst>
              <a:gd name="adj" fmla="val 292"/>
            </a:avLst>
          </a:prstGeom>
          <a:solidFill>
            <a:srgbClr val="E6E64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I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processi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di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non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hanno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ancora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dispiegato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tutti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loro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effetti</a:t>
            </a:r>
            <a:endParaRPr lang="en-GB" alt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Cambiamenti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di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paradigma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con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l’alternanza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(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tra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managerialismo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radicale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governance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mista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GB" alt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Significativo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cambiamento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di stile con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Renzi,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che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rimane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tuttavia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ambivalente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nel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paradigma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di policy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”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prescelto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(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tagli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da new management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liberista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e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enfasi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su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governance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welfarista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).</a:t>
            </a: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GB" alt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Continuità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nella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scelta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legge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delega</a:t>
            </a:r>
            <a:endParaRPr lang="en-GB" altLang="it-IT" sz="2000" i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GB" altLang="it-IT" sz="2000" i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Scarsa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attenzione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sui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temi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amministrativa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da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parte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del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giallo-verde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e rosso-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verde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i="1" dirty="0">
                <a:solidFill>
                  <a:srgbClr val="002060"/>
                </a:solidFill>
                <a:highlight>
                  <a:srgbClr val="00FFFF"/>
                </a:highlight>
                <a:latin typeface="Garamond" panose="02020404030301010803" pitchFamily="18" charset="0"/>
              </a:rPr>
              <a:t>PNRR come </a:t>
            </a:r>
            <a:r>
              <a:rPr lang="en-GB" altLang="it-IT" sz="2000" i="1" dirty="0" err="1">
                <a:solidFill>
                  <a:srgbClr val="002060"/>
                </a:solidFill>
                <a:highlight>
                  <a:srgbClr val="00FFFF"/>
                </a:highlight>
                <a:latin typeface="Garamond" panose="02020404030301010803" pitchFamily="18" charset="0"/>
              </a:rPr>
              <a:t>acceleratore</a:t>
            </a:r>
            <a:r>
              <a:rPr lang="en-GB" altLang="it-IT" sz="2000" i="1" dirty="0">
                <a:solidFill>
                  <a:srgbClr val="002060"/>
                </a:solidFill>
                <a:highlight>
                  <a:srgbClr val="00FFFF"/>
                </a:highlight>
                <a:latin typeface="Garamond" panose="02020404030301010803" pitchFamily="18" charset="0"/>
              </a:rPr>
              <a:t> di </a:t>
            </a:r>
            <a:r>
              <a:rPr lang="en-GB" altLang="it-IT" sz="2000" i="1" dirty="0" err="1">
                <a:solidFill>
                  <a:srgbClr val="002060"/>
                </a:solidFill>
                <a:highlight>
                  <a:srgbClr val="00FFFF"/>
                </a:highlight>
                <a:latin typeface="Garamond" panose="02020404030301010803" pitchFamily="18" charset="0"/>
              </a:rPr>
              <a:t>riforme</a:t>
            </a:r>
            <a:r>
              <a:rPr lang="en-GB" altLang="it-IT" sz="2000" i="1" dirty="0">
                <a:solidFill>
                  <a:srgbClr val="000000"/>
                </a:solidFill>
                <a:highlight>
                  <a:srgbClr val="00FFFF"/>
                </a:highlight>
                <a:latin typeface="Garamond" panose="02020404030301010803" pitchFamily="18" charset="0"/>
              </a:rPr>
              <a:t>?</a:t>
            </a:r>
            <a:endParaRPr lang="en-GB" altLang="it-IT" sz="2000" dirty="0">
              <a:solidFill>
                <a:srgbClr val="000000"/>
              </a:solidFill>
              <a:highlight>
                <a:srgbClr val="00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64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190468" grpId="0" build="p"/>
      <p:bldP spid="190469" grpId="0" animBg="1"/>
      <p:bldP spid="190470" grpId="0" animBg="1"/>
      <p:bldP spid="15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>
            <a:extLst>
              <a:ext uri="{FF2B5EF4-FFF2-40B4-BE49-F238E27FC236}">
                <a16:creationId xmlns:a16="http://schemas.microsoft.com/office/drawing/2014/main" id="{B9752768-00D9-8040-94D6-B68C04CF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DFD2F70-AF38-7A40-A32D-0BA373F89AB6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AFEF604-AD3B-6347-A20A-80449361E4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576262"/>
          </a:xfrm>
        </p:spPr>
        <p:txBody>
          <a:bodyPr lIns="90000" tIns="46800" rIns="90000" bIns="46800" anchor="t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Il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localismo</a:t>
            </a:r>
            <a:endParaRPr lang="en-GB" altLang="it-IT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7F9D72F0-1626-FD4D-BD53-702899091B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9144000" cy="5876925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600" dirty="0" err="1">
                <a:latin typeface="Garamond" panose="02020404030301010803" pitchFamily="18" charset="0"/>
              </a:rPr>
              <a:t>Vari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approcci</a:t>
            </a:r>
            <a:r>
              <a:rPr lang="en-GB" altLang="it-IT" sz="2600" dirty="0">
                <a:latin typeface="Garamond" panose="02020404030301010803" pitchFamily="18" charset="0"/>
              </a:rPr>
              <a:t> di studio </a:t>
            </a:r>
            <a:r>
              <a:rPr lang="en-GB" altLang="it-IT" sz="2600" dirty="0" err="1">
                <a:latin typeface="Garamond" panose="02020404030301010803" pitchFamily="18" charset="0"/>
              </a:rPr>
              <a:t>hanno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sottolineato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l’esistenza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forti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squilibri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territoriali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che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hanno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influenzato</a:t>
            </a:r>
            <a:r>
              <a:rPr lang="en-GB" altLang="it-IT" sz="2600" dirty="0">
                <a:latin typeface="Garamond" panose="02020404030301010803" pitchFamily="18" charset="0"/>
              </a:rPr>
              <a:t> la </a:t>
            </a:r>
            <a:r>
              <a:rPr lang="en-GB" altLang="it-IT" sz="2600" dirty="0" err="1">
                <a:latin typeface="Garamond" panose="02020404030301010803" pitchFamily="18" charset="0"/>
              </a:rPr>
              <a:t>costituzione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dello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stato</a:t>
            </a:r>
            <a:endParaRPr lang="en-GB" altLang="it-IT" sz="2600" dirty="0">
              <a:latin typeface="Garamond" panose="02020404030301010803" pitchFamily="18" charset="0"/>
            </a:endParaRPr>
          </a:p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600" dirty="0" err="1">
                <a:latin typeface="Garamond" panose="02020404030301010803" pitchFamily="18" charset="0"/>
              </a:rPr>
              <a:t>Attenzione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rivolta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alla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questione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meridionale</a:t>
            </a:r>
            <a:r>
              <a:rPr lang="en-GB" altLang="it-IT" sz="2600" dirty="0">
                <a:latin typeface="Garamond" panose="02020404030301010803" pitchFamily="18" charset="0"/>
              </a:rPr>
              <a:t> (</a:t>
            </a:r>
            <a:r>
              <a:rPr lang="en-GB" altLang="it-IT" sz="2600" dirty="0" err="1">
                <a:latin typeface="Garamond" panose="02020404030301010803" pitchFamily="18" charset="0"/>
              </a:rPr>
              <a:t>dalle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inchieste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epoca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unitaria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ai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contributi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Salvemini</a:t>
            </a:r>
            <a:r>
              <a:rPr lang="en-GB" altLang="it-IT" sz="2600" dirty="0">
                <a:latin typeface="Garamond" panose="02020404030301010803" pitchFamily="18" charset="0"/>
              </a:rPr>
              <a:t>, Gramsci, Romeo…)</a:t>
            </a:r>
          </a:p>
          <a:p>
            <a:pPr marL="338138" indent="-338138" algn="just" defTabSz="449263" eaLnBrk="1" hangingPunct="1"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2600" u="sng" dirty="0">
              <a:latin typeface="Garamond" panose="02020404030301010803" pitchFamily="18" charset="0"/>
            </a:endParaRPr>
          </a:p>
          <a:p>
            <a:pPr marL="338138" indent="-338138" algn="just" defTabSz="449263" eaLnBrk="1" hangingPunct="1"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600" u="sng" dirty="0" err="1">
                <a:latin typeface="Garamond" panose="02020404030301010803" pitchFamily="18" charset="0"/>
              </a:rPr>
              <a:t>Approcci</a:t>
            </a:r>
            <a:r>
              <a:rPr lang="en-GB" altLang="it-IT" sz="2600" u="sng" dirty="0">
                <a:latin typeface="Garamond" panose="02020404030301010803" pitchFamily="18" charset="0"/>
              </a:rPr>
              <a:t> </a:t>
            </a:r>
            <a:r>
              <a:rPr lang="en-GB" altLang="it-IT" sz="2600" u="sng" dirty="0" err="1">
                <a:latin typeface="Garamond" panose="02020404030301010803" pitchFamily="18" charset="0"/>
              </a:rPr>
              <a:t>recenti</a:t>
            </a:r>
            <a:r>
              <a:rPr lang="en-GB" altLang="it-IT" sz="2600" dirty="0">
                <a:latin typeface="Garamond" panose="02020404030301010803" pitchFamily="18" charset="0"/>
              </a:rPr>
              <a:t>:</a:t>
            </a:r>
          </a:p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600" dirty="0">
                <a:latin typeface="Garamond" panose="02020404030301010803" pitchFamily="18" charset="0"/>
              </a:rPr>
              <a:t>Banfield (</a:t>
            </a:r>
            <a:r>
              <a:rPr lang="en-GB" altLang="it-IT" sz="2600" i="1" dirty="0">
                <a:latin typeface="Garamond" panose="02020404030301010803" pitchFamily="18" charset="0"/>
              </a:rPr>
              <a:t>Le </a:t>
            </a:r>
            <a:r>
              <a:rPr lang="en-GB" altLang="it-IT" sz="2600" i="1" dirty="0" err="1">
                <a:latin typeface="Garamond" panose="02020404030301010803" pitchFamily="18" charset="0"/>
              </a:rPr>
              <a:t>basi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morali</a:t>
            </a:r>
            <a:r>
              <a:rPr lang="en-GB" altLang="it-IT" sz="2600" i="1" dirty="0">
                <a:latin typeface="Garamond" panose="02020404030301010803" pitchFamily="18" charset="0"/>
              </a:rPr>
              <a:t> di </a:t>
            </a:r>
            <a:r>
              <a:rPr lang="en-GB" altLang="it-IT" sz="2600" i="1" dirty="0" err="1">
                <a:latin typeface="Garamond" panose="02020404030301010803" pitchFamily="18" charset="0"/>
              </a:rPr>
              <a:t>una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società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arretrata</a:t>
            </a:r>
            <a:r>
              <a:rPr lang="en-GB" altLang="it-IT" sz="2600" i="1" dirty="0">
                <a:latin typeface="Garamond" panose="02020404030301010803" pitchFamily="18" charset="0"/>
              </a:rPr>
              <a:t>, </a:t>
            </a:r>
            <a:r>
              <a:rPr lang="en-GB" altLang="it-IT" sz="2600" dirty="0">
                <a:latin typeface="Garamond" panose="02020404030301010803" pitchFamily="18" charset="0"/>
              </a:rPr>
              <a:t>1958): il </a:t>
            </a:r>
            <a:r>
              <a:rPr lang="en-GB" altLang="it-IT" sz="2600" dirty="0" err="1">
                <a:latin typeface="Garamond" panose="02020404030301010803" pitchFamily="18" charset="0"/>
              </a:rPr>
              <a:t>Mezzogiorno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è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stato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condizionato</a:t>
            </a:r>
            <a:r>
              <a:rPr lang="en-GB" altLang="it-IT" sz="2600" dirty="0">
                <a:latin typeface="Garamond" panose="02020404030301010803" pitchFamily="18" charset="0"/>
              </a:rPr>
              <a:t> dal “</a:t>
            </a:r>
            <a:r>
              <a:rPr lang="en-GB" altLang="it-IT" sz="2600" dirty="0" err="1">
                <a:latin typeface="Garamond" panose="02020404030301010803" pitchFamily="18" charset="0"/>
              </a:rPr>
              <a:t>familismo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amorale</a:t>
            </a:r>
            <a:r>
              <a:rPr lang="en-GB" altLang="it-IT" sz="2600" dirty="0">
                <a:latin typeface="Garamond" panose="02020404030301010803" pitchFamily="18" charset="0"/>
              </a:rPr>
              <a:t>”</a:t>
            </a:r>
          </a:p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600" dirty="0">
                <a:latin typeface="Garamond" panose="02020404030301010803" pitchFamily="18" charset="0"/>
              </a:rPr>
              <a:t>Putnam (</a:t>
            </a:r>
            <a:r>
              <a:rPr lang="en-GB" altLang="it-IT" sz="2600" i="1" dirty="0">
                <a:latin typeface="Garamond" panose="02020404030301010803" pitchFamily="18" charset="0"/>
              </a:rPr>
              <a:t>Le </a:t>
            </a:r>
            <a:r>
              <a:rPr lang="en-GB" altLang="it-IT" sz="2600" i="1" dirty="0" err="1">
                <a:latin typeface="Garamond" panose="02020404030301010803" pitchFamily="18" charset="0"/>
              </a:rPr>
              <a:t>tradizioni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civiche</a:t>
            </a:r>
            <a:r>
              <a:rPr lang="en-GB" altLang="it-IT" sz="2600" i="1" dirty="0">
                <a:latin typeface="Garamond" panose="02020404030301010803" pitchFamily="18" charset="0"/>
              </a:rPr>
              <a:t> in Italia, </a:t>
            </a:r>
            <a:r>
              <a:rPr lang="en-GB" altLang="it-IT" sz="2600" dirty="0">
                <a:latin typeface="Garamond" panose="02020404030301010803" pitchFamily="18" charset="0"/>
              </a:rPr>
              <a:t>1993): </a:t>
            </a:r>
            <a:r>
              <a:rPr lang="en-GB" altLang="it-IT" sz="2600" dirty="0" err="1">
                <a:latin typeface="Garamond" panose="02020404030301010803" pitchFamily="18" charset="0"/>
              </a:rPr>
              <a:t>il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rendimento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delle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regioni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è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influenzato</a:t>
            </a:r>
            <a:r>
              <a:rPr lang="en-GB" altLang="it-IT" sz="2600" dirty="0">
                <a:latin typeface="Garamond" panose="02020404030301010803" pitchFamily="18" charset="0"/>
              </a:rPr>
              <a:t> dal </a:t>
            </a:r>
            <a:r>
              <a:rPr lang="en-GB" altLang="it-IT" sz="2600" dirty="0" err="1">
                <a:latin typeface="Garamond" panose="02020404030301010803" pitchFamily="18" charset="0"/>
              </a:rPr>
              <a:t>livello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civismo</a:t>
            </a:r>
            <a:r>
              <a:rPr lang="en-GB" altLang="it-IT" sz="2600" dirty="0">
                <a:latin typeface="Garamond" panose="02020404030301010803" pitchFamily="18" charset="0"/>
              </a:rPr>
              <a:t> (</a:t>
            </a:r>
            <a:r>
              <a:rPr lang="en-GB" altLang="it-IT" sz="2600" i="1" dirty="0" err="1">
                <a:latin typeface="Garamond" panose="02020404030301010803" pitchFamily="18" charset="0"/>
              </a:rPr>
              <a:t>capitale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sociale</a:t>
            </a:r>
            <a:r>
              <a:rPr lang="en-GB" altLang="it-IT" sz="2600" dirty="0">
                <a:latin typeface="Verdana" panose="020B0604030504040204" pitchFamily="34" charset="0"/>
              </a:rPr>
              <a:t>)</a:t>
            </a:r>
            <a:r>
              <a:rPr lang="ar-SA" altLang="it-IT" sz="2600" dirty="0">
                <a:latin typeface="Verdana" panose="020B0604030504040204" pitchFamily="34" charset="0"/>
              </a:rPr>
              <a:t>‏</a:t>
            </a:r>
            <a:endParaRPr lang="en-GB" altLang="it-IT" sz="2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04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3">
            <a:extLst>
              <a:ext uri="{FF2B5EF4-FFF2-40B4-BE49-F238E27FC236}">
                <a16:creationId xmlns:a16="http://schemas.microsoft.com/office/drawing/2014/main" id="{CBF2BF1D-9FF7-E548-9F16-67E2B34B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03CA37E-7B2A-6649-AD18-02601D7CF77A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6147" name="Segnaposto piè di pagina 2">
            <a:extLst>
              <a:ext uri="{FF2B5EF4-FFF2-40B4-BE49-F238E27FC236}">
                <a16:creationId xmlns:a16="http://schemas.microsoft.com/office/drawing/2014/main" id="{359B3AF4-3533-C743-80D5-CB46C3B3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4F92BCFD-603E-B34A-829F-BFC68B6195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073150"/>
          </a:xfrm>
        </p:spPr>
        <p:txBody>
          <a:bodyPr lIns="90000" tIns="46800" rIns="90000" bIns="46800" anchor="t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Le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autonomie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territoriali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nella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costituzione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repubblicana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00DC0607-A7A6-4542-A19E-723605CA15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6792"/>
            <a:ext cx="8615363" cy="4815433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La </a:t>
            </a:r>
            <a:r>
              <a:rPr lang="en-GB" altLang="it-IT" sz="2800" dirty="0" err="1">
                <a:latin typeface="Garamond" panose="02020404030301010803" pitchFamily="18" charset="0"/>
              </a:rPr>
              <a:t>costituzione</a:t>
            </a:r>
            <a:r>
              <a:rPr lang="en-GB" altLang="it-IT" sz="2800" dirty="0">
                <a:latin typeface="Garamond" panose="02020404030301010803" pitchFamily="18" charset="0"/>
              </a:rPr>
              <a:t> del 1948 </a:t>
            </a:r>
            <a:r>
              <a:rPr lang="en-GB" altLang="it-IT" sz="2800" dirty="0" err="1">
                <a:latin typeface="Garamond" panose="02020404030301010803" pitchFamily="18" charset="0"/>
              </a:rPr>
              <a:t>riconosce</a:t>
            </a:r>
            <a:r>
              <a:rPr lang="en-GB" altLang="it-IT" sz="2800" dirty="0">
                <a:latin typeface="Garamond" panose="02020404030301010803" pitchFamily="18" charset="0"/>
              </a:rPr>
              <a:t> le </a:t>
            </a:r>
            <a:r>
              <a:rPr lang="en-GB" altLang="it-IT" sz="2800" dirty="0" err="1">
                <a:latin typeface="Garamond" panose="02020404030301010803" pitchFamily="18" charset="0"/>
              </a:rPr>
              <a:t>autonomie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territoriali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prevede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forme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decentramento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amministrativo</a:t>
            </a:r>
            <a:r>
              <a:rPr lang="en-GB" altLang="it-IT" sz="2800" dirty="0">
                <a:latin typeface="Garamond" panose="02020404030301010803" pitchFamily="18" charset="0"/>
              </a:rPr>
              <a:t> (art. 5) </a:t>
            </a:r>
          </a:p>
          <a:p>
            <a:pPr marL="338138" indent="-338138" algn="just" defTabSz="449263"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Il </a:t>
            </a:r>
            <a:r>
              <a:rPr lang="en-GB" altLang="it-IT" sz="2800" dirty="0" err="1">
                <a:latin typeface="Garamond" panose="02020404030301010803" pitchFamily="18" charset="0"/>
              </a:rPr>
              <a:t>titolo</a:t>
            </a:r>
            <a:r>
              <a:rPr lang="en-GB" altLang="it-IT" sz="2800" dirty="0">
                <a:latin typeface="Garamond" panose="02020404030301010803" pitchFamily="18" charset="0"/>
              </a:rPr>
              <a:t> V (</a:t>
            </a:r>
            <a:r>
              <a:rPr lang="en-GB" altLang="it-IT" sz="2800" dirty="0" err="1">
                <a:latin typeface="Garamond" panose="02020404030301010803" pitchFamily="18" charset="0"/>
              </a:rPr>
              <a:t>artt</a:t>
            </a:r>
            <a:r>
              <a:rPr lang="en-GB" altLang="it-IT" sz="2800" dirty="0">
                <a:latin typeface="Garamond" panose="02020404030301010803" pitchFamily="18" charset="0"/>
              </a:rPr>
              <a:t>. 114-133) </a:t>
            </a:r>
            <a:r>
              <a:rPr lang="en-GB" altLang="it-IT" sz="2800" dirty="0" err="1">
                <a:latin typeface="Garamond" panose="02020404030301010803" pitchFamily="18" charset="0"/>
              </a:rPr>
              <a:t>individuava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livelli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governo</a:t>
            </a:r>
            <a:r>
              <a:rPr lang="en-GB" altLang="it-IT" sz="2800" dirty="0">
                <a:latin typeface="Garamond" panose="02020404030301010803" pitchFamily="18" charset="0"/>
              </a:rPr>
              <a:t> sub-</a:t>
            </a:r>
            <a:r>
              <a:rPr lang="en-GB" altLang="it-IT" sz="2800" dirty="0" err="1">
                <a:latin typeface="Garamond" panose="02020404030301010803" pitchFamily="18" charset="0"/>
              </a:rPr>
              <a:t>nazionale</a:t>
            </a:r>
            <a:r>
              <a:rPr lang="en-GB" altLang="it-IT" sz="2800" dirty="0">
                <a:latin typeface="Garamond" panose="02020404030301010803" pitchFamily="18" charset="0"/>
              </a:rPr>
              <a:t>: </a:t>
            </a:r>
            <a:r>
              <a:rPr lang="en-GB" altLang="it-IT" sz="2800" dirty="0" err="1">
                <a:latin typeface="Garamond" panose="02020404030301010803" pitchFamily="18" charset="0"/>
              </a:rPr>
              <a:t>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comuni</a:t>
            </a:r>
            <a:r>
              <a:rPr lang="en-GB" altLang="it-IT" sz="2800" dirty="0">
                <a:latin typeface="Garamond" panose="02020404030301010803" pitchFamily="18" charset="0"/>
              </a:rPr>
              <a:t>, le province e le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algn="just" defTabSz="449263"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La </a:t>
            </a:r>
            <a:r>
              <a:rPr lang="en-GB" altLang="it-IT" sz="2800" dirty="0" err="1">
                <a:latin typeface="Garamond" panose="02020404030301010803" pitchFamily="18" charset="0"/>
              </a:rPr>
              <a:t>costituzione</a:t>
            </a:r>
            <a:r>
              <a:rPr lang="en-GB" altLang="it-IT" sz="2800" dirty="0">
                <a:latin typeface="Garamond" panose="02020404030301010803" pitchFamily="18" charset="0"/>
              </a:rPr>
              <a:t> (art. 121) </a:t>
            </a:r>
            <a:r>
              <a:rPr lang="en-GB" altLang="it-IT" sz="2800" dirty="0" err="1">
                <a:latin typeface="Garamond" panose="02020404030301010803" pitchFamily="18" charset="0"/>
              </a:rPr>
              <a:t>prevedeva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una</a:t>
            </a:r>
            <a:r>
              <a:rPr lang="en-GB" altLang="it-IT" sz="2800" dirty="0">
                <a:latin typeface="Garamond" panose="02020404030301010803" pitchFamily="18" charset="0"/>
              </a:rPr>
              <a:t> forma di </a:t>
            </a:r>
            <a:r>
              <a:rPr lang="en-GB" altLang="it-IT" sz="2800" dirty="0" err="1">
                <a:latin typeface="Garamond" panose="02020404030301010803" pitchFamily="18" charset="0"/>
              </a:rPr>
              <a:t>governo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tipo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parlamentare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(</a:t>
            </a:r>
            <a:r>
              <a:rPr lang="en-GB" altLang="it-IT" sz="2800" dirty="0" err="1">
                <a:latin typeface="Garamond" panose="02020404030301010803" pitchFamily="18" charset="0"/>
              </a:rPr>
              <a:t>mutata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parzialmente</a:t>
            </a:r>
            <a:r>
              <a:rPr lang="en-GB" altLang="it-IT" sz="2800" dirty="0">
                <a:latin typeface="Garamond" panose="02020404030301010803" pitchFamily="18" charset="0"/>
              </a:rPr>
              <a:t> ne 2001 con la </a:t>
            </a:r>
            <a:r>
              <a:rPr lang="en-GB" altLang="it-IT" sz="2800" dirty="0" err="1">
                <a:latin typeface="Garamond" panose="02020404030301010803" pitchFamily="18" charset="0"/>
              </a:rPr>
              <a:t>riforma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costituzionale</a:t>
            </a:r>
            <a:r>
              <a:rPr lang="en-GB" altLang="it-IT" sz="2800" dirty="0">
                <a:latin typeface="Garamond" panose="02020404030301010803" pitchFamily="18" charset="0"/>
              </a:rPr>
              <a:t>) </a:t>
            </a:r>
          </a:p>
          <a:p>
            <a:pPr marL="338138" indent="-338138" algn="just" defTabSz="449263"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5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a </a:t>
            </a:r>
            <a:r>
              <a:rPr lang="en-GB" altLang="it-IT" sz="2800" dirty="0" err="1">
                <a:latin typeface="Garamond" panose="02020404030301010803" pitchFamily="18" charset="0"/>
              </a:rPr>
              <a:t>statuto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speciale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vennero</a:t>
            </a:r>
            <a:r>
              <a:rPr lang="en-GB" altLang="it-IT" sz="2800" dirty="0">
                <a:latin typeface="Garamond" panose="02020404030301010803" pitchFamily="18" charset="0"/>
              </a:rPr>
              <a:t> create </a:t>
            </a:r>
            <a:r>
              <a:rPr lang="en-GB" altLang="it-IT" sz="2800" dirty="0" err="1">
                <a:latin typeface="Garamond" panose="02020404030301010803" pitchFamily="18" charset="0"/>
              </a:rPr>
              <a:t>nei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territori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più</a:t>
            </a:r>
            <a:r>
              <a:rPr lang="en-GB" altLang="it-IT" sz="2800" dirty="0">
                <a:latin typeface="Garamond" panose="02020404030301010803" pitchFamily="18" charset="0"/>
              </a:rPr>
              <a:t> “</a:t>
            </a:r>
            <a:r>
              <a:rPr lang="en-GB" altLang="it-IT" sz="2800" dirty="0" err="1">
                <a:latin typeface="Garamond" panose="02020404030301010803" pitchFamily="18" charset="0"/>
              </a:rPr>
              <a:t>periferici</a:t>
            </a:r>
            <a:r>
              <a:rPr lang="en-GB" altLang="it-IT" sz="2800" dirty="0">
                <a:latin typeface="Garamond" panose="02020404030301010803" pitchFamily="18" charset="0"/>
              </a:rPr>
              <a:t>”: </a:t>
            </a:r>
            <a:r>
              <a:rPr lang="en-GB" altLang="it-IT" sz="2800" dirty="0" err="1">
                <a:latin typeface="Garamond" panose="02020404030301010803" pitchFamily="18" charset="0"/>
              </a:rPr>
              <a:t>isole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trans-</a:t>
            </a:r>
            <a:r>
              <a:rPr lang="en-GB" altLang="it-IT" sz="2800" dirty="0" err="1">
                <a:latin typeface="Garamond" panose="02020404030301010803" pitchFamily="18" charset="0"/>
              </a:rPr>
              <a:t>fontaliere</a:t>
            </a:r>
            <a:r>
              <a:rPr lang="en-GB" altLang="it-IT" sz="2800" dirty="0">
                <a:latin typeface="Garamond" panose="02020404030301010803" pitchFamily="18" charset="0"/>
              </a:rPr>
              <a:t> con </a:t>
            </a:r>
            <a:r>
              <a:rPr lang="en-GB" altLang="it-IT" sz="2800" dirty="0" err="1">
                <a:latin typeface="Garamond" panose="02020404030301010803" pitchFamily="18" charset="0"/>
              </a:rPr>
              <a:t>forti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identità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etno-linguistiche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2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3">
            <a:extLst>
              <a:ext uri="{FF2B5EF4-FFF2-40B4-BE49-F238E27FC236}">
                <a16:creationId xmlns:a16="http://schemas.microsoft.com/office/drawing/2014/main" id="{28F81378-A62D-4045-A090-3140F0F9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656BA79-3C8A-734B-85BC-2DC5B3728A65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CE39273-A24B-C242-A94F-273B169A07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4450"/>
            <a:ext cx="8229600" cy="647700"/>
          </a:xfrm>
        </p:spPr>
        <p:txBody>
          <a:bodyPr lIns="90000" tIns="46800" rIns="90000" bIns="46800" anchor="t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Il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dibattito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costituente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b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su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regioni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e forma di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stato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5CFE39AB-B3A9-2B4B-AC59-5B4FE1E3E0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9"/>
            <a:ext cx="9144000" cy="5112420"/>
          </a:xfrm>
        </p:spPr>
        <p:txBody>
          <a:bodyPr lIns="90000" tIns="46800" rIns="90000" bIns="46800"/>
          <a:lstStyle/>
          <a:p>
            <a:pPr marL="338138" indent="-338138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Le </a:t>
            </a:r>
            <a:r>
              <a:rPr lang="en-GB" altLang="it-IT" sz="2800" dirty="0" err="1">
                <a:latin typeface="Garamond" panose="02020404030301010803" pitchFamily="18" charset="0"/>
              </a:rPr>
              <a:t>attribuzioni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furono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frutto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compromesso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tra</a:t>
            </a:r>
            <a:r>
              <a:rPr lang="en-GB" altLang="it-IT" sz="2800" dirty="0">
                <a:latin typeface="Garamond" panose="02020404030301010803" pitchFamily="18" charset="0"/>
              </a:rPr>
              <a:t> “</a:t>
            </a:r>
            <a:r>
              <a:rPr lang="en-GB" altLang="it-IT" sz="2800" dirty="0" err="1">
                <a:latin typeface="Garamond" panose="02020404030301010803" pitchFamily="18" charset="0"/>
              </a:rPr>
              <a:t>centralisti</a:t>
            </a:r>
            <a:r>
              <a:rPr lang="en-GB" altLang="it-IT" sz="2800" dirty="0">
                <a:latin typeface="Garamond" panose="02020404030301010803" pitchFamily="18" charset="0"/>
              </a:rPr>
              <a:t>” e ”</a:t>
            </a:r>
            <a:r>
              <a:rPr lang="en-GB" altLang="it-IT" sz="2800" dirty="0" err="1">
                <a:latin typeface="Garamond" panose="02020404030301010803" pitchFamily="18" charset="0"/>
              </a:rPr>
              <a:t>federalisti</a:t>
            </a:r>
            <a:r>
              <a:rPr lang="en-GB" altLang="it-IT" sz="2800" dirty="0">
                <a:latin typeface="Garamond" panose="02020404030301010803" pitchFamily="18" charset="0"/>
              </a:rPr>
              <a:t>”</a:t>
            </a:r>
          </a:p>
          <a:p>
            <a:pPr marL="338138" indent="-338138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Sinistra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riluttante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devoluzione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troppe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funzioni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che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poteva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rappresentare</a:t>
            </a:r>
            <a:r>
              <a:rPr lang="en-GB" altLang="it-IT" sz="2800" dirty="0">
                <a:latin typeface="Garamond" panose="02020404030301010803" pitchFamily="18" charset="0"/>
              </a:rPr>
              <a:t> un </a:t>
            </a:r>
            <a:r>
              <a:rPr lang="en-GB" altLang="it-IT" sz="2800" dirty="0" err="1">
                <a:latin typeface="Garamond" panose="02020404030301010803" pitchFamily="18" charset="0"/>
              </a:rPr>
              <a:t>ostacolo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azione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modernizzatrice</a:t>
            </a:r>
            <a:r>
              <a:rPr lang="en-GB" altLang="it-IT" sz="2800" dirty="0">
                <a:latin typeface="Garamond" panose="02020404030301010803" pitchFamily="18" charset="0"/>
              </a:rPr>
              <a:t> “del </a:t>
            </a:r>
            <a:r>
              <a:rPr lang="en-GB" altLang="it-IT" sz="2800" dirty="0" err="1">
                <a:latin typeface="Garamond" panose="02020404030301010803" pitchFamily="18" charset="0"/>
              </a:rPr>
              <a:t>centro</a:t>
            </a:r>
            <a:r>
              <a:rPr lang="en-GB" altLang="it-IT" sz="2800" dirty="0">
                <a:latin typeface="Garamond" panose="02020404030301010803" pitchFamily="18" charset="0"/>
              </a:rPr>
              <a:t>”</a:t>
            </a:r>
          </a:p>
          <a:p>
            <a:pPr marL="338138" indent="-338138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Democristiani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più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federalisti</a:t>
            </a:r>
            <a:r>
              <a:rPr lang="en-GB" altLang="it-IT" sz="2800" dirty="0">
                <a:latin typeface="Garamond" panose="02020404030301010803" pitchFamily="18" charset="0"/>
              </a:rPr>
              <a:t>, data la </a:t>
            </a:r>
            <a:r>
              <a:rPr lang="en-GB" altLang="it-IT" sz="2800" dirty="0" err="1">
                <a:latin typeface="Garamond" panose="02020404030301010803" pitchFamily="18" charset="0"/>
              </a:rPr>
              <a:t>loro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avversione</a:t>
            </a:r>
            <a:r>
              <a:rPr lang="en-GB" altLang="it-IT" sz="2800" dirty="0">
                <a:latin typeface="Garamond" panose="02020404030301010803" pitchFamily="18" charset="0"/>
              </a:rPr>
              <a:t> per lo </a:t>
            </a:r>
            <a:r>
              <a:rPr lang="en-GB" altLang="it-IT" sz="2800" dirty="0" err="1">
                <a:latin typeface="Garamond" panose="02020404030301010803" pitchFamily="18" charset="0"/>
              </a:rPr>
              <a:t>stato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centrale</a:t>
            </a:r>
            <a:r>
              <a:rPr lang="en-GB" altLang="it-IT" sz="2800" dirty="0">
                <a:latin typeface="Garamond" panose="02020404030301010803" pitchFamily="18" charset="0"/>
              </a:rPr>
              <a:t> e la </a:t>
            </a:r>
            <a:r>
              <a:rPr lang="en-GB" altLang="it-IT" sz="2800" dirty="0" err="1">
                <a:latin typeface="Garamond" panose="02020404030301010803" pitchFamily="18" charset="0"/>
              </a:rPr>
              <a:t>fiducia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che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riponevano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nel</a:t>
            </a:r>
            <a:r>
              <a:rPr lang="en-GB" altLang="it-IT" sz="2800" dirty="0">
                <a:latin typeface="Garamond" panose="02020404030301010803" pitchFamily="18" charset="0"/>
              </a:rPr>
              <a:t> principio di “</a:t>
            </a:r>
            <a:r>
              <a:rPr lang="en-GB" altLang="it-IT" sz="2800" dirty="0" err="1">
                <a:latin typeface="Garamond" panose="02020404030301010803" pitchFamily="18" charset="0"/>
              </a:rPr>
              <a:t>sussidiarietà</a:t>
            </a:r>
            <a:r>
              <a:rPr lang="en-GB" altLang="it-IT" sz="2800" dirty="0">
                <a:latin typeface="Garamond" panose="02020404030301010803" pitchFamily="18" charset="0"/>
              </a:rPr>
              <a:t>”</a:t>
            </a:r>
          </a:p>
          <a:p>
            <a:pPr marL="338138" indent="-338138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Posizioni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minoritarie</a:t>
            </a:r>
            <a:r>
              <a:rPr lang="en-GB" altLang="it-IT" sz="2800" dirty="0">
                <a:latin typeface="Garamond" panose="02020404030301010803" pitchFamily="18" charset="0"/>
              </a:rPr>
              <a:t> quelle di un </a:t>
            </a:r>
            <a:r>
              <a:rPr lang="en-GB" altLang="it-IT" sz="2800" dirty="0" err="1">
                <a:latin typeface="Garamond" panose="02020404030301010803" pitchFamily="18" charset="0"/>
              </a:rPr>
              <a:t>federalismo</a:t>
            </a:r>
            <a:r>
              <a:rPr lang="en-GB" altLang="it-IT" sz="2800" dirty="0">
                <a:latin typeface="Garamond" panose="02020404030301010803" pitchFamily="18" charset="0"/>
              </a:rPr>
              <a:t> forte (</a:t>
            </a:r>
            <a:r>
              <a:rPr lang="en-GB" altLang="it-IT" sz="2800" dirty="0" err="1">
                <a:latin typeface="Garamond" panose="02020404030301010803" pitchFamily="18" charset="0"/>
              </a:rPr>
              <a:t>azionisti</a:t>
            </a:r>
            <a:r>
              <a:rPr lang="en-GB" altLang="it-IT" sz="2800" dirty="0">
                <a:latin typeface="Garamond" panose="02020404030301010803" pitchFamily="18" charset="0"/>
              </a:rPr>
              <a:t>) o di </a:t>
            </a:r>
            <a:r>
              <a:rPr lang="en-GB" altLang="it-IT" sz="2800" dirty="0" err="1">
                <a:latin typeface="Garamond" panose="02020404030301010803" pitchFamily="18" charset="0"/>
              </a:rPr>
              <a:t>uno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centralista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tradizionale</a:t>
            </a:r>
            <a:r>
              <a:rPr lang="en-GB" altLang="it-IT" sz="2800" dirty="0">
                <a:latin typeface="Garamond" panose="02020404030301010803" pitchFamily="18" charset="0"/>
              </a:rPr>
              <a:t> (</a:t>
            </a:r>
            <a:r>
              <a:rPr lang="en-GB" altLang="it-IT" sz="2800" dirty="0" err="1">
                <a:latin typeface="Garamond" panose="02020404030301010803" pitchFamily="18" charset="0"/>
              </a:rPr>
              <a:t>liberali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monarchici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qualunquisti</a:t>
            </a:r>
            <a:r>
              <a:rPr lang="en-GB" altLang="it-IT" sz="2800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0784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>
            <a:extLst>
              <a:ext uri="{FF2B5EF4-FFF2-40B4-BE49-F238E27FC236}">
                <a16:creationId xmlns:a16="http://schemas.microsoft.com/office/drawing/2014/main" id="{C4A4B96B-C7D5-2045-AEA0-1ABF7529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BE4A95A-2D6B-CE43-81E5-6F13BBA713D9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19EFB0A-0F7D-A844-905F-32261F09A5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353425" cy="65405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Attuazione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del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regionalismo</a:t>
            </a:r>
            <a:endParaRPr lang="en-GB" altLang="it-IT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8902B26C-3B5C-3641-9A5A-2114E490D9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5256212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Le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a </a:t>
            </a:r>
            <a:r>
              <a:rPr lang="en-GB" altLang="it-IT" sz="2800" dirty="0" err="1">
                <a:latin typeface="Garamond" panose="02020404030301010803" pitchFamily="18" charset="0"/>
              </a:rPr>
              <a:t>statuto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ordinario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attuate</a:t>
            </a:r>
            <a:r>
              <a:rPr lang="en-GB" altLang="it-IT" sz="2800" dirty="0">
                <a:latin typeface="Garamond" panose="02020404030301010803" pitchFamily="18" charset="0"/>
              </a:rPr>
              <a:t> solo </a:t>
            </a:r>
            <a:r>
              <a:rPr lang="en-GB" altLang="it-IT" sz="2800" dirty="0" err="1">
                <a:latin typeface="Garamond" panose="02020404030301010803" pitchFamily="18" charset="0"/>
              </a:rPr>
              <a:t>nel</a:t>
            </a:r>
            <a:r>
              <a:rPr lang="en-GB" altLang="it-IT" sz="2800" dirty="0">
                <a:latin typeface="Garamond" panose="02020404030301010803" pitchFamily="18" charset="0"/>
              </a:rPr>
              <a:t> 1970 (L. 108/1968 e L. 281/1970)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Competenze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specificate</a:t>
            </a:r>
            <a:r>
              <a:rPr lang="en-GB" altLang="it-IT" sz="2800" dirty="0">
                <a:latin typeface="Garamond" panose="02020404030301010803" pitchFamily="18" charset="0"/>
              </a:rPr>
              <a:t> per </a:t>
            </a:r>
            <a:r>
              <a:rPr lang="en-GB" altLang="it-IT" sz="2800" dirty="0" err="1">
                <a:latin typeface="Garamond" panose="02020404030301010803" pitchFamily="18" charset="0"/>
              </a:rPr>
              <a:t>legge</a:t>
            </a:r>
            <a:r>
              <a:rPr lang="en-GB" altLang="it-IT" sz="2800" dirty="0">
                <a:latin typeface="Garamond" panose="02020404030301010803" pitchFamily="18" charset="0"/>
              </a:rPr>
              <a:t> solo </a:t>
            </a:r>
            <a:r>
              <a:rPr lang="en-GB" altLang="it-IT" sz="2800" dirty="0" err="1">
                <a:latin typeface="Garamond" panose="02020404030301010803" pitchFamily="18" charset="0"/>
              </a:rPr>
              <a:t>nel</a:t>
            </a:r>
            <a:r>
              <a:rPr lang="en-GB" altLang="it-IT" sz="2800" dirty="0">
                <a:latin typeface="Garamond" panose="02020404030301010803" pitchFamily="18" charset="0"/>
              </a:rPr>
              <a:t> 1975 (L.382/1975)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Tra</a:t>
            </a:r>
            <a:r>
              <a:rPr lang="en-GB" altLang="it-IT" sz="2800" dirty="0">
                <a:latin typeface="Garamond" panose="02020404030301010803" pitchFamily="18" charset="0"/>
              </a:rPr>
              <a:t> 1975 e 1978 le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a </a:t>
            </a:r>
            <a:r>
              <a:rPr lang="en-GB" altLang="it-IT" sz="2800" dirty="0" err="1">
                <a:latin typeface="Garamond" panose="02020404030301010803" pitchFamily="18" charset="0"/>
              </a:rPr>
              <a:t>statuto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ordinario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ricevono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forti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dotazioni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risorse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umane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L'azione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queste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scontra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tuttavia</a:t>
            </a:r>
            <a:r>
              <a:rPr lang="en-GB" altLang="it-IT" sz="2800" dirty="0">
                <a:latin typeface="Garamond" panose="02020404030301010803" pitchFamily="18" charset="0"/>
              </a:rPr>
              <a:t>  con due </a:t>
            </a:r>
            <a:r>
              <a:rPr lang="en-GB" altLang="it-IT" sz="2800" dirty="0" err="1">
                <a:latin typeface="Garamond" panose="02020404030301010803" pitchFamily="18" charset="0"/>
              </a:rPr>
              <a:t>limiti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Limitata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autonomia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finanziaria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Natura solo “</a:t>
            </a:r>
            <a:r>
              <a:rPr lang="en-GB" altLang="it-IT" dirty="0" err="1">
                <a:latin typeface="Garamond" panose="02020404030301010803" pitchFamily="18" charset="0"/>
              </a:rPr>
              <a:t>concorrente</a:t>
            </a:r>
            <a:r>
              <a:rPr lang="en-GB" altLang="it-IT" dirty="0">
                <a:latin typeface="Garamond" panose="02020404030301010803" pitchFamily="18" charset="0"/>
              </a:rPr>
              <a:t>” del </a:t>
            </a:r>
            <a:r>
              <a:rPr lang="en-GB" altLang="it-IT" dirty="0" err="1">
                <a:latin typeface="Garamond" panose="02020404030301010803" pitchFamily="18" charset="0"/>
              </a:rPr>
              <a:t>loro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potere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legislativo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924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>
            <a:extLst>
              <a:ext uri="{FF2B5EF4-FFF2-40B4-BE49-F238E27FC236}">
                <a16:creationId xmlns:a16="http://schemas.microsoft.com/office/drawing/2014/main" id="{8395B032-A2E3-9640-BACD-BA980DC1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AEDEF4E-7450-014D-9C06-82186433DCA2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D667410-311A-6941-8EEC-A81D29B1C7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450"/>
            <a:ext cx="7777163" cy="8636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Un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sistema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consensuale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CDEC32EB-6384-5B44-B9DC-410B75318B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5399087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Per </a:t>
            </a:r>
            <a:r>
              <a:rPr lang="en-GB" altLang="it-IT" sz="2800" dirty="0" err="1">
                <a:latin typeface="Garamond" panose="02020404030301010803" pitchFamily="18" charset="0"/>
              </a:rPr>
              <a:t>l'art</a:t>
            </a:r>
            <a:r>
              <a:rPr lang="en-GB" altLang="it-IT" sz="2800" dirty="0">
                <a:latin typeface="Garamond" panose="02020404030301010803" pitchFamily="18" charset="0"/>
              </a:rPr>
              <a:t>. 121 </a:t>
            </a:r>
            <a:r>
              <a:rPr lang="en-GB" altLang="it-IT" sz="2800" dirty="0" err="1">
                <a:latin typeface="Garamond" panose="02020404030301010803" pitchFamily="18" charset="0"/>
              </a:rPr>
              <a:t>della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costituzione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ogni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doveva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eleggere</a:t>
            </a:r>
            <a:r>
              <a:rPr lang="en-GB" altLang="it-IT" sz="2800" dirty="0">
                <a:latin typeface="Garamond" panose="02020404030301010803" pitchFamily="18" charset="0"/>
              </a:rPr>
              <a:t> un </a:t>
            </a:r>
            <a:r>
              <a:rPr lang="en-GB" altLang="it-IT" sz="2800" dirty="0" err="1">
                <a:latin typeface="Garamond" panose="02020404030301010803" pitchFamily="18" charset="0"/>
              </a:rPr>
              <a:t>consiglio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Il </a:t>
            </a:r>
            <a:r>
              <a:rPr lang="en-GB" altLang="it-IT" sz="2800" dirty="0" err="1">
                <a:latin typeface="Garamond" panose="02020404030301010803" pitchFamily="18" charset="0"/>
              </a:rPr>
              <a:t>consiglio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doveva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accordare</a:t>
            </a:r>
            <a:r>
              <a:rPr lang="en-GB" altLang="it-IT" sz="2800" dirty="0">
                <a:latin typeface="Garamond" panose="02020404030301010803" pitchFamily="18" charset="0"/>
              </a:rPr>
              <a:t> la </a:t>
            </a:r>
            <a:r>
              <a:rPr lang="en-GB" altLang="it-IT" sz="2800" dirty="0" err="1">
                <a:latin typeface="Garamond" panose="02020404030301010803" pitchFamily="18" charset="0"/>
              </a:rPr>
              <a:t>fiducia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giunta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regionale</a:t>
            </a:r>
            <a:r>
              <a:rPr lang="en-GB" altLang="it-IT" sz="2800" dirty="0">
                <a:latin typeface="Garamond" panose="02020404030301010803" pitchFamily="18" charset="0"/>
              </a:rPr>
              <a:t> (</a:t>
            </a:r>
            <a:r>
              <a:rPr lang="en-GB" altLang="it-IT" sz="2800" dirty="0" err="1">
                <a:latin typeface="Garamond" panose="02020404030301010803" pitchFamily="18" charset="0"/>
              </a:rPr>
              <a:t>esecutivo</a:t>
            </a:r>
            <a:r>
              <a:rPr lang="en-GB" altLang="it-IT" sz="2800" dirty="0">
                <a:latin typeface="Garamond" panose="02020404030301010803" pitchFamily="18" charset="0"/>
              </a:rPr>
              <a:t>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La </a:t>
            </a:r>
            <a:r>
              <a:rPr lang="en-GB" altLang="it-IT" sz="2800" dirty="0" err="1">
                <a:latin typeface="Garamond" panose="02020404030301010803" pitchFamily="18" charset="0"/>
              </a:rPr>
              <a:t>giunta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regionale</a:t>
            </a:r>
            <a:r>
              <a:rPr lang="en-GB" altLang="it-IT" sz="2800" dirty="0">
                <a:latin typeface="Garamond" panose="02020404030301010803" pitchFamily="18" charset="0"/>
              </a:rPr>
              <a:t> era </a:t>
            </a:r>
            <a:r>
              <a:rPr lang="en-GB" altLang="it-IT" sz="2800" dirty="0" err="1">
                <a:latin typeface="Garamond" panose="02020404030301010803" pitchFamily="18" charset="0"/>
              </a:rPr>
              <a:t>guidata</a:t>
            </a:r>
            <a:r>
              <a:rPr lang="en-GB" altLang="it-IT" sz="2800" dirty="0">
                <a:latin typeface="Garamond" panose="02020404030301010803" pitchFamily="18" charset="0"/>
              </a:rPr>
              <a:t> da un </a:t>
            </a:r>
            <a:r>
              <a:rPr lang="en-GB" altLang="it-IT" sz="2800" dirty="0" err="1">
                <a:latin typeface="Garamond" panose="02020404030301010803" pitchFamily="18" charset="0"/>
              </a:rPr>
              <a:t>presidente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Il </a:t>
            </a:r>
            <a:r>
              <a:rPr lang="en-GB" altLang="it-IT" sz="2800" dirty="0" err="1">
                <a:latin typeface="Garamond" panose="02020404030301010803" pitchFamily="18" charset="0"/>
              </a:rPr>
              <a:t>rapporto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consiglio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giunta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ricordava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quello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della</a:t>
            </a:r>
            <a:r>
              <a:rPr lang="en-GB" altLang="it-IT" sz="2800" dirty="0">
                <a:latin typeface="Garamond" panose="02020404030301010803" pitchFamily="18" charset="0"/>
              </a:rPr>
              <a:t> prima </a:t>
            </a:r>
            <a:r>
              <a:rPr lang="en-GB" altLang="it-IT" sz="2800" dirty="0" err="1">
                <a:latin typeface="Garamond" panose="02020404030301010803" pitchFamily="18" charset="0"/>
              </a:rPr>
              <a:t>repubblica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Il </a:t>
            </a:r>
            <a:r>
              <a:rPr lang="en-GB" altLang="it-IT" dirty="0" err="1">
                <a:latin typeface="Garamond" panose="02020404030301010803" pitchFamily="18" charset="0"/>
              </a:rPr>
              <a:t>consiglio</a:t>
            </a:r>
            <a:r>
              <a:rPr lang="en-GB" altLang="it-IT" dirty="0">
                <a:latin typeface="Garamond" panose="02020404030301010803" pitchFamily="18" charset="0"/>
              </a:rPr>
              <a:t> era </a:t>
            </a:r>
            <a:r>
              <a:rPr lang="en-GB" altLang="it-IT" dirty="0" err="1">
                <a:latin typeface="Garamond" panose="02020404030301010803" pitchFamily="18" charset="0"/>
              </a:rPr>
              <a:t>predominante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Il </a:t>
            </a:r>
            <a:r>
              <a:rPr lang="en-GB" altLang="it-IT" dirty="0" err="1">
                <a:latin typeface="Garamond" panose="02020404030301010803" pitchFamily="18" charset="0"/>
              </a:rPr>
              <a:t>presidente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della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giunta</a:t>
            </a:r>
            <a:r>
              <a:rPr lang="en-GB" altLang="it-IT" dirty="0">
                <a:latin typeface="Garamond" panose="02020404030301010803" pitchFamily="18" charset="0"/>
              </a:rPr>
              <a:t> era </a:t>
            </a:r>
            <a:r>
              <a:rPr lang="en-GB" altLang="it-IT" dirty="0" err="1">
                <a:latin typeface="Garamond" panose="02020404030301010803" pitchFamily="18" charset="0"/>
              </a:rPr>
              <a:t>debole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Le </a:t>
            </a:r>
            <a:r>
              <a:rPr lang="en-GB" altLang="it-IT" sz="2800" dirty="0" err="1">
                <a:latin typeface="Garamond" panose="02020404030301010803" pitchFamily="18" charset="0"/>
              </a:rPr>
              <a:t>elezioni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regionali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diventarono</a:t>
            </a:r>
            <a:r>
              <a:rPr lang="en-GB" altLang="it-IT" sz="2800" dirty="0">
                <a:latin typeface="Garamond" panose="02020404030301010803" pitchFamily="18" charset="0"/>
              </a:rPr>
              <a:t> “</a:t>
            </a:r>
            <a:r>
              <a:rPr lang="en-GB" altLang="it-IT" sz="2800" dirty="0" err="1">
                <a:latin typeface="Garamond" panose="02020404030301010803" pitchFamily="18" charset="0"/>
              </a:rPr>
              <a:t>elezioni</a:t>
            </a:r>
            <a:r>
              <a:rPr lang="en-GB" altLang="it-IT" sz="2800" dirty="0">
                <a:latin typeface="Garamond" panose="02020404030301010803" pitchFamily="18" charset="0"/>
              </a:rPr>
              <a:t> di secondo </a:t>
            </a:r>
            <a:r>
              <a:rPr lang="en-GB" altLang="it-IT" sz="2800" dirty="0" err="1">
                <a:latin typeface="Garamond" panose="02020404030301010803" pitchFamily="18" charset="0"/>
              </a:rPr>
              <a:t>ordine</a:t>
            </a:r>
            <a:r>
              <a:rPr lang="en-GB" altLang="it-IT" sz="2800" dirty="0">
                <a:latin typeface="Garamond" panose="02020404030301010803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739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>
            <a:extLst>
              <a:ext uri="{FF2B5EF4-FFF2-40B4-BE49-F238E27FC236}">
                <a16:creationId xmlns:a16="http://schemas.microsoft.com/office/drawing/2014/main" id="{042002AA-B7AA-734E-893E-2DFFDD94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5403B5D-E30C-144A-A814-4C1633517B64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3DFE3BC-0A6F-3F44-B4D3-FD470AC1B5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450"/>
            <a:ext cx="7777163" cy="8636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Il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locale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dopo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1990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F7E360D-24E1-0F46-9971-7503C4BA09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9144000" cy="4968875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Attorno</a:t>
            </a:r>
            <a:r>
              <a:rPr lang="en-GB" altLang="it-IT" sz="2400" dirty="0">
                <a:latin typeface="Garamond" panose="02020404030301010803" pitchFamily="18" charset="0"/>
              </a:rPr>
              <a:t> al 1990 </a:t>
            </a:r>
            <a:r>
              <a:rPr lang="en-GB" altLang="it-IT" sz="2400" dirty="0" err="1">
                <a:latin typeface="Garamond" panose="02020404030301010803" pitchFamily="18" charset="0"/>
              </a:rPr>
              <a:t>si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creano</a:t>
            </a:r>
            <a:r>
              <a:rPr lang="en-GB" altLang="it-IT" sz="2400" dirty="0">
                <a:latin typeface="Garamond" panose="02020404030301010803" pitchFamily="18" charset="0"/>
              </a:rPr>
              <a:t> le </a:t>
            </a:r>
            <a:r>
              <a:rPr lang="en-GB" altLang="it-IT" sz="2400" dirty="0" err="1">
                <a:latin typeface="Garamond" panose="02020404030301010803" pitchFamily="18" charset="0"/>
              </a:rPr>
              <a:t>condizioni</a:t>
            </a:r>
            <a:r>
              <a:rPr lang="en-GB" altLang="it-IT" sz="2400" dirty="0">
                <a:latin typeface="Garamond" panose="02020404030301010803" pitchFamily="18" charset="0"/>
              </a:rPr>
              <a:t> per </a:t>
            </a:r>
            <a:r>
              <a:rPr lang="en-GB" altLang="it-IT" sz="2400" dirty="0" err="1">
                <a:latin typeface="Garamond" panose="02020404030301010803" pitchFamily="18" charset="0"/>
              </a:rPr>
              <a:t>riformare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sistema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latin typeface="Garamond" panose="02020404030301010803" pitchFamily="18" charset="0"/>
              </a:rPr>
              <a:t>governo</a:t>
            </a:r>
            <a:r>
              <a:rPr lang="en-GB" altLang="it-IT" sz="2400" dirty="0">
                <a:latin typeface="Garamond" panose="02020404030301010803" pitchFamily="18" charset="0"/>
              </a:rPr>
              <a:t> locale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Le </a:t>
            </a:r>
            <a:r>
              <a:rPr lang="en-GB" altLang="it-IT" sz="2400" dirty="0" err="1">
                <a:latin typeface="Garamond" panose="02020404030301010803" pitchFamily="18" charset="0"/>
              </a:rPr>
              <a:t>origini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dirty="0" err="1">
                <a:latin typeface="Garamond" panose="02020404030301010803" pitchFamily="18" charset="0"/>
              </a:rPr>
              <a:t>cambiamento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vanno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cercate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nella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maggiore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richiesta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latin typeface="Garamond" panose="02020404030301010803" pitchFamily="18" charset="0"/>
              </a:rPr>
              <a:t>autonomia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degli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enti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locali</a:t>
            </a:r>
            <a:r>
              <a:rPr lang="en-GB" altLang="it-IT" sz="2400" dirty="0">
                <a:latin typeface="Garamond" panose="02020404030301010803" pitchFamily="18" charset="0"/>
              </a:rPr>
              <a:t>, </a:t>
            </a:r>
            <a:r>
              <a:rPr lang="en-GB" altLang="it-IT" sz="2400" dirty="0" err="1">
                <a:latin typeface="Garamond" panose="02020404030301010803" pitchFamily="18" charset="0"/>
              </a:rPr>
              <a:t>già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sviluppata</a:t>
            </a:r>
            <a:r>
              <a:rPr lang="en-GB" altLang="it-IT" sz="2400" dirty="0">
                <a:latin typeface="Garamond" panose="02020404030301010803" pitchFamily="18" charset="0"/>
              </a:rPr>
              <a:t> da tempo in </a:t>
            </a:r>
            <a:r>
              <a:rPr lang="en-GB" altLang="it-IT" sz="2400" dirty="0" err="1">
                <a:latin typeface="Garamond" panose="02020404030301010803" pitchFamily="18" charset="0"/>
              </a:rPr>
              <a:t>molte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aree</a:t>
            </a:r>
            <a:r>
              <a:rPr lang="en-GB" altLang="it-IT" sz="2400" dirty="0">
                <a:latin typeface="Garamond" panose="02020404030301010803" pitchFamily="18" charset="0"/>
              </a:rPr>
              <a:t> (specie quelle </a:t>
            </a:r>
            <a:r>
              <a:rPr lang="en-GB" altLang="it-IT" sz="2400" dirty="0" err="1">
                <a:latin typeface="Garamond" panose="02020404030301010803" pitchFamily="18" charset="0"/>
              </a:rPr>
              <a:t>ricche</a:t>
            </a:r>
            <a:r>
              <a:rPr lang="en-GB" altLang="it-IT" sz="2400" dirty="0"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latin typeface="Garamond" panose="02020404030301010803" pitchFamily="18" charset="0"/>
              </a:rPr>
              <a:t>periferiche</a:t>
            </a:r>
            <a:r>
              <a:rPr lang="en-GB" altLang="it-IT" sz="2400" dirty="0">
                <a:latin typeface="Garamond" panose="02020404030301010803" pitchFamily="18" charset="0"/>
              </a:rPr>
              <a:t>)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Tema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dirty="0" err="1">
                <a:latin typeface="Garamond" panose="02020404030301010803" pitchFamily="18" charset="0"/>
              </a:rPr>
              <a:t>regionalismo</a:t>
            </a:r>
            <a:r>
              <a:rPr lang="en-GB" altLang="it-IT" sz="2400" dirty="0">
                <a:latin typeface="Garamond" panose="02020404030301010803" pitchFamily="18" charset="0"/>
              </a:rPr>
              <a:t>/</a:t>
            </a:r>
            <a:r>
              <a:rPr lang="en-GB" altLang="it-IT" sz="2400" dirty="0" err="1">
                <a:latin typeface="Garamond" panose="02020404030301010803" pitchFamily="18" charset="0"/>
              </a:rPr>
              <a:t>federalismo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presente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dagli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anni</a:t>
            </a:r>
            <a:r>
              <a:rPr lang="en-GB" altLang="it-IT" sz="2400" dirty="0">
                <a:latin typeface="Garamond" panose="02020404030301010803" pitchFamily="18" charset="0"/>
              </a:rPr>
              <a:t> ’80 con </a:t>
            </a:r>
            <a:r>
              <a:rPr lang="en-GB" altLang="it-IT" sz="2400" dirty="0" err="1">
                <a:latin typeface="Garamond" panose="02020404030301010803" pitchFamily="18" charset="0"/>
              </a:rPr>
              <a:t>vari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movimenti</a:t>
            </a:r>
            <a:r>
              <a:rPr lang="en-GB" altLang="it-IT" sz="2400" dirty="0"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latin typeface="Garamond" panose="02020404030301010803" pitchFamily="18" charset="0"/>
              </a:rPr>
              <a:t>liste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civiche</a:t>
            </a:r>
            <a:r>
              <a:rPr lang="en-GB" altLang="it-IT" sz="2400" dirty="0">
                <a:latin typeface="Garamond" panose="02020404030301010803" pitchFamily="18" charset="0"/>
              </a:rPr>
              <a:t> e poi col </a:t>
            </a:r>
            <a:r>
              <a:rPr lang="en-GB" altLang="it-IT" sz="2400" dirty="0" err="1">
                <a:latin typeface="Garamond" panose="02020404030301010803" pitchFamily="18" charset="0"/>
              </a:rPr>
              <a:t>successo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della</a:t>
            </a:r>
            <a:r>
              <a:rPr lang="en-GB" altLang="it-IT" sz="2400" dirty="0">
                <a:latin typeface="Garamond" panose="02020404030301010803" pitchFamily="18" charset="0"/>
              </a:rPr>
              <a:t> Lega Nord (1992)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La </a:t>
            </a:r>
            <a:r>
              <a:rPr lang="en-GB" altLang="it-IT" sz="2400" dirty="0" err="1">
                <a:latin typeface="Garamond" panose="02020404030301010803" pitchFamily="18" charset="0"/>
              </a:rPr>
              <a:t>crisi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politica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primi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anni</a:t>
            </a:r>
            <a:r>
              <a:rPr lang="en-GB" altLang="it-IT" sz="2400" dirty="0">
                <a:latin typeface="Garamond" panose="02020404030301010803" pitchFamily="18" charset="0"/>
              </a:rPr>
              <a:t> '90 </a:t>
            </a:r>
            <a:r>
              <a:rPr lang="en-GB" altLang="it-IT" sz="2400" dirty="0" err="1">
                <a:latin typeface="Garamond" panose="02020404030301010803" pitchFamily="18" charset="0"/>
              </a:rPr>
              <a:t>apre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una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finestra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latin typeface="Garamond" panose="02020404030301010803" pitchFamily="18" charset="0"/>
              </a:rPr>
              <a:t>opportunità</a:t>
            </a:r>
            <a:r>
              <a:rPr lang="en-GB" altLang="it-IT" sz="2400" dirty="0">
                <a:latin typeface="Garamond" panose="02020404030301010803" pitchFamily="18" charset="0"/>
              </a:rPr>
              <a:t> per </a:t>
            </a:r>
            <a:r>
              <a:rPr lang="en-GB" altLang="it-IT" sz="2400" dirty="0" err="1">
                <a:latin typeface="Garamond" panose="02020404030301010803" pitchFamily="18" charset="0"/>
              </a:rPr>
              <a:t>introdurre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alcune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riforme</a:t>
            </a:r>
            <a:r>
              <a:rPr lang="en-GB" altLang="it-IT" sz="2400" dirty="0">
                <a:latin typeface="Garamond" panose="02020404030301010803" pitchFamily="18" charset="0"/>
              </a:rPr>
              <a:t> innovative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Le </a:t>
            </a:r>
            <a:r>
              <a:rPr lang="en-GB" altLang="it-IT" sz="2400" dirty="0" err="1">
                <a:latin typeface="Garamond" panose="02020404030301010803" pitchFamily="18" charset="0"/>
              </a:rPr>
              <a:t>elezioni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dirette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dirty="0" err="1">
                <a:latin typeface="Garamond" panose="02020404030301010803" pitchFamily="18" charset="0"/>
              </a:rPr>
              <a:t>sindaco</a:t>
            </a:r>
            <a:r>
              <a:rPr lang="en-GB" altLang="it-IT" sz="2400" dirty="0">
                <a:latin typeface="Garamond" panose="02020404030301010803" pitchFamily="18" charset="0"/>
              </a:rPr>
              <a:t>, </a:t>
            </a:r>
            <a:r>
              <a:rPr lang="en-GB" altLang="it-IT" sz="2400" dirty="0" err="1">
                <a:latin typeface="Garamond" panose="02020404030301010803" pitchFamily="18" charset="0"/>
              </a:rPr>
              <a:t>precedute</a:t>
            </a:r>
            <a:r>
              <a:rPr lang="en-GB" altLang="it-IT" sz="2400" dirty="0">
                <a:latin typeface="Garamond" panose="02020404030301010803" pitchFamily="18" charset="0"/>
              </a:rPr>
              <a:t> da </a:t>
            </a:r>
            <a:r>
              <a:rPr lang="en-GB" altLang="it-IT" sz="2400" dirty="0" err="1">
                <a:latin typeface="Garamond" panose="02020404030301010803" pitchFamily="18" charset="0"/>
              </a:rPr>
              <a:t>importanti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riforme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amministrative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locali</a:t>
            </a:r>
            <a:r>
              <a:rPr lang="en-GB" altLang="it-IT" sz="2400" dirty="0">
                <a:latin typeface="Garamond" panose="02020404030301010803" pitchFamily="18" charset="0"/>
              </a:rPr>
              <a:t> (</a:t>
            </a:r>
            <a:r>
              <a:rPr lang="en-GB" altLang="it-IT" sz="2400" i="1" dirty="0" err="1">
                <a:latin typeface="Garamond" panose="02020404030301010803" pitchFamily="18" charset="0"/>
              </a:rPr>
              <a:t>vedi</a:t>
            </a:r>
            <a:r>
              <a:rPr lang="en-GB" altLang="it-IT" sz="2400" i="1" dirty="0">
                <a:latin typeface="Garamond" panose="02020404030301010803" pitchFamily="18" charset="0"/>
              </a:rPr>
              <a:t> ultra</a:t>
            </a:r>
            <a:r>
              <a:rPr lang="en-GB" altLang="it-IT" sz="2400" dirty="0">
                <a:latin typeface="Garamond" panose="02020404030301010803" pitchFamily="18" charset="0"/>
              </a:rPr>
              <a:t>) </a:t>
            </a:r>
            <a:r>
              <a:rPr lang="en-GB" altLang="it-IT" sz="2400" dirty="0" err="1">
                <a:latin typeface="Garamond" panose="02020404030301010803" pitchFamily="18" charset="0"/>
              </a:rPr>
              <a:t>hanno</a:t>
            </a:r>
            <a:r>
              <a:rPr lang="en-GB" altLang="it-IT" sz="2400" dirty="0">
                <a:latin typeface="Garamond" panose="02020404030301010803" pitchFamily="18" charset="0"/>
              </a:rPr>
              <a:t> un </a:t>
            </a:r>
            <a:r>
              <a:rPr lang="en-GB" altLang="it-IT" sz="2400" dirty="0" err="1">
                <a:latin typeface="Garamond" panose="02020404030301010803" pitchFamily="18" charset="0"/>
              </a:rPr>
              <a:t>effetto</a:t>
            </a:r>
            <a:r>
              <a:rPr lang="en-GB" altLang="it-IT" sz="2400" dirty="0">
                <a:latin typeface="Garamond" panose="02020404030301010803" pitchFamily="18" charset="0"/>
              </a:rPr>
              <a:t> a </a:t>
            </a:r>
            <a:r>
              <a:rPr lang="en-GB" altLang="it-IT" sz="2400" dirty="0" err="1">
                <a:latin typeface="Garamond" panose="02020404030301010803" pitchFamily="18" charset="0"/>
              </a:rPr>
              <a:t>cascata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sull’idea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latin typeface="Garamond" panose="02020404030301010803" pitchFamily="18" charset="0"/>
              </a:rPr>
              <a:t>efficienza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dell’amministrazione</a:t>
            </a:r>
            <a:r>
              <a:rPr lang="en-GB" altLang="it-IT" sz="2400" dirty="0">
                <a:latin typeface="Garamond" panose="02020404030301010803" pitchFamily="18" charset="0"/>
              </a:rPr>
              <a:t> locale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B2894AD-59ED-8941-998E-CE9C21C14C5E}"/>
              </a:ext>
            </a:extLst>
          </p:cNvPr>
          <p:cNvSpPr/>
          <p:nvPr/>
        </p:nvSpPr>
        <p:spPr>
          <a:xfrm>
            <a:off x="9449138" y="162984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864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2485</Words>
  <Application>Microsoft Office PowerPoint</Application>
  <PresentationFormat>Presentazione su schermo (4:3)</PresentationFormat>
  <Paragraphs>316</Paragraphs>
  <Slides>33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33</vt:i4>
      </vt:variant>
    </vt:vector>
  </HeadingPairs>
  <TitlesOfParts>
    <vt:vector size="43" baseType="lpstr">
      <vt:lpstr>Arial</vt:lpstr>
      <vt:lpstr>Calibri</vt:lpstr>
      <vt:lpstr>Century Gothic</vt:lpstr>
      <vt:lpstr>Garamond</vt:lpstr>
      <vt:lpstr>Times New Roman</vt:lpstr>
      <vt:lpstr>Verdana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Stato unitario e fratture territoriali</vt:lpstr>
      <vt:lpstr>Il localismo</vt:lpstr>
      <vt:lpstr>Le autonomie territoriali nella costituzione repubblicana</vt:lpstr>
      <vt:lpstr>Il dibattito della costituente  su regioni e forma di stato</vt:lpstr>
      <vt:lpstr>Attuazione del regionalismo</vt:lpstr>
      <vt:lpstr>Un sistema consensuale</vt:lpstr>
      <vt:lpstr> Il governo locale dopo il 1990</vt:lpstr>
      <vt:lpstr>La trasformazione del sistema locale</vt:lpstr>
      <vt:lpstr>La nuova forma di governo locale</vt:lpstr>
      <vt:lpstr>Leggi Bassanini (1997-1999)‏</vt:lpstr>
      <vt:lpstr>La riforma costituzionale del 2001</vt:lpstr>
      <vt:lpstr>Distribuzione delle competenze post-riforma 2001</vt:lpstr>
      <vt:lpstr>I numeri del governo regionale e locale (2021)</vt:lpstr>
      <vt:lpstr>Esiti politici delle elezioni regionali: maggiore incertezza e caducità</vt:lpstr>
      <vt:lpstr>Federalismo o Regionalismo differenziato?</vt:lpstr>
      <vt:lpstr>Presentazione standard di PowerPoint</vt:lpstr>
      <vt:lpstr>Il carattere originario della PA italiana</vt:lpstr>
      <vt:lpstr>La crescita della PA nell'Italia liberale</vt:lpstr>
      <vt:lpstr>La PA nel periodo fascista</vt:lpstr>
      <vt:lpstr>La PA Italiana dopo il 1945</vt:lpstr>
      <vt:lpstr>Caratteristiche del sistema amministrativo italiano</vt:lpstr>
      <vt:lpstr>Le interpretazioni</vt:lpstr>
      <vt:lpstr>Il lungo processo di riforma</vt:lpstr>
      <vt:lpstr>Settori e contenuti delle riforme</vt:lpstr>
      <vt:lpstr>Il ruolo dei nuovi manager pubblici</vt:lpstr>
      <vt:lpstr>Crescita delle istituzioni regolative</vt:lpstr>
      <vt:lpstr>Presentazione standard di PowerPoint</vt:lpstr>
      <vt:lpstr>Presentazione standard di PowerPoint</vt:lpstr>
      <vt:lpstr>Rivoluzione senza Punizione  La riforma secondo il Governo Renzi</vt:lpstr>
      <vt:lpstr>Presentazione standard di PowerPoint</vt:lpstr>
      <vt:lpstr>Eredità della “riforma permanente”: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</cp:lastModifiedBy>
  <cp:revision>149</cp:revision>
  <dcterms:created xsi:type="dcterms:W3CDTF">2017-11-13T10:11:35Z</dcterms:created>
  <dcterms:modified xsi:type="dcterms:W3CDTF">2025-09-29T13:38:51Z</dcterms:modified>
</cp:coreProperties>
</file>