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</p:sldMasterIdLst>
  <p:notesMasterIdLst>
    <p:notesMasterId r:id="rId26"/>
  </p:notesMasterIdLst>
  <p:sldIdLst>
    <p:sldId id="263" r:id="rId4"/>
    <p:sldId id="257" r:id="rId5"/>
    <p:sldId id="264" r:id="rId6"/>
    <p:sldId id="265" r:id="rId7"/>
    <p:sldId id="267" r:id="rId8"/>
    <p:sldId id="268" r:id="rId9"/>
    <p:sldId id="269" r:id="rId10"/>
    <p:sldId id="270" r:id="rId11"/>
    <p:sldId id="271" r:id="rId12"/>
    <p:sldId id="261" r:id="rId13"/>
    <p:sldId id="272" r:id="rId14"/>
    <p:sldId id="273" r:id="rId15"/>
    <p:sldId id="276" r:id="rId16"/>
    <p:sldId id="277" r:id="rId17"/>
    <p:sldId id="274" r:id="rId18"/>
    <p:sldId id="275" r:id="rId19"/>
    <p:sldId id="280" r:id="rId20"/>
    <p:sldId id="278" r:id="rId21"/>
    <p:sldId id="279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2B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10" autoAdjust="0"/>
    <p:restoredTop sz="94658" autoAdjust="0"/>
  </p:normalViewPr>
  <p:slideViewPr>
    <p:cSldViewPr showGuides="1">
      <p:cViewPr varScale="1">
        <p:scale>
          <a:sx n="107" d="100"/>
          <a:sy n="107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CFE86-00DA-6E4B-B563-B48A12F2CD84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it-IT"/>
              <a:t>Modifica gli stili del testo dello schema
Secondo livello
Terzo livello
Quarto livello
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4F2FD2-7B1E-CE46-9489-652D07C7685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022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A527265D-D36C-1441-9AED-990CF354287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fld id="{1531C593-F7D9-DD40-A805-2A4006AD1575}" type="slidenum">
              <a:rPr lang="en-GB" altLang="it-IT" sz="1300">
                <a:solidFill>
                  <a:srgbClr val="FFFF00"/>
                </a:solidFill>
              </a:rPr>
              <a:pPr/>
              <a:t>10</a:t>
            </a:fld>
            <a:endParaRPr lang="en-GB" altLang="it-IT" sz="1300">
              <a:solidFill>
                <a:srgbClr val="FFFF00"/>
              </a:solidFill>
            </a:endParaRPr>
          </a:p>
        </p:txBody>
      </p:sp>
      <p:sp>
        <p:nvSpPr>
          <p:cNvPr id="19459" name="Text Box 1">
            <a:extLst>
              <a:ext uri="{FF2B5EF4-FFF2-40B4-BE49-F238E27FC236}">
                <a16:creationId xmlns:a16="http://schemas.microsoft.com/office/drawing/2014/main" id="{0E90F79E-9A4F-EC41-8F70-185EADC22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768350"/>
            <a:ext cx="5114925" cy="38369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97000"/>
              </a:lnSpc>
              <a:buClr>
                <a:srgbClr val="000000"/>
              </a:buClr>
              <a:buSzPct val="100000"/>
              <a:buFont typeface="Arial Unicode MS" panose="020B0604020202020204" pitchFamily="34" charset="-128"/>
              <a:buNone/>
            </a:pPr>
            <a:endParaRPr lang="it-IT" altLang="it-IT"/>
          </a:p>
        </p:txBody>
      </p:sp>
      <p:sp>
        <p:nvSpPr>
          <p:cNvPr id="19460" name="Text Box 2">
            <a:extLst>
              <a:ext uri="{FF2B5EF4-FFF2-40B4-BE49-F238E27FC236}">
                <a16:creationId xmlns:a16="http://schemas.microsoft.com/office/drawing/2014/main" id="{65364FAE-2B84-1E4D-8558-10434CD30520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>
          <a:xfrm>
            <a:off x="946150" y="4860925"/>
            <a:ext cx="5207000" cy="46053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>
              <a:spcBef>
                <a:spcPts val="450"/>
              </a:spcBef>
              <a:buFont typeface="Arial Unicode MS" panose="020B0604020202020204" pitchFamily="34" charset="-128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it-IT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Note</a:t>
            </a:r>
          </a:p>
          <a:p>
            <a:pPr>
              <a:spcBef>
                <a:spcPts val="450"/>
              </a:spcBef>
              <a:buFont typeface="Arial Unicode MS" panose="020B0604020202020204" pitchFamily="34" charset="-128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it-IT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Nell’analisi politologica, il concetto di PP viene distinto da decisione (anche se il nesso tra i due è strettissimo) per la dimensione più sistemica della politica rispetto alla decisione. Però la politica non è neppure un </a:t>
            </a:r>
            <a:r>
              <a:rPr lang="en-GB" altLang="it-IT" i="1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programma</a:t>
            </a:r>
            <a:r>
              <a:rPr lang="en-GB" altLang="it-IT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, nel senso che all’interno di un manifesto, di una ideologia, o anche di una semplice “manifestazione di intenzioni” possono celarsi più politiche.</a:t>
            </a:r>
          </a:p>
          <a:p>
            <a:pPr>
              <a:spcBef>
                <a:spcPts val="450"/>
              </a:spcBef>
              <a:buFont typeface="Arial Unicode MS" panose="020B0604020202020204" pitchFamily="34" charset="-128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it-IT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Infine le </a:t>
            </a:r>
            <a:r>
              <a:rPr lang="en-GB" altLang="it-IT" i="1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policies </a:t>
            </a:r>
            <a:r>
              <a:rPr lang="en-GB" altLang="it-IT">
                <a:latin typeface="Arial Unicode MS" panose="020B0604020202020204" pitchFamily="34" charset="-128"/>
                <a:ea typeface="DejaVu Sans" charset="0"/>
                <a:cs typeface="DejaVu Sans" charset="0"/>
              </a:rPr>
              <a:t>si distinguono dalla legge. Non in tutte le leggi vi sono politiche (si pensi alle leggi quadro o a leggi di tipo simbolico come quelle che parlano dell’inno o delle bandiere). E non tutte le politiche sono “fatte” da leggi.</a:t>
            </a:r>
          </a:p>
          <a:p>
            <a:pPr>
              <a:spcBef>
                <a:spcPts val="450"/>
              </a:spcBef>
              <a:buFont typeface="Arial Unicode MS" panose="020B0604020202020204" pitchFamily="34" charset="-128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altLang="it-IT">
              <a:latin typeface="Arial Unicode MS" panose="020B0604020202020204" pitchFamily="34" charset="-128"/>
              <a:ea typeface="DejaVu Sans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5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sz="quarter" idx="10" hasCustomPrompt="1"/>
          </p:nvPr>
        </p:nvSpPr>
        <p:spPr>
          <a:xfrm>
            <a:off x="3563888" y="548680"/>
            <a:ext cx="5185023" cy="4536504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inserire </a:t>
            </a:r>
          </a:p>
          <a:p>
            <a:pPr lvl="0"/>
            <a:r>
              <a:rPr lang="it-IT" dirty="0"/>
              <a:t>il titolo della presentazione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3938" y="5379814"/>
            <a:ext cx="5256212" cy="42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563938" y="5877942"/>
            <a:ext cx="5329237" cy="79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Dipartimento/Struttura </a:t>
            </a:r>
            <a:r>
              <a:rPr lang="it-IT" dirty="0" err="1"/>
              <a:t>xxxxxx</a:t>
            </a:r>
            <a:r>
              <a:rPr lang="it-IT" dirty="0"/>
              <a:t> </a:t>
            </a:r>
            <a:r>
              <a:rPr lang="it-IT" dirty="0" err="1"/>
              <a:t>xxxxxxxxxxxx</a:t>
            </a:r>
            <a:r>
              <a:rPr lang="it-IT" dirty="0"/>
              <a:t> </a:t>
            </a:r>
            <a:r>
              <a:rPr lang="it-IT" dirty="0" err="1"/>
              <a:t>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r>
              <a:rPr lang="it-IT" dirty="0"/>
              <a:t> </a:t>
            </a:r>
            <a:r>
              <a:rPr lang="it-IT" dirty="0" err="1"/>
              <a:t>xxxxxxxxxxxxxxxxxxx</a:t>
            </a:r>
            <a:r>
              <a:rPr lang="it-IT" dirty="0"/>
              <a:t> </a:t>
            </a:r>
            <a:r>
              <a:rPr lang="it-IT" dirty="0" err="1"/>
              <a:t>xxxxx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672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punto ele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989138"/>
            <a:ext cx="8424862" cy="3960812"/>
          </a:xfrm>
          <a:prstGeom prst="rect">
            <a:avLst/>
          </a:prstGeom>
        </p:spPr>
        <p:txBody>
          <a:bodyPr/>
          <a:lstStyle>
            <a:lvl1pPr marL="285750" indent="-285750">
              <a:buFont typeface="Wingdings" panose="05000000000000000000" pitchFamily="2" charset="2"/>
              <a:buChar char="§"/>
              <a:defRPr sz="1800" baseline="0">
                <a:latin typeface="Century Gothic" panose="020B0502020202020204" pitchFamily="34" charset="0"/>
              </a:defRPr>
            </a:lvl1pPr>
            <a:lvl2pPr marL="742950" indent="-285750">
              <a:buFont typeface="Wingdings" panose="05000000000000000000" pitchFamily="2" charset="2"/>
              <a:buChar char="§"/>
              <a:defRPr sz="1800">
                <a:latin typeface="Century Gothic" panose="020B0502020202020204" pitchFamily="34" charset="0"/>
              </a:defRPr>
            </a:lvl2pPr>
          </a:lstStyle>
          <a:p>
            <a:pPr lvl="1"/>
            <a:r>
              <a:rPr lang="it-IT" dirty="0"/>
              <a:t>Fare clic per modificare il punto elenco uno</a:t>
            </a:r>
          </a:p>
          <a:p>
            <a:pPr lvl="1"/>
            <a:r>
              <a:rPr lang="it-IT" dirty="0"/>
              <a:t>Fare clic per modificare il punto elenco due</a:t>
            </a:r>
          </a:p>
          <a:p>
            <a:pPr lvl="1"/>
            <a:r>
              <a:rPr lang="it-IT" dirty="0"/>
              <a:t>Fare clic per modificare il punto elenco tre</a:t>
            </a:r>
          </a:p>
          <a:p>
            <a:pPr lvl="1"/>
            <a:r>
              <a:rPr lang="it-IT" dirty="0"/>
              <a:t>Fare clic per modificare il punto elenco quattro</a:t>
            </a:r>
          </a:p>
        </p:txBody>
      </p:sp>
      <p:sp>
        <p:nvSpPr>
          <p:cNvPr id="16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043853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sempl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  <p:sp>
        <p:nvSpPr>
          <p:cNvPr id="9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1412875"/>
            <a:ext cx="8424862" cy="4608413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</p:spTree>
    <p:extLst>
      <p:ext uri="{BB962C8B-B14F-4D97-AF65-F5344CB8AC3E}">
        <p14:creationId xmlns:p14="http://schemas.microsoft.com/office/powerpoint/2010/main" val="34181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grafico 8"/>
          <p:cNvSpPr>
            <a:spLocks noGrp="1"/>
          </p:cNvSpPr>
          <p:nvPr>
            <p:ph type="chart" sz="quarter" idx="10" hasCustomPrompt="1"/>
          </p:nvPr>
        </p:nvSpPr>
        <p:spPr>
          <a:xfrm>
            <a:off x="683269" y="2781300"/>
            <a:ext cx="7777163" cy="30241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 grafico</a:t>
            </a:r>
          </a:p>
        </p:txBody>
      </p:sp>
      <p:sp>
        <p:nvSpPr>
          <p:cNvPr id="11" name="Segnaposto testo 7"/>
          <p:cNvSpPr>
            <a:spLocks noGrp="1"/>
          </p:cNvSpPr>
          <p:nvPr>
            <p:ph type="body" sz="quarter" idx="12" hasCustomPrompt="1"/>
          </p:nvPr>
        </p:nvSpPr>
        <p:spPr>
          <a:xfrm>
            <a:off x="395288" y="1412875"/>
            <a:ext cx="8424862" cy="43194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0" baseline="0"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testo</a:t>
            </a:r>
          </a:p>
        </p:txBody>
      </p:sp>
      <p:sp>
        <p:nvSpPr>
          <p:cNvPr id="6" name="Segnaposto testo 7"/>
          <p:cNvSpPr>
            <a:spLocks noGrp="1"/>
          </p:cNvSpPr>
          <p:nvPr>
            <p:ph type="body" sz="quarter" idx="13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55583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10"/>
          <p:cNvSpPr>
            <a:spLocks noGrp="1"/>
          </p:cNvSpPr>
          <p:nvPr>
            <p:ph type="pic" sz="quarter" idx="10" hasCustomPrompt="1"/>
          </p:nvPr>
        </p:nvSpPr>
        <p:spPr>
          <a:xfrm>
            <a:off x="1150937" y="1700808"/>
            <a:ext cx="6842125" cy="4105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</a:lstStyle>
          <a:p>
            <a:r>
              <a:rPr lang="it-IT" dirty="0"/>
              <a:t>Fare clic sull’icona per inserire un’immagine</a:t>
            </a:r>
          </a:p>
        </p:txBody>
      </p:sp>
      <p:sp>
        <p:nvSpPr>
          <p:cNvPr id="5" name="Segnaposto tes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5288" y="476673"/>
            <a:ext cx="8424862" cy="64807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buNone/>
              <a:defRPr sz="2400" b="1">
                <a:solidFill>
                  <a:srgbClr val="BD2B0B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Fare clic per modificare il titolo della diapositiva</a:t>
            </a:r>
          </a:p>
        </p:txBody>
      </p:sp>
    </p:spTree>
    <p:extLst>
      <p:ext uri="{BB962C8B-B14F-4D97-AF65-F5344CB8AC3E}">
        <p14:creationId xmlns:p14="http://schemas.microsoft.com/office/powerpoint/2010/main" val="397025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4" name="Segnaposto numero diapositiva 8">
            <a:extLst>
              <a:ext uri="{FF2B5EF4-FFF2-40B4-BE49-F238E27FC236}">
                <a16:creationId xmlns:a16="http://schemas.microsoft.com/office/drawing/2014/main" id="{8076E647-2D79-714C-AE49-5E45E9217DC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84CDF69-D065-A447-A52A-5E3E5360E9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5" name="Segnaposto piè di pagina 9">
            <a:extLst>
              <a:ext uri="{FF2B5EF4-FFF2-40B4-BE49-F238E27FC236}">
                <a16:creationId xmlns:a16="http://schemas.microsoft.com/office/drawing/2014/main" id="{5B41976D-9A2B-6045-9FB4-292ACC266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286500"/>
            <a:ext cx="6019800" cy="4349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Luca Verzichelli        Sistema Politico Italiano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38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A6495-10AD-4821-85C3-8AFA6E21FD9A}" type="datetimeFigureOut">
              <a:rPr lang="it-IT" smtClean="0"/>
              <a:pPr/>
              <a:t>30/09/2025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5F8A-E727-4376-AE1D-87DF6743559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724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testo 7"/>
          <p:cNvSpPr>
            <a:spLocks noGrp="1"/>
          </p:cNvSpPr>
          <p:nvPr>
            <p:ph type="body" sz="quarter" idx="10" hasCustomPrompt="1"/>
          </p:nvPr>
        </p:nvSpPr>
        <p:spPr>
          <a:xfrm>
            <a:off x="1115616" y="2780928"/>
            <a:ext cx="6912768" cy="43237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 Cognome</a:t>
            </a:r>
          </a:p>
        </p:txBody>
      </p:sp>
      <p:sp>
        <p:nvSpPr>
          <p:cNvPr id="13" name="Segnaposto testo 12"/>
          <p:cNvSpPr>
            <a:spLocks noGrp="1"/>
          </p:cNvSpPr>
          <p:nvPr>
            <p:ph type="body" sz="quarter" idx="11" hasCustomPrompt="1"/>
          </p:nvPr>
        </p:nvSpPr>
        <p:spPr>
          <a:xfrm>
            <a:off x="1079612" y="3573016"/>
            <a:ext cx="6984776" cy="9361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Struttura</a:t>
            </a:r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2" hasCustomPrompt="1"/>
          </p:nvPr>
        </p:nvSpPr>
        <p:spPr>
          <a:xfrm>
            <a:off x="1042988" y="4725144"/>
            <a:ext cx="7058025" cy="144016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300" b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it-IT" dirty="0"/>
              <a:t>nome.cognome@unibo.it</a:t>
            </a:r>
          </a:p>
          <a:p>
            <a:pPr lvl="0"/>
            <a:r>
              <a:rPr lang="it-IT" dirty="0"/>
              <a:t>051 20 99982</a:t>
            </a:r>
          </a:p>
        </p:txBody>
      </p:sp>
    </p:spTree>
    <p:extLst>
      <p:ext uri="{BB962C8B-B14F-4D97-AF65-F5344CB8AC3E}">
        <p14:creationId xmlns:p14="http://schemas.microsoft.com/office/powerpoint/2010/main" val="424945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56792"/>
            <a:ext cx="2808312" cy="2808312"/>
          </a:xfrm>
          <a:prstGeom prst="rect">
            <a:avLst/>
          </a:prstGeom>
        </p:spPr>
      </p:pic>
      <p:cxnSp>
        <p:nvCxnSpPr>
          <p:cNvPr id="12" name="Connettore 1 11"/>
          <p:cNvCxnSpPr/>
          <p:nvPr userDrawn="1"/>
        </p:nvCxnSpPr>
        <p:spPr>
          <a:xfrm>
            <a:off x="3275856" y="188640"/>
            <a:ext cx="0" cy="6408712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3657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6580262" y="6173407"/>
            <a:ext cx="2411760" cy="54868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26"/>
          <a:stretch/>
        </p:blipFill>
        <p:spPr>
          <a:xfrm>
            <a:off x="6782011" y="6182111"/>
            <a:ext cx="2008262" cy="53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65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67" r:id="rId3"/>
    <p:sldLayoutId id="2147483669" r:id="rId4"/>
    <p:sldLayoutId id="2147483678" r:id="rId5"/>
    <p:sldLayoutId id="2147483679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BD2B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5886" y="620688"/>
            <a:ext cx="2052228" cy="2052228"/>
          </a:xfrm>
          <a:prstGeom prst="rect">
            <a:avLst/>
          </a:prstGeom>
        </p:spPr>
      </p:pic>
      <p:sp>
        <p:nvSpPr>
          <p:cNvPr id="9" name="CasellaDiTesto 8"/>
          <p:cNvSpPr txBox="1"/>
          <p:nvPr userDrawn="1"/>
        </p:nvSpPr>
        <p:spPr>
          <a:xfrm>
            <a:off x="3131840" y="6453336"/>
            <a:ext cx="28803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solidFill>
                  <a:schemeClr val="bg1"/>
                </a:solidFill>
              </a:rPr>
              <a:t>www.unibo.it</a:t>
            </a:r>
          </a:p>
        </p:txBody>
      </p:sp>
    </p:spTree>
    <p:extLst>
      <p:ext uri="{BB962C8B-B14F-4D97-AF65-F5344CB8AC3E}">
        <p14:creationId xmlns:p14="http://schemas.microsoft.com/office/powerpoint/2010/main" val="1868398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sz="quarter" idx="10"/>
          </p:nvPr>
        </p:nvSpPr>
        <p:spPr>
          <a:xfrm>
            <a:off x="3563888" y="548680"/>
            <a:ext cx="5472608" cy="4536504"/>
          </a:xfrm>
        </p:spPr>
        <p:txBody>
          <a:bodyPr/>
          <a:lstStyle/>
          <a:p>
            <a:pPr algn="ctr"/>
            <a:r>
              <a:rPr lang="it-IT" sz="3200" dirty="0">
                <a:latin typeface="Garamond" panose="02020404030301010803" pitchFamily="18" charset="0"/>
              </a:rPr>
              <a:t>Lezione 6</a:t>
            </a:r>
          </a:p>
          <a:p>
            <a:pPr algn="ctr"/>
            <a:endParaRPr lang="it-IT" sz="3200" dirty="0">
              <a:latin typeface="Garamond" panose="02020404030301010803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FF00"/>
                </a:solidFill>
                <a:latin typeface="Garamond" panose="02020404030301010803" pitchFamily="18" charset="0"/>
              </a:rPr>
              <a:t>Introduzione all’Analisi delle Politiche Pubbliche.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FF00"/>
                </a:solidFill>
                <a:latin typeface="Garamond" panose="02020404030301010803" pitchFamily="18" charset="0"/>
              </a:rPr>
              <a:t>Politica e Politiche.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FF00"/>
                </a:solidFill>
                <a:latin typeface="Garamond" panose="02020404030301010803" pitchFamily="18" charset="0"/>
              </a:rPr>
              <a:t>Cos’è una politica pubblica</a:t>
            </a:r>
            <a:endParaRPr lang="it-IT" sz="3200" dirty="0">
              <a:solidFill>
                <a:srgbClr val="FFFF00"/>
              </a:solidFill>
              <a:latin typeface="Garamond" panose="02020404030301010803" pitchFamily="18" charset="0"/>
            </a:endParaRPr>
          </a:p>
          <a:p>
            <a:endParaRPr lang="it-IT" sz="4400" i="1" dirty="0">
              <a:solidFill>
                <a:srgbClr val="FFFF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304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egnaposto numero diapositiva 4">
            <a:extLst>
              <a:ext uri="{FF2B5EF4-FFF2-40B4-BE49-F238E27FC236}">
                <a16:creationId xmlns:a16="http://schemas.microsoft.com/office/drawing/2014/main" id="{BAEDB3B1-20C2-E64A-AC54-5C7600925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endParaRPr lang="en-GB" altLang="it-IT" sz="1400" dirty="0">
              <a:solidFill>
                <a:srgbClr val="000000"/>
              </a:solidFill>
            </a:endParaRPr>
          </a:p>
        </p:txBody>
      </p:sp>
      <p:sp>
        <p:nvSpPr>
          <p:cNvPr id="8193" name="AutoShape 1">
            <a:extLst>
              <a:ext uri="{FF2B5EF4-FFF2-40B4-BE49-F238E27FC236}">
                <a16:creationId xmlns:a16="http://schemas.microsoft.com/office/drawing/2014/main" id="{D0B76921-091E-484C-9E3B-8C73F4465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813" y="4953000"/>
            <a:ext cx="3657600" cy="1524000"/>
          </a:xfrm>
          <a:prstGeom prst="flowChartMagneticTape">
            <a:avLst/>
          </a:prstGeom>
          <a:solidFill>
            <a:srgbClr val="FFFF99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Benché fondata spesso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su elementi normativi, la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politica pubblica non è un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fenomeno oggettivo tangibile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9DA4FAD2-71C5-B040-9033-303B9A5FC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38" y="2932113"/>
            <a:ext cx="3352800" cy="1524000"/>
          </a:xfrm>
          <a:prstGeom prst="flowChartMagneticTape">
            <a:avLst/>
          </a:prstGeom>
          <a:solidFill>
            <a:srgbClr val="CC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Il termine </a:t>
            </a:r>
            <a:r>
              <a:rPr lang="en-GB" altLang="it-IT" sz="1800" i="1">
                <a:solidFill>
                  <a:srgbClr val="C73951"/>
                </a:solidFill>
              </a:rPr>
              <a:t>policy </a:t>
            </a:r>
            <a:r>
              <a:rPr lang="en-GB" altLang="it-IT" sz="1800">
                <a:solidFill>
                  <a:srgbClr val="C73951"/>
                </a:solidFill>
              </a:rPr>
              <a:t>viene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affiancato solitamente a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qualcosa di più piccolo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dei cambiamenti generali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della società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0A4E20F-449B-9041-8536-4734A9FD8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1143000"/>
            <a:ext cx="2971800" cy="1447800"/>
          </a:xfrm>
          <a:prstGeom prst="flowChartMagneticTape">
            <a:avLst/>
          </a:prstGeom>
          <a:solidFill>
            <a:srgbClr val="99FFCC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Il termine </a:t>
            </a:r>
            <a:r>
              <a:rPr lang="en-GB" altLang="it-IT" sz="1800" i="1">
                <a:solidFill>
                  <a:srgbClr val="C73951"/>
                </a:solidFill>
              </a:rPr>
              <a:t>policy </a:t>
            </a:r>
            <a:r>
              <a:rPr lang="en-GB" altLang="it-IT" sz="1800">
                <a:solidFill>
                  <a:srgbClr val="C73951"/>
                </a:solidFill>
              </a:rPr>
              <a:t>viene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affiancato solitamente a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qualcosa di più grande di </a:t>
            </a:r>
          </a:p>
          <a:p>
            <a:pPr algn="ctr">
              <a:lnSpc>
                <a:spcPct val="80000"/>
              </a:lnSpc>
              <a:buClr>
                <a:srgbClr val="C73951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1800">
                <a:solidFill>
                  <a:srgbClr val="C73951"/>
                </a:solidFill>
              </a:rPr>
              <a:t>particolari decisioni</a:t>
            </a:r>
          </a:p>
        </p:txBody>
      </p:sp>
      <p:sp>
        <p:nvSpPr>
          <p:cNvPr id="7175" name="Rectangle 5">
            <a:extLst>
              <a:ext uri="{FF2B5EF4-FFF2-40B4-BE49-F238E27FC236}">
                <a16:creationId xmlns:a16="http://schemas.microsoft.com/office/drawing/2014/main" id="{B7FAFFB4-E6D2-B342-B60D-49F7E0071A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1866900"/>
            <a:ext cx="5335588" cy="9144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2800">
                <a:solidFill>
                  <a:srgbClr val="FFFF00"/>
                </a:solidFill>
              </a:rPr>
              <a:t>Politica pubblica </a:t>
            </a:r>
            <a:r>
              <a:rPr lang="en-GB" altLang="it-IT" sz="2800">
                <a:solidFill>
                  <a:srgbClr val="FFFF00"/>
                </a:solidFill>
                <a:latin typeface="Symbol" pitchFamily="2" charset="2"/>
              </a:rPr>
              <a:t></a:t>
            </a:r>
            <a:r>
              <a:rPr lang="en-GB" altLang="it-IT" sz="2800">
                <a:solidFill>
                  <a:srgbClr val="FFFF00"/>
                </a:solidFill>
              </a:rPr>
              <a:t> decisione</a:t>
            </a:r>
          </a:p>
        </p:txBody>
      </p:sp>
      <p:sp>
        <p:nvSpPr>
          <p:cNvPr id="7176" name="Rectangle 6">
            <a:extLst>
              <a:ext uri="{FF2B5EF4-FFF2-40B4-BE49-F238E27FC236}">
                <a16:creationId xmlns:a16="http://schemas.microsoft.com/office/drawing/2014/main" id="{9E24438C-27C4-494F-97E9-52A28AA4D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9475" y="3886200"/>
            <a:ext cx="5653088" cy="9144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2800">
                <a:solidFill>
                  <a:srgbClr val="FFFF00"/>
                </a:solidFill>
              </a:rPr>
              <a:t>Politica pubblica </a:t>
            </a:r>
            <a:r>
              <a:rPr lang="en-GB" altLang="it-IT" sz="2800">
                <a:solidFill>
                  <a:srgbClr val="FFFF00"/>
                </a:solidFill>
                <a:latin typeface="Symbol" pitchFamily="2" charset="2"/>
              </a:rPr>
              <a:t></a:t>
            </a:r>
            <a:r>
              <a:rPr lang="en-GB" altLang="it-IT" sz="2800">
                <a:solidFill>
                  <a:srgbClr val="FFFF00"/>
                </a:solidFill>
              </a:rPr>
              <a:t> programma</a:t>
            </a:r>
          </a:p>
        </p:txBody>
      </p:sp>
      <p:sp>
        <p:nvSpPr>
          <p:cNvPr id="7177" name="Rectangle 7">
            <a:extLst>
              <a:ext uri="{FF2B5EF4-FFF2-40B4-BE49-F238E27FC236}">
                <a16:creationId xmlns:a16="http://schemas.microsoft.com/office/drawing/2014/main" id="{B9A3F7D2-1133-0F4F-A9DA-C76ED82B0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5791200"/>
            <a:ext cx="4568825" cy="9144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buClr>
                <a:srgbClr val="FFFF00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2800">
                <a:solidFill>
                  <a:srgbClr val="FFFF00"/>
                </a:solidFill>
              </a:rPr>
              <a:t>Politica pubblica </a:t>
            </a:r>
            <a:r>
              <a:rPr lang="en-GB" altLang="it-IT" sz="2800">
                <a:solidFill>
                  <a:srgbClr val="FFFF00"/>
                </a:solidFill>
                <a:latin typeface="Symbol" pitchFamily="2" charset="2"/>
              </a:rPr>
              <a:t></a:t>
            </a:r>
            <a:r>
              <a:rPr lang="en-GB" altLang="it-IT" sz="2800">
                <a:solidFill>
                  <a:srgbClr val="FFFF00"/>
                </a:solidFill>
              </a:rPr>
              <a:t> Legge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8EFD9C3-5CF5-2542-8771-2724342F08E9}"/>
              </a:ext>
            </a:extLst>
          </p:cNvPr>
          <p:cNvSpPr txBox="1"/>
          <p:nvPr/>
        </p:nvSpPr>
        <p:spPr>
          <a:xfrm>
            <a:off x="755576" y="116632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NON è…..(2)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4330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 animBg="1"/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è… (1)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altLang="it-IT" dirty="0">
                <a:latin typeface="Garamond" panose="02020404030301010803" pitchFamily="18" charset="0"/>
              </a:rPr>
              <a:t>Una convenzione definitoria in cui debbono essere contenuti: </a:t>
            </a:r>
          </a:p>
          <a:p>
            <a:r>
              <a:rPr lang="it-IT" altLang="it-IT" dirty="0">
                <a:latin typeface="Garamond" panose="02020404030301010803" pitchFamily="18" charset="0"/>
              </a:rPr>
              <a:t>la </a:t>
            </a:r>
            <a:r>
              <a:rPr lang="it-IT" altLang="it-IT" i="1" dirty="0">
                <a:latin typeface="Garamond" panose="02020404030301010803" pitchFamily="18" charset="0"/>
              </a:rPr>
              <a:t>processualità</a:t>
            </a:r>
          </a:p>
          <a:p>
            <a:r>
              <a:rPr lang="it-IT" altLang="it-IT" dirty="0">
                <a:latin typeface="Garamond" panose="02020404030301010803" pitchFamily="18" charset="0"/>
              </a:rPr>
              <a:t> la </a:t>
            </a:r>
            <a:r>
              <a:rPr lang="it-IT" altLang="it-IT" i="1" dirty="0" err="1">
                <a:latin typeface="Garamond" panose="02020404030301010803" pitchFamily="18" charset="0"/>
              </a:rPr>
              <a:t>proposività</a:t>
            </a:r>
            <a:endParaRPr lang="it-IT" altLang="it-IT" i="1" dirty="0">
              <a:latin typeface="Garamond" panose="02020404030301010803" pitchFamily="18" charset="0"/>
            </a:endParaRPr>
          </a:p>
          <a:p>
            <a:r>
              <a:rPr lang="it-IT" altLang="it-IT" i="1" dirty="0">
                <a:latin typeface="Garamond" panose="02020404030301010803" pitchFamily="18" charset="0"/>
              </a:rPr>
              <a:t>l’esistenza di attori</a:t>
            </a:r>
          </a:p>
          <a:p>
            <a:r>
              <a:rPr lang="it-IT" altLang="it-IT" dirty="0">
                <a:latin typeface="Garamond" panose="02020404030301010803" pitchFamily="18" charset="0"/>
              </a:rPr>
              <a:t> </a:t>
            </a:r>
            <a:r>
              <a:rPr lang="it-IT" altLang="it-IT" i="1" dirty="0">
                <a:latin typeface="Garamond" panose="02020404030301010803" pitchFamily="18" charset="0"/>
              </a:rPr>
              <a:t>la</a:t>
            </a:r>
            <a:r>
              <a:rPr lang="it-IT" altLang="it-IT" dirty="0">
                <a:latin typeface="Garamond" panose="02020404030301010803" pitchFamily="18" charset="0"/>
              </a:rPr>
              <a:t> </a:t>
            </a:r>
            <a:r>
              <a:rPr lang="it-IT" altLang="it-IT" i="1" dirty="0">
                <a:latin typeface="Garamond" panose="02020404030301010803" pitchFamily="18" charset="0"/>
              </a:rPr>
              <a:t>relazione con problemi aventi rilevanza collettiva</a:t>
            </a:r>
            <a:r>
              <a:rPr lang="it-IT" altLang="it-IT" dirty="0">
                <a:latin typeface="Garamond" panose="02020404030301010803" pitchFamily="18" charset="0"/>
              </a:rPr>
              <a:t>….</a:t>
            </a:r>
          </a:p>
          <a:p>
            <a:endParaRPr lang="it-IT" altLang="it-IT" dirty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it-IT" altLang="it-IT" b="1" dirty="0">
                <a:solidFill>
                  <a:srgbClr val="0070C0"/>
                </a:solidFill>
                <a:latin typeface="Garamond" panose="02020404030301010803" pitchFamily="18" charset="0"/>
              </a:rPr>
              <a:t>          </a:t>
            </a: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9108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è… (2)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435280" cy="5936703"/>
          </a:xfrm>
        </p:spPr>
        <p:txBody>
          <a:bodyPr/>
          <a:lstStyle/>
          <a:p>
            <a:pPr algn="just" hangingPunct="0"/>
            <a:r>
              <a:rPr lang="it-IT" sz="2600" dirty="0">
                <a:latin typeface="Garamond" panose="02020404030301010803" pitchFamily="18" charset="0"/>
              </a:rPr>
              <a:t>1. "</a:t>
            </a:r>
            <a:r>
              <a:rPr lang="it-IT" sz="2600" b="1" dirty="0">
                <a:latin typeface="Garamond" panose="02020404030301010803" pitchFamily="18" charset="0"/>
              </a:rPr>
              <a:t>la relazione tra un'unità di governo ed il suo ambiente" </a:t>
            </a:r>
            <a:r>
              <a:rPr lang="it-IT" sz="2600" dirty="0">
                <a:latin typeface="Garamond" panose="02020404030301010803" pitchFamily="18" charset="0"/>
              </a:rPr>
              <a:t>(Robert </a:t>
            </a:r>
            <a:r>
              <a:rPr lang="it-IT" sz="2600" dirty="0" err="1">
                <a:latin typeface="Garamond" panose="02020404030301010803" pitchFamily="18" charset="0"/>
              </a:rPr>
              <a:t>Eyestone</a:t>
            </a:r>
            <a:r>
              <a:rPr lang="it-IT" sz="2600" dirty="0">
                <a:latin typeface="Garamond" panose="02020404030301010803" pitchFamily="18" charset="0"/>
              </a:rPr>
              <a:t>, </a:t>
            </a:r>
            <a:r>
              <a:rPr lang="it-IT" sz="2600" i="1" dirty="0">
                <a:latin typeface="Garamond" panose="02020404030301010803" pitchFamily="18" charset="0"/>
              </a:rPr>
              <a:t>The </a:t>
            </a:r>
            <a:r>
              <a:rPr lang="it-IT" sz="2600" i="1" dirty="0" err="1">
                <a:latin typeface="Garamond" panose="02020404030301010803" pitchFamily="18" charset="0"/>
              </a:rPr>
              <a:t>threads</a:t>
            </a:r>
            <a:r>
              <a:rPr lang="it-IT" sz="2600" i="1" dirty="0">
                <a:latin typeface="Garamond" panose="02020404030301010803" pitchFamily="18" charset="0"/>
              </a:rPr>
              <a:t> of public policy: a </a:t>
            </a:r>
            <a:r>
              <a:rPr lang="it-IT" sz="2600" i="1" dirty="0" err="1">
                <a:latin typeface="Garamond" panose="02020404030301010803" pitchFamily="18" charset="0"/>
              </a:rPr>
              <a:t>study</a:t>
            </a:r>
            <a:r>
              <a:rPr lang="it-IT" sz="2600" i="1" dirty="0">
                <a:latin typeface="Garamond" panose="02020404030301010803" pitchFamily="18" charset="0"/>
              </a:rPr>
              <a:t> in policy leadership</a:t>
            </a:r>
            <a:r>
              <a:rPr lang="it-IT" sz="2600" dirty="0">
                <a:latin typeface="Garamond" panose="02020404030301010803" pitchFamily="18" charset="0"/>
              </a:rPr>
              <a:t>, Indianapolis, </a:t>
            </a:r>
            <a:r>
              <a:rPr lang="it-IT" sz="2600" dirty="0" err="1">
                <a:latin typeface="Garamond" panose="02020404030301010803" pitchFamily="18" charset="0"/>
              </a:rPr>
              <a:t>Bobbs</a:t>
            </a:r>
            <a:r>
              <a:rPr lang="it-IT" sz="2600" dirty="0">
                <a:latin typeface="Garamond" panose="02020404030301010803" pitchFamily="18" charset="0"/>
              </a:rPr>
              <a:t> </a:t>
            </a:r>
            <a:r>
              <a:rPr lang="it-IT" sz="2600" dirty="0" err="1">
                <a:latin typeface="Garamond" panose="02020404030301010803" pitchFamily="18" charset="0"/>
              </a:rPr>
              <a:t>Merrill</a:t>
            </a:r>
            <a:r>
              <a:rPr lang="it-IT" sz="2600" dirty="0">
                <a:latin typeface="Garamond" panose="02020404030301010803" pitchFamily="18" charset="0"/>
              </a:rPr>
              <a:t>, 1971, p.18).</a:t>
            </a:r>
          </a:p>
          <a:p>
            <a:pPr algn="just" hangingPunct="0"/>
            <a:r>
              <a:rPr lang="it-IT" sz="2600" dirty="0">
                <a:latin typeface="Garamond" panose="02020404030301010803" pitchFamily="18" charset="0"/>
              </a:rPr>
              <a:t>2. </a:t>
            </a:r>
            <a:r>
              <a:rPr lang="it-IT" sz="2600" b="1" dirty="0">
                <a:latin typeface="Garamond" panose="02020404030301010803" pitchFamily="18" charset="0"/>
              </a:rPr>
              <a:t>"ogni cosa che i governi scelgono di fare o non fare" </a:t>
            </a:r>
            <a:r>
              <a:rPr lang="it-IT" sz="2600" dirty="0">
                <a:latin typeface="Garamond" panose="02020404030301010803" pitchFamily="18" charset="0"/>
              </a:rPr>
              <a:t>(T. </a:t>
            </a:r>
            <a:r>
              <a:rPr lang="it-IT" sz="2600" dirty="0" err="1">
                <a:latin typeface="Garamond" panose="02020404030301010803" pitchFamily="18" charset="0"/>
              </a:rPr>
              <a:t>Dye</a:t>
            </a:r>
            <a:r>
              <a:rPr lang="it-IT" sz="2600" u="sng" dirty="0">
                <a:latin typeface="Garamond" panose="02020404030301010803" pitchFamily="18" charset="0"/>
              </a:rPr>
              <a:t>,</a:t>
            </a:r>
            <a:r>
              <a:rPr lang="it-IT" sz="2600" i="1" u="sng" dirty="0">
                <a:latin typeface="Garamond" panose="02020404030301010803" pitchFamily="18" charset="0"/>
              </a:rPr>
              <a:t> </a:t>
            </a:r>
            <a:r>
              <a:rPr lang="it-IT" sz="2600" i="1" u="sng" dirty="0" err="1">
                <a:latin typeface="Garamond" panose="02020404030301010803" pitchFamily="18" charset="0"/>
              </a:rPr>
              <a:t>Understanding</a:t>
            </a:r>
            <a:r>
              <a:rPr lang="it-IT" sz="2600" i="1" u="sng" dirty="0">
                <a:latin typeface="Garamond" panose="02020404030301010803" pitchFamily="18" charset="0"/>
              </a:rPr>
              <a:t> public policy,</a:t>
            </a:r>
            <a:r>
              <a:rPr lang="it-IT" sz="2600" dirty="0">
                <a:latin typeface="Garamond" panose="02020404030301010803" pitchFamily="18" charset="0"/>
              </a:rPr>
              <a:t> </a:t>
            </a:r>
            <a:r>
              <a:rPr lang="it-IT" sz="2600" dirty="0" err="1">
                <a:latin typeface="Garamond" panose="02020404030301010803" pitchFamily="18" charset="0"/>
              </a:rPr>
              <a:t>Englewood</a:t>
            </a:r>
            <a:r>
              <a:rPr lang="it-IT" sz="2600" dirty="0">
                <a:latin typeface="Garamond" panose="02020404030301010803" pitchFamily="18" charset="0"/>
              </a:rPr>
              <a:t> </a:t>
            </a:r>
            <a:r>
              <a:rPr lang="it-IT" sz="2600" dirty="0" err="1">
                <a:latin typeface="Garamond" panose="02020404030301010803" pitchFamily="18" charset="0"/>
              </a:rPr>
              <a:t>Cliffs</a:t>
            </a:r>
            <a:r>
              <a:rPr lang="it-IT" sz="2600" dirty="0">
                <a:latin typeface="Garamond" panose="02020404030301010803" pitchFamily="18" charset="0"/>
              </a:rPr>
              <a:t>, </a:t>
            </a:r>
            <a:r>
              <a:rPr lang="it-IT" sz="2600" dirty="0" err="1">
                <a:latin typeface="Garamond" panose="02020404030301010803" pitchFamily="18" charset="0"/>
              </a:rPr>
              <a:t>Prentice</a:t>
            </a:r>
            <a:r>
              <a:rPr lang="it-IT" sz="2600" dirty="0">
                <a:latin typeface="Garamond" panose="02020404030301010803" pitchFamily="18" charset="0"/>
              </a:rPr>
              <a:t> Hall, 1972, p. 1).</a:t>
            </a:r>
          </a:p>
          <a:p>
            <a:pPr algn="just" hangingPunct="0"/>
            <a:r>
              <a:rPr lang="it-IT" sz="2600" dirty="0">
                <a:latin typeface="Garamond" panose="02020404030301010803" pitchFamily="18" charset="0"/>
              </a:rPr>
              <a:t>3. </a:t>
            </a:r>
            <a:r>
              <a:rPr lang="it-IT" sz="2600" b="1" dirty="0">
                <a:latin typeface="Garamond" panose="02020404030301010803" pitchFamily="18" charset="0"/>
              </a:rPr>
              <a:t>"una lunga serie di attività più o meno connesse tra loro" </a:t>
            </a:r>
            <a:r>
              <a:rPr lang="it-IT" sz="2600" dirty="0">
                <a:latin typeface="Garamond" panose="02020404030301010803" pitchFamily="18" charset="0"/>
              </a:rPr>
              <a:t>(</a:t>
            </a:r>
            <a:r>
              <a:rPr lang="it-IT" sz="2600" dirty="0" err="1">
                <a:latin typeface="Garamond" panose="02020404030301010803" pitchFamily="18" charset="0"/>
              </a:rPr>
              <a:t>R</a:t>
            </a:r>
            <a:r>
              <a:rPr lang="it-IT" sz="2600" dirty="0">
                <a:latin typeface="Garamond" panose="02020404030301010803" pitchFamily="18" charset="0"/>
              </a:rPr>
              <a:t>. Rose, </a:t>
            </a:r>
            <a:r>
              <a:rPr lang="it-IT" sz="2600" i="1" dirty="0">
                <a:latin typeface="Garamond" panose="02020404030301010803" pitchFamily="18" charset="0"/>
              </a:rPr>
              <a:t>Public policy in Great Britain</a:t>
            </a:r>
            <a:r>
              <a:rPr lang="it-IT" sz="2600" dirty="0">
                <a:latin typeface="Garamond" panose="02020404030301010803" pitchFamily="18" charset="0"/>
              </a:rPr>
              <a:t>, </a:t>
            </a:r>
            <a:r>
              <a:rPr lang="it-IT" sz="2600" dirty="0" err="1">
                <a:latin typeface="Garamond" panose="02020404030301010803" pitchFamily="18" charset="0"/>
              </a:rPr>
              <a:t>London</a:t>
            </a:r>
            <a:r>
              <a:rPr lang="it-IT" sz="2600" dirty="0">
                <a:latin typeface="Garamond" panose="02020404030301010803" pitchFamily="18" charset="0"/>
              </a:rPr>
              <a:t>, </a:t>
            </a:r>
            <a:r>
              <a:rPr lang="it-IT" sz="2600" dirty="0" err="1">
                <a:latin typeface="Garamond" panose="02020404030301010803" pitchFamily="18" charset="0"/>
              </a:rPr>
              <a:t>Macmillan</a:t>
            </a:r>
            <a:r>
              <a:rPr lang="it-IT" sz="2600" dirty="0">
                <a:latin typeface="Garamond" panose="02020404030301010803" pitchFamily="18" charset="0"/>
              </a:rPr>
              <a:t>, 1969, p. 10)</a:t>
            </a:r>
          </a:p>
          <a:p>
            <a:pPr algn="just" hangingPunct="0"/>
            <a:r>
              <a:rPr lang="it-IT" sz="2600" dirty="0">
                <a:latin typeface="Garamond" panose="02020404030301010803" pitchFamily="18" charset="0"/>
              </a:rPr>
              <a:t>4. </a:t>
            </a:r>
            <a:r>
              <a:rPr lang="it-IT" sz="2600" b="1" dirty="0">
                <a:latin typeface="Garamond" panose="02020404030301010803" pitchFamily="18" charset="0"/>
              </a:rPr>
              <a:t>"un corso di azione intenzionale perseguito da un attore o da un set di attori per affrontare un problema oppure un argomento di specifico interesse" </a:t>
            </a:r>
            <a:r>
              <a:rPr lang="it-IT" sz="2600" dirty="0">
                <a:latin typeface="Garamond" panose="02020404030301010803" pitchFamily="18" charset="0"/>
              </a:rPr>
              <a:t>(</a:t>
            </a:r>
            <a:r>
              <a:rPr lang="it-IT" sz="2600" dirty="0" err="1">
                <a:latin typeface="Garamond" panose="02020404030301010803" pitchFamily="18" charset="0"/>
              </a:rPr>
              <a:t>J</a:t>
            </a:r>
            <a:r>
              <a:rPr lang="it-IT" sz="2600" dirty="0">
                <a:latin typeface="Garamond" panose="02020404030301010803" pitchFamily="18" charset="0"/>
              </a:rPr>
              <a:t>. Anderson, </a:t>
            </a:r>
            <a:r>
              <a:rPr lang="it-IT" sz="2600" i="1" dirty="0">
                <a:latin typeface="Garamond" panose="02020404030301010803" pitchFamily="18" charset="0"/>
              </a:rPr>
              <a:t>Public policy-</a:t>
            </a:r>
            <a:r>
              <a:rPr lang="it-IT" sz="2600" i="1" dirty="0" err="1">
                <a:latin typeface="Garamond" panose="02020404030301010803" pitchFamily="18" charset="0"/>
              </a:rPr>
              <a:t>making</a:t>
            </a:r>
            <a:r>
              <a:rPr lang="it-IT" sz="2600" i="1" dirty="0">
                <a:latin typeface="Garamond" panose="02020404030301010803" pitchFamily="18" charset="0"/>
              </a:rPr>
              <a:t>, New York</a:t>
            </a:r>
            <a:r>
              <a:rPr lang="it-IT" sz="2600" dirty="0">
                <a:latin typeface="Garamond" panose="02020404030301010803" pitchFamily="18" charset="0"/>
              </a:rPr>
              <a:t>, </a:t>
            </a:r>
            <a:r>
              <a:rPr lang="it-IT" sz="2600" dirty="0" err="1">
                <a:latin typeface="Garamond" panose="02020404030301010803" pitchFamily="18" charset="0"/>
              </a:rPr>
              <a:t>Praeger</a:t>
            </a:r>
            <a:r>
              <a:rPr lang="it-IT" sz="2600" dirty="0">
                <a:latin typeface="Garamond" panose="02020404030301010803" pitchFamily="18" charset="0"/>
              </a:rPr>
              <a:t>, 1975, p.3)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58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è… (3)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435280" cy="5936703"/>
          </a:xfrm>
        </p:spPr>
        <p:txBody>
          <a:bodyPr/>
          <a:lstStyle/>
          <a:p>
            <a:pPr hangingPunct="0"/>
            <a:r>
              <a:rPr lang="it-IT" sz="2400" dirty="0">
                <a:latin typeface="Garamond" panose="02020404030301010803" pitchFamily="18" charset="0"/>
              </a:rPr>
              <a:t>5. </a:t>
            </a:r>
            <a:r>
              <a:rPr lang="it-IT" sz="2400" b="1" dirty="0">
                <a:latin typeface="Garamond" panose="02020404030301010803" pitchFamily="18" charset="0"/>
              </a:rPr>
              <a:t>"un corso di azione intenzionale di una persona, un gruppo o governo all'interno di un dato ambiente che presenta opportunità e vincoli che la policy si ripromette di utilizzare e superare nello sforzo di raggiungere un fine o realizzare un obbiettivo o un'intenzione"</a:t>
            </a:r>
            <a:r>
              <a:rPr lang="it-IT" sz="2400" dirty="0">
                <a:latin typeface="Garamond" panose="02020404030301010803" pitchFamily="18" charset="0"/>
              </a:rPr>
              <a:t> (C.J. Friedrich, </a:t>
            </a:r>
            <a:r>
              <a:rPr lang="it-IT" sz="2400" i="1" dirty="0">
                <a:latin typeface="Garamond" panose="02020404030301010803" pitchFamily="18" charset="0"/>
              </a:rPr>
              <a:t>Man and </a:t>
            </a:r>
            <a:r>
              <a:rPr lang="it-IT" sz="2400" i="1" dirty="0" err="1">
                <a:latin typeface="Garamond" panose="02020404030301010803" pitchFamily="18" charset="0"/>
              </a:rPr>
              <a:t>his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government</a:t>
            </a:r>
            <a:r>
              <a:rPr lang="it-IT" sz="2400" dirty="0">
                <a:latin typeface="Garamond" panose="02020404030301010803" pitchFamily="18" charset="0"/>
              </a:rPr>
              <a:t>, New York, Mc </a:t>
            </a:r>
            <a:r>
              <a:rPr lang="it-IT" sz="2400" dirty="0" err="1">
                <a:latin typeface="Garamond" panose="02020404030301010803" pitchFamily="18" charset="0"/>
              </a:rPr>
              <a:t>Graw</a:t>
            </a:r>
            <a:r>
              <a:rPr lang="it-IT" sz="2400" dirty="0">
                <a:latin typeface="Garamond" panose="02020404030301010803" pitchFamily="18" charset="0"/>
              </a:rPr>
              <a:t> Hill, 1963, p. 79).</a:t>
            </a:r>
          </a:p>
          <a:p>
            <a:pPr hangingPunct="0"/>
            <a:r>
              <a:rPr lang="it-IT" sz="2400" dirty="0">
                <a:latin typeface="Garamond" panose="02020404030301010803" pitchFamily="18" charset="0"/>
              </a:rPr>
              <a:t>6. </a:t>
            </a:r>
            <a:r>
              <a:rPr lang="it-IT" sz="2400" b="1" dirty="0">
                <a:latin typeface="Garamond" panose="02020404030301010803" pitchFamily="18" charset="0"/>
              </a:rPr>
              <a:t>"un programma progettato di fini, valori e pratiche"</a:t>
            </a:r>
            <a:r>
              <a:rPr lang="it-IT" sz="2400" dirty="0">
                <a:latin typeface="Garamond" panose="02020404030301010803" pitchFamily="18" charset="0"/>
              </a:rPr>
              <a:t> (H. D. </a:t>
            </a:r>
            <a:r>
              <a:rPr lang="it-IT" sz="2400" dirty="0" err="1">
                <a:latin typeface="Garamond" panose="02020404030301010803" pitchFamily="18" charset="0"/>
              </a:rPr>
              <a:t>Lasswell</a:t>
            </a:r>
            <a:r>
              <a:rPr lang="it-IT" sz="2400" dirty="0">
                <a:latin typeface="Garamond" panose="02020404030301010803" pitchFamily="18" charset="0"/>
              </a:rPr>
              <a:t> A. </a:t>
            </a:r>
            <a:r>
              <a:rPr lang="it-IT" sz="2400" dirty="0" err="1">
                <a:latin typeface="Garamond" panose="02020404030301010803" pitchFamily="18" charset="0"/>
              </a:rPr>
              <a:t>Kaplan</a:t>
            </a:r>
            <a:r>
              <a:rPr lang="it-IT" sz="2400" dirty="0">
                <a:latin typeface="Garamond" panose="02020404030301010803" pitchFamily="18" charset="0"/>
              </a:rPr>
              <a:t>, </a:t>
            </a:r>
            <a:r>
              <a:rPr lang="it-IT" sz="2400" i="1" dirty="0" err="1">
                <a:latin typeface="Garamond" panose="02020404030301010803" pitchFamily="18" charset="0"/>
              </a:rPr>
              <a:t>Power</a:t>
            </a:r>
            <a:r>
              <a:rPr lang="it-IT" sz="2400" i="1" dirty="0">
                <a:latin typeface="Garamond" panose="02020404030301010803" pitchFamily="18" charset="0"/>
              </a:rPr>
              <a:t> and Society</a:t>
            </a:r>
            <a:r>
              <a:rPr lang="it-IT" sz="2400" dirty="0">
                <a:latin typeface="Garamond" panose="02020404030301010803" pitchFamily="18" charset="0"/>
              </a:rPr>
              <a:t>, New </a:t>
            </a:r>
            <a:r>
              <a:rPr lang="it-IT" sz="2400" dirty="0" err="1">
                <a:latin typeface="Garamond" panose="02020404030301010803" pitchFamily="18" charset="0"/>
              </a:rPr>
              <a:t>Haven</a:t>
            </a:r>
            <a:r>
              <a:rPr lang="it-IT" sz="2400" dirty="0">
                <a:latin typeface="Garamond" panose="02020404030301010803" pitchFamily="18" charset="0"/>
              </a:rPr>
              <a:t>, Yale </a:t>
            </a:r>
            <a:r>
              <a:rPr lang="it-IT" sz="2400" dirty="0" err="1">
                <a:latin typeface="Garamond" panose="02020404030301010803" pitchFamily="18" charset="0"/>
              </a:rPr>
              <a:t>University</a:t>
            </a:r>
            <a:r>
              <a:rPr lang="it-IT" sz="2400" dirty="0">
                <a:latin typeface="Garamond" panose="02020404030301010803" pitchFamily="18" charset="0"/>
              </a:rPr>
              <a:t> Press, 1970, p.71).</a:t>
            </a:r>
          </a:p>
          <a:p>
            <a:pPr hangingPunct="0"/>
            <a:r>
              <a:rPr lang="it-IT" sz="2400" dirty="0">
                <a:latin typeface="Garamond" panose="02020404030301010803" pitchFamily="18" charset="0"/>
              </a:rPr>
              <a:t>7. </a:t>
            </a:r>
            <a:r>
              <a:rPr lang="it-IT" sz="2400" b="1" dirty="0">
                <a:latin typeface="Garamond" panose="02020404030301010803" pitchFamily="18" charset="0"/>
              </a:rPr>
              <a:t>"un particolare oggetto o gamma di oggetti che sono intesi concernere un desiderato corso di eventi, una selezionata linea di azione, una dichiarazione di intenti ed una implementazione degli intenti", </a:t>
            </a:r>
            <a:r>
              <a:rPr lang="it-IT" sz="2400" dirty="0">
                <a:latin typeface="Garamond" panose="02020404030301010803" pitchFamily="18" charset="0"/>
              </a:rPr>
              <a:t>(A. </a:t>
            </a:r>
            <a:r>
              <a:rPr lang="it-IT" sz="2400" dirty="0" err="1">
                <a:latin typeface="Garamond" panose="02020404030301010803" pitchFamily="18" charset="0"/>
              </a:rPr>
              <a:t>Ranney</a:t>
            </a:r>
            <a:r>
              <a:rPr lang="it-IT" sz="2400" dirty="0">
                <a:latin typeface="Garamond" panose="02020404030301010803" pitchFamily="18" charset="0"/>
              </a:rPr>
              <a:t>, "The </a:t>
            </a:r>
            <a:r>
              <a:rPr lang="it-IT" sz="2400" dirty="0" err="1">
                <a:latin typeface="Garamond" panose="02020404030301010803" pitchFamily="18" charset="0"/>
              </a:rPr>
              <a:t>study</a:t>
            </a:r>
            <a:r>
              <a:rPr lang="it-IT" sz="2400" dirty="0">
                <a:latin typeface="Garamond" panose="02020404030301010803" pitchFamily="18" charset="0"/>
              </a:rPr>
              <a:t> of policy </a:t>
            </a:r>
            <a:r>
              <a:rPr lang="it-IT" sz="2400" dirty="0" err="1">
                <a:latin typeface="Garamond" panose="02020404030301010803" pitchFamily="18" charset="0"/>
              </a:rPr>
              <a:t>content</a:t>
            </a:r>
            <a:r>
              <a:rPr lang="it-IT" sz="2400" dirty="0">
                <a:latin typeface="Garamond" panose="02020404030301010803" pitchFamily="18" charset="0"/>
              </a:rPr>
              <a:t>", in A. </a:t>
            </a:r>
            <a:r>
              <a:rPr lang="it-IT" sz="2400" dirty="0" err="1">
                <a:latin typeface="Garamond" panose="02020404030301010803" pitchFamily="18" charset="0"/>
              </a:rPr>
              <a:t>Ranney</a:t>
            </a:r>
            <a:r>
              <a:rPr lang="it-IT" sz="2400" dirty="0">
                <a:latin typeface="Garamond" panose="02020404030301010803" pitchFamily="18" charset="0"/>
              </a:rPr>
              <a:t> ( a cura di ),</a:t>
            </a:r>
            <a:r>
              <a:rPr lang="it-IT" sz="2400" i="1" u="sng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Political</a:t>
            </a:r>
            <a:r>
              <a:rPr lang="it-IT" sz="2400" i="1" dirty="0">
                <a:latin typeface="Garamond" panose="02020404030301010803" pitchFamily="18" charset="0"/>
              </a:rPr>
              <a:t> science and public policy</a:t>
            </a:r>
            <a:r>
              <a:rPr lang="it-IT" sz="2400" dirty="0">
                <a:latin typeface="Garamond" panose="02020404030301010803" pitchFamily="18" charset="0"/>
              </a:rPr>
              <a:t>, New York, Mac </a:t>
            </a:r>
            <a:r>
              <a:rPr lang="it-IT" sz="2400" dirty="0" err="1">
                <a:latin typeface="Garamond" panose="02020404030301010803" pitchFamily="18" charset="0"/>
              </a:rPr>
              <a:t>Kheim</a:t>
            </a:r>
            <a:r>
              <a:rPr lang="it-IT" sz="2400" dirty="0">
                <a:latin typeface="Garamond" panose="02020404030301010803" pitchFamily="18" charset="0"/>
              </a:rPr>
              <a:t>, 1968, p. 7).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49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è… (4)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692696"/>
            <a:ext cx="8964488" cy="5976664"/>
          </a:xfrm>
        </p:spPr>
        <p:txBody>
          <a:bodyPr/>
          <a:lstStyle/>
          <a:p>
            <a:pPr hangingPunct="0"/>
            <a:r>
              <a:rPr lang="it-IT" sz="2400" dirty="0">
                <a:latin typeface="Garamond" panose="02020404030301010803" pitchFamily="18" charset="0"/>
              </a:rPr>
              <a:t>8</a:t>
            </a:r>
            <a:r>
              <a:rPr lang="it-IT" sz="2400" b="1" dirty="0">
                <a:latin typeface="Garamond" panose="02020404030301010803" pitchFamily="18" charset="0"/>
              </a:rPr>
              <a:t>. "deliberata coercizione, cioè un insieme di statuizioni finalizzate a fissare i propositi, i mezzi, i soggetti e gli oggetti della coercizione" </a:t>
            </a:r>
            <a:r>
              <a:rPr lang="it-IT" sz="2400" dirty="0">
                <a:latin typeface="Garamond" panose="02020404030301010803" pitchFamily="18" charset="0"/>
              </a:rPr>
              <a:t>(T. </a:t>
            </a:r>
            <a:r>
              <a:rPr lang="it-IT" sz="2400" dirty="0" err="1">
                <a:latin typeface="Garamond" panose="02020404030301010803" pitchFamily="18" charset="0"/>
              </a:rPr>
              <a:t>Lowi</a:t>
            </a:r>
            <a:r>
              <a:rPr lang="it-IT" sz="2400" dirty="0">
                <a:latin typeface="Garamond" panose="02020404030301010803" pitchFamily="18" charset="0"/>
              </a:rPr>
              <a:t>, "</a:t>
            </a:r>
            <a:r>
              <a:rPr lang="it-IT" sz="2400" dirty="0" err="1">
                <a:latin typeface="Garamond" panose="02020404030301010803" pitchFamily="18" charset="0"/>
              </a:rPr>
              <a:t>Decision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>
                <a:latin typeface="Garamond" panose="02020404030301010803" pitchFamily="18" charset="0"/>
              </a:rPr>
              <a:t>making</a:t>
            </a:r>
            <a:r>
              <a:rPr lang="it-IT" sz="2400" dirty="0">
                <a:latin typeface="Garamond" panose="02020404030301010803" pitchFamily="18" charset="0"/>
              </a:rPr>
              <a:t> vs. Policy </a:t>
            </a:r>
            <a:r>
              <a:rPr lang="it-IT" sz="2400" dirty="0" err="1">
                <a:latin typeface="Garamond" panose="02020404030301010803" pitchFamily="18" charset="0"/>
              </a:rPr>
              <a:t>making</a:t>
            </a:r>
            <a:r>
              <a:rPr lang="it-IT" sz="2400" dirty="0">
                <a:latin typeface="Garamond" panose="02020404030301010803" pitchFamily="18" charset="0"/>
              </a:rPr>
              <a:t>", </a:t>
            </a:r>
            <a:r>
              <a:rPr lang="it-IT" sz="2400" i="1" dirty="0">
                <a:latin typeface="Garamond" panose="02020404030301010803" pitchFamily="18" charset="0"/>
              </a:rPr>
              <a:t>Public </a:t>
            </a:r>
            <a:r>
              <a:rPr lang="it-IT" sz="2400" i="1" dirty="0" err="1">
                <a:latin typeface="Garamond" panose="02020404030301010803" pitchFamily="18" charset="0"/>
              </a:rPr>
              <a:t>administration</a:t>
            </a:r>
            <a:r>
              <a:rPr lang="it-IT" sz="2400" i="1" dirty="0">
                <a:latin typeface="Garamond" panose="02020404030301010803" pitchFamily="18" charset="0"/>
              </a:rPr>
              <a:t> </a:t>
            </a:r>
            <a:r>
              <a:rPr lang="it-IT" sz="2400" i="1" dirty="0" err="1">
                <a:latin typeface="Garamond" panose="02020404030301010803" pitchFamily="18" charset="0"/>
              </a:rPr>
              <a:t>review</a:t>
            </a:r>
            <a:r>
              <a:rPr lang="it-IT" sz="2400" dirty="0">
                <a:latin typeface="Garamond" panose="02020404030301010803" pitchFamily="18" charset="0"/>
              </a:rPr>
              <a:t>, v. XXX, 1970, pp. 314-325, p. 315). </a:t>
            </a:r>
          </a:p>
          <a:p>
            <a:pPr hangingPunct="0"/>
            <a:r>
              <a:rPr lang="it-IT" sz="2400" dirty="0">
                <a:latin typeface="Garamond" panose="02020404030301010803" pitchFamily="18" charset="0"/>
              </a:rPr>
              <a:t>9</a:t>
            </a:r>
            <a:r>
              <a:rPr lang="it-IT" sz="2400" b="1" dirty="0">
                <a:latin typeface="Garamond" panose="02020404030301010803" pitchFamily="18" charset="0"/>
              </a:rPr>
              <a:t>. "..è un'ipotesi che...., se ben formulata, contiene una descrizione della situazione desiderata e l'insieme dei mezzi che promette di realizzare tale situazione" (M. Landau, "The </a:t>
            </a:r>
            <a:r>
              <a:rPr lang="it-IT" sz="2400" b="1" dirty="0" err="1">
                <a:latin typeface="Garamond" panose="02020404030301010803" pitchFamily="18" charset="0"/>
              </a:rPr>
              <a:t>proper</a:t>
            </a:r>
            <a:r>
              <a:rPr lang="it-IT" sz="2400" b="1" dirty="0">
                <a:latin typeface="Garamond" panose="02020404030301010803" pitchFamily="18" charset="0"/>
              </a:rPr>
              <a:t> domain of policy </a:t>
            </a:r>
            <a:r>
              <a:rPr lang="it-IT" sz="2400" b="1" dirty="0" err="1">
                <a:latin typeface="Garamond" panose="02020404030301010803" pitchFamily="18" charset="0"/>
              </a:rPr>
              <a:t>analysis</a:t>
            </a:r>
            <a:r>
              <a:rPr lang="it-IT" sz="2400" b="1" dirty="0">
                <a:latin typeface="Garamond" panose="02020404030301010803" pitchFamily="18" charset="0"/>
              </a:rPr>
              <a:t>", </a:t>
            </a:r>
            <a:r>
              <a:rPr lang="it-IT" sz="2400" i="1" dirty="0">
                <a:latin typeface="Garamond" panose="02020404030301010803" pitchFamily="18" charset="0"/>
              </a:rPr>
              <a:t>American Journal of </a:t>
            </a:r>
            <a:r>
              <a:rPr lang="it-IT" sz="2400" i="1" dirty="0" err="1">
                <a:latin typeface="Garamond" panose="02020404030301010803" pitchFamily="18" charset="0"/>
              </a:rPr>
              <a:t>Political</a:t>
            </a:r>
            <a:r>
              <a:rPr lang="it-IT" sz="2400" i="1" dirty="0">
                <a:latin typeface="Garamond" panose="02020404030301010803" pitchFamily="18" charset="0"/>
              </a:rPr>
              <a:t> Science</a:t>
            </a:r>
            <a:r>
              <a:rPr lang="it-IT" sz="2400" dirty="0">
                <a:latin typeface="Garamond" panose="02020404030301010803" pitchFamily="18" charset="0"/>
              </a:rPr>
              <a:t>, n. 2, 1977, pp.423-427, p.425.). </a:t>
            </a:r>
          </a:p>
          <a:p>
            <a:pPr hangingPunct="0"/>
            <a:r>
              <a:rPr lang="it-IT" sz="2400" dirty="0">
                <a:latin typeface="Garamond" panose="02020404030301010803" pitchFamily="18" charset="0"/>
              </a:rPr>
              <a:t>10. </a:t>
            </a:r>
            <a:r>
              <a:rPr lang="it-IT" sz="2400" b="1" dirty="0">
                <a:latin typeface="Garamond" panose="02020404030301010803" pitchFamily="18" charset="0"/>
              </a:rPr>
              <a:t>"l'insieme delle azioni compiute da un insieme di soggetti, che siano in qualche modo correlate alla soluzione di un problema collettivo - e cioè, un bisogno, un'opportunità o una domanda insoddisfatta- che sia generalmente considerato di interesse pubblico" </a:t>
            </a:r>
            <a:r>
              <a:rPr lang="it-IT" sz="2400" dirty="0">
                <a:latin typeface="Garamond" panose="02020404030301010803" pitchFamily="18" charset="0"/>
              </a:rPr>
              <a:t>(W.N. </a:t>
            </a:r>
            <a:r>
              <a:rPr lang="it-IT" sz="2400" dirty="0" err="1">
                <a:latin typeface="Garamond" panose="02020404030301010803" pitchFamily="18" charset="0"/>
              </a:rPr>
              <a:t>Dunn</a:t>
            </a:r>
            <a:r>
              <a:rPr lang="it-IT" sz="2400" dirty="0">
                <a:latin typeface="Garamond" panose="02020404030301010803" pitchFamily="18" charset="0"/>
              </a:rPr>
              <a:t>, </a:t>
            </a:r>
            <a:r>
              <a:rPr lang="it-IT" sz="2400" i="1" dirty="0">
                <a:latin typeface="Garamond" panose="02020404030301010803" pitchFamily="18" charset="0"/>
              </a:rPr>
              <a:t>Public policy </a:t>
            </a:r>
            <a:r>
              <a:rPr lang="it-IT" sz="2400" i="1" dirty="0" err="1">
                <a:latin typeface="Garamond" panose="02020404030301010803" pitchFamily="18" charset="0"/>
              </a:rPr>
              <a:t>analysis</a:t>
            </a:r>
            <a:r>
              <a:rPr lang="it-IT" sz="2400" i="1" dirty="0">
                <a:latin typeface="Garamond" panose="02020404030301010803" pitchFamily="18" charset="0"/>
              </a:rPr>
              <a:t>: an </a:t>
            </a:r>
            <a:r>
              <a:rPr lang="it-IT" sz="2400" i="1" dirty="0" err="1">
                <a:latin typeface="Garamond" panose="02020404030301010803" pitchFamily="18" charset="0"/>
              </a:rPr>
              <a:t>introduction</a:t>
            </a:r>
            <a:r>
              <a:rPr lang="it-IT" sz="2400" u="sng" dirty="0">
                <a:latin typeface="Garamond" panose="02020404030301010803" pitchFamily="18" charset="0"/>
              </a:rPr>
              <a:t>,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>
                <a:latin typeface="Garamond" panose="02020404030301010803" pitchFamily="18" charset="0"/>
              </a:rPr>
              <a:t>Englewood</a:t>
            </a:r>
            <a:r>
              <a:rPr lang="it-IT" sz="2400" dirty="0">
                <a:latin typeface="Garamond" panose="02020404030301010803" pitchFamily="18" charset="0"/>
              </a:rPr>
              <a:t> </a:t>
            </a:r>
            <a:r>
              <a:rPr lang="it-IT" sz="2400" dirty="0" err="1">
                <a:latin typeface="Garamond" panose="02020404030301010803" pitchFamily="18" charset="0"/>
              </a:rPr>
              <a:t>Cliffs</a:t>
            </a:r>
            <a:r>
              <a:rPr lang="it-IT" sz="2400" dirty="0">
                <a:latin typeface="Garamond" panose="02020404030301010803" pitchFamily="18" charset="0"/>
              </a:rPr>
              <a:t>, </a:t>
            </a:r>
            <a:r>
              <a:rPr lang="it-IT" sz="2400" dirty="0" err="1">
                <a:latin typeface="Garamond" panose="02020404030301010803" pitchFamily="18" charset="0"/>
              </a:rPr>
              <a:t>Prentice</a:t>
            </a:r>
            <a:r>
              <a:rPr lang="it-IT" sz="2400" dirty="0">
                <a:latin typeface="Garamond" panose="02020404030301010803" pitchFamily="18" charset="0"/>
              </a:rPr>
              <a:t> Hall, 1981).  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081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è… (5)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 hangingPunct="0"/>
            <a:r>
              <a:rPr lang="it-IT" sz="2800" dirty="0">
                <a:latin typeface="Garamond" panose="02020404030301010803" pitchFamily="18" charset="0"/>
              </a:rPr>
              <a:t>11</a:t>
            </a:r>
            <a:r>
              <a:rPr lang="it-IT" sz="2800" b="1" dirty="0">
                <a:latin typeface="Garamond" panose="02020404030301010803" pitchFamily="18" charset="0"/>
              </a:rPr>
              <a:t>. “una </a:t>
            </a:r>
            <a:r>
              <a:rPr lang="it-IT" sz="2800" b="1" dirty="0" err="1">
                <a:latin typeface="Garamond" panose="02020404030301010803" pitchFamily="18" charset="0"/>
              </a:rPr>
              <a:t>teoria,..un</a:t>
            </a:r>
            <a:r>
              <a:rPr lang="it-IT" sz="2800" b="1" dirty="0">
                <a:latin typeface="Garamond" panose="02020404030301010803" pitchFamily="18" charset="0"/>
              </a:rPr>
              <a:t> insieme di conclusioni in cerca di una premessa” </a:t>
            </a:r>
            <a:r>
              <a:rPr lang="it-IT" sz="2800" dirty="0">
                <a:latin typeface="Garamond" panose="02020404030301010803" pitchFamily="18" charset="0"/>
              </a:rPr>
              <a:t>(G. </a:t>
            </a:r>
            <a:r>
              <a:rPr lang="it-IT" sz="2800" dirty="0" err="1">
                <a:latin typeface="Garamond" panose="02020404030301010803" pitchFamily="18" charset="0"/>
              </a:rPr>
              <a:t>Majone</a:t>
            </a:r>
            <a:r>
              <a:rPr lang="it-IT" sz="2800" dirty="0">
                <a:latin typeface="Garamond" panose="02020404030301010803" pitchFamily="18" charset="0"/>
              </a:rPr>
              <a:t>, “</a:t>
            </a:r>
            <a:r>
              <a:rPr lang="it-IT" sz="2800" dirty="0" err="1">
                <a:latin typeface="Garamond" panose="02020404030301010803" pitchFamily="18" charset="0"/>
              </a:rPr>
              <a:t>Policies</a:t>
            </a:r>
            <a:r>
              <a:rPr lang="it-IT" sz="2800" dirty="0">
                <a:latin typeface="Garamond" panose="02020404030301010803" pitchFamily="18" charset="0"/>
              </a:rPr>
              <a:t> </a:t>
            </a:r>
            <a:r>
              <a:rPr lang="it-IT" sz="2800" dirty="0" err="1">
                <a:latin typeface="Garamond" panose="02020404030301010803" pitchFamily="18" charset="0"/>
              </a:rPr>
              <a:t>as</a:t>
            </a:r>
            <a:r>
              <a:rPr lang="it-IT" sz="2800" dirty="0">
                <a:latin typeface="Garamond" panose="02020404030301010803" pitchFamily="18" charset="0"/>
              </a:rPr>
              <a:t> </a:t>
            </a:r>
            <a:r>
              <a:rPr lang="it-IT" sz="2800" dirty="0" err="1">
                <a:latin typeface="Garamond" panose="02020404030301010803" pitchFamily="18" charset="0"/>
              </a:rPr>
              <a:t>theories</a:t>
            </a:r>
            <a:r>
              <a:rPr lang="it-IT" sz="2800" dirty="0">
                <a:latin typeface="Garamond" panose="02020404030301010803" pitchFamily="18" charset="0"/>
              </a:rPr>
              <a:t>”, in  </a:t>
            </a:r>
            <a:r>
              <a:rPr lang="it-IT" sz="2800" i="1" dirty="0">
                <a:latin typeface="Garamond" panose="02020404030301010803" pitchFamily="18" charset="0"/>
              </a:rPr>
              <a:t>Policy </a:t>
            </a:r>
            <a:r>
              <a:rPr lang="it-IT" sz="2800" i="1" dirty="0" err="1">
                <a:latin typeface="Garamond" panose="02020404030301010803" pitchFamily="18" charset="0"/>
              </a:rPr>
              <a:t>Studies</a:t>
            </a:r>
            <a:r>
              <a:rPr lang="it-IT" sz="2800" i="1" dirty="0">
                <a:latin typeface="Garamond" panose="02020404030301010803" pitchFamily="18" charset="0"/>
              </a:rPr>
              <a:t> </a:t>
            </a:r>
            <a:r>
              <a:rPr lang="it-IT" sz="2800" i="1" dirty="0" err="1">
                <a:latin typeface="Garamond" panose="02020404030301010803" pitchFamily="18" charset="0"/>
              </a:rPr>
              <a:t>Review</a:t>
            </a:r>
            <a:r>
              <a:rPr lang="it-IT" sz="2800" i="1" dirty="0">
                <a:latin typeface="Garamond" panose="02020404030301010803" pitchFamily="18" charset="0"/>
              </a:rPr>
              <a:t> </a:t>
            </a:r>
            <a:r>
              <a:rPr lang="it-IT" sz="2800" i="1" dirty="0" err="1">
                <a:latin typeface="Garamond" panose="02020404030301010803" pitchFamily="18" charset="0"/>
              </a:rPr>
              <a:t>Annual</a:t>
            </a:r>
            <a:r>
              <a:rPr lang="it-IT" sz="2800" dirty="0">
                <a:latin typeface="Garamond" panose="02020404030301010803" pitchFamily="18" charset="0"/>
              </a:rPr>
              <a:t>, n.1, p.125).</a:t>
            </a:r>
          </a:p>
          <a:p>
            <a:pPr algn="just" hangingPunct="0"/>
            <a:endParaRPr lang="it-IT" sz="2800" dirty="0">
              <a:latin typeface="Garamond" panose="02020404030301010803" pitchFamily="18" charset="0"/>
            </a:endParaRPr>
          </a:p>
          <a:p>
            <a:pPr algn="just" hangingPunct="0"/>
            <a:r>
              <a:rPr lang="it-IT" sz="2800" dirty="0">
                <a:latin typeface="Garamond" panose="02020404030301010803" pitchFamily="18" charset="0"/>
              </a:rPr>
              <a:t>12.</a:t>
            </a:r>
            <a:r>
              <a:rPr lang="it-IT" sz="2800" b="1" dirty="0">
                <a:latin typeface="Garamond" panose="02020404030301010803" pitchFamily="18" charset="0"/>
              </a:rPr>
              <a:t> </a:t>
            </a:r>
            <a:r>
              <a:rPr lang="it-IT" sz="2800" b="1" i="1" dirty="0">
                <a:latin typeface="Garamond" panose="02020404030301010803" pitchFamily="18" charset="0"/>
              </a:rPr>
              <a:t>"processo intenzionale" in cui un numero non prevedibile  di "attori", portatori di specifici "interessi" ed "idee", interagisce "continuativamente" al fine non solo di mantenere, acquisire o aumentare il proprio "potere" ma anche di  affrontare e risolvere "problemi" percepiti avere una rilevanza e/o un impatto "collettivo</a:t>
            </a:r>
            <a:endParaRPr lang="it-IT" sz="2800" b="1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78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</a:pPr>
            <a:r>
              <a:rPr lang="it-IT" altLang="it-IT" sz="4000" b="1" dirty="0">
                <a:latin typeface="Garamond" panose="02020404030301010803" pitchFamily="18" charset="0"/>
              </a:rPr>
              <a:t>Le politiche sono la Politica in Azione</a:t>
            </a:r>
          </a:p>
        </p:txBody>
      </p:sp>
    </p:spTree>
    <p:extLst>
      <p:ext uri="{BB962C8B-B14F-4D97-AF65-F5344CB8AC3E}">
        <p14:creationId xmlns:p14="http://schemas.microsoft.com/office/powerpoint/2010/main" val="2886202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Policy </a:t>
            </a:r>
            <a:r>
              <a:rPr lang="it-IT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determines</a:t>
            </a:r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it-IT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Politics</a:t>
            </a:r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it-IT" altLang="it-IT" sz="3600" i="1" dirty="0">
                <a:latin typeface="Garamond" panose="02020404030301010803" pitchFamily="18" charset="0"/>
              </a:rPr>
              <a:t>policy </a:t>
            </a:r>
            <a:r>
              <a:rPr lang="it-IT" altLang="it-IT" sz="3600" i="1" dirty="0" err="1">
                <a:latin typeface="Garamond" panose="02020404030301010803" pitchFamily="18" charset="0"/>
              </a:rPr>
              <a:t>may</a:t>
            </a:r>
            <a:r>
              <a:rPr lang="it-IT" altLang="it-IT" sz="3600" i="1" dirty="0">
                <a:latin typeface="Garamond" panose="02020404030301010803" pitchFamily="18" charset="0"/>
              </a:rPr>
              <a:t> </a:t>
            </a:r>
            <a:r>
              <a:rPr lang="it-IT" altLang="it-IT" sz="3600" i="1" dirty="0" err="1">
                <a:latin typeface="Garamond" panose="02020404030301010803" pitchFamily="18" charset="0"/>
              </a:rPr>
              <a:t>detemine</a:t>
            </a:r>
            <a:r>
              <a:rPr lang="it-IT" altLang="it-IT" sz="3600" i="1" dirty="0">
                <a:latin typeface="Garamond" panose="02020404030301010803" pitchFamily="18" charset="0"/>
              </a:rPr>
              <a:t> </a:t>
            </a:r>
            <a:r>
              <a:rPr lang="it-IT" altLang="it-IT" sz="3600" i="1" dirty="0" err="1">
                <a:latin typeface="Garamond" panose="02020404030301010803" pitchFamily="18" charset="0"/>
              </a:rPr>
              <a:t>politics</a:t>
            </a:r>
            <a:r>
              <a:rPr lang="it-IT" altLang="it-IT" sz="3600" dirty="0">
                <a:latin typeface="Garamond" panose="02020404030301010803" pitchFamily="18" charset="0"/>
              </a:rPr>
              <a:t> (T. </a:t>
            </a:r>
            <a:r>
              <a:rPr lang="it-IT" altLang="it-IT" sz="3600" dirty="0" err="1">
                <a:latin typeface="Garamond" panose="02020404030301010803" pitchFamily="18" charset="0"/>
              </a:rPr>
              <a:t>Lowi</a:t>
            </a:r>
            <a:r>
              <a:rPr lang="it-IT" altLang="it-IT" sz="3600" dirty="0">
                <a:latin typeface="Garamond" panose="02020404030301010803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it-IT" altLang="it-IT" sz="3600" dirty="0">
              <a:latin typeface="Garamond" panose="02020404030301010803" pitchFamily="18" charset="0"/>
            </a:endParaRPr>
          </a:p>
          <a:p>
            <a:pPr algn="just">
              <a:lnSpc>
                <a:spcPct val="90000"/>
              </a:lnSpc>
            </a:pPr>
            <a:endParaRPr lang="it-IT" altLang="it-IT" sz="3600" dirty="0">
              <a:latin typeface="Garamond" panose="02020404030301010803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it-IT" altLang="it-IT" sz="3600" dirty="0">
                <a:latin typeface="Garamond" panose="02020404030301010803" pitchFamily="18" charset="0"/>
              </a:rPr>
              <a:t>Arene del potere: </a:t>
            </a:r>
            <a:r>
              <a:rPr lang="it-IT" altLang="it-IT" sz="3600" i="1" dirty="0">
                <a:latin typeface="Garamond" panose="02020404030301010803" pitchFamily="18" charset="0"/>
              </a:rPr>
              <a:t>schemi istituzionalizzati per la gestione del conflitto, all’interno dei quali si dipanano differenti processi politici, diverse dinamiche di distribuzione, creazione e perseguimento del potere</a:t>
            </a:r>
            <a:r>
              <a:rPr lang="it-IT" altLang="it-IT" sz="3600" dirty="0">
                <a:latin typeface="Garamond" panose="02020404030301010803" pitchFamily="18" charset="0"/>
              </a:rPr>
              <a:t>  (T. </a:t>
            </a:r>
            <a:r>
              <a:rPr lang="it-IT" altLang="it-IT" sz="3600" dirty="0" err="1">
                <a:latin typeface="Garamond" panose="02020404030301010803" pitchFamily="18" charset="0"/>
              </a:rPr>
              <a:t>Lowi</a:t>
            </a:r>
            <a:r>
              <a:rPr lang="it-IT" altLang="it-IT" sz="3600" dirty="0">
                <a:latin typeface="Garamond" panose="02020404030301010803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8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dirty="0">
                <a:solidFill>
                  <a:srgbClr val="C00000"/>
                </a:solidFill>
              </a:rPr>
              <a:t>Approccio di policy</a:t>
            </a:r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/>
            <a:r>
              <a:rPr lang="it-IT" altLang="it-IT" dirty="0">
                <a:latin typeface="Garamond" panose="02020404030301010803" pitchFamily="18" charset="0"/>
              </a:rPr>
              <a:t>Distanza tra decisioni e risultati, tra obiettivi e mezzi</a:t>
            </a:r>
          </a:p>
          <a:p>
            <a:pPr algn="just"/>
            <a:r>
              <a:rPr lang="it-IT" altLang="it-IT" dirty="0">
                <a:latin typeface="Garamond" panose="02020404030301010803" pitchFamily="18" charset="0"/>
              </a:rPr>
              <a:t>Pluralità di attori (network)</a:t>
            </a:r>
          </a:p>
          <a:p>
            <a:pPr algn="just"/>
            <a:r>
              <a:rPr lang="it-IT" altLang="it-IT" dirty="0">
                <a:latin typeface="Garamond" panose="02020404030301010803" pitchFamily="18" charset="0"/>
              </a:rPr>
              <a:t>Peso delle istituzioni (dimensione longitudinale e diacronica delle politiche)</a:t>
            </a:r>
          </a:p>
          <a:p>
            <a:pPr algn="just"/>
            <a:r>
              <a:rPr lang="it-IT" altLang="it-IT" dirty="0">
                <a:latin typeface="Garamond" panose="02020404030301010803" pitchFamily="18" charset="0"/>
              </a:rPr>
              <a:t>Cosa c’è dentro la </a:t>
            </a:r>
            <a:r>
              <a:rPr lang="it-IT" altLang="it-IT" dirty="0" err="1">
                <a:latin typeface="Garamond" panose="02020404030301010803" pitchFamily="18" charset="0"/>
              </a:rPr>
              <a:t>black</a:t>
            </a:r>
            <a:r>
              <a:rPr lang="it-IT" altLang="it-IT" dirty="0">
                <a:latin typeface="Garamond" panose="02020404030301010803" pitchFamily="18" charset="0"/>
              </a:rPr>
              <a:t> box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25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Diversi modi di analisi delle PP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altLang="it-IT" b="1" dirty="0">
                <a:latin typeface="Garamond" panose="02020404030301010803" pitchFamily="18" charset="0"/>
              </a:rPr>
              <a:t>Riferimento al chi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Regime politico (democratico, non democratico, presidenziale, parlamentare)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Tipo di attori</a:t>
            </a:r>
          </a:p>
          <a:p>
            <a:r>
              <a:rPr lang="it-IT" altLang="it-IT" b="1" dirty="0">
                <a:latin typeface="Garamond" panose="02020404030301010803" pitchFamily="18" charset="0"/>
              </a:rPr>
              <a:t>Riferimento alle variabili causali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Contesto socio-economico; sistemi internazionali, ecc.</a:t>
            </a:r>
          </a:p>
          <a:p>
            <a:r>
              <a:rPr lang="it-IT" altLang="it-IT" b="1" dirty="0">
                <a:latin typeface="Garamond" panose="02020404030301010803" pitchFamily="18" charset="0"/>
              </a:rPr>
              <a:t>Riferimento al contenuto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La natura dei problemi determina il funzionamento del sistema politico</a:t>
            </a:r>
          </a:p>
          <a:p>
            <a:r>
              <a:rPr lang="it-IT" altLang="it-IT" b="1" dirty="0">
                <a:latin typeface="Garamond" panose="02020404030301010803" pitchFamily="18" charset="0"/>
              </a:rPr>
              <a:t>Riferimento ai risultati </a:t>
            </a:r>
            <a:r>
              <a:rPr lang="it-IT" altLang="it-IT" dirty="0">
                <a:latin typeface="Garamond" panose="02020404030301010803" pitchFamily="18" charset="0"/>
              </a:rPr>
              <a:t>(</a:t>
            </a:r>
            <a:r>
              <a:rPr lang="it-IT" altLang="it-IT" dirty="0" err="1">
                <a:latin typeface="Garamond" panose="02020404030301010803" pitchFamily="18" charset="0"/>
              </a:rPr>
              <a:t>outcome</a:t>
            </a:r>
            <a:r>
              <a:rPr lang="it-IT" altLang="it-IT" dirty="0">
                <a:latin typeface="Garamond" panose="02020404030301010803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39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Cos’è l’analisi delle politiche pubbliche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Possiamo iniziare definendo l’APP come:</a:t>
            </a:r>
          </a:p>
          <a:p>
            <a:pPr algn="just" eaLnBrk="1" hangingPunct="1">
              <a:lnSpc>
                <a:spcPct val="80000"/>
              </a:lnSpc>
            </a:pPr>
            <a:r>
              <a:rPr lang="it-IT" altLang="it-IT" sz="2800" b="1" dirty="0">
                <a:latin typeface="Garamond" panose="02020404030301010803" pitchFamily="18" charset="0"/>
              </a:rPr>
              <a:t>lo studio sistematico dei processi (eventi, azioni, interazioni, decisioni) che mirano a fronteggiare un problema percepito essere di rilevanza pubblica</a:t>
            </a:r>
          </a:p>
          <a:p>
            <a:pPr algn="just" eaLnBrk="1" hangingPunct="1">
              <a:lnSpc>
                <a:spcPct val="80000"/>
              </a:lnSpc>
            </a:pPr>
            <a:r>
              <a:rPr lang="it-IT" altLang="it-IT" sz="2800" dirty="0">
                <a:latin typeface="Garamond" panose="02020404030301010803" pitchFamily="18" charset="0"/>
              </a:rPr>
              <a:t>Es. politica previdenziale o pensionistica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legge sulle pensioni;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tavoli di concertazione;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sportelli INPS;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campagne d’informazione;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dati sulla demografia;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- documento della Commissione europea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26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16633"/>
            <a:ext cx="8892480" cy="864096"/>
          </a:xfrm>
        </p:spPr>
        <p:txBody>
          <a:bodyPr/>
          <a:lstStyle/>
          <a:p>
            <a:r>
              <a:rPr lang="it-IT" altLang="it-IT" sz="3000" b="1" dirty="0">
                <a:solidFill>
                  <a:srgbClr val="C00000"/>
                </a:solidFill>
                <a:latin typeface="Garamond" panose="02020404030301010803" pitchFamily="18" charset="0"/>
              </a:rPr>
              <a:t>I caratteri degli attuali processi di policy (1). La complessità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80728"/>
            <a:ext cx="9144000" cy="5760639"/>
          </a:xfrm>
        </p:spPr>
        <p:txBody>
          <a:bodyPr/>
          <a:lstStyle/>
          <a:p>
            <a:pPr algn="just"/>
            <a:r>
              <a:rPr lang="it-IT" altLang="it-IT" sz="2600" b="1" dirty="0">
                <a:latin typeface="Garamond" panose="02020404030301010803" pitchFamily="18" charset="0"/>
              </a:rPr>
              <a:t>Varie dimensioni mostrano la complessità:</a:t>
            </a:r>
          </a:p>
          <a:p>
            <a:pPr algn="just">
              <a:buFontTx/>
              <a:buChar char="-"/>
            </a:pPr>
            <a:r>
              <a:rPr lang="it-IT" altLang="it-IT" sz="2600" dirty="0">
                <a:latin typeface="Garamond" panose="02020404030301010803" pitchFamily="18" charset="0"/>
              </a:rPr>
              <a:t>Impatto della globalizzazione economica</a:t>
            </a:r>
          </a:p>
          <a:p>
            <a:pPr algn="just">
              <a:buFontTx/>
              <a:buChar char="-"/>
            </a:pPr>
            <a:r>
              <a:rPr lang="it-IT" altLang="it-IT" sz="2600" dirty="0">
                <a:latin typeface="Garamond" panose="02020404030301010803" pitchFamily="18" charset="0"/>
              </a:rPr>
              <a:t>Crescita delle conoscenze rende ancora più difficili le sfide (es. lo </a:t>
            </a:r>
            <a:r>
              <a:rPr lang="it-IT" altLang="it-IT" sz="2600" i="1" dirty="0">
                <a:latin typeface="Garamond" panose="02020404030301010803" pitchFamily="18" charset="0"/>
              </a:rPr>
              <a:t>sviluppo sostenibile</a:t>
            </a:r>
            <a:r>
              <a:rPr lang="it-IT" altLang="it-IT" sz="2600" dirty="0">
                <a:latin typeface="Garamond" panose="02020404030301010803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it-IT" altLang="it-IT" sz="2600" dirty="0">
                <a:latin typeface="Garamond" panose="02020404030301010803" pitchFamily="18" charset="0"/>
              </a:rPr>
              <a:t>Acuirsi delle disuguaglianze</a:t>
            </a:r>
          </a:p>
          <a:p>
            <a:pPr algn="just">
              <a:buFontTx/>
              <a:buChar char="-"/>
            </a:pPr>
            <a:r>
              <a:rPr lang="it-IT" altLang="it-IT" sz="2600" dirty="0" err="1">
                <a:latin typeface="Garamond" panose="02020404030301010803" pitchFamily="18" charset="0"/>
              </a:rPr>
              <a:t>Climate</a:t>
            </a:r>
            <a:r>
              <a:rPr lang="it-IT" altLang="it-IT" sz="2600" dirty="0">
                <a:latin typeface="Garamond" panose="02020404030301010803" pitchFamily="18" charset="0"/>
              </a:rPr>
              <a:t> </a:t>
            </a:r>
            <a:r>
              <a:rPr lang="it-IT" altLang="it-IT" sz="2600" dirty="0" err="1">
                <a:latin typeface="Garamond" panose="02020404030301010803" pitchFamily="18" charset="0"/>
              </a:rPr>
              <a:t>change</a:t>
            </a:r>
            <a:endParaRPr lang="it-IT" altLang="it-IT" sz="2600" dirty="0">
              <a:latin typeface="Garamond" panose="02020404030301010803" pitchFamily="18" charset="0"/>
            </a:endParaRPr>
          </a:p>
          <a:p>
            <a:pPr algn="just"/>
            <a:r>
              <a:rPr lang="it-IT" altLang="it-IT" sz="2600" b="1" dirty="0">
                <a:latin typeface="Garamond" panose="02020404030301010803" pitchFamily="18" charset="0"/>
              </a:rPr>
              <a:t>Dilatazione degli assi decisionali:</a:t>
            </a:r>
          </a:p>
          <a:p>
            <a:pPr algn="just">
              <a:buFont typeface="Wingdings" pitchFamily="2" charset="2"/>
              <a:buChar char="Ø"/>
            </a:pPr>
            <a:r>
              <a:rPr lang="it-IT" altLang="it-IT" sz="2600" dirty="0">
                <a:latin typeface="Garamond" panose="02020404030301010803" pitchFamily="18" charset="0"/>
              </a:rPr>
              <a:t>shifts di sovranità sull’asse verticale (ruolo di enti sovra e sub-nazionali, </a:t>
            </a:r>
            <a:r>
              <a:rPr lang="it-IT" altLang="it-IT" sz="2600" i="1" dirty="0">
                <a:latin typeface="Garamond" panose="02020404030301010803" pitchFamily="18" charset="0"/>
              </a:rPr>
              <a:t>multilevel governance)</a:t>
            </a:r>
          </a:p>
          <a:p>
            <a:pPr algn="just">
              <a:buFont typeface="Wingdings" pitchFamily="2" charset="2"/>
              <a:buChar char="Ø"/>
            </a:pPr>
            <a:r>
              <a:rPr lang="it-IT" altLang="it-IT" sz="2600" dirty="0">
                <a:latin typeface="Garamond" panose="02020404030301010803" pitchFamily="18" charset="0"/>
              </a:rPr>
              <a:t>shifts di sovranità anche sull’asse orizzontale: nuovi attori pubblici o semipubblici (es. agenzie regolative), rafforzamento del ruolo di attori privati, associazioni della società civile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35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2800" b="1" dirty="0">
                <a:solidFill>
                  <a:srgbClr val="C00000"/>
                </a:solidFill>
                <a:latin typeface="Garamond" panose="02020404030301010803" pitchFamily="18" charset="0"/>
              </a:rPr>
              <a:t>I caratteri degli attuali processi di policy (2) </a:t>
            </a:r>
            <a:r>
              <a:rPr lang="it-IT" altLang="it-IT" sz="2800" b="1" i="1" dirty="0">
                <a:solidFill>
                  <a:srgbClr val="C00000"/>
                </a:solidFill>
                <a:latin typeface="Garamond" panose="02020404030301010803" pitchFamily="18" charset="0"/>
              </a:rPr>
              <a:t>Aumento dell’incertezza</a:t>
            </a:r>
            <a:endParaRPr lang="it-IT" altLang="it-IT" sz="28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B0A936B-0F6D-5F40-97D4-A3647EB2C0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2276475"/>
            <a:ext cx="5040561" cy="455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60381FD9-A7D6-9243-84C4-01EBFB571412}"/>
              </a:ext>
            </a:extLst>
          </p:cNvPr>
          <p:cNvSpPr txBox="1">
            <a:spLocks/>
          </p:cNvSpPr>
          <p:nvPr/>
        </p:nvSpPr>
        <p:spPr>
          <a:xfrm>
            <a:off x="5004048" y="1196975"/>
            <a:ext cx="4105027" cy="5040313"/>
          </a:xfr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altLang="it-IT" sz="2400" b="1" dirty="0">
                <a:highlight>
                  <a:srgbClr val="FFFF00"/>
                </a:highlight>
                <a:latin typeface="Garamond" panose="02020404030301010803" pitchFamily="18" charset="0"/>
              </a:rPr>
              <a:t>Crescita </a:t>
            </a:r>
            <a:r>
              <a:rPr lang="it-IT" altLang="it-IT" sz="2400" b="1" dirty="0">
                <a:latin typeface="Garamond" panose="02020404030301010803" pitchFamily="18" charset="0"/>
              </a:rPr>
              <a:t>della complessità decisionale</a:t>
            </a:r>
          </a:p>
          <a:p>
            <a:r>
              <a:rPr lang="it-IT" altLang="it-IT" sz="2400" b="1" dirty="0">
                <a:highlight>
                  <a:srgbClr val="FFFF00"/>
                </a:highlight>
                <a:latin typeface="Garamond" panose="02020404030301010803" pitchFamily="18" charset="0"/>
              </a:rPr>
              <a:t>Accelerazione</a:t>
            </a:r>
            <a:r>
              <a:rPr lang="it-IT" altLang="it-IT" sz="2400" b="1" dirty="0">
                <a:latin typeface="Garamond" panose="02020404030301010803" pitchFamily="18" charset="0"/>
              </a:rPr>
              <a:t> delle trasformazioni dovute ai processi di globalizzazione e a AI</a:t>
            </a:r>
          </a:p>
          <a:p>
            <a:r>
              <a:rPr lang="it-IT" altLang="it-IT" sz="2400" b="1" dirty="0">
                <a:latin typeface="Garamond" panose="02020404030301010803" pitchFamily="18" charset="0"/>
              </a:rPr>
              <a:t>Conoscenze più forti che spesso non riescono a incidere nelle interazioni (</a:t>
            </a:r>
            <a:r>
              <a:rPr lang="it-IT" altLang="it-IT" sz="2400" b="1" u="sng" dirty="0">
                <a:latin typeface="Garamond" panose="02020404030301010803" pitchFamily="18" charset="0"/>
              </a:rPr>
              <a:t>diagnosi senza terapie</a:t>
            </a:r>
            <a:r>
              <a:rPr lang="it-IT" altLang="it-IT" sz="2400" b="1" dirty="0">
                <a:latin typeface="Garamond" panose="02020404030301010803" pitchFamily="18" charset="0"/>
              </a:rPr>
              <a:t>)</a:t>
            </a:r>
          </a:p>
          <a:p>
            <a:r>
              <a:rPr lang="it-IT" altLang="it-IT" sz="2400" b="1" dirty="0">
                <a:highlight>
                  <a:srgbClr val="FFFF00"/>
                </a:highlight>
                <a:latin typeface="Garamond" panose="02020404030301010803" pitchFamily="18" charset="0"/>
              </a:rPr>
              <a:t>Ignoranza</a:t>
            </a:r>
            <a:r>
              <a:rPr lang="it-IT" altLang="it-IT" sz="2400" b="1" dirty="0">
                <a:latin typeface="Garamond" panose="02020404030301010803" pitchFamily="18" charset="0"/>
              </a:rPr>
              <a:t> (maggiore diffusione mediatica ma spesso </a:t>
            </a:r>
            <a:r>
              <a:rPr lang="it-IT" altLang="it-IT" sz="2400" b="1" dirty="0" err="1">
                <a:latin typeface="Garamond" panose="02020404030301010803" pitchFamily="18" charset="0"/>
              </a:rPr>
              <a:t>iper</a:t>
            </a:r>
            <a:r>
              <a:rPr lang="it-IT" altLang="it-IT" sz="2400" b="1" dirty="0">
                <a:latin typeface="Garamond" panose="02020404030301010803" pitchFamily="18" charset="0"/>
              </a:rPr>
              <a:t>-semplificata</a:t>
            </a:r>
            <a:r>
              <a:rPr lang="it-IT" altLang="it-IT" sz="2400" dirty="0"/>
              <a:t>)</a:t>
            </a:r>
          </a:p>
          <a:p>
            <a:endParaRPr lang="it-IT" altLang="it-IT" sz="2400" dirty="0"/>
          </a:p>
          <a:p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510276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en-GB" altLang="it-IT" sz="3600" b="1" dirty="0">
                <a:solidFill>
                  <a:srgbClr val="C00000"/>
                </a:solidFill>
                <a:latin typeface="Garamond" panose="02020404030301010803" pitchFamily="18" charset="0"/>
              </a:rPr>
              <a:t>Lo studio del policy making</a:t>
            </a:r>
            <a:endParaRPr lang="it-IT" altLang="it-IT" sz="36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EF7283-E6B9-DC4F-AFCB-D3DF11BFE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68A0A7F1-8096-A344-93D3-CF50E310BB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13" y="1416050"/>
            <a:ext cx="4267200" cy="1387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spcBef>
                <a:spcPts val="15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None/>
            </a:pP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Portare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al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centro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dell’attenzione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analitica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gli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elementi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costitutivi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i="1" dirty="0" err="1">
                <a:solidFill>
                  <a:srgbClr val="000000"/>
                </a:solidFill>
                <a:latin typeface="Garamond" panose="02020404030301010803" pitchFamily="18" charset="0"/>
              </a:rPr>
              <a:t>dell’azione</a:t>
            </a:r>
            <a:r>
              <a:rPr lang="en-GB" altLang="it-IT" sz="2800" i="1" dirty="0">
                <a:solidFill>
                  <a:srgbClr val="000000"/>
                </a:solidFill>
                <a:latin typeface="Garamond" panose="02020404030301010803" pitchFamily="18" charset="0"/>
              </a:rPr>
              <a:t> di policy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615918C9-ED8F-004E-991E-5B2260325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3284538"/>
            <a:ext cx="6269037" cy="3064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Gli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attori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partecipanti</a:t>
            </a:r>
            <a:endParaRPr lang="en-GB" altLang="it-IT" sz="28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Le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interazioni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tra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essi</a:t>
            </a:r>
            <a:endParaRPr lang="en-GB" altLang="it-IT" sz="28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Gli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strumenti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di policy</a:t>
            </a: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Gli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stili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decisionali</a:t>
            </a:r>
            <a:endParaRPr lang="en-GB" altLang="it-IT" sz="28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Il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tipo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di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questioni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sul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tappeto</a:t>
            </a:r>
            <a:endParaRPr lang="en-GB" altLang="it-IT" sz="28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>
              <a:spcBef>
                <a:spcPts val="600"/>
              </a:spcBef>
              <a:buClr>
                <a:srgbClr val="000000"/>
              </a:buClr>
              <a:buSzPct val="100000"/>
              <a:buFont typeface="Arial Unicode MS" panose="020B0604020202020204" pitchFamily="34" charset="-128"/>
              <a:buChar char="•"/>
            </a:pP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I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risultati</a:t>
            </a:r>
            <a:r>
              <a:rPr lang="en-GB" altLang="it-IT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en-GB" altLang="it-IT" sz="2800" dirty="0" err="1">
                <a:solidFill>
                  <a:srgbClr val="000000"/>
                </a:solidFill>
                <a:latin typeface="Garamond" panose="02020404030301010803" pitchFamily="18" charset="0"/>
              </a:rPr>
              <a:t>ottenuti</a:t>
            </a:r>
            <a:endParaRPr lang="en-GB" altLang="it-IT" sz="2800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AB8D2DC5-E7DB-0043-9061-92C99E56BC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8144" y="2024721"/>
            <a:ext cx="3124200" cy="2971800"/>
          </a:xfrm>
          <a:prstGeom prst="curvedLeftArrow">
            <a:avLst>
              <a:gd name="adj1" fmla="val 9593"/>
              <a:gd name="adj2" fmla="val 29593"/>
              <a:gd name="adj3" fmla="val 52963"/>
            </a:avLst>
          </a:prstGeom>
          <a:solidFill>
            <a:srgbClr val="3399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>
              <a:lnSpc>
                <a:spcPct val="97000"/>
              </a:lnSpc>
              <a:buClr>
                <a:srgbClr val="000000"/>
              </a:buClr>
              <a:buSzPct val="100000"/>
              <a:buFont typeface="Arial Unicode MS" panose="020B0604020202020204" pitchFamily="34" charset="-128"/>
              <a:buNone/>
            </a:pPr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2061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.5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Come nasce APP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altLang="it-IT" b="1" dirty="0">
                <a:latin typeface="Garamond" panose="02020404030301010803" pitchFamily="18" charset="0"/>
              </a:rPr>
              <a:t>Insoddisfazione rispetto agli approcci storici alla politica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Approccio giuridico (costituzioni, leggi, istituzioni)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Approccio filosofico (cosa la politica dovrebbe fare)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Approccio politologico (enfasi sulla dimensione  del potere)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Approccio economico (enfasi sulla dimensione individuale e sulla preferenza di massimizzazione)</a:t>
            </a:r>
          </a:p>
          <a:p>
            <a:r>
              <a:rPr lang="it-IT" altLang="it-IT" b="1" dirty="0">
                <a:latin typeface="Garamond" panose="02020404030301010803" pitchFamily="18" charset="0"/>
              </a:rPr>
              <a:t>Cogliere gli aspetti relazionali </a:t>
            </a:r>
          </a:p>
          <a:p>
            <a:pPr lvl="1"/>
            <a:r>
              <a:rPr lang="it-IT" altLang="it-IT" dirty="0">
                <a:latin typeface="Garamond" panose="02020404030301010803" pitchFamily="18" charset="0"/>
              </a:rPr>
              <a:t>I nessi tra eventi e azioni apparentemente distanti 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67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Dove nasce l’APP, una storia americana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980728"/>
            <a:ext cx="8686800" cy="564867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altLang="it-IT" sz="2600" b="1" dirty="0">
                <a:latin typeface="Garamond" panose="02020404030301010803" pitchFamily="18" charset="0"/>
              </a:rPr>
              <a:t>Progressive era (</a:t>
            </a:r>
            <a:r>
              <a:rPr lang="it-IT" altLang="it-IT" sz="2600" b="1" dirty="0" err="1">
                <a:latin typeface="Garamond" panose="02020404030301010803" pitchFamily="18" charset="0"/>
              </a:rPr>
              <a:t>W</a:t>
            </a:r>
            <a:r>
              <a:rPr lang="it-IT" altLang="it-IT" sz="2600" b="1" dirty="0">
                <a:latin typeface="Garamond" panose="02020404030301010803" pitchFamily="18" charset="0"/>
              </a:rPr>
              <a:t>. Wilson)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Fiducia nel metodo scientifico</a:t>
            </a:r>
          </a:p>
          <a:p>
            <a:pPr>
              <a:lnSpc>
                <a:spcPct val="90000"/>
              </a:lnSpc>
            </a:pPr>
            <a:r>
              <a:rPr lang="it-IT" altLang="it-IT" sz="2600" b="1" dirty="0">
                <a:latin typeface="Garamond" panose="02020404030301010803" pitchFamily="18" charset="0"/>
              </a:rPr>
              <a:t>Pragmatismo (</a:t>
            </a:r>
            <a:r>
              <a:rPr lang="it-IT" altLang="it-IT" sz="2600" b="1" dirty="0" err="1">
                <a:latin typeface="Garamond" panose="02020404030301010803" pitchFamily="18" charset="0"/>
              </a:rPr>
              <a:t>J</a:t>
            </a:r>
            <a:r>
              <a:rPr lang="it-IT" altLang="it-IT" sz="2600" b="1" dirty="0">
                <a:latin typeface="Garamond" panose="02020404030301010803" pitchFamily="18" charset="0"/>
              </a:rPr>
              <a:t>. </a:t>
            </a:r>
            <a:r>
              <a:rPr lang="it-IT" altLang="it-IT" sz="2600" b="1" dirty="0" err="1">
                <a:latin typeface="Garamond" panose="02020404030301010803" pitchFamily="18" charset="0"/>
              </a:rPr>
              <a:t>Dewey</a:t>
            </a:r>
            <a:r>
              <a:rPr lang="it-IT" altLang="it-IT" sz="2600" b="1" dirty="0">
                <a:latin typeface="Garamond" panose="02020404030301010803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Il pensiero come attività orientata alla soluzione di problemi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Le buone politiche risolvono i problemi e ottengono risultati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Fase storica del New Deal</a:t>
            </a:r>
          </a:p>
          <a:p>
            <a:pPr>
              <a:lnSpc>
                <a:spcPct val="90000"/>
              </a:lnSpc>
            </a:pPr>
            <a:r>
              <a:rPr lang="it-IT" altLang="it-IT" sz="2600" b="1" dirty="0" err="1">
                <a:latin typeface="Garamond" panose="02020404030301010803" pitchFamily="18" charset="0"/>
              </a:rPr>
              <a:t>Comportamentalismo</a:t>
            </a:r>
            <a:r>
              <a:rPr lang="it-IT" altLang="it-IT" sz="2600" b="1" dirty="0">
                <a:latin typeface="Garamond" panose="02020404030301010803" pitchFamily="18" charset="0"/>
              </a:rPr>
              <a:t> (C. </a:t>
            </a:r>
            <a:r>
              <a:rPr lang="it-IT" altLang="it-IT" sz="2600" b="1" dirty="0" err="1">
                <a:latin typeface="Garamond" panose="02020404030301010803" pitchFamily="18" charset="0"/>
              </a:rPr>
              <a:t>Merriam</a:t>
            </a:r>
            <a:r>
              <a:rPr lang="it-IT" altLang="it-IT" sz="2600" b="1" dirty="0">
                <a:latin typeface="Garamond" panose="02020404030301010803" pitchFamily="18" charset="0"/>
              </a:rPr>
              <a:t>)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Ricerca empirica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Indicatori sociali e programmazione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Attività di governo (locale)</a:t>
            </a:r>
          </a:p>
          <a:p>
            <a:pPr lvl="1">
              <a:lnSpc>
                <a:spcPct val="90000"/>
              </a:lnSpc>
            </a:pPr>
            <a:r>
              <a:rPr lang="it-IT" altLang="it-IT" sz="2600" dirty="0">
                <a:latin typeface="Garamond" panose="02020404030301010803" pitchFamily="18" charset="0"/>
              </a:rPr>
              <a:t>Interazione tra esperti e policy </a:t>
            </a:r>
            <a:r>
              <a:rPr lang="it-IT" altLang="it-IT" sz="2600" dirty="0" err="1">
                <a:latin typeface="Garamond" panose="02020404030301010803" pitchFamily="18" charset="0"/>
              </a:rPr>
              <a:t>makers</a:t>
            </a:r>
            <a:r>
              <a:rPr lang="it-IT" altLang="it-IT" sz="2600" dirty="0">
                <a:latin typeface="Garamond" panose="02020404030301010803" pitchFamily="18" charset="0"/>
              </a:rPr>
              <a:t> (Roosevelt ‘37)</a:t>
            </a: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18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Caratteri comuni alle APP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algn="just"/>
            <a:r>
              <a:rPr lang="it-IT" altLang="it-IT" sz="2800" b="1" dirty="0">
                <a:latin typeface="Garamond" panose="02020404030301010803" pitchFamily="18" charset="0"/>
              </a:rPr>
              <a:t>Multidisciplinarietà</a:t>
            </a:r>
          </a:p>
          <a:p>
            <a:pPr lvl="1" algn="just"/>
            <a:r>
              <a:rPr lang="it-IT" altLang="it-IT" dirty="0">
                <a:latin typeface="Garamond" panose="02020404030301010803" pitchFamily="18" charset="0"/>
              </a:rPr>
              <a:t>L’analista di </a:t>
            </a:r>
            <a:r>
              <a:rPr lang="it-IT" altLang="it-IT" dirty="0" err="1">
                <a:latin typeface="Garamond" panose="02020404030301010803" pitchFamily="18" charset="0"/>
              </a:rPr>
              <a:t>pp</a:t>
            </a:r>
            <a:r>
              <a:rPr lang="it-IT" altLang="it-IT" dirty="0">
                <a:latin typeface="Garamond" panose="02020404030301010803" pitchFamily="18" charset="0"/>
              </a:rPr>
              <a:t> deve avere conoscenze tecniche (per evitare il rischio di essere sottoposto a critiche degli esperti di singoli settori)</a:t>
            </a:r>
          </a:p>
          <a:p>
            <a:pPr lvl="1" algn="just"/>
            <a:r>
              <a:rPr lang="it-IT" altLang="it-IT" dirty="0">
                <a:latin typeface="Garamond" panose="02020404030301010803" pitchFamily="18" charset="0"/>
              </a:rPr>
              <a:t>L’analista deve evitare il rischio della specializzazione tecnica richiamando l’eclettismo metodologico e disciplinare</a:t>
            </a:r>
          </a:p>
          <a:p>
            <a:pPr algn="just"/>
            <a:r>
              <a:rPr lang="it-IT" altLang="it-IT" sz="2800" b="1" dirty="0">
                <a:highlight>
                  <a:srgbClr val="FFFF00"/>
                </a:highlight>
                <a:latin typeface="Garamond" panose="02020404030301010803" pitchFamily="18" charset="0"/>
              </a:rPr>
              <a:t>Definizione convenzionale del campo d’indagine </a:t>
            </a:r>
            <a:r>
              <a:rPr lang="it-IT" altLang="it-IT" sz="2800" b="1" dirty="0">
                <a:latin typeface="Garamond" panose="02020404030301010803" pitchFamily="18" charset="0"/>
              </a:rPr>
              <a:t>e dei filtri dei fatti salienti</a:t>
            </a:r>
          </a:p>
          <a:p>
            <a:pPr algn="just"/>
            <a:r>
              <a:rPr lang="it-IT" altLang="it-IT" sz="2800" b="1" dirty="0" err="1">
                <a:latin typeface="Garamond" panose="02020404030301010803" pitchFamily="18" charset="0"/>
              </a:rPr>
              <a:t>Problem</a:t>
            </a:r>
            <a:r>
              <a:rPr lang="it-IT" altLang="it-IT" sz="2800" b="1" dirty="0">
                <a:latin typeface="Garamond" panose="02020404030301010803" pitchFamily="18" charset="0"/>
              </a:rPr>
              <a:t>-solving </a:t>
            </a:r>
          </a:p>
          <a:p>
            <a:pPr algn="just"/>
            <a:r>
              <a:rPr lang="it-IT" altLang="it-IT" sz="2800" b="1" dirty="0">
                <a:latin typeface="Garamond" panose="02020404030301010803" pitchFamily="18" charset="0"/>
              </a:rPr>
              <a:t>Esplicitamente normativa</a:t>
            </a:r>
          </a:p>
          <a:p>
            <a:pPr algn="just">
              <a:buNone/>
            </a:pPr>
            <a:r>
              <a:rPr lang="it-IT" altLang="it-IT" sz="2800" dirty="0">
                <a:latin typeface="Garamond" panose="02020404030301010803" pitchFamily="18" charset="0"/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1780364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Perché è APP difficile da definire in Italia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r>
              <a:rPr lang="it-IT" altLang="it-IT" dirty="0">
                <a:latin typeface="Garamond" panose="02020404030301010803" pitchFamily="18" charset="0"/>
              </a:rPr>
              <a:t>Politica</a:t>
            </a:r>
          </a:p>
          <a:p>
            <a:pPr lvl="1"/>
            <a:r>
              <a:rPr lang="it-IT" altLang="it-IT" sz="3200" dirty="0">
                <a:latin typeface="Garamond" panose="02020404030301010803" pitchFamily="18" charset="0"/>
              </a:rPr>
              <a:t>Politica e politiche</a:t>
            </a:r>
          </a:p>
          <a:p>
            <a:pPr lvl="1"/>
            <a:r>
              <a:rPr lang="it-IT" altLang="it-IT" sz="3200" dirty="0">
                <a:latin typeface="Garamond" panose="02020404030301010803" pitchFamily="18" charset="0"/>
              </a:rPr>
              <a:t>Potere (dimensione verticale)</a:t>
            </a:r>
          </a:p>
          <a:p>
            <a:pPr lvl="1"/>
            <a:r>
              <a:rPr lang="it-IT" altLang="it-IT" sz="3200" dirty="0">
                <a:latin typeface="Garamond" panose="02020404030301010803" pitchFamily="18" charset="0"/>
              </a:rPr>
              <a:t>Politica assoluta e relativa</a:t>
            </a:r>
          </a:p>
          <a:p>
            <a:pPr marL="457200" lvl="1" indent="0"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872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en-GB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Politica</a:t>
            </a:r>
            <a:r>
              <a:rPr lang="en-GB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e </a:t>
            </a:r>
            <a:r>
              <a:rPr lang="en-GB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Politiche</a:t>
            </a:r>
            <a:r>
              <a:rPr lang="en-GB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(1)</a:t>
            </a:r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C8D7C8-22F7-4448-96A9-B021FB5B9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AEA4727-27AD-DB42-9CBE-E8318A5D60F9}"/>
              </a:ext>
            </a:extLst>
          </p:cNvPr>
          <p:cNvSpPr txBox="1">
            <a:spLocks noChangeArrowheads="1"/>
          </p:cNvSpPr>
          <p:nvPr/>
        </p:nvSpPr>
        <p:spPr>
          <a:xfrm>
            <a:off x="4138613" y="980728"/>
            <a:ext cx="4177803" cy="4752527"/>
          </a:xfr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400" dirty="0"/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dirty="0">
                <a:latin typeface="Garamond" panose="02020404030301010803" pitchFamily="18" charset="0"/>
              </a:rPr>
              <a:t>Il </a:t>
            </a:r>
            <a:r>
              <a:rPr lang="en-GB" altLang="it-IT" sz="2900" dirty="0" err="1">
                <a:latin typeface="Garamond" panose="02020404030301010803" pitchFamily="18" charset="0"/>
              </a:rPr>
              <a:t>concetto</a:t>
            </a:r>
            <a:r>
              <a:rPr lang="en-GB" altLang="it-IT" sz="2900" dirty="0">
                <a:latin typeface="Garamond" panose="02020404030301010803" pitchFamily="18" charset="0"/>
              </a:rPr>
              <a:t> di </a:t>
            </a:r>
            <a:r>
              <a:rPr lang="en-GB" altLang="it-IT" sz="2900" i="1" dirty="0" err="1">
                <a:latin typeface="Garamond" panose="02020404030301010803" pitchFamily="18" charset="0"/>
              </a:rPr>
              <a:t>politica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pubblica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copre</a:t>
            </a:r>
            <a:r>
              <a:rPr lang="en-GB" altLang="it-IT" sz="2900" dirty="0">
                <a:latin typeface="Garamond" panose="02020404030301010803" pitchFamily="18" charset="0"/>
              </a:rPr>
              <a:t> in </a:t>
            </a:r>
            <a:r>
              <a:rPr lang="en-GB" altLang="it-IT" sz="2900" dirty="0" err="1">
                <a:latin typeface="Garamond" panose="02020404030301010803" pitchFamily="18" charset="0"/>
              </a:rPr>
              <a:t>Italiano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uno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spazio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semantico</a:t>
            </a:r>
            <a:r>
              <a:rPr lang="en-GB" altLang="it-IT" sz="2900" dirty="0">
                <a:latin typeface="Garamond" panose="02020404030301010803" pitchFamily="18" charset="0"/>
              </a:rPr>
              <a:t> per </a:t>
            </a:r>
            <a:r>
              <a:rPr lang="en-GB" altLang="it-IT" sz="2900" dirty="0" err="1">
                <a:latin typeface="Garamond" panose="02020404030301010803" pitchFamily="18" charset="0"/>
              </a:rPr>
              <a:t>il</a:t>
            </a:r>
            <a:r>
              <a:rPr lang="en-GB" altLang="it-IT" sz="2900" dirty="0">
                <a:latin typeface="Garamond" panose="02020404030301010803" pitchFamily="18" charset="0"/>
              </a:rPr>
              <a:t> quale non </a:t>
            </a:r>
            <a:r>
              <a:rPr lang="en-GB" altLang="it-IT" sz="2900" dirty="0" err="1">
                <a:latin typeface="Garamond" panose="02020404030301010803" pitchFamily="18" charset="0"/>
              </a:rPr>
              <a:t>abbiamo</a:t>
            </a:r>
            <a:r>
              <a:rPr lang="en-GB" altLang="it-IT" sz="2900" dirty="0">
                <a:latin typeface="Garamond" panose="02020404030301010803" pitchFamily="18" charset="0"/>
              </a:rPr>
              <a:t> un </a:t>
            </a:r>
            <a:r>
              <a:rPr lang="en-GB" altLang="it-IT" sz="2900" dirty="0" err="1">
                <a:latin typeface="Garamond" panose="02020404030301010803" pitchFamily="18" charset="0"/>
              </a:rPr>
              <a:t>termine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apposito</a:t>
            </a:r>
            <a:r>
              <a:rPr lang="en-GB" altLang="it-IT" sz="2900" dirty="0">
                <a:latin typeface="Garamond" panose="02020404030301010803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dirty="0">
                <a:latin typeface="Garamond" panose="02020404030301010803" pitchFamily="18" charset="0"/>
              </a:rPr>
              <a:t>Se </a:t>
            </a:r>
            <a:r>
              <a:rPr lang="en-GB" altLang="it-IT" sz="2900" dirty="0" err="1">
                <a:latin typeface="Garamond" panose="02020404030301010803" pitchFamily="18" charset="0"/>
              </a:rPr>
              <a:t>diciamo</a:t>
            </a:r>
            <a:r>
              <a:rPr lang="en-GB" altLang="it-IT" sz="2900" dirty="0">
                <a:latin typeface="Garamond" panose="02020404030301010803" pitchFamily="18" charset="0"/>
              </a:rPr>
              <a:t> ad </a:t>
            </a:r>
            <a:r>
              <a:rPr lang="en-GB" altLang="it-IT" sz="2900" dirty="0" err="1">
                <a:latin typeface="Garamond" panose="02020404030301010803" pitchFamily="18" charset="0"/>
              </a:rPr>
              <a:t>esempio</a:t>
            </a:r>
            <a:r>
              <a:rPr lang="en-GB" altLang="it-IT" sz="2900" dirty="0">
                <a:latin typeface="Garamond" panose="02020404030301010803" pitchFamily="18" charset="0"/>
              </a:rPr>
              <a:t>: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i="1" dirty="0">
                <a:latin typeface="Garamond" panose="02020404030301010803" pitchFamily="18" charset="0"/>
              </a:rPr>
              <a:t>la </a:t>
            </a:r>
            <a:r>
              <a:rPr lang="en-GB" altLang="it-IT" sz="2900" i="1" dirty="0" err="1">
                <a:latin typeface="Garamond" panose="02020404030301010803" pitchFamily="18" charset="0"/>
              </a:rPr>
              <a:t>politica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è</a:t>
            </a:r>
            <a:r>
              <a:rPr lang="en-GB" altLang="it-IT" sz="2900" i="1" dirty="0">
                <a:latin typeface="Garamond" panose="02020404030301010803" pitchFamily="18" charset="0"/>
              </a:rPr>
              <a:t> un </a:t>
            </a:r>
            <a:r>
              <a:rPr lang="en-GB" altLang="it-IT" sz="2900" i="1" dirty="0" err="1">
                <a:latin typeface="Garamond" panose="02020404030301010803" pitchFamily="18" charset="0"/>
              </a:rPr>
              <a:t>lavoro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sporco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i="1" dirty="0">
                <a:latin typeface="Garamond" panose="02020404030301010803" pitchFamily="18" charset="0"/>
              </a:rPr>
              <a:t>la </a:t>
            </a:r>
            <a:r>
              <a:rPr lang="en-GB" altLang="it-IT" sz="2900" i="1" dirty="0" err="1">
                <a:latin typeface="Garamond" panose="02020404030301010803" pitchFamily="18" charset="0"/>
              </a:rPr>
              <a:t>politica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pensionistica</a:t>
            </a:r>
            <a:r>
              <a:rPr lang="en-GB" altLang="it-IT" sz="2900" i="1" dirty="0">
                <a:latin typeface="Garamond" panose="02020404030301010803" pitchFamily="18" charset="0"/>
              </a:rPr>
              <a:t> ha </a:t>
            </a:r>
            <a:r>
              <a:rPr lang="en-GB" altLang="it-IT" sz="2900" i="1" dirty="0" err="1">
                <a:latin typeface="Garamond" panose="02020404030301010803" pitchFamily="18" charset="0"/>
              </a:rPr>
              <a:t>inciso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sul</a:t>
            </a:r>
            <a:r>
              <a:rPr lang="en-GB" altLang="it-IT" sz="2900" i="1" dirty="0">
                <a:latin typeface="Garamond" panose="02020404030301010803" pitchFamily="18" charset="0"/>
              </a:rPr>
              <a:t> deficit</a:t>
            </a:r>
            <a:r>
              <a:rPr lang="en-GB" altLang="it-IT" sz="2900" dirty="0">
                <a:latin typeface="Garamond" panose="02020404030301010803" pitchFamily="18" charset="0"/>
              </a:rPr>
              <a:t>  </a:t>
            </a:r>
          </a:p>
          <a:p>
            <a:pPr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Tx/>
              <a:buChar char="-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i="1" dirty="0" err="1">
                <a:latin typeface="Garamond" panose="02020404030301010803" pitchFamily="18" charset="0"/>
              </a:rPr>
              <a:t>facciamo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politica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nello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stesso</a:t>
            </a:r>
            <a:r>
              <a:rPr lang="en-GB" altLang="it-IT" sz="2900" i="1" dirty="0">
                <a:latin typeface="Garamond" panose="02020404030301010803" pitchFamily="18" charset="0"/>
              </a:rPr>
              <a:t> </a:t>
            </a:r>
            <a:r>
              <a:rPr lang="en-GB" altLang="it-IT" sz="2900" i="1" dirty="0" err="1">
                <a:latin typeface="Garamond" panose="02020404030301010803" pitchFamily="18" charset="0"/>
              </a:rPr>
              <a:t>partito</a:t>
            </a:r>
            <a:endParaRPr lang="en-GB" altLang="it-IT" sz="2900" i="1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i="1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900" dirty="0">
              <a:latin typeface="Garamond" panose="02020404030301010803" pitchFamily="18" charset="0"/>
            </a:endParaRPr>
          </a:p>
          <a:p>
            <a:pPr algn="ctr"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altLang="it-IT" sz="2900" dirty="0" err="1">
                <a:latin typeface="Garamond" panose="02020404030301010803" pitchFamily="18" charset="0"/>
              </a:rPr>
              <a:t>usiamo</a:t>
            </a:r>
            <a:r>
              <a:rPr lang="en-GB" altLang="it-IT" sz="2900" dirty="0">
                <a:latin typeface="Garamond" panose="02020404030301010803" pitchFamily="18" charset="0"/>
              </a:rPr>
              <a:t> lo </a:t>
            </a:r>
            <a:r>
              <a:rPr lang="en-GB" altLang="it-IT" sz="2900" dirty="0" err="1">
                <a:latin typeface="Garamond" panose="02020404030301010803" pitchFamily="18" charset="0"/>
              </a:rPr>
              <a:t>stesso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termine</a:t>
            </a:r>
            <a:r>
              <a:rPr lang="en-GB" altLang="it-IT" sz="2900" dirty="0">
                <a:latin typeface="Garamond" panose="02020404030301010803" pitchFamily="18" charset="0"/>
              </a:rPr>
              <a:t> per </a:t>
            </a:r>
            <a:r>
              <a:rPr lang="en-GB" altLang="it-IT" sz="2900" dirty="0" err="1">
                <a:latin typeface="Garamond" panose="02020404030301010803" pitchFamily="18" charset="0"/>
              </a:rPr>
              <a:t>tre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concetti</a:t>
            </a:r>
            <a:r>
              <a:rPr lang="en-GB" altLang="it-IT" sz="2900" dirty="0">
                <a:latin typeface="Garamond" panose="02020404030301010803" pitchFamily="18" charset="0"/>
              </a:rPr>
              <a:t> </a:t>
            </a:r>
            <a:r>
              <a:rPr lang="en-GB" altLang="it-IT" sz="2900" dirty="0" err="1">
                <a:latin typeface="Garamond" panose="02020404030301010803" pitchFamily="18" charset="0"/>
              </a:rPr>
              <a:t>diversi</a:t>
            </a:r>
            <a:endParaRPr lang="en-GB" altLang="it-IT" sz="2900" dirty="0">
              <a:latin typeface="Garamond" panose="02020404030301010803" pitchFamily="18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buFont typeface="Arial Unicode MS" panose="020B0604020202020204" pitchFamily="34" charset="-128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altLang="it-IT" sz="2400" dirty="0"/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3A479413-CFAC-484A-9CBA-6C0A9DDA6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700213"/>
            <a:ext cx="2447925" cy="2303462"/>
          </a:xfrm>
          <a:prstGeom prst="triangle">
            <a:avLst>
              <a:gd name="adj" fmla="val 50000"/>
            </a:avLst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it-IT" sz="28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Politica</a:t>
            </a:r>
            <a:endParaRPr lang="en-GB" altLang="it-IT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363EB894-5564-874E-A975-D9E5E4CC9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4005263"/>
            <a:ext cx="10080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spcBef>
                <a:spcPts val="1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it-IT" i="1" dirty="0">
                <a:solidFill>
                  <a:srgbClr val="000000"/>
                </a:solidFill>
                <a:latin typeface="Arial" panose="020B0604020202020204" pitchFamily="34" charset="0"/>
              </a:rPr>
              <a:t>polity</a:t>
            </a:r>
          </a:p>
        </p:txBody>
      </p:sp>
      <p:sp>
        <p:nvSpPr>
          <p:cNvPr id="10" name="Text Box 4">
            <a:extLst>
              <a:ext uri="{FF2B5EF4-FFF2-40B4-BE49-F238E27FC236}">
                <a16:creationId xmlns:a16="http://schemas.microsoft.com/office/drawing/2014/main" id="{3394DC78-C389-034F-9A66-46C5CF523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243013"/>
            <a:ext cx="1295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spcBef>
                <a:spcPts val="1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None/>
            </a:pPr>
            <a:r>
              <a:rPr lang="en-GB" altLang="it-IT" i="1" dirty="0">
                <a:solidFill>
                  <a:srgbClr val="000000"/>
                </a:solidFill>
                <a:latin typeface="Arial" panose="020B0604020202020204" pitchFamily="34" charset="0"/>
              </a:rPr>
              <a:t>politics</a:t>
            </a:r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B1ADC2AC-7A86-3344-8F21-01F1DDFE1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933825"/>
            <a:ext cx="12954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1pPr>
            <a:lvl2pPr marL="742950" indent="-28575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2pPr>
            <a:lvl3pPr marL="11430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3pPr>
            <a:lvl4pPr marL="16002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4pPr>
            <a:lvl5pPr marL="2057400" indent="-228600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bg1"/>
                </a:solidFill>
                <a:latin typeface="Arial Unicode MS" panose="020B0604020202020204" pitchFamily="34" charset="-128"/>
                <a:ea typeface="DejaVu Sans" charset="0"/>
                <a:cs typeface="DejaVu Sans" charset="0"/>
              </a:defRPr>
            </a:lvl9pPr>
          </a:lstStyle>
          <a:p>
            <a:pPr algn="ctr">
              <a:spcBef>
                <a:spcPts val="1500"/>
              </a:spcBef>
              <a:buClr>
                <a:srgbClr val="C73951"/>
              </a:buClr>
              <a:buSzPct val="100000"/>
              <a:buFont typeface="Arial" panose="020B0604020202020204" pitchFamily="34" charset="0"/>
              <a:buNone/>
            </a:pPr>
            <a:r>
              <a:rPr lang="en-GB" altLang="it-IT" i="1" dirty="0">
                <a:solidFill>
                  <a:srgbClr val="C73951"/>
                </a:solidFill>
                <a:latin typeface="Arial" panose="020B0604020202020204" pitchFamily="34" charset="0"/>
              </a:rPr>
              <a:t>policy</a:t>
            </a:r>
          </a:p>
        </p:txBody>
      </p:sp>
    </p:spTree>
    <p:extLst>
      <p:ext uri="{BB962C8B-B14F-4D97-AF65-F5344CB8AC3E}">
        <p14:creationId xmlns:p14="http://schemas.microsoft.com/office/powerpoint/2010/main" val="240410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en-GB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Politica</a:t>
            </a:r>
            <a:r>
              <a:rPr lang="en-GB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e </a:t>
            </a:r>
            <a:r>
              <a:rPr lang="en-GB" altLang="it-IT" sz="3200" b="1" dirty="0" err="1">
                <a:solidFill>
                  <a:srgbClr val="C00000"/>
                </a:solidFill>
                <a:latin typeface="Garamond" panose="02020404030301010803" pitchFamily="18" charset="0"/>
              </a:rPr>
              <a:t>Politiche</a:t>
            </a:r>
            <a:r>
              <a:rPr lang="en-GB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 (2)</a:t>
            </a:r>
            <a:endParaRPr lang="it-IT" altLang="it-IT" sz="3200" b="1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009C33F-C519-F84A-8307-79C804F85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0" y="980728"/>
            <a:ext cx="8435280" cy="5648671"/>
          </a:xfrm>
        </p:spPr>
        <p:txBody>
          <a:bodyPr/>
          <a:lstStyle/>
          <a:p>
            <a:pPr marL="0" indent="0">
              <a:buNone/>
            </a:pPr>
            <a:r>
              <a:rPr lang="it-IT" altLang="it-IT" dirty="0">
                <a:latin typeface="Garamond" panose="02020404030301010803" pitchFamily="18" charset="0"/>
              </a:rPr>
              <a:t>POLITICA è:</a:t>
            </a:r>
          </a:p>
          <a:p>
            <a:pPr algn="just">
              <a:buNone/>
            </a:pPr>
            <a:r>
              <a:rPr lang="it-IT" altLang="it-IT" i="1" dirty="0">
                <a:latin typeface="Garamond" panose="02020404030301010803" pitchFamily="18" charset="0"/>
              </a:rPr>
              <a:t>«aspirazione ad una partecipazione al potere o ad un’influenza sulla distribuzione del potere</a:t>
            </a:r>
            <a:r>
              <a:rPr lang="it-IT" altLang="it-IT" dirty="0">
                <a:latin typeface="Garamond" panose="02020404030301010803" pitchFamily="18" charset="0"/>
              </a:rPr>
              <a:t>» M. Weber </a:t>
            </a:r>
          </a:p>
          <a:p>
            <a:pPr algn="just"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 algn="just">
              <a:buNone/>
            </a:pPr>
            <a:r>
              <a:rPr lang="it-IT" altLang="it-IT" i="1" dirty="0">
                <a:latin typeface="Garamond" panose="02020404030301010803" pitchFamily="18" charset="0"/>
              </a:rPr>
              <a:t>« sfera delle decisioni collettivizzate, sovrane, coercitivamente sanzionabili e senza uscita</a:t>
            </a:r>
            <a:r>
              <a:rPr lang="it-IT" altLang="it-IT" dirty="0">
                <a:latin typeface="Garamond" panose="02020404030301010803" pitchFamily="18" charset="0"/>
              </a:rPr>
              <a:t>»  G. Sartori</a:t>
            </a:r>
          </a:p>
          <a:p>
            <a:pPr algn="just">
              <a:buNone/>
            </a:pPr>
            <a:endParaRPr lang="it-IT" altLang="it-IT" dirty="0">
              <a:latin typeface="Garamond" panose="02020404030301010803" pitchFamily="18" charset="0"/>
            </a:endParaRPr>
          </a:p>
          <a:p>
            <a:pPr marL="0" indent="0" algn="just">
              <a:buNone/>
            </a:pPr>
            <a:r>
              <a:rPr lang="it-IT" altLang="it-IT" i="1" dirty="0">
                <a:latin typeface="Garamond" panose="02020404030301010803" pitchFamily="18" charset="0"/>
              </a:rPr>
              <a:t>«l’allocazione imperativa di valori» </a:t>
            </a:r>
            <a:r>
              <a:rPr lang="it-IT" altLang="it-IT" dirty="0">
                <a:latin typeface="Garamond" panose="02020404030301010803" pitchFamily="18" charset="0"/>
              </a:rPr>
              <a:t>D. </a:t>
            </a:r>
            <a:r>
              <a:rPr lang="it-IT" altLang="it-IT" dirty="0" err="1">
                <a:latin typeface="Garamond" panose="02020404030301010803" pitchFamily="18" charset="0"/>
              </a:rPr>
              <a:t>Easton</a:t>
            </a:r>
            <a:endParaRPr lang="it-IT" altLang="it-IT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it-IT" altLang="it-IT" sz="28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97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AC0FC3F-E1EA-6C49-8975-E2B5CFF90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116633"/>
            <a:ext cx="8229600" cy="864096"/>
          </a:xfrm>
        </p:spPr>
        <p:txBody>
          <a:bodyPr/>
          <a:lstStyle/>
          <a:p>
            <a:r>
              <a:rPr lang="it-IT" altLang="it-IT" sz="3200" b="1" dirty="0">
                <a:solidFill>
                  <a:srgbClr val="C00000"/>
                </a:solidFill>
                <a:latin typeface="Garamond" panose="02020404030301010803" pitchFamily="18" charset="0"/>
              </a:rPr>
              <a:t>Politica pubblica NON è….. (1)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BA2D235-6F09-DE4C-8993-E6153B4C7CFF}"/>
              </a:ext>
            </a:extLst>
          </p:cNvPr>
          <p:cNvSpPr txBox="1"/>
          <p:nvPr/>
        </p:nvSpPr>
        <p:spPr>
          <a:xfrm>
            <a:off x="-32619" y="1006476"/>
            <a:ext cx="8583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Garamond" panose="02020404030301010803" pitchFamily="18" charset="0"/>
              </a:rPr>
              <a:t>Un </a:t>
            </a:r>
            <a:r>
              <a:rPr lang="en-GB" sz="4000" b="1" dirty="0" err="1">
                <a:latin typeface="Garamond" panose="02020404030301010803" pitchFamily="18" charset="0"/>
              </a:rPr>
              <a:t>concetto</a:t>
            </a:r>
            <a:r>
              <a:rPr lang="en-GB" sz="4000" b="1" dirty="0">
                <a:latin typeface="Garamond" panose="02020404030301010803" pitchFamily="18" charset="0"/>
              </a:rPr>
              <a:t> </a:t>
            </a:r>
            <a:r>
              <a:rPr lang="en-GB" sz="4000" b="1" dirty="0" err="1">
                <a:latin typeface="Garamond" panose="02020404030301010803" pitchFamily="18" charset="0"/>
              </a:rPr>
              <a:t>autoevidente</a:t>
            </a:r>
            <a:endParaRPr lang="en-GB" sz="40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182659"/>
      </p:ext>
    </p:extLst>
  </p:cSld>
  <p:clrMapOvr>
    <a:masterClrMapping/>
  </p:clrMapOvr>
</p:sld>
</file>

<file path=ppt/theme/theme1.xml><?xml version="1.0" encoding="utf-8"?>
<a:theme xmlns:a="http://schemas.openxmlformats.org/drawingml/2006/main" name="COPERTI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 smtClean="0">
            <a:solidFill>
              <a:schemeClr val="bg1"/>
            </a:solidFill>
            <a:latin typeface="Century Gothic" panose="020B0502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DIAPOSITIV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HIUSURA">
  <a:themeElements>
    <a:clrScheme name="Personalizzat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EEECE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1757</TotalTime>
  <Words>1661</Words>
  <Application>Microsoft Office PowerPoint</Application>
  <PresentationFormat>Presentazione su schermo (4:3)</PresentationFormat>
  <Paragraphs>164</Paragraphs>
  <Slides>22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3</vt:i4>
      </vt:variant>
      <vt:variant>
        <vt:lpstr>Titoli diapositive</vt:lpstr>
      </vt:variant>
      <vt:variant>
        <vt:i4>22</vt:i4>
      </vt:variant>
    </vt:vector>
  </HeadingPairs>
  <TitlesOfParts>
    <vt:vector size="32" baseType="lpstr">
      <vt:lpstr>Arial</vt:lpstr>
      <vt:lpstr>Arial Unicode MS</vt:lpstr>
      <vt:lpstr>Calibri</vt:lpstr>
      <vt:lpstr>Century Gothic</vt:lpstr>
      <vt:lpstr>Garamond</vt:lpstr>
      <vt:lpstr>Symbol</vt:lpstr>
      <vt:lpstr>Wingdings</vt:lpstr>
      <vt:lpstr>COPERTINA</vt:lpstr>
      <vt:lpstr>DIAPOSITIVE</vt:lpstr>
      <vt:lpstr>CHIUSURA</vt:lpstr>
      <vt:lpstr>Presentazione standard di PowerPoint</vt:lpstr>
      <vt:lpstr>Cos’è l’analisi delle politiche pubbliche</vt:lpstr>
      <vt:lpstr>Come nasce APP</vt:lpstr>
      <vt:lpstr>Dove nasce l’APP, una storia americana</vt:lpstr>
      <vt:lpstr>Caratteri comuni alle APP</vt:lpstr>
      <vt:lpstr>Perché è APP difficile da definire in Italia</vt:lpstr>
      <vt:lpstr>Politica e Politiche (1)</vt:lpstr>
      <vt:lpstr>Politica e Politiche (2)</vt:lpstr>
      <vt:lpstr>Politica pubblica NON è….. (1)</vt:lpstr>
      <vt:lpstr>Presentazione standard di PowerPoint</vt:lpstr>
      <vt:lpstr>POLITICA pubblica è… (1)</vt:lpstr>
      <vt:lpstr>POLITICA pubblica è… (2)</vt:lpstr>
      <vt:lpstr>POLITICA pubblica è… (3)</vt:lpstr>
      <vt:lpstr>POLITICA pubblica è… (4)</vt:lpstr>
      <vt:lpstr>POLITICA pubblica è… (5)</vt:lpstr>
      <vt:lpstr>Presentazione standard di PowerPoint</vt:lpstr>
      <vt:lpstr>Policy determines Politics?</vt:lpstr>
      <vt:lpstr>Approccio di policy</vt:lpstr>
      <vt:lpstr>Diversi modi di analisi delle PP</vt:lpstr>
      <vt:lpstr>I caratteri degli attuali processi di policy (1). La complessità</vt:lpstr>
      <vt:lpstr>I caratteri degli attuali processi di policy (2) Aumento dell’incertezza</vt:lpstr>
      <vt:lpstr>Lo studio del policy making</vt:lpstr>
    </vt:vector>
  </TitlesOfParts>
  <Company>Università di Bologna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Giliberto</cp:lastModifiedBy>
  <cp:revision>154</cp:revision>
  <dcterms:created xsi:type="dcterms:W3CDTF">2017-11-13T10:11:35Z</dcterms:created>
  <dcterms:modified xsi:type="dcterms:W3CDTF">2025-09-30T12:05:47Z</dcterms:modified>
</cp:coreProperties>
</file>