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6" r:id="rId2"/>
    <p:sldId id="413" r:id="rId3"/>
    <p:sldId id="421" r:id="rId4"/>
    <p:sldId id="289" r:id="rId5"/>
    <p:sldId id="423" r:id="rId6"/>
    <p:sldId id="422" r:id="rId7"/>
    <p:sldId id="424" r:id="rId8"/>
    <p:sldId id="426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61A3ED-0702-E5F9-FD93-77B287A0E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FEE5CF9-36ED-D701-319D-6ABD67676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BBA941-976F-D366-FA24-25EF0EE4A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0122FD-F470-8A64-A78F-5CC0CE480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2835775-C0C1-C89E-7E53-3B7F14F67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05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EA19CF-A883-ED4C-DFA6-D1F22E539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7CDFBA4-C3C1-365E-B071-ADD217A6A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FF77C6-DE81-0881-7D03-13360D893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B713A1-3E33-5B83-B1F7-E6E9F2281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50300E-C562-D0FF-884B-E85727BAF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807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08CEF91-5865-CFDA-DB45-2BAFF132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A9D0F76-0564-9889-B316-CA453C36B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F90B818-8460-9854-69DE-54EE22120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ED845F-356F-FB76-F15C-687800376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A5A4C9-69BB-38D3-FFA1-0AA4B0990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73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D0C5C1-2D1E-DC38-A235-B862688FA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68895B-9C40-2940-6E4F-BDD94DF24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6FCBEB-6449-BED6-1468-6E311B52E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2EC2C8-02FA-8855-4977-0236C845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9B219C-A2E5-9224-E175-E6F56C3E2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68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0349AF-2DBC-8DC3-9720-AC108A224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8EC3AD9-665A-B12C-A562-27649D24B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6995BE-51A2-0503-9D5E-D9F7CC279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5F8B59-5BF6-05D7-74E9-A8D38F97B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6E75C5-DB24-4B1F-8276-975FF595E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90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23A8DA-92F0-CA05-81A0-C2046F1B7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3134CC-07D3-37B9-F7F4-D13843DC32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33580A8-8C70-71EE-576D-1B44E223D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CBFB945-C931-7233-C0FC-7BE5B31A4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7309644-ECC4-5757-B74D-A2F215E71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E0CE381-DF2C-A5B5-9208-A328D6A2C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502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E3C2FE-F3B2-9AB2-6DF6-960D9CFD1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B89A7A9-1CC2-6D38-CC66-CD5FDB39E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F11927D-0518-17C6-BA4F-F95259327E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12DCB77-4ABA-328B-2CC4-039E61AE7D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82B1F3F-EB32-B884-A59B-6F244121B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4D0FCC3-6056-53A5-694C-C2D6340F1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A47925F-6D2D-F4A9-B353-E1AF865D2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56DC14-326D-F154-7268-3F62C8BE4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566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C66525-9EBB-A9CF-3971-FF6222BD8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63EB160-0117-0653-107A-0673DB7E7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7A57436-7A9D-C20C-A8B7-FBB14CD45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1FEE91F-91F5-6B17-3E1B-7E003803B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585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5634A8A-B7D0-73B4-FBEC-F543B570D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EA90C93-D65B-6FEF-79AC-7E67C3BDC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2645A19-8642-8136-325B-E7A8122C3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37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C4507D-5580-F94D-242A-8DADD792C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E6D37B-C955-5C44-A6BA-F0038C414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96D3120-9BB5-23E9-1D9E-0D60627313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7B9D77-6947-4898-D944-4FB4FFF8C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1189004-F3D2-F7E9-761D-1875460CE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03B8686-7AC7-267B-53EF-6C0EBA242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442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D07078-CAF2-7F2F-3466-E566EFF01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123A4C5-16D8-B717-B599-888398DE7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F667A5F-1605-E5CB-7AFC-9E7581B56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BB1A6E4-9684-77B3-5745-4C2D319AE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8D4A971-D6EF-369B-C393-8FBA02277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E356D3-0F13-81FE-9EF1-56ACDE4B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956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A574954-B0DE-2613-8D54-EA97D14A7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9E19E29-2BAB-F5C1-A9F7-7E60802AB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563C14-6FF3-0C14-6A37-7F432315C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EEFD3A-D528-A546-AEF7-FEBFBDF3B618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9F715B-DBAF-3CCF-A805-CF2F4C6C9A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497E29-7D98-0B11-C6CD-0443CA0DD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BC34BF-B41D-D348-85B7-9036CAACA2E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70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51584" y="1"/>
            <a:ext cx="7892376" cy="732351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latin typeface="Garamond" charset="0"/>
                <a:ea typeface="Garamond" charset="0"/>
                <a:cs typeface="Garamond" charset="0"/>
              </a:rPr>
              <a:t>Design SPACES (Capano 2018)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24000" y="1052736"/>
            <a:ext cx="8729634" cy="5336624"/>
          </a:xfrm>
        </p:spPr>
        <p:txBody>
          <a:bodyPr>
            <a:normAutofit/>
          </a:bodyPr>
          <a:lstStyle/>
          <a:p>
            <a:pPr marL="0" lvl="1" indent="0" algn="just">
              <a:buClr>
                <a:schemeClr val="accent3"/>
              </a:buClr>
              <a:buSzPct val="95000"/>
              <a:buNone/>
            </a:pPr>
            <a:endParaRPr lang="en-GB" sz="3000" dirty="0">
              <a:latin typeface="Garamond" charset="0"/>
              <a:ea typeface="Garamond" charset="0"/>
              <a:cs typeface="Garamond" charset="0"/>
            </a:endParaRPr>
          </a:p>
          <a:p>
            <a:pPr marL="0" lvl="1" indent="0" algn="just">
              <a:buClr>
                <a:schemeClr val="accent3"/>
              </a:buClr>
              <a:buSzPct val="95000"/>
              <a:buNone/>
            </a:pPr>
            <a:r>
              <a:rPr lang="en-GB" sz="3000" dirty="0">
                <a:latin typeface="Garamond" charset="0"/>
                <a:ea typeface="Garamond" charset="0"/>
                <a:cs typeface="Garamond" charset="0"/>
              </a:rPr>
              <a:t> </a:t>
            </a:r>
          </a:p>
          <a:p>
            <a:pPr marL="0" lvl="1" indent="0" algn="just">
              <a:buClr>
                <a:schemeClr val="accent3"/>
              </a:buClr>
              <a:buSzPct val="95000"/>
              <a:buNone/>
            </a:pPr>
            <a:endParaRPr lang="en-GB" sz="3000" dirty="0">
              <a:latin typeface="Garamond" charset="0"/>
              <a:ea typeface="Garamond" charset="0"/>
              <a:cs typeface="Garamond" charset="0"/>
            </a:endParaRPr>
          </a:p>
          <a:p>
            <a:endParaRPr lang="it-IT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CC0C7B1C-B7D0-1049-BB0B-77975A978683}"/>
              </a:ext>
            </a:extLst>
          </p:cNvPr>
          <p:cNvGraphicFramePr>
            <a:graphicFrameLocks noGrp="1"/>
          </p:cNvGraphicFramePr>
          <p:nvPr/>
        </p:nvGraphicFramePr>
        <p:xfrm>
          <a:off x="108155" y="732352"/>
          <a:ext cx="11936360" cy="6125649"/>
        </p:xfrm>
        <a:graphic>
          <a:graphicData uri="http://schemas.openxmlformats.org/drawingml/2006/table">
            <a:tbl>
              <a:tblPr/>
              <a:tblGrid>
                <a:gridCol w="2356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3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53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5837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Calibri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Level of Government Technical Capacity</a:t>
                      </a:r>
                      <a:endParaRPr lang="it-IT" sz="2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505">
                <a:tc rowSpan="3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Government   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POLITICAL Capacity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High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Low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026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High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1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Optimal  Policy Design 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        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PACKAGING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PATCHING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2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Incoherent Policy Design 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           TENSE LAYERING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             BRICOLAGE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603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Low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3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Adaptive Policy Design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                      CALIBRATION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Adaptive Layering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4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Poor  Policy Design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Normal LAYERING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038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07568" y="1"/>
            <a:ext cx="8036392" cy="732351"/>
          </a:xfrm>
        </p:spPr>
        <p:txBody>
          <a:bodyPr>
            <a:noAutofit/>
          </a:bodyPr>
          <a:lstStyle/>
          <a:p>
            <a:pPr algn="ctr"/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Design </a:t>
            </a:r>
            <a:r>
              <a:rPr lang="it-IT" sz="3600" b="1" dirty="0" err="1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Spaces</a:t>
            </a:r>
            <a: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 (</a:t>
            </a:r>
            <a:r>
              <a:rPr lang="it-IT" sz="3600" b="1" dirty="0" err="1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Howlett</a:t>
            </a:r>
            <a: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 et al 2015)</a:t>
            </a:r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r>
              <a:rPr lang="it-IT" sz="28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Design SPACES (</a:t>
            </a:r>
            <a:r>
              <a:rPr lang="it-IT" sz="2800" b="1" dirty="0" err="1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Howlett</a:t>
            </a:r>
            <a:r>
              <a:rPr lang="it-IT" sz="28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, </a:t>
            </a:r>
            <a:r>
              <a:rPr lang="en-US" sz="28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Mukherjee</a:t>
            </a:r>
            <a:r>
              <a:rPr lang="it-IT" sz="28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, Woo 2015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24000" y="1052736"/>
            <a:ext cx="8729634" cy="5336624"/>
          </a:xfrm>
        </p:spPr>
        <p:txBody>
          <a:bodyPr>
            <a:normAutofit/>
          </a:bodyPr>
          <a:lstStyle/>
          <a:p>
            <a:pPr marL="0" lvl="1" indent="0" algn="just">
              <a:buClr>
                <a:schemeClr val="accent3"/>
              </a:buClr>
              <a:buSzPct val="95000"/>
              <a:buNone/>
            </a:pPr>
            <a:endParaRPr lang="en-GB" sz="3000" dirty="0">
              <a:latin typeface="Garamond" charset="0"/>
              <a:ea typeface="Garamond" charset="0"/>
              <a:cs typeface="Garamond" charset="0"/>
            </a:endParaRPr>
          </a:p>
          <a:p>
            <a:pPr marL="0" lvl="1" indent="0" algn="just">
              <a:buClr>
                <a:schemeClr val="accent3"/>
              </a:buClr>
              <a:buSzPct val="95000"/>
              <a:buNone/>
            </a:pPr>
            <a:r>
              <a:rPr lang="en-GB" sz="3000" dirty="0">
                <a:latin typeface="Garamond" charset="0"/>
                <a:ea typeface="Garamond" charset="0"/>
                <a:cs typeface="Garamond" charset="0"/>
              </a:rPr>
              <a:t> </a:t>
            </a:r>
          </a:p>
          <a:p>
            <a:pPr marL="0" lvl="1" indent="0" algn="just">
              <a:buClr>
                <a:schemeClr val="accent3"/>
              </a:buClr>
              <a:buSzPct val="95000"/>
              <a:buNone/>
            </a:pPr>
            <a:endParaRPr lang="en-GB" sz="3000" dirty="0">
              <a:latin typeface="Garamond" charset="0"/>
              <a:ea typeface="Garamond" charset="0"/>
              <a:cs typeface="Garamond" charset="0"/>
            </a:endParaRPr>
          </a:p>
          <a:p>
            <a:endParaRPr lang="it-IT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CC0C7B1C-B7D0-1049-BB0B-77975A978683}"/>
              </a:ext>
            </a:extLst>
          </p:cNvPr>
          <p:cNvGraphicFramePr>
            <a:graphicFrameLocks noGrp="1"/>
          </p:cNvGraphicFramePr>
          <p:nvPr/>
        </p:nvGraphicFramePr>
        <p:xfrm>
          <a:off x="1724025" y="1206502"/>
          <a:ext cx="8766177" cy="5238997"/>
        </p:xfrm>
        <a:graphic>
          <a:graphicData uri="http://schemas.openxmlformats.org/drawingml/2006/table">
            <a:tbl>
              <a:tblPr/>
              <a:tblGrid>
                <a:gridCol w="173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8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9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8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223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Calibri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Level of Government Technical Capacity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014">
                <a:tc rowSpan="3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Government   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POLITICAL Capacity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High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Low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90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High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1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Optimal  Policy Design 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        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PACKAGING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PATCHING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2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Incoherent Policy Design 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           TENSE LAYERING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             BRICOLAGE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709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Low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3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Adaptive Policy Design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                      CALIBRATION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Adaptive Layering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4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Poor  Policy Design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Normal LAYERING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97C3998-7477-0A40-B45D-69B9C8E055E9}"/>
              </a:ext>
            </a:extLst>
          </p:cNvPr>
          <p:cNvGraphicFramePr>
            <a:graphicFrameLocks noGrp="1"/>
          </p:cNvGraphicFramePr>
          <p:nvPr/>
        </p:nvGraphicFramePr>
        <p:xfrm>
          <a:off x="127819" y="1206501"/>
          <a:ext cx="11720052" cy="5505504"/>
        </p:xfrm>
        <a:graphic>
          <a:graphicData uri="http://schemas.openxmlformats.org/drawingml/2006/table">
            <a:tbl>
              <a:tblPr/>
              <a:tblGrid>
                <a:gridCol w="3250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5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25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008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005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Government’s Ability to alter the status quo</a:t>
                      </a:r>
                      <a:endParaRPr lang="it-IT" sz="24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76">
                <a:tc rowSpan="3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Government’s Intention</a:t>
                      </a:r>
                      <a:r>
                        <a:rPr lang="en-US" sz="2400" b="1" baseline="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to Design</a:t>
                      </a:r>
                      <a:endParaRPr lang="it-IT" sz="24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High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Low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408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High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Optimal design Space</a:t>
                      </a:r>
                      <a:endParaRPr lang="it-IT" sz="1800" dirty="0">
                        <a:solidFill>
                          <a:srgbClr val="00B05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PACKAGING</a:t>
                      </a:r>
                      <a:endParaRPr lang="it-IT" sz="16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Incremental Design Space </a:t>
                      </a:r>
                      <a:endParaRPr lang="it-IT" sz="1800" dirty="0">
                        <a:solidFill>
                          <a:srgbClr val="00B05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         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PATCHING</a:t>
                      </a:r>
                      <a:endParaRPr lang="it-IT" sz="16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033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Low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Muddling through Non design Space</a:t>
                      </a:r>
                      <a:endParaRPr lang="it-IT" sz="1800" dirty="0">
                        <a:solidFill>
                          <a:srgbClr val="00B05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i="1" cap="small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Formulation through Incremental Adaptation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B05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Static Non-design Space</a:t>
                      </a:r>
                      <a:endParaRPr lang="it-IT" sz="1800" dirty="0">
                        <a:solidFill>
                          <a:srgbClr val="00B05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solidFill>
                          <a:srgbClr val="FF000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830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07568" y="1"/>
            <a:ext cx="8036392" cy="732351"/>
          </a:xfrm>
        </p:spPr>
        <p:txBody>
          <a:bodyPr>
            <a:noAutofit/>
          </a:bodyPr>
          <a:lstStyle/>
          <a:p>
            <a:pPr algn="ctr"/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br>
              <a:rPr lang="it-IT" sz="36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</a:br>
            <a:r>
              <a:rPr lang="it-IT" sz="2800" b="1" dirty="0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Design SPACES (Capano and </a:t>
            </a:r>
            <a:r>
              <a:rPr lang="it-IT" sz="2800" b="1">
                <a:solidFill>
                  <a:srgbClr val="0070C0"/>
                </a:solidFill>
                <a:latin typeface="Garamond" charset="0"/>
                <a:ea typeface="Garamond" charset="0"/>
                <a:cs typeface="Garamond" charset="0"/>
              </a:rPr>
              <a:t>Lepori 2024)</a:t>
            </a:r>
            <a:endParaRPr lang="it-IT" sz="2800" b="1" dirty="0">
              <a:solidFill>
                <a:srgbClr val="0070C0"/>
              </a:solidFill>
              <a:latin typeface="Garamond" charset="0"/>
              <a:ea typeface="Garamond" charset="0"/>
              <a:cs typeface="Garamond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24000" y="1052736"/>
            <a:ext cx="8729634" cy="5336624"/>
          </a:xfrm>
        </p:spPr>
        <p:txBody>
          <a:bodyPr>
            <a:normAutofit/>
          </a:bodyPr>
          <a:lstStyle/>
          <a:p>
            <a:pPr marL="0" lvl="1" indent="0" algn="just">
              <a:buClr>
                <a:schemeClr val="accent3"/>
              </a:buClr>
              <a:buSzPct val="95000"/>
              <a:buNone/>
            </a:pPr>
            <a:endParaRPr lang="en-GB" sz="3000" dirty="0">
              <a:latin typeface="Garamond" charset="0"/>
              <a:ea typeface="Garamond" charset="0"/>
              <a:cs typeface="Garamond" charset="0"/>
            </a:endParaRPr>
          </a:p>
          <a:p>
            <a:pPr marL="0" lvl="1" indent="0" algn="just">
              <a:buClr>
                <a:schemeClr val="accent3"/>
              </a:buClr>
              <a:buSzPct val="95000"/>
              <a:buNone/>
            </a:pPr>
            <a:r>
              <a:rPr lang="en-GB" sz="3000" dirty="0">
                <a:latin typeface="Garamond" charset="0"/>
                <a:ea typeface="Garamond" charset="0"/>
                <a:cs typeface="Garamond" charset="0"/>
              </a:rPr>
              <a:t> </a:t>
            </a:r>
          </a:p>
          <a:p>
            <a:pPr marL="0" lvl="1" indent="0" algn="just">
              <a:buClr>
                <a:schemeClr val="accent3"/>
              </a:buClr>
              <a:buSzPct val="95000"/>
              <a:buNone/>
            </a:pPr>
            <a:endParaRPr lang="en-GB" sz="3000" dirty="0">
              <a:latin typeface="Garamond" charset="0"/>
              <a:ea typeface="Garamond" charset="0"/>
              <a:cs typeface="Garamond" charset="0"/>
            </a:endParaRPr>
          </a:p>
          <a:p>
            <a:endParaRPr lang="it-IT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2387AD9-F835-ABBF-2C1B-4BBA2C3B3ED8}"/>
              </a:ext>
            </a:extLst>
          </p:cNvPr>
          <p:cNvGraphicFramePr>
            <a:graphicFrameLocks noGrp="1"/>
          </p:cNvGraphicFramePr>
          <p:nvPr/>
        </p:nvGraphicFramePr>
        <p:xfrm>
          <a:off x="344129" y="908721"/>
          <a:ext cx="10323873" cy="5775540"/>
        </p:xfrm>
        <a:graphic>
          <a:graphicData uri="http://schemas.openxmlformats.org/drawingml/2006/table">
            <a:tbl>
              <a:tblPr/>
              <a:tblGrid>
                <a:gridCol w="1589179">
                  <a:extLst>
                    <a:ext uri="{9D8B030D-6E8A-4147-A177-3AD203B41FA5}">
                      <a16:colId xmlns:a16="http://schemas.microsoft.com/office/drawing/2014/main" val="3709649933"/>
                    </a:ext>
                  </a:extLst>
                </a:gridCol>
                <a:gridCol w="1875094">
                  <a:extLst>
                    <a:ext uri="{9D8B030D-6E8A-4147-A177-3AD203B41FA5}">
                      <a16:colId xmlns:a16="http://schemas.microsoft.com/office/drawing/2014/main" val="3325980622"/>
                    </a:ext>
                  </a:extLst>
                </a:gridCol>
                <a:gridCol w="2574938">
                  <a:extLst>
                    <a:ext uri="{9D8B030D-6E8A-4147-A177-3AD203B41FA5}">
                      <a16:colId xmlns:a16="http://schemas.microsoft.com/office/drawing/2014/main" val="3196709671"/>
                    </a:ext>
                  </a:extLst>
                </a:gridCol>
                <a:gridCol w="4284662">
                  <a:extLst>
                    <a:ext uri="{9D8B030D-6E8A-4147-A177-3AD203B41FA5}">
                      <a16:colId xmlns:a16="http://schemas.microsoft.com/office/drawing/2014/main" val="4202245257"/>
                    </a:ext>
                  </a:extLst>
                </a:gridCol>
              </a:tblGrid>
              <a:tr h="40028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Calibri" charset="0"/>
                          <a:ea typeface="ＭＳ 明朝" charset="-128"/>
                          <a:cs typeface="Times New Roman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Funzione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degli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Strumenti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683647"/>
                  </a:ext>
                </a:extLst>
              </a:tr>
              <a:tr h="360267">
                <a:tc rowSpan="3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it-IT" sz="12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Contenuto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err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Ideazionale</a:t>
                      </a:r>
                      <a:endParaRPr lang="it-IT" sz="20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Pragmatica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 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Simbolica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463668"/>
                  </a:ext>
                </a:extLst>
              </a:tr>
              <a:tr h="29022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Incoerente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1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GB" sz="2400" b="1" kern="1200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Avoidance and manipulation</a:t>
                      </a:r>
                      <a:r>
                        <a:rPr lang="it-IT" sz="2400" b="1" dirty="0">
                          <a:solidFill>
                            <a:schemeClr val="tx1"/>
                          </a:solidFill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endParaRPr lang="it-IT" sz="2400" b="1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2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Selective coupling </a:t>
                      </a:r>
                      <a:endParaRPr lang="it-IT" sz="24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518540"/>
                  </a:ext>
                </a:extLst>
              </a:tr>
              <a:tr h="21126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Coerente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3</a:t>
                      </a:r>
                      <a:endParaRPr lang="it-IT" sz="1800" dirty="0"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Compliance</a:t>
                      </a:r>
                      <a:endParaRPr lang="it-IT" sz="2400" b="1" dirty="0">
                        <a:solidFill>
                          <a:schemeClr val="tx1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SPACE 4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 err="1">
                          <a:solidFill>
                            <a:srgbClr val="000000"/>
                          </a:solidFill>
                          <a:effectLst/>
                          <a:latin typeface="Garamond" charset="0"/>
                          <a:ea typeface="Garamond" charset="0"/>
                          <a:cs typeface="Garamond" charset="0"/>
                        </a:rPr>
                        <a:t>Compromising</a:t>
                      </a:r>
                      <a:endParaRPr lang="en-US" sz="2400" b="1" dirty="0">
                        <a:solidFill>
                          <a:srgbClr val="000000"/>
                        </a:solidFill>
                        <a:effectLst/>
                        <a:latin typeface="Garamond" charset="0"/>
                        <a:ea typeface="Garamond" charset="0"/>
                        <a:cs typeface="Garamond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62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41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CE96FC-CD2F-1AAF-3E2B-94139D65E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POLICY CAPACITIES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C4986055-FAC8-307F-C4BC-9F1E2147E7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0439" y="1740310"/>
            <a:ext cx="11326761" cy="4965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148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C44D3-AB27-60DB-7656-2DAA8C433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AF4C24-6514-F4F8-0CF0-19CCD65C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Policy Robustness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15FC37F1-760A-C451-5AF1-B7E6B5D82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dirty="0">
                <a:latin typeface="Garamond" panose="02020404030301010803" pitchFamily="18" charset="0"/>
              </a:rPr>
              <a:t>Output robustness: </a:t>
            </a:r>
            <a:r>
              <a:rPr lang="en-US" sz="3200" dirty="0" err="1">
                <a:latin typeface="Garamond" panose="02020404030301010803" pitchFamily="18" charset="0"/>
              </a:rPr>
              <a:t>capacità</a:t>
            </a:r>
            <a:r>
              <a:rPr lang="en-US" sz="3200" dirty="0">
                <a:latin typeface="Garamond" panose="02020404030301010803" pitchFamily="18" charset="0"/>
              </a:rPr>
              <a:t> </a:t>
            </a:r>
            <a:r>
              <a:rPr lang="en-US" sz="3200" dirty="0" err="1">
                <a:latin typeface="Garamond" panose="02020404030301010803" pitchFamily="18" charset="0"/>
              </a:rPr>
              <a:t>della</a:t>
            </a:r>
            <a:r>
              <a:rPr lang="en-US" sz="3200" dirty="0">
                <a:latin typeface="Garamond" panose="02020404030301010803" pitchFamily="18" charset="0"/>
              </a:rPr>
              <a:t> </a:t>
            </a:r>
            <a:r>
              <a:rPr lang="en-US" sz="3200" dirty="0" err="1">
                <a:latin typeface="Garamond" panose="02020404030301010803" pitchFamily="18" charset="0"/>
              </a:rPr>
              <a:t>politica</a:t>
            </a:r>
            <a:r>
              <a:rPr lang="en-US" sz="3200" dirty="0">
                <a:latin typeface="Garamond" panose="02020404030301010803" pitchFamily="18" charset="0"/>
              </a:rPr>
              <a:t> di </a:t>
            </a:r>
            <a:r>
              <a:rPr lang="en-US" sz="3200" dirty="0" err="1">
                <a:latin typeface="Garamond" panose="02020404030301010803" pitchFamily="18" charset="0"/>
              </a:rPr>
              <a:t>mantenere</a:t>
            </a:r>
            <a:r>
              <a:rPr lang="en-US" sz="3200" dirty="0">
                <a:latin typeface="Garamond" panose="02020404030301010803" pitchFamily="18" charset="0"/>
              </a:rPr>
              <a:t> performance </a:t>
            </a:r>
            <a:r>
              <a:rPr lang="en-US" sz="3200" dirty="0" err="1">
                <a:latin typeface="Garamond" panose="02020404030301010803" pitchFamily="18" charset="0"/>
              </a:rPr>
              <a:t>costanti</a:t>
            </a:r>
            <a:r>
              <a:rPr lang="en-US" sz="3200" dirty="0">
                <a:latin typeface="Garamond" panose="02020404030301010803" pitchFamily="18" charset="0"/>
              </a:rPr>
              <a:t> e </a:t>
            </a:r>
            <a:r>
              <a:rPr lang="en-US" sz="3200" dirty="0" err="1">
                <a:latin typeface="Garamond" panose="02020404030301010803" pitchFamily="18" charset="0"/>
              </a:rPr>
              <a:t>prevedibili</a:t>
            </a:r>
            <a:r>
              <a:rPr lang="en-US" sz="3200" dirty="0">
                <a:latin typeface="Garamond" panose="02020404030301010803" pitchFamily="18" charset="0"/>
              </a:rPr>
              <a:t>.</a:t>
            </a:r>
            <a:endParaRPr lang="it-IT" sz="3200" dirty="0">
              <a:latin typeface="Garamond" panose="02020404030301010803" pitchFamily="18" charset="0"/>
            </a:endParaRPr>
          </a:p>
          <a:p>
            <a:r>
              <a:rPr lang="en-US" sz="3200" b="1" dirty="0">
                <a:latin typeface="Garamond" panose="02020404030301010803" pitchFamily="18" charset="0"/>
              </a:rPr>
              <a:t>Process robustness</a:t>
            </a:r>
            <a:r>
              <a:rPr lang="en-US" sz="3200" dirty="0">
                <a:latin typeface="Garamond" panose="02020404030301010803" pitchFamily="18" charset="0"/>
              </a:rPr>
              <a:t>: </a:t>
            </a:r>
            <a:r>
              <a:rPr lang="en-US" sz="3200" dirty="0" err="1">
                <a:latin typeface="Garamond" panose="02020404030301010803" pitchFamily="18" charset="0"/>
              </a:rPr>
              <a:t>capacità</a:t>
            </a:r>
            <a:r>
              <a:rPr lang="en-US" sz="3200" dirty="0">
                <a:latin typeface="Garamond" panose="02020404030301010803" pitchFamily="18" charset="0"/>
              </a:rPr>
              <a:t> </a:t>
            </a:r>
            <a:r>
              <a:rPr lang="en-US" sz="3200" dirty="0" err="1">
                <a:latin typeface="Garamond" panose="02020404030301010803" pitchFamily="18" charset="0"/>
              </a:rPr>
              <a:t>della</a:t>
            </a:r>
            <a:r>
              <a:rPr lang="en-US" sz="3200" dirty="0">
                <a:latin typeface="Garamond" panose="02020404030301010803" pitchFamily="18" charset="0"/>
              </a:rPr>
              <a:t> </a:t>
            </a:r>
            <a:r>
              <a:rPr lang="en-US" sz="3200" dirty="0" err="1">
                <a:latin typeface="Garamond" panose="02020404030301010803" pitchFamily="18" charset="0"/>
              </a:rPr>
              <a:t>politica</a:t>
            </a:r>
            <a:r>
              <a:rPr lang="en-US" sz="3200" dirty="0">
                <a:latin typeface="Garamond" panose="02020404030301010803" pitchFamily="18" charset="0"/>
              </a:rPr>
              <a:t> di </a:t>
            </a:r>
            <a:r>
              <a:rPr lang="en-US" sz="3200" dirty="0" err="1">
                <a:latin typeface="Garamond" panose="02020404030301010803" pitchFamily="18" charset="0"/>
              </a:rPr>
              <a:t>adattarsi</a:t>
            </a:r>
            <a:r>
              <a:rPr lang="en-US" sz="3200" dirty="0">
                <a:latin typeface="Garamond" panose="02020404030301010803" pitchFamily="18" charset="0"/>
              </a:rPr>
              <a:t>, </a:t>
            </a:r>
            <a:r>
              <a:rPr lang="en-US" sz="3200" dirty="0" err="1">
                <a:latin typeface="Garamond" panose="02020404030301010803" pitchFamily="18" charset="0"/>
              </a:rPr>
              <a:t>apprendere</a:t>
            </a:r>
            <a:r>
              <a:rPr lang="en-US" sz="3200" dirty="0">
                <a:latin typeface="Garamond" panose="02020404030301010803" pitchFamily="18" charset="0"/>
              </a:rPr>
              <a:t> e </a:t>
            </a:r>
            <a:r>
              <a:rPr lang="en-US" sz="3200" dirty="0" err="1">
                <a:latin typeface="Garamond" panose="02020404030301010803" pitchFamily="18" charset="0"/>
              </a:rPr>
              <a:t>modificarsi</a:t>
            </a:r>
            <a:r>
              <a:rPr lang="en-US" sz="3200" dirty="0">
                <a:latin typeface="Garamond" panose="02020404030301010803" pitchFamily="18" charset="0"/>
              </a:rPr>
              <a:t> in </a:t>
            </a:r>
            <a:r>
              <a:rPr lang="en-US" sz="3200" dirty="0" err="1">
                <a:latin typeface="Garamond" panose="02020404030301010803" pitchFamily="18" charset="0"/>
              </a:rPr>
              <a:t>risposta</a:t>
            </a:r>
            <a:r>
              <a:rPr lang="en-US" sz="3200" dirty="0">
                <a:latin typeface="Garamond" panose="02020404030301010803" pitchFamily="18" charset="0"/>
              </a:rPr>
              <a:t> a </a:t>
            </a:r>
            <a:r>
              <a:rPr lang="en-US" sz="3200" dirty="0" err="1">
                <a:latin typeface="Garamond" panose="02020404030301010803" pitchFamily="18" charset="0"/>
              </a:rPr>
              <a:t>nuove</a:t>
            </a:r>
            <a:r>
              <a:rPr lang="en-US" sz="3200" dirty="0">
                <a:latin typeface="Garamond" panose="02020404030301010803" pitchFamily="18" charset="0"/>
              </a:rPr>
              <a:t> </a:t>
            </a:r>
            <a:r>
              <a:rPr lang="en-US" sz="3200" dirty="0" err="1">
                <a:latin typeface="Garamond" panose="02020404030301010803" pitchFamily="18" charset="0"/>
              </a:rPr>
              <a:t>condizioni</a:t>
            </a:r>
            <a:r>
              <a:rPr lang="it-IT" sz="3200" dirty="0">
                <a:effectLst/>
                <a:latin typeface="Garamond" panose="02020404030301010803" pitchFamily="18" charset="0"/>
              </a:rPr>
              <a:t> </a:t>
            </a:r>
            <a:endParaRPr lang="en-GB" sz="3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72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85CB7-61B1-7B18-DFA1-DD5C75AFF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F3195B-1145-90E9-657B-EA613238A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664" y="365126"/>
            <a:ext cx="10418135" cy="485480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>
                <a:latin typeface="Garamond" panose="02020404030301010803" pitchFamily="18" charset="0"/>
              </a:rPr>
              <a:t>Policy Robustness (Capano e Woo)</a:t>
            </a:r>
          </a:p>
        </p:txBody>
      </p:sp>
      <p:graphicFrame>
        <p:nvGraphicFramePr>
          <p:cNvPr id="8" name="Table 3">
            <a:extLst>
              <a:ext uri="{FF2B5EF4-FFF2-40B4-BE49-F238E27FC236}">
                <a16:creationId xmlns:a16="http://schemas.microsoft.com/office/drawing/2014/main" id="{07F31193-5C5E-866B-791A-4B227ED95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522654"/>
              </p:ext>
            </p:extLst>
          </p:nvPr>
        </p:nvGraphicFramePr>
        <p:xfrm>
          <a:off x="584791" y="1095153"/>
          <a:ext cx="10547497" cy="5212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17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1875">
                <a:tc>
                  <a:txBody>
                    <a:bodyPr/>
                    <a:lstStyle/>
                    <a:p>
                      <a:pPr algn="ctr"/>
                      <a:r>
                        <a:rPr sz="3200" dirty="0" err="1">
                          <a:solidFill>
                            <a:srgbClr val="FFFF00"/>
                          </a:solidFill>
                          <a:latin typeface="Garamond" panose="02020404030301010803" pitchFamily="18" charset="0"/>
                        </a:rPr>
                        <a:t>Caratteristica</a:t>
                      </a:r>
                      <a:endParaRPr sz="3200" dirty="0">
                        <a:solidFill>
                          <a:srgbClr val="FFFF00"/>
                        </a:solidFill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3200" dirty="0" err="1">
                          <a:solidFill>
                            <a:srgbClr val="FFFF00"/>
                          </a:solidFill>
                          <a:latin typeface="Garamond" panose="02020404030301010803" pitchFamily="18" charset="0"/>
                        </a:rPr>
                        <a:t>Descrizione</a:t>
                      </a:r>
                      <a:endParaRPr sz="3200" dirty="0">
                        <a:solidFill>
                          <a:srgbClr val="FFFF00"/>
                        </a:solidFill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843">
                <a:tc>
                  <a:txBody>
                    <a:bodyPr/>
                    <a:lstStyle/>
                    <a:p>
                      <a:pPr algn="ctr"/>
                      <a:r>
                        <a:rPr sz="2400" i="1" dirty="0" err="1">
                          <a:latin typeface="Garamond" panose="02020404030301010803" pitchFamily="18" charset="0"/>
                        </a:rPr>
                        <a:t>Diversità</a:t>
                      </a:r>
                      <a:endParaRPr sz="2400" i="1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2400" dirty="0" err="1">
                          <a:latin typeface="Garamond" panose="02020404030301010803" pitchFamily="18" charset="0"/>
                        </a:rPr>
                        <a:t>Utilizzo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di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una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varietà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di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strumenti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e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approcci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per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ridurre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la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dipendenza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da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un’unica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soluzione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e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aumentare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la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flessibilità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843">
                <a:tc>
                  <a:txBody>
                    <a:bodyPr/>
                    <a:lstStyle/>
                    <a:p>
                      <a:pPr algn="ctr"/>
                      <a:r>
                        <a:rPr sz="2400" i="1">
                          <a:latin typeface="Garamond" panose="02020404030301010803" pitchFamily="18" charset="0"/>
                        </a:rPr>
                        <a:t>Modularità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Garamond" panose="02020404030301010803" pitchFamily="18" charset="0"/>
                        </a:rPr>
                        <a:t>Strutturazione delle politiche in componenti indipendenti ma interconnesse, che possono essere adattate o sostituite senza compromettere l’intero sistema.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4142">
                <a:tc>
                  <a:txBody>
                    <a:bodyPr/>
                    <a:lstStyle/>
                    <a:p>
                      <a:pPr algn="ctr"/>
                      <a:r>
                        <a:rPr sz="2400" i="1">
                          <a:latin typeface="Garamond" panose="02020404030301010803" pitchFamily="18" charset="0"/>
                        </a:rPr>
                        <a:t>Ridondanza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2400">
                          <a:latin typeface="Garamond" panose="02020404030301010803" pitchFamily="18" charset="0"/>
                        </a:rPr>
                        <a:t>Duplicazione intenzionale di funzioni o risorse critiche per garantire continuità operativa anche in caso di fallimento parziale.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843">
                <a:tc>
                  <a:txBody>
                    <a:bodyPr/>
                    <a:lstStyle/>
                    <a:p>
                      <a:pPr algn="ctr"/>
                      <a:r>
                        <a:rPr sz="2400" i="1" dirty="0" err="1">
                          <a:latin typeface="Garamond" panose="02020404030301010803" pitchFamily="18" charset="0"/>
                        </a:rPr>
                        <a:t>Policentricità</a:t>
                      </a:r>
                      <a:endParaRPr sz="2400" i="1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2400" dirty="0" err="1">
                          <a:latin typeface="Garamond" panose="02020404030301010803" pitchFamily="18" charset="0"/>
                        </a:rPr>
                        <a:t>Distribuzione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del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potere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decisionale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e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delle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responsabilità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tra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più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attori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e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livelli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,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evitando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eccessive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concentrazioni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e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aumentando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la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resilienza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 del </a:t>
                      </a:r>
                      <a:r>
                        <a:rPr sz="2400" dirty="0" err="1">
                          <a:latin typeface="Garamond" panose="02020404030301010803" pitchFamily="18" charset="0"/>
                        </a:rPr>
                        <a:t>sistema</a:t>
                      </a:r>
                      <a:r>
                        <a:rPr sz="2400" dirty="0">
                          <a:latin typeface="Garamond" panose="02020404030301010803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4834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93B25-3D45-5111-206E-77C238672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97CC1-0829-8B5B-D20C-12A0F69F3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5786" y="365126"/>
            <a:ext cx="10248014" cy="496112"/>
          </a:xfrm>
        </p:spPr>
        <p:txBody>
          <a:bodyPr>
            <a:normAutofit fontScale="90000"/>
          </a:bodyPr>
          <a:lstStyle/>
          <a:p>
            <a:pPr algn="ctr" fontAlgn="t"/>
            <a:r>
              <a:rPr lang="en-GB" sz="3200" b="1" dirty="0">
                <a:latin typeface="Garamond" panose="02020404030301010803" pitchFamily="18" charset="0"/>
              </a:rPr>
              <a:t>Policy Robustness (</a:t>
            </a:r>
            <a:r>
              <a:rPr lang="it-IT" sz="3200" dirty="0">
                <a:latin typeface="Garamond" panose="02020404030301010803" pitchFamily="18" charset="0"/>
              </a:rPr>
              <a:t>Ansell, </a:t>
            </a:r>
            <a:r>
              <a:rPr lang="it-IT" sz="3200" dirty="0" err="1">
                <a:latin typeface="Garamond" panose="02020404030301010803" pitchFamily="18" charset="0"/>
              </a:rPr>
              <a:t>Sørensen</a:t>
            </a:r>
            <a:r>
              <a:rPr lang="it-IT" sz="3200" dirty="0">
                <a:latin typeface="Garamond" panose="02020404030301010803" pitchFamily="18" charset="0"/>
              </a:rPr>
              <a:t> &amp; </a:t>
            </a:r>
            <a:r>
              <a:rPr lang="it-IT" sz="3200" dirty="0" err="1">
                <a:latin typeface="Garamond" panose="02020404030301010803" pitchFamily="18" charset="0"/>
              </a:rPr>
              <a:t>Torfing</a:t>
            </a:r>
            <a:r>
              <a:rPr lang="it-IT" sz="3200" dirty="0">
                <a:latin typeface="Garamond" panose="02020404030301010803" pitchFamily="18" charset="0"/>
              </a:rPr>
              <a:t>, 2021</a:t>
            </a:r>
            <a:r>
              <a:rPr lang="en-GB" sz="3200" b="1" dirty="0">
                <a:latin typeface="Garamond" panose="02020404030301010803" pitchFamily="18" charset="0"/>
              </a:rPr>
              <a:t> 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C824573-9BA7-9E40-66CE-7D4AB0C75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354291"/>
              </p:ext>
            </p:extLst>
          </p:nvPr>
        </p:nvGraphicFramePr>
        <p:xfrm>
          <a:off x="404037" y="1097280"/>
          <a:ext cx="9806763" cy="5197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5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1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0610">
                <a:tc>
                  <a:txBody>
                    <a:bodyPr/>
                    <a:lstStyle/>
                    <a:p>
                      <a:pPr algn="ctr"/>
                      <a:r>
                        <a:rPr sz="3200" dirty="0" err="1">
                          <a:solidFill>
                            <a:srgbClr val="FFFF00"/>
                          </a:solidFill>
                          <a:latin typeface="Garamond" panose="02020404030301010803" pitchFamily="18" charset="0"/>
                        </a:rPr>
                        <a:t>Dimensione</a:t>
                      </a:r>
                      <a:endParaRPr sz="3200" dirty="0">
                        <a:solidFill>
                          <a:srgbClr val="FFFF00"/>
                        </a:solidFill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3200" dirty="0" err="1">
                          <a:solidFill>
                            <a:srgbClr val="FFFF00"/>
                          </a:solidFill>
                          <a:latin typeface="Garamond" panose="02020404030301010803" pitchFamily="18" charset="0"/>
                        </a:rPr>
                        <a:t>Descrizione</a:t>
                      </a:r>
                      <a:endParaRPr sz="3200" dirty="0">
                        <a:solidFill>
                          <a:srgbClr val="FFFF00"/>
                        </a:solidFill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610">
                <a:tc>
                  <a:txBody>
                    <a:bodyPr/>
                    <a:lstStyle/>
                    <a:p>
                      <a:pPr algn="ctr"/>
                      <a:r>
                        <a:rPr sz="2400" i="1" dirty="0" err="1">
                          <a:latin typeface="Garamond" panose="02020404030301010803" pitchFamily="18" charset="0"/>
                        </a:rPr>
                        <a:t>Scalabilità</a:t>
                      </a:r>
                      <a:endParaRPr sz="2400" i="1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Garamond" panose="02020404030301010803" pitchFamily="18" charset="0"/>
                        </a:rPr>
                        <a:t>Capacità di adattare una politica a diverse scale (locale, nazionale, internazionale) senza perdita di coerenza o efficacia.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0610">
                <a:tc>
                  <a:txBody>
                    <a:bodyPr/>
                    <a:lstStyle/>
                    <a:p>
                      <a:pPr algn="ctr"/>
                      <a:r>
                        <a:rPr sz="2400" i="1">
                          <a:latin typeface="Garamond" panose="02020404030301010803" pitchFamily="18" charset="0"/>
                        </a:rPr>
                        <a:t>Prototipazione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Garamond" panose="02020404030301010803" pitchFamily="18" charset="0"/>
                        </a:rPr>
                        <a:t>Sperimentazione su piccola scala prima della generalizzazione, per ridurre rischi e correggere errori.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0610">
                <a:tc>
                  <a:txBody>
                    <a:bodyPr/>
                    <a:lstStyle/>
                    <a:p>
                      <a:pPr algn="ctr"/>
                      <a:r>
                        <a:rPr sz="2400" i="1">
                          <a:latin typeface="Garamond" panose="02020404030301010803" pitchFamily="18" charset="0"/>
                        </a:rPr>
                        <a:t>Modularizzazione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 err="1">
                          <a:latin typeface="Garamond" panose="02020404030301010803" pitchFamily="18" charset="0"/>
                        </a:rPr>
                        <a:t>Scomposizione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di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politiche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complesse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in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componenti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flessibili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,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facilmente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adattabili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e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riorganizzabili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0610">
                <a:tc>
                  <a:txBody>
                    <a:bodyPr/>
                    <a:lstStyle/>
                    <a:p>
                      <a:pPr algn="ctr"/>
                      <a:r>
                        <a:rPr sz="2400" i="1">
                          <a:latin typeface="Garamond" panose="02020404030301010803" pitchFamily="18" charset="0"/>
                        </a:rPr>
                        <a:t>Autonomia limitata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>
                          <a:latin typeface="Garamond" panose="02020404030301010803" pitchFamily="18" charset="0"/>
                        </a:rPr>
                        <a:t>Attribuzione di spazi decisionali decentrati ma coordinati, per favorire l’adattabilità senza compromettere la coerenza generale.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4146">
                <a:tc>
                  <a:txBody>
                    <a:bodyPr/>
                    <a:lstStyle/>
                    <a:p>
                      <a:pPr algn="ctr"/>
                      <a:r>
                        <a:rPr sz="2400" i="1" dirty="0" err="1">
                          <a:latin typeface="Garamond" panose="02020404030301010803" pitchFamily="18" charset="0"/>
                        </a:rPr>
                        <a:t>Polivalenza</a:t>
                      </a:r>
                      <a:r>
                        <a:rPr sz="2400" i="1"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sz="2400" i="1" dirty="0" err="1">
                          <a:latin typeface="Garamond" panose="02020404030301010803" pitchFamily="18" charset="0"/>
                        </a:rPr>
                        <a:t>strategica</a:t>
                      </a:r>
                      <a:endParaRPr sz="2400" i="1" dirty="0"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 err="1">
                          <a:latin typeface="Garamond" panose="02020404030301010803" pitchFamily="18" charset="0"/>
                        </a:rPr>
                        <a:t>Utilizzo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di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strumenti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multi-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funzionali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capaci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di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perseguire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simultaneamente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più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obiettivi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,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aumentando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la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resilienza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 del disegno </a:t>
                      </a:r>
                      <a:r>
                        <a:rPr dirty="0" err="1">
                          <a:latin typeface="Garamond" panose="02020404030301010803" pitchFamily="18" charset="0"/>
                        </a:rPr>
                        <a:t>complessivo</a:t>
                      </a:r>
                      <a:r>
                        <a:rPr dirty="0">
                          <a:latin typeface="Garamond" panose="02020404030301010803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937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ABA47A-7179-D9F5-F6CF-3C1937813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60648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Garamond" panose="02020404030301010803" pitchFamily="18" charset="0"/>
              </a:rPr>
              <a:t>Le </a:t>
            </a:r>
            <a:r>
              <a:rPr lang="en-GB" sz="3600" b="1" dirty="0" err="1">
                <a:latin typeface="Garamond" panose="02020404030301010803" pitchFamily="18" charset="0"/>
              </a:rPr>
              <a:t>componenti</a:t>
            </a:r>
            <a:r>
              <a:rPr lang="en-GB" sz="3600" b="1" dirty="0">
                <a:latin typeface="Garamond" panose="02020404030301010803" pitchFamily="18" charset="0"/>
              </a:rPr>
              <a:t> del Policy Design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32D7CD2-9B1B-A704-3BDD-87F38C6ED8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842" y="988114"/>
            <a:ext cx="12202018" cy="5954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4076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522</Words>
  <Application>Microsoft Macintosh PowerPoint</Application>
  <PresentationFormat>Widescreen</PresentationFormat>
  <Paragraphs>202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Garamond</vt:lpstr>
      <vt:lpstr>Tema di Office</vt:lpstr>
      <vt:lpstr>Design SPACES (Capano 2018)</vt:lpstr>
      <vt:lpstr>   Design Spaces (Howlett et al 2015)   Design SPACES (Howlett, Mukherjee, Woo 2015</vt:lpstr>
      <vt:lpstr>      Design SPACES (Capano and Lepori 2024)</vt:lpstr>
      <vt:lpstr>POLICY CAPACITIES</vt:lpstr>
      <vt:lpstr>Policy Robustness</vt:lpstr>
      <vt:lpstr>Policy Robustness (Capano e Woo)</vt:lpstr>
      <vt:lpstr>Policy Robustness (Ansell, Sørensen &amp; Torfing, 2021 </vt:lpstr>
      <vt:lpstr>Le componenti del Policy Design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Giliberto Capano</dc:creator>
  <cp:lastModifiedBy>Giliberto Capano</cp:lastModifiedBy>
  <cp:revision>4</cp:revision>
  <dcterms:created xsi:type="dcterms:W3CDTF">2025-09-12T12:25:40Z</dcterms:created>
  <dcterms:modified xsi:type="dcterms:W3CDTF">2025-09-30T09:18:47Z</dcterms:modified>
</cp:coreProperties>
</file>