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1" r:id="rId3"/>
  </p:sldMasterIdLst>
  <p:notesMasterIdLst>
    <p:notesMasterId r:id="rId34"/>
  </p:notesMasterIdLst>
  <p:sldIdLst>
    <p:sldId id="263" r:id="rId4"/>
    <p:sldId id="303" r:id="rId5"/>
    <p:sldId id="353" r:id="rId6"/>
    <p:sldId id="354" r:id="rId7"/>
    <p:sldId id="257" r:id="rId8"/>
    <p:sldId id="273" r:id="rId9"/>
    <p:sldId id="355" r:id="rId10"/>
    <p:sldId id="348" r:id="rId11"/>
    <p:sldId id="276" r:id="rId12"/>
    <p:sldId id="283" r:id="rId13"/>
    <p:sldId id="261" r:id="rId14"/>
    <p:sldId id="277" r:id="rId15"/>
    <p:sldId id="262" r:id="rId16"/>
    <p:sldId id="358" r:id="rId17"/>
    <p:sldId id="281" r:id="rId18"/>
    <p:sldId id="306" r:id="rId19"/>
    <p:sldId id="356" r:id="rId20"/>
    <p:sldId id="357" r:id="rId21"/>
    <p:sldId id="360" r:id="rId22"/>
    <p:sldId id="366" r:id="rId23"/>
    <p:sldId id="362" r:id="rId24"/>
    <p:sldId id="363" r:id="rId25"/>
    <p:sldId id="364" r:id="rId26"/>
    <p:sldId id="271" r:id="rId27"/>
    <p:sldId id="272" r:id="rId28"/>
    <p:sldId id="280" r:id="rId29"/>
    <p:sldId id="282" r:id="rId30"/>
    <p:sldId id="365" r:id="rId31"/>
    <p:sldId id="367" r:id="rId32"/>
    <p:sldId id="304" r:id="rId3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2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A8C9A0-DB3C-23BB-935B-B260247EF1D7}" v="118" dt="2022-10-17T06:42:44.556"/>
    <p1510:client id="{ABB2D05D-4BFD-407F-CDD5-E3B55D24E0AA}" v="42" dt="2021-10-13T10:23:25.7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39" autoAdjust="0"/>
    <p:restoredTop sz="94658" autoAdjust="0"/>
  </p:normalViewPr>
  <p:slideViewPr>
    <p:cSldViewPr showGuides="1">
      <p:cViewPr varScale="1">
        <p:scale>
          <a:sx n="120" d="100"/>
          <a:sy n="120" d="100"/>
        </p:scale>
        <p:origin x="149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microsoft.com/office/2016/11/relationships/changesInfo" Target="changesInfos/changesInfo1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liberto Capano" userId="S::giliberto.capano@unibo.it::bc02fa5c-47a4-473d-8e32-79611ba8f3ad" providerId="AD" clId="Web-{ABB2D05D-4BFD-407F-CDD5-E3B55D24E0AA}"/>
    <pc:docChg chg="modSld">
      <pc:chgData name="Giliberto Capano" userId="S::giliberto.capano@unibo.it::bc02fa5c-47a4-473d-8e32-79611ba8f3ad" providerId="AD" clId="Web-{ABB2D05D-4BFD-407F-CDD5-E3B55D24E0AA}" dt="2021-10-13T10:23:25.711" v="42"/>
      <pc:docMkLst>
        <pc:docMk/>
      </pc:docMkLst>
      <pc:sldChg chg="modSp">
        <pc:chgData name="Giliberto Capano" userId="S::giliberto.capano@unibo.it::bc02fa5c-47a4-473d-8e32-79611ba8f3ad" providerId="AD" clId="Web-{ABB2D05D-4BFD-407F-CDD5-E3B55D24E0AA}" dt="2021-10-13T10:23:21.008" v="41" actId="20577"/>
        <pc:sldMkLst>
          <pc:docMk/>
          <pc:sldMk cId="3638777484" sldId="303"/>
        </pc:sldMkLst>
        <pc:spChg chg="mod">
          <ac:chgData name="Giliberto Capano" userId="S::giliberto.capano@unibo.it::bc02fa5c-47a4-473d-8e32-79611ba8f3ad" providerId="AD" clId="Web-{ABB2D05D-4BFD-407F-CDD5-E3B55D24E0AA}" dt="2021-10-13T10:23:21.008" v="41" actId="20577"/>
          <ac:spMkLst>
            <pc:docMk/>
            <pc:sldMk cId="3638777484" sldId="303"/>
            <ac:spMk id="24578" creationId="{9DA632D3-D12A-1A4D-AE93-4B45B3A262A9}"/>
          </ac:spMkLst>
        </pc:spChg>
      </pc:sldChg>
      <pc:sldChg chg="addSp">
        <pc:chgData name="Giliberto Capano" userId="S::giliberto.capano@unibo.it::bc02fa5c-47a4-473d-8e32-79611ba8f3ad" providerId="AD" clId="Web-{ABB2D05D-4BFD-407F-CDD5-E3B55D24E0AA}" dt="2021-10-13T10:23:25.711" v="42"/>
        <pc:sldMkLst>
          <pc:docMk/>
          <pc:sldMk cId="171712965" sldId="306"/>
        </pc:sldMkLst>
        <pc:spChg chg="add">
          <ac:chgData name="Giliberto Capano" userId="S::giliberto.capano@unibo.it::bc02fa5c-47a4-473d-8e32-79611ba8f3ad" providerId="AD" clId="Web-{ABB2D05D-4BFD-407F-CDD5-E3B55D24E0AA}" dt="2021-10-13T10:23:25.711" v="42"/>
          <ac:spMkLst>
            <pc:docMk/>
            <pc:sldMk cId="171712965" sldId="306"/>
            <ac:spMk id="2" creationId="{1C95EC63-32A4-4276-91D2-D0877DE595CE}"/>
          </ac:spMkLst>
        </pc:spChg>
      </pc:sldChg>
    </pc:docChg>
  </pc:docChgLst>
  <pc:docChgLst>
    <pc:chgData name="Giliberto Capano" userId="S::giliberto.capano@unibo.it::bc02fa5c-47a4-473d-8e32-79611ba8f3ad" providerId="AD" clId="Web-{04A8C9A0-DB3C-23BB-935B-B260247EF1D7}"/>
    <pc:docChg chg="modSld">
      <pc:chgData name="Giliberto Capano" userId="S::giliberto.capano@unibo.it::bc02fa5c-47a4-473d-8e32-79611ba8f3ad" providerId="AD" clId="Web-{04A8C9A0-DB3C-23BB-935B-B260247EF1D7}" dt="2022-10-17T06:42:44.556" v="109" actId="20577"/>
      <pc:docMkLst>
        <pc:docMk/>
      </pc:docMkLst>
      <pc:sldChg chg="modSp">
        <pc:chgData name="Giliberto Capano" userId="S::giliberto.capano@unibo.it::bc02fa5c-47a4-473d-8e32-79611ba8f3ad" providerId="AD" clId="Web-{04A8C9A0-DB3C-23BB-935B-B260247EF1D7}" dt="2022-10-17T06:35:32.790" v="14" actId="20577"/>
        <pc:sldMkLst>
          <pc:docMk/>
          <pc:sldMk cId="885503722" sldId="261"/>
        </pc:sldMkLst>
        <pc:spChg chg="mod">
          <ac:chgData name="Giliberto Capano" userId="S::giliberto.capano@unibo.it::bc02fa5c-47a4-473d-8e32-79611ba8f3ad" providerId="AD" clId="Web-{04A8C9A0-DB3C-23BB-935B-B260247EF1D7}" dt="2022-10-17T06:35:32.790" v="14" actId="20577"/>
          <ac:spMkLst>
            <pc:docMk/>
            <pc:sldMk cId="885503722" sldId="261"/>
            <ac:spMk id="11267" creationId="{0CA2F070-EAF2-8E41-968F-2920F599A0FA}"/>
          </ac:spMkLst>
        </pc:spChg>
      </pc:sldChg>
      <pc:sldChg chg="modSp">
        <pc:chgData name="Giliberto Capano" userId="S::giliberto.capano@unibo.it::bc02fa5c-47a4-473d-8e32-79611ba8f3ad" providerId="AD" clId="Web-{04A8C9A0-DB3C-23BB-935B-B260247EF1D7}" dt="2022-10-17T06:36:16.808" v="21" actId="20577"/>
        <pc:sldMkLst>
          <pc:docMk/>
          <pc:sldMk cId="1242125913" sldId="262"/>
        </pc:sldMkLst>
        <pc:spChg chg="mod">
          <ac:chgData name="Giliberto Capano" userId="S::giliberto.capano@unibo.it::bc02fa5c-47a4-473d-8e32-79611ba8f3ad" providerId="AD" clId="Web-{04A8C9A0-DB3C-23BB-935B-B260247EF1D7}" dt="2022-10-17T06:36:16.808" v="21" actId="20577"/>
          <ac:spMkLst>
            <pc:docMk/>
            <pc:sldMk cId="1242125913" sldId="262"/>
            <ac:spMk id="13315" creationId="{E2D5CA13-5AAF-374A-9337-E229464AB6C3}"/>
          </ac:spMkLst>
        </pc:spChg>
      </pc:sldChg>
      <pc:sldChg chg="modSp">
        <pc:chgData name="Giliberto Capano" userId="S::giliberto.capano@unibo.it::bc02fa5c-47a4-473d-8e32-79611ba8f3ad" providerId="AD" clId="Web-{04A8C9A0-DB3C-23BB-935B-B260247EF1D7}" dt="2022-10-17T06:34:51.555" v="7" actId="20577"/>
        <pc:sldMkLst>
          <pc:docMk/>
          <pc:sldMk cId="1319958665" sldId="276"/>
        </pc:sldMkLst>
        <pc:spChg chg="mod">
          <ac:chgData name="Giliberto Capano" userId="S::giliberto.capano@unibo.it::bc02fa5c-47a4-473d-8e32-79611ba8f3ad" providerId="AD" clId="Web-{04A8C9A0-DB3C-23BB-935B-B260247EF1D7}" dt="2022-10-17T06:34:51.555" v="7" actId="20577"/>
          <ac:spMkLst>
            <pc:docMk/>
            <pc:sldMk cId="1319958665" sldId="276"/>
            <ac:spMk id="9219" creationId="{D653E96F-9C65-6642-89EF-158F51395BA2}"/>
          </ac:spMkLst>
        </pc:spChg>
      </pc:sldChg>
      <pc:sldChg chg="modSp">
        <pc:chgData name="Giliberto Capano" userId="S::giliberto.capano@unibo.it::bc02fa5c-47a4-473d-8e32-79611ba8f3ad" providerId="AD" clId="Web-{04A8C9A0-DB3C-23BB-935B-B260247EF1D7}" dt="2022-10-17T06:35:51.338" v="17" actId="20577"/>
        <pc:sldMkLst>
          <pc:docMk/>
          <pc:sldMk cId="3138240558" sldId="277"/>
        </pc:sldMkLst>
        <pc:spChg chg="mod">
          <ac:chgData name="Giliberto Capano" userId="S::giliberto.capano@unibo.it::bc02fa5c-47a4-473d-8e32-79611ba8f3ad" providerId="AD" clId="Web-{04A8C9A0-DB3C-23BB-935B-B260247EF1D7}" dt="2022-10-17T06:35:51.338" v="17" actId="20577"/>
          <ac:spMkLst>
            <pc:docMk/>
            <pc:sldMk cId="3138240558" sldId="277"/>
            <ac:spMk id="12291" creationId="{2D08F004-13FE-D445-973E-4990A149FAC7}"/>
          </ac:spMkLst>
        </pc:spChg>
      </pc:sldChg>
      <pc:sldChg chg="modSp">
        <pc:chgData name="Giliberto Capano" userId="S::giliberto.capano@unibo.it::bc02fa5c-47a4-473d-8e32-79611ba8f3ad" providerId="AD" clId="Web-{04A8C9A0-DB3C-23BB-935B-B260247EF1D7}" dt="2022-10-17T06:35:06.321" v="10" actId="20577"/>
        <pc:sldMkLst>
          <pc:docMk/>
          <pc:sldMk cId="3554475651" sldId="283"/>
        </pc:sldMkLst>
        <pc:spChg chg="mod">
          <ac:chgData name="Giliberto Capano" userId="S::giliberto.capano@unibo.it::bc02fa5c-47a4-473d-8e32-79611ba8f3ad" providerId="AD" clId="Web-{04A8C9A0-DB3C-23BB-935B-B260247EF1D7}" dt="2022-10-17T06:35:06.321" v="10" actId="20577"/>
          <ac:spMkLst>
            <pc:docMk/>
            <pc:sldMk cId="3554475651" sldId="283"/>
            <ac:spMk id="10243" creationId="{C336649D-059D-BE4C-9993-7999D9025520}"/>
          </ac:spMkLst>
        </pc:spChg>
      </pc:sldChg>
      <pc:sldChg chg="modSp">
        <pc:chgData name="Giliberto Capano" userId="S::giliberto.capano@unibo.it::bc02fa5c-47a4-473d-8e32-79611ba8f3ad" providerId="AD" clId="Web-{04A8C9A0-DB3C-23BB-935B-B260247EF1D7}" dt="2022-10-17T06:37:25.341" v="38" actId="20577"/>
        <pc:sldMkLst>
          <pc:docMk/>
          <pc:sldMk cId="171712965" sldId="306"/>
        </pc:sldMkLst>
        <pc:spChg chg="mod">
          <ac:chgData name="Giliberto Capano" userId="S::giliberto.capano@unibo.it::bc02fa5c-47a4-473d-8e32-79611ba8f3ad" providerId="AD" clId="Web-{04A8C9A0-DB3C-23BB-935B-B260247EF1D7}" dt="2022-10-17T06:37:25.341" v="38" actId="20577"/>
          <ac:spMkLst>
            <pc:docMk/>
            <pc:sldMk cId="171712965" sldId="306"/>
            <ac:spMk id="6" creationId="{ABF8ECD1-476D-064A-A9AA-C5A04EE57BC0}"/>
          </ac:spMkLst>
        </pc:spChg>
      </pc:sldChg>
      <pc:sldChg chg="modSp">
        <pc:chgData name="Giliberto Capano" userId="S::giliberto.capano@unibo.it::bc02fa5c-47a4-473d-8e32-79611ba8f3ad" providerId="AD" clId="Web-{04A8C9A0-DB3C-23BB-935B-B260247EF1D7}" dt="2022-10-17T06:34:19.100" v="2" actId="14100"/>
        <pc:sldMkLst>
          <pc:docMk/>
          <pc:sldMk cId="2858204955" sldId="348"/>
        </pc:sldMkLst>
        <pc:spChg chg="mod">
          <ac:chgData name="Giliberto Capano" userId="S::giliberto.capano@unibo.it::bc02fa5c-47a4-473d-8e32-79611ba8f3ad" providerId="AD" clId="Web-{04A8C9A0-DB3C-23BB-935B-B260247EF1D7}" dt="2022-10-17T06:34:19.100" v="2" actId="14100"/>
          <ac:spMkLst>
            <pc:docMk/>
            <pc:sldMk cId="2858204955" sldId="348"/>
            <ac:spMk id="5" creationId="{0DEC8B1E-5CEE-704F-9B57-CEF7D3D49378}"/>
          </ac:spMkLst>
        </pc:spChg>
      </pc:sldChg>
      <pc:sldChg chg="modSp">
        <pc:chgData name="Giliberto Capano" userId="S::giliberto.capano@unibo.it::bc02fa5c-47a4-473d-8e32-79611ba8f3ad" providerId="AD" clId="Web-{04A8C9A0-DB3C-23BB-935B-B260247EF1D7}" dt="2022-10-17T06:33:47.584" v="1" actId="20577"/>
        <pc:sldMkLst>
          <pc:docMk/>
          <pc:sldMk cId="4087213409" sldId="353"/>
        </pc:sldMkLst>
        <pc:spChg chg="mod">
          <ac:chgData name="Giliberto Capano" userId="S::giliberto.capano@unibo.it::bc02fa5c-47a4-473d-8e32-79611ba8f3ad" providerId="AD" clId="Web-{04A8C9A0-DB3C-23BB-935B-B260247EF1D7}" dt="2022-10-17T06:33:47.584" v="1" actId="20577"/>
          <ac:spMkLst>
            <pc:docMk/>
            <pc:sldMk cId="4087213409" sldId="353"/>
            <ac:spMk id="2" creationId="{4F377923-0774-2049-BE14-A2C49F92DA9B}"/>
          </ac:spMkLst>
        </pc:spChg>
      </pc:sldChg>
      <pc:sldChg chg="modSp">
        <pc:chgData name="Giliberto Capano" userId="S::giliberto.capano@unibo.it::bc02fa5c-47a4-473d-8e32-79611ba8f3ad" providerId="AD" clId="Web-{04A8C9A0-DB3C-23BB-935B-B260247EF1D7}" dt="2022-10-17T06:37:37.373" v="40" actId="20577"/>
        <pc:sldMkLst>
          <pc:docMk/>
          <pc:sldMk cId="3704109272" sldId="356"/>
        </pc:sldMkLst>
        <pc:spChg chg="mod">
          <ac:chgData name="Giliberto Capano" userId="S::giliberto.capano@unibo.it::bc02fa5c-47a4-473d-8e32-79611ba8f3ad" providerId="AD" clId="Web-{04A8C9A0-DB3C-23BB-935B-B260247EF1D7}" dt="2022-10-17T06:37:37.373" v="40" actId="20577"/>
          <ac:spMkLst>
            <pc:docMk/>
            <pc:sldMk cId="3704109272" sldId="356"/>
            <ac:spMk id="2" creationId="{42127D3B-CCE9-DC47-B751-DF5B248890DD}"/>
          </ac:spMkLst>
        </pc:spChg>
      </pc:sldChg>
      <pc:sldChg chg="modSp">
        <pc:chgData name="Giliberto Capano" userId="S::giliberto.capano@unibo.it::bc02fa5c-47a4-473d-8e32-79611ba8f3ad" providerId="AD" clId="Web-{04A8C9A0-DB3C-23BB-935B-B260247EF1D7}" dt="2022-10-17T06:40:45.364" v="99" actId="20577"/>
        <pc:sldMkLst>
          <pc:docMk/>
          <pc:sldMk cId="2880892389" sldId="357"/>
        </pc:sldMkLst>
        <pc:spChg chg="mod">
          <ac:chgData name="Giliberto Capano" userId="S::giliberto.capano@unibo.it::bc02fa5c-47a4-473d-8e32-79611ba8f3ad" providerId="AD" clId="Web-{04A8C9A0-DB3C-23BB-935B-B260247EF1D7}" dt="2022-10-17T06:40:45.364" v="99" actId="20577"/>
          <ac:spMkLst>
            <pc:docMk/>
            <pc:sldMk cId="2880892389" sldId="357"/>
            <ac:spMk id="2" creationId="{60C510A6-5B44-A945-824D-1DCC06B49487}"/>
          </ac:spMkLst>
        </pc:spChg>
      </pc:sldChg>
      <pc:sldChg chg="modSp">
        <pc:chgData name="Giliberto Capano" userId="S::giliberto.capano@unibo.it::bc02fa5c-47a4-473d-8e32-79611ba8f3ad" providerId="AD" clId="Web-{04A8C9A0-DB3C-23BB-935B-B260247EF1D7}" dt="2022-10-17T06:37:10.856" v="36" actId="20577"/>
        <pc:sldMkLst>
          <pc:docMk/>
          <pc:sldMk cId="1023691436" sldId="358"/>
        </pc:sldMkLst>
        <pc:spChg chg="mod">
          <ac:chgData name="Giliberto Capano" userId="S::giliberto.capano@unibo.it::bc02fa5c-47a4-473d-8e32-79611ba8f3ad" providerId="AD" clId="Web-{04A8C9A0-DB3C-23BB-935B-B260247EF1D7}" dt="2022-10-17T06:37:10.856" v="36" actId="20577"/>
          <ac:spMkLst>
            <pc:docMk/>
            <pc:sldMk cId="1023691436" sldId="358"/>
            <ac:spMk id="4" creationId="{9B99B8AE-1936-6040-8CBE-D2D422695BC5}"/>
          </ac:spMkLst>
        </pc:spChg>
      </pc:sldChg>
      <pc:sldChg chg="modSp">
        <pc:chgData name="Giliberto Capano" userId="S::giliberto.capano@unibo.it::bc02fa5c-47a4-473d-8e32-79611ba8f3ad" providerId="AD" clId="Web-{04A8C9A0-DB3C-23BB-935B-B260247EF1D7}" dt="2022-10-17T06:41:07.599" v="103" actId="20577"/>
        <pc:sldMkLst>
          <pc:docMk/>
          <pc:sldMk cId="3032160182" sldId="360"/>
        </pc:sldMkLst>
        <pc:spChg chg="mod">
          <ac:chgData name="Giliberto Capano" userId="S::giliberto.capano@unibo.it::bc02fa5c-47a4-473d-8e32-79611ba8f3ad" providerId="AD" clId="Web-{04A8C9A0-DB3C-23BB-935B-B260247EF1D7}" dt="2022-10-17T06:41:07.599" v="103" actId="20577"/>
          <ac:spMkLst>
            <pc:docMk/>
            <pc:sldMk cId="3032160182" sldId="360"/>
            <ac:spMk id="2" creationId="{26F6FBE7-F989-1346-BA40-71B0C19E4A92}"/>
          </ac:spMkLst>
        </pc:spChg>
      </pc:sldChg>
      <pc:sldChg chg="modSp">
        <pc:chgData name="Giliberto Capano" userId="S::giliberto.capano@unibo.it::bc02fa5c-47a4-473d-8e32-79611ba8f3ad" providerId="AD" clId="Web-{04A8C9A0-DB3C-23BB-935B-B260247EF1D7}" dt="2022-10-17T06:41:40.850" v="106" actId="20577"/>
        <pc:sldMkLst>
          <pc:docMk/>
          <pc:sldMk cId="3953701910" sldId="362"/>
        </pc:sldMkLst>
        <pc:spChg chg="mod">
          <ac:chgData name="Giliberto Capano" userId="S::giliberto.capano@unibo.it::bc02fa5c-47a4-473d-8e32-79611ba8f3ad" providerId="AD" clId="Web-{04A8C9A0-DB3C-23BB-935B-B260247EF1D7}" dt="2022-10-17T06:41:40.850" v="106" actId="20577"/>
          <ac:spMkLst>
            <pc:docMk/>
            <pc:sldMk cId="3953701910" sldId="362"/>
            <ac:spMk id="4" creationId="{AA26AC6F-F6C2-3A47-AB8C-723FAD54B15E}"/>
          </ac:spMkLst>
        </pc:spChg>
      </pc:sldChg>
      <pc:sldChg chg="modSp">
        <pc:chgData name="Giliberto Capano" userId="S::giliberto.capano@unibo.it::bc02fa5c-47a4-473d-8e32-79611ba8f3ad" providerId="AD" clId="Web-{04A8C9A0-DB3C-23BB-935B-B260247EF1D7}" dt="2022-10-17T06:42:44.556" v="109" actId="20577"/>
        <pc:sldMkLst>
          <pc:docMk/>
          <pc:sldMk cId="1730098356" sldId="363"/>
        </pc:sldMkLst>
        <pc:spChg chg="mod">
          <ac:chgData name="Giliberto Capano" userId="S::giliberto.capano@unibo.it::bc02fa5c-47a4-473d-8e32-79611ba8f3ad" providerId="AD" clId="Web-{04A8C9A0-DB3C-23BB-935B-B260247EF1D7}" dt="2022-10-17T06:42:44.556" v="109" actId="20577"/>
          <ac:spMkLst>
            <pc:docMk/>
            <pc:sldMk cId="1730098356" sldId="363"/>
            <ac:spMk id="2" creationId="{2D0F63D5-8983-C448-B502-5BE891C617E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CFE86-00DA-6E4B-B563-B48A12F2CD84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4F2FD2-7B1E-CE46-9489-652D07C76859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022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F12F36E9-F1D9-404E-B95B-0F61E2B656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6C43D-8015-7542-9C54-1925C17C62C5}" type="slidenum">
              <a:rPr lang="it-IT" altLang="it-IT"/>
              <a:pPr>
                <a:spcBef>
                  <a:spcPct val="0"/>
                </a:spcBef>
              </a:pPr>
              <a:t>8</a:t>
            </a:fld>
            <a:endParaRPr lang="it-IT" altLang="it-IT"/>
          </a:p>
        </p:txBody>
      </p:sp>
      <p:sp>
        <p:nvSpPr>
          <p:cNvPr id="11267" name="Text Box 2">
            <a:extLst>
              <a:ext uri="{FF2B5EF4-FFF2-40B4-BE49-F238E27FC236}">
                <a16:creationId xmlns:a16="http://schemas.microsoft.com/office/drawing/2014/main" id="{3507F529-0A72-9C43-B78C-2DC25E220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4408" tIns="42204" rIns="84408" bIns="42204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it-IT" sz="1800">
              <a:latin typeface="Arial" panose="020B0604020202020204" pitchFamily="34" charset="0"/>
            </a:endParaRP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25112CB5-4411-8F4F-9DCF-3F44FD80CB8A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557778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184F2C4E-6494-764A-9489-5FE52D6039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A510026-B5D0-C44A-ACD7-E4EB9B3E27B7}" type="slidenum">
              <a:rPr lang="it-IT" altLang="it-IT"/>
              <a:pPr>
                <a:spcBef>
                  <a:spcPct val="0"/>
                </a:spcBef>
              </a:pPr>
              <a:t>16</a:t>
            </a:fld>
            <a:endParaRPr lang="it-IT" altLang="it-IT"/>
          </a:p>
        </p:txBody>
      </p:sp>
      <p:sp>
        <p:nvSpPr>
          <p:cNvPr id="13315" name="Text Box 2">
            <a:extLst>
              <a:ext uri="{FF2B5EF4-FFF2-40B4-BE49-F238E27FC236}">
                <a16:creationId xmlns:a16="http://schemas.microsoft.com/office/drawing/2014/main" id="{1B568FC8-1F3E-CD4E-B8FF-F0D2BF431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4408" tIns="42204" rIns="84408" bIns="42204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it-IT" sz="1800">
              <a:latin typeface="Arial" panose="020B0604020202020204" pitchFamily="34" charset="0"/>
            </a:endParaRP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A6E28118-4FD1-EB49-9CB5-FE2C7670A2CA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419540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8BBE1B20-0D7A-4F4A-962F-33AD708050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6FD410-C507-BC4E-A559-6B9D85BC02A2}" type="slidenum">
              <a:rPr lang="en-GB" altLang="it-IT"/>
              <a:pPr>
                <a:spcBef>
                  <a:spcPct val="0"/>
                </a:spcBef>
              </a:pPr>
              <a:t>26</a:t>
            </a:fld>
            <a:endParaRPr lang="en-GB" altLang="it-IT"/>
          </a:p>
        </p:txBody>
      </p:sp>
      <p:sp>
        <p:nvSpPr>
          <p:cNvPr id="32771" name="Rectangle 1">
            <a:extLst>
              <a:ext uri="{FF2B5EF4-FFF2-40B4-BE49-F238E27FC236}">
                <a16:creationId xmlns:a16="http://schemas.microsoft.com/office/drawing/2014/main" id="{4027FD2C-343D-5044-AD79-8314F14970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5800"/>
            <a:ext cx="4575175" cy="34305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A08A0CEA-1944-C348-B4CF-4A66DDB5F2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492357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3563888" y="548680"/>
            <a:ext cx="5185023" cy="453650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36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inserire </a:t>
            </a:r>
          </a:p>
          <a:p>
            <a:pPr lvl="0"/>
            <a:r>
              <a:rPr lang="it-IT" dirty="0"/>
              <a:t>il titolo della presentazione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1" hasCustomPrompt="1"/>
          </p:nvPr>
        </p:nvSpPr>
        <p:spPr>
          <a:xfrm>
            <a:off x="3563938" y="5379814"/>
            <a:ext cx="5256212" cy="42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3563938" y="5877942"/>
            <a:ext cx="5329237" cy="79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Dipartimento/Struttura </a:t>
            </a:r>
            <a:r>
              <a:rPr lang="it-IT" dirty="0" err="1"/>
              <a:t>xxxxxx</a:t>
            </a:r>
            <a:r>
              <a:rPr lang="it-IT" dirty="0"/>
              <a:t> </a:t>
            </a:r>
            <a:r>
              <a:rPr lang="it-IT" dirty="0" err="1"/>
              <a:t>xxxxxxxxxxxx</a:t>
            </a:r>
            <a:r>
              <a:rPr lang="it-IT" dirty="0"/>
              <a:t> </a:t>
            </a:r>
            <a:r>
              <a:rPr lang="it-IT" dirty="0" err="1"/>
              <a:t>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r>
              <a:rPr lang="it-IT" dirty="0"/>
              <a:t> </a:t>
            </a:r>
            <a:r>
              <a:rPr lang="it-IT" dirty="0" err="1"/>
              <a:t>xxxxxxxxxxxxxxxxxxx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672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punto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1412875"/>
            <a:ext cx="8424862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2" hasCustomPrompt="1"/>
          </p:nvPr>
        </p:nvSpPr>
        <p:spPr>
          <a:xfrm>
            <a:off x="395288" y="1989138"/>
            <a:ext cx="8424862" cy="3960812"/>
          </a:xfrm>
          <a:prstGeom prst="rect">
            <a:avLst/>
          </a:prstGeom>
        </p:spPr>
        <p:txBody>
          <a:bodyPr/>
          <a:lstStyle>
            <a:lvl1pPr marL="285750" indent="-285750">
              <a:buFont typeface="Wingdings" panose="05000000000000000000" pitchFamily="2" charset="2"/>
              <a:buChar char="§"/>
              <a:defRPr sz="1800" baseline="0">
                <a:latin typeface="Century Gothic" panose="020B0502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latin typeface="Century Gothic" panose="020B0502020202020204" pitchFamily="34" charset="0"/>
              </a:defRPr>
            </a:lvl2pPr>
          </a:lstStyle>
          <a:p>
            <a:pPr lvl="1"/>
            <a:r>
              <a:rPr lang="it-IT" dirty="0"/>
              <a:t>Fare clic per modificare il punto elenco uno</a:t>
            </a:r>
          </a:p>
          <a:p>
            <a:pPr lvl="1"/>
            <a:r>
              <a:rPr lang="it-IT" dirty="0"/>
              <a:t>Fare clic per modificare il punto elenco due</a:t>
            </a:r>
          </a:p>
          <a:p>
            <a:pPr lvl="1"/>
            <a:r>
              <a:rPr lang="it-IT" dirty="0"/>
              <a:t>Fare clic per modificare il punto elenco tre</a:t>
            </a:r>
          </a:p>
          <a:p>
            <a:pPr lvl="1"/>
            <a:r>
              <a:rPr lang="it-IT" dirty="0"/>
              <a:t>Fare clic per modificare il punto elenco quattro</a:t>
            </a:r>
          </a:p>
        </p:txBody>
      </p:sp>
      <p:sp>
        <p:nvSpPr>
          <p:cNvPr id="16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3043853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sempl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  <p:sp>
        <p:nvSpPr>
          <p:cNvPr id="9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1412875"/>
            <a:ext cx="8424862" cy="460841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341815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grafico 8"/>
          <p:cNvSpPr>
            <a:spLocks noGrp="1"/>
          </p:cNvSpPr>
          <p:nvPr>
            <p:ph type="chart" sz="quarter" idx="10" hasCustomPrompt="1"/>
          </p:nvPr>
        </p:nvSpPr>
        <p:spPr>
          <a:xfrm>
            <a:off x="683269" y="2781300"/>
            <a:ext cx="7777163" cy="30241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r>
              <a:rPr lang="it-IT" dirty="0"/>
              <a:t>Fare clic sull’icona per inserire un grafico</a:t>
            </a:r>
          </a:p>
        </p:txBody>
      </p:sp>
      <p:sp>
        <p:nvSpPr>
          <p:cNvPr id="11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395288" y="1412875"/>
            <a:ext cx="8424862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6" name="Segnaposto testo 7"/>
          <p:cNvSpPr>
            <a:spLocks noGrp="1"/>
          </p:cNvSpPr>
          <p:nvPr>
            <p:ph type="body" sz="quarter" idx="13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55583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/>
          <p:cNvSpPr>
            <a:spLocks noGrp="1"/>
          </p:cNvSpPr>
          <p:nvPr>
            <p:ph type="pic" sz="quarter" idx="10" hasCustomPrompt="1"/>
          </p:nvPr>
        </p:nvSpPr>
        <p:spPr>
          <a:xfrm>
            <a:off x="1150937" y="1700808"/>
            <a:ext cx="6842125" cy="4105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Century Gothic" panose="020B0502020202020204" pitchFamily="34" charset="0"/>
              </a:defRPr>
            </a:lvl1pPr>
          </a:lstStyle>
          <a:p>
            <a:r>
              <a:rPr lang="it-IT" dirty="0"/>
              <a:t>Fare clic sull’icona per inserire un’immagine</a:t>
            </a:r>
          </a:p>
        </p:txBody>
      </p:sp>
      <p:sp>
        <p:nvSpPr>
          <p:cNvPr id="5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397025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6CF87D32-A7A2-A04D-8FF3-5D0E15750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C4372-9343-474F-A280-BFA57A808688}" type="datetime1">
              <a:rPr lang="it-IT"/>
              <a:pPr>
                <a:defRPr/>
              </a:pPr>
              <a:t>06/10/25</a:t>
            </a:fld>
            <a:endParaRPr lang="en-US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C2AC1C8A-F654-F34C-B979-461BE4977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Luca Verzichelli        Sistema Politico Italiano</a:t>
            </a:r>
            <a:endParaRPr lang="en-US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28D60F91-90C1-FF45-8D94-4A1E2343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103AF-2F2C-2C49-BC85-841D6178AAC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772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4" name="Segnaposto numero diapositiva 8">
            <a:extLst>
              <a:ext uri="{FF2B5EF4-FFF2-40B4-BE49-F238E27FC236}">
                <a16:creationId xmlns:a16="http://schemas.microsoft.com/office/drawing/2014/main" id="{8076E647-2D79-714C-AE49-5E45E9217D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4CDF69-D065-A447-A52A-5E3E5360E9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5" name="Segnaposto piè di pagina 9">
            <a:extLst>
              <a:ext uri="{FF2B5EF4-FFF2-40B4-BE49-F238E27FC236}">
                <a16:creationId xmlns:a16="http://schemas.microsoft.com/office/drawing/2014/main" id="{5B41976D-9A2B-6045-9FB4-292ACC266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286500"/>
            <a:ext cx="6019800" cy="434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Luca Verzichelli        Sistema Politico Italiano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3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A6495-10AD-4821-85C3-8AFA6E21FD9A}" type="datetimeFigureOut">
              <a:rPr lang="it-IT" smtClean="0"/>
              <a:pPr/>
              <a:t>06/10/25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5F8A-E727-4376-AE1D-87DF6743559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810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1115616" y="2780928"/>
            <a:ext cx="6912768" cy="43237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11" hasCustomPrompt="1"/>
          </p:nvPr>
        </p:nvSpPr>
        <p:spPr>
          <a:xfrm>
            <a:off x="1079612" y="3573016"/>
            <a:ext cx="6984776" cy="9361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Struttura</a:t>
            </a:r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2" hasCustomPrompt="1"/>
          </p:nvPr>
        </p:nvSpPr>
        <p:spPr>
          <a:xfrm>
            <a:off x="1042988" y="4725144"/>
            <a:ext cx="7058025" cy="144016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300" b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nome.cognome@unibo.it</a:t>
            </a:r>
          </a:p>
          <a:p>
            <a:pPr lvl="0"/>
            <a:r>
              <a:rPr lang="it-IT" dirty="0"/>
              <a:t>051 20 99982</a:t>
            </a:r>
          </a:p>
        </p:txBody>
      </p:sp>
    </p:spTree>
    <p:extLst>
      <p:ext uri="{BB962C8B-B14F-4D97-AF65-F5344CB8AC3E}">
        <p14:creationId xmlns:p14="http://schemas.microsoft.com/office/powerpoint/2010/main" val="424945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56792"/>
            <a:ext cx="2808312" cy="2808312"/>
          </a:xfrm>
          <a:prstGeom prst="rect">
            <a:avLst/>
          </a:prstGeom>
        </p:spPr>
      </p:pic>
      <p:cxnSp>
        <p:nvCxnSpPr>
          <p:cNvPr id="12" name="Connettore 1 11"/>
          <p:cNvCxnSpPr/>
          <p:nvPr userDrawn="1"/>
        </p:nvCxnSpPr>
        <p:spPr>
          <a:xfrm>
            <a:off x="3275856" y="188640"/>
            <a:ext cx="0" cy="640871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65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 userDrawn="1"/>
        </p:nvSpPr>
        <p:spPr>
          <a:xfrm>
            <a:off x="6580262" y="6173407"/>
            <a:ext cx="2411760" cy="54868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6"/>
          <a:stretch/>
        </p:blipFill>
        <p:spPr>
          <a:xfrm>
            <a:off x="6782011" y="6182111"/>
            <a:ext cx="2008262" cy="531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5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1" r:id="rId2"/>
    <p:sldLayoutId id="2147483667" r:id="rId3"/>
    <p:sldLayoutId id="2147483669" r:id="rId4"/>
    <p:sldLayoutId id="2147483677" r:id="rId5"/>
    <p:sldLayoutId id="2147483678" r:id="rId6"/>
    <p:sldLayoutId id="2147483680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886" y="620688"/>
            <a:ext cx="2052228" cy="2052228"/>
          </a:xfrm>
          <a:prstGeom prst="rect">
            <a:avLst/>
          </a:prstGeom>
        </p:spPr>
      </p:pic>
      <p:sp>
        <p:nvSpPr>
          <p:cNvPr id="9" name="CasellaDiTesto 8"/>
          <p:cNvSpPr txBox="1"/>
          <p:nvPr userDrawn="1"/>
        </p:nvSpPr>
        <p:spPr>
          <a:xfrm>
            <a:off x="3131840" y="6453336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</a:rPr>
              <a:t>www.unibo.it</a:t>
            </a:r>
          </a:p>
        </p:txBody>
      </p:sp>
    </p:spTree>
    <p:extLst>
      <p:ext uri="{BB962C8B-B14F-4D97-AF65-F5344CB8AC3E}">
        <p14:creationId xmlns:p14="http://schemas.microsoft.com/office/powerpoint/2010/main" val="186839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quarter" idx="10"/>
          </p:nvPr>
        </p:nvSpPr>
        <p:spPr>
          <a:xfrm>
            <a:off x="3563888" y="548680"/>
            <a:ext cx="5472608" cy="4536504"/>
          </a:xfrm>
        </p:spPr>
        <p:txBody>
          <a:bodyPr/>
          <a:lstStyle/>
          <a:p>
            <a:pPr algn="ctr"/>
            <a:r>
              <a:rPr lang="it-IT" sz="3200">
                <a:latin typeface="Garamond" panose="02020404030301010803" pitchFamily="18" charset="0"/>
              </a:rPr>
              <a:t>Lezione 7</a:t>
            </a:r>
            <a:endParaRPr lang="it-IT" sz="3200" dirty="0">
              <a:latin typeface="Garamond" panose="02020404030301010803" pitchFamily="18" charset="0"/>
            </a:endParaRPr>
          </a:p>
          <a:p>
            <a:pPr algn="ctr"/>
            <a:endParaRPr lang="it-IT" sz="3200" dirty="0">
              <a:latin typeface="Garamond" panose="02020404030301010803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4400" dirty="0">
                <a:solidFill>
                  <a:srgbClr val="FFFF00"/>
                </a:solidFill>
                <a:latin typeface="Garamond" panose="02020404030301010803" pitchFamily="18" charset="0"/>
              </a:rPr>
              <a:t>Gli attori e le loro risorse</a:t>
            </a:r>
            <a:endParaRPr lang="it-IT" sz="5400" i="1" dirty="0">
              <a:solidFill>
                <a:srgbClr val="FFFF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2EB151-22C0-B54D-820D-EA6B6C257870}"/>
              </a:ext>
            </a:extLst>
          </p:cNvPr>
          <p:cNvSpPr txBox="1"/>
          <p:nvPr/>
        </p:nvSpPr>
        <p:spPr>
          <a:xfrm>
            <a:off x="-1314450" y="1385888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4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230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B83662F-77C6-7440-B11A-1524EE7C1F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altLang="it-IT" dirty="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336649D-059D-BE4C-9993-7999D90255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512" y="917431"/>
            <a:ext cx="8507288" cy="5711969"/>
          </a:xfrm>
        </p:spPr>
        <p:txBody>
          <a:bodyPr lIns="91440" tIns="45720" rIns="91440" bIns="45720" anchor="t"/>
          <a:lstStyle/>
          <a:p>
            <a:pPr eaLnBrk="1" hangingPunct="1">
              <a:lnSpc>
                <a:spcPct val="90000"/>
              </a:lnSpc>
            </a:pPr>
            <a:r>
              <a:rPr lang="it-IT" altLang="it-IT" b="1" dirty="0">
                <a:latin typeface="Garamond"/>
              </a:rPr>
              <a:t>Governo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3200" dirty="0">
                <a:latin typeface="Garamond" panose="02020404030301010803" pitchFamily="18" charset="0"/>
              </a:rPr>
              <a:t>Funzione rappresentativa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3200" dirty="0">
                <a:latin typeface="Garamond" panose="02020404030301010803" pitchFamily="18" charset="0"/>
              </a:rPr>
              <a:t>Funzione amministrativa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3200" dirty="0">
                <a:latin typeface="Garamond" panose="02020404030301010803" pitchFamily="18" charset="0"/>
              </a:rPr>
              <a:t>Soggetto individuale e collettivo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3200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b="1" dirty="0">
                <a:latin typeface="Garamond"/>
              </a:rPr>
              <a:t>Ruolo chiave dei partiti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3200" dirty="0">
                <a:latin typeface="Garamond"/>
              </a:rPr>
              <a:t>Party government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3200" dirty="0">
                <a:latin typeface="Garamond" panose="02020404030301010803" pitchFamily="18" charset="0"/>
              </a:rPr>
              <a:t>Limiti del controllo partitico (selettività, limiti operativi, obbligatorietà dell’azione di governo, apparato amministrativo)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1269F20-C4EE-7846-8DE9-25FC946D3C3E}"/>
              </a:ext>
            </a:extLst>
          </p:cNvPr>
          <p:cNvSpPr txBox="1"/>
          <p:nvPr/>
        </p:nvSpPr>
        <p:spPr>
          <a:xfrm>
            <a:off x="1115616" y="332656"/>
            <a:ext cx="5904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Governo</a:t>
            </a:r>
            <a:r>
              <a:rPr lang="en-GB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 (2)</a:t>
            </a:r>
          </a:p>
        </p:txBody>
      </p:sp>
    </p:spTree>
    <p:extLst>
      <p:ext uri="{BB962C8B-B14F-4D97-AF65-F5344CB8AC3E}">
        <p14:creationId xmlns:p14="http://schemas.microsoft.com/office/powerpoint/2010/main" val="3554475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FC8B3D5-7A22-D14A-83DA-48EAA37D82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altLang="it-IT" dirty="0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CA2F070-EAF2-8E41-968F-2920F599A0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447155"/>
            <a:ext cx="8579296" cy="4862165"/>
          </a:xfrm>
        </p:spPr>
        <p:txBody>
          <a:bodyPr lIns="91440" tIns="45720" rIns="91440" bIns="45720" anchor="t"/>
          <a:lstStyle/>
          <a:p>
            <a:pPr eaLnBrk="1" hangingPunct="1">
              <a:lnSpc>
                <a:spcPct val="80000"/>
              </a:lnSpc>
            </a:pPr>
            <a:r>
              <a:rPr lang="it-IT" altLang="it-IT" sz="2800" b="1" dirty="0">
                <a:latin typeface="Garamond"/>
              </a:rPr>
              <a:t>Attore con funzione legislativa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Controllo dell’attività dell’esecutivo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Influenza diretta</a:t>
            </a:r>
          </a:p>
          <a:p>
            <a:pPr>
              <a:lnSpc>
                <a:spcPct val="80000"/>
              </a:lnSpc>
            </a:pPr>
            <a:r>
              <a:rPr lang="it-IT" altLang="it-IT" sz="2800" b="1" dirty="0">
                <a:latin typeface="Garamond"/>
              </a:rPr>
              <a:t>Arena </a:t>
            </a:r>
            <a:endParaRPr lang="it-IT" altLang="it-IT" sz="2800" b="1" dirty="0">
              <a:latin typeface="Garamond" panose="02020404030301010803" pitchFamily="18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Trasmettere la volontà popolare (funzione rappresentativa)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Articolazione degli interessi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Socializzazione politica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Reclutamento e selezione della classe politica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Canalizzazione del conflitto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800" b="1" dirty="0">
                <a:latin typeface="Garamond"/>
              </a:rPr>
              <a:t>Declino?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Parlamentari (attori di policy)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Altre funzioni: dibattito, agenda setter, ecc.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Ciclo di policy e ruolo parlamentare</a:t>
            </a:r>
          </a:p>
          <a:p>
            <a:pPr eaLnBrk="1" hangingPunct="1">
              <a:lnSpc>
                <a:spcPct val="80000"/>
              </a:lnSpc>
            </a:pPr>
            <a:endParaRPr lang="it-IT" altLang="it-IT" sz="24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19FDC42-BB5F-8643-AFD0-A66DA4D521E2}"/>
              </a:ext>
            </a:extLst>
          </p:cNvPr>
          <p:cNvSpPr txBox="1"/>
          <p:nvPr/>
        </p:nvSpPr>
        <p:spPr>
          <a:xfrm>
            <a:off x="1259632" y="548680"/>
            <a:ext cx="55369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Potere legislativo (Parlamento)</a:t>
            </a:r>
            <a:endParaRPr lang="en-GB" sz="32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50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7D3F945-C094-6247-89F6-11257737E4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altLang="it-IT" dirty="0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D08F004-13FE-D445-973E-4990A149FA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0619" y="925909"/>
            <a:ext cx="8363272" cy="5006181"/>
          </a:xfrm>
        </p:spPr>
        <p:txBody>
          <a:bodyPr lIns="91440" tIns="45720" rIns="91440" bIns="45720" anchor="t"/>
          <a:lstStyle/>
          <a:p>
            <a:pPr eaLnBrk="1" hangingPunct="1"/>
            <a:r>
              <a:rPr lang="it-IT" altLang="it-IT" b="1" dirty="0">
                <a:latin typeface="Garamond"/>
              </a:rPr>
              <a:t>Struttura interna del parlamento</a:t>
            </a:r>
          </a:p>
          <a:p>
            <a:pPr lvl="1" eaLnBrk="1" hangingPunct="1"/>
            <a:r>
              <a:rPr lang="it-IT" altLang="it-IT" dirty="0">
                <a:latin typeface="Garamond" panose="02020404030301010803" pitchFamily="18" charset="0"/>
              </a:rPr>
              <a:t>Coesione dei gruppi parlamentari</a:t>
            </a:r>
          </a:p>
          <a:p>
            <a:pPr lvl="1" eaLnBrk="1" hangingPunct="1"/>
            <a:r>
              <a:rPr lang="it-IT" altLang="it-IT" dirty="0">
                <a:latin typeface="Garamond" panose="02020404030301010803" pitchFamily="18" charset="0"/>
              </a:rPr>
              <a:t>Rapporti con l’esecutivo</a:t>
            </a:r>
          </a:p>
          <a:p>
            <a:pPr lvl="1" eaLnBrk="1" hangingPunct="1"/>
            <a:r>
              <a:rPr lang="it-IT" altLang="it-IT" dirty="0">
                <a:latin typeface="Garamond" panose="02020404030301010803" pitchFamily="18" charset="0"/>
              </a:rPr>
              <a:t>Governi di minoranza</a:t>
            </a:r>
          </a:p>
          <a:p>
            <a:pPr eaLnBrk="1" hangingPunct="1"/>
            <a:r>
              <a:rPr lang="it-IT" altLang="it-IT" b="1" dirty="0">
                <a:latin typeface="Garamond"/>
              </a:rPr>
              <a:t>Aula e commissioni</a:t>
            </a:r>
          </a:p>
          <a:p>
            <a:pPr eaLnBrk="1" hangingPunct="1"/>
            <a:r>
              <a:rPr lang="it-IT" altLang="it-IT" b="1" dirty="0">
                <a:latin typeface="Garamond"/>
              </a:rPr>
              <a:t>Tipi di politiche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B2A60DE0-615E-9C43-9CC0-CF3EB3C48CF8}"/>
              </a:ext>
            </a:extLst>
          </p:cNvPr>
          <p:cNvSpPr/>
          <p:nvPr/>
        </p:nvSpPr>
        <p:spPr>
          <a:xfrm>
            <a:off x="4311292" y="229672"/>
            <a:ext cx="22865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Parlamento </a:t>
            </a:r>
          </a:p>
        </p:txBody>
      </p:sp>
    </p:spTree>
    <p:extLst>
      <p:ext uri="{BB962C8B-B14F-4D97-AF65-F5344CB8AC3E}">
        <p14:creationId xmlns:p14="http://schemas.microsoft.com/office/powerpoint/2010/main" val="313824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E15AC2F-77A8-C748-9982-E30CE98867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altLang="it-IT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2D5CA13-5AAF-374A-9337-E229464AB6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528" y="773415"/>
            <a:ext cx="8363272" cy="6084585"/>
          </a:xfrm>
        </p:spPr>
        <p:txBody>
          <a:bodyPr lIns="91440" tIns="45720" rIns="91440" bIns="45720" anchor="t"/>
          <a:lstStyle/>
          <a:p>
            <a:pPr eaLnBrk="1" hangingPunct="1">
              <a:lnSpc>
                <a:spcPct val="80000"/>
              </a:lnSpc>
            </a:pPr>
            <a:r>
              <a:rPr lang="it-IT" altLang="it-IT" sz="2800" b="1" dirty="0">
                <a:latin typeface="Garamond"/>
              </a:rPr>
              <a:t>Definizione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i="1" dirty="0">
                <a:latin typeface="Garamond" panose="02020404030301010803" pitchFamily="18" charset="0"/>
              </a:rPr>
              <a:t>&lt;&lt; insieme di funzionari di carriera che gestiscono la cosa pubblica&gt;&gt;</a:t>
            </a: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it-IT" sz="2800" b="1" dirty="0">
                <a:latin typeface="Garamond"/>
              </a:rPr>
              <a:t>Modello burocratico di Weber</a:t>
            </a:r>
            <a:r>
              <a:rPr lang="it-IT" altLang="it-IT" sz="2800" dirty="0">
                <a:latin typeface="Garamond"/>
              </a:rPr>
              <a:t> (sistema di dominio legittimo)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Impersonalità dell’azione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Sostituibilità degli individui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Controllo centralizzato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Prevedibilità dei comportamenti</a:t>
            </a:r>
          </a:p>
          <a:p>
            <a:pPr lvl="1" eaLnBrk="1" hangingPunct="1">
              <a:lnSpc>
                <a:spcPct val="80000"/>
              </a:lnSpc>
            </a:pPr>
            <a:endParaRPr lang="it-IT" altLang="it-IT" sz="2000" dirty="0">
              <a:latin typeface="Garamond" panose="02020404030301010803" pitchFamily="18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/>
              </a:rPr>
              <a:t>Norme astratte e generali 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Relazioni gerarchiche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Definizione dei compiti e loro svolgimento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altLang="it-IT" sz="2000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it-IT" sz="2800" b="1" dirty="0">
                <a:latin typeface="Garamond"/>
              </a:rPr>
              <a:t>Problema dell’arbitrio del potere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Identificazione istituzionale (competenza, neutralità)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000" dirty="0">
                <a:latin typeface="Garamond" panose="02020404030301010803" pitchFamily="18" charset="0"/>
              </a:rPr>
              <a:t>Identificazione politica (fedeltà al governo</a:t>
            </a:r>
            <a:r>
              <a:rPr lang="it-IT" altLang="it-IT" sz="1800" dirty="0"/>
              <a:t>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altLang="it-IT" sz="18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6F03ECA-D65F-4043-837E-34E4E1E25671}"/>
              </a:ext>
            </a:extLst>
          </p:cNvPr>
          <p:cNvSpPr txBox="1"/>
          <p:nvPr/>
        </p:nvSpPr>
        <p:spPr>
          <a:xfrm>
            <a:off x="1043608" y="188640"/>
            <a:ext cx="6840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 Funzionari nominati (Burocrazia)</a:t>
            </a:r>
            <a:endParaRPr lang="en-GB" sz="32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125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D49795A0-17A1-9346-B7EA-BC3E69185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D43ED86E-5D0C-6F4E-994D-FFA859A8E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99B8AE-1936-6040-8CBE-D2D422695BC5}"/>
              </a:ext>
            </a:extLst>
          </p:cNvPr>
          <p:cNvSpPr txBox="1">
            <a:spLocks noChangeArrowheads="1"/>
          </p:cNvSpPr>
          <p:nvPr/>
        </p:nvSpPr>
        <p:spPr>
          <a:xfrm>
            <a:off x="179512" y="908720"/>
            <a:ext cx="8507288" cy="5222205"/>
          </a:xfr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it-IT" altLang="it-IT" sz="2400" b="1" dirty="0">
                <a:latin typeface="Garamond" panose="02020404030301010803" pitchFamily="18" charset="0"/>
              </a:rPr>
              <a:t>Fasi storiche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latin typeface="Garamond" panose="02020404030301010803" pitchFamily="18" charset="0"/>
              </a:rPr>
              <a:t>Monarchia, scarso rilievo della burocrazia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latin typeface="Garamond" panose="02020404030301010803" pitchFamily="18" charset="0"/>
              </a:rPr>
              <a:t>Anni ’40, comportamentismo (burocrazia, interesse generale e politica)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latin typeface="Garamond" panose="02020404030301010803" pitchFamily="18" charset="0"/>
              </a:rPr>
              <a:t>Public policy </a:t>
            </a:r>
            <a:r>
              <a:rPr lang="it-IT" altLang="it-IT" sz="2400" dirty="0" err="1">
                <a:latin typeface="Garamond" panose="02020404030301010803" pitchFamily="18" charset="0"/>
              </a:rPr>
              <a:t>analysis</a:t>
            </a:r>
            <a:r>
              <a:rPr lang="it-IT" altLang="it-IT" sz="2400" dirty="0">
                <a:latin typeface="Garamond" panose="02020404030301010803" pitchFamily="18" charset="0"/>
              </a:rPr>
              <a:t>: legittimità data dall’output, razionalità delle politiche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latin typeface="Garamond" panose="02020404030301010803" pitchFamily="18" charset="0"/>
              </a:rPr>
              <a:t>Contesto istituzionale e autonomia della burocrazia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latin typeface="Garamond" panose="02020404030301010803" pitchFamily="18" charset="0"/>
              </a:rPr>
              <a:t>Burocrazie 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latin typeface="Garamond" panose="02020404030301010803" pitchFamily="18" charset="0"/>
              </a:rPr>
              <a:t>Ibridi tra politica ed amministrazione</a:t>
            </a:r>
          </a:p>
          <a:p>
            <a:pPr>
              <a:lnSpc>
                <a:spcPct val="90000"/>
              </a:lnSpc>
            </a:pPr>
            <a:r>
              <a:rPr lang="it-IT" altLang="it-IT" sz="2400" b="1" dirty="0">
                <a:latin typeface="Garamond" panose="02020404030301010803" pitchFamily="18" charset="0"/>
              </a:rPr>
              <a:t>Risorse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latin typeface="Garamond"/>
              </a:rPr>
              <a:t>Prerogative (poteri e competenze  stabilite per legge)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latin typeface="Garamond" panose="02020404030301010803" pitchFamily="18" charset="0"/>
              </a:rPr>
              <a:t>Risorse finanziarie e di personale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latin typeface="Garamond" panose="02020404030301010803" pitchFamily="18" charset="0"/>
              </a:rPr>
              <a:t>Competenze ed informazioni</a:t>
            </a:r>
          </a:p>
          <a:p>
            <a:pPr>
              <a:lnSpc>
                <a:spcPct val="90000"/>
              </a:lnSpc>
            </a:pPr>
            <a:endParaRPr lang="it-IT" altLang="it-IT" sz="24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A0CFB13-348B-274F-AA65-0007F2F046A4}"/>
              </a:ext>
            </a:extLst>
          </p:cNvPr>
          <p:cNvSpPr txBox="1"/>
          <p:nvPr/>
        </p:nvSpPr>
        <p:spPr>
          <a:xfrm>
            <a:off x="3414713" y="185738"/>
            <a:ext cx="25707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Garamond" panose="02020404030301010803" pitchFamily="18" charset="0"/>
              </a:rPr>
              <a:t>BUROCRAZIA</a:t>
            </a:r>
          </a:p>
        </p:txBody>
      </p:sp>
    </p:spTree>
    <p:extLst>
      <p:ext uri="{BB962C8B-B14F-4D97-AF65-F5344CB8AC3E}">
        <p14:creationId xmlns:p14="http://schemas.microsoft.com/office/powerpoint/2010/main" val="1023691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F1E7576-5E9D-064D-90B6-C1633B2D2B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FB269D3-AC71-EB4E-93F3-274E8F8955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it-IT" altLang="it-IT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0EAAB7-F42C-9D41-BDA3-DD101EF28B30}"/>
              </a:ext>
            </a:extLst>
          </p:cNvPr>
          <p:cNvSpPr txBox="1">
            <a:spLocks noChangeArrowheads="1"/>
          </p:cNvSpPr>
          <p:nvPr/>
        </p:nvSpPr>
        <p:spPr>
          <a:xfrm>
            <a:off x="107504" y="1268760"/>
            <a:ext cx="8579296" cy="4862165"/>
          </a:xfr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it-IT" altLang="it-IT" b="1" dirty="0">
                <a:latin typeface="Garamond" panose="02020404030301010803" pitchFamily="18" charset="0"/>
              </a:rPr>
              <a:t>Autonomia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dirty="0">
                <a:latin typeface="Garamond" panose="02020404030301010803" pitchFamily="18" charset="0"/>
              </a:rPr>
              <a:t>  &lt;&lt; grado di indipendenza dello stato dalle pressioni sociali &gt;&gt;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altLang="it-IT" dirty="0"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it-IT" altLang="it-IT" b="1" dirty="0">
                <a:latin typeface="Garamond" panose="02020404030301010803" pitchFamily="18" charset="0"/>
              </a:rPr>
              <a:t>Capacità</a:t>
            </a:r>
            <a:r>
              <a:rPr lang="it-IT" altLang="it-IT" dirty="0">
                <a:latin typeface="Garamond" panose="02020404030301010803" pitchFamily="18" charset="0"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dirty="0">
                <a:latin typeface="Garamond" panose="02020404030301010803" pitchFamily="18" charset="0"/>
              </a:rPr>
              <a:t>	&lt;&lt; di stabilire e realizzare gli indirizzi politici &gt;&gt;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altLang="it-IT" dirty="0"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it-IT" altLang="it-IT" b="1" dirty="0">
                <a:latin typeface="Garamond" panose="02020404030301010803" pitchFamily="18" charset="0"/>
              </a:rPr>
              <a:t>Stati forti </a:t>
            </a:r>
            <a:r>
              <a:rPr lang="it-IT" altLang="it-IT" dirty="0">
                <a:latin typeface="Garamond" panose="02020404030301010803" pitchFamily="18" charset="0"/>
              </a:rPr>
              <a:t>(Giappone) e </a:t>
            </a:r>
            <a:r>
              <a:rPr lang="it-IT" altLang="it-IT" b="1" dirty="0">
                <a:latin typeface="Garamond" panose="02020404030301010803" pitchFamily="18" charset="0"/>
              </a:rPr>
              <a:t>deboli</a:t>
            </a:r>
            <a:r>
              <a:rPr lang="it-IT" altLang="it-IT" dirty="0">
                <a:latin typeface="Garamond" panose="02020404030301010803" pitchFamily="18" charset="0"/>
              </a:rPr>
              <a:t> (USA)</a:t>
            </a:r>
          </a:p>
          <a:p>
            <a:pPr lvl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Concetti relativi </a:t>
            </a:r>
          </a:p>
          <a:p>
            <a:pPr>
              <a:lnSpc>
                <a:spcPct val="90000"/>
              </a:lnSpc>
            </a:pPr>
            <a:endParaRPr lang="it-IT" alt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BF0699D-0A10-7845-8124-21B9DB67AE35}"/>
              </a:ext>
            </a:extLst>
          </p:cNvPr>
          <p:cNvSpPr txBox="1"/>
          <p:nvPr/>
        </p:nvSpPr>
        <p:spPr>
          <a:xfrm>
            <a:off x="3343275" y="157163"/>
            <a:ext cx="1646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C00000"/>
                </a:solidFill>
                <a:latin typeface="Garamond" panose="02020404030301010803" pitchFamily="18" charset="0"/>
              </a:rPr>
              <a:t>STATO</a:t>
            </a:r>
          </a:p>
        </p:txBody>
      </p:sp>
    </p:spTree>
    <p:extLst>
      <p:ext uri="{BB962C8B-B14F-4D97-AF65-F5344CB8AC3E}">
        <p14:creationId xmlns:p14="http://schemas.microsoft.com/office/powerpoint/2010/main" val="1507196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numero diapositiva 3">
            <a:extLst>
              <a:ext uri="{FF2B5EF4-FFF2-40B4-BE49-F238E27FC236}">
                <a16:creationId xmlns:a16="http://schemas.microsoft.com/office/drawing/2014/main" id="{CBF2BF1D-9FF7-E548-9F16-67E2B34BF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F03CA37E-7B2A-6649-AD18-02601D7CF77A}" type="slidenum">
              <a:rPr lang="it-IT" altLang="it-IT" sz="1200">
                <a:solidFill>
                  <a:srgbClr val="898989"/>
                </a:solidFill>
              </a:rPr>
              <a:pPr algn="l">
                <a:spcBef>
                  <a:spcPct val="0"/>
                </a:spcBef>
                <a:buFontTx/>
                <a:buNone/>
              </a:pPr>
              <a:t>16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sp>
        <p:nvSpPr>
          <p:cNvPr id="6147" name="Segnaposto piè di pagina 2">
            <a:extLst>
              <a:ext uri="{FF2B5EF4-FFF2-40B4-BE49-F238E27FC236}">
                <a16:creationId xmlns:a16="http://schemas.microsoft.com/office/drawing/2014/main" id="{359B3AF4-3533-C743-80D5-CB46C3B3A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4F92BCFD-603E-B34A-829F-BFC68B61958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88913"/>
            <a:ext cx="8229600" cy="1073150"/>
          </a:xfrm>
        </p:spPr>
        <p:txBody>
          <a:bodyPr lIns="90000" tIns="46800" rIns="90000" bIns="46800" anchor="t"/>
          <a:lstStyle/>
          <a:p>
            <a:pPr defTabSz="449263"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3600" b="1" dirty="0">
                <a:solidFill>
                  <a:srgbClr val="C00000"/>
                </a:solidFill>
                <a:latin typeface="Garamond" panose="02020404030301010803" pitchFamily="18" charset="0"/>
              </a:rPr>
              <a:t>Forma di </a:t>
            </a:r>
            <a:r>
              <a:rPr lang="en-GB" altLang="it-IT" sz="36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Stato</a:t>
            </a:r>
            <a:endParaRPr lang="en-GB" altLang="it-IT" sz="36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BF8ECD1-476D-064A-A9AA-C5A04EE57BC0}"/>
              </a:ext>
            </a:extLst>
          </p:cNvPr>
          <p:cNvSpPr txBox="1">
            <a:spLocks noChangeArrowheads="1"/>
          </p:cNvSpPr>
          <p:nvPr/>
        </p:nvSpPr>
        <p:spPr>
          <a:xfrm>
            <a:off x="251520" y="1412776"/>
            <a:ext cx="8435280" cy="471814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altLang="it-IT" b="1" dirty="0">
                <a:latin typeface="Garamond"/>
              </a:rPr>
              <a:t>Federal</a:t>
            </a:r>
            <a:r>
              <a:rPr lang="it-IT" altLang="it-IT" dirty="0">
                <a:latin typeface="Garamond"/>
              </a:rPr>
              <a:t>e (due livelli autonomi di governo)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Competenze esclusive e concorrenti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Attribuzioni (corti)</a:t>
            </a:r>
          </a:p>
          <a:p>
            <a:pPr lvl="1"/>
            <a:endParaRPr lang="it-IT" altLang="it-IT" dirty="0">
              <a:latin typeface="Garamond" panose="02020404030301010803" pitchFamily="18" charset="0"/>
            </a:endParaRPr>
          </a:p>
          <a:p>
            <a:r>
              <a:rPr lang="it-IT" altLang="it-IT" b="1" dirty="0">
                <a:latin typeface="Garamond"/>
              </a:rPr>
              <a:t>Unitaria</a:t>
            </a:r>
            <a:r>
              <a:rPr lang="it-IT" altLang="it-IT" dirty="0">
                <a:latin typeface="Garamond"/>
              </a:rPr>
              <a:t> (potere locale deriva dal governo)</a:t>
            </a:r>
          </a:p>
        </p:txBody>
      </p:sp>
    </p:spTree>
    <p:extLst>
      <p:ext uri="{BB962C8B-B14F-4D97-AF65-F5344CB8AC3E}">
        <p14:creationId xmlns:p14="http://schemas.microsoft.com/office/powerpoint/2010/main" val="17171296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42127D3B-CCE9-DC47-B751-DF5B248890DD}"/>
              </a:ext>
            </a:extLst>
          </p:cNvPr>
          <p:cNvSpPr txBox="1">
            <a:spLocks noChangeArrowheads="1"/>
          </p:cNvSpPr>
          <p:nvPr/>
        </p:nvSpPr>
        <p:spPr>
          <a:xfrm>
            <a:off x="539552" y="1052736"/>
            <a:ext cx="8147248" cy="580526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altLang="it-IT" b="1" dirty="0">
                <a:latin typeface="Garamond"/>
              </a:rPr>
              <a:t>Sistemi parlamentari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Governi mono-partitici o di coalizione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Organizzazione dei partiti nel parlamento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Ruolo delle commissioni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Ciclo di policy e ruolo parlamentare</a:t>
            </a:r>
          </a:p>
          <a:p>
            <a:pPr lvl="1"/>
            <a:endParaRPr lang="it-IT" altLang="it-IT" dirty="0">
              <a:latin typeface="Garamond" panose="02020404030301010803" pitchFamily="18" charset="0"/>
            </a:endParaRPr>
          </a:p>
          <a:p>
            <a:r>
              <a:rPr lang="it-IT" altLang="it-IT" b="1" dirty="0">
                <a:latin typeface="Garamond"/>
              </a:rPr>
              <a:t>Sistemi presidenziali</a:t>
            </a:r>
          </a:p>
          <a:p>
            <a:endParaRPr lang="it-IT" altLang="it-IT" dirty="0">
              <a:latin typeface="Garamond" panose="02020404030301010803" pitchFamily="18" charset="0"/>
            </a:endParaRPr>
          </a:p>
          <a:p>
            <a:r>
              <a:rPr lang="it-IT" altLang="it-IT" dirty="0">
                <a:latin typeface="Garamond" panose="02020404030301010803" pitchFamily="18" charset="0"/>
              </a:rPr>
              <a:t>Sistemi costituzionali e federali e ruolo degli organi giudiziari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53025BE-56C9-A848-ACC1-316A1E6240F9}"/>
              </a:ext>
            </a:extLst>
          </p:cNvPr>
          <p:cNvSpPr txBox="1"/>
          <p:nvPr/>
        </p:nvSpPr>
        <p:spPr>
          <a:xfrm>
            <a:off x="1187624" y="332656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Forma di </a:t>
            </a:r>
            <a:r>
              <a:rPr lang="en-GB" sz="32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Governo</a:t>
            </a:r>
            <a:endParaRPr lang="en-GB" sz="32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1092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60C510A6-5B44-A945-824D-1DCC06B49487}"/>
              </a:ext>
            </a:extLst>
          </p:cNvPr>
          <p:cNvSpPr txBox="1">
            <a:spLocks noChangeArrowheads="1"/>
          </p:cNvSpPr>
          <p:nvPr/>
        </p:nvSpPr>
        <p:spPr>
          <a:xfrm>
            <a:off x="3810" y="980728"/>
            <a:ext cx="8530590" cy="5630257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None/>
            </a:pPr>
            <a:r>
              <a:rPr lang="it-IT" altLang="it-IT" sz="2400" dirty="0">
                <a:latin typeface="Garamond"/>
              </a:rPr>
              <a:t>     </a:t>
            </a:r>
            <a:r>
              <a:rPr lang="it-IT" altLang="it-IT" sz="2400" i="1" dirty="0">
                <a:latin typeface="Garamond"/>
              </a:rPr>
              <a:t>gli attori, siano essi organizzazioni di rappresentanza, istituzioni private e pubbliche o movimenti di opinione che partecipano al processo politico e che non sono partiti politici, cioè non prendono parte direttamente alla competizione elettorale, il cui obbiettivo è  "rappresentare" un interesse al decisore pubblico </a:t>
            </a:r>
            <a:endParaRPr lang="it-IT" altLang="it-IT" sz="2400" dirty="0">
              <a:latin typeface="Garamond"/>
            </a:endParaRPr>
          </a:p>
          <a:p>
            <a:pPr>
              <a:lnSpc>
                <a:spcPct val="90000"/>
              </a:lnSpc>
              <a:buNone/>
            </a:pPr>
            <a:endParaRPr lang="it-IT" altLang="it-IT" sz="2400" i="1" dirty="0">
              <a:latin typeface="Garamond"/>
            </a:endParaRPr>
          </a:p>
          <a:p>
            <a:pPr>
              <a:lnSpc>
                <a:spcPct val="90000"/>
              </a:lnSpc>
            </a:pPr>
            <a:r>
              <a:rPr lang="it-IT" altLang="it-IT" sz="2400" b="1" dirty="0">
                <a:latin typeface="Garamond"/>
              </a:rPr>
              <a:t>Approcci analitici  ai gruppi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latin typeface="Garamond" panose="02020404030301010803" pitchFamily="18" charset="0"/>
              </a:rPr>
              <a:t>Attenzione al contenuto sostantivo degli interessi rappresentati (gli interessi si definiscono durante le interazioni tra attori)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latin typeface="Garamond"/>
              </a:rPr>
              <a:t>Contesti istituzionali e di regole 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latin typeface="Garamond" panose="02020404030301010803" pitchFamily="18" charset="0"/>
              </a:rPr>
              <a:t>Superamento delle definizioni nominalistiche, attenzione alle forme delle relazioni</a:t>
            </a:r>
          </a:p>
          <a:p>
            <a:pPr lvl="1">
              <a:lnSpc>
                <a:spcPct val="90000"/>
              </a:lnSpc>
            </a:pPr>
            <a:endParaRPr lang="it-IT" altLang="it-IT" sz="2400" dirty="0"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endParaRPr lang="it-IT" altLang="it-IT" sz="2400" b="1" dirty="0"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altLang="it-IT" sz="1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altLang="it-IT" sz="1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3959C2-603E-9941-96B3-08120739709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3600" b="1" dirty="0">
                <a:solidFill>
                  <a:srgbClr val="C00000"/>
                </a:solidFill>
                <a:latin typeface="Garamond" panose="02020404030301010803" pitchFamily="18" charset="0"/>
              </a:rPr>
              <a:t>Gruppi d’interesse o di pressione</a:t>
            </a:r>
          </a:p>
        </p:txBody>
      </p:sp>
    </p:spTree>
    <p:extLst>
      <p:ext uri="{BB962C8B-B14F-4D97-AF65-F5344CB8AC3E}">
        <p14:creationId xmlns:p14="http://schemas.microsoft.com/office/powerpoint/2010/main" val="288089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26F6FBE7-F989-1346-BA40-71B0C19E4A92}"/>
              </a:ext>
            </a:extLst>
          </p:cNvPr>
          <p:cNvSpPr txBox="1">
            <a:spLocks noChangeArrowheads="1"/>
          </p:cNvSpPr>
          <p:nvPr/>
        </p:nvSpPr>
        <p:spPr>
          <a:xfrm>
            <a:off x="251520" y="1556792"/>
            <a:ext cx="8435280" cy="457413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altLang="it-IT" b="1" dirty="0">
                <a:latin typeface="Garamond"/>
              </a:rPr>
              <a:t>Gruppi ombrello</a:t>
            </a:r>
            <a:r>
              <a:rPr lang="it-IT" altLang="it-IT" dirty="0">
                <a:latin typeface="Garamond"/>
              </a:rPr>
              <a:t> (</a:t>
            </a:r>
            <a:r>
              <a:rPr lang="it-IT" altLang="it-IT" dirty="0" err="1">
                <a:latin typeface="Garamond"/>
              </a:rPr>
              <a:t>encompassing</a:t>
            </a:r>
            <a:r>
              <a:rPr lang="it-IT" altLang="it-IT" dirty="0">
                <a:latin typeface="Garamond"/>
              </a:rPr>
              <a:t> </a:t>
            </a:r>
            <a:r>
              <a:rPr lang="it-IT" altLang="it-IT" dirty="0" err="1">
                <a:latin typeface="Garamond"/>
              </a:rPr>
              <a:t>interests</a:t>
            </a:r>
            <a:r>
              <a:rPr lang="it-IT" altLang="it-IT" dirty="0">
                <a:latin typeface="Garamond"/>
              </a:rPr>
              <a:t>)</a:t>
            </a:r>
          </a:p>
          <a:p>
            <a:pPr lvl="1"/>
            <a:endParaRPr lang="it-IT" altLang="it-IT" dirty="0">
              <a:latin typeface="Garamond" panose="02020404030301010803" pitchFamily="18" charset="0"/>
            </a:endParaRPr>
          </a:p>
          <a:p>
            <a:r>
              <a:rPr lang="it-IT" altLang="it-IT" b="1" dirty="0">
                <a:latin typeface="Garamond"/>
              </a:rPr>
              <a:t>Gruppi ristretti</a:t>
            </a:r>
            <a:r>
              <a:rPr lang="it-IT" altLang="it-IT" dirty="0">
                <a:latin typeface="Garamond"/>
              </a:rPr>
              <a:t> (</a:t>
            </a:r>
            <a:r>
              <a:rPr lang="it-IT" altLang="it-IT" dirty="0" err="1">
                <a:latin typeface="Garamond"/>
              </a:rPr>
              <a:t>narrow</a:t>
            </a:r>
            <a:r>
              <a:rPr lang="it-IT" altLang="it-IT" dirty="0">
                <a:latin typeface="Garamond"/>
              </a:rPr>
              <a:t> </a:t>
            </a:r>
            <a:r>
              <a:rPr lang="it-IT" altLang="it-IT" dirty="0" err="1">
                <a:latin typeface="Garamond"/>
              </a:rPr>
              <a:t>interests</a:t>
            </a:r>
            <a:r>
              <a:rPr lang="it-IT" altLang="it-IT" dirty="0">
                <a:latin typeface="Garamond"/>
              </a:rPr>
              <a:t>)</a:t>
            </a:r>
          </a:p>
          <a:p>
            <a:pPr lvl="1"/>
            <a:endParaRPr lang="it-IT" altLang="it-IT" dirty="0">
              <a:latin typeface="Garamond" panose="02020404030301010803" pitchFamily="18" charset="0"/>
            </a:endParaRPr>
          </a:p>
          <a:p>
            <a:r>
              <a:rPr lang="it-IT" altLang="it-IT" b="1" dirty="0">
                <a:latin typeface="Garamond"/>
              </a:rPr>
              <a:t>Interazione tra stati </a:t>
            </a:r>
            <a:r>
              <a:rPr lang="it-IT" altLang="it-IT" dirty="0">
                <a:latin typeface="Garamond"/>
              </a:rPr>
              <a:t>(forti/deboli) e </a:t>
            </a:r>
            <a:r>
              <a:rPr lang="it-IT" altLang="it-IT" b="1" dirty="0">
                <a:latin typeface="Garamond"/>
              </a:rPr>
              <a:t>società</a:t>
            </a:r>
            <a:r>
              <a:rPr lang="it-IT" altLang="it-IT" dirty="0">
                <a:latin typeface="Garamond"/>
              </a:rPr>
              <a:t> (coese/frammentate)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5EDAD340-60BB-2643-8C13-6029485AB2A2}"/>
              </a:ext>
            </a:extLst>
          </p:cNvPr>
          <p:cNvSpPr/>
          <p:nvPr/>
        </p:nvSpPr>
        <p:spPr>
          <a:xfrm>
            <a:off x="1403648" y="404664"/>
            <a:ext cx="54650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Sfera istituzionale: Organizzazione della società</a:t>
            </a:r>
            <a:endParaRPr lang="en-GB" sz="32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16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olo 1">
            <a:extLst>
              <a:ext uri="{FF2B5EF4-FFF2-40B4-BE49-F238E27FC236}">
                <a16:creationId xmlns:a16="http://schemas.microsoft.com/office/drawing/2014/main" id="{31AEBEF3-59ED-0444-9774-46E4CC6A7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51117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it-IT" sz="36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Classificazione</a:t>
            </a:r>
            <a:r>
              <a:rPr lang="en-US" altLang="it-IT" sz="3600" b="1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US" altLang="it-IT" sz="36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delle</a:t>
            </a:r>
            <a:r>
              <a:rPr lang="en-US" altLang="it-IT" sz="3600" b="1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US" altLang="it-IT" sz="36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Risorse</a:t>
            </a:r>
            <a:r>
              <a:rPr lang="en-US" altLang="it-IT" sz="3600" b="1" dirty="0">
                <a:solidFill>
                  <a:srgbClr val="C00000"/>
                </a:solidFill>
                <a:latin typeface="Garamond" panose="02020404030301010803" pitchFamily="18" charset="0"/>
              </a:rPr>
              <a:t> di policy</a:t>
            </a:r>
          </a:p>
        </p:txBody>
      </p:sp>
      <p:sp>
        <p:nvSpPr>
          <p:cNvPr id="24578" name="Segnaposto contenuto 2">
            <a:extLst>
              <a:ext uri="{FF2B5EF4-FFF2-40B4-BE49-F238E27FC236}">
                <a16:creationId xmlns:a16="http://schemas.microsoft.com/office/drawing/2014/main" id="{9DA632D3-D12A-1A4D-AE93-4B45B3A26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857250"/>
            <a:ext cx="8929688" cy="5268913"/>
          </a:xfrm>
        </p:spPr>
        <p:txBody>
          <a:bodyPr lIns="91440" tIns="45720" rIns="91440" bIns="45720" anchor="t">
            <a:normAutofit lnSpcReduction="10000"/>
          </a:bodyPr>
          <a:lstStyle/>
          <a:p>
            <a:pPr algn="just"/>
            <a:r>
              <a:rPr lang="en-US" altLang="it-IT" sz="2800" b="1" dirty="0" err="1">
                <a:solidFill>
                  <a:srgbClr val="FF0000"/>
                </a:solidFill>
                <a:latin typeface="Garamond"/>
              </a:rPr>
              <a:t>Risorse</a:t>
            </a:r>
            <a:r>
              <a:rPr lang="en-US" altLang="it-IT" sz="2800" b="1" dirty="0">
                <a:solidFill>
                  <a:srgbClr val="FF0000"/>
                </a:solidFill>
                <a:latin typeface="Garamond"/>
              </a:rPr>
              <a:t> </a:t>
            </a:r>
            <a:r>
              <a:rPr lang="en-US" altLang="it-IT" sz="2800" b="1" dirty="0" err="1">
                <a:solidFill>
                  <a:srgbClr val="FF0000"/>
                </a:solidFill>
                <a:latin typeface="Garamond"/>
              </a:rPr>
              <a:t>politiche</a:t>
            </a:r>
            <a:r>
              <a:rPr lang="en-US" altLang="it-IT" sz="2800">
                <a:solidFill>
                  <a:srgbClr val="FF0000"/>
                </a:solidFill>
                <a:latin typeface="Garamond"/>
              </a:rPr>
              <a:t>.  </a:t>
            </a:r>
            <a:r>
              <a:rPr lang="en-US" altLang="it-IT" sz="2800">
                <a:latin typeface="Garamond"/>
              </a:rPr>
              <a:t>Tutto </a:t>
            </a:r>
            <a:r>
              <a:rPr lang="en-US" altLang="it-IT" sz="2800" dirty="0" err="1">
                <a:latin typeface="Garamond"/>
              </a:rPr>
              <a:t>ciò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che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muove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consenso</a:t>
            </a:r>
            <a:r>
              <a:rPr lang="en-US" altLang="it-IT" sz="2800" dirty="0">
                <a:latin typeface="Garamond"/>
              </a:rPr>
              <a:t> è </a:t>
            </a:r>
            <a:r>
              <a:rPr lang="en-US" altLang="it-IT" sz="2800" dirty="0" err="1">
                <a:latin typeface="Garamond"/>
              </a:rPr>
              <a:t>risorsa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politica</a:t>
            </a:r>
            <a:r>
              <a:rPr lang="en-US" altLang="it-IT" sz="2800" dirty="0">
                <a:latin typeface="Garamond"/>
              </a:rPr>
              <a:t>, </a:t>
            </a:r>
            <a:r>
              <a:rPr lang="en-US" altLang="it-IT" sz="2800" dirty="0" err="1">
                <a:latin typeface="Garamond"/>
              </a:rPr>
              <a:t>anche</a:t>
            </a:r>
            <a:r>
              <a:rPr lang="en-US" altLang="it-IT" sz="2800" dirty="0">
                <a:latin typeface="Garamond"/>
              </a:rPr>
              <a:t> se </a:t>
            </a:r>
            <a:r>
              <a:rPr lang="en-US" altLang="it-IT" sz="2800" dirty="0" err="1">
                <a:latin typeface="Garamond"/>
              </a:rPr>
              <a:t>tali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risorse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sono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disponibili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maggiormente</a:t>
            </a:r>
            <a:r>
              <a:rPr lang="en-US" altLang="it-IT" sz="2800" dirty="0">
                <a:latin typeface="Garamond"/>
              </a:rPr>
              <a:t> per </a:t>
            </a:r>
            <a:r>
              <a:rPr lang="en-US" altLang="it-IT" sz="2800" dirty="0" err="1">
                <a:latin typeface="Garamond"/>
              </a:rPr>
              <a:t>gli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attori</a:t>
            </a:r>
            <a:r>
              <a:rPr lang="en-US" altLang="it-IT" sz="2800" dirty="0">
                <a:latin typeface="Garamond"/>
              </a:rPr>
              <a:t> politico-</a:t>
            </a:r>
            <a:r>
              <a:rPr lang="en-US" altLang="it-IT" sz="2800" dirty="0" err="1">
                <a:latin typeface="Garamond"/>
              </a:rPr>
              <a:t>istituzionali</a:t>
            </a:r>
            <a:endParaRPr lang="en-US" altLang="it-IT" sz="2800" dirty="0">
              <a:latin typeface="Garamond" panose="02020404030301010803" pitchFamily="18" charset="0"/>
            </a:endParaRPr>
          </a:p>
          <a:p>
            <a:pPr algn="just"/>
            <a:r>
              <a:rPr lang="en-US" altLang="it-IT" sz="2800" b="1" dirty="0" err="1">
                <a:solidFill>
                  <a:srgbClr val="FF0000"/>
                </a:solidFill>
                <a:latin typeface="Garamond" panose="02020404030301010803" pitchFamily="18" charset="0"/>
              </a:rPr>
              <a:t>Risorse</a:t>
            </a:r>
            <a:r>
              <a:rPr lang="en-US" altLang="it-IT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r>
              <a:rPr lang="en-US" altLang="it-IT" sz="2800" b="1" dirty="0" err="1">
                <a:solidFill>
                  <a:srgbClr val="FF0000"/>
                </a:solidFill>
                <a:latin typeface="Garamond" panose="02020404030301010803" pitchFamily="18" charset="0"/>
              </a:rPr>
              <a:t>economiche</a:t>
            </a:r>
            <a:r>
              <a:rPr lang="en-US" altLang="it-IT" sz="2800" dirty="0">
                <a:latin typeface="Garamond" panose="02020404030301010803" pitchFamily="18" charset="0"/>
              </a:rPr>
              <a:t>. </a:t>
            </a:r>
            <a:r>
              <a:rPr lang="en-US" altLang="it-IT" sz="2800" dirty="0" err="1">
                <a:latin typeface="Garamond" panose="02020404030301010803" pitchFamily="18" charset="0"/>
              </a:rPr>
              <a:t>Capacità</a:t>
            </a:r>
            <a:r>
              <a:rPr lang="en-US" altLang="it-IT" sz="2800" dirty="0">
                <a:latin typeface="Garamond" panose="02020404030301010803" pitchFamily="18" charset="0"/>
              </a:rPr>
              <a:t> di </a:t>
            </a:r>
            <a:r>
              <a:rPr lang="en-US" altLang="it-IT" sz="2800" dirty="0" err="1">
                <a:latin typeface="Garamond" panose="02020404030301010803" pitchFamily="18" charset="0"/>
              </a:rPr>
              <a:t>mobilitare</a:t>
            </a:r>
            <a:r>
              <a:rPr lang="en-US" altLang="it-IT" sz="2800" dirty="0">
                <a:latin typeface="Garamond" panose="02020404030301010803" pitchFamily="18" charset="0"/>
              </a:rPr>
              <a:t> </a:t>
            </a:r>
            <a:r>
              <a:rPr lang="en-US" altLang="it-IT" sz="2800" dirty="0" err="1">
                <a:latin typeface="Garamond" panose="02020404030301010803" pitchFamily="18" charset="0"/>
              </a:rPr>
              <a:t>ricchezza</a:t>
            </a:r>
            <a:r>
              <a:rPr lang="en-US" altLang="it-IT" sz="2800" dirty="0">
                <a:latin typeface="Garamond" panose="02020404030301010803" pitchFamily="18" charset="0"/>
              </a:rPr>
              <a:t> o </a:t>
            </a:r>
            <a:r>
              <a:rPr lang="en-US" altLang="it-IT" sz="2800" dirty="0" err="1">
                <a:latin typeface="Garamond" panose="02020404030301010803" pitchFamily="18" charset="0"/>
              </a:rPr>
              <a:t>liquidità</a:t>
            </a:r>
            <a:r>
              <a:rPr lang="en-US" altLang="it-IT" sz="2800" dirty="0">
                <a:latin typeface="Garamond" panose="02020404030301010803" pitchFamily="18" charset="0"/>
              </a:rPr>
              <a:t> (</a:t>
            </a:r>
            <a:r>
              <a:rPr lang="en-US" altLang="it-IT" sz="2800" i="1" dirty="0" err="1">
                <a:latin typeface="Garamond" panose="02020404030301010803" pitchFamily="18" charset="0"/>
              </a:rPr>
              <a:t>risorse</a:t>
            </a:r>
            <a:r>
              <a:rPr lang="en-US" altLang="it-IT" sz="2800" i="1" dirty="0">
                <a:latin typeface="Garamond" panose="02020404030301010803" pitchFamily="18" charset="0"/>
              </a:rPr>
              <a:t> </a:t>
            </a:r>
            <a:r>
              <a:rPr lang="en-US" altLang="it-IT" sz="2800" i="1" dirty="0" err="1">
                <a:latin typeface="Garamond" panose="02020404030301010803" pitchFamily="18" charset="0"/>
              </a:rPr>
              <a:t>finanziarie</a:t>
            </a:r>
            <a:r>
              <a:rPr lang="en-US" altLang="it-IT" sz="2800" dirty="0">
                <a:latin typeface="Garamond" panose="02020404030301010803" pitchFamily="18" charset="0"/>
              </a:rPr>
              <a:t>)</a:t>
            </a:r>
          </a:p>
          <a:p>
            <a:pPr algn="just"/>
            <a:r>
              <a:rPr lang="en-US" altLang="it-IT" sz="2800" b="1" dirty="0" err="1">
                <a:solidFill>
                  <a:srgbClr val="FF0000"/>
                </a:solidFill>
                <a:latin typeface="Garamond"/>
              </a:rPr>
              <a:t>Risorse</a:t>
            </a:r>
            <a:r>
              <a:rPr lang="en-US" altLang="it-IT" sz="2800" b="1" dirty="0">
                <a:solidFill>
                  <a:srgbClr val="FF0000"/>
                </a:solidFill>
                <a:latin typeface="Garamond"/>
              </a:rPr>
              <a:t> </a:t>
            </a:r>
            <a:r>
              <a:rPr lang="en-US" altLang="it-IT" sz="2800" b="1" dirty="0" err="1">
                <a:solidFill>
                  <a:srgbClr val="FF0000"/>
                </a:solidFill>
                <a:latin typeface="Garamond"/>
              </a:rPr>
              <a:t>legali</a:t>
            </a:r>
            <a:r>
              <a:rPr lang="en-US" altLang="it-IT" sz="2800" dirty="0">
                <a:latin typeface="Garamond"/>
              </a:rPr>
              <a:t>. Vari </a:t>
            </a:r>
            <a:r>
              <a:rPr lang="en-US" altLang="it-IT" sz="2800" dirty="0" err="1">
                <a:latin typeface="Garamond"/>
              </a:rPr>
              <a:t>aspetti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regolati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dalla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legge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determinano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i="1" dirty="0">
                <a:latin typeface="Garamond"/>
              </a:rPr>
              <a:t>prerogative </a:t>
            </a:r>
            <a:r>
              <a:rPr lang="en-US" altLang="it-IT" sz="2800" dirty="0">
                <a:latin typeface="Garamond"/>
              </a:rPr>
              <a:t>o </a:t>
            </a:r>
            <a:r>
              <a:rPr lang="en-US" altLang="it-IT" sz="2800" i="1" dirty="0" err="1">
                <a:latin typeface="Garamond"/>
              </a:rPr>
              <a:t>posizioni</a:t>
            </a:r>
            <a:r>
              <a:rPr lang="en-US" altLang="it-IT" sz="2800" i="1" dirty="0">
                <a:latin typeface="Garamond"/>
              </a:rPr>
              <a:t> di </a:t>
            </a:r>
            <a:r>
              <a:rPr lang="en-US" altLang="it-IT" sz="2800" i="1" dirty="0" err="1">
                <a:latin typeface="Garamond"/>
              </a:rPr>
              <a:t>vantaggio</a:t>
            </a:r>
            <a:r>
              <a:rPr lang="en-US" altLang="it-IT" sz="2800" i="1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che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altro</a:t>
            </a:r>
            <a:r>
              <a:rPr lang="en-US" altLang="it-IT" sz="2800" dirty="0">
                <a:latin typeface="Garamond"/>
              </a:rPr>
              <a:t> non </a:t>
            </a:r>
            <a:r>
              <a:rPr lang="en-US" altLang="it-IT" sz="2800" dirty="0" err="1">
                <a:latin typeface="Garamond"/>
              </a:rPr>
              <a:t>sono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che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risorse</a:t>
            </a:r>
            <a:r>
              <a:rPr lang="en-US" altLang="it-IT" sz="2800" dirty="0">
                <a:latin typeface="Garamond"/>
              </a:rPr>
              <a:t>: una </a:t>
            </a:r>
            <a:r>
              <a:rPr lang="en-US" altLang="it-IT" sz="2800" dirty="0" err="1">
                <a:latin typeface="Garamond"/>
              </a:rPr>
              <a:t>autorità</a:t>
            </a:r>
            <a:r>
              <a:rPr lang="en-US" altLang="it-IT" sz="2800" dirty="0">
                <a:latin typeface="Garamond"/>
              </a:rPr>
              <a:t>, la </a:t>
            </a:r>
            <a:r>
              <a:rPr lang="en-US" altLang="it-IT" sz="2800" dirty="0" err="1">
                <a:latin typeface="Garamond"/>
              </a:rPr>
              <a:t>possibilità</a:t>
            </a:r>
            <a:r>
              <a:rPr lang="en-US" altLang="it-IT" sz="2800" dirty="0">
                <a:latin typeface="Garamond"/>
              </a:rPr>
              <a:t> di </a:t>
            </a:r>
            <a:r>
              <a:rPr lang="en-US" altLang="it-IT" sz="2800" dirty="0" err="1">
                <a:latin typeface="Garamond"/>
              </a:rPr>
              <a:t>emettere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sanzioni</a:t>
            </a:r>
            <a:r>
              <a:rPr lang="en-US" altLang="it-IT" sz="2800" dirty="0">
                <a:latin typeface="Garamond"/>
              </a:rPr>
              <a:t>, le </a:t>
            </a:r>
            <a:r>
              <a:rPr lang="en-US" altLang="it-IT" sz="2800" dirty="0" err="1">
                <a:latin typeface="Garamond"/>
              </a:rPr>
              <a:t>garanzie</a:t>
            </a:r>
            <a:r>
              <a:rPr lang="en-US" altLang="it-IT" sz="2800" dirty="0">
                <a:latin typeface="Garamond"/>
              </a:rPr>
              <a:t>, le procedure </a:t>
            </a:r>
            <a:r>
              <a:rPr lang="en-US" altLang="it-IT" sz="2800" dirty="0" err="1">
                <a:latin typeface="Garamond"/>
              </a:rPr>
              <a:t>formali</a:t>
            </a:r>
            <a:r>
              <a:rPr lang="en-US" altLang="it-IT" sz="2800" dirty="0">
                <a:latin typeface="Garamond"/>
              </a:rPr>
              <a:t>.</a:t>
            </a:r>
          </a:p>
          <a:p>
            <a:pPr algn="just"/>
            <a:r>
              <a:rPr lang="en-US" altLang="it-IT" sz="2800" b="1" dirty="0" err="1">
                <a:solidFill>
                  <a:srgbClr val="FF0000"/>
                </a:solidFill>
                <a:latin typeface="Garamond"/>
              </a:rPr>
              <a:t>Risorse</a:t>
            </a:r>
            <a:r>
              <a:rPr lang="en-US" altLang="it-IT" sz="2800" b="1" dirty="0">
                <a:solidFill>
                  <a:srgbClr val="FF0000"/>
                </a:solidFill>
                <a:latin typeface="Garamond"/>
              </a:rPr>
              <a:t> </a:t>
            </a:r>
            <a:r>
              <a:rPr lang="en-US" altLang="it-IT" sz="2800" b="1" dirty="0" err="1">
                <a:solidFill>
                  <a:srgbClr val="FF0000"/>
                </a:solidFill>
                <a:latin typeface="Garamond"/>
              </a:rPr>
              <a:t>conoscitive</a:t>
            </a:r>
            <a:r>
              <a:rPr lang="en-US" altLang="it-IT" sz="2800" dirty="0">
                <a:latin typeface="Garamond"/>
              </a:rPr>
              <a:t>. Tutte le </a:t>
            </a:r>
            <a:r>
              <a:rPr lang="en-US" altLang="it-IT" sz="2800" dirty="0" err="1">
                <a:latin typeface="Garamond"/>
              </a:rPr>
              <a:t>informazioni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che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dirty="0" err="1">
                <a:latin typeface="Garamond"/>
              </a:rPr>
              <a:t>consentono</a:t>
            </a:r>
            <a:r>
              <a:rPr lang="en-US" altLang="it-IT" sz="2800" dirty="0">
                <a:latin typeface="Garamond"/>
              </a:rPr>
              <a:t> ad un </a:t>
            </a:r>
            <a:r>
              <a:rPr lang="en-US" altLang="it-IT" sz="2800" dirty="0" err="1">
                <a:latin typeface="Garamond"/>
              </a:rPr>
              <a:t>attore</a:t>
            </a:r>
            <a:r>
              <a:rPr lang="en-US" altLang="it-IT" sz="2800" dirty="0">
                <a:latin typeface="Garamond"/>
              </a:rPr>
              <a:t> di </a:t>
            </a:r>
            <a:r>
              <a:rPr lang="en-US" altLang="it-IT" sz="2800" dirty="0" err="1">
                <a:latin typeface="Garamond"/>
              </a:rPr>
              <a:t>scalare</a:t>
            </a:r>
            <a:r>
              <a:rPr lang="en-US" altLang="it-IT" sz="2800" dirty="0">
                <a:latin typeface="Garamond"/>
              </a:rPr>
              <a:t> le </a:t>
            </a:r>
            <a:r>
              <a:rPr lang="en-US" altLang="it-IT" sz="2800" dirty="0" err="1">
                <a:latin typeface="Garamond"/>
              </a:rPr>
              <a:t>posizioni</a:t>
            </a:r>
            <a:r>
              <a:rPr lang="en-US" altLang="it-IT" sz="2800" dirty="0">
                <a:latin typeface="Garamond"/>
              </a:rPr>
              <a:t> di influenza. Sono </a:t>
            </a:r>
            <a:r>
              <a:rPr lang="en-US" altLang="it-IT" sz="2800" i="1" dirty="0" err="1">
                <a:latin typeface="Garamond"/>
              </a:rPr>
              <a:t>dati</a:t>
            </a:r>
            <a:r>
              <a:rPr lang="en-US" altLang="it-IT" sz="2800" dirty="0">
                <a:latin typeface="Garamond"/>
              </a:rPr>
              <a:t>, </a:t>
            </a:r>
            <a:r>
              <a:rPr lang="en-US" altLang="it-IT" sz="2800" dirty="0" err="1">
                <a:latin typeface="Garamond"/>
              </a:rPr>
              <a:t>singole</a:t>
            </a:r>
            <a:r>
              <a:rPr lang="en-US" altLang="it-IT" sz="2800" dirty="0">
                <a:latin typeface="Garamond"/>
              </a:rPr>
              <a:t> </a:t>
            </a:r>
            <a:r>
              <a:rPr lang="en-US" altLang="it-IT" sz="2800" i="1" dirty="0" err="1">
                <a:latin typeface="Garamond"/>
              </a:rPr>
              <a:t>informazioni</a:t>
            </a:r>
            <a:r>
              <a:rPr lang="en-US" altLang="it-IT" sz="2800" dirty="0">
                <a:latin typeface="Garamond"/>
              </a:rPr>
              <a:t>, </a:t>
            </a:r>
            <a:r>
              <a:rPr lang="en-US" altLang="it-IT" sz="2800" i="1" dirty="0" err="1">
                <a:latin typeface="Garamond"/>
              </a:rPr>
              <a:t>teorie</a:t>
            </a:r>
            <a:r>
              <a:rPr lang="en-US" altLang="it-IT" sz="2800" dirty="0">
                <a:latin typeface="Garamond"/>
              </a:rPr>
              <a:t>, </a:t>
            </a:r>
            <a:r>
              <a:rPr lang="en-US" altLang="it-IT" sz="2800" i="1" dirty="0" err="1">
                <a:latin typeface="Garamond"/>
              </a:rPr>
              <a:t>modelli</a:t>
            </a:r>
            <a:r>
              <a:rPr lang="en-US" altLang="it-IT" sz="2800" i="1" dirty="0">
                <a:latin typeface="Garamond"/>
              </a:rPr>
              <a:t> </a:t>
            </a:r>
            <a:r>
              <a:rPr lang="en-US" altLang="it-IT" sz="2800" dirty="0">
                <a:latin typeface="Garamond"/>
              </a:rPr>
              <a:t>e </a:t>
            </a:r>
            <a:r>
              <a:rPr lang="en-US" altLang="it-IT" sz="2800" i="1" dirty="0" err="1">
                <a:latin typeface="Garamond"/>
              </a:rPr>
              <a:t>conoscenze</a:t>
            </a:r>
            <a:r>
              <a:rPr lang="en-US" altLang="it-IT" sz="2800" i="1" dirty="0">
                <a:latin typeface="Garamond"/>
              </a:rPr>
              <a:t> del </a:t>
            </a:r>
            <a:r>
              <a:rPr lang="en-US" altLang="it-IT" sz="2800" i="1" dirty="0" err="1">
                <a:latin typeface="Garamond"/>
              </a:rPr>
              <a:t>processo</a:t>
            </a:r>
            <a:endParaRPr lang="en-US" altLang="it-IT" sz="2800" i="1" dirty="0">
              <a:latin typeface="Garamond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it-IT" sz="2800" dirty="0"/>
          </a:p>
        </p:txBody>
      </p:sp>
      <p:sp>
        <p:nvSpPr>
          <p:cNvPr id="24580" name="Segnaposto numero diapositiva 5">
            <a:extLst>
              <a:ext uri="{FF2B5EF4-FFF2-40B4-BE49-F238E27FC236}">
                <a16:creationId xmlns:a16="http://schemas.microsoft.com/office/drawing/2014/main" id="{2C8004FE-4815-3741-BAF5-DBC346557E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36F5D1-2D22-1541-A04A-C2AF180172FC}" type="slidenum">
              <a:rPr lang="it-IT" altLang="it-IT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it-IT" altLang="it-IT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77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1CA3ECB3-5D66-4447-A88A-8D66BA24B47F}"/>
              </a:ext>
            </a:extLst>
          </p:cNvPr>
          <p:cNvSpPr txBox="1">
            <a:spLocks noChangeArrowheads="1"/>
          </p:cNvSpPr>
          <p:nvPr/>
        </p:nvSpPr>
        <p:spPr>
          <a:xfrm>
            <a:off x="107504" y="1052736"/>
            <a:ext cx="10172568" cy="639437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Imprenditori come detentori del capitale</a:t>
            </a:r>
          </a:p>
          <a:p>
            <a:pPr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Globalizzazione</a:t>
            </a:r>
          </a:p>
          <a:p>
            <a:pPr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Finanziamento dei partiti</a:t>
            </a:r>
          </a:p>
          <a:p>
            <a:pPr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Forza/debolezza delle organizzazioni imprenditoriali</a:t>
            </a:r>
          </a:p>
          <a:p>
            <a:pPr lvl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Forza/debolezza dei sindacati</a:t>
            </a:r>
          </a:p>
          <a:p>
            <a:pPr lvl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Forza/debolezza dello stato</a:t>
            </a:r>
          </a:p>
          <a:p>
            <a:pPr lvl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Struttura economica</a:t>
            </a:r>
          </a:p>
          <a:p>
            <a:pPr lvl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Cultura politica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650230F-66EE-C74C-81D4-C6AF9CB2C20A}"/>
              </a:ext>
            </a:extLst>
          </p:cNvPr>
          <p:cNvSpPr txBox="1"/>
          <p:nvPr/>
        </p:nvSpPr>
        <p:spPr>
          <a:xfrm>
            <a:off x="827584" y="188640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Imprenditori</a:t>
            </a:r>
            <a:endParaRPr lang="en-GB" sz="36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19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C07F46E-F6E7-C344-B7C3-AF478D96A9BD}"/>
              </a:ext>
            </a:extLst>
          </p:cNvPr>
          <p:cNvSpPr txBox="1"/>
          <p:nvPr/>
        </p:nvSpPr>
        <p:spPr>
          <a:xfrm>
            <a:off x="1475656" y="-35396"/>
            <a:ext cx="53634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err="1">
                <a:solidFill>
                  <a:srgbClr val="C00000"/>
                </a:solidFill>
                <a:latin typeface="Garamond" panose="02020404030301010803" pitchFamily="18" charset="0"/>
              </a:rPr>
              <a:t>Sindacati</a:t>
            </a:r>
            <a:endParaRPr lang="en-GB" sz="3600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26AC6F-F6C2-3A47-AB8C-723FAD54B15E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124744"/>
            <a:ext cx="8686800" cy="500618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altLang="it-IT" b="1" dirty="0">
                <a:latin typeface="Garamond"/>
              </a:rPr>
              <a:t>Attività di rivendicazione</a:t>
            </a:r>
          </a:p>
          <a:p>
            <a:r>
              <a:rPr lang="it-IT" altLang="it-IT" b="1" dirty="0">
                <a:latin typeface="Garamond"/>
              </a:rPr>
              <a:t>Attività sociale o politica </a:t>
            </a:r>
          </a:p>
          <a:p>
            <a:r>
              <a:rPr lang="it-IT" altLang="it-IT" b="1" dirty="0">
                <a:latin typeface="Garamond"/>
              </a:rPr>
              <a:t>Organizzazione interna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Iscritti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Centralizzazione del dialogo sociale</a:t>
            </a:r>
          </a:p>
          <a:p>
            <a:pPr lvl="1"/>
            <a:r>
              <a:rPr lang="it-IT" altLang="it-IT" dirty="0">
                <a:latin typeface="Garamond"/>
              </a:rPr>
              <a:t>Cleavage interni</a:t>
            </a:r>
          </a:p>
        </p:txBody>
      </p:sp>
    </p:spTree>
    <p:extLst>
      <p:ext uri="{BB962C8B-B14F-4D97-AF65-F5344CB8AC3E}">
        <p14:creationId xmlns:p14="http://schemas.microsoft.com/office/powerpoint/2010/main" val="395370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2D0F63D5-8983-C448-B502-5BE891C617ED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196752"/>
            <a:ext cx="8964488" cy="566124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altLang="it-IT" sz="2300" i="1" dirty="0">
                <a:latin typeface="Garamond" panose="02020404030301010803" pitchFamily="18" charset="0"/>
              </a:rPr>
              <a:t>correnti di mutamento politico e culturale e specifiche organizzazioni orientate alla tutela degli interessi pubblici </a:t>
            </a:r>
            <a:endParaRPr lang="it-IT" altLang="it-IT" sz="23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it-IT" altLang="it-IT" sz="2300" dirty="0">
                <a:latin typeface="Garamond"/>
              </a:rPr>
              <a:t>Oppure</a:t>
            </a:r>
          </a:p>
          <a:p>
            <a:r>
              <a:rPr lang="it-IT" sz="2300" i="1" dirty="0">
                <a:latin typeface="Garamond" panose="02020404030301010803" pitchFamily="18" charset="0"/>
              </a:rPr>
              <a:t>sfide collettive avanzate da individui uniti da scopi comuni e da vincoli di solidarietà, capaci di sostenere l'interazione con le élites, gli avversari e le autorità</a:t>
            </a:r>
            <a:endParaRPr lang="it-IT" altLang="it-IT" sz="2300" dirty="0">
              <a:latin typeface="Garamond" panose="02020404030301010803" pitchFamily="18" charset="0"/>
            </a:endParaRPr>
          </a:p>
          <a:p>
            <a:r>
              <a:rPr lang="it-IT" altLang="it-IT" sz="2300" b="1" dirty="0">
                <a:latin typeface="Garamond" panose="02020404030301010803" pitchFamily="18" charset="0"/>
              </a:rPr>
              <a:t>Approcci analitici ai movimenti</a:t>
            </a:r>
          </a:p>
          <a:p>
            <a:pPr>
              <a:buFont typeface="Wingdings" pitchFamily="2" charset="2"/>
              <a:buChar char="ü"/>
            </a:pPr>
            <a:r>
              <a:rPr lang="it-IT" altLang="it-IT" sz="2300" dirty="0">
                <a:latin typeface="Garamond" panose="02020404030301010803" pitchFamily="18" charset="0"/>
              </a:rPr>
              <a:t>Azione sul contenuto delle politiche (ciclo di protesta) e sulle regole (democrazia deliberativa)</a:t>
            </a:r>
          </a:p>
          <a:p>
            <a:pPr>
              <a:buFont typeface="Wingdings" pitchFamily="2" charset="2"/>
              <a:buChar char="ü"/>
            </a:pPr>
            <a:r>
              <a:rPr lang="it-IT" altLang="it-IT" sz="2300" dirty="0">
                <a:latin typeface="Garamond" panose="02020404030301010803" pitchFamily="18" charset="0"/>
              </a:rPr>
              <a:t>Legittimazione e inclusione nel processo politico</a:t>
            </a:r>
          </a:p>
          <a:p>
            <a:pPr>
              <a:buFont typeface="Wingdings" pitchFamily="2" charset="2"/>
              <a:buChar char="ü"/>
            </a:pPr>
            <a:r>
              <a:rPr lang="it-IT" altLang="it-IT" sz="2300" dirty="0">
                <a:latin typeface="Garamond" panose="02020404030301010803" pitchFamily="18" charset="0"/>
              </a:rPr>
              <a:t>Cooptazione (simbolica) e prevenzione (integrazione degli interessi)</a:t>
            </a:r>
          </a:p>
          <a:p>
            <a:pPr>
              <a:buFont typeface="Wingdings" pitchFamily="2" charset="2"/>
              <a:buChar char="ü"/>
            </a:pPr>
            <a:r>
              <a:rPr lang="it-IT" altLang="it-IT" sz="2300" dirty="0">
                <a:latin typeface="Garamond" panose="02020404030301010803" pitchFamily="18" charset="0"/>
              </a:rPr>
              <a:t>Variabili organizzative (referendum) e politiche (leadership)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9D9B0F0-85D5-7B48-8475-9DEC8E63DCB4}"/>
              </a:ext>
            </a:extLst>
          </p:cNvPr>
          <p:cNvSpPr txBox="1"/>
          <p:nvPr/>
        </p:nvSpPr>
        <p:spPr>
          <a:xfrm>
            <a:off x="2339752" y="116632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Movimenti</a:t>
            </a:r>
            <a:r>
              <a:rPr lang="en-GB" sz="3600" b="1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sz="36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Collettivi</a:t>
            </a:r>
            <a:endParaRPr lang="en-GB" sz="36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09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18A4F0B-BAF3-BA4C-9C41-7D3C44383A88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908720"/>
            <a:ext cx="8686800" cy="52222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it-IT" altLang="it-IT" sz="2800" i="1" dirty="0">
                <a:latin typeface="Garamond" panose="02020404030301010803" pitchFamily="18" charset="0"/>
              </a:rPr>
              <a:t>Esperti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dirty="0">
                <a:latin typeface="Garamond" panose="02020404030301010803" pitchFamily="18" charset="0"/>
              </a:rPr>
              <a:t>&lt;&lt; </a:t>
            </a:r>
            <a:r>
              <a:rPr lang="it-IT" altLang="it-IT" sz="2400" i="1" dirty="0">
                <a:latin typeface="Garamond" panose="02020404030301010803" pitchFamily="18" charset="0"/>
              </a:rPr>
              <a:t>attori presenti nell’arena politica in virtù di una riconosciuta competenza, esperienza e conoscenza di questioni e problemi</a:t>
            </a:r>
            <a:r>
              <a:rPr lang="it-IT" altLang="it-IT" sz="2400" dirty="0">
                <a:latin typeface="Garamond" panose="02020404030301010803" pitchFamily="18" charset="0"/>
              </a:rPr>
              <a:t>&gt;&gt;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altLang="it-IT" sz="2800" dirty="0"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it-IT" altLang="it-IT" sz="2800" dirty="0">
                <a:latin typeface="Garamond" panose="02020404030301010803" pitchFamily="18" charset="0"/>
              </a:rPr>
              <a:t>Ruolo e caratteristiche dipendono dal contesto politico dal tipo di istituzione, ecc. (es: Francia e US)</a:t>
            </a:r>
          </a:p>
          <a:p>
            <a:pPr>
              <a:lnSpc>
                <a:spcPct val="9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it-IT" altLang="it-IT" sz="2800" i="1" dirty="0">
                <a:latin typeface="Garamond" panose="02020404030301010803" pitchFamily="18" charset="0"/>
              </a:rPr>
              <a:t>Università</a:t>
            </a:r>
          </a:p>
          <a:p>
            <a:pPr>
              <a:lnSpc>
                <a:spcPct val="9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it-IT" altLang="it-IT" sz="2800" i="1" dirty="0" err="1">
                <a:latin typeface="Garamond" panose="02020404030301010803" pitchFamily="18" charset="0"/>
              </a:rPr>
              <a:t>Think</a:t>
            </a:r>
            <a:r>
              <a:rPr lang="it-IT" altLang="it-IT" sz="2800" i="1" dirty="0">
                <a:latin typeface="Garamond" panose="02020404030301010803" pitchFamily="18" charset="0"/>
              </a:rPr>
              <a:t> tanks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latin typeface="Garamond" panose="02020404030301010803" pitchFamily="18" charset="0"/>
              </a:rPr>
              <a:t>&lt;&lt; </a:t>
            </a:r>
            <a:r>
              <a:rPr lang="it-IT" altLang="it-IT" sz="2400" i="1" dirty="0">
                <a:latin typeface="Garamond" panose="02020404030301010803" pitchFamily="18" charset="0"/>
              </a:rPr>
              <a:t>organizzazione indipendente impegnata in un’attività multidisciplinare finalizzata ad influenzare le </a:t>
            </a:r>
            <a:r>
              <a:rPr lang="it-IT" altLang="it-IT" sz="2400" i="1" dirty="0" err="1">
                <a:latin typeface="Garamond" panose="02020404030301010803" pitchFamily="18" charset="0"/>
              </a:rPr>
              <a:t>pp</a:t>
            </a:r>
            <a:r>
              <a:rPr lang="it-IT" altLang="it-IT" sz="2400" i="1" dirty="0">
                <a:latin typeface="Garamond" panose="02020404030301010803" pitchFamily="18" charset="0"/>
              </a:rPr>
              <a:t> </a:t>
            </a:r>
            <a:r>
              <a:rPr lang="it-IT" altLang="it-IT" sz="2400" dirty="0">
                <a:latin typeface="Garamond" panose="02020404030301010803" pitchFamily="18" charset="0"/>
              </a:rPr>
              <a:t>&gt;&gt;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F8DBB1-7F5A-1340-BC76-9B6386AD217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3600" b="1" dirty="0">
                <a:solidFill>
                  <a:srgbClr val="C00000"/>
                </a:solidFill>
                <a:latin typeface="Garamond" panose="02020404030301010803" pitchFamily="18" charset="0"/>
              </a:rPr>
              <a:t> Organizzazioni di ricerca</a:t>
            </a:r>
          </a:p>
        </p:txBody>
      </p:sp>
    </p:spTree>
    <p:extLst>
      <p:ext uri="{BB962C8B-B14F-4D97-AF65-F5344CB8AC3E}">
        <p14:creationId xmlns:p14="http://schemas.microsoft.com/office/powerpoint/2010/main" val="69925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E199468F-3E9B-5A4C-AB0C-45F67F214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endParaRPr lang="it-IT" altLang="it-IT" dirty="0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056F7167-28FB-7845-9440-64F0729CC3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504" y="989439"/>
            <a:ext cx="8579296" cy="563996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b="1" dirty="0">
                <a:latin typeface="Garamond" panose="02020404030301010803" pitchFamily="18" charset="0"/>
              </a:rPr>
              <a:t>Mass media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Cronista/analista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Agenda setter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b="1" dirty="0">
                <a:latin typeface="Garamond" panose="02020404030301010803" pitchFamily="18" charset="0"/>
              </a:rPr>
              <a:t>Agenda building e agenda </a:t>
            </a:r>
            <a:r>
              <a:rPr lang="it-IT" altLang="it-IT" b="1" dirty="0" err="1">
                <a:latin typeface="Garamond" panose="02020404030301010803" pitchFamily="18" charset="0"/>
              </a:rPr>
              <a:t>setting</a:t>
            </a:r>
            <a:endParaRPr lang="it-IT" altLang="it-IT" b="1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b="1" dirty="0" err="1">
                <a:latin typeface="Garamond" panose="02020404030301010803" pitchFamily="18" charset="0"/>
              </a:rPr>
              <a:t>Frames</a:t>
            </a:r>
            <a:r>
              <a:rPr lang="it-IT" altLang="it-IT" b="1" dirty="0">
                <a:latin typeface="Garamond" panose="02020404030301010803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b="1" dirty="0">
                <a:latin typeface="Garamond" panose="02020404030301010803" pitchFamily="18" charset="0"/>
              </a:rPr>
              <a:t>Ciclo di vita dei temi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Emergenza delle </a:t>
            </a:r>
            <a:r>
              <a:rPr lang="it-IT" altLang="it-IT" dirty="0" err="1">
                <a:latin typeface="Garamond" panose="02020404030301010803" pitchFamily="18" charset="0"/>
              </a:rPr>
              <a:t>issues</a:t>
            </a:r>
            <a:endParaRPr lang="it-IT" altLang="it-IT" dirty="0">
              <a:latin typeface="Garamond" panose="02020404030301010803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Domanda di soluzione (agenda dei provvedimenti)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Declino delle </a:t>
            </a:r>
            <a:r>
              <a:rPr lang="it-IT" altLang="it-IT" dirty="0" err="1">
                <a:latin typeface="Garamond" panose="02020404030301010803" pitchFamily="18" charset="0"/>
              </a:rPr>
              <a:t>issues</a:t>
            </a:r>
            <a:endParaRPr lang="it-IT" altLang="it-IT" dirty="0">
              <a:latin typeface="Garamond" panose="02020404030301010803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8C0301C-F1CB-6F41-A697-7C47A5E30953}"/>
              </a:ext>
            </a:extLst>
          </p:cNvPr>
          <p:cNvSpPr txBox="1"/>
          <p:nvPr/>
        </p:nvSpPr>
        <p:spPr>
          <a:xfrm>
            <a:off x="3131840" y="-8533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Mass media</a:t>
            </a:r>
            <a:endParaRPr lang="en-GB" sz="32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818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C053E98-EC3D-2E45-99EF-75EABB8903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altLang="it-IT" dirty="0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2EF79E3F-62EA-C24E-A31F-4C7DC0DD4F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96752"/>
            <a:ext cx="8686800" cy="4934173"/>
          </a:xfrm>
        </p:spPr>
        <p:txBody>
          <a:bodyPr/>
          <a:lstStyle/>
          <a:p>
            <a:pPr eaLnBrk="1" hangingPunct="1"/>
            <a:r>
              <a:rPr lang="it-IT" altLang="it-IT" sz="3600" dirty="0">
                <a:latin typeface="Garamond" panose="02020404030301010803" pitchFamily="18" charset="0"/>
              </a:rPr>
              <a:t>Politiche simboliche</a:t>
            </a:r>
          </a:p>
          <a:p>
            <a:pPr eaLnBrk="1" hangingPunct="1"/>
            <a:r>
              <a:rPr lang="it-IT" altLang="it-IT" sz="3600" dirty="0">
                <a:latin typeface="Garamond" panose="02020404030301010803" pitchFamily="18" charset="0"/>
              </a:rPr>
              <a:t>Sondaggi </a:t>
            </a:r>
          </a:p>
          <a:p>
            <a:pPr eaLnBrk="1" hangingPunct="1"/>
            <a:r>
              <a:rPr lang="it-IT" altLang="it-IT" sz="3600" dirty="0">
                <a:latin typeface="Garamond" panose="02020404030301010803" pitchFamily="18" charset="0"/>
              </a:rPr>
              <a:t>Spirale del silenzio</a:t>
            </a:r>
          </a:p>
          <a:p>
            <a:pPr eaLnBrk="1" hangingPunct="1"/>
            <a:r>
              <a:rPr lang="it-IT" altLang="it-IT" sz="3600" dirty="0">
                <a:latin typeface="Garamond" panose="02020404030301010803" pitchFamily="18" charset="0"/>
              </a:rPr>
              <a:t>Giornalismo d’inchiesta (relazione tra politica e media)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38F3540-4FA2-D84D-863B-680AB5741B70}"/>
              </a:ext>
            </a:extLst>
          </p:cNvPr>
          <p:cNvSpPr txBox="1"/>
          <p:nvPr/>
        </p:nvSpPr>
        <p:spPr>
          <a:xfrm>
            <a:off x="1547664" y="332656"/>
            <a:ext cx="4536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altLang="it-IT" sz="4400" b="1" dirty="0">
                <a:solidFill>
                  <a:srgbClr val="C00000"/>
                </a:solidFill>
                <a:latin typeface="Garamond" panose="02020404030301010803" pitchFamily="18" charset="0"/>
              </a:rPr>
              <a:t>Mass media</a:t>
            </a:r>
            <a:endParaRPr lang="en-GB" sz="44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51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numero diapositiva 4">
            <a:extLst>
              <a:ext uri="{FF2B5EF4-FFF2-40B4-BE49-F238E27FC236}">
                <a16:creationId xmlns:a16="http://schemas.microsoft.com/office/drawing/2014/main" id="{FAA874D6-7CEE-BA41-A383-E0F148B253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58B5BE-2DB7-474B-BD87-89D864842A7F}" type="slidenum">
              <a:rPr lang="en-GB" altLang="it-IT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GB" altLang="it-IT" sz="1200">
              <a:solidFill>
                <a:srgbClr val="898989"/>
              </a:solidFill>
            </a:endParaRPr>
          </a:p>
        </p:txBody>
      </p:sp>
      <p:sp>
        <p:nvSpPr>
          <p:cNvPr id="31747" name="Rectangle 1">
            <a:extLst>
              <a:ext uri="{FF2B5EF4-FFF2-40B4-BE49-F238E27FC236}">
                <a16:creationId xmlns:a16="http://schemas.microsoft.com/office/drawing/2014/main" id="{9C2F2DD5-1E32-A544-95A1-9A409083A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01600"/>
            <a:ext cx="8964612" cy="431800"/>
          </a:xfrm>
        </p:spPr>
        <p:txBody>
          <a:bodyPr>
            <a:normAutofit fontScale="90000"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it-IT" sz="2600" dirty="0" err="1">
                <a:solidFill>
                  <a:srgbClr val="C00000"/>
                </a:solidFill>
                <a:latin typeface="Garamond" panose="02020404030301010803" pitchFamily="18" charset="0"/>
              </a:rPr>
              <a:t>Quanto</a:t>
            </a:r>
            <a:r>
              <a:rPr lang="en-GB" altLang="it-IT" sz="26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600" dirty="0" err="1">
                <a:solidFill>
                  <a:srgbClr val="C00000"/>
                </a:solidFill>
                <a:latin typeface="Garamond" panose="02020404030301010803" pitchFamily="18" charset="0"/>
              </a:rPr>
              <a:t>sono</a:t>
            </a:r>
            <a:r>
              <a:rPr lang="en-GB" altLang="it-IT" sz="26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600" dirty="0" err="1">
                <a:solidFill>
                  <a:srgbClr val="C00000"/>
                </a:solidFill>
                <a:latin typeface="Garamond" panose="02020404030301010803" pitchFamily="18" charset="0"/>
              </a:rPr>
              <a:t>importanti</a:t>
            </a:r>
            <a:r>
              <a:rPr lang="en-GB" altLang="it-IT" sz="26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600" dirty="0" err="1">
                <a:solidFill>
                  <a:srgbClr val="C00000"/>
                </a:solidFill>
                <a:latin typeface="Garamond" panose="02020404030301010803" pitchFamily="18" charset="0"/>
              </a:rPr>
              <a:t>i</a:t>
            </a:r>
            <a:r>
              <a:rPr lang="en-GB" altLang="it-IT" sz="2600" dirty="0">
                <a:solidFill>
                  <a:srgbClr val="C00000"/>
                </a:solidFill>
                <a:latin typeface="Garamond" panose="02020404030301010803" pitchFamily="18" charset="0"/>
              </a:rPr>
              <a:t> media </a:t>
            </a:r>
            <a:r>
              <a:rPr lang="en-GB" altLang="it-IT" sz="2600" dirty="0" err="1">
                <a:solidFill>
                  <a:srgbClr val="C00000"/>
                </a:solidFill>
                <a:latin typeface="Garamond" panose="02020404030301010803" pitchFamily="18" charset="0"/>
              </a:rPr>
              <a:t>nelle</a:t>
            </a:r>
            <a:r>
              <a:rPr lang="en-GB" altLang="it-IT" sz="26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600" dirty="0" err="1">
                <a:solidFill>
                  <a:srgbClr val="C00000"/>
                </a:solidFill>
                <a:latin typeface="Garamond" panose="02020404030301010803" pitchFamily="18" charset="0"/>
              </a:rPr>
              <a:t>politiche</a:t>
            </a:r>
            <a:r>
              <a:rPr lang="en-GB" altLang="it-IT" sz="26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600" dirty="0" err="1">
                <a:solidFill>
                  <a:srgbClr val="C00000"/>
                </a:solidFill>
                <a:latin typeface="Garamond" panose="02020404030301010803" pitchFamily="18" charset="0"/>
              </a:rPr>
              <a:t>pubbliche</a:t>
            </a:r>
            <a:r>
              <a:rPr lang="en-GB" altLang="it-IT" sz="2600" dirty="0">
                <a:solidFill>
                  <a:srgbClr val="C00000"/>
                </a:solidFill>
                <a:latin typeface="Garamond" panose="02020404030301010803" pitchFamily="18" charset="0"/>
              </a:rPr>
              <a:t>?</a:t>
            </a:r>
          </a:p>
        </p:txBody>
      </p:sp>
      <p:sp>
        <p:nvSpPr>
          <p:cNvPr id="31748" name="AutoShape 2">
            <a:extLst>
              <a:ext uri="{FF2B5EF4-FFF2-40B4-BE49-F238E27FC236}">
                <a16:creationId xmlns:a16="http://schemas.microsoft.com/office/drawing/2014/main" id="{7ABA2616-3982-8D46-818E-1777C0FF8C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060575"/>
            <a:ext cx="3024188" cy="720725"/>
          </a:xfrm>
          <a:prstGeom prst="curvedUpArrow">
            <a:avLst>
              <a:gd name="adj1" fmla="val 932"/>
              <a:gd name="adj2" fmla="val 86407"/>
              <a:gd name="adj3" fmla="val 66667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it-IT" sz="1800">
              <a:latin typeface="Arial" panose="020B0604020202020204" pitchFamily="34" charset="0"/>
            </a:endParaRPr>
          </a:p>
        </p:txBody>
      </p:sp>
      <p:sp>
        <p:nvSpPr>
          <p:cNvPr id="31749" name="AutoShape 3">
            <a:extLst>
              <a:ext uri="{FF2B5EF4-FFF2-40B4-BE49-F238E27FC236}">
                <a16:creationId xmlns:a16="http://schemas.microsoft.com/office/drawing/2014/main" id="{6DA29B1E-FAF4-2C48-8349-949ED7F0695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323850" y="838200"/>
            <a:ext cx="3024188" cy="720725"/>
          </a:xfrm>
          <a:prstGeom prst="curvedUpArrow">
            <a:avLst>
              <a:gd name="adj1" fmla="val 932"/>
              <a:gd name="adj2" fmla="val 86407"/>
              <a:gd name="adj3" fmla="val 66667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it-IT" sz="1800">
              <a:latin typeface="Arial" panose="020B0604020202020204" pitchFamily="34" charset="0"/>
            </a:endParaRPr>
          </a:p>
        </p:txBody>
      </p:sp>
      <p:sp>
        <p:nvSpPr>
          <p:cNvPr id="31750" name="Text Box 4">
            <a:extLst>
              <a:ext uri="{FF2B5EF4-FFF2-40B4-BE49-F238E27FC236}">
                <a16:creationId xmlns:a16="http://schemas.microsoft.com/office/drawing/2014/main" id="{DFCE123A-3915-0F4C-8E53-FBF000E4C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28775"/>
            <a:ext cx="15478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en-GB" altLang="it-IT" sz="1800">
                <a:solidFill>
                  <a:srgbClr val="000000"/>
                </a:solidFill>
                <a:latin typeface="Arial" panose="020B0604020202020204" pitchFamily="34" charset="0"/>
              </a:rPr>
              <a:t>Pubblico</a:t>
            </a:r>
          </a:p>
        </p:txBody>
      </p:sp>
      <p:sp>
        <p:nvSpPr>
          <p:cNvPr id="31751" name="Text Box 5">
            <a:extLst>
              <a:ext uri="{FF2B5EF4-FFF2-40B4-BE49-F238E27FC236}">
                <a16:creationId xmlns:a16="http://schemas.microsoft.com/office/drawing/2014/main" id="{8C604969-6399-144E-B1BF-937C8933D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1628775"/>
            <a:ext cx="25923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en-GB" altLang="it-IT" sz="1800">
                <a:solidFill>
                  <a:srgbClr val="000000"/>
                </a:solidFill>
                <a:latin typeface="Arial" panose="020B0604020202020204" pitchFamily="34" charset="0"/>
              </a:rPr>
              <a:t>Decisori formali</a:t>
            </a:r>
          </a:p>
        </p:txBody>
      </p:sp>
      <p:sp>
        <p:nvSpPr>
          <p:cNvPr id="31752" name="AutoShape 6">
            <a:extLst>
              <a:ext uri="{FF2B5EF4-FFF2-40B4-BE49-F238E27FC236}">
                <a16:creationId xmlns:a16="http://schemas.microsoft.com/office/drawing/2014/main" id="{1E6A3F01-585D-1247-97E2-084EC9681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4365625"/>
            <a:ext cx="8964612" cy="2016125"/>
          </a:xfrm>
          <a:prstGeom prst="rightArrow">
            <a:avLst>
              <a:gd name="adj1" fmla="val 100000"/>
              <a:gd name="adj2" fmla="val 105109"/>
            </a:avLst>
          </a:prstGeom>
          <a:solidFill>
            <a:srgbClr val="FFFF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it-IT" sz="2000" dirty="0">
                <a:solidFill>
                  <a:srgbClr val="000000"/>
                </a:solidFill>
                <a:latin typeface="Arial" panose="020B0604020202020204" pitchFamily="34" charset="0"/>
              </a:rPr>
              <a:t>Diverse </a:t>
            </a:r>
            <a:r>
              <a:rPr lang="en-GB" altLang="it-IT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valutazioni</a:t>
            </a:r>
            <a:r>
              <a:rPr lang="en-GB" altLang="it-IT" sz="2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it-IT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Circolo</a:t>
            </a:r>
            <a:r>
              <a:rPr lang="en-GB" altLang="it-IT" sz="2000" dirty="0">
                <a:solidFill>
                  <a:srgbClr val="000000"/>
                </a:solidFill>
                <a:latin typeface="Arial" panose="020B0604020202020204" pitchFamily="34" charset="0"/>
              </a:rPr>
              <a:t> virtuoso o </a:t>
            </a:r>
            <a:r>
              <a:rPr lang="en-GB" altLang="it-IT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scadimento</a:t>
            </a:r>
            <a:r>
              <a:rPr lang="en-GB" altLang="it-IT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altLang="it-IT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democratico</a:t>
            </a:r>
            <a:r>
              <a:rPr lang="en-GB" altLang="it-IT" sz="2000" dirty="0">
                <a:solidFill>
                  <a:srgbClr val="000000"/>
                </a:solidFill>
                <a:latin typeface="Arial" panose="020B0604020202020204" pitchFamily="34" charset="0"/>
              </a:rPr>
              <a:t>?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it-IT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it-IT" sz="2000" dirty="0">
                <a:solidFill>
                  <a:srgbClr val="000000"/>
                </a:solidFill>
                <a:latin typeface="Arial" panose="020B0604020202020204" pitchFamily="34" charset="0"/>
              </a:rPr>
              <a:t>Media “</a:t>
            </a:r>
            <a:r>
              <a:rPr lang="en-GB" altLang="it-IT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limitati</a:t>
            </a:r>
            <a:r>
              <a:rPr lang="en-GB" altLang="it-IT" sz="2000" dirty="0">
                <a:solidFill>
                  <a:srgbClr val="000000"/>
                </a:solidFill>
                <a:latin typeface="Arial" panose="020B0604020202020204" pitchFamily="34" charset="0"/>
              </a:rPr>
              <a:t>” al </a:t>
            </a:r>
            <a:r>
              <a:rPr lang="en-GB" altLang="it-IT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ruolo</a:t>
            </a:r>
            <a:r>
              <a:rPr lang="en-GB" altLang="it-IT" sz="2000" dirty="0">
                <a:solidFill>
                  <a:srgbClr val="000000"/>
                </a:solidFill>
                <a:latin typeface="Arial" panose="020B0604020202020204" pitchFamily="34" charset="0"/>
              </a:rPr>
              <a:t> di </a:t>
            </a:r>
            <a:r>
              <a:rPr lang="en-GB" altLang="it-IT" sz="2000" i="1" dirty="0">
                <a:solidFill>
                  <a:srgbClr val="000000"/>
                </a:solidFill>
                <a:latin typeface="Arial" panose="020B0604020202020204" pitchFamily="34" charset="0"/>
              </a:rPr>
              <a:t>new makers </a:t>
            </a:r>
            <a:r>
              <a:rPr lang="en-GB" altLang="it-IT" sz="2000" dirty="0">
                <a:solidFill>
                  <a:srgbClr val="000000"/>
                </a:solidFill>
                <a:latin typeface="Arial" panose="020B0604020202020204" pitchFamily="34" charset="0"/>
              </a:rPr>
              <a:t>o </a:t>
            </a:r>
            <a:r>
              <a:rPr lang="en-GB" altLang="it-IT" sz="2000" i="1" dirty="0">
                <a:solidFill>
                  <a:srgbClr val="000000"/>
                </a:solidFill>
                <a:latin typeface="Arial" panose="020B0604020202020204" pitchFamily="34" charset="0"/>
              </a:rPr>
              <a:t>quinto </a:t>
            </a:r>
            <a:r>
              <a:rPr lang="en-GB" altLang="it-IT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potere</a:t>
            </a:r>
            <a:r>
              <a:rPr lang="en-GB" altLang="it-IT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?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it-IT" sz="2000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it-IT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Strumentalizzazione</a:t>
            </a:r>
            <a:r>
              <a:rPr lang="en-GB" altLang="it-IT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altLang="it-IT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dei</a:t>
            </a:r>
            <a:r>
              <a:rPr lang="en-GB" altLang="it-IT" sz="2000" dirty="0">
                <a:solidFill>
                  <a:srgbClr val="000000"/>
                </a:solidFill>
                <a:latin typeface="Arial" panose="020B0604020202020204" pitchFamily="34" charset="0"/>
              </a:rPr>
              <a:t> media e </a:t>
            </a:r>
            <a:r>
              <a:rPr lang="en-GB" altLang="it-IT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nuove</a:t>
            </a:r>
            <a:r>
              <a:rPr lang="en-GB" altLang="it-IT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altLang="it-IT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soluzioni</a:t>
            </a:r>
            <a:r>
              <a:rPr lang="en-GB" altLang="it-IT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1753" name="Text Box 7">
            <a:extLst>
              <a:ext uri="{FF2B5EF4-FFF2-40B4-BE49-F238E27FC236}">
                <a16:creationId xmlns:a16="http://schemas.microsoft.com/office/drawing/2014/main" id="{F79B4A48-EF8C-0A4B-B8CE-EBA076FE4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549275"/>
            <a:ext cx="6300787" cy="375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it-IT" sz="2000" i="1">
                <a:solidFill>
                  <a:srgbClr val="000000"/>
                </a:solidFill>
                <a:latin typeface="Arial" panose="020B0604020202020204" pitchFamily="34" charset="0"/>
              </a:rPr>
              <a:t>Da sempre utilizzati per presentare soluzioni e creare nuove domande, nella seconda metà del XX secolo i media  sfidano il potere politico.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it-IT" sz="200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it-IT" sz="200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it-IT" sz="200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it-IT" sz="200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it-IT" sz="200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it-IT" sz="2000">
                <a:solidFill>
                  <a:srgbClr val="000000"/>
                </a:solidFill>
                <a:latin typeface="Arial" panose="020B0604020202020204" pitchFamily="34" charset="0"/>
              </a:rPr>
              <a:t>Watergate (1972-4): opinione pubblica e scelte politiche “create” dai media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it-IT" sz="2000">
                <a:solidFill>
                  <a:srgbClr val="000000"/>
                </a:solidFill>
                <a:latin typeface="Arial" panose="020B0604020202020204" pitchFamily="34" charset="0"/>
              </a:rPr>
              <a:t>Film </a:t>
            </a:r>
            <a:r>
              <a:rPr lang="en-GB" altLang="it-IT" sz="2000" i="1">
                <a:solidFill>
                  <a:srgbClr val="000000"/>
                </a:solidFill>
                <a:latin typeface="Arial" panose="020B0604020202020204" pitchFamily="34" charset="0"/>
              </a:rPr>
              <a:t>Quinto potere </a:t>
            </a:r>
            <a:r>
              <a:rPr lang="en-GB" altLang="it-IT" sz="2000">
                <a:solidFill>
                  <a:srgbClr val="000000"/>
                </a:solidFill>
                <a:latin typeface="Arial" panose="020B0604020202020204" pitchFamily="34" charset="0"/>
              </a:rPr>
              <a:t>(1976): Lumet critica la capacità manipolatrice della TV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it-IT" sz="2000">
                <a:solidFill>
                  <a:srgbClr val="000000"/>
                </a:solidFill>
                <a:latin typeface="Arial" panose="020B0604020202020204" pitchFamily="34" charset="0"/>
              </a:rPr>
              <a:t>In </a:t>
            </a:r>
            <a:r>
              <a:rPr lang="en-GB" altLang="it-IT" sz="2000" i="1">
                <a:solidFill>
                  <a:srgbClr val="000000"/>
                </a:solidFill>
                <a:latin typeface="Arial" panose="020B0604020202020204" pitchFamily="34" charset="0"/>
              </a:rPr>
              <a:t>Manufacturing Consent</a:t>
            </a:r>
            <a:r>
              <a:rPr lang="en-GB" altLang="it-IT" sz="2000">
                <a:solidFill>
                  <a:srgbClr val="000000"/>
                </a:solidFill>
                <a:latin typeface="Arial" panose="020B0604020202020204" pitchFamily="34" charset="0"/>
              </a:rPr>
              <a:t> (1988): Herman e Chomsky mostrano la dipendenza dai media dell’economia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it-IT" sz="2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1754" name="Text Box 8">
            <a:extLst>
              <a:ext uri="{FF2B5EF4-FFF2-40B4-BE49-F238E27FC236}">
                <a16:creationId xmlns:a16="http://schemas.microsoft.com/office/drawing/2014/main" id="{8ACC3215-0071-8342-8EAF-F0D4365B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739775"/>
            <a:ext cx="1547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en-GB" altLang="it-IT" sz="1800">
                <a:solidFill>
                  <a:srgbClr val="000000"/>
                </a:solidFill>
                <a:latin typeface="Arial" panose="020B0604020202020204" pitchFamily="34" charset="0"/>
              </a:rPr>
              <a:t>media</a:t>
            </a:r>
          </a:p>
        </p:txBody>
      </p:sp>
      <p:sp>
        <p:nvSpPr>
          <p:cNvPr id="31755" name="Text Box 9">
            <a:extLst>
              <a:ext uri="{FF2B5EF4-FFF2-40B4-BE49-F238E27FC236}">
                <a16:creationId xmlns:a16="http://schemas.microsoft.com/office/drawing/2014/main" id="{EC18F4E7-6C95-AD4E-B474-E47A1992A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349500"/>
            <a:ext cx="1547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en-GB" altLang="it-IT" sz="1800">
                <a:solidFill>
                  <a:srgbClr val="000000"/>
                </a:solidFill>
                <a:latin typeface="Arial" panose="020B0604020202020204" pitchFamily="34" charset="0"/>
              </a:rPr>
              <a:t>media</a:t>
            </a:r>
          </a:p>
        </p:txBody>
      </p:sp>
    </p:spTree>
    <p:extLst>
      <p:ext uri="{BB962C8B-B14F-4D97-AF65-F5344CB8AC3E}">
        <p14:creationId xmlns:p14="http://schemas.microsoft.com/office/powerpoint/2010/main" val="13896935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53C7693C-917C-EB45-A24E-C52F2F9DF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altLang="it-IT" dirty="0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EB2E33A-6D97-DB48-9FBB-D67BFD9504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512" y="908720"/>
            <a:ext cx="8507288" cy="5616624"/>
          </a:xfrm>
        </p:spPr>
        <p:txBody>
          <a:bodyPr/>
          <a:lstStyle/>
          <a:p>
            <a:pPr eaLnBrk="1" hangingPunct="1"/>
            <a:r>
              <a:rPr lang="it-IT" altLang="it-IT" sz="2400" b="1" dirty="0">
                <a:latin typeface="Garamond" panose="02020404030301010803" pitchFamily="18" charset="0"/>
              </a:rPr>
              <a:t>Approccio monocentrico</a:t>
            </a:r>
          </a:p>
          <a:p>
            <a:pPr lvl="1" eaLnBrk="1" hangingPunct="1"/>
            <a:r>
              <a:rPr lang="it-IT" altLang="it-IT" sz="2400" dirty="0">
                <a:latin typeface="Garamond" panose="02020404030301010803" pitchFamily="18" charset="0"/>
              </a:rPr>
              <a:t>Party </a:t>
            </a:r>
            <a:r>
              <a:rPr lang="it-IT" altLang="it-IT" sz="2400" dirty="0" err="1">
                <a:latin typeface="Garamond" panose="02020404030301010803" pitchFamily="18" charset="0"/>
              </a:rPr>
              <a:t>government</a:t>
            </a:r>
            <a:endParaRPr lang="it-IT" altLang="it-IT" sz="2400" dirty="0">
              <a:latin typeface="Garamond" panose="02020404030301010803" pitchFamily="18" charset="0"/>
            </a:endParaRPr>
          </a:p>
          <a:p>
            <a:pPr lvl="2" eaLnBrk="1" hangingPunct="1"/>
            <a:r>
              <a:rPr lang="it-IT" altLang="it-IT" dirty="0">
                <a:latin typeface="Garamond" panose="02020404030301010803" pitchFamily="18" charset="0"/>
              </a:rPr>
              <a:t>Decisioni formulate da personale partitico o eletti nei partiti</a:t>
            </a:r>
          </a:p>
          <a:p>
            <a:pPr lvl="2" eaLnBrk="1" hangingPunct="1"/>
            <a:r>
              <a:rPr lang="it-IT" altLang="it-IT" dirty="0">
                <a:latin typeface="Garamond" panose="02020404030301010803" pitchFamily="18" charset="0"/>
              </a:rPr>
              <a:t>Politiche formulate all’interno del partito</a:t>
            </a:r>
          </a:p>
          <a:p>
            <a:pPr lvl="2" eaLnBrk="1" hangingPunct="1"/>
            <a:r>
              <a:rPr lang="it-IT" altLang="it-IT" dirty="0">
                <a:latin typeface="Garamond" panose="02020404030301010803" pitchFamily="18" charset="0"/>
              </a:rPr>
              <a:t>I rappresentanti sono selezionati dai partiti</a:t>
            </a:r>
          </a:p>
          <a:p>
            <a:pPr eaLnBrk="1" hangingPunct="1"/>
            <a:r>
              <a:rPr lang="it-IT" altLang="it-IT" sz="2400" b="1" dirty="0">
                <a:latin typeface="Garamond" panose="02020404030301010803" pitchFamily="18" charset="0"/>
              </a:rPr>
              <a:t>Approccio di APP</a:t>
            </a:r>
          </a:p>
          <a:p>
            <a:pPr lvl="1" eaLnBrk="1" hangingPunct="1"/>
            <a:r>
              <a:rPr lang="it-IT" altLang="it-IT" sz="2400" dirty="0">
                <a:latin typeface="Garamond" panose="02020404030301010803" pitchFamily="18" charset="0"/>
              </a:rPr>
              <a:t>Fasi di policy </a:t>
            </a:r>
          </a:p>
          <a:p>
            <a:pPr lvl="1" eaLnBrk="1" hangingPunct="1"/>
            <a:r>
              <a:rPr lang="it-IT" altLang="it-IT" sz="2400" dirty="0">
                <a:latin typeface="Garamond" panose="02020404030301010803" pitchFamily="18" charset="0"/>
              </a:rPr>
              <a:t>Condizionamenti contestuali (scarso rilievo del colore del partito al governo)</a:t>
            </a:r>
          </a:p>
          <a:p>
            <a:pPr lvl="1" eaLnBrk="1" hangingPunct="1"/>
            <a:r>
              <a:rPr lang="it-IT" altLang="it-IT" sz="2400" dirty="0">
                <a:latin typeface="Garamond" panose="02020404030301010803" pitchFamily="18" charset="0"/>
              </a:rPr>
              <a:t>Clima ideologico, globalizzazione, «dipendenza» dal sentiero (path </a:t>
            </a:r>
            <a:r>
              <a:rPr lang="it-IT" altLang="it-IT" sz="2400" dirty="0" err="1">
                <a:latin typeface="Garamond" panose="02020404030301010803" pitchFamily="18" charset="0"/>
              </a:rPr>
              <a:t>dependence</a:t>
            </a:r>
            <a:r>
              <a:rPr lang="it-IT" altLang="it-IT" sz="2400" dirty="0">
                <a:latin typeface="Garamond" panose="02020404030301010803" pitchFamily="18" charset="0"/>
              </a:rPr>
              <a:t>)</a:t>
            </a:r>
          </a:p>
          <a:p>
            <a:pPr eaLnBrk="1" hangingPunct="1"/>
            <a:r>
              <a:rPr lang="it-IT" altLang="it-IT" sz="2400" dirty="0">
                <a:latin typeface="Garamond" panose="02020404030301010803" pitchFamily="18" charset="0"/>
              </a:rPr>
              <a:t> </a:t>
            </a:r>
            <a:r>
              <a:rPr lang="it-IT" altLang="it-IT" sz="2400" b="1" dirty="0">
                <a:latin typeface="Garamond" panose="02020404030301010803" pitchFamily="18" charset="0"/>
              </a:rPr>
              <a:t>Organizzazione dei partiti</a:t>
            </a:r>
          </a:p>
          <a:p>
            <a:pPr lvl="1" eaLnBrk="1" hangingPunct="1"/>
            <a:r>
              <a:rPr lang="it-IT" altLang="it-IT" sz="2400" dirty="0">
                <a:latin typeface="Garamond" panose="02020404030301010803" pitchFamily="18" charset="0"/>
              </a:rPr>
              <a:t>Partiti di massa e pigliatutto; partiti personali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D8229C0-D49C-AB4F-8CCB-EFD3877D80AF}"/>
              </a:ext>
            </a:extLst>
          </p:cNvPr>
          <p:cNvSpPr txBox="1"/>
          <p:nvPr/>
        </p:nvSpPr>
        <p:spPr>
          <a:xfrm>
            <a:off x="1259632" y="188640"/>
            <a:ext cx="410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Partiti politici</a:t>
            </a:r>
            <a:endParaRPr lang="en-GB" sz="32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04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016DAE8-A876-3F45-AA0A-AF51D84B8262}"/>
              </a:ext>
            </a:extLst>
          </p:cNvPr>
          <p:cNvSpPr txBox="1"/>
          <p:nvPr/>
        </p:nvSpPr>
        <p:spPr>
          <a:xfrm>
            <a:off x="3203848" y="18864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Garamond" panose="02020404030301010803" pitchFamily="18" charset="0"/>
              </a:rPr>
              <a:t>I </a:t>
            </a:r>
            <a:r>
              <a:rPr lang="en-GB" sz="36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ruoli</a:t>
            </a:r>
            <a:endParaRPr lang="en-GB" sz="36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0944E61-79AC-C945-8C70-E78C7EAD09C1}"/>
              </a:ext>
            </a:extLst>
          </p:cNvPr>
          <p:cNvSpPr txBox="1"/>
          <p:nvPr/>
        </p:nvSpPr>
        <p:spPr>
          <a:xfrm>
            <a:off x="323528" y="1196752"/>
            <a:ext cx="784887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 err="1">
                <a:latin typeface="Garamond" panose="02020404030301010803" pitchFamily="18" charset="0"/>
              </a:rPr>
              <a:t>Promotore</a:t>
            </a:r>
            <a:endParaRPr lang="en-GB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 err="1">
                <a:latin typeface="Garamond" panose="02020404030301010803" pitchFamily="18" charset="0"/>
              </a:rPr>
              <a:t>Regista</a:t>
            </a:r>
            <a:endParaRPr lang="en-GB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latin typeface="Garamond" panose="02020404030301010803" pitchFamily="18" charset="0"/>
              </a:rPr>
              <a:t>Entrepreneur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 err="1">
                <a:latin typeface="Garamond" panose="02020404030301010803" pitchFamily="18" charset="0"/>
              </a:rPr>
              <a:t>Oppositore</a:t>
            </a:r>
            <a:endParaRPr lang="en-GB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 err="1">
                <a:latin typeface="Garamond" panose="02020404030301010803" pitchFamily="18" charset="0"/>
              </a:rPr>
              <a:t>Alleato</a:t>
            </a:r>
            <a:endParaRPr lang="en-GB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 err="1">
                <a:latin typeface="Garamond" panose="02020404030301010803" pitchFamily="18" charset="0"/>
              </a:rPr>
              <a:t>Mediatore</a:t>
            </a:r>
            <a:endParaRPr lang="en-GB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latin typeface="Garamond" panose="02020404030301010803" pitchFamily="18" charset="0"/>
              </a:rPr>
              <a:t>Gatekeeper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latin typeface="Garamond" panose="02020404030301010803" pitchFamily="18" charset="0"/>
              </a:rPr>
              <a:t>Leader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4421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72C13888-C6F3-1945-BD3C-03CAA29518A2}"/>
              </a:ext>
            </a:extLst>
          </p:cNvPr>
          <p:cNvSpPr/>
          <p:nvPr/>
        </p:nvSpPr>
        <p:spPr>
          <a:xfrm>
            <a:off x="971600" y="188641"/>
            <a:ext cx="5886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Modelli di interazione e logiche </a:t>
            </a:r>
            <a:b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</a:br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del </a:t>
            </a:r>
            <a:r>
              <a:rPr lang="it-IT" altLang="it-IT" sz="3200" b="1" i="1" dirty="0">
                <a:solidFill>
                  <a:srgbClr val="C00000"/>
                </a:solidFill>
                <a:latin typeface="Garamond" panose="02020404030301010803" pitchFamily="18" charset="0"/>
              </a:rPr>
              <a:t>policy </a:t>
            </a:r>
            <a:r>
              <a:rPr lang="it-IT" altLang="it-IT" sz="3200" b="1" i="1" dirty="0" err="1">
                <a:solidFill>
                  <a:srgbClr val="C00000"/>
                </a:solidFill>
                <a:latin typeface="Garamond" panose="02020404030301010803" pitchFamily="18" charset="0"/>
              </a:rPr>
              <a:t>making</a:t>
            </a:r>
            <a:endParaRPr lang="en-GB" sz="32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8034774-5B73-B643-8E6F-C3828B9DEAF7}"/>
              </a:ext>
            </a:extLst>
          </p:cNvPr>
          <p:cNvSpPr txBox="1">
            <a:spLocks noChangeArrowheads="1"/>
          </p:cNvSpPr>
          <p:nvPr/>
        </p:nvSpPr>
        <p:spPr>
          <a:xfrm>
            <a:off x="323528" y="1556792"/>
            <a:ext cx="7639000" cy="325564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it-IT" altLang="it-IT" sz="2800" dirty="0">
                <a:latin typeface="Garamond" panose="02020404030301010803" pitchFamily="18" charset="0"/>
              </a:rPr>
              <a:t>Immagini delle interazioni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it-IT" altLang="it-IT" sz="2800" dirty="0">
                <a:latin typeface="Garamond" panose="02020404030301010803" pitchFamily="18" charset="0"/>
              </a:rPr>
              <a:t>interne al </a:t>
            </a:r>
            <a:r>
              <a:rPr lang="it-IT" altLang="it-IT" sz="2800" i="1" dirty="0">
                <a:latin typeface="Garamond" panose="02020404030301010803" pitchFamily="18" charset="0"/>
              </a:rPr>
              <a:t>policy </a:t>
            </a:r>
            <a:r>
              <a:rPr lang="it-IT" altLang="it-IT" sz="2800" i="1" dirty="0" err="1">
                <a:latin typeface="Garamond" panose="02020404030301010803" pitchFamily="18" charset="0"/>
              </a:rPr>
              <a:t>making</a:t>
            </a:r>
            <a:endParaRPr lang="it-IT" altLang="it-IT" sz="2800" i="1" dirty="0">
              <a:latin typeface="Garamond" panose="02020404030301010803" pitchFamily="18" charset="0"/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it-IT" altLang="it-IT" sz="2800" dirty="0"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it-IT" altLang="it-IT" sz="2800" dirty="0">
                <a:latin typeface="Garamond" panose="02020404030301010803" pitchFamily="18" charset="0"/>
              </a:rPr>
              <a:t>I triangoli di ferro</a:t>
            </a:r>
          </a:p>
          <a:p>
            <a:pPr>
              <a:lnSpc>
                <a:spcPct val="90000"/>
              </a:lnSpc>
            </a:pPr>
            <a:r>
              <a:rPr lang="it-IT" altLang="it-IT" sz="2800" dirty="0">
                <a:latin typeface="Garamond" panose="02020404030301010803" pitchFamily="18" charset="0"/>
              </a:rPr>
              <a:t>Gli </a:t>
            </a:r>
            <a:r>
              <a:rPr lang="it-IT" altLang="it-IT" sz="2800" i="1" dirty="0" err="1">
                <a:latin typeface="Garamond" panose="02020404030301010803" pitchFamily="18" charset="0"/>
              </a:rPr>
              <a:t>issue</a:t>
            </a:r>
            <a:r>
              <a:rPr lang="it-IT" altLang="it-IT" sz="2800" dirty="0">
                <a:latin typeface="Garamond" panose="02020404030301010803" pitchFamily="18" charset="0"/>
              </a:rPr>
              <a:t> </a:t>
            </a:r>
            <a:r>
              <a:rPr lang="it-IT" altLang="it-IT" sz="2800" i="1" dirty="0">
                <a:latin typeface="Garamond" panose="02020404030301010803" pitchFamily="18" charset="0"/>
              </a:rPr>
              <a:t>networks</a:t>
            </a:r>
          </a:p>
          <a:p>
            <a:pPr>
              <a:lnSpc>
                <a:spcPct val="90000"/>
              </a:lnSpc>
            </a:pPr>
            <a:r>
              <a:rPr lang="it-IT" altLang="it-IT" sz="2800" dirty="0">
                <a:latin typeface="Garamond" panose="02020404030301010803" pitchFamily="18" charset="0"/>
              </a:rPr>
              <a:t>La </a:t>
            </a:r>
            <a:r>
              <a:rPr lang="it-IT" altLang="it-IT" sz="2800" i="1" dirty="0">
                <a:latin typeface="Garamond" panose="02020404030301010803" pitchFamily="18" charset="0"/>
              </a:rPr>
              <a:t>policy community</a:t>
            </a:r>
          </a:p>
          <a:p>
            <a:pPr>
              <a:lnSpc>
                <a:spcPct val="90000"/>
              </a:lnSpc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415069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4F377923-0774-2049-BE14-A2C49F92DA9B}"/>
              </a:ext>
            </a:extLst>
          </p:cNvPr>
          <p:cNvSpPr/>
          <p:nvPr/>
        </p:nvSpPr>
        <p:spPr>
          <a:xfrm>
            <a:off x="683568" y="332656"/>
            <a:ext cx="7632847" cy="64633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altLang="it-IT" sz="3600" b="1" dirty="0">
                <a:solidFill>
                  <a:srgbClr val="C00000"/>
                </a:solidFill>
                <a:latin typeface="Garamond"/>
              </a:rPr>
              <a:t>ATTORI: Questioni preliminari</a:t>
            </a:r>
            <a:endParaRPr lang="en-GB" sz="3600" b="1" dirty="0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00B3752-12E0-8545-9BA8-D320976711E0}"/>
              </a:ext>
            </a:extLst>
          </p:cNvPr>
          <p:cNvSpPr txBox="1">
            <a:spLocks noChangeArrowheads="1"/>
          </p:cNvSpPr>
          <p:nvPr/>
        </p:nvSpPr>
        <p:spPr>
          <a:xfrm>
            <a:off x="323528" y="1196752"/>
            <a:ext cx="8363272" cy="493417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it-IT" dirty="0"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it-IT" dirty="0">
                <a:latin typeface="Garamond" panose="02020404030301010803" pitchFamily="18" charset="0"/>
              </a:rPr>
              <a:t>Prospettiva monocentrica e policentrica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dirty="0">
                <a:latin typeface="Garamond" panose="02020404030301010803" pitchFamily="18" charset="0"/>
              </a:rPr>
              <a:t>						</a:t>
            </a:r>
          </a:p>
          <a:p>
            <a:pPr>
              <a:lnSpc>
                <a:spcPct val="90000"/>
              </a:lnSpc>
              <a:defRPr/>
            </a:pPr>
            <a:r>
              <a:rPr lang="it-IT" dirty="0">
                <a:latin typeface="Garamond" panose="02020404030301010803" pitchFamily="18" charset="0"/>
              </a:rPr>
              <a:t>Prospettiva organizzativa o individuale</a:t>
            </a:r>
          </a:p>
          <a:p>
            <a:pPr>
              <a:lnSpc>
                <a:spcPct val="90000"/>
              </a:lnSpc>
              <a:defRPr/>
            </a:pPr>
            <a:endParaRPr lang="it-IT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21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olo 1">
            <a:extLst>
              <a:ext uri="{FF2B5EF4-FFF2-40B4-BE49-F238E27FC236}">
                <a16:creationId xmlns:a16="http://schemas.microsoft.com/office/drawing/2014/main" id="{08702E11-A4E8-794E-9BAD-73E244473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r>
              <a:rPr lang="it-IT" altLang="it-IT" sz="3600" b="1" dirty="0">
                <a:solidFill>
                  <a:srgbClr val="C00000"/>
                </a:solidFill>
                <a:latin typeface="Garamond" panose="02020404030301010803" pitchFamily="18" charset="0"/>
              </a:rPr>
              <a:t>Forme di network</a:t>
            </a:r>
          </a:p>
        </p:txBody>
      </p:sp>
      <p:sp>
        <p:nvSpPr>
          <p:cNvPr id="18435" name="Segnaposto numero diapositiva 5">
            <a:extLst>
              <a:ext uri="{FF2B5EF4-FFF2-40B4-BE49-F238E27FC236}">
                <a16:creationId xmlns:a16="http://schemas.microsoft.com/office/drawing/2014/main" id="{A4C5304B-54AA-074A-9E46-FC94720BDB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368470-54C2-A643-8CDF-6B100119AD22}" type="slidenum">
              <a:rPr lang="it-IT" altLang="it-IT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E919929B-B92B-0C40-A1EF-E48EF572BD0E}"/>
              </a:ext>
            </a:extLst>
          </p:cNvPr>
          <p:cNvCxnSpPr/>
          <p:nvPr/>
        </p:nvCxnSpPr>
        <p:spPr>
          <a:xfrm>
            <a:off x="1042988" y="1916113"/>
            <a:ext cx="115252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89D7B40D-BBA5-A54B-ABB9-A5F894FACABD}"/>
              </a:ext>
            </a:extLst>
          </p:cNvPr>
          <p:cNvCxnSpPr/>
          <p:nvPr/>
        </p:nvCxnSpPr>
        <p:spPr>
          <a:xfrm flipV="1">
            <a:off x="1547813" y="1989138"/>
            <a:ext cx="720725" cy="10795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3565F7E7-F721-3D4C-A2CC-982838CFE72F}"/>
              </a:ext>
            </a:extLst>
          </p:cNvPr>
          <p:cNvCxnSpPr/>
          <p:nvPr/>
        </p:nvCxnSpPr>
        <p:spPr>
          <a:xfrm>
            <a:off x="2339975" y="1916113"/>
            <a:ext cx="115252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>
            <a:extLst>
              <a:ext uri="{FF2B5EF4-FFF2-40B4-BE49-F238E27FC236}">
                <a16:creationId xmlns:a16="http://schemas.microsoft.com/office/drawing/2014/main" id="{E3AA4FE8-2695-7543-AE39-5D5FD2AA6143}"/>
              </a:ext>
            </a:extLst>
          </p:cNvPr>
          <p:cNvCxnSpPr/>
          <p:nvPr/>
        </p:nvCxnSpPr>
        <p:spPr>
          <a:xfrm>
            <a:off x="2259013" y="828675"/>
            <a:ext cx="9525" cy="10160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CC638823-D602-5342-AE05-A097CE41860D}"/>
              </a:ext>
            </a:extLst>
          </p:cNvPr>
          <p:cNvCxnSpPr/>
          <p:nvPr/>
        </p:nvCxnSpPr>
        <p:spPr>
          <a:xfrm flipH="1" flipV="1">
            <a:off x="2339975" y="1989138"/>
            <a:ext cx="792163" cy="10795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A6265027-3A15-7F42-8065-3EADCE7B2E61}"/>
              </a:ext>
            </a:extLst>
          </p:cNvPr>
          <p:cNvCxnSpPr/>
          <p:nvPr/>
        </p:nvCxnSpPr>
        <p:spPr>
          <a:xfrm>
            <a:off x="5148263" y="1916113"/>
            <a:ext cx="115252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F121BB5E-AFA8-8843-A907-900D44545D77}"/>
              </a:ext>
            </a:extLst>
          </p:cNvPr>
          <p:cNvCxnSpPr/>
          <p:nvPr/>
        </p:nvCxnSpPr>
        <p:spPr>
          <a:xfrm>
            <a:off x="6372225" y="1916113"/>
            <a:ext cx="115252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2CB955D-04E7-894B-924D-98FB816DFC2B}"/>
              </a:ext>
            </a:extLst>
          </p:cNvPr>
          <p:cNvCxnSpPr/>
          <p:nvPr/>
        </p:nvCxnSpPr>
        <p:spPr>
          <a:xfrm>
            <a:off x="7596188" y="1916113"/>
            <a:ext cx="115252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>
            <a:extLst>
              <a:ext uri="{FF2B5EF4-FFF2-40B4-BE49-F238E27FC236}">
                <a16:creationId xmlns:a16="http://schemas.microsoft.com/office/drawing/2014/main" id="{8A21F838-0CF2-3740-95B2-1438B0E4F20A}"/>
              </a:ext>
            </a:extLst>
          </p:cNvPr>
          <p:cNvCxnSpPr/>
          <p:nvPr/>
        </p:nvCxnSpPr>
        <p:spPr>
          <a:xfrm flipV="1">
            <a:off x="7667625" y="1412875"/>
            <a:ext cx="792163" cy="50323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>
            <a:extLst>
              <a:ext uri="{FF2B5EF4-FFF2-40B4-BE49-F238E27FC236}">
                <a16:creationId xmlns:a16="http://schemas.microsoft.com/office/drawing/2014/main" id="{CB61D80A-3F42-5A41-8EB0-1A320D50A41A}"/>
              </a:ext>
            </a:extLst>
          </p:cNvPr>
          <p:cNvCxnSpPr/>
          <p:nvPr/>
        </p:nvCxnSpPr>
        <p:spPr>
          <a:xfrm>
            <a:off x="8459788" y="1412875"/>
            <a:ext cx="215900" cy="4318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>
            <a:extLst>
              <a:ext uri="{FF2B5EF4-FFF2-40B4-BE49-F238E27FC236}">
                <a16:creationId xmlns:a16="http://schemas.microsoft.com/office/drawing/2014/main" id="{327B787F-474D-714C-823A-FB298C601E32}"/>
              </a:ext>
            </a:extLst>
          </p:cNvPr>
          <p:cNvCxnSpPr/>
          <p:nvPr/>
        </p:nvCxnSpPr>
        <p:spPr>
          <a:xfrm flipH="1" flipV="1">
            <a:off x="7596188" y="1916113"/>
            <a:ext cx="504825" cy="792162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CF677BB6-639A-A944-9066-7932964E7893}"/>
              </a:ext>
            </a:extLst>
          </p:cNvPr>
          <p:cNvCxnSpPr/>
          <p:nvPr/>
        </p:nvCxnSpPr>
        <p:spPr>
          <a:xfrm>
            <a:off x="1692275" y="4508500"/>
            <a:ext cx="792163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>
            <a:extLst>
              <a:ext uri="{FF2B5EF4-FFF2-40B4-BE49-F238E27FC236}">
                <a16:creationId xmlns:a16="http://schemas.microsoft.com/office/drawing/2014/main" id="{D6BD3DBC-1E90-BB40-96FB-78DBA2E282BB}"/>
              </a:ext>
            </a:extLst>
          </p:cNvPr>
          <p:cNvCxnSpPr/>
          <p:nvPr/>
        </p:nvCxnSpPr>
        <p:spPr>
          <a:xfrm>
            <a:off x="1692275" y="5373688"/>
            <a:ext cx="863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>
            <a:extLst>
              <a:ext uri="{FF2B5EF4-FFF2-40B4-BE49-F238E27FC236}">
                <a16:creationId xmlns:a16="http://schemas.microsoft.com/office/drawing/2014/main" id="{734D2ECF-2973-8045-AC34-C86D260F610E}"/>
              </a:ext>
            </a:extLst>
          </p:cNvPr>
          <p:cNvCxnSpPr/>
          <p:nvPr/>
        </p:nvCxnSpPr>
        <p:spPr>
          <a:xfrm>
            <a:off x="1619250" y="4508500"/>
            <a:ext cx="0" cy="86518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>
            <a:extLst>
              <a:ext uri="{FF2B5EF4-FFF2-40B4-BE49-F238E27FC236}">
                <a16:creationId xmlns:a16="http://schemas.microsoft.com/office/drawing/2014/main" id="{C4310FA9-9E81-454E-9ABC-F4D3CE7600BF}"/>
              </a:ext>
            </a:extLst>
          </p:cNvPr>
          <p:cNvCxnSpPr/>
          <p:nvPr/>
        </p:nvCxnSpPr>
        <p:spPr>
          <a:xfrm>
            <a:off x="2555875" y="4508500"/>
            <a:ext cx="0" cy="86518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>
            <a:extLst>
              <a:ext uri="{FF2B5EF4-FFF2-40B4-BE49-F238E27FC236}">
                <a16:creationId xmlns:a16="http://schemas.microsoft.com/office/drawing/2014/main" id="{DF3832F2-BEE8-264D-9153-E0A264F22731}"/>
              </a:ext>
            </a:extLst>
          </p:cNvPr>
          <p:cNvCxnSpPr/>
          <p:nvPr/>
        </p:nvCxnSpPr>
        <p:spPr>
          <a:xfrm flipV="1">
            <a:off x="1692275" y="4581525"/>
            <a:ext cx="719138" cy="71913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>
            <a:extLst>
              <a:ext uri="{FF2B5EF4-FFF2-40B4-BE49-F238E27FC236}">
                <a16:creationId xmlns:a16="http://schemas.microsoft.com/office/drawing/2014/main" id="{739A102F-331E-AC47-9DB5-51A6DE690323}"/>
              </a:ext>
            </a:extLst>
          </p:cNvPr>
          <p:cNvCxnSpPr/>
          <p:nvPr/>
        </p:nvCxnSpPr>
        <p:spPr>
          <a:xfrm flipH="1" flipV="1">
            <a:off x="1692275" y="4581525"/>
            <a:ext cx="792163" cy="71913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>
            <a:extLst>
              <a:ext uri="{FF2B5EF4-FFF2-40B4-BE49-F238E27FC236}">
                <a16:creationId xmlns:a16="http://schemas.microsoft.com/office/drawing/2014/main" id="{42D484EF-6360-A94B-A20C-9B99D76A6230}"/>
              </a:ext>
            </a:extLst>
          </p:cNvPr>
          <p:cNvCxnSpPr/>
          <p:nvPr/>
        </p:nvCxnSpPr>
        <p:spPr>
          <a:xfrm flipV="1">
            <a:off x="827088" y="4581525"/>
            <a:ext cx="720725" cy="360363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>
            <a:extLst>
              <a:ext uri="{FF2B5EF4-FFF2-40B4-BE49-F238E27FC236}">
                <a16:creationId xmlns:a16="http://schemas.microsoft.com/office/drawing/2014/main" id="{6B0652D9-9C14-6D46-911E-9025F4D89888}"/>
              </a:ext>
            </a:extLst>
          </p:cNvPr>
          <p:cNvCxnSpPr/>
          <p:nvPr/>
        </p:nvCxnSpPr>
        <p:spPr>
          <a:xfrm>
            <a:off x="827088" y="5013325"/>
            <a:ext cx="720725" cy="360363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>
            <a:extLst>
              <a:ext uri="{FF2B5EF4-FFF2-40B4-BE49-F238E27FC236}">
                <a16:creationId xmlns:a16="http://schemas.microsoft.com/office/drawing/2014/main" id="{9B8D082C-8E4B-BD4E-8463-665A570F6B94}"/>
              </a:ext>
            </a:extLst>
          </p:cNvPr>
          <p:cNvCxnSpPr/>
          <p:nvPr/>
        </p:nvCxnSpPr>
        <p:spPr>
          <a:xfrm>
            <a:off x="2555875" y="4508500"/>
            <a:ext cx="863600" cy="43338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>
            <a:extLst>
              <a:ext uri="{FF2B5EF4-FFF2-40B4-BE49-F238E27FC236}">
                <a16:creationId xmlns:a16="http://schemas.microsoft.com/office/drawing/2014/main" id="{DC649171-6BDA-1247-8E6C-78DEC8CACC0C}"/>
              </a:ext>
            </a:extLst>
          </p:cNvPr>
          <p:cNvCxnSpPr/>
          <p:nvPr/>
        </p:nvCxnSpPr>
        <p:spPr>
          <a:xfrm flipV="1">
            <a:off x="2555875" y="4941888"/>
            <a:ext cx="863600" cy="4318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2 54">
            <a:extLst>
              <a:ext uri="{FF2B5EF4-FFF2-40B4-BE49-F238E27FC236}">
                <a16:creationId xmlns:a16="http://schemas.microsoft.com/office/drawing/2014/main" id="{EEF560AC-0D56-2D43-9297-3056B241FCF0}"/>
              </a:ext>
            </a:extLst>
          </p:cNvPr>
          <p:cNvCxnSpPr/>
          <p:nvPr/>
        </p:nvCxnSpPr>
        <p:spPr>
          <a:xfrm>
            <a:off x="971550" y="4941888"/>
            <a:ext cx="230505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2 57">
            <a:extLst>
              <a:ext uri="{FF2B5EF4-FFF2-40B4-BE49-F238E27FC236}">
                <a16:creationId xmlns:a16="http://schemas.microsoft.com/office/drawing/2014/main" id="{B6C388AE-C84B-3048-BCA2-31C521B359E8}"/>
              </a:ext>
            </a:extLst>
          </p:cNvPr>
          <p:cNvCxnSpPr/>
          <p:nvPr/>
        </p:nvCxnSpPr>
        <p:spPr>
          <a:xfrm>
            <a:off x="1763713" y="4652963"/>
            <a:ext cx="1512887" cy="360362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2 60">
            <a:extLst>
              <a:ext uri="{FF2B5EF4-FFF2-40B4-BE49-F238E27FC236}">
                <a16:creationId xmlns:a16="http://schemas.microsoft.com/office/drawing/2014/main" id="{429F2246-2886-5041-8C43-66DD247F9821}"/>
              </a:ext>
            </a:extLst>
          </p:cNvPr>
          <p:cNvCxnSpPr/>
          <p:nvPr/>
        </p:nvCxnSpPr>
        <p:spPr>
          <a:xfrm flipV="1">
            <a:off x="1692275" y="4941888"/>
            <a:ext cx="1584325" cy="358775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2 62">
            <a:extLst>
              <a:ext uri="{FF2B5EF4-FFF2-40B4-BE49-F238E27FC236}">
                <a16:creationId xmlns:a16="http://schemas.microsoft.com/office/drawing/2014/main" id="{9A93AFEA-8B1F-F04A-9A76-7013CAB2ADD5}"/>
              </a:ext>
            </a:extLst>
          </p:cNvPr>
          <p:cNvCxnSpPr/>
          <p:nvPr/>
        </p:nvCxnSpPr>
        <p:spPr>
          <a:xfrm flipV="1">
            <a:off x="827088" y="4652963"/>
            <a:ext cx="1657350" cy="288925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2 64">
            <a:extLst>
              <a:ext uri="{FF2B5EF4-FFF2-40B4-BE49-F238E27FC236}">
                <a16:creationId xmlns:a16="http://schemas.microsoft.com/office/drawing/2014/main" id="{AFF8125D-1DB0-AD4B-B8DD-91E1C6052E16}"/>
              </a:ext>
            </a:extLst>
          </p:cNvPr>
          <p:cNvCxnSpPr/>
          <p:nvPr/>
        </p:nvCxnSpPr>
        <p:spPr>
          <a:xfrm>
            <a:off x="971550" y="5013325"/>
            <a:ext cx="1728788" cy="28733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2 67">
            <a:extLst>
              <a:ext uri="{FF2B5EF4-FFF2-40B4-BE49-F238E27FC236}">
                <a16:creationId xmlns:a16="http://schemas.microsoft.com/office/drawing/2014/main" id="{618F33A0-37E1-3C43-A688-AAD880FFBFC5}"/>
              </a:ext>
            </a:extLst>
          </p:cNvPr>
          <p:cNvCxnSpPr/>
          <p:nvPr/>
        </p:nvCxnSpPr>
        <p:spPr>
          <a:xfrm flipV="1">
            <a:off x="5867400" y="4508500"/>
            <a:ext cx="1728788" cy="576263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2 69">
            <a:extLst>
              <a:ext uri="{FF2B5EF4-FFF2-40B4-BE49-F238E27FC236}">
                <a16:creationId xmlns:a16="http://schemas.microsoft.com/office/drawing/2014/main" id="{1A566D8D-0423-5C4A-AD7E-732C6E3A9297}"/>
              </a:ext>
            </a:extLst>
          </p:cNvPr>
          <p:cNvCxnSpPr/>
          <p:nvPr/>
        </p:nvCxnSpPr>
        <p:spPr>
          <a:xfrm>
            <a:off x="7596188" y="4508500"/>
            <a:ext cx="115252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2 70">
            <a:extLst>
              <a:ext uri="{FF2B5EF4-FFF2-40B4-BE49-F238E27FC236}">
                <a16:creationId xmlns:a16="http://schemas.microsoft.com/office/drawing/2014/main" id="{3292CBE3-3364-FF4C-9A0C-EFFDB0BC6157}"/>
              </a:ext>
            </a:extLst>
          </p:cNvPr>
          <p:cNvCxnSpPr/>
          <p:nvPr/>
        </p:nvCxnSpPr>
        <p:spPr>
          <a:xfrm flipV="1">
            <a:off x="7667625" y="4005263"/>
            <a:ext cx="792163" cy="503237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2 71">
            <a:extLst>
              <a:ext uri="{FF2B5EF4-FFF2-40B4-BE49-F238E27FC236}">
                <a16:creationId xmlns:a16="http://schemas.microsoft.com/office/drawing/2014/main" id="{60CC202C-557B-9648-8A9F-6128A4CBA247}"/>
              </a:ext>
            </a:extLst>
          </p:cNvPr>
          <p:cNvCxnSpPr/>
          <p:nvPr/>
        </p:nvCxnSpPr>
        <p:spPr>
          <a:xfrm>
            <a:off x="8459788" y="4005263"/>
            <a:ext cx="215900" cy="4318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2 72">
            <a:extLst>
              <a:ext uri="{FF2B5EF4-FFF2-40B4-BE49-F238E27FC236}">
                <a16:creationId xmlns:a16="http://schemas.microsoft.com/office/drawing/2014/main" id="{6BB71461-5E25-204F-954A-EB9C05BD2F6E}"/>
              </a:ext>
            </a:extLst>
          </p:cNvPr>
          <p:cNvCxnSpPr/>
          <p:nvPr/>
        </p:nvCxnSpPr>
        <p:spPr>
          <a:xfrm flipH="1">
            <a:off x="5003800" y="5084763"/>
            <a:ext cx="863600" cy="576262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2 73">
            <a:extLst>
              <a:ext uri="{FF2B5EF4-FFF2-40B4-BE49-F238E27FC236}">
                <a16:creationId xmlns:a16="http://schemas.microsoft.com/office/drawing/2014/main" id="{AAFEB9AF-4C30-4246-A2A6-DB9C07D257C2}"/>
              </a:ext>
            </a:extLst>
          </p:cNvPr>
          <p:cNvCxnSpPr/>
          <p:nvPr/>
        </p:nvCxnSpPr>
        <p:spPr>
          <a:xfrm flipH="1" flipV="1">
            <a:off x="5292725" y="4868863"/>
            <a:ext cx="574675" cy="2159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2 74">
            <a:extLst>
              <a:ext uri="{FF2B5EF4-FFF2-40B4-BE49-F238E27FC236}">
                <a16:creationId xmlns:a16="http://schemas.microsoft.com/office/drawing/2014/main" id="{900CBBEC-565F-0C4D-91A1-D06CEB3B1BAB}"/>
              </a:ext>
            </a:extLst>
          </p:cNvPr>
          <p:cNvCxnSpPr/>
          <p:nvPr/>
        </p:nvCxnSpPr>
        <p:spPr>
          <a:xfrm flipV="1">
            <a:off x="5003800" y="4868863"/>
            <a:ext cx="215900" cy="720725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e 88">
            <a:extLst>
              <a:ext uri="{FF2B5EF4-FFF2-40B4-BE49-F238E27FC236}">
                <a16:creationId xmlns:a16="http://schemas.microsoft.com/office/drawing/2014/main" id="{10DDABC2-AD80-F649-BF82-F0039700A3AF}"/>
              </a:ext>
            </a:extLst>
          </p:cNvPr>
          <p:cNvSpPr/>
          <p:nvPr/>
        </p:nvSpPr>
        <p:spPr>
          <a:xfrm>
            <a:off x="971550" y="692150"/>
            <a:ext cx="2879725" cy="280828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r>
              <a:rPr lang="it-IT" sz="2400" b="1" dirty="0">
                <a:solidFill>
                  <a:schemeClr val="tx1"/>
                </a:solidFill>
              </a:rPr>
              <a:t>A</a:t>
            </a:r>
          </a:p>
          <a:p>
            <a:pPr algn="ctr" eaLnBrk="1" hangingPunct="1">
              <a:defRPr/>
            </a:pPr>
            <a:r>
              <a:rPr lang="it-IT" sz="2400" b="1" i="1" dirty="0">
                <a:solidFill>
                  <a:schemeClr val="tx1"/>
                </a:solidFill>
              </a:rPr>
              <a:t>A stella</a:t>
            </a:r>
          </a:p>
        </p:txBody>
      </p:sp>
      <p:sp>
        <p:nvSpPr>
          <p:cNvPr id="90" name="Ovale 89">
            <a:extLst>
              <a:ext uri="{FF2B5EF4-FFF2-40B4-BE49-F238E27FC236}">
                <a16:creationId xmlns:a16="http://schemas.microsoft.com/office/drawing/2014/main" id="{D51B92CD-2519-494C-B8FB-7D8555C76384}"/>
              </a:ext>
            </a:extLst>
          </p:cNvPr>
          <p:cNvSpPr/>
          <p:nvPr/>
        </p:nvSpPr>
        <p:spPr>
          <a:xfrm>
            <a:off x="5003800" y="844550"/>
            <a:ext cx="3889375" cy="222408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r>
              <a:rPr lang="it-IT" sz="2400" b="1" dirty="0">
                <a:solidFill>
                  <a:schemeClr val="tx1"/>
                </a:solidFill>
              </a:rPr>
              <a:t>B</a:t>
            </a:r>
          </a:p>
          <a:p>
            <a:pPr algn="ctr" eaLnBrk="1" hangingPunct="1">
              <a:defRPr/>
            </a:pPr>
            <a:r>
              <a:rPr lang="it-IT" sz="2400" b="1" dirty="0">
                <a:solidFill>
                  <a:schemeClr val="tx1"/>
                </a:solidFill>
              </a:rPr>
              <a:t>lineare</a:t>
            </a:r>
          </a:p>
        </p:txBody>
      </p:sp>
      <p:sp>
        <p:nvSpPr>
          <p:cNvPr id="91" name="Ovale 90">
            <a:extLst>
              <a:ext uri="{FF2B5EF4-FFF2-40B4-BE49-F238E27FC236}">
                <a16:creationId xmlns:a16="http://schemas.microsoft.com/office/drawing/2014/main" id="{C34E1D4E-693F-0D44-B769-EC10C499A822}"/>
              </a:ext>
            </a:extLst>
          </p:cNvPr>
          <p:cNvSpPr/>
          <p:nvPr/>
        </p:nvSpPr>
        <p:spPr>
          <a:xfrm>
            <a:off x="763588" y="3860800"/>
            <a:ext cx="2728912" cy="2663825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r>
              <a:rPr lang="it-IT" sz="2400" b="1" dirty="0">
                <a:solidFill>
                  <a:schemeClr val="tx1"/>
                </a:solidFill>
              </a:rPr>
              <a:t>C</a:t>
            </a:r>
          </a:p>
          <a:p>
            <a:pPr algn="ctr" eaLnBrk="1" hangingPunct="1">
              <a:defRPr/>
            </a:pPr>
            <a:r>
              <a:rPr lang="it-IT" sz="2400" b="1" dirty="0">
                <a:solidFill>
                  <a:schemeClr val="tx1"/>
                </a:solidFill>
              </a:rPr>
              <a:t>Interazione</a:t>
            </a:r>
          </a:p>
          <a:p>
            <a:pPr algn="ctr" eaLnBrk="1" hangingPunct="1">
              <a:defRPr/>
            </a:pPr>
            <a:r>
              <a:rPr lang="it-IT" sz="2400" b="1" dirty="0">
                <a:solidFill>
                  <a:schemeClr val="tx1"/>
                </a:solidFill>
              </a:rPr>
              <a:t>totale</a:t>
            </a:r>
          </a:p>
        </p:txBody>
      </p:sp>
      <p:sp>
        <p:nvSpPr>
          <p:cNvPr id="92" name="Ovale 91">
            <a:extLst>
              <a:ext uri="{FF2B5EF4-FFF2-40B4-BE49-F238E27FC236}">
                <a16:creationId xmlns:a16="http://schemas.microsoft.com/office/drawing/2014/main" id="{531233E4-3CD7-8E4D-A8BE-F1D3290A24D1}"/>
              </a:ext>
            </a:extLst>
          </p:cNvPr>
          <p:cNvSpPr/>
          <p:nvPr/>
        </p:nvSpPr>
        <p:spPr>
          <a:xfrm>
            <a:off x="4356100" y="3573463"/>
            <a:ext cx="4608513" cy="2447925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endParaRPr lang="it-IT" dirty="0"/>
          </a:p>
          <a:p>
            <a:pPr algn="ctr" eaLnBrk="1" hangingPunct="1">
              <a:defRPr/>
            </a:pPr>
            <a:r>
              <a:rPr lang="it-IT" sz="2400" b="1" dirty="0">
                <a:solidFill>
                  <a:schemeClr val="tx1"/>
                </a:solidFill>
              </a:rPr>
              <a:t>D</a:t>
            </a:r>
          </a:p>
          <a:p>
            <a:pPr algn="ctr" eaLnBrk="1" hangingPunct="1">
              <a:defRPr/>
            </a:pPr>
            <a:r>
              <a:rPr lang="it-IT" sz="2400" b="1" dirty="0" err="1">
                <a:solidFill>
                  <a:schemeClr val="tx1"/>
                </a:solidFill>
              </a:rPr>
              <a:t>nested</a:t>
            </a:r>
            <a:endParaRPr lang="it-IT" sz="2400" b="1" dirty="0">
              <a:solidFill>
                <a:schemeClr val="tx1"/>
              </a:solidFill>
            </a:endParaRPr>
          </a:p>
        </p:txBody>
      </p:sp>
      <p:cxnSp>
        <p:nvCxnSpPr>
          <p:cNvPr id="43" name="Connettore 2 42">
            <a:extLst>
              <a:ext uri="{FF2B5EF4-FFF2-40B4-BE49-F238E27FC236}">
                <a16:creationId xmlns:a16="http://schemas.microsoft.com/office/drawing/2014/main" id="{65AD85F1-6E5A-924A-BB3B-D643A2D711E9}"/>
              </a:ext>
            </a:extLst>
          </p:cNvPr>
          <p:cNvCxnSpPr/>
          <p:nvPr/>
        </p:nvCxnSpPr>
        <p:spPr>
          <a:xfrm>
            <a:off x="5276850" y="1928813"/>
            <a:ext cx="115252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>
            <a:extLst>
              <a:ext uri="{FF2B5EF4-FFF2-40B4-BE49-F238E27FC236}">
                <a16:creationId xmlns:a16="http://schemas.microsoft.com/office/drawing/2014/main" id="{C3C3C82F-087D-0842-82FE-54D79803A66B}"/>
              </a:ext>
            </a:extLst>
          </p:cNvPr>
          <p:cNvCxnSpPr/>
          <p:nvPr/>
        </p:nvCxnSpPr>
        <p:spPr>
          <a:xfrm>
            <a:off x="6500813" y="1928813"/>
            <a:ext cx="115252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22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1" grpId="0" animBg="1"/>
      <p:bldP spid="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5B41B3C0-BDC9-6C4B-A597-62E3917C5030}"/>
              </a:ext>
            </a:extLst>
          </p:cNvPr>
          <p:cNvSpPr/>
          <p:nvPr/>
        </p:nvSpPr>
        <p:spPr>
          <a:xfrm>
            <a:off x="467544" y="116632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Prospettiva</a:t>
            </a:r>
            <a:r>
              <a:rPr lang="en-GB" sz="3600" b="1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n-GB" sz="36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Monocentrica</a:t>
            </a:r>
            <a:endParaRPr lang="en-GB" sz="36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7A3FA89-3955-0342-961B-A44E1121536F}"/>
              </a:ext>
            </a:extLst>
          </p:cNvPr>
          <p:cNvSpPr txBox="1">
            <a:spLocks noChangeArrowheads="1"/>
          </p:cNvSpPr>
          <p:nvPr/>
        </p:nvSpPr>
        <p:spPr>
          <a:xfrm>
            <a:off x="251520" y="620688"/>
            <a:ext cx="8435280" cy="551023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2400" dirty="0"/>
          </a:p>
          <a:p>
            <a:pPr>
              <a:lnSpc>
                <a:spcPct val="90000"/>
              </a:lnSpc>
              <a:defRPr/>
            </a:pPr>
            <a:r>
              <a:rPr lang="it-IT" dirty="0">
                <a:latin typeface="Garamond" panose="02020404030301010803" pitchFamily="18" charset="0"/>
              </a:rPr>
              <a:t>&lt;&lt;</a:t>
            </a:r>
            <a:r>
              <a:rPr lang="it-IT" i="1" dirty="0">
                <a:latin typeface="Garamond" panose="02020404030301010803" pitchFamily="18" charset="0"/>
              </a:rPr>
              <a:t>qualsiasi cosa un governo scelga di fare o di non fare</a:t>
            </a:r>
            <a:r>
              <a:rPr lang="it-IT" dirty="0">
                <a:latin typeface="Garamond" panose="02020404030301010803" pitchFamily="18" charset="0"/>
              </a:rPr>
              <a:t>&gt;&gt;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dirty="0">
                <a:latin typeface="Garamond" panose="02020404030301010803" pitchFamily="18" charset="0"/>
              </a:rPr>
              <a:t>						Thomas </a:t>
            </a:r>
            <a:r>
              <a:rPr lang="it-IT" dirty="0" err="1">
                <a:latin typeface="Garamond" panose="02020404030301010803" pitchFamily="18" charset="0"/>
              </a:rPr>
              <a:t>Dye</a:t>
            </a:r>
            <a:endParaRPr lang="it-IT" dirty="0">
              <a:latin typeface="Garamond" panose="02020404030301010803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  <a:defRPr/>
            </a:pPr>
            <a:endParaRPr lang="it-IT" dirty="0">
              <a:latin typeface="Garamond" panose="02020404030301010803" pitchFamily="18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it-IT" dirty="0">
                <a:latin typeface="Garamond" panose="02020404030301010803" pitchFamily="18" charset="0"/>
              </a:rPr>
              <a:t>Una PP è il prodotto del governo, ovvero di un’autorità provvista di potere politico e di legittimità istituzionale</a:t>
            </a:r>
          </a:p>
          <a:p>
            <a:pPr algn="just">
              <a:lnSpc>
                <a:spcPct val="90000"/>
              </a:lnSpc>
              <a:defRPr/>
            </a:pPr>
            <a:endParaRPr lang="it-IT" dirty="0">
              <a:latin typeface="Garamond" panose="02020404030301010803" pitchFamily="18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it-IT" dirty="0">
                <a:latin typeface="Garamond" panose="02020404030301010803" pitchFamily="18" charset="0"/>
              </a:rPr>
              <a:t>Attori o relazioni tra attori</a:t>
            </a:r>
          </a:p>
        </p:txBody>
      </p:sp>
    </p:spTree>
    <p:extLst>
      <p:ext uri="{BB962C8B-B14F-4D97-AF65-F5344CB8AC3E}">
        <p14:creationId xmlns:p14="http://schemas.microsoft.com/office/powerpoint/2010/main" val="189216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A7A7729-D3C1-7B43-AA5D-199C80502B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									</a:t>
            </a:r>
            <a:r>
              <a:rPr lang="it-IT" altLang="it-IT" dirty="0">
                <a:solidFill>
                  <a:srgbClr val="C00000"/>
                </a:solidFill>
                <a:latin typeface="Garamond" panose="02020404030301010803" pitchFamily="18" charset="0"/>
              </a:rPr>
              <a:t>	</a:t>
            </a:r>
            <a:r>
              <a:rPr lang="it-IT" altLang="it-IT" sz="3600" dirty="0">
                <a:solidFill>
                  <a:srgbClr val="C00000"/>
                </a:solidFill>
                <a:latin typeface="Garamond" panose="02020404030301010803" pitchFamily="18" charset="0"/>
              </a:rPr>
              <a:t>	Prospettiva policentrica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8D14E1F-60F9-9045-A41F-F1715663FB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513" y="908720"/>
            <a:ext cx="8496944" cy="5494920"/>
          </a:xfrm>
        </p:spPr>
        <p:txBody>
          <a:bodyPr/>
          <a:lstStyle/>
          <a:p>
            <a:pPr algn="just" hangingPunct="0"/>
            <a:r>
              <a:rPr lang="it-IT" sz="2600" b="1" i="1" dirty="0">
                <a:latin typeface="Garamond" panose="02020404030301010803" pitchFamily="18" charset="0"/>
              </a:rPr>
              <a:t>"processo intenzionale" in cui un numero non prevedibile  di "attori", portatori di specifici "interessi" ed "idee", interagisce "continuativamente" al fine non solo di mantenere, acquisire o aumentare il proprio "potere" ma anche di  affrontare e risolvere "problemi" percepiti avere una rilevanza e/o un impatto "collettivo»</a:t>
            </a:r>
            <a:endParaRPr lang="it-IT" sz="2600" b="1" dirty="0"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  <a:buNone/>
            </a:pPr>
            <a:endParaRPr lang="it-IT" altLang="it-IT" sz="2600" dirty="0"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it-IT" altLang="it-IT" sz="2600" dirty="0">
                <a:latin typeface="Garamond" panose="02020404030301010803" pitchFamily="18" charset="0"/>
              </a:rPr>
              <a:t>Carattere indeterminato dei processi politici</a:t>
            </a:r>
          </a:p>
          <a:p>
            <a:pPr>
              <a:lnSpc>
                <a:spcPct val="90000"/>
              </a:lnSpc>
            </a:pPr>
            <a:endParaRPr lang="it-IT" altLang="it-IT" sz="2600" dirty="0"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it-IT" altLang="it-IT" sz="2600" dirty="0">
                <a:latin typeface="Garamond" panose="02020404030301010803" pitchFamily="18" charset="0"/>
              </a:rPr>
              <a:t>Analisi empirica</a:t>
            </a:r>
          </a:p>
          <a:p>
            <a:pPr>
              <a:lnSpc>
                <a:spcPct val="90000"/>
              </a:lnSpc>
            </a:pPr>
            <a:endParaRPr lang="it-IT" altLang="it-IT" sz="2600" dirty="0"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it-IT" altLang="it-IT" sz="2600" dirty="0">
                <a:latin typeface="Garamond" panose="02020404030301010803" pitchFamily="18" charset="0"/>
              </a:rPr>
              <a:t>Ruolo dell’individuo e dell’organizzazione</a:t>
            </a:r>
          </a:p>
        </p:txBody>
      </p:sp>
    </p:spTree>
    <p:extLst>
      <p:ext uri="{BB962C8B-B14F-4D97-AF65-F5344CB8AC3E}">
        <p14:creationId xmlns:p14="http://schemas.microsoft.com/office/powerpoint/2010/main" val="2280535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olo 6">
            <a:extLst>
              <a:ext uri="{FF2B5EF4-FFF2-40B4-BE49-F238E27FC236}">
                <a16:creationId xmlns:a16="http://schemas.microsoft.com/office/drawing/2014/main" id="{6D6B7903-1A1F-0B43-99F9-9B2377763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150"/>
          </a:xfrm>
        </p:spPr>
        <p:txBody>
          <a:bodyPr>
            <a:normAutofit fontScale="90000"/>
          </a:bodyPr>
          <a:lstStyle/>
          <a:p>
            <a:r>
              <a:rPr lang="it-IT" altLang="it-IT" b="1" dirty="0">
                <a:solidFill>
                  <a:srgbClr val="C00000"/>
                </a:solidFill>
                <a:latin typeface="Garamond" panose="02020404030301010803" pitchFamily="18" charset="0"/>
              </a:rPr>
              <a:t>Tipici attori di policy</a:t>
            </a:r>
          </a:p>
        </p:txBody>
      </p:sp>
      <p:sp>
        <p:nvSpPr>
          <p:cNvPr id="18435" name="Segnaposto numero diapositiva 5">
            <a:extLst>
              <a:ext uri="{FF2B5EF4-FFF2-40B4-BE49-F238E27FC236}">
                <a16:creationId xmlns:a16="http://schemas.microsoft.com/office/drawing/2014/main" id="{D968620A-B7BC-1F47-B00F-31AB1201AE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B6E204F-365A-EC42-B18C-AE925C6DB34D}" type="slidenum">
              <a:rPr lang="it-IT" altLang="it-IT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sp>
        <p:nvSpPr>
          <p:cNvPr id="18436" name="Oval 9">
            <a:extLst>
              <a:ext uri="{FF2B5EF4-FFF2-40B4-BE49-F238E27FC236}">
                <a16:creationId xmlns:a16="http://schemas.microsoft.com/office/drawing/2014/main" id="{89D1B795-C7A7-8746-80A8-2E1A9D266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2708275"/>
            <a:ext cx="2159000" cy="2089150"/>
          </a:xfrm>
          <a:prstGeom prst="ellipse">
            <a:avLst/>
          </a:prstGeom>
          <a:solidFill>
            <a:srgbClr val="CCFFFF"/>
          </a:solidFill>
          <a:ln w="38160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Clr>
                <a:srgbClr val="FF0000"/>
              </a:buClr>
              <a:buFont typeface="Arial" panose="020B0604020202020204" pitchFamily="34" charset="0"/>
              <a:buNone/>
            </a:pPr>
            <a:r>
              <a:rPr lang="en-GB" altLang="it-IT" sz="1800">
                <a:solidFill>
                  <a:srgbClr val="FF0000"/>
                </a:solidFill>
                <a:latin typeface="Arial" panose="020B0604020202020204" pitchFamily="34" charset="0"/>
              </a:rPr>
              <a:t>Attori </a:t>
            </a:r>
          </a:p>
          <a:p>
            <a:pPr algn="ctr" eaLnBrk="1" hangingPunct="1">
              <a:spcBef>
                <a:spcPts val="600"/>
              </a:spcBef>
              <a:buClr>
                <a:srgbClr val="FF0000"/>
              </a:buClr>
              <a:buFont typeface="Arial" panose="020B0604020202020204" pitchFamily="34" charset="0"/>
              <a:buNone/>
            </a:pPr>
            <a:r>
              <a:rPr lang="en-GB" altLang="it-IT" sz="1800">
                <a:solidFill>
                  <a:srgbClr val="FF0000"/>
                </a:solidFill>
                <a:latin typeface="Arial" panose="020B0604020202020204" pitchFamily="34" charset="0"/>
              </a:rPr>
              <a:t>di policy</a:t>
            </a:r>
          </a:p>
          <a:p>
            <a:pPr algn="ctr" eaLnBrk="1" hangingPunct="1">
              <a:spcBef>
                <a:spcPts val="600"/>
              </a:spcBef>
              <a:buClr>
                <a:srgbClr val="FF0000"/>
              </a:buClr>
              <a:buFont typeface="Arial" panose="020B0604020202020204" pitchFamily="34" charset="0"/>
              <a:buNone/>
            </a:pPr>
            <a:endParaRPr lang="en-GB" altLang="it-IT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437" name="Oval 5">
            <a:extLst>
              <a:ext uri="{FF2B5EF4-FFF2-40B4-BE49-F238E27FC236}">
                <a16:creationId xmlns:a16="http://schemas.microsoft.com/office/drawing/2014/main" id="{2E5D87E9-ACA6-3F48-B934-5F163D83E32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153319" y="3034506"/>
            <a:ext cx="1727200" cy="3094038"/>
          </a:xfrm>
          <a:prstGeom prst="ellips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it-IT" sz="1800">
              <a:latin typeface="Arial" panose="020B0604020202020204" pitchFamily="34" charset="0"/>
            </a:endParaRPr>
          </a:p>
        </p:txBody>
      </p:sp>
      <p:sp>
        <p:nvSpPr>
          <p:cNvPr id="18438" name="Oval 4">
            <a:extLst>
              <a:ext uri="{FF2B5EF4-FFF2-40B4-BE49-F238E27FC236}">
                <a16:creationId xmlns:a16="http://schemas.microsoft.com/office/drawing/2014/main" id="{5A011473-B130-EB4F-8ABD-D883290F3DFB}"/>
              </a:ext>
            </a:extLst>
          </p:cNvPr>
          <p:cNvSpPr>
            <a:spLocks noChangeArrowheads="1"/>
          </p:cNvSpPr>
          <p:nvPr/>
        </p:nvSpPr>
        <p:spPr bwMode="auto">
          <a:xfrm rot="-2340000">
            <a:off x="1609725" y="1546225"/>
            <a:ext cx="1697038" cy="3773488"/>
          </a:xfrm>
          <a:prstGeom prst="ellips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Clr>
                <a:srgbClr val="FFFF00"/>
              </a:buClr>
              <a:buFont typeface="Arial" panose="020B0604020202020204" pitchFamily="34" charset="0"/>
              <a:buNone/>
            </a:pPr>
            <a:endParaRPr lang="en-GB" altLang="it-IT" sz="180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ts val="600"/>
              </a:spcBef>
              <a:buClr>
                <a:srgbClr val="FFFF00"/>
              </a:buClr>
              <a:buFont typeface="Arial" panose="020B0604020202020204" pitchFamily="34" charset="0"/>
              <a:buNone/>
            </a:pPr>
            <a:endParaRPr lang="en-GB" altLang="it-IT" sz="180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18439" name="Oval 3">
            <a:extLst>
              <a:ext uri="{FF2B5EF4-FFF2-40B4-BE49-F238E27FC236}">
                <a16:creationId xmlns:a16="http://schemas.microsoft.com/office/drawing/2014/main" id="{2760A2D7-076D-5D49-B537-3B4746D8F0D6}"/>
              </a:ext>
            </a:extLst>
          </p:cNvPr>
          <p:cNvSpPr>
            <a:spLocks noChangeArrowheads="1"/>
          </p:cNvSpPr>
          <p:nvPr/>
        </p:nvSpPr>
        <p:spPr bwMode="auto">
          <a:xfrm rot="2580000">
            <a:off x="452438" y="1557338"/>
            <a:ext cx="2005012" cy="3700462"/>
          </a:xfrm>
          <a:prstGeom prst="ellips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it-IT" sz="1800">
              <a:latin typeface="Arial" panose="020B0604020202020204" pitchFamily="34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9930EBA6-E1ED-504A-8589-40814AB08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1484313"/>
            <a:ext cx="1079500" cy="401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ts val="1500"/>
              </a:spcBef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politici</a:t>
            </a:r>
            <a:endParaRPr lang="en-GB" sz="2000" dirty="0">
              <a:solidFill>
                <a:srgbClr val="000000"/>
              </a:solidFill>
              <a:latin typeface="+mn-lt"/>
              <a:cs typeface="Arial" charset="0"/>
            </a:endParaRPr>
          </a:p>
        </p:txBody>
      </p:sp>
      <p:sp>
        <p:nvSpPr>
          <p:cNvPr id="14" name="Line 5">
            <a:extLst>
              <a:ext uri="{FF2B5EF4-FFF2-40B4-BE49-F238E27FC236}">
                <a16:creationId xmlns:a16="http://schemas.microsoft.com/office/drawing/2014/main" id="{DCFBB636-E83D-C848-AF38-D2D00334E3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1123950"/>
            <a:ext cx="1223963" cy="5778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Line 6">
            <a:extLst>
              <a:ext uri="{FF2B5EF4-FFF2-40B4-BE49-F238E27FC236}">
                <a16:creationId xmlns:a16="http://schemas.microsoft.com/office/drawing/2014/main" id="{045BD7A5-EB32-514C-99C3-B838E55A5F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1700213"/>
            <a:ext cx="1079500" cy="433387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Text Box 7">
            <a:extLst>
              <a:ext uri="{FF2B5EF4-FFF2-40B4-BE49-F238E27FC236}">
                <a16:creationId xmlns:a16="http://schemas.microsoft.com/office/drawing/2014/main" id="{1E0607E2-9C54-1C4C-B112-D3EA36072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836613"/>
            <a:ext cx="1657350" cy="401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ts val="1500"/>
              </a:spcBef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Esecutivo</a:t>
            </a:r>
            <a:endParaRPr lang="en-GB" sz="2000" dirty="0">
              <a:solidFill>
                <a:srgbClr val="000000"/>
              </a:solidFill>
              <a:latin typeface="+mn-lt"/>
              <a:cs typeface="Arial" charset="0"/>
            </a:endParaRPr>
          </a:p>
        </p:txBody>
      </p:sp>
      <p:sp>
        <p:nvSpPr>
          <p:cNvPr id="17" name="Text Box 8">
            <a:extLst>
              <a:ext uri="{FF2B5EF4-FFF2-40B4-BE49-F238E27FC236}">
                <a16:creationId xmlns:a16="http://schemas.microsoft.com/office/drawing/2014/main" id="{24966832-9AF4-CA47-A704-350886CF0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5250" y="1892300"/>
            <a:ext cx="1439863" cy="401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ts val="1500"/>
              </a:spcBef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000">
                <a:solidFill>
                  <a:srgbClr val="000000"/>
                </a:solidFill>
                <a:latin typeface="+mn-lt"/>
                <a:cs typeface="Arial" charset="0"/>
              </a:rPr>
              <a:t>legislatori</a:t>
            </a:r>
          </a:p>
        </p:txBody>
      </p:sp>
      <p:sp>
        <p:nvSpPr>
          <p:cNvPr id="19" name="Text Box 10">
            <a:extLst>
              <a:ext uri="{FF2B5EF4-FFF2-40B4-BE49-F238E27FC236}">
                <a16:creationId xmlns:a16="http://schemas.microsoft.com/office/drawing/2014/main" id="{B24C02E9-14C0-0E49-80A4-93F396774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2420938"/>
            <a:ext cx="1368425" cy="401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ts val="1500"/>
              </a:spcBef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burocrati</a:t>
            </a:r>
            <a:endParaRPr lang="en-GB" sz="2000" dirty="0">
              <a:solidFill>
                <a:srgbClr val="000000"/>
              </a:solidFill>
              <a:latin typeface="+mn-lt"/>
              <a:cs typeface="Arial" charset="0"/>
            </a:endParaRPr>
          </a:p>
        </p:txBody>
      </p:sp>
      <p:sp>
        <p:nvSpPr>
          <p:cNvPr id="23" name="Text Box 14">
            <a:extLst>
              <a:ext uri="{FF2B5EF4-FFF2-40B4-BE49-F238E27FC236}">
                <a16:creationId xmlns:a16="http://schemas.microsoft.com/office/drawing/2014/main" id="{EF424FD8-D7EA-ED43-A15F-CCF1229EA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3429000"/>
            <a:ext cx="2808288" cy="401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ts val="1500"/>
              </a:spcBef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Gruppi</a:t>
            </a:r>
            <a:r>
              <a:rPr lang="en-GB" sz="2000" dirty="0">
                <a:solidFill>
                  <a:srgbClr val="000000"/>
                </a:solidFill>
                <a:latin typeface="+mn-lt"/>
                <a:cs typeface="Arial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di</a:t>
            </a:r>
            <a:r>
              <a:rPr lang="en-GB" sz="2000" dirty="0">
                <a:solidFill>
                  <a:srgbClr val="000000"/>
                </a:solidFill>
                <a:latin typeface="+mn-lt"/>
                <a:cs typeface="Arial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interesse</a:t>
            </a:r>
            <a:endParaRPr lang="en-GB" sz="2000" dirty="0">
              <a:solidFill>
                <a:srgbClr val="000000"/>
              </a:solidFill>
              <a:latin typeface="+mn-lt"/>
              <a:cs typeface="Arial" charset="0"/>
            </a:endParaRPr>
          </a:p>
        </p:txBody>
      </p:sp>
      <p:sp>
        <p:nvSpPr>
          <p:cNvPr id="24" name="Text Box 15">
            <a:extLst>
              <a:ext uri="{FF2B5EF4-FFF2-40B4-BE49-F238E27FC236}">
                <a16:creationId xmlns:a16="http://schemas.microsoft.com/office/drawing/2014/main" id="{1045D0E0-31F9-6844-9000-C37856CC4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365625"/>
            <a:ext cx="3887788" cy="401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ts val="1500"/>
              </a:spcBef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Organizzazioni</a:t>
            </a:r>
            <a:r>
              <a:rPr lang="en-GB" sz="2000" dirty="0">
                <a:solidFill>
                  <a:srgbClr val="000000"/>
                </a:solidFill>
                <a:latin typeface="+mn-lt"/>
                <a:cs typeface="Arial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di</a:t>
            </a:r>
            <a:r>
              <a:rPr lang="en-GB" sz="2000" dirty="0">
                <a:solidFill>
                  <a:srgbClr val="000000"/>
                </a:solidFill>
                <a:latin typeface="+mn-lt"/>
                <a:cs typeface="Arial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ricerca</a:t>
            </a:r>
            <a:endParaRPr lang="en-GB" sz="2000" dirty="0">
              <a:solidFill>
                <a:srgbClr val="000000"/>
              </a:solidFill>
              <a:latin typeface="+mn-lt"/>
              <a:cs typeface="Arial" charset="0"/>
            </a:endParaRPr>
          </a:p>
        </p:txBody>
      </p:sp>
      <p:sp>
        <p:nvSpPr>
          <p:cNvPr id="25" name="Text Box 16">
            <a:extLst>
              <a:ext uri="{FF2B5EF4-FFF2-40B4-BE49-F238E27FC236}">
                <a16:creationId xmlns:a16="http://schemas.microsoft.com/office/drawing/2014/main" id="{427CB290-AB9B-4446-8AB4-6F085B1F4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5373688"/>
            <a:ext cx="4679950" cy="401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ts val="1500"/>
              </a:spcBef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Mezzi</a:t>
            </a:r>
            <a:r>
              <a:rPr lang="en-GB" sz="2000" dirty="0">
                <a:solidFill>
                  <a:srgbClr val="000000"/>
                </a:solidFill>
                <a:latin typeface="+mn-lt"/>
                <a:cs typeface="Arial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di</a:t>
            </a:r>
            <a:r>
              <a:rPr lang="en-GB" sz="2000" dirty="0">
                <a:solidFill>
                  <a:srgbClr val="000000"/>
                </a:solidFill>
                <a:latin typeface="+mn-lt"/>
                <a:cs typeface="Arial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comunicazione</a:t>
            </a:r>
            <a:r>
              <a:rPr lang="en-GB" sz="2000" dirty="0">
                <a:solidFill>
                  <a:srgbClr val="000000"/>
                </a:solidFill>
                <a:latin typeface="+mn-lt"/>
                <a:cs typeface="Arial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di</a:t>
            </a:r>
            <a:r>
              <a:rPr lang="en-GB" sz="2000" dirty="0">
                <a:solidFill>
                  <a:srgbClr val="000000"/>
                </a:solidFill>
                <a:latin typeface="+mn-lt"/>
                <a:cs typeface="Arial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+mn-lt"/>
                <a:cs typeface="Arial" charset="0"/>
              </a:rPr>
              <a:t>massa</a:t>
            </a:r>
            <a:endParaRPr lang="en-GB" sz="2000" dirty="0">
              <a:solidFill>
                <a:srgbClr val="000000"/>
              </a:solidFill>
              <a:latin typeface="+mn-lt"/>
              <a:cs typeface="Arial" charset="0"/>
            </a:endParaRPr>
          </a:p>
        </p:txBody>
      </p:sp>
      <p:sp>
        <p:nvSpPr>
          <p:cNvPr id="26" name="Parentesi graffa aperta 25">
            <a:extLst>
              <a:ext uri="{FF2B5EF4-FFF2-40B4-BE49-F238E27FC236}">
                <a16:creationId xmlns:a16="http://schemas.microsoft.com/office/drawing/2014/main" id="{DBB7BBB5-4C43-FA4A-962A-27439312ACBD}"/>
              </a:ext>
            </a:extLst>
          </p:cNvPr>
          <p:cNvSpPr/>
          <p:nvPr/>
        </p:nvSpPr>
        <p:spPr>
          <a:xfrm>
            <a:off x="3563938" y="1557338"/>
            <a:ext cx="936625" cy="4319587"/>
          </a:xfrm>
          <a:prstGeom prst="leftBrace">
            <a:avLst>
              <a:gd name="adj1" fmla="val 8333"/>
              <a:gd name="adj2" fmla="val 51254"/>
            </a:avLst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285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989A160E-33F1-4846-B0E6-8695DAA2D401}"/>
              </a:ext>
            </a:extLst>
          </p:cNvPr>
          <p:cNvSpPr txBox="1">
            <a:spLocks noChangeArrowheads="1"/>
          </p:cNvSpPr>
          <p:nvPr/>
        </p:nvSpPr>
        <p:spPr>
          <a:xfrm>
            <a:off x="251520" y="1196752"/>
            <a:ext cx="8435280" cy="493417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/>
            <a:r>
              <a:rPr lang="it-IT" altLang="it-IT" sz="2800" b="1" dirty="0">
                <a:latin typeface="Garamond" panose="02020404030301010803" pitchFamily="18" charset="0"/>
              </a:rPr>
              <a:t>Apparato statale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altLang="it-IT" sz="2400" dirty="0">
                <a:latin typeface="Garamond" panose="02020404030301010803" pitchFamily="18" charset="0"/>
              </a:rPr>
              <a:t>Funzionari elettivi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altLang="it-IT" sz="2400" dirty="0">
                <a:latin typeface="Garamond" panose="02020404030301010803" pitchFamily="18" charset="0"/>
              </a:rPr>
              <a:t>Funzionari nominati</a:t>
            </a:r>
          </a:p>
          <a:p>
            <a:pPr marL="533400" indent="-533400"/>
            <a:endParaRPr lang="it-IT" altLang="it-IT" sz="2400" dirty="0">
              <a:latin typeface="Garamond" panose="02020404030301010803" pitchFamily="18" charset="0"/>
            </a:endParaRPr>
          </a:p>
          <a:p>
            <a:pPr marL="914400" lvl="1" indent="-457200"/>
            <a:r>
              <a:rPr lang="it-IT" altLang="it-IT" sz="2400" dirty="0">
                <a:latin typeface="Garamond" panose="02020404030301010803" pitchFamily="18" charset="0"/>
              </a:rPr>
              <a:t>Partiti</a:t>
            </a:r>
          </a:p>
          <a:p>
            <a:pPr marL="914400" lvl="1" indent="-457200"/>
            <a:r>
              <a:rPr lang="it-IT" altLang="it-IT" sz="2400" dirty="0">
                <a:latin typeface="Garamond" panose="02020404030301010803" pitchFamily="18" charset="0"/>
              </a:rPr>
              <a:t>Elettori</a:t>
            </a:r>
          </a:p>
          <a:p>
            <a:pPr marL="533400" indent="-533400"/>
            <a:endParaRPr lang="it-IT" altLang="it-IT" sz="2400" dirty="0">
              <a:latin typeface="Garamond" panose="02020404030301010803" pitchFamily="18" charset="0"/>
            </a:endParaRPr>
          </a:p>
          <a:p>
            <a:pPr marL="533400" indent="-533400"/>
            <a:r>
              <a:rPr lang="it-IT" altLang="it-IT" sz="2800" b="1" dirty="0">
                <a:latin typeface="Garamond" panose="02020404030301010803" pitchFamily="18" charset="0"/>
              </a:rPr>
              <a:t>Sfera sociale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altLang="it-IT" sz="2400" dirty="0">
                <a:latin typeface="Garamond" panose="02020404030301010803" pitchFamily="18" charset="0"/>
              </a:rPr>
              <a:t>Gruppi d’interesse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altLang="it-IT" sz="2400" dirty="0">
                <a:latin typeface="Garamond" panose="02020404030301010803" pitchFamily="18" charset="0"/>
              </a:rPr>
              <a:t>Organizzazioni di ricerca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altLang="it-IT" sz="2400" dirty="0">
                <a:latin typeface="Garamond" panose="02020404030301010803" pitchFamily="18" charset="0"/>
              </a:rPr>
              <a:t>Mass media</a:t>
            </a:r>
          </a:p>
          <a:p>
            <a:pPr marL="533400" indent="-533400">
              <a:buFont typeface="Wingdings" pitchFamily="2" charset="2"/>
              <a:buNone/>
            </a:pPr>
            <a:endParaRPr lang="it-IT" altLang="it-IT" sz="24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3CEC0AC-AF74-B94C-B3CE-010685E965C7}"/>
              </a:ext>
            </a:extLst>
          </p:cNvPr>
          <p:cNvSpPr txBox="1"/>
          <p:nvPr/>
        </p:nvSpPr>
        <p:spPr>
          <a:xfrm>
            <a:off x="755576" y="0"/>
            <a:ext cx="7548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altLang="it-IT" sz="2800" b="1" dirty="0">
                <a:solidFill>
                  <a:srgbClr val="C00000"/>
                </a:solidFill>
                <a:latin typeface="Garamond" panose="02020404030301010803" pitchFamily="18" charset="0"/>
              </a:rPr>
              <a:t>Attori (risorse di potere) e sfere istituzionali</a:t>
            </a:r>
            <a:endParaRPr lang="en-GB" sz="28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05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3">
            <a:extLst>
              <a:ext uri="{FF2B5EF4-FFF2-40B4-BE49-F238E27FC236}">
                <a16:creationId xmlns:a16="http://schemas.microsoft.com/office/drawing/2014/main" id="{B9752768-00D9-8040-94D6-B68C04CFB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ADFD2F70-AF38-7A40-A32D-0BA373F89AB6}" type="slidenum">
              <a:rPr lang="it-IT" altLang="it-IT" sz="1200">
                <a:solidFill>
                  <a:srgbClr val="898989"/>
                </a:solidFill>
              </a:rPr>
              <a:pPr algn="l">
                <a:spcBef>
                  <a:spcPct val="0"/>
                </a:spcBef>
                <a:buFontTx/>
                <a:buNone/>
              </a:pPr>
              <a:t>8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3AFEF604-AD3B-6347-A20A-80449361E4C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8913"/>
            <a:ext cx="8229600" cy="576262"/>
          </a:xfrm>
        </p:spPr>
        <p:txBody>
          <a:bodyPr lIns="90000" tIns="46800" rIns="90000" bIns="46800" anchor="t"/>
          <a:lstStyle/>
          <a:p>
            <a: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4000" dirty="0">
                <a:solidFill>
                  <a:srgbClr val="C00000"/>
                </a:solidFill>
                <a:latin typeface="Garamond" panose="02020404030301010803" pitchFamily="18" charset="0"/>
              </a:rPr>
              <a:t>Funzionari elettivi</a:t>
            </a:r>
            <a:endParaRPr lang="en-GB" altLang="it-IT" sz="40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DEC8B1E-5CEE-704F-9B57-CEF7D3D49378}"/>
              </a:ext>
            </a:extLst>
          </p:cNvPr>
          <p:cNvSpPr txBox="1">
            <a:spLocks noChangeArrowheads="1"/>
          </p:cNvSpPr>
          <p:nvPr/>
        </p:nvSpPr>
        <p:spPr>
          <a:xfrm>
            <a:off x="153988" y="760557"/>
            <a:ext cx="8786812" cy="639762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q"/>
            </a:pPr>
            <a:r>
              <a:rPr lang="it-IT" altLang="it-IT" dirty="0">
                <a:latin typeface="Garamond" panose="02020404030301010803" pitchFamily="18" charset="0"/>
              </a:rPr>
              <a:t>   </a:t>
            </a:r>
            <a:r>
              <a:rPr lang="it-IT" altLang="it-IT" b="1" dirty="0">
                <a:latin typeface="Garamond" panose="02020404030301010803" pitchFamily="18" charset="0"/>
              </a:rPr>
              <a:t>Potere esecutivo</a:t>
            </a:r>
          </a:p>
          <a:p>
            <a:pPr marL="914400" lvl="1" indent="-457200"/>
            <a:r>
              <a:rPr lang="it-IT" altLang="it-IT" dirty="0">
                <a:latin typeface="Garamond" panose="02020404030301010803" pitchFamily="18" charset="0"/>
              </a:rPr>
              <a:t>Prerogative (costituzionali)</a:t>
            </a:r>
          </a:p>
          <a:p>
            <a:pPr marL="1295400" lvl="2" indent="-381000"/>
            <a:r>
              <a:rPr lang="it-IT" altLang="it-IT" dirty="0">
                <a:latin typeface="Garamond" panose="02020404030301010803" pitchFamily="18" charset="0"/>
              </a:rPr>
              <a:t>Sistemi parlamentari e presidenziali</a:t>
            </a:r>
          </a:p>
          <a:p>
            <a:pPr marL="914400" lvl="1" indent="-457200"/>
            <a:r>
              <a:rPr lang="it-IT" altLang="it-IT" dirty="0">
                <a:latin typeface="Garamond" panose="02020404030301010803" pitchFamily="18" charset="0"/>
              </a:rPr>
              <a:t>Informazioni</a:t>
            </a:r>
          </a:p>
          <a:p>
            <a:pPr marL="914400" lvl="1" indent="-457200"/>
            <a:r>
              <a:rPr lang="it-IT" altLang="it-IT" dirty="0">
                <a:latin typeface="Garamond" panose="02020404030301010803" pitchFamily="18" charset="0"/>
              </a:rPr>
              <a:t>Mass media (accesso)</a:t>
            </a:r>
          </a:p>
          <a:p>
            <a:pPr marL="914400" lvl="1" indent="-457200"/>
            <a:r>
              <a:rPr lang="it-IT" altLang="it-IT" dirty="0">
                <a:latin typeface="Garamond" panose="02020404030301010803" pitchFamily="18" charset="0"/>
              </a:rPr>
              <a:t>Risorse fiscali</a:t>
            </a:r>
          </a:p>
          <a:p>
            <a:pPr marL="914400" lvl="1" indent="-457200"/>
            <a:r>
              <a:rPr lang="it-IT" altLang="it-IT" dirty="0">
                <a:latin typeface="Garamond" panose="02020404030301010803" pitchFamily="18" charset="0"/>
              </a:rPr>
              <a:t>Personale</a:t>
            </a:r>
          </a:p>
          <a:p>
            <a:pPr marL="914400" lvl="1" indent="-457200"/>
            <a:r>
              <a:rPr lang="it-IT" altLang="it-IT" dirty="0">
                <a:latin typeface="Garamond" panose="02020404030301010803" pitchFamily="18" charset="0"/>
              </a:rPr>
              <a:t>Controllo dell’agenda</a:t>
            </a:r>
          </a:p>
          <a:p>
            <a:pPr marL="914400" lvl="1" indent="-457200"/>
            <a:r>
              <a:rPr lang="it-IT" altLang="it-IT" b="1" dirty="0">
                <a:latin typeface="Garamond" panose="02020404030301010803" pitchFamily="18" charset="0"/>
              </a:rPr>
              <a:t>Limiti </a:t>
            </a:r>
          </a:p>
          <a:p>
            <a:pPr marL="1295400" lvl="2" indent="-381000"/>
            <a:r>
              <a:rPr lang="it-IT" altLang="it-IT" dirty="0">
                <a:latin typeface="Garamond" panose="02020404030301010803" pitchFamily="18" charset="0"/>
              </a:rPr>
              <a:t>complessità delle politiche</a:t>
            </a:r>
          </a:p>
          <a:p>
            <a:pPr marL="1295400" lvl="2" indent="-381000"/>
            <a:r>
              <a:rPr lang="it-IT" altLang="it-IT" dirty="0">
                <a:latin typeface="Garamond" panose="02020404030301010803" pitchFamily="18" charset="0"/>
              </a:rPr>
              <a:t>pluralità di interessi</a:t>
            </a:r>
          </a:p>
          <a:p>
            <a:pPr marL="1295400" lvl="2" indent="-381000"/>
            <a:r>
              <a:rPr lang="it-IT" altLang="it-IT" dirty="0">
                <a:latin typeface="Garamond" panose="02020404030301010803" pitchFamily="18" charset="0"/>
              </a:rPr>
              <a:t>pressioni</a:t>
            </a:r>
          </a:p>
        </p:txBody>
      </p:sp>
    </p:spTree>
    <p:extLst>
      <p:ext uri="{BB962C8B-B14F-4D97-AF65-F5344CB8AC3E}">
        <p14:creationId xmlns:p14="http://schemas.microsoft.com/office/powerpoint/2010/main" val="285820495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C321335-98EC-674F-BDBF-BA8968E495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 eaLnBrk="1" hangingPunct="1"/>
            <a:endParaRPr lang="it-IT" altLang="it-IT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653E96F-9C65-6642-89EF-158F51395B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91264" cy="5360640"/>
          </a:xfrm>
        </p:spPr>
        <p:txBody>
          <a:bodyPr lIns="91440" tIns="45720" rIns="91440" bIns="45720" anchor="t"/>
          <a:lstStyle/>
          <a:p>
            <a:pPr>
              <a:lnSpc>
                <a:spcPct val="90000"/>
              </a:lnSpc>
            </a:pPr>
            <a:r>
              <a:rPr lang="it-IT" altLang="it-IT" b="1" dirty="0">
                <a:latin typeface="Garamond"/>
              </a:rPr>
              <a:t>Il Governo si basa su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Specificazione delle funzioni fondamentali dello stato (attività diplomatiche, tutela dell’ordine interno, ecc.)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Sviluppo degli apparati burocratici (ministeri)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Necessità di guida dell’amministrazione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b="1" dirty="0">
                <a:latin typeface="Garamond"/>
              </a:rPr>
              <a:t>Evoluzione storica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Legittimazione (monarchica, rappresentativa, partitica)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dirty="0">
                <a:latin typeface="Garamond" panose="02020404030301010803" pitchFamily="18" charset="0"/>
              </a:rPr>
              <a:t>Compiti (stato minimo e stato sociale)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dirty="0"/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7CEE5E71-198B-CC4C-B085-EE4929B7356A}"/>
              </a:ext>
            </a:extLst>
          </p:cNvPr>
          <p:cNvSpPr/>
          <p:nvPr/>
        </p:nvSpPr>
        <p:spPr>
          <a:xfrm>
            <a:off x="250942" y="429697"/>
            <a:ext cx="70573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3600" dirty="0">
                <a:latin typeface="Garamond" panose="02020404030301010803" pitchFamily="18" charset="0"/>
              </a:rPr>
              <a:t> </a:t>
            </a:r>
            <a:r>
              <a:rPr lang="it-IT" altLang="it-IT" sz="3600" b="1" dirty="0">
                <a:solidFill>
                  <a:srgbClr val="C00000"/>
                </a:solidFill>
                <a:latin typeface="Garamond" panose="02020404030301010803" pitchFamily="18" charset="0"/>
              </a:rPr>
              <a:t>Governo (1) </a:t>
            </a:r>
            <a:endParaRPr lang="en-GB" sz="36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958665"/>
      </p:ext>
    </p:extLst>
  </p:cSld>
  <p:clrMapOvr>
    <a:masterClrMapping/>
  </p:clrMapOvr>
</p:sld>
</file>

<file path=ppt/theme/theme1.xml><?xml version="1.0" encoding="utf-8"?>
<a:theme xmlns:a="http://schemas.openxmlformats.org/drawingml/2006/main" name="COPERTI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b="1" dirty="0" smtClean="0">
            <a:solidFill>
              <a:schemeClr val="bg1"/>
            </a:solidFill>
            <a:latin typeface="Century Gothic" panose="020B0502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IAPOSITIV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IUSURA">
  <a:themeElements>
    <a:clrScheme name="Personalizzat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EEECE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1726</TotalTime>
  <Words>1370</Words>
  <Application>Microsoft Macintosh PowerPoint</Application>
  <PresentationFormat>Presentazione su schermo (4:3)</PresentationFormat>
  <Paragraphs>312</Paragraphs>
  <Slides>30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30</vt:i4>
      </vt:variant>
    </vt:vector>
  </HeadingPairs>
  <TitlesOfParts>
    <vt:vector size="39" baseType="lpstr">
      <vt:lpstr>Arial</vt:lpstr>
      <vt:lpstr>Calibri</vt:lpstr>
      <vt:lpstr>Century Gothic</vt:lpstr>
      <vt:lpstr>Garamond</vt:lpstr>
      <vt:lpstr>Times New Roman</vt:lpstr>
      <vt:lpstr>Wingdings</vt:lpstr>
      <vt:lpstr>COPERTINA</vt:lpstr>
      <vt:lpstr>DIAPOSITIVE</vt:lpstr>
      <vt:lpstr>CHIUSURA</vt:lpstr>
      <vt:lpstr>Presentazione standard di PowerPoint</vt:lpstr>
      <vt:lpstr>Classificazione delle Risorse di policy</vt:lpstr>
      <vt:lpstr>Presentazione standard di PowerPoint</vt:lpstr>
      <vt:lpstr>Presentazione standard di PowerPoint</vt:lpstr>
      <vt:lpstr>           Prospettiva policentrica</vt:lpstr>
      <vt:lpstr>Tipici attori di policy</vt:lpstr>
      <vt:lpstr>Presentazione standard di PowerPoint</vt:lpstr>
      <vt:lpstr>Funzionari elettivi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</vt:lpstr>
      <vt:lpstr>Forma di Stato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Quanto sono importanti i media nelle politiche pubbliche?</vt:lpstr>
      <vt:lpstr>Presentazione standard di PowerPoint</vt:lpstr>
      <vt:lpstr>Presentazione standard di PowerPoint</vt:lpstr>
      <vt:lpstr>Presentazione standard di PowerPoint</vt:lpstr>
      <vt:lpstr>Forme di network</vt:lpstr>
    </vt:vector>
  </TitlesOfParts>
  <Company>Università di Bologna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Giliberto Capano</cp:lastModifiedBy>
  <cp:revision>209</cp:revision>
  <cp:lastPrinted>2019-09-11T15:37:39Z</cp:lastPrinted>
  <dcterms:created xsi:type="dcterms:W3CDTF">2017-11-13T10:11:35Z</dcterms:created>
  <dcterms:modified xsi:type="dcterms:W3CDTF">2025-10-06T10:16:28Z</dcterms:modified>
</cp:coreProperties>
</file>