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356" r:id="rId2"/>
    <p:sldId id="413" r:id="rId3"/>
    <p:sldId id="421" r:id="rId4"/>
    <p:sldId id="289" r:id="rId5"/>
    <p:sldId id="423" r:id="rId6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/>
    <p:restoredTop sz="94658"/>
  </p:normalViewPr>
  <p:slideViewPr>
    <p:cSldViewPr snapToGrid="0">
      <p:cViewPr varScale="1">
        <p:scale>
          <a:sx n="120" d="100"/>
          <a:sy n="120" d="100"/>
        </p:scale>
        <p:origin x="800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3C61A3ED-0702-E5F9-FD93-77B287A0EFE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 dello schema</a:t>
            </a:r>
            <a:endParaRPr lang="en-GB"/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2FEE5CF9-36ED-D701-319D-6ABD676767C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  <a:endParaRPr lang="en-GB"/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CDBBA941-976F-D366-FA24-25EF0EE4A2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EEFD3A-D528-A546-AEF7-FEBFBDF3B618}" type="datetimeFigureOut">
              <a:rPr lang="en-GB" smtClean="0"/>
              <a:t>08/10/2025</a:t>
            </a:fld>
            <a:endParaRPr lang="en-GB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A30122FD-F470-8A64-A78F-5CC0CE4805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62835775-C0C1-C89E-7E53-3B7F14F677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BC34BF-B41D-D348-85B7-9036CAACA2EE}" type="slidenum">
              <a:rPr lang="en-GB" smtClean="0"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610570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0EEA19CF-A883-ED4C-DFA6-D1F22E539C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GB"/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E7CDFBA4-C3C1-365E-B071-ADD217A6A83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GB"/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2FFF77C6-DE81-0881-7D03-13360D8932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EEFD3A-D528-A546-AEF7-FEBFBDF3B618}" type="datetimeFigureOut">
              <a:rPr lang="en-GB" smtClean="0"/>
              <a:t>08/10/2025</a:t>
            </a:fld>
            <a:endParaRPr lang="en-GB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3CB713A1-3E33-5B83-B1F7-E6E9F22811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CF50300E-C562-D0FF-884B-E85727BAF1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BC34BF-B41D-D348-85B7-9036CAACA2EE}" type="slidenum">
              <a:rPr lang="en-GB" smtClean="0"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308070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>
            <a:extLst>
              <a:ext uri="{FF2B5EF4-FFF2-40B4-BE49-F238E27FC236}">
                <a16:creationId xmlns:a16="http://schemas.microsoft.com/office/drawing/2014/main" id="{008CEF91-5865-CFDA-DB45-2BAFF1325A9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  <a:endParaRPr lang="en-GB"/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EA9D0F76-0564-9889-B316-CA453C36BDA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GB"/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3F90B818-8460-9854-69DE-54EE22120D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EEFD3A-D528-A546-AEF7-FEBFBDF3B618}" type="datetimeFigureOut">
              <a:rPr lang="en-GB" smtClean="0"/>
              <a:t>08/10/2025</a:t>
            </a:fld>
            <a:endParaRPr lang="en-GB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BDED845F-356F-FB76-F15C-6878003765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C3A5A4C9-69BB-38D3-FFA1-0AA4B09905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BC34BF-B41D-D348-85B7-9036CAACA2EE}" type="slidenum">
              <a:rPr lang="en-GB" smtClean="0"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457321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6DD0C5C1-2D1E-DC38-A235-B862688FA8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GB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7868895B-9C40-2940-6E4F-BDD94DF2422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GB"/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316FCBEB-6449-BED6-1468-6E311B52EC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EEFD3A-D528-A546-AEF7-FEBFBDF3B618}" type="datetimeFigureOut">
              <a:rPr lang="en-GB" smtClean="0"/>
              <a:t>08/10/2025</a:t>
            </a:fld>
            <a:endParaRPr lang="en-GB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942EC2C8-02FA-8855-4977-0236C8455F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D49B219C-A2E5-9224-E175-E6F56C3E2E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BC34BF-B41D-D348-85B7-9036CAACA2EE}" type="slidenum">
              <a:rPr lang="en-GB" smtClean="0"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906829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F60349AF-2DBC-8DC3-9720-AC108A2244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 dello schema</a:t>
            </a:r>
            <a:endParaRPr lang="en-GB"/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38EC3AD9-665A-B12C-A562-27649D24B92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606995BE-51A2-0503-9D5E-D9F7CC2799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EEFD3A-D528-A546-AEF7-FEBFBDF3B618}" type="datetimeFigureOut">
              <a:rPr lang="en-GB" smtClean="0"/>
              <a:t>08/10/2025</a:t>
            </a:fld>
            <a:endParaRPr lang="en-GB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685F8B59-5BF6-05D7-74E9-A8D38F97BA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8A6E75C5-DB24-4B1F-8276-975FF595EC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BC34BF-B41D-D348-85B7-9036CAACA2EE}" type="slidenum">
              <a:rPr lang="en-GB" smtClean="0"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559072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1B23A8DA-92F0-CA05-81A0-C2046F1B7E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GB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E03134CC-07D3-37B9-F7F4-D13843DC321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GB"/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133580A8-8C70-71EE-576D-1B44E223DEF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GB"/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1CBFB945-C931-7233-C0FC-7BE5B31A4A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EEFD3A-D528-A546-AEF7-FEBFBDF3B618}" type="datetimeFigureOut">
              <a:rPr lang="en-GB" smtClean="0"/>
              <a:t>08/10/2025</a:t>
            </a:fld>
            <a:endParaRPr lang="en-GB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87309644-ECC4-5757-B74D-A2F215E718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8E0CE381-DF2C-A5B5-9208-A328D6A2C2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BC34BF-B41D-D348-85B7-9036CAACA2EE}" type="slidenum">
              <a:rPr lang="en-GB" smtClean="0"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465022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BEE3C2FE-F3B2-9AB2-6DF6-960D9CFD15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  <a:endParaRPr lang="en-GB"/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DB89A7A9-1CC2-6D38-CC66-CD5FDB39E33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BF11927D-0518-17C6-BA4F-F95259327EE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GB"/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E12DCB77-4ABA-328B-2CC4-039E61AE7D7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Segnaposto contenuto 5">
            <a:extLst>
              <a:ext uri="{FF2B5EF4-FFF2-40B4-BE49-F238E27FC236}">
                <a16:creationId xmlns:a16="http://schemas.microsoft.com/office/drawing/2014/main" id="{E82B1F3F-EB32-B884-A59B-6F244121BF0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GB"/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94D0FCC3-6056-53A5-694C-C2D6340F18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EEFD3A-D528-A546-AEF7-FEBFBDF3B618}" type="datetimeFigureOut">
              <a:rPr lang="en-GB" smtClean="0"/>
              <a:t>08/10/2025</a:t>
            </a:fld>
            <a:endParaRPr lang="en-GB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5A47925F-6D2D-F4A9-B353-E1AF865D2E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4E56DC14-326D-F154-7268-3F62C8BE42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BC34BF-B41D-D348-85B7-9036CAACA2EE}" type="slidenum">
              <a:rPr lang="en-GB" smtClean="0"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615664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01C66525-9EBB-A9CF-3971-FF6222BD8A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GB"/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463EB160-0117-0653-107A-0673DB7E7E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EEFD3A-D528-A546-AEF7-FEBFBDF3B618}" type="datetimeFigureOut">
              <a:rPr lang="en-GB" smtClean="0"/>
              <a:t>08/10/2025</a:t>
            </a:fld>
            <a:endParaRPr lang="en-GB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37A57436-7A9D-C20C-A8B7-FBB14CD453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41FEE91F-91F5-6B17-3E1B-7E003803B6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BC34BF-B41D-D348-85B7-9036CAACA2EE}" type="slidenum">
              <a:rPr lang="en-GB" smtClean="0"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215852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>
            <a:extLst>
              <a:ext uri="{FF2B5EF4-FFF2-40B4-BE49-F238E27FC236}">
                <a16:creationId xmlns:a16="http://schemas.microsoft.com/office/drawing/2014/main" id="{D5634A8A-B7D0-73B4-FBEC-F543B570D8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EEFD3A-D528-A546-AEF7-FEBFBDF3B618}" type="datetimeFigureOut">
              <a:rPr lang="en-GB" smtClean="0"/>
              <a:t>08/10/2025</a:t>
            </a:fld>
            <a:endParaRPr lang="en-GB"/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2EA90C93-D65B-6FEF-79AC-7E67C3BDC0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F2645A19-8642-8136-325B-E7A8122C3C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BC34BF-B41D-D348-85B7-9036CAACA2EE}" type="slidenum">
              <a:rPr lang="en-GB" smtClean="0"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343760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44C4507D-5580-F94D-242A-8DADD792CA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  <a:endParaRPr lang="en-GB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95E6D37B-C955-5C44-A6BA-F0038C41411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GB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096D3120-9BB5-23E9-1D9E-0D60627313E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097B9D77-6947-4898-D944-4FB4FFF8C1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EEFD3A-D528-A546-AEF7-FEBFBDF3B618}" type="datetimeFigureOut">
              <a:rPr lang="en-GB" smtClean="0"/>
              <a:t>08/10/2025</a:t>
            </a:fld>
            <a:endParaRPr lang="en-GB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31189004-F3D2-F7E9-761D-1875460CE4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203B8686-7AC7-267B-53EF-6C0EBA2421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BC34BF-B41D-D348-85B7-9036CAACA2EE}" type="slidenum">
              <a:rPr lang="en-GB" smtClean="0"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404420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6AD07078-CAF2-7F2F-3466-E566EFF018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  <a:endParaRPr lang="en-GB"/>
          </a:p>
        </p:txBody>
      </p:sp>
      <p:sp>
        <p:nvSpPr>
          <p:cNvPr id="3" name="Segnaposto immagine 2">
            <a:extLst>
              <a:ext uri="{FF2B5EF4-FFF2-40B4-BE49-F238E27FC236}">
                <a16:creationId xmlns:a16="http://schemas.microsoft.com/office/drawing/2014/main" id="{9123A4C5-16D8-B717-B599-888398DE71D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AF667A5F-1605-E5CB-7AFC-9E7581B564B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3BB1A6E4-9684-77B3-5745-4C2D319AE3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EEFD3A-D528-A546-AEF7-FEBFBDF3B618}" type="datetimeFigureOut">
              <a:rPr lang="en-GB" smtClean="0"/>
              <a:t>08/10/2025</a:t>
            </a:fld>
            <a:endParaRPr lang="en-GB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38D4A971-D6EF-369B-C393-8FBA022776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32E356D3-0F13-81FE-9EF1-56ACDE4BF6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BC34BF-B41D-D348-85B7-9036CAACA2EE}" type="slidenum">
              <a:rPr lang="en-GB" smtClean="0"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999566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>
            <a:extLst>
              <a:ext uri="{FF2B5EF4-FFF2-40B4-BE49-F238E27FC236}">
                <a16:creationId xmlns:a16="http://schemas.microsoft.com/office/drawing/2014/main" id="{1A574954-B0DE-2613-8D54-EA97D14A79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  <a:endParaRPr lang="en-GB"/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19E19E29-2BAB-F5C1-A9F7-7E60802ABB2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GB"/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72563C14-6FF3-0C14-6A37-7F432315C8D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98EEFD3A-D528-A546-AEF7-FEBFBDF3B618}" type="datetimeFigureOut">
              <a:rPr lang="en-GB" smtClean="0"/>
              <a:t>08/10/2025</a:t>
            </a:fld>
            <a:endParaRPr lang="en-GB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699F715B-DBAF-3CCF-A805-CF2F4C6C9A8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97497E29-7D98-0B11-C6CD-0443CA0DD35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6BC34BF-B41D-D348-85B7-9036CAACA2EE}" type="slidenum">
              <a:rPr lang="en-GB" smtClean="0"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92702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if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351584" y="1"/>
            <a:ext cx="7892376" cy="732351"/>
          </a:xfrm>
        </p:spPr>
        <p:txBody>
          <a:bodyPr>
            <a:noAutofit/>
          </a:bodyPr>
          <a:lstStyle/>
          <a:p>
            <a:pPr algn="ctr"/>
            <a:r>
              <a:rPr lang="it-IT" sz="3600" b="1" dirty="0">
                <a:latin typeface="Garamond" charset="0"/>
                <a:ea typeface="Garamond" charset="0"/>
                <a:cs typeface="Garamond" charset="0"/>
              </a:rPr>
              <a:t>Tipi di strumenti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1524000" y="1052736"/>
            <a:ext cx="8729634" cy="5336624"/>
          </a:xfrm>
        </p:spPr>
        <p:txBody>
          <a:bodyPr>
            <a:normAutofit/>
          </a:bodyPr>
          <a:lstStyle/>
          <a:p>
            <a:pPr marL="0" lvl="1" indent="0" algn="just">
              <a:buClr>
                <a:schemeClr val="accent3"/>
              </a:buClr>
              <a:buSzPct val="95000"/>
              <a:buNone/>
            </a:pPr>
            <a:endParaRPr lang="en-GB" sz="3000" dirty="0">
              <a:latin typeface="Garamond" charset="0"/>
              <a:ea typeface="Garamond" charset="0"/>
              <a:cs typeface="Garamond" charset="0"/>
            </a:endParaRPr>
          </a:p>
          <a:p>
            <a:pPr marL="0" lvl="1" indent="0" algn="just">
              <a:buClr>
                <a:schemeClr val="accent3"/>
              </a:buClr>
              <a:buSzPct val="95000"/>
              <a:buNone/>
            </a:pPr>
            <a:r>
              <a:rPr lang="en-GB" sz="3000" dirty="0">
                <a:latin typeface="Garamond" charset="0"/>
                <a:ea typeface="Garamond" charset="0"/>
                <a:cs typeface="Garamond" charset="0"/>
              </a:rPr>
              <a:t> </a:t>
            </a:r>
          </a:p>
          <a:p>
            <a:pPr marL="0" lvl="1" indent="0" algn="just">
              <a:buClr>
                <a:schemeClr val="accent3"/>
              </a:buClr>
              <a:buSzPct val="95000"/>
              <a:buNone/>
            </a:pPr>
            <a:endParaRPr lang="en-GB" sz="3000" dirty="0">
              <a:latin typeface="Garamond" charset="0"/>
              <a:ea typeface="Garamond" charset="0"/>
              <a:cs typeface="Garamond" charset="0"/>
            </a:endParaRPr>
          </a:p>
          <a:p>
            <a:endParaRPr lang="it-IT" dirty="0"/>
          </a:p>
        </p:txBody>
      </p:sp>
      <p:pic>
        <p:nvPicPr>
          <p:cNvPr id="4" name="Segnaposto contenuto 5">
            <a:extLst>
              <a:ext uri="{FF2B5EF4-FFF2-40B4-BE49-F238E27FC236}">
                <a16:creationId xmlns:a16="http://schemas.microsoft.com/office/drawing/2014/main" id="{700277A3-79BB-A120-1BD2-55F500EFF29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7565" y="1351330"/>
            <a:ext cx="11638722" cy="48240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70385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207568" y="1"/>
            <a:ext cx="8036392" cy="732351"/>
          </a:xfrm>
        </p:spPr>
        <p:txBody>
          <a:bodyPr>
            <a:noAutofit/>
          </a:bodyPr>
          <a:lstStyle/>
          <a:p>
            <a:pPr algn="ctr"/>
            <a:br>
              <a:rPr lang="it-IT" sz="3600" b="1" dirty="0"/>
            </a:br>
            <a:r>
              <a:rPr lang="it-IT" sz="3600" b="1" dirty="0"/>
              <a:t>Cosa fanno gli strumenti: Promuovono e Limitano</a:t>
            </a:r>
            <a:endParaRPr lang="it-IT" sz="2800" b="1" dirty="0">
              <a:solidFill>
                <a:srgbClr val="0070C0"/>
              </a:solidFill>
              <a:latin typeface="Garamond" charset="0"/>
              <a:ea typeface="Garamond" charset="0"/>
              <a:cs typeface="Garamond" charset="0"/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1524000" y="1052736"/>
            <a:ext cx="8729634" cy="5336624"/>
          </a:xfrm>
        </p:spPr>
        <p:txBody>
          <a:bodyPr>
            <a:normAutofit/>
          </a:bodyPr>
          <a:lstStyle/>
          <a:p>
            <a:pPr marL="0" lvl="1" indent="0" algn="just">
              <a:buClr>
                <a:schemeClr val="accent3"/>
              </a:buClr>
              <a:buSzPct val="95000"/>
              <a:buNone/>
            </a:pPr>
            <a:endParaRPr lang="en-GB" sz="3000" dirty="0">
              <a:latin typeface="Garamond" charset="0"/>
              <a:ea typeface="Garamond" charset="0"/>
              <a:cs typeface="Garamond" charset="0"/>
            </a:endParaRPr>
          </a:p>
          <a:p>
            <a:pPr marL="0" lvl="1" indent="0" algn="just">
              <a:buClr>
                <a:schemeClr val="accent3"/>
              </a:buClr>
              <a:buSzPct val="95000"/>
              <a:buNone/>
            </a:pPr>
            <a:r>
              <a:rPr lang="en-GB" sz="3000" dirty="0">
                <a:latin typeface="Garamond" charset="0"/>
                <a:ea typeface="Garamond" charset="0"/>
                <a:cs typeface="Garamond" charset="0"/>
              </a:rPr>
              <a:t> </a:t>
            </a:r>
          </a:p>
          <a:p>
            <a:pPr marL="0" lvl="1" indent="0" algn="just">
              <a:buClr>
                <a:schemeClr val="accent3"/>
              </a:buClr>
              <a:buSzPct val="95000"/>
              <a:buNone/>
            </a:pPr>
            <a:endParaRPr lang="en-GB" sz="3000" dirty="0">
              <a:latin typeface="Garamond" charset="0"/>
              <a:ea typeface="Garamond" charset="0"/>
              <a:cs typeface="Garamond" charset="0"/>
            </a:endParaRPr>
          </a:p>
          <a:p>
            <a:endParaRPr lang="it-IT" dirty="0"/>
          </a:p>
        </p:txBody>
      </p:sp>
      <p:pic>
        <p:nvPicPr>
          <p:cNvPr id="7" name="Immagine 6">
            <a:extLst>
              <a:ext uri="{FF2B5EF4-FFF2-40B4-BE49-F238E27FC236}">
                <a16:creationId xmlns:a16="http://schemas.microsoft.com/office/drawing/2014/main" id="{D9CF820E-29A7-201D-6F75-A440A32AAF1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3451" y="1334530"/>
            <a:ext cx="11677537" cy="50483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83093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207568" y="1"/>
            <a:ext cx="8036392" cy="732351"/>
          </a:xfrm>
        </p:spPr>
        <p:txBody>
          <a:bodyPr>
            <a:noAutofit/>
          </a:bodyPr>
          <a:lstStyle/>
          <a:p>
            <a:pPr algn="ctr"/>
            <a:br>
              <a:rPr lang="it-IT" sz="3600" b="1" dirty="0">
                <a:solidFill>
                  <a:srgbClr val="0070C0"/>
                </a:solidFill>
                <a:latin typeface="Garamond" charset="0"/>
                <a:ea typeface="Garamond" charset="0"/>
                <a:cs typeface="Garamond" charset="0"/>
              </a:rPr>
            </a:br>
            <a:br>
              <a:rPr lang="it-IT" sz="3600" b="1" dirty="0">
                <a:solidFill>
                  <a:srgbClr val="0070C0"/>
                </a:solidFill>
                <a:latin typeface="Garamond" charset="0"/>
                <a:ea typeface="Garamond" charset="0"/>
                <a:cs typeface="Garamond" charset="0"/>
              </a:rPr>
            </a:br>
            <a:br>
              <a:rPr lang="it-IT" sz="3600" b="1" dirty="0">
                <a:solidFill>
                  <a:srgbClr val="0070C0"/>
                </a:solidFill>
                <a:latin typeface="Garamond" charset="0"/>
                <a:ea typeface="Garamond" charset="0"/>
                <a:cs typeface="Garamond" charset="0"/>
              </a:rPr>
            </a:br>
            <a:br>
              <a:rPr lang="it-IT" sz="3600" b="1" dirty="0">
                <a:solidFill>
                  <a:srgbClr val="0070C0"/>
                </a:solidFill>
                <a:latin typeface="Garamond" charset="0"/>
                <a:ea typeface="Garamond" charset="0"/>
                <a:cs typeface="Garamond" charset="0"/>
              </a:rPr>
            </a:br>
            <a:br>
              <a:rPr lang="it-IT" sz="3600" b="1" dirty="0">
                <a:solidFill>
                  <a:srgbClr val="0070C0"/>
                </a:solidFill>
                <a:latin typeface="Garamond" charset="0"/>
                <a:ea typeface="Garamond" charset="0"/>
                <a:cs typeface="Garamond" charset="0"/>
              </a:rPr>
            </a:br>
            <a:br>
              <a:rPr lang="it-IT" sz="3600" b="1" dirty="0">
                <a:solidFill>
                  <a:srgbClr val="0070C0"/>
                </a:solidFill>
                <a:latin typeface="Garamond" charset="0"/>
                <a:ea typeface="Garamond" charset="0"/>
                <a:cs typeface="Garamond" charset="0"/>
              </a:rPr>
            </a:br>
            <a:endParaRPr lang="it-IT" sz="2800" b="1" dirty="0">
              <a:solidFill>
                <a:srgbClr val="0070C0"/>
              </a:solidFill>
              <a:latin typeface="Garamond" charset="0"/>
              <a:ea typeface="Garamond" charset="0"/>
              <a:cs typeface="Garamond" charset="0"/>
            </a:endParaRPr>
          </a:p>
        </p:txBody>
      </p:sp>
      <p:pic>
        <p:nvPicPr>
          <p:cNvPr id="7" name="Immagine 6">
            <a:extLst>
              <a:ext uri="{FF2B5EF4-FFF2-40B4-BE49-F238E27FC236}">
                <a16:creationId xmlns:a16="http://schemas.microsoft.com/office/drawing/2014/main" id="{2E45446C-B5EC-4BE7-DC4E-4D74E7D9A66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5549" y="1252496"/>
            <a:ext cx="11946452" cy="5492688"/>
          </a:xfrm>
          <a:prstGeom prst="rect">
            <a:avLst/>
          </a:prstGeom>
        </p:spPr>
      </p:pic>
      <p:sp>
        <p:nvSpPr>
          <p:cNvPr id="8" name="CasellaDiTesto 7">
            <a:extLst>
              <a:ext uri="{FF2B5EF4-FFF2-40B4-BE49-F238E27FC236}">
                <a16:creationId xmlns:a16="http://schemas.microsoft.com/office/drawing/2014/main" id="{A2D74078-6211-6746-5143-A51A0B0BD992}"/>
              </a:ext>
            </a:extLst>
          </p:cNvPr>
          <p:cNvSpPr txBox="1"/>
          <p:nvPr/>
        </p:nvSpPr>
        <p:spPr>
          <a:xfrm>
            <a:off x="2207568" y="395416"/>
            <a:ext cx="745885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altLang="it-IT" sz="2400" b="1" dirty="0">
                <a:latin typeface="Garamond" panose="02020404030301010803" pitchFamily="18" charset="0"/>
                <a:ea typeface="ＭＳ Ｐゴシック" panose="020B0600070205080204" pitchFamily="34" charset="-128"/>
              </a:rPr>
              <a:t>ESEMPI (1): </a:t>
            </a:r>
            <a:r>
              <a:rPr lang="en-GB" altLang="it-IT" sz="2400" b="1" dirty="0" err="1">
                <a:latin typeface="Garamond" panose="02020404030301010803" pitchFamily="18" charset="0"/>
                <a:ea typeface="ＭＳ Ｐゴシック" panose="020B0600070205080204" pitchFamily="34" charset="-128"/>
              </a:rPr>
              <a:t>Istruzione</a:t>
            </a:r>
            <a:r>
              <a:rPr lang="en-GB" altLang="it-IT" sz="2400" b="1" dirty="0">
                <a:latin typeface="Garamond" panose="02020404030301010803" pitchFamily="18" charset="0"/>
                <a:ea typeface="ＭＳ Ｐゴシック" panose="020B0600070205080204" pitchFamily="34" charset="-128"/>
              </a:rPr>
              <a:t> Superiore e </a:t>
            </a:r>
            <a:r>
              <a:rPr lang="en-GB" altLang="it-IT" sz="2400" b="1" dirty="0" err="1">
                <a:latin typeface="Garamond" panose="02020404030301010803" pitchFamily="18" charset="0"/>
                <a:ea typeface="ＭＳ Ｐゴシック" panose="020B0600070205080204" pitchFamily="34" charset="-128"/>
              </a:rPr>
              <a:t>Politica</a:t>
            </a:r>
            <a:r>
              <a:rPr lang="en-GB" altLang="it-IT" sz="2400" b="1" dirty="0">
                <a:latin typeface="Garamond" panose="02020404030301010803" pitchFamily="18" charset="0"/>
                <a:ea typeface="ＭＳ Ｐゴシック" panose="020B0600070205080204" pitchFamily="34" charset="-128"/>
              </a:rPr>
              <a:t> </a:t>
            </a:r>
            <a:r>
              <a:rPr lang="en-GB" altLang="it-IT" sz="2400" b="1" dirty="0" err="1">
                <a:latin typeface="Garamond" panose="02020404030301010803" pitchFamily="18" charset="0"/>
                <a:ea typeface="ＭＳ Ｐゴシック" panose="020B0600070205080204" pitchFamily="34" charset="-128"/>
              </a:rPr>
              <a:t>Ambientale</a:t>
            </a: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39754168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BFCE96FC-CD2F-1AAF-3E2B-94139D65EB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14130" y="365125"/>
            <a:ext cx="9939670" cy="666233"/>
          </a:xfrm>
        </p:spPr>
        <p:txBody>
          <a:bodyPr>
            <a:normAutofit fontScale="90000"/>
          </a:bodyPr>
          <a:lstStyle/>
          <a:p>
            <a:pPr algn="ctr"/>
            <a:r>
              <a:rPr lang="it-IT" b="1" dirty="0">
                <a:latin typeface="Garamond" panose="02020404030301010803" pitchFamily="18" charset="0"/>
              </a:rPr>
              <a:t>Esempi (2): Politica Scolastica</a:t>
            </a:r>
            <a:endParaRPr lang="en-GB" b="1" dirty="0"/>
          </a:p>
        </p:txBody>
      </p:sp>
      <p:pic>
        <p:nvPicPr>
          <p:cNvPr id="6" name="Segnaposto contenuto 3">
            <a:extLst>
              <a:ext uri="{FF2B5EF4-FFF2-40B4-BE49-F238E27FC236}">
                <a16:creationId xmlns:a16="http://schemas.microsoft.com/office/drawing/2014/main" id="{E3ED8A42-C319-E3FE-3AFC-B42D9605EB8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4688" y="1382233"/>
            <a:ext cx="11832512" cy="51737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01481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5CC44D3-AB27-60DB-7656-2DAA8C433CB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6BAF4C24-6514-F4F8-0CF0-19CCD65CF1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84520" y="365126"/>
            <a:ext cx="10269279" cy="761926"/>
          </a:xfrm>
        </p:spPr>
        <p:txBody>
          <a:bodyPr>
            <a:normAutofit/>
          </a:bodyPr>
          <a:lstStyle/>
          <a:p>
            <a:pPr algn="ctr"/>
            <a:r>
              <a:rPr lang="en-GB" sz="3200" b="1" dirty="0">
                <a:latin typeface="Garamond" panose="02020404030301010803" pitchFamily="18" charset="0"/>
              </a:rPr>
              <a:t>La </a:t>
            </a:r>
            <a:r>
              <a:rPr lang="en-GB" sz="3200" b="1" dirty="0" err="1">
                <a:latin typeface="Garamond" panose="02020404030301010803" pitchFamily="18" charset="0"/>
              </a:rPr>
              <a:t>dimensione</a:t>
            </a:r>
            <a:r>
              <a:rPr lang="en-GB" sz="3200" b="1" dirty="0">
                <a:latin typeface="Garamond" panose="02020404030301010803" pitchFamily="18" charset="0"/>
              </a:rPr>
              <a:t> Micro del Policy Design </a:t>
            </a:r>
            <a:r>
              <a:rPr lang="en-GB" sz="3200" b="1" dirty="0" err="1">
                <a:latin typeface="Garamond" panose="02020404030301010803" pitchFamily="18" charset="0"/>
              </a:rPr>
              <a:t>degli</a:t>
            </a:r>
            <a:r>
              <a:rPr lang="en-GB" sz="3200" b="1" dirty="0">
                <a:latin typeface="Garamond" panose="02020404030301010803" pitchFamily="18" charset="0"/>
              </a:rPr>
              <a:t> </a:t>
            </a:r>
            <a:r>
              <a:rPr lang="en-GB" sz="3200" b="1" dirty="0" err="1">
                <a:latin typeface="Garamond" panose="02020404030301010803" pitchFamily="18" charset="0"/>
              </a:rPr>
              <a:t>Strumenti</a:t>
            </a:r>
            <a:endParaRPr lang="en-GB" sz="3200" b="1" dirty="0"/>
          </a:p>
        </p:txBody>
      </p:sp>
      <p:pic>
        <p:nvPicPr>
          <p:cNvPr id="8" name="Immagine 7">
            <a:extLst>
              <a:ext uri="{FF2B5EF4-FFF2-40B4-BE49-F238E27FC236}">
                <a16:creationId xmlns:a16="http://schemas.microsoft.com/office/drawing/2014/main" id="{45119251-FFED-927C-7036-F39E3B0B9A0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6497" y="1717589"/>
            <a:ext cx="12488606" cy="48383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972055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</TotalTime>
  <Words>43</Words>
  <Application>Microsoft Macintosh PowerPoint</Application>
  <PresentationFormat>Widescreen</PresentationFormat>
  <Paragraphs>10</Paragraphs>
  <Slides>5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4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5</vt:i4>
      </vt:variant>
    </vt:vector>
  </HeadingPairs>
  <TitlesOfParts>
    <vt:vector size="10" baseType="lpstr">
      <vt:lpstr>Aptos</vt:lpstr>
      <vt:lpstr>Aptos Display</vt:lpstr>
      <vt:lpstr>Arial</vt:lpstr>
      <vt:lpstr>Garamond</vt:lpstr>
      <vt:lpstr>Tema di Office</vt:lpstr>
      <vt:lpstr>Tipi di strumenti</vt:lpstr>
      <vt:lpstr> Cosa fanno gli strumenti: Promuovono e Limitano</vt:lpstr>
      <vt:lpstr>      </vt:lpstr>
      <vt:lpstr>Esempi (2): Politica Scolastica</vt:lpstr>
      <vt:lpstr>La dimensione Micro del Policy Design degli Strumenti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Giliberto Capano</dc:creator>
  <cp:lastModifiedBy>Giliberto Capano</cp:lastModifiedBy>
  <cp:revision>5</cp:revision>
  <dcterms:created xsi:type="dcterms:W3CDTF">2025-09-12T12:25:40Z</dcterms:created>
  <dcterms:modified xsi:type="dcterms:W3CDTF">2025-10-08T06:43:28Z</dcterms:modified>
</cp:coreProperties>
</file>