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sldIdLst>
    <p:sldId id="263" r:id="rId4"/>
    <p:sldId id="294" r:id="rId5"/>
    <p:sldId id="301" r:id="rId6"/>
    <p:sldId id="298" r:id="rId7"/>
    <p:sldId id="265" r:id="rId8"/>
    <p:sldId id="282" r:id="rId9"/>
    <p:sldId id="302" r:id="rId10"/>
    <p:sldId id="303" r:id="rId11"/>
    <p:sldId id="305" r:id="rId12"/>
    <p:sldId id="307" r:id="rId13"/>
    <p:sldId id="311" r:id="rId14"/>
    <p:sldId id="364" r:id="rId15"/>
    <p:sldId id="366" r:id="rId16"/>
    <p:sldId id="313" r:id="rId17"/>
    <p:sldId id="314" r:id="rId18"/>
    <p:sldId id="315" r:id="rId19"/>
    <p:sldId id="365" r:id="rId20"/>
    <p:sldId id="346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58" autoAdjust="0"/>
  </p:normalViewPr>
  <p:slideViewPr>
    <p:cSldViewPr showGuides="1">
      <p:cViewPr varScale="1">
        <p:scale>
          <a:sx n="120" d="100"/>
          <a:sy n="120" d="100"/>
        </p:scale>
        <p:origin x="1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>
                <a:latin typeface="Garamond" panose="02020404030301010803" pitchFamily="18" charset="0"/>
              </a:rPr>
              <a:t>Lezione 8</a:t>
            </a:r>
            <a:endParaRPr lang="it-IT" sz="3200" dirty="0">
              <a:latin typeface="Garamond" panose="02020404030301010803" pitchFamily="18" charset="0"/>
            </a:endParaRP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Gli Strumenti di Politica Pubblica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CE002F7-4B75-D640-B7DC-D6D224153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88641"/>
            <a:ext cx="8568630" cy="9361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Cosa fanno gli strumenti: Promuovono e Limitano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500844D-8BEC-0943-BDB2-7C2A38C5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8856984" cy="583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2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"/>
            <a:ext cx="8640638" cy="620687"/>
          </a:xfrm>
        </p:spPr>
        <p:txBody>
          <a:bodyPr/>
          <a:lstStyle/>
          <a:p>
            <a:pPr algn="ctr"/>
            <a:r>
              <a:rPr lang="it-IT" sz="2800" dirty="0">
                <a:latin typeface="Garamond" panose="02020404030301010803" pitchFamily="18" charset="0"/>
              </a:rPr>
              <a:t>Strumenti nelle politiche di istruzione Superiore e Ambientale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E774E89-348D-A292-991E-B56F9F362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979308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0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2F063F55-B450-1841-A8D1-7AEF3A04C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"/>
            <a:ext cx="8640638" cy="620687"/>
          </a:xfrm>
        </p:spPr>
        <p:txBody>
          <a:bodyPr/>
          <a:lstStyle/>
          <a:p>
            <a:pPr algn="ctr"/>
            <a:r>
              <a:rPr lang="it-IT" sz="2800" dirty="0">
                <a:latin typeface="Garamond" panose="02020404030301010803" pitchFamily="18" charset="0"/>
              </a:rPr>
              <a:t>Strumenti nelle politiche Scolastiche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3" name="Segnaposto contenuto 3">
            <a:extLst>
              <a:ext uri="{FF2B5EF4-FFF2-40B4-BE49-F238E27FC236}">
                <a16:creationId xmlns:a16="http://schemas.microsoft.com/office/drawing/2014/main" id="{2819F92F-1E23-D699-6186-AAE540A7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58" y="764704"/>
            <a:ext cx="890423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8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57B101-351D-67B5-4255-676706D3F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DF81D4F-5872-EFA9-8450-226DC86B8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1"/>
            <a:ext cx="8640638" cy="620687"/>
          </a:xfrm>
        </p:spPr>
        <p:txBody>
          <a:bodyPr/>
          <a:lstStyle/>
          <a:p>
            <a:pPr algn="ctr"/>
            <a:r>
              <a:rPr lang="it-IT" sz="2800" dirty="0">
                <a:solidFill>
                  <a:srgbClr val="C00000"/>
                </a:solidFill>
                <a:latin typeface="Garamond" panose="02020404030301010803" pitchFamily="18" charset="0"/>
              </a:rPr>
              <a:t>Il Micro-Design degli Strumenti</a:t>
            </a:r>
            <a:endParaRPr lang="en-GB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9EF1CCD-82B5-DD08-8955-89869F55C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9361039" cy="55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6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0466251-0577-FA4B-A81C-EBA89C0022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1"/>
            <a:ext cx="8712646" cy="9361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La dannazione dei Policy Mix (1)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278CC885-9558-5D4C-BCC0-C4351F8F2EFC}"/>
              </a:ext>
            </a:extLst>
          </p:cNvPr>
          <p:cNvSpPr/>
          <p:nvPr/>
        </p:nvSpPr>
        <p:spPr>
          <a:xfrm>
            <a:off x="107504" y="908720"/>
            <a:ext cx="89289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Ogni Politica Pubblica mette assieme diversi strumenti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I decisori di solito possono solo aggiungere, sottrarre, aggiustare strumenti rispetto all’insieme attualmente adottato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Nel corso del tempo, i decisori mettono insieme mix di strumenti che possono essere </a:t>
            </a:r>
            <a:r>
              <a:rPr lang="it-IT" altLang="it-IT" sz="2800" dirty="0" err="1">
                <a:latin typeface="Garamond" panose="02020404030301010803" pitchFamily="18" charset="0"/>
              </a:rPr>
              <a:t>valorialmente</a:t>
            </a:r>
            <a:r>
              <a:rPr lang="it-IT" altLang="it-IT" sz="2800" dirty="0">
                <a:latin typeface="Garamond" panose="02020404030301010803" pitchFamily="18" charset="0"/>
              </a:rPr>
              <a:t> contraddittori oppure intrinsecamente incoerenti</a:t>
            </a:r>
          </a:p>
        </p:txBody>
      </p:sp>
    </p:spTree>
    <p:extLst>
      <p:ext uri="{BB962C8B-B14F-4D97-AF65-F5344CB8AC3E}">
        <p14:creationId xmlns:p14="http://schemas.microsoft.com/office/powerpoint/2010/main" val="4013429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E13DB363-C8BC-6D47-A05F-EA76A08A7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520" y="1"/>
            <a:ext cx="8568630" cy="112474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La dannazione dei Policy Mix (2)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D8140A-5A5A-4740-B8F6-44F4F8FA1C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08721"/>
            <a:ext cx="8964488" cy="5112568"/>
          </a:xfrm>
        </p:spPr>
        <p:txBody>
          <a:bodyPr/>
          <a:lstStyle/>
          <a:p>
            <a:pPr fontAlgn="base"/>
            <a:endParaRPr lang="it-IT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F937C25-D212-B34D-A6A2-EEFF579EA38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836711"/>
            <a:ext cx="9144000" cy="53180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altLang="it-IT" sz="2400" dirty="0">
              <a:latin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05C7331-9D57-8B45-993E-F324CAD554D9}"/>
              </a:ext>
            </a:extLst>
          </p:cNvPr>
          <p:cNvSpPr/>
          <p:nvPr/>
        </p:nvSpPr>
        <p:spPr>
          <a:xfrm>
            <a:off x="107182" y="908722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it-IT" sz="3200" dirty="0">
                <a:latin typeface="Garamond" panose="02020404030301010803" pitchFamily="18" charset="0"/>
              </a:rPr>
              <a:t>Un Policy MIX </a:t>
            </a:r>
            <a:r>
              <a:rPr lang="en-GB" altLang="it-IT" sz="3200" dirty="0" err="1">
                <a:latin typeface="Garamond" panose="02020404030301010803" pitchFamily="18" charset="0"/>
              </a:rPr>
              <a:t>è</a:t>
            </a:r>
            <a:r>
              <a:rPr lang="en-GB" altLang="it-IT" sz="3200" dirty="0">
                <a:latin typeface="Garamond" panose="02020404030301010803" pitchFamily="18" charset="0"/>
              </a:rPr>
              <a:t> una </a:t>
            </a:r>
            <a:r>
              <a:rPr lang="en-GB" altLang="it-IT" sz="3200" dirty="0" err="1">
                <a:latin typeface="Garamond" panose="02020404030301010803" pitchFamily="18" charset="0"/>
              </a:rPr>
              <a:t>combinazione</a:t>
            </a:r>
            <a:r>
              <a:rPr lang="en-GB" altLang="it-IT" sz="3200" dirty="0">
                <a:latin typeface="Garamond" panose="02020404030301010803" pitchFamily="18" charset="0"/>
              </a:rPr>
              <a:t> di </a:t>
            </a:r>
            <a:r>
              <a:rPr lang="en-GB" altLang="it-IT" sz="3200" dirty="0" err="1">
                <a:latin typeface="Garamond" panose="02020404030301010803" pitchFamily="18" charset="0"/>
              </a:rPr>
              <a:t>strumenti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che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nel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corso</a:t>
            </a:r>
            <a:r>
              <a:rPr lang="en-GB" altLang="it-IT" sz="3200" dirty="0">
                <a:latin typeface="Garamond" panose="02020404030301010803" pitchFamily="18" charset="0"/>
              </a:rPr>
              <a:t> del tempo, </a:t>
            </a:r>
            <a:r>
              <a:rPr lang="en-GB" altLang="it-IT" sz="3200" dirty="0" err="1">
                <a:latin typeface="Garamond" panose="02020404030301010803" pitchFamily="18" charset="0"/>
              </a:rPr>
              <a:t>mette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insieme</a:t>
            </a:r>
            <a:r>
              <a:rPr lang="en-GB" altLang="it-IT" sz="3200" dirty="0">
                <a:latin typeface="Garamond" panose="02020404030301010803" pitchFamily="18" charset="0"/>
              </a:rPr>
              <a:t> tipi di </a:t>
            </a:r>
            <a:r>
              <a:rPr lang="en-GB" altLang="it-IT" sz="3200" dirty="0" err="1">
                <a:latin typeface="Garamond" panose="02020404030301010803" pitchFamily="18" charset="0"/>
              </a:rPr>
              <a:t>strumenti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che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appartengono</a:t>
            </a:r>
            <a:r>
              <a:rPr lang="en-GB" altLang="it-IT" sz="3200" dirty="0">
                <a:latin typeface="Garamond" panose="02020404030301010803" pitchFamily="18" charset="0"/>
              </a:rPr>
              <a:t> a </a:t>
            </a:r>
            <a:r>
              <a:rPr lang="en-GB" altLang="it-IT" sz="3200" dirty="0" err="1">
                <a:latin typeface="Garamond" panose="02020404030301010803" pitchFamily="18" charset="0"/>
              </a:rPr>
              <a:t>diversi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paradigmi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ideologie</a:t>
            </a:r>
            <a:r>
              <a:rPr lang="en-GB" altLang="it-IT" sz="3200" dirty="0">
                <a:latin typeface="Garamond" panose="02020404030301010803" pitchFamily="18" charset="0"/>
              </a:rPr>
              <a:t>, </a:t>
            </a:r>
            <a:r>
              <a:rPr lang="en-GB" altLang="it-IT" sz="3200" dirty="0" err="1">
                <a:latin typeface="Garamond" panose="02020404030301010803" pitchFamily="18" charset="0"/>
              </a:rPr>
              <a:t>sistemi</a:t>
            </a:r>
            <a:r>
              <a:rPr lang="en-GB" altLang="it-IT" sz="3200" dirty="0">
                <a:latin typeface="Garamond" panose="02020404030301010803" pitchFamily="18" charset="0"/>
              </a:rPr>
              <a:t> di </a:t>
            </a:r>
            <a:r>
              <a:rPr lang="en-GB" altLang="it-IT" sz="3200" dirty="0" err="1">
                <a:latin typeface="Garamond" panose="02020404030301010803" pitchFamily="18" charset="0"/>
              </a:rPr>
              <a:t>credenze</a:t>
            </a:r>
            <a:r>
              <a:rPr lang="en-GB" altLang="it-IT" sz="3200" dirty="0">
                <a:latin typeface="Garamond" panose="02020404030301010803" pitchFamily="18" charset="0"/>
              </a:rPr>
              <a:t> (Ring and </a:t>
            </a:r>
            <a:r>
              <a:rPr lang="en-GB" altLang="it-IT" sz="3200" dirty="0" err="1">
                <a:latin typeface="Garamond" panose="02020404030301010803" pitchFamily="18" charset="0"/>
              </a:rPr>
              <a:t>Schloeter</a:t>
            </a:r>
            <a:r>
              <a:rPr lang="en-GB" altLang="it-IT" sz="3200" dirty="0">
                <a:latin typeface="Garamond" panose="02020404030301010803" pitchFamily="18" charset="0"/>
              </a:rPr>
              <a:t>-Schlack 2012; Howlett and Del Rio 2013)</a:t>
            </a:r>
          </a:p>
          <a:p>
            <a:pPr algn="just"/>
            <a:endParaRPr lang="en-GB" altLang="it-IT" sz="32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altLang="it-IT" sz="3200" dirty="0">
              <a:latin typeface="Garamond" panose="02020404030301010803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altLang="it-IT" sz="3200" dirty="0">
                <a:latin typeface="Garamond" panose="02020404030301010803" pitchFamily="18" charset="0"/>
              </a:rPr>
              <a:t>Da un punto di vista “</a:t>
            </a:r>
            <a:r>
              <a:rPr lang="en-GB" altLang="it-IT" sz="3200" dirty="0" err="1">
                <a:latin typeface="Garamond" panose="02020404030301010803" pitchFamily="18" charset="0"/>
              </a:rPr>
              <a:t>applicato</a:t>
            </a:r>
            <a:r>
              <a:rPr lang="en-GB" altLang="it-IT" sz="3200" dirty="0">
                <a:latin typeface="Garamond" panose="02020404030301010803" pitchFamily="18" charset="0"/>
              </a:rPr>
              <a:t>” </a:t>
            </a:r>
            <a:r>
              <a:rPr lang="en-GB" altLang="it-IT" sz="3200" dirty="0" err="1">
                <a:latin typeface="Garamond" panose="02020404030301010803" pitchFamily="18" charset="0"/>
              </a:rPr>
              <a:t>dobbiamo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essere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interessati</a:t>
            </a:r>
            <a:r>
              <a:rPr lang="en-GB" altLang="it-IT" sz="3200" dirty="0">
                <a:latin typeface="Garamond" panose="02020404030301010803" pitchFamily="18" charset="0"/>
              </a:rPr>
              <a:t> a </a:t>
            </a:r>
            <a:r>
              <a:rPr lang="en-GB" altLang="it-IT" sz="3200" dirty="0" err="1">
                <a:latin typeface="Garamond" panose="02020404030301010803" pitchFamily="18" charset="0"/>
              </a:rPr>
              <a:t>capire</a:t>
            </a:r>
            <a:r>
              <a:rPr lang="en-GB" altLang="it-IT" sz="3200" dirty="0">
                <a:latin typeface="Garamond" panose="02020404030301010803" pitchFamily="18" charset="0"/>
              </a:rPr>
              <a:t> come </a:t>
            </a:r>
            <a:r>
              <a:rPr lang="en-GB" altLang="it-IT" sz="3200" dirty="0" err="1">
                <a:latin typeface="Garamond" panose="02020404030301010803" pitchFamily="18" charset="0"/>
              </a:rPr>
              <a:t>combinare</a:t>
            </a:r>
            <a:r>
              <a:rPr lang="en-GB" altLang="it-IT" sz="3200" dirty="0">
                <a:latin typeface="Garamond" panose="02020404030301010803" pitchFamily="18" charset="0"/>
              </a:rPr>
              <a:t> in modo </a:t>
            </a:r>
            <a:r>
              <a:rPr lang="en-GB" altLang="it-IT" sz="3200" dirty="0" err="1">
                <a:latin typeface="Garamond" panose="02020404030301010803" pitchFamily="18" charset="0"/>
              </a:rPr>
              <a:t>efficace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gli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strumenti</a:t>
            </a:r>
            <a:r>
              <a:rPr lang="en-GB" altLang="it-IT" sz="3200" dirty="0">
                <a:latin typeface="Garamond" panose="02020404030301010803" pitchFamily="18" charset="0"/>
              </a:rPr>
              <a:t>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611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EAC504-2E04-9742-B585-4E73854C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16633"/>
            <a:ext cx="8712646" cy="1008112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La dannazione dei Policy Mix (3)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57407A-2E54-8E48-A730-2E73A829915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0728"/>
            <a:ext cx="9144000" cy="4973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>
                <a:latin typeface="Garamond" panose="02020404030301010803" pitchFamily="18" charset="0"/>
              </a:rPr>
              <a:t>Attenzione  a tre criteri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latin typeface="Garamond" panose="02020404030301010803" pitchFamily="18" charset="0"/>
              </a:rPr>
              <a:t>Consistenza</a:t>
            </a:r>
            <a:r>
              <a:rPr lang="it-IT" dirty="0">
                <a:latin typeface="Garamond" panose="02020404030301010803" pitchFamily="18" charset="0"/>
              </a:rPr>
              <a:t>: l’abilità di una varietà di strumenti di rinforzarsi l’un l’altro invece di minare il perseguimento degli obbiettivi prestabiliti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latin typeface="Garamond" panose="02020404030301010803" pitchFamily="18" charset="0"/>
              </a:rPr>
              <a:t>Coerenza</a:t>
            </a:r>
            <a:r>
              <a:rPr lang="it-IT" dirty="0">
                <a:latin typeface="Garamond" panose="02020404030301010803" pitchFamily="18" charset="0"/>
              </a:rPr>
              <a:t>: la capacità degli strumenti di co-esistere in modo logico e compatibile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b="1" dirty="0">
                <a:latin typeface="Garamond" panose="02020404030301010803" pitchFamily="18" charset="0"/>
              </a:rPr>
              <a:t>Congruenza</a:t>
            </a:r>
            <a:r>
              <a:rPr lang="it-IT" dirty="0">
                <a:latin typeface="Garamond" panose="02020404030301010803" pitchFamily="18" charset="0"/>
              </a:rPr>
              <a:t>: la capacità degli strumenti di lavorare insieme in modo unidirezionale e mutualmente </a:t>
            </a:r>
            <a:r>
              <a:rPr lang="it-IT" dirty="0" err="1">
                <a:latin typeface="Garamond" panose="02020404030301010803" pitchFamily="18" charset="0"/>
              </a:rPr>
              <a:t>supportivo</a:t>
            </a:r>
            <a:endParaRPr lang="it-IT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endParaRPr lang="it-IT" altLang="it-IT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35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C4FE886-EEEB-0A66-246B-B10D793456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it-IT" sz="3200" dirty="0" err="1">
                <a:latin typeface="Garamond" panose="02020404030301010803" pitchFamily="18" charset="0"/>
              </a:rPr>
              <a:t>Nudges</a:t>
            </a:r>
            <a:r>
              <a:rPr lang="it-IT" sz="3200" dirty="0">
                <a:latin typeface="Garamond" panose="02020404030301010803" pitchFamily="18" charset="0"/>
              </a:rPr>
              <a:t> (1)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747E049-533F-43C5-4041-CB4B6C5D21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446" y="1052735"/>
            <a:ext cx="8626041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1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CEAC504-2E04-9742-B585-4E73854C9D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16633"/>
            <a:ext cx="8712646" cy="1008112"/>
          </a:xfrm>
        </p:spPr>
        <p:txBody>
          <a:bodyPr/>
          <a:lstStyle/>
          <a:p>
            <a:pPr algn="ctr"/>
            <a:r>
              <a:rPr lang="it-IT" sz="3200" dirty="0" err="1">
                <a:latin typeface="Garamond" panose="02020404030301010803" pitchFamily="18" charset="0"/>
              </a:rPr>
              <a:t>Nudges</a:t>
            </a:r>
            <a:r>
              <a:rPr lang="it-IT" sz="3200" dirty="0">
                <a:latin typeface="Garamond" panose="02020404030301010803" pitchFamily="18" charset="0"/>
              </a:rPr>
              <a:t> (2)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57407A-2E54-8E48-A730-2E73A829915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80728"/>
            <a:ext cx="9144000" cy="49739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Uso della tendenza degli essere umani a reagire in modo automatico a certi stimoli:</a:t>
            </a:r>
          </a:p>
          <a:p>
            <a:pPr algn="just">
              <a:lnSpc>
                <a:spcPct val="80000"/>
              </a:lnSpc>
            </a:pPr>
            <a:r>
              <a:rPr lang="it-IT" altLang="it-IT" sz="2800" i="1" dirty="0">
                <a:latin typeface="Garamond" panose="02020404030301010803" pitchFamily="18" charset="0"/>
              </a:rPr>
              <a:t>Opzioni di default</a:t>
            </a:r>
          </a:p>
          <a:p>
            <a:pPr algn="just">
              <a:lnSpc>
                <a:spcPct val="80000"/>
              </a:lnSpc>
            </a:pPr>
            <a:r>
              <a:rPr lang="it-IT" altLang="it-IT" sz="2800" i="1" dirty="0">
                <a:latin typeface="Garamond" panose="02020404030301010803" pitchFamily="18" charset="0"/>
              </a:rPr>
              <a:t>Seguire la corrente</a:t>
            </a:r>
          </a:p>
          <a:p>
            <a:pPr algn="just">
              <a:lnSpc>
                <a:spcPct val="80000"/>
              </a:lnSpc>
            </a:pPr>
            <a:r>
              <a:rPr lang="it-IT" altLang="it-IT" sz="2800" i="1" dirty="0">
                <a:latin typeface="Garamond" panose="02020404030301010803" pitchFamily="18" charset="0"/>
              </a:rPr>
              <a:t>Guadagni e perdite</a:t>
            </a:r>
          </a:p>
          <a:p>
            <a:pPr algn="just">
              <a:lnSpc>
                <a:spcPct val="80000"/>
              </a:lnSpc>
            </a:pPr>
            <a:r>
              <a:rPr lang="it-IT" altLang="it-IT" sz="2800" i="1" dirty="0">
                <a:latin typeface="Garamond" panose="02020404030301010803" pitchFamily="18" charset="0"/>
              </a:rPr>
              <a:t>Disponibilità</a:t>
            </a:r>
          </a:p>
          <a:p>
            <a:pPr algn="just">
              <a:lnSpc>
                <a:spcPct val="80000"/>
              </a:lnSpc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endParaRPr lang="it-IT" altLang="it-IT" sz="2800" dirty="0">
              <a:latin typeface="Garamond" panose="02020404030301010803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Rischi autoritari</a:t>
            </a:r>
          </a:p>
          <a:p>
            <a:pPr algn="just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Non affrontano problemi strutturali</a:t>
            </a:r>
          </a:p>
          <a:p>
            <a:pPr algn="just">
              <a:lnSpc>
                <a:spcPct val="80000"/>
              </a:lnSpc>
            </a:pPr>
            <a:r>
              <a:rPr lang="it-IT" altLang="it-IT" sz="2800" dirty="0">
                <a:latin typeface="Garamond" panose="02020404030301010803" pitchFamily="18" charset="0"/>
              </a:rPr>
              <a:t>Non sono strumenti indipendenti</a:t>
            </a:r>
          </a:p>
        </p:txBody>
      </p:sp>
    </p:spTree>
    <p:extLst>
      <p:ext uri="{BB962C8B-B14F-4D97-AF65-F5344CB8AC3E}">
        <p14:creationId xmlns:p14="http://schemas.microsoft.com/office/powerpoint/2010/main" val="39991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9000430" cy="647056"/>
          </a:xfrm>
        </p:spPr>
        <p:txBody>
          <a:bodyPr/>
          <a:lstStyle/>
          <a:p>
            <a:pPr algn="ctr"/>
            <a:r>
              <a:rPr lang="it-IT" sz="3200" dirty="0">
                <a:solidFill>
                  <a:srgbClr val="C00000"/>
                </a:solidFill>
                <a:latin typeface="Garamond" panose="02020404030301010803" pitchFamily="18" charset="0"/>
              </a:rPr>
              <a:t>Introduzione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488FCD-4076-194A-8495-549518920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313" y="548681"/>
            <a:ext cx="8605837" cy="5472608"/>
          </a:xfrm>
        </p:spPr>
        <p:txBody>
          <a:bodyPr/>
          <a:lstStyle/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Gli strumenti di policy sono tecniche o mezzi attraverso i quali lo Stato cerca di raggiungere i propri obbiettivi (Linder and Peters, 1990)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Le politiche lavorano attraverso combinazioni di strumenti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I decisori quando disegnano politiche operano scelte su quali strumenti adottare.</a:t>
            </a: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it-IT" altLang="it-IT" sz="2800" dirty="0">
              <a:latin typeface="Garamond" panose="02020404030301010803" pitchFamily="18" charset="0"/>
              <a:ea typeface="ＭＳ Ｐゴシック" panose="020B0600070205080204" pitchFamily="34" charset="-128"/>
            </a:endParaRPr>
          </a:p>
          <a:p>
            <a:pPr marL="457200" indent="-45720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Secondo alcuni studiosi, quello degli  STRUMENTI rappresenta l’approccio più efficace sia per capire che per fare le politiche pubbliche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425292" cy="550664"/>
          </a:xfrm>
        </p:spPr>
        <p:txBody>
          <a:bodyPr/>
          <a:lstStyle/>
          <a:p>
            <a:pPr algn="ctr"/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 Diversi modi di vedere gli strumenti</a:t>
            </a:r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 (1):</a:t>
            </a:r>
          </a:p>
          <a:p>
            <a:pPr algn="ctr"/>
            <a:b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</a:br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(1) </a:t>
            </a:r>
            <a:r>
              <a:rPr lang="it-IT" altLang="it-IT" sz="3200" i="1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Neutralità</a:t>
            </a:r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 e  (2) </a:t>
            </a:r>
            <a:r>
              <a:rPr lang="it-IT" altLang="it-IT" sz="3200" i="1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Politicità</a:t>
            </a:r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107504" y="1196752"/>
            <a:ext cx="9000430" cy="5328592"/>
          </a:xfrm>
        </p:spPr>
        <p:txBody>
          <a:bodyPr/>
          <a:lstStyle/>
          <a:p>
            <a:pPr algn="just"/>
            <a:r>
              <a:rPr lang="it-IT" altLang="it-IT" sz="2800" b="1" dirty="0">
                <a:latin typeface="Garamond" panose="02020404030301010803" pitchFamily="18" charset="0"/>
              </a:rPr>
              <a:t>Neutralità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Ogni strumento ha specifiche caratteristiche “oggettive” che assicurano specifici e coerenti effetti. Gli strumenti sono “neutri” e i decisori li scelgono sulla base del problema da risolvere.</a:t>
            </a:r>
          </a:p>
          <a:p>
            <a:pPr algn="just"/>
            <a:r>
              <a:rPr lang="it-IT" altLang="it-IT" sz="2800" b="1" dirty="0">
                <a:latin typeface="Garamond" panose="02020404030301010803" pitchFamily="18" charset="0"/>
              </a:rPr>
              <a:t>Politicità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Gli strumenti non sono neutri, ma  “</a:t>
            </a:r>
            <a:r>
              <a:rPr lang="it-IT" altLang="it-IT" sz="2800" i="1" dirty="0">
                <a:latin typeface="Garamond" panose="02020404030301010803" pitchFamily="18" charset="0"/>
              </a:rPr>
              <a:t>una forma di pratica costruita socialmente, la cui legittimità e costruita e ricostruita nel corso del tempo</a:t>
            </a:r>
            <a:r>
              <a:rPr lang="it-IT" altLang="it-IT" sz="2800" dirty="0">
                <a:latin typeface="Garamond" panose="02020404030301010803" pitchFamily="18" charset="0"/>
              </a:rPr>
              <a:t>” (Linder and Peters, 1998: 41).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altLang="it-IT" sz="2800" dirty="0">
                <a:latin typeface="Garamond" panose="02020404030301010803" pitchFamily="18" charset="0"/>
              </a:rPr>
              <a:t>Gli strumenti ai decisori servono, pertanto, per interpretare i problemi, prima (piuttosto) che per risolverli</a:t>
            </a:r>
            <a:r>
              <a:rPr lang="it-IT" altLang="it-IT" sz="2400" dirty="0"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8856984" cy="720080"/>
          </a:xfrm>
        </p:spPr>
        <p:txBody>
          <a:bodyPr/>
          <a:lstStyle/>
          <a:p>
            <a:pPr algn="ctr">
              <a:spcBef>
                <a:spcPts val="0"/>
              </a:spcBef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Diversi modi di vedere gli strumenti</a:t>
            </a: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 (2):</a:t>
            </a:r>
            <a:b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</a:br>
            <a:r>
              <a:rPr lang="it-IT" altLang="it-IT" sz="28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(3) </a:t>
            </a:r>
            <a:r>
              <a:rPr lang="it-IT" altLang="it-IT" sz="2800" i="1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Gli strumenti come istituzioni</a:t>
            </a:r>
            <a:endParaRPr lang="it-IT" sz="2800" i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sz="2900" dirty="0">
              <a:latin typeface="Garamond" panose="020204040303010108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000" b="1" dirty="0">
              <a:latin typeface="Garamond" panose="02020404030301010803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1462271E-E1F4-3041-89EE-3C3D85029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4704"/>
            <a:ext cx="8964488" cy="5745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42900" indent="-342900" algn="just">
              <a:buFont typeface="Arial" charset="0"/>
              <a:buChar char="•"/>
              <a:defRPr/>
            </a:pPr>
            <a:r>
              <a:rPr lang="en-GB" sz="2600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GB" sz="2600" dirty="0">
                <a:latin typeface="Garamond" charset="0"/>
                <a:ea typeface="Garamond" charset="0"/>
                <a:cs typeface="Garamond" charset="0"/>
              </a:rPr>
              <a:t> come 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un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insieme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regole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organizzate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e procedure operative standard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che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giocano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un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ruolo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indipendente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nella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vita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politica</a:t>
            </a:r>
            <a:endParaRPr lang="en-GB" sz="2600" i="1" dirty="0">
              <a:latin typeface="Garamond" charset="0"/>
              <a:ea typeface="Garamond" charset="0"/>
              <a:cs typeface="Garamond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GB" sz="26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un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insieme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valori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sociali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e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politici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che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, in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quanto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tali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,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sono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potezialmente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portatori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significati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e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valori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che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contribuiscono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alla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costruzione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della</a:t>
            </a:r>
            <a:r>
              <a:rPr lang="en-GB" sz="26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2600" i="1" dirty="0" err="1">
                <a:latin typeface="Garamond" charset="0"/>
                <a:ea typeface="Garamond" charset="0"/>
                <a:cs typeface="Garamond" charset="0"/>
              </a:rPr>
              <a:t>realtà</a:t>
            </a:r>
            <a:endParaRPr lang="en-GB" sz="2600" i="1" dirty="0">
              <a:latin typeface="Garamond" charset="0"/>
              <a:ea typeface="Garamond" charset="0"/>
              <a:cs typeface="Garamond" charset="0"/>
            </a:endParaRPr>
          </a:p>
          <a:p>
            <a:pPr algn="just"/>
            <a:endParaRPr lang="en-GB" altLang="it-IT" sz="2600" dirty="0">
              <a:latin typeface="Garamond" panose="020204040303010108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altLang="it-IT" sz="2600" dirty="0">
                <a:latin typeface="Garamond" panose="02020404030301010803" pitchFamily="18" charset="0"/>
              </a:rPr>
              <a:t>Se </a:t>
            </a:r>
            <a:r>
              <a:rPr lang="en-GB" altLang="it-IT" sz="2600" dirty="0" err="1">
                <a:latin typeface="Garamond" panose="02020404030301010803" pitchFamily="18" charset="0"/>
              </a:rPr>
              <a:t>considerati</a:t>
            </a:r>
            <a:r>
              <a:rPr lang="en-GB" altLang="it-IT" sz="2600" dirty="0">
                <a:latin typeface="Garamond" panose="02020404030301010803" pitchFamily="18" charset="0"/>
              </a:rPr>
              <a:t> come</a:t>
            </a:r>
            <a:r>
              <a:rPr lang="en-GB" altLang="it-IT" sz="2600" b="1" dirty="0">
                <a:latin typeface="Garamond" panose="02020404030301010803" pitchFamily="18" charset="0"/>
              </a:rPr>
              <a:t> </a:t>
            </a:r>
            <a:r>
              <a:rPr lang="en-GB" altLang="it-IT" sz="2600" b="1" dirty="0" err="1">
                <a:latin typeface="Garamond" panose="02020404030301010803" pitchFamily="18" charset="0"/>
              </a:rPr>
              <a:t>istituzioni</a:t>
            </a:r>
            <a:r>
              <a:rPr lang="en-GB" altLang="it-IT" sz="2600" dirty="0">
                <a:latin typeface="Garamond" panose="02020404030301010803" pitchFamily="18" charset="0"/>
              </a:rPr>
              <a:t>, </a:t>
            </a:r>
            <a:r>
              <a:rPr lang="en-GB" altLang="it-IT" sz="2600" dirty="0" err="1">
                <a:latin typeface="Garamond" panose="02020404030301010803" pitchFamily="18" charset="0"/>
              </a:rPr>
              <a:t>gli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strumenti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sono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concepibili</a:t>
            </a:r>
            <a:r>
              <a:rPr lang="en-GB" altLang="it-IT" sz="2600" dirty="0">
                <a:latin typeface="Garamond" panose="02020404030301010803" pitchFamily="18" charset="0"/>
              </a:rPr>
              <a:t> come </a:t>
            </a:r>
            <a:r>
              <a:rPr lang="en-GB" altLang="it-IT" sz="2600" dirty="0" err="1">
                <a:latin typeface="Garamond" panose="02020404030301010803" pitchFamily="18" charset="0"/>
              </a:rPr>
              <a:t>liberi</a:t>
            </a:r>
            <a:r>
              <a:rPr lang="en-GB" altLang="it-IT" sz="2600" dirty="0">
                <a:latin typeface="Garamond" panose="02020404030301010803" pitchFamily="18" charset="0"/>
              </a:rPr>
              <a:t> da </a:t>
            </a:r>
            <a:r>
              <a:rPr lang="en-GB" altLang="it-IT" sz="2600" dirty="0" err="1">
                <a:latin typeface="Garamond" panose="02020404030301010803" pitchFamily="18" charset="0"/>
              </a:rPr>
              <a:t>fini</a:t>
            </a:r>
            <a:r>
              <a:rPr lang="en-GB" altLang="it-IT" sz="2600" dirty="0">
                <a:latin typeface="Garamond" panose="02020404030301010803" pitchFamily="18" charset="0"/>
              </a:rPr>
              <a:t>  </a:t>
            </a:r>
            <a:r>
              <a:rPr lang="en-GB" altLang="it-IT" sz="2600" dirty="0" err="1">
                <a:latin typeface="Garamond" panose="02020404030301010803" pitchFamily="18" charset="0"/>
              </a:rPr>
              <a:t>specifici</a:t>
            </a:r>
            <a:r>
              <a:rPr lang="en-GB" altLang="it-IT" sz="2600" dirty="0">
                <a:latin typeface="Garamond" panose="02020404030301010803" pitchFamily="18" charset="0"/>
              </a:rPr>
              <a:t>, e </a:t>
            </a:r>
            <a:r>
              <a:rPr lang="en-GB" altLang="it-IT" sz="2600" dirty="0" err="1">
                <a:latin typeface="Garamond" panose="02020404030301010803" pitchFamily="18" charset="0"/>
              </a:rPr>
              <a:t>quindi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godono</a:t>
            </a:r>
            <a:r>
              <a:rPr lang="en-GB" altLang="it-IT" sz="2600" dirty="0">
                <a:latin typeface="Garamond" panose="02020404030301010803" pitchFamily="18" charset="0"/>
              </a:rPr>
              <a:t> di una vita </a:t>
            </a:r>
            <a:r>
              <a:rPr lang="en-GB" altLang="it-IT" sz="2600" dirty="0" err="1">
                <a:latin typeface="Garamond" panose="02020404030301010803" pitchFamily="18" charset="0"/>
              </a:rPr>
              <a:t>indipendente</a:t>
            </a:r>
            <a:r>
              <a:rPr lang="en-GB" altLang="it-IT" sz="2600" dirty="0">
                <a:latin typeface="Garamond" panose="02020404030301010803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altLang="it-IT" sz="2600" dirty="0">
              <a:latin typeface="Garamond" panose="02020404030301010803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altLang="it-IT" sz="2600" dirty="0">
                <a:latin typeface="Garamond" panose="02020404030301010803" pitchFamily="18" charset="0"/>
              </a:rPr>
              <a:t>Se </a:t>
            </a:r>
            <a:r>
              <a:rPr lang="en-GB" altLang="it-IT" sz="2600" dirty="0" err="1">
                <a:latin typeface="Garamond" panose="02020404030301010803" pitchFamily="18" charset="0"/>
              </a:rPr>
              <a:t>considerati</a:t>
            </a:r>
            <a:r>
              <a:rPr lang="en-GB" altLang="it-IT" sz="2600" dirty="0">
                <a:latin typeface="Garamond" panose="02020404030301010803" pitchFamily="18" charset="0"/>
              </a:rPr>
              <a:t> come </a:t>
            </a:r>
            <a:r>
              <a:rPr lang="en-GB" altLang="it-IT" sz="2600" dirty="0" err="1">
                <a:latin typeface="Garamond" panose="02020404030301010803" pitchFamily="18" charset="0"/>
              </a:rPr>
              <a:t>istituzioni</a:t>
            </a:r>
            <a:r>
              <a:rPr lang="en-GB" altLang="it-IT" sz="2600" dirty="0">
                <a:latin typeface="Garamond" panose="02020404030301010803" pitchFamily="18" charset="0"/>
              </a:rPr>
              <a:t>, </a:t>
            </a:r>
            <a:r>
              <a:rPr lang="en-GB" altLang="it-IT" sz="2600" dirty="0" err="1">
                <a:latin typeface="Garamond" panose="02020404030301010803" pitchFamily="18" charset="0"/>
              </a:rPr>
              <a:t>gli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strumenti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sono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valutati</a:t>
            </a:r>
            <a:r>
              <a:rPr lang="en-GB" altLang="it-IT" sz="2600" dirty="0">
                <a:latin typeface="Garamond" panose="02020404030301010803" pitchFamily="18" charset="0"/>
              </a:rPr>
              <a:t> per la </a:t>
            </a:r>
            <a:r>
              <a:rPr lang="en-GB" altLang="it-IT" sz="2600" dirty="0" err="1">
                <a:latin typeface="Garamond" panose="02020404030301010803" pitchFamily="18" charset="0"/>
              </a:rPr>
              <a:t>loro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capacità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avere</a:t>
            </a:r>
            <a:r>
              <a:rPr lang="en-GB" altLang="it-IT" sz="2600" dirty="0">
                <a:latin typeface="Garamond" panose="02020404030301010803" pitchFamily="18" charset="0"/>
              </a:rPr>
              <a:t> un “</a:t>
            </a:r>
            <a:r>
              <a:rPr lang="en-GB" altLang="it-IT" sz="2600" dirty="0" err="1">
                <a:latin typeface="Garamond" panose="02020404030301010803" pitchFamily="18" charset="0"/>
              </a:rPr>
              <a:t>valore</a:t>
            </a:r>
            <a:r>
              <a:rPr lang="en-GB" altLang="it-IT" sz="2600" dirty="0">
                <a:latin typeface="Garamond" panose="02020404030301010803" pitchFamily="18" charset="0"/>
              </a:rPr>
              <a:t> in </a:t>
            </a:r>
            <a:r>
              <a:rPr lang="en-GB" altLang="it-IT" sz="2600" dirty="0" err="1">
                <a:latin typeface="Garamond" panose="02020404030301010803" pitchFamily="18" charset="0"/>
              </a:rPr>
              <a:t>sè</a:t>
            </a:r>
            <a:r>
              <a:rPr lang="en-GB" altLang="it-IT" sz="2600" dirty="0">
                <a:latin typeface="Garamond" panose="02020404030301010803" pitchFamily="18" charset="0"/>
              </a:rPr>
              <a:t>”, </a:t>
            </a:r>
            <a:r>
              <a:rPr lang="en-GB" altLang="it-IT" sz="2600" dirty="0" err="1">
                <a:latin typeface="Garamond" panose="02020404030301010803" pitchFamily="18" charset="0"/>
              </a:rPr>
              <a:t>piuttosto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che</a:t>
            </a:r>
            <a:r>
              <a:rPr lang="en-GB" altLang="it-IT" sz="2600" dirty="0">
                <a:latin typeface="Garamond" panose="02020404030301010803" pitchFamily="18" charset="0"/>
              </a:rPr>
              <a:t> per la </a:t>
            </a:r>
            <a:r>
              <a:rPr lang="en-GB" altLang="it-IT" sz="2600" dirty="0" err="1">
                <a:latin typeface="Garamond" panose="02020404030301010803" pitchFamily="18" charset="0"/>
              </a:rPr>
              <a:t>loro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capacità</a:t>
            </a:r>
            <a:r>
              <a:rPr lang="en-GB" altLang="it-IT" sz="2600" dirty="0">
                <a:latin typeface="Garamond" panose="02020404030301010803" pitchFamily="18" charset="0"/>
              </a:rPr>
              <a:t> “</a:t>
            </a:r>
            <a:r>
              <a:rPr lang="en-GB" altLang="it-IT" sz="2600" dirty="0" err="1">
                <a:latin typeface="Garamond" panose="02020404030301010803" pitchFamily="18" charset="0"/>
              </a:rPr>
              <a:t>strumentale</a:t>
            </a:r>
            <a:r>
              <a:rPr lang="en-GB" altLang="it-IT" sz="2600" dirty="0">
                <a:latin typeface="Garamond" panose="02020404030301010803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74483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0" y="116632"/>
            <a:ext cx="8820150" cy="648072"/>
          </a:xfrm>
        </p:spPr>
        <p:txBody>
          <a:bodyPr/>
          <a:lstStyle/>
          <a:p>
            <a:pPr algn="ctr"/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</a:rPr>
              <a:t>Diversi modi di vedere gli strumenti</a:t>
            </a:r>
            <a:r>
              <a:rPr lang="it-IT" altLang="it-IT" sz="3200" dirty="0">
                <a:latin typeface="Garamond" panose="02020404030301010803" pitchFamily="18" charset="0"/>
                <a:ea typeface="ＭＳ Ｐゴシック" panose="020B0600070205080204" pitchFamily="34" charset="-128"/>
                <a:sym typeface="Wingdings" pitchFamily="2" charset="2"/>
              </a:rPr>
              <a:t> (3)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1"/>
          </p:nvPr>
        </p:nvSpPr>
        <p:spPr>
          <a:xfrm>
            <a:off x="0" y="764704"/>
            <a:ext cx="9165083" cy="5832647"/>
          </a:xfrm>
        </p:spPr>
        <p:txBody>
          <a:bodyPr/>
          <a:lstStyle/>
          <a:p>
            <a:pPr marL="342900" indent="-342900" algn="just">
              <a:buFont typeface="Arial" charset="0"/>
              <a:buChar char="•"/>
              <a:defRPr/>
            </a:pP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La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concezione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degli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come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istituzioni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o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mezzi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“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politici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”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può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originare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la “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cattura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”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dei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decisori</a:t>
            </a:r>
            <a:endParaRPr lang="en-GB" sz="3200" dirty="0">
              <a:latin typeface="Garamond" charset="0"/>
              <a:ea typeface="Garamond" charset="0"/>
              <a:cs typeface="Garamond" charset="0"/>
            </a:endParaRPr>
          </a:p>
          <a:p>
            <a:pPr marL="342900" indent="-342900" algn="just">
              <a:buFont typeface="Arial" charset="0"/>
              <a:buChar char="•"/>
              <a:defRPr/>
            </a:pPr>
            <a:endParaRPr lang="it-IT" sz="3200" dirty="0">
              <a:latin typeface="Garamond" charset="0"/>
              <a:ea typeface="Garamond" charset="0"/>
              <a:cs typeface="Garamond" charset="0"/>
            </a:endParaRPr>
          </a:p>
          <a:p>
            <a:pPr marL="342900" indent="-342900" algn="just">
              <a:buFont typeface="Arial" charset="0"/>
              <a:buChar char="•"/>
              <a:defRPr/>
            </a:pP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noi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assumiamo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che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decisori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controllino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gli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, ma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nella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pratica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spessso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sono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politici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che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cadono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vittima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dei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loro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GB" sz="3200" i="1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GB" sz="3200" i="1" dirty="0">
                <a:latin typeface="Garamond" charset="0"/>
                <a:ea typeface="Garamond" charset="0"/>
                <a:cs typeface="Garamond" charset="0"/>
              </a:rPr>
              <a:t> di policy 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(Van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Nispen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and </a:t>
            </a:r>
            <a:r>
              <a:rPr lang="en-GB" sz="3200" dirty="0" err="1">
                <a:latin typeface="Garamond" charset="0"/>
                <a:ea typeface="Garamond" charset="0"/>
                <a:cs typeface="Garamond" charset="0"/>
              </a:rPr>
              <a:t>Ringeling</a:t>
            </a:r>
            <a:r>
              <a:rPr lang="en-GB" sz="3200" dirty="0">
                <a:latin typeface="Garamond" charset="0"/>
                <a:ea typeface="Garamond" charset="0"/>
                <a:cs typeface="Garamond" charset="0"/>
              </a:rPr>
              <a:t> 1998, 212).</a:t>
            </a:r>
            <a:r>
              <a:rPr lang="it-IT" sz="3200" dirty="0">
                <a:latin typeface="Garamond" charset="0"/>
                <a:ea typeface="Garamond" charset="0"/>
                <a:cs typeface="Garamond" charset="0"/>
              </a:rPr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75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8712646" cy="692697"/>
          </a:xfrm>
        </p:spPr>
        <p:txBody>
          <a:bodyPr/>
          <a:lstStyle/>
          <a:p>
            <a:pPr algn="ctr"/>
            <a:r>
              <a:rPr lang="en-GB" sz="3200" dirty="0">
                <a:latin typeface="Garamond" panose="02020404030301010803" pitchFamily="18" charset="0"/>
              </a:rPr>
              <a:t>Come </a:t>
            </a:r>
            <a:r>
              <a:rPr lang="en-GB" sz="3200" dirty="0" err="1">
                <a:latin typeface="Garamond" panose="02020404030301010803" pitchFamily="18" charset="0"/>
              </a:rPr>
              <a:t>lavorano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gli</a:t>
            </a:r>
            <a:r>
              <a:rPr lang="en-GB" sz="3200" dirty="0">
                <a:latin typeface="Garamond" panose="02020404030301010803" pitchFamily="18" charset="0"/>
              </a:rPr>
              <a:t> </a:t>
            </a:r>
            <a:r>
              <a:rPr lang="en-GB" sz="3200" dirty="0" err="1">
                <a:latin typeface="Garamond" panose="02020404030301010803" pitchFamily="18" charset="0"/>
              </a:rPr>
              <a:t>strumenti</a:t>
            </a:r>
            <a:r>
              <a:rPr lang="en-GB" sz="3200" dirty="0">
                <a:latin typeface="Garamond" panose="02020404030301010803" pitchFamily="18" charset="0"/>
              </a:rPr>
              <a:t>? </a:t>
            </a:r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0A84EE-0883-9341-B795-510E7ABA6D02}"/>
              </a:ext>
            </a:extLst>
          </p:cNvPr>
          <p:cNvSpPr txBox="1"/>
          <p:nvPr/>
        </p:nvSpPr>
        <p:spPr>
          <a:xfrm>
            <a:off x="107504" y="980728"/>
            <a:ext cx="784730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Gli</a:t>
            </a:r>
            <a:r>
              <a:rPr lang="en-US" altLang="x-none" sz="32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US" altLang="x-none" sz="32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lavorano</a:t>
            </a:r>
            <a:r>
              <a:rPr lang="en-US" altLang="x-none" sz="3200" b="1" dirty="0">
                <a:latin typeface="Garamond" charset="0"/>
                <a:ea typeface="Garamond" charset="0"/>
                <a:cs typeface="Garamond" charset="0"/>
              </a:rPr>
              <a:t>: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Influenzando</a:t>
            </a:r>
            <a:r>
              <a:rPr lang="en-US" altLang="x-none" sz="3200" dirty="0">
                <a:latin typeface="Garamond" charset="0"/>
                <a:ea typeface="Garamond" charset="0"/>
                <a:cs typeface="Garamond" charset="0"/>
              </a:rPr>
              <a:t> il </a:t>
            </a: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comportamento</a:t>
            </a:r>
            <a:endParaRPr lang="en-US" altLang="x-none" sz="3200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Influenzando</a:t>
            </a:r>
            <a:r>
              <a:rPr lang="en-US" altLang="x-none" sz="3200" dirty="0">
                <a:latin typeface="Garamond" charset="0"/>
                <a:ea typeface="Garamond" charset="0"/>
                <a:cs typeface="Garamond" charset="0"/>
              </a:rPr>
              <a:t> le </a:t>
            </a: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attitudini</a:t>
            </a:r>
            <a:endParaRPr lang="en-US" altLang="x-none" sz="3200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Influenzando</a:t>
            </a:r>
            <a:r>
              <a:rPr lang="en-US" altLang="x-none" sz="3200" dirty="0">
                <a:latin typeface="Garamond" charset="0"/>
                <a:ea typeface="Garamond" charset="0"/>
                <a:cs typeface="Garamond" charset="0"/>
              </a:rPr>
              <a:t> le </a:t>
            </a: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istituzioni</a:t>
            </a:r>
            <a:r>
              <a:rPr lang="en-US" altLang="x-none" sz="3200" dirty="0">
                <a:latin typeface="Garamond" charset="0"/>
                <a:ea typeface="Garamond" charset="0"/>
                <a:cs typeface="Garamond" charset="0"/>
              </a:rPr>
              <a:t> o le </a:t>
            </a: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regole</a:t>
            </a:r>
            <a:endParaRPr lang="en-US" altLang="x-none" sz="3200" dirty="0">
              <a:latin typeface="Garamond" charset="0"/>
              <a:ea typeface="Garamond" charset="0"/>
              <a:cs typeface="Garamond" charset="0"/>
            </a:endParaRPr>
          </a:p>
          <a:p>
            <a:pPr>
              <a:defRPr/>
            </a:pPr>
            <a:endParaRPr lang="en-US" altLang="x-none" sz="3200" dirty="0">
              <a:latin typeface="Garamond" charset="0"/>
              <a:ea typeface="Garamond" charset="0"/>
              <a:cs typeface="Garamond" charset="0"/>
            </a:endParaRPr>
          </a:p>
          <a:p>
            <a:pPr>
              <a:defRPr/>
            </a:pP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Essi</a:t>
            </a:r>
            <a:r>
              <a:rPr lang="en-US" altLang="x-none" sz="32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possono</a:t>
            </a:r>
            <a:r>
              <a:rPr lang="en-US" altLang="x-none" sz="3200" b="1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x-none" sz="3200" b="1" dirty="0" err="1">
                <a:latin typeface="Garamond" charset="0"/>
                <a:ea typeface="Garamond" charset="0"/>
                <a:cs typeface="Garamond" charset="0"/>
              </a:rPr>
              <a:t>agire</a:t>
            </a:r>
            <a:endParaRPr lang="en-US" altLang="x-none" sz="3200" b="1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Direttamente</a:t>
            </a:r>
            <a:r>
              <a:rPr lang="en-US" altLang="x-none" sz="3200" dirty="0">
                <a:latin typeface="Garamond" charset="0"/>
                <a:ea typeface="Garamond" charset="0"/>
                <a:cs typeface="Garamond" charset="0"/>
              </a:rPr>
              <a:t> o </a:t>
            </a:r>
            <a:r>
              <a:rPr lang="en-US" altLang="x-none" sz="3200" dirty="0" err="1">
                <a:latin typeface="Garamond" charset="0"/>
                <a:ea typeface="Garamond" charset="0"/>
                <a:cs typeface="Garamond" charset="0"/>
              </a:rPr>
              <a:t>indirettamente</a:t>
            </a:r>
            <a:endParaRPr lang="en-US" altLang="x-none" sz="3200" dirty="0">
              <a:latin typeface="Garamond" charset="0"/>
              <a:ea typeface="Garamond" charset="0"/>
              <a:cs typeface="Garamond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350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79512" y="0"/>
            <a:ext cx="8640638" cy="692697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Tipologie di Strumenti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5379256-191F-AD40-AF7D-EFF11FB81156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4705"/>
            <a:ext cx="9144000" cy="49685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altLang="it-IT" sz="2800" b="1" i="1" dirty="0">
              <a:latin typeface="Garamond" panose="02020404030301010803" pitchFamily="18" charset="0"/>
            </a:endParaRPr>
          </a:p>
          <a:p>
            <a:pPr algn="just">
              <a:defRPr/>
            </a:pP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Esistono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diverse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tipologie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di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strumenti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basati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su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diversi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principi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costitutivi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:</a:t>
            </a:r>
          </a:p>
          <a:p>
            <a:pPr marL="0" indent="0" algn="just">
              <a:buNone/>
              <a:defRPr/>
            </a:pP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Coercizione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dirty="0">
                <a:latin typeface="Garamond" charset="0"/>
                <a:ea typeface="Garamond" charset="0"/>
                <a:cs typeface="Garamond" charset="0"/>
              </a:rPr>
              <a:t>Tipo di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risorse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governative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adottate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dirty="0">
                <a:latin typeface="Garamond" charset="0"/>
                <a:ea typeface="Garamond" charset="0"/>
                <a:cs typeface="Garamond" charset="0"/>
              </a:rPr>
              <a:t>Tipo  di 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stimolo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dirty="0">
                <a:latin typeface="Garamond" charset="0"/>
                <a:ea typeface="Garamond" charset="0"/>
                <a:cs typeface="Garamond" charset="0"/>
              </a:rPr>
              <a:t>Tipo di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contenuto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(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sostantivo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 o </a:t>
            </a:r>
            <a:r>
              <a:rPr lang="en-US" dirty="0" err="1">
                <a:latin typeface="Garamond" charset="0"/>
                <a:ea typeface="Garamond" charset="0"/>
                <a:cs typeface="Garamond" charset="0"/>
              </a:rPr>
              <a:t>procedurale</a:t>
            </a:r>
            <a:r>
              <a:rPr lang="en-US" dirty="0">
                <a:latin typeface="Garamond" charset="0"/>
                <a:ea typeface="Garamond" charset="0"/>
                <a:cs typeface="Garamond" charset="0"/>
              </a:rPr>
              <a:t>)</a:t>
            </a:r>
            <a:endParaRPr lang="it-IT" altLang="it-IT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8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E6BF74-9365-234F-B80D-9A9012BCF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288" y="116633"/>
            <a:ext cx="8424862" cy="648071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Una tipologia utile </a:t>
            </a:r>
            <a:endParaRPr lang="en-GB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A444E8-3AD9-7345-810B-AFE16D4E7FA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64705"/>
            <a:ext cx="9036496" cy="51845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  <a:defRPr/>
            </a:pPr>
            <a:r>
              <a:rPr lang="en-GB" b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Regolazione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(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Coercizione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; </a:t>
            </a:r>
            <a:r>
              <a:rPr lang="en-GB" i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Bastone</a:t>
            </a:r>
            <a:r>
              <a:rPr lang="en-GB" i="1" dirty="0">
                <a:latin typeface="Garamond" panose="02020404030301010803" pitchFamily="18" charset="0"/>
                <a:ea typeface="Garamond" charset="0"/>
                <a:cs typeface="Garamond" charset="0"/>
              </a:rPr>
              <a:t>)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GB" i="1" dirty="0">
              <a:latin typeface="Garamond" panose="02020404030301010803" pitchFamily="18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GB" b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Spesa</a:t>
            </a:r>
            <a:r>
              <a:rPr lang="en-GB" b="1" dirty="0">
                <a:latin typeface="Garamond" panose="02020404030301010803" pitchFamily="18" charset="0"/>
                <a:ea typeface="Garamond" charset="0"/>
                <a:cs typeface="Garamond" charset="0"/>
              </a:rPr>
              <a:t> (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Remunerazione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; </a:t>
            </a:r>
            <a:r>
              <a:rPr lang="en-GB" i="1" dirty="0">
                <a:latin typeface="Garamond" panose="02020404030301010803" pitchFamily="18" charset="0"/>
                <a:ea typeface="Garamond" charset="0"/>
                <a:cs typeface="Garamond" charset="0"/>
              </a:rPr>
              <a:t>Carota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)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GB" dirty="0">
              <a:latin typeface="Garamond" panose="02020404030301010803" pitchFamily="18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GB" b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Informazione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(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Persuasione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; </a:t>
            </a:r>
            <a:r>
              <a:rPr lang="en-GB" i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Sermone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)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GB" dirty="0">
              <a:latin typeface="Garamond" panose="02020404030301010803" pitchFamily="18" charset="0"/>
              <a:ea typeface="Garamond" charset="0"/>
              <a:cs typeface="Garamond" charset="0"/>
            </a:endParaRPr>
          </a:p>
          <a:p>
            <a:pPr marL="285750" indent="-285750">
              <a:buFont typeface="Arial" charset="0"/>
              <a:buChar char="•"/>
              <a:defRPr/>
            </a:pPr>
            <a:r>
              <a:rPr lang="en-GB" b="1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Tassazione</a:t>
            </a:r>
            <a:r>
              <a:rPr lang="en-GB" b="1" dirty="0">
                <a:latin typeface="Garamond" panose="02020404030301010803" pitchFamily="18" charset="0"/>
                <a:ea typeface="Garamond" charset="0"/>
                <a:cs typeface="Garamond" charset="0"/>
              </a:rPr>
              <a:t> 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(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che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può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essere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</a:t>
            </a:r>
            <a:r>
              <a:rPr lang="en-GB" dirty="0" err="1">
                <a:latin typeface="Garamond" panose="02020404030301010803" pitchFamily="18" charset="0"/>
                <a:ea typeface="Garamond" charset="0"/>
                <a:cs typeface="Garamond" charset="0"/>
              </a:rPr>
              <a:t>Bastone</a:t>
            </a:r>
            <a:r>
              <a:rPr lang="en-GB" dirty="0">
                <a:latin typeface="Garamond" panose="02020404030301010803" pitchFamily="18" charset="0"/>
                <a:ea typeface="Garamond" charset="0"/>
                <a:cs typeface="Garamond" charset="0"/>
              </a:rPr>
              <a:t> o Carota)</a:t>
            </a:r>
            <a:endParaRPr lang="it-IT" dirty="0">
              <a:latin typeface="Garamond" panose="02020404030301010803" pitchFamily="18" charset="0"/>
            </a:endParaRPr>
          </a:p>
          <a:p>
            <a:pPr>
              <a:lnSpc>
                <a:spcPct val="80000"/>
              </a:lnSpc>
            </a:pPr>
            <a:endParaRPr lang="it-IT" altLang="it-IT" sz="2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4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23438C4-4BE7-7B44-92A4-DFFCB77B4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504" y="188640"/>
            <a:ext cx="8712646" cy="648072"/>
          </a:xfr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it-IT" sz="3200" dirty="0">
                <a:latin typeface="Garamond" panose="02020404030301010803" pitchFamily="18" charset="0"/>
              </a:rPr>
              <a:t>Tipi di Strumenti</a:t>
            </a:r>
            <a:endParaRPr lang="en-GB" altLang="it-IT" sz="28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DF9DE-C14E-BF4D-B4E9-4E6DD1B083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692696"/>
            <a:ext cx="9144000" cy="5832648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it-IT" sz="2400" dirty="0">
              <a:latin typeface="Garamond" panose="02020404030301010803" pitchFamily="18" charset="0"/>
              <a:cs typeface="Arial" pitchFamily="34" charset="0"/>
            </a:endParaRPr>
          </a:p>
          <a:p>
            <a:endParaRPr lang="en-GB" dirty="0"/>
          </a:p>
        </p:txBody>
      </p:sp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74975A20-775C-AF7C-96CB-6B9F6676D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1" y="692696"/>
            <a:ext cx="896531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66475"/>
      </p:ext>
    </p:extLst>
  </p:cSld>
  <p:clrMapOvr>
    <a:masterClrMapping/>
  </p:clrMapOvr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703</Words>
  <Application>Microsoft Macintosh PowerPoint</Application>
  <PresentationFormat>Presentazione su schermo (4:3)</PresentationFormat>
  <Paragraphs>89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Garamond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 Capano</cp:lastModifiedBy>
  <cp:revision>148</cp:revision>
  <dcterms:created xsi:type="dcterms:W3CDTF">2017-11-13T10:11:35Z</dcterms:created>
  <dcterms:modified xsi:type="dcterms:W3CDTF">2025-10-05T15:39:48Z</dcterms:modified>
</cp:coreProperties>
</file>