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0"/>
  </p:handoutMasterIdLst>
  <p:sldIdLst>
    <p:sldId id="256" r:id="rId2"/>
    <p:sldId id="258" r:id="rId3"/>
    <p:sldId id="257" r:id="rId4"/>
    <p:sldId id="287" r:id="rId5"/>
    <p:sldId id="271" r:id="rId6"/>
    <p:sldId id="288" r:id="rId7"/>
    <p:sldId id="286" r:id="rId8"/>
    <p:sldId id="289" r:id="rId9"/>
    <p:sldId id="278" r:id="rId10"/>
    <p:sldId id="260" r:id="rId11"/>
    <p:sldId id="273" r:id="rId12"/>
    <p:sldId id="274" r:id="rId13"/>
    <p:sldId id="276" r:id="rId14"/>
    <p:sldId id="275" r:id="rId15"/>
    <p:sldId id="277" r:id="rId16"/>
    <p:sldId id="290" r:id="rId17"/>
    <p:sldId id="291" r:id="rId18"/>
    <p:sldId id="292" r:id="rId19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3D681B-1D9E-B982-B772-CFED969072E3}" v="2" dt="2022-11-14T11:38:57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3493" autoAdjust="0"/>
  </p:normalViewPr>
  <p:slideViewPr>
    <p:cSldViewPr>
      <p:cViewPr varScale="1">
        <p:scale>
          <a:sx n="118" d="100"/>
          <a:sy n="118" d="100"/>
        </p:scale>
        <p:origin x="202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B5ABAC0-6F63-4E6A-E6BE-120ABFC05B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EF1B9E14-F450-2843-71F8-F5728F7DFCC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288BD632-2DD8-F6E5-FAFC-A41662E2A35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F037ACB9-F887-BF08-E06B-BDFF7C2A37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2FF9AE-EFF6-4CCA-B1DD-62CA99CE57A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8976BF20-D732-2A83-52D0-286B737873C8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0A0792C7-A570-E018-4387-81BC8B224E4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8BB05B5D-4324-0583-C3FE-4491C1E0C5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88608231-A4C4-488C-89DD-FAE8859C8E4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t-IT" altLang="it-IT"/>
            </a:p>
          </p:txBody>
        </p:sp>
      </p:grp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A417CD4-4A02-9F37-05DF-93BEE91EB3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3FA0067-4C0F-43A1-3F1B-DC99C94ADC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E53CD41-0831-92E3-35AA-33233C134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8C78-6B8A-45EB-9737-BDE6E02FBAE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483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BC3A46-E2DA-BFD4-7332-4D75C23818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13695B-E60E-205C-BB83-EE027937F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D19D77-82BB-3067-4794-AA4A5BE143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A574A-0B0C-4BE0-A944-49EBA5D1152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8302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3B837-14CF-0E50-3011-3FE3217CC9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E3F64A-B176-AE53-48AE-1F22623F8D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92F6A6-D517-1D27-05A7-D66508B5A3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745E-0F7D-417A-9874-A00655642A9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54996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C5F9CA-6ABF-F017-865E-7A329B98B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3D7BA1-86AE-69B5-7576-4270CCB2D9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F27A27-9FF3-B0D3-29AF-369E5CE9BD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7E0BE-57A1-4991-A538-737A9DD7670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0135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4BA6C1-AB80-465F-36D3-E57940CA9C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C6D81D-B65C-1EB5-AE27-934CF24F7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201419-6A3E-EFE8-7E84-793ACB78C8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C1CFE-0C73-46F9-BCEC-374094D791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298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17BF6E-5E59-3815-7A99-1DC569486E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DF668E-29E9-436E-44D6-64B47DBF0B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BF9285-05B4-3E23-34AC-4F3366AEA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29E12-AA58-4C23-9C5E-F53CEC3D17A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1225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FA899E-395F-A86E-4175-3380309B37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A1BCC3-42B2-33DC-A821-32E43E6F0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12C925-6498-516A-051B-48E43A4030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BA58-931A-4FAC-B2F7-FD48D635D1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660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84648B-6FCA-D79D-2480-D57DB2886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208201E-4D1D-0280-A432-B30D0879AA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6103F6-DBA1-B8A4-6316-71F7A44D0B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47227-8624-4DBE-B33B-6080D94278F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3888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16E96A-8DC0-015A-A161-FA7D80680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55C3FF-717B-A451-CB0E-970D9CE89A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08B5C3-E08D-5D82-DC20-D9F237DA0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9BFBC-30C8-40A3-BD56-99024406F4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7922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ED4C7A9-297F-CEFF-F1E8-0ED55FAEA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4FC17A-3E51-2684-FE82-EB32A082A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FEFE06D-ADE3-4125-DD04-09BD1A8E3C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086D7-1338-4D05-B232-D012F3F9DD2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4348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45B8AF-3A11-8DE4-64A8-34529E068F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04BDB4-A014-6945-F32A-1B8336BFB4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D205BD-6418-1788-BF40-6DF0EF122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298F4-8E97-4554-A882-B021039243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803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8C360-0AFD-6037-9CEF-6EB76F6D26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4160E4-4971-0306-100B-8C7B7381A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B7887D-C0AB-C484-4972-98CCC813E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F4243-4596-4F6C-A402-86486B6137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2492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7357CF-4BFD-1586-2179-08E9E812D2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511BE1-7B7D-24ED-385A-072A1D417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065A8545-9305-6EBC-5921-D526FE8A8F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157A57D5-F663-9778-30F1-246D7B26AB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A1CCB411-FE0B-43C2-D6CE-3DC7BCCA2C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86C71D07-85E0-45BD-A270-87707D20DD1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1C27ED5C-9C5B-98D2-0E02-8BF203217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D866248A-D9F1-5573-0536-0741F65D8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AA3C65EB-382A-7B92-5D43-C95D67120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C6A1240D-52B8-8AC5-FB43-E03748DFC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5">
            <a:extLst>
              <a:ext uri="{FF2B5EF4-FFF2-40B4-BE49-F238E27FC236}">
                <a16:creationId xmlns:a16="http://schemas.microsoft.com/office/drawing/2014/main" id="{0116CC15-222C-6F7C-834F-AAB1DC1EED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Implementazione delle politiche</a:t>
            </a:r>
          </a:p>
        </p:txBody>
      </p:sp>
      <p:sp>
        <p:nvSpPr>
          <p:cNvPr id="15362" name="Rectangle 26">
            <a:extLst>
              <a:ext uri="{FF2B5EF4-FFF2-40B4-BE49-F238E27FC236}">
                <a16:creationId xmlns:a16="http://schemas.microsoft.com/office/drawing/2014/main" id="{96E48C59-AD39-3E2F-873C-B925B0B447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it-IT" dirty="0">
                <a:solidFill>
                  <a:srgbClr val="C00000"/>
                </a:solidFill>
                <a:latin typeface="+mj-lt"/>
              </a:rPr>
              <a:t>Lezione 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ED62A97E-C137-EA36-4A4B-96D6B3C39C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Critiche all’approccio top-down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6C466F51-808A-DB4E-C785-AD4A0CA29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it-IT" dirty="0">
                <a:latin typeface="Garamond" panose="02020404030301010803" pitchFamily="18" charset="0"/>
              </a:rPr>
              <a:t>Impossibile un controllo rigido in contesti complessi;</a:t>
            </a:r>
          </a:p>
          <a:p>
            <a:r>
              <a:rPr lang="it-IT" dirty="0">
                <a:latin typeface="Garamond" panose="02020404030301010803" pitchFamily="18" charset="0"/>
              </a:rPr>
              <a:t>Obiettivi spesso ambigui o conflittuali;</a:t>
            </a:r>
          </a:p>
          <a:p>
            <a:r>
              <a:rPr lang="it-IT" dirty="0">
                <a:latin typeface="Garamond" panose="02020404030301010803" pitchFamily="18" charset="0"/>
              </a:rPr>
              <a:t>Politiche simboliche o irrealistiche;</a:t>
            </a:r>
          </a:p>
          <a:p>
            <a:r>
              <a:rPr lang="it-IT" dirty="0">
                <a:latin typeface="Garamond" panose="02020404030301010803" pitchFamily="18" charset="0"/>
              </a:rPr>
              <a:t>Fallimenti dovuti a risorse inadeguate o ipotesi errate.</a:t>
            </a:r>
          </a:p>
          <a:p>
            <a:r>
              <a:rPr lang="it-IT" dirty="0">
                <a:latin typeface="Garamond" panose="02020404030301010803" pitchFamily="18" charset="0"/>
              </a:rPr>
              <a:t>📉 </a:t>
            </a:r>
            <a:r>
              <a:rPr lang="it-IT" i="1" dirty="0">
                <a:latin typeface="Garamond" panose="02020404030301010803" pitchFamily="18" charset="0"/>
              </a:rPr>
              <a:t>Il fallimento può essere insito nel design della policy stessa.</a:t>
            </a:r>
          </a:p>
          <a:p>
            <a:endParaRPr lang="it-IT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it-IT" sz="2400" i="1" dirty="0">
                <a:latin typeface="Garamond" panose="02020404030301010803" pitchFamily="18" charset="0"/>
              </a:rPr>
              <a:t>ESEMPI:</a:t>
            </a:r>
          </a:p>
          <a:p>
            <a:r>
              <a:rPr lang="it-IT" sz="2400" b="1" dirty="0">
                <a:latin typeface="Garamond" panose="02020404030301010803" pitchFamily="18" charset="0"/>
              </a:rPr>
              <a:t>PNRR (Italia, 2021–2026)</a:t>
            </a:r>
            <a:r>
              <a:rPr lang="it-IT" sz="2400" dirty="0">
                <a:latin typeface="Garamond" panose="02020404030301010803" pitchFamily="18" charset="0"/>
              </a:rPr>
              <a:t>: forte direzione centrale e controllo ministeriale.</a:t>
            </a:r>
          </a:p>
          <a:p>
            <a:r>
              <a:rPr lang="it-IT" sz="2400" b="1" dirty="0">
                <a:latin typeface="Garamond" panose="02020404030301010803" pitchFamily="18" charset="0"/>
              </a:rPr>
              <a:t>Direttive ambientali UE</a:t>
            </a:r>
            <a:r>
              <a:rPr lang="it-IT" sz="2400" dirty="0">
                <a:latin typeface="Garamond" panose="02020404030301010803" pitchFamily="18" charset="0"/>
              </a:rPr>
              <a:t>: obiettivi vincolanti imposti agli Stati membri</a:t>
            </a:r>
          </a:p>
          <a:p>
            <a:endParaRPr lang="it-IT" dirty="0">
              <a:latin typeface="Garamond" panose="02020404030301010803" pitchFamily="18" charset="0"/>
            </a:endParaRPr>
          </a:p>
          <a:p>
            <a:pPr lvl="4" eaLnBrk="1" hangingPunct="1">
              <a:lnSpc>
                <a:spcPct val="80000"/>
              </a:lnSpc>
              <a:defRPr/>
            </a:pPr>
            <a:endParaRPr lang="it-IT" altLang="it-IT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92DBAF88-6B0C-D7CA-DB95-9E4CA8028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2) Approcci bottom-up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DFFCF859-A6A5-9A4B-1517-306FDB130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it-IT" sz="2000" b="1" dirty="0">
                <a:latin typeface="+mj-lt"/>
              </a:rPr>
              <a:t>Idea di fondo</a:t>
            </a:r>
            <a:br>
              <a:rPr lang="it-IT" sz="2000" dirty="0">
                <a:latin typeface="+mj-lt"/>
              </a:rPr>
            </a:br>
            <a:r>
              <a:rPr lang="it-IT" sz="2000" dirty="0">
                <a:latin typeface="+mj-lt"/>
              </a:rPr>
              <a:t>L’implementazione non discende meccanicamente dalle decisioni centrali, ma si sviluppa </a:t>
            </a:r>
            <a:r>
              <a:rPr lang="it-IT" sz="2000" b="1" dirty="0">
                <a:latin typeface="+mj-lt"/>
              </a:rPr>
              <a:t>attraverso le pratiche concrete degli attuatori locali</a:t>
            </a:r>
            <a:r>
              <a:rPr lang="it-IT" sz="2000" dirty="0">
                <a:latin typeface="+mj-lt"/>
              </a:rPr>
              <a:t> </a:t>
            </a:r>
          </a:p>
          <a:p>
            <a:r>
              <a:rPr lang="it-IT" sz="2000" b="1" dirty="0">
                <a:latin typeface="+mj-lt"/>
              </a:rPr>
              <a:t>Focus analitico</a:t>
            </a:r>
          </a:p>
          <a:p>
            <a:pPr>
              <a:buFontTx/>
              <a:buChar char="-"/>
            </a:pPr>
            <a:r>
              <a:rPr lang="it-IT" sz="2000" dirty="0">
                <a:latin typeface="+mj-lt"/>
              </a:rPr>
              <a:t>🔁 </a:t>
            </a:r>
            <a:r>
              <a:rPr lang="it-IT" sz="2000" i="1" dirty="0">
                <a:latin typeface="+mj-lt"/>
              </a:rPr>
              <a:t>Ricostruzione a ritroso (</a:t>
            </a:r>
            <a:r>
              <a:rPr lang="it-IT" sz="2000" i="1" dirty="0" err="1">
                <a:latin typeface="+mj-lt"/>
              </a:rPr>
              <a:t>backward</a:t>
            </a:r>
            <a:r>
              <a:rPr lang="it-IT" sz="2000" i="1" dirty="0">
                <a:latin typeface="+mj-lt"/>
              </a:rPr>
              <a:t> mapping): </a:t>
            </a:r>
            <a:r>
              <a:rPr lang="it-IT" sz="2000" dirty="0">
                <a:latin typeface="+mj-lt"/>
              </a:rPr>
              <a:t>si parte dagli </a:t>
            </a:r>
            <a:r>
              <a:rPr lang="it-IT" sz="2000" b="1" dirty="0">
                <a:latin typeface="+mj-lt"/>
              </a:rPr>
              <a:t>esiti </a:t>
            </a:r>
            <a:r>
              <a:rPr lang="it-IT" sz="2000" dirty="0">
                <a:latin typeface="+mj-lt"/>
              </a:rPr>
              <a:t>concreti della policy per risalire a come e da chi sono stati prodotti.</a:t>
            </a:r>
          </a:p>
          <a:p>
            <a:pPr>
              <a:buFontTx/>
              <a:buChar char="-"/>
            </a:pPr>
            <a:r>
              <a:rPr lang="it-IT" sz="2000" dirty="0">
                <a:latin typeface="+mj-lt"/>
              </a:rPr>
              <a:t>👥 </a:t>
            </a:r>
            <a:r>
              <a:rPr lang="it-IT" sz="2000" i="1" dirty="0">
                <a:latin typeface="+mj-lt"/>
              </a:rPr>
              <a:t>Analisi degli attori: </a:t>
            </a:r>
            <a:r>
              <a:rPr lang="it-IT" sz="2000" dirty="0">
                <a:latin typeface="+mj-lt"/>
              </a:rPr>
              <a:t>individua chi implementa, con quali risorse, strategie e margini di discrezionalità.</a:t>
            </a:r>
          </a:p>
          <a:p>
            <a:pPr>
              <a:buFontTx/>
              <a:buChar char="-"/>
            </a:pPr>
            <a:r>
              <a:rPr lang="it-IT" sz="2000" dirty="0">
                <a:latin typeface="+mj-lt"/>
              </a:rPr>
              <a:t>🌍 </a:t>
            </a:r>
            <a:r>
              <a:rPr lang="it-IT" sz="2000" i="1" dirty="0">
                <a:latin typeface="+mj-lt"/>
              </a:rPr>
              <a:t>Adattamento ai contesti locali: </a:t>
            </a:r>
            <a:r>
              <a:rPr lang="it-IT" sz="2000" dirty="0">
                <a:latin typeface="+mj-lt"/>
              </a:rPr>
              <a:t>le politiche vengono reinterpretate e modificate in base alle condizioni economiche, sociali e istituzionali del territorio.</a:t>
            </a:r>
          </a:p>
          <a:p>
            <a:r>
              <a:rPr lang="it-IT" sz="2000" b="1" dirty="0">
                <a:latin typeface="+mj-lt"/>
              </a:rPr>
              <a:t>Interpretazione del “fallimento”</a:t>
            </a:r>
          </a:p>
          <a:p>
            <a:r>
              <a:rPr lang="it-IT" sz="2000" dirty="0">
                <a:latin typeface="+mj-lt"/>
              </a:rPr>
              <a:t>Il mancato raggiungimento degli obiettivi </a:t>
            </a:r>
            <a:r>
              <a:rPr lang="it-IT" sz="2000" b="1" dirty="0">
                <a:latin typeface="+mj-lt"/>
              </a:rPr>
              <a:t>non è necessariamente un fallimento</a:t>
            </a:r>
            <a:r>
              <a:rPr lang="it-IT" sz="2000" dirty="0">
                <a:latin typeface="+mj-lt"/>
              </a:rPr>
              <a:t>, ma può rappresentare:  un </a:t>
            </a:r>
            <a:r>
              <a:rPr lang="it-IT" sz="2000" b="1" dirty="0">
                <a:latin typeface="+mj-lt"/>
              </a:rPr>
              <a:t>processo di adattamento</a:t>
            </a:r>
            <a:r>
              <a:rPr lang="it-IT" sz="2000" dirty="0">
                <a:latin typeface="+mj-lt"/>
              </a:rPr>
              <a:t> alle condizioni reali; una forma di </a:t>
            </a:r>
            <a:r>
              <a:rPr lang="it-IT" sz="2000" b="1" dirty="0">
                <a:latin typeface="+mj-lt"/>
              </a:rPr>
              <a:t>apprendimento istituzionale</a:t>
            </a:r>
            <a:r>
              <a:rPr lang="it-IT" sz="2000" dirty="0">
                <a:latin typeface="+mj-lt"/>
              </a:rPr>
              <a:t>; una risposta pragmatica degli attuatori di fronte a vincoli e ambiguità</a:t>
            </a:r>
          </a:p>
          <a:p>
            <a:pPr lvl="4" eaLnBrk="1" hangingPunct="1">
              <a:lnSpc>
                <a:spcPct val="90000"/>
              </a:lnSpc>
              <a:defRPr/>
            </a:pPr>
            <a:endParaRPr lang="it-IT" altLang="it-IT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6B147EC1-2AF5-E929-624B-B277BCDDE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Approccio bottom-up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95B46B97-8DBA-A63D-76A1-8A1B04CAF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b="1" dirty="0">
                <a:latin typeface="Garamond" panose="02020404030301010803" pitchFamily="18" charset="0"/>
              </a:rPr>
              <a:t>ESEMPI:</a:t>
            </a:r>
          </a:p>
          <a:p>
            <a:r>
              <a:rPr lang="it-IT" b="1" dirty="0">
                <a:latin typeface="Garamond" panose="02020404030301010803" pitchFamily="18" charset="0"/>
              </a:rPr>
              <a:t>Politiche sociali locali (es. Reddito di cittadinanza)</a:t>
            </a:r>
            <a:r>
              <a:rPr lang="it-IT" dirty="0">
                <a:latin typeface="Garamond" panose="02020404030301010803" pitchFamily="18" charset="0"/>
              </a:rPr>
              <a:t> → forte discrezionalità di Comuni e Centri per l’impiego.</a:t>
            </a:r>
          </a:p>
          <a:p>
            <a:r>
              <a:rPr lang="it-IT" b="1" dirty="0">
                <a:latin typeface="Garamond" panose="02020404030301010803" pitchFamily="18" charset="0"/>
              </a:rPr>
              <a:t>Progetti di rigenerazione urbana</a:t>
            </a:r>
            <a:r>
              <a:rPr lang="it-IT" dirty="0">
                <a:latin typeface="Garamond" panose="02020404030301010803" pitchFamily="18" charset="0"/>
              </a:rPr>
              <a:t> → co-progettazione tra enti, cittadini e privati.</a:t>
            </a:r>
          </a:p>
          <a:p>
            <a:endParaRPr lang="it-IT" altLang="it-IT" b="1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400" b="1" dirty="0">
                <a:latin typeface="Garamond" panose="02020404030301010803" pitchFamily="18" charset="0"/>
              </a:rPr>
              <a:t>Critiche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Garamond" panose="02020404030301010803" pitchFamily="18" charset="0"/>
              </a:rPr>
              <a:t>Sottovaluta il ruolo dei decisori centrali e delle regole del gioco;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Garamond" panose="02020404030301010803" pitchFamily="18" charset="0"/>
              </a:rPr>
              <a:t>Analisi soggettiva e difficilmente generalizzabile;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it-IT" sz="2400" dirty="0">
                <a:latin typeface="Garamond" panose="02020404030301010803" pitchFamily="18" charset="0"/>
              </a:rPr>
              <a:t>Rischio di legittimare eccessiva discrezionalità amministrativa</a:t>
            </a:r>
            <a:r>
              <a:rPr lang="it-IT" dirty="0">
                <a:latin typeface="Garamond" panose="02020404030301010803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alt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E07711FB-D7E9-8C2F-3FCF-EC26550B6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Sintesi tra top-down e bottom-up</a:t>
            </a:r>
          </a:p>
        </p:txBody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8014EF33-E802-260C-655B-159C97F33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Garamond" panose="02020404030301010803" pitchFamily="18" charset="0"/>
              </a:rPr>
              <a:t>Importanza del legame tra </a:t>
            </a:r>
            <a:r>
              <a:rPr lang="it-IT" b="1" dirty="0">
                <a:latin typeface="Garamond" panose="02020404030301010803" pitchFamily="18" charset="0"/>
              </a:rPr>
              <a:t>obiettivi</a:t>
            </a:r>
            <a:r>
              <a:rPr lang="it-IT" dirty="0">
                <a:latin typeface="Garamond" panose="02020404030301010803" pitchFamily="18" charset="0"/>
              </a:rPr>
              <a:t> e </a:t>
            </a:r>
            <a:r>
              <a:rPr lang="it-IT" b="1" dirty="0">
                <a:latin typeface="Garamond" panose="02020404030301010803" pitchFamily="18" charset="0"/>
              </a:rPr>
              <a:t>risultati reali</a:t>
            </a:r>
            <a:r>
              <a:rPr lang="it-IT" dirty="0">
                <a:latin typeface="Garamond" panose="02020404030301010803" pitchFamily="18" charset="0"/>
              </a:rPr>
              <a:t>;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Necessità di analizzare la </a:t>
            </a:r>
            <a:r>
              <a:rPr lang="it-IT" b="1" dirty="0">
                <a:latin typeface="Garamond" panose="02020404030301010803" pitchFamily="18" charset="0"/>
              </a:rPr>
              <a:t>pluralità di variabili</a:t>
            </a:r>
            <a:r>
              <a:rPr lang="it-IT" dirty="0">
                <a:latin typeface="Garamond" panose="02020404030301010803" pitchFamily="18" charset="0"/>
              </a:rPr>
              <a:t> e attori;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Valore del </a:t>
            </a:r>
            <a:r>
              <a:rPr lang="it-IT" b="1" dirty="0">
                <a:latin typeface="Garamond" panose="02020404030301010803" pitchFamily="18" charset="0"/>
              </a:rPr>
              <a:t>coinvolgimento degli stakeholder</a:t>
            </a:r>
            <a:r>
              <a:rPr lang="it-IT" dirty="0">
                <a:latin typeface="Garamond" panose="02020404030301010803" pitchFamily="18" charset="0"/>
              </a:rPr>
              <a:t>;</a:t>
            </a: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Implementazione come </a:t>
            </a:r>
            <a:r>
              <a:rPr lang="it-IT" b="1" dirty="0">
                <a:latin typeface="Garamond" panose="02020404030301010803" pitchFamily="18" charset="0"/>
              </a:rPr>
              <a:t>negoziazione continua</a:t>
            </a:r>
            <a:r>
              <a:rPr lang="it-IT" dirty="0">
                <a:latin typeface="Garamond" panose="02020404030301010803" pitchFamily="18" charset="0"/>
              </a:rPr>
              <a:t> tra livelli.</a:t>
            </a:r>
          </a:p>
          <a:p>
            <a:pPr algn="just"/>
            <a:endParaRPr lang="it-IT" dirty="0">
              <a:latin typeface="Garamond" panose="02020404030301010803" pitchFamily="18" charset="0"/>
            </a:endParaRPr>
          </a:p>
          <a:p>
            <a:pPr algn="just"/>
            <a:r>
              <a:rPr lang="it-IT" dirty="0">
                <a:latin typeface="Garamond" panose="02020404030301010803" pitchFamily="18" charset="0"/>
              </a:rPr>
              <a:t>📊 </a:t>
            </a:r>
            <a:r>
              <a:rPr lang="it-IT" i="1" dirty="0">
                <a:latin typeface="Garamond" panose="02020404030301010803" pitchFamily="18" charset="0"/>
              </a:rPr>
              <a:t>L’attuazione è un processo politico e adattivo, non meccanico.</a:t>
            </a:r>
            <a:endParaRPr lang="it-IT" dirty="0">
              <a:latin typeface="Garamond" panose="02020404030301010803" pitchFamily="18" charset="0"/>
            </a:endParaRPr>
          </a:p>
          <a:p>
            <a:pPr lvl="4" eaLnBrk="1" hangingPunct="1">
              <a:defRPr/>
            </a:pPr>
            <a:endParaRPr lang="it-IT" altLang="it-IT" sz="1600" dirty="0">
              <a:latin typeface="+mj-lt"/>
            </a:endParaRPr>
          </a:p>
          <a:p>
            <a:pPr lvl="1" eaLnBrk="1" hangingPunct="1">
              <a:defRPr/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74CA98C3-3026-CF8F-9EBA-FF0434C199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Principali vantaggi dello studio dell’implementazione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DA21AFC5-95F2-A69C-3E1B-30B28C94A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382000" cy="5440362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600" dirty="0">
                <a:latin typeface="+mj-lt"/>
              </a:rPr>
              <a:t>Ruolo attivo della burocrazia nelle diverse fasi del ciclo (</a:t>
            </a:r>
            <a:r>
              <a:rPr lang="it-IT" altLang="it-IT" sz="2600" i="1" dirty="0">
                <a:latin typeface="+mj-lt"/>
              </a:rPr>
              <a:t>agenda e </a:t>
            </a:r>
            <a:r>
              <a:rPr lang="it-IT" altLang="it-IT" sz="2600" i="1" dirty="0" err="1">
                <a:latin typeface="+mj-lt"/>
              </a:rPr>
              <a:t>drafting</a:t>
            </a:r>
            <a:r>
              <a:rPr lang="it-IT" altLang="it-IT" sz="2600" dirty="0">
                <a:latin typeface="+mj-lt"/>
              </a:rPr>
              <a:t>) e autonomia (distinzione tra amministrazione e politica non è netta)</a:t>
            </a:r>
          </a:p>
          <a:p>
            <a:pPr lvl="4" eaLnBrk="1" hangingPunct="1">
              <a:defRPr/>
            </a:pPr>
            <a:endParaRPr lang="it-IT" altLang="it-IT" sz="26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600" dirty="0">
                <a:latin typeface="+mj-lt"/>
              </a:rPr>
              <a:t>Attuazione come processo complesso con + attori (formali e non), ruolo attivo dei destinatari (deroghe </a:t>
            </a:r>
            <a:r>
              <a:rPr lang="it-IT" altLang="it-IT" sz="2600" dirty="0" err="1">
                <a:latin typeface="+mj-lt"/>
              </a:rPr>
              <a:t>ecc</a:t>
            </a:r>
            <a:r>
              <a:rPr lang="it-IT" altLang="it-IT" sz="2600" dirty="0">
                <a:latin typeface="+mj-lt"/>
              </a:rPr>
              <a:t>), interazione attraverso reti</a:t>
            </a:r>
          </a:p>
          <a:p>
            <a:pPr lvl="4" eaLnBrk="1" hangingPunct="1">
              <a:defRPr/>
            </a:pPr>
            <a:endParaRPr lang="it-IT" altLang="it-IT" sz="26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600" dirty="0">
                <a:latin typeface="+mj-lt"/>
              </a:rPr>
              <a:t>Relazioni inter-organizzative</a:t>
            </a:r>
          </a:p>
          <a:p>
            <a:pPr lvl="4" eaLnBrk="1" hangingPunct="1">
              <a:defRPr/>
            </a:pPr>
            <a:endParaRPr lang="it-IT" altLang="it-IT" sz="26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2600" dirty="0">
                <a:latin typeface="+mj-lt"/>
              </a:rPr>
              <a:t>Dinamica del compromesso e contrattazione più che di autorità tra attori politici e sociali (</a:t>
            </a:r>
            <a:r>
              <a:rPr lang="it-IT" altLang="it-IT" sz="2600" i="1" dirty="0">
                <a:latin typeface="+mj-lt"/>
              </a:rPr>
              <a:t>norma più che eccezione</a:t>
            </a:r>
            <a:r>
              <a:rPr lang="it-IT" altLang="it-IT" sz="2600" dirty="0">
                <a:latin typeface="+mj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3D0B0EB5-C9B6-1642-6131-6118B5DD8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Conclusioni (1)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83B56FDE-AB8A-C144-4594-210D88E1FD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sz="2600" dirty="0">
                <a:highlight>
                  <a:srgbClr val="FFFF00"/>
                </a:highlight>
                <a:latin typeface="+mj-lt"/>
              </a:rPr>
              <a:t>Implementazione come attività politica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altLang="it-IT" sz="2600" dirty="0">
                <a:latin typeface="+mj-lt"/>
              </a:rPr>
              <a:t>Autonomia rispetto alla decisione</a:t>
            </a:r>
          </a:p>
          <a:p>
            <a:pPr lvl="4" eaLnBrk="1" hangingPunct="1">
              <a:lnSpc>
                <a:spcPct val="90000"/>
              </a:lnSpc>
              <a:defRPr/>
            </a:pPr>
            <a:endParaRPr lang="it-IT" altLang="it-IT" sz="26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600" dirty="0">
                <a:highlight>
                  <a:srgbClr val="FFFF00"/>
                </a:highlight>
                <a:latin typeface="+mj-lt"/>
              </a:rPr>
              <a:t>Distribuzione del potere da valutare nell’arco di tutto il ciclo di policy</a:t>
            </a:r>
          </a:p>
          <a:p>
            <a:pPr lvl="4" eaLnBrk="1" hangingPunct="1">
              <a:lnSpc>
                <a:spcPct val="90000"/>
              </a:lnSpc>
              <a:defRPr/>
            </a:pPr>
            <a:endParaRPr lang="it-IT" altLang="it-IT" sz="26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altLang="it-IT" sz="2600" dirty="0">
                <a:highlight>
                  <a:srgbClr val="FFFF00"/>
                </a:highlight>
                <a:latin typeface="+mj-lt"/>
              </a:rPr>
              <a:t>Critica all’approccio deterministico e logico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altLang="it-IT" sz="2600" dirty="0">
                <a:latin typeface="+mj-lt"/>
              </a:rPr>
              <a:t>Ciclo di policy è un </a:t>
            </a:r>
            <a:r>
              <a:rPr lang="it-IT" altLang="it-IT" sz="2600" i="1" dirty="0">
                <a:latin typeface="+mj-lt"/>
              </a:rPr>
              <a:t>continuum</a:t>
            </a:r>
            <a:r>
              <a:rPr lang="it-IT" altLang="it-IT" sz="2600" dirty="0">
                <a:latin typeface="+mj-lt"/>
              </a:rPr>
              <a:t> (</a:t>
            </a:r>
            <a:r>
              <a:rPr lang="it-IT" altLang="it-IT" sz="2600" dirty="0">
                <a:highlight>
                  <a:srgbClr val="00FF00"/>
                </a:highlight>
                <a:latin typeface="+mj-lt"/>
              </a:rPr>
              <a:t>implementazione come riformulazione continua delle decisioni</a:t>
            </a:r>
            <a:r>
              <a:rPr lang="it-IT" altLang="it-IT" sz="2600" dirty="0">
                <a:latin typeface="+mj-lt"/>
              </a:rPr>
              <a:t>),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altLang="it-IT" sz="2600" dirty="0">
                <a:latin typeface="+mj-lt"/>
              </a:rPr>
              <a:t>implementazione come evoluzione delle politiche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FB9E7A91-9A7C-7467-ADC2-AEAC7F313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Conclusioni (2): soluzioni ai problemi implementativi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B29401E0-857D-6E84-5149-E411B8549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5257800"/>
          </a:xfrm>
        </p:spPr>
        <p:txBody>
          <a:bodyPr/>
          <a:lstStyle/>
          <a:p>
            <a:pPr marL="0" indent="0" algn="just">
              <a:buClr>
                <a:schemeClr val="tx1"/>
              </a:buClr>
              <a:buNone/>
            </a:pPr>
            <a:r>
              <a:rPr lang="it-IT" b="1" dirty="0">
                <a:latin typeface="+mj-lt"/>
              </a:rPr>
              <a:t>🔷 Programmi condizionati (incentivi)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Risorse legate a performance verificabili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Aumentano responsabilizzazione e orientamento ai risultati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Riduzione di inerzia, inefficienze, attuazione “formale”</a:t>
            </a:r>
            <a:br>
              <a:rPr lang="it-IT" dirty="0">
                <a:latin typeface="+mj-lt"/>
              </a:rPr>
            </a:br>
            <a:endParaRPr lang="it-IT" dirty="0">
              <a:latin typeface="+mj-lt"/>
            </a:endParaRP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b="1" dirty="0">
                <a:latin typeface="+mj-lt"/>
              </a:rPr>
              <a:t>Leva usata:</a:t>
            </a:r>
            <a:r>
              <a:rPr lang="it-IT" dirty="0">
                <a:latin typeface="+mj-lt"/>
              </a:rPr>
              <a:t> premi/sanzioni economici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3200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2600" dirty="0">
              <a:latin typeface="+mj-lt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it-IT" altLang="it-IT" sz="26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45701-BCE9-3A86-C58C-D67720751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103BF6FB-AD59-58EA-AA22-19D601C01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Conclusioni (3): soluzioni ai problemi implementativi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F1854177-C72C-42A9-EF11-64BA7F79A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5257800"/>
          </a:xfrm>
        </p:spPr>
        <p:txBody>
          <a:bodyPr/>
          <a:lstStyle/>
          <a:p>
            <a:pPr marL="0" indent="0" algn="just">
              <a:buClr>
                <a:schemeClr val="tx1"/>
              </a:buClr>
              <a:buNone/>
            </a:pPr>
            <a:r>
              <a:rPr lang="it-IT" sz="2000" b="1" dirty="0">
                <a:latin typeface="+mj-lt"/>
              </a:rPr>
              <a:t>🔶 </a:t>
            </a:r>
            <a:r>
              <a:rPr lang="it-IT" b="1" dirty="0">
                <a:latin typeface="+mj-lt"/>
              </a:rPr>
              <a:t>Programmi di scopo (obiettivi chiari)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Definizione precisa di obiettivi, tempi, target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Minore ambiguità nell'interpretazione da parte degli attuatori</a:t>
            </a:r>
          </a:p>
          <a:p>
            <a:pPr algn="just"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Più facile monitorare e verificare l’avanzamento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 </a:t>
            </a:r>
          </a:p>
          <a:p>
            <a:pPr marL="0" indent="0" algn="ctr">
              <a:buClr>
                <a:schemeClr val="tx1"/>
              </a:buClr>
              <a:buNone/>
            </a:pPr>
            <a:r>
              <a:rPr lang="it-IT" b="1" dirty="0">
                <a:latin typeface="+mj-lt"/>
              </a:rPr>
              <a:t>Leva usata:</a:t>
            </a:r>
            <a:r>
              <a:rPr lang="it-IT" dirty="0">
                <a:latin typeface="+mj-lt"/>
              </a:rPr>
              <a:t> chiarezza del mandato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it-IT" altLang="it-IT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3200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2600" dirty="0">
              <a:latin typeface="+mj-lt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it-IT" altLang="it-IT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653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CBD2A-B9CA-9C17-6647-0B83A484F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B063D23-82DE-D821-3EF0-E849F70090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Conclusioni (4): soluzioni ai problemi implementativi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479F9AB7-6582-9590-FA4C-61808B1163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5257800"/>
          </a:xfrm>
        </p:spPr>
        <p:txBody>
          <a:bodyPr/>
          <a:lstStyle/>
          <a:p>
            <a:pPr marL="0" indent="0">
              <a:buClr>
                <a:schemeClr val="tx1"/>
              </a:buClr>
              <a:buNone/>
            </a:pPr>
            <a:r>
              <a:rPr lang="it-IT" b="1" dirty="0">
                <a:latin typeface="+mj-lt"/>
              </a:rPr>
              <a:t>🟩 Network management (coordinamento)</a:t>
            </a:r>
          </a:p>
          <a:p>
            <a:pPr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Gestione attiva della rete di attori coinvolti</a:t>
            </a:r>
          </a:p>
          <a:p>
            <a:pPr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Riduce conflitti, duplicazioni, frammentazione</a:t>
            </a:r>
          </a:p>
          <a:p>
            <a:pPr>
              <a:buClr>
                <a:schemeClr val="tx1"/>
              </a:buClr>
              <a:buFontTx/>
              <a:buChar char="-"/>
            </a:pPr>
            <a:r>
              <a:rPr lang="it-IT" dirty="0">
                <a:latin typeface="+mj-lt"/>
              </a:rPr>
              <a:t>Essenziale in politiche complesse e multilivello</a:t>
            </a:r>
          </a:p>
          <a:p>
            <a:pPr algn="ctr">
              <a:buClr>
                <a:schemeClr val="tx1"/>
              </a:buClr>
              <a:buFontTx/>
              <a:buChar char="-"/>
            </a:pPr>
            <a:br>
              <a:rPr lang="it-IT" dirty="0">
                <a:latin typeface="+mj-lt"/>
              </a:rPr>
            </a:br>
            <a:r>
              <a:rPr lang="it-IT" b="1" dirty="0">
                <a:latin typeface="+mj-lt"/>
              </a:rPr>
              <a:t>Leva usata:</a:t>
            </a:r>
            <a:r>
              <a:rPr lang="it-IT" dirty="0">
                <a:latin typeface="+mj-lt"/>
              </a:rPr>
              <a:t> coordinamento orizzontale e negoziazione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3200" dirty="0">
              <a:latin typeface="+mj-lt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altLang="it-IT" sz="2600" dirty="0">
              <a:latin typeface="+mj-lt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it-IT" altLang="it-IT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15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25447693-1DB4-C248-7FB5-52191057A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Stadi del policy cycle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8CFAC68D-4F42-2862-743B-208562CBB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it-IT" altLang="it-IT" dirty="0"/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it-IT" altLang="it-IT" sz="3200" dirty="0">
                <a:latin typeface="Garamond" panose="02020404030301010803" pitchFamily="18" charset="0"/>
              </a:rPr>
              <a:t>Definizione dell’agenda                   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it-IT" altLang="it-IT" sz="3200" dirty="0">
                <a:latin typeface="Garamond" panose="02020404030301010803" pitchFamily="18" charset="0"/>
              </a:rPr>
              <a:t>Formulazione della politica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it-IT" altLang="it-IT" sz="3200" dirty="0">
                <a:latin typeface="Garamond" panose="02020404030301010803" pitchFamily="18" charset="0"/>
              </a:rPr>
              <a:t>Processo decisionale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it-IT" altLang="it-IT" sz="3200" b="1" dirty="0">
                <a:latin typeface="Garamond" panose="02020404030301010803" pitchFamily="18" charset="0"/>
              </a:rPr>
              <a:t>Implementazione delle politiche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eriod"/>
            </a:pPr>
            <a:r>
              <a:rPr lang="it-IT" altLang="it-IT" sz="3200" dirty="0">
                <a:latin typeface="Garamond" panose="02020404030301010803" pitchFamily="18" charset="0"/>
              </a:rPr>
              <a:t>Valutazione della politica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endParaRPr lang="it-IT" alt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63F8877-8228-A3F6-7560-CB37FCBB3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Implementazione delle politiche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0528ADC1-90A1-0DAF-1E0D-F74330871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it-IT" dirty="0">
                <a:latin typeface="Garamond" panose="02020404030301010803" pitchFamily="18" charset="0"/>
              </a:rPr>
              <a:t>processo con cui un programma di policy viene messo in pratica per raggiungere obiettivi stabiliti da decisioni precedenti.</a:t>
            </a:r>
          </a:p>
          <a:p>
            <a:r>
              <a:rPr lang="it-IT" dirty="0">
                <a:latin typeface="Garamond" panose="02020404030301010803" pitchFamily="18" charset="0"/>
              </a:rPr>
              <a:t>Include:</a:t>
            </a:r>
          </a:p>
          <a:p>
            <a:r>
              <a:rPr lang="it-IT" i="1" dirty="0">
                <a:latin typeface="Garamond" panose="02020404030301010803" pitchFamily="18" charset="0"/>
              </a:rPr>
              <a:t>azioni organizzative, amministrative e tecniche;</a:t>
            </a:r>
          </a:p>
          <a:p>
            <a:r>
              <a:rPr lang="it-IT" i="1" dirty="0">
                <a:latin typeface="Garamond" panose="02020404030301010803" pitchFamily="18" charset="0"/>
              </a:rPr>
              <a:t>interazioni tra attori pubblici e privati;</a:t>
            </a:r>
          </a:p>
          <a:p>
            <a:r>
              <a:rPr lang="it-IT" i="1" dirty="0">
                <a:latin typeface="Garamond" panose="02020404030301010803" pitchFamily="18" charset="0"/>
              </a:rPr>
              <a:t>adattamenti continui rispetto agli obiettivi originari.</a:t>
            </a:r>
          </a:p>
          <a:p>
            <a:endParaRPr lang="it-IT" dirty="0">
              <a:latin typeface="Garamond" panose="02020404030301010803" pitchFamily="18" charset="0"/>
            </a:endParaRPr>
          </a:p>
          <a:p>
            <a:r>
              <a:rPr lang="it-IT" dirty="0">
                <a:latin typeface="Garamond" panose="02020404030301010803" pitchFamily="18" charset="0"/>
              </a:rPr>
              <a:t>📌 </a:t>
            </a:r>
            <a:r>
              <a:rPr lang="it-IT" i="1" dirty="0">
                <a:latin typeface="Garamond" panose="02020404030301010803" pitchFamily="18" charset="0"/>
              </a:rPr>
              <a:t>È la fase in cui le intenzioni diventano effetti concreti</a:t>
            </a:r>
            <a:r>
              <a:rPr lang="it-IT" i="1" dirty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98205FC-1014-48D0-7C75-91FCD87C6E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Problemi dell’implementazione</a:t>
            </a:r>
          </a:p>
        </p:txBody>
      </p:sp>
      <p:pic>
        <p:nvPicPr>
          <p:cNvPr id="18434" name="Rectangle 3">
            <a:extLst>
              <a:ext uri="{FF2B5EF4-FFF2-40B4-BE49-F238E27FC236}">
                <a16:creationId xmlns:a16="http://schemas.microsoft.com/office/drawing/2014/main" id="{1B7CB85D-30AA-B3CD-B2D6-88AF68B43A4F}"/>
              </a:ext>
            </a:extLst>
          </p:cNvPr>
          <p:cNvPicPr>
            <a:picLocks noGrp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4000" y="1358900"/>
            <a:ext cx="8775700" cy="5080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F78F64DB-D35F-43DD-C107-918CED41D6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Problemi dell’implementazione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30669677-1FFD-B3F3-AF38-AF6B875A6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382000" cy="5211762"/>
          </a:xfrm>
        </p:spPr>
        <p:txBody>
          <a:bodyPr/>
          <a:lstStyle/>
          <a:p>
            <a:pPr marL="533400" indent="-533400" eaLnBrk="1" hangingPunct="1">
              <a:buClr>
                <a:schemeClr val="tx2"/>
              </a:buClr>
              <a:buFont typeface="Wingdings" panose="05000000000000000000" pitchFamily="2" charset="2"/>
              <a:buAutoNum type="arabicPeriod" startAt="2"/>
              <a:defRPr/>
            </a:pPr>
            <a:r>
              <a:rPr lang="it-IT" altLang="it-IT" b="1" dirty="0">
                <a:latin typeface="+mj-lt"/>
              </a:rPr>
              <a:t>Contesto </a:t>
            </a:r>
          </a:p>
          <a:p>
            <a:pPr marL="914400" lvl="1" indent="-457200" eaLnBrk="1" hangingPunct="1">
              <a:defRPr/>
            </a:pPr>
            <a:r>
              <a:rPr lang="it-IT" altLang="it-IT" sz="2800" dirty="0">
                <a:highlight>
                  <a:srgbClr val="FFFF00"/>
                </a:highlight>
                <a:latin typeface="+mj-lt"/>
              </a:rPr>
              <a:t>Sociale</a:t>
            </a:r>
            <a:r>
              <a:rPr lang="it-IT" altLang="it-IT" sz="2800" dirty="0">
                <a:latin typeface="+mj-lt"/>
              </a:rPr>
              <a:t>  (mutamenti influenzano l’interpretazione del problema e l’attuazione del programma)</a:t>
            </a:r>
          </a:p>
          <a:p>
            <a:pPr marL="914400" lvl="1" indent="-457200" eaLnBrk="1" hangingPunct="1">
              <a:defRPr/>
            </a:pPr>
            <a:r>
              <a:rPr lang="it-IT" altLang="it-IT" sz="2800" dirty="0">
                <a:highlight>
                  <a:srgbClr val="FFFF00"/>
                </a:highlight>
                <a:latin typeface="+mj-lt"/>
              </a:rPr>
              <a:t>Economico</a:t>
            </a:r>
            <a:r>
              <a:rPr lang="it-IT" altLang="it-IT" sz="2800" dirty="0">
                <a:latin typeface="+mj-lt"/>
              </a:rPr>
              <a:t> (andamento del ciclo, +/- risorse)</a:t>
            </a:r>
          </a:p>
          <a:p>
            <a:pPr marL="914400" lvl="1" indent="-457200" eaLnBrk="1" hangingPunct="1">
              <a:defRPr/>
            </a:pPr>
            <a:r>
              <a:rPr lang="it-IT" altLang="it-IT" sz="2800" dirty="0">
                <a:highlight>
                  <a:srgbClr val="FFFF00"/>
                </a:highlight>
                <a:latin typeface="+mj-lt"/>
              </a:rPr>
              <a:t>Tecnologico </a:t>
            </a:r>
          </a:p>
          <a:p>
            <a:pPr marL="914400" lvl="1" indent="-457200" eaLnBrk="1" hangingPunct="1">
              <a:defRPr/>
            </a:pPr>
            <a:r>
              <a:rPr lang="it-IT" altLang="it-IT" sz="2800" dirty="0">
                <a:highlight>
                  <a:srgbClr val="FFFF00"/>
                </a:highlight>
                <a:latin typeface="+mj-lt"/>
              </a:rPr>
              <a:t>Politico</a:t>
            </a:r>
            <a:r>
              <a:rPr lang="it-IT" altLang="it-IT" sz="2800" dirty="0">
                <a:latin typeface="+mj-lt"/>
              </a:rPr>
              <a:t> </a:t>
            </a:r>
          </a:p>
          <a:p>
            <a:pPr marL="914400" lvl="1" indent="-457200" eaLnBrk="1" hangingPunct="1">
              <a:defRPr/>
            </a:pPr>
            <a:r>
              <a:rPr lang="it-IT" altLang="it-IT" sz="2800" dirty="0">
                <a:highlight>
                  <a:srgbClr val="FFFF00"/>
                </a:highlight>
                <a:latin typeface="+mj-lt"/>
              </a:rPr>
              <a:t>Amministrativo </a:t>
            </a:r>
            <a:r>
              <a:rPr lang="it-IT" altLang="it-IT" sz="2800" dirty="0">
                <a:latin typeface="+mj-lt"/>
              </a:rPr>
              <a:t>(frammentazione e conflitti)</a:t>
            </a:r>
          </a:p>
          <a:p>
            <a:pPr marL="914400" lvl="1" indent="-457200" eaLnBrk="1" hangingPunct="1">
              <a:defRPr/>
            </a:pPr>
            <a:endParaRPr lang="it-IT" altLang="it-IT" sz="2800" dirty="0">
              <a:latin typeface="+mj-lt"/>
            </a:endParaRPr>
          </a:p>
          <a:p>
            <a:pPr marL="533400" indent="-533400" eaLnBrk="1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AutoNum type="arabicPeriod" startAt="3"/>
              <a:defRPr/>
            </a:pPr>
            <a:r>
              <a:rPr lang="it-IT" altLang="it-IT" b="1" dirty="0">
                <a:latin typeface="Garamond" panose="02020404030301010803" pitchFamily="18" charset="0"/>
              </a:rPr>
              <a:t>RISORSE</a:t>
            </a:r>
          </a:p>
          <a:p>
            <a:pPr marL="914400" lvl="1" indent="-4572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it-IT" altLang="it-IT" sz="2800" dirty="0">
                <a:latin typeface="Garamond" panose="02020404030301010803" pitchFamily="18" charset="0"/>
              </a:rPr>
              <a:t>Risorse economiche e politiche </a:t>
            </a:r>
          </a:p>
          <a:p>
            <a:pPr marL="914400" lvl="1" indent="-4572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it-IT" altLang="it-IT" sz="2800" dirty="0">
                <a:latin typeface="Garamond" panose="02020404030301010803" pitchFamily="18" charset="0"/>
              </a:rPr>
              <a:t>Supporto pubblico (ciclo di attenzione al tema)</a:t>
            </a:r>
          </a:p>
          <a:p>
            <a:pPr marL="914400" lvl="1" indent="-457200" eaLnBrk="1" hangingPunct="1">
              <a:buFont typeface="Wingdings" panose="05000000000000000000" pitchFamily="2" charset="2"/>
              <a:buNone/>
              <a:defRPr/>
            </a:pPr>
            <a:endParaRPr lang="it-IT" alt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61A44C01-A21A-1E46-B3FF-A63DC5BEF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it-IT" altLang="it-IT" dirty="0"/>
              <a:t>Fattori di success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1FF01DAB-D5B1-6AB0-A90E-1A9A26D244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991600" cy="5410200"/>
          </a:xfrm>
        </p:spPr>
        <p:txBody>
          <a:bodyPr/>
          <a:lstStyle/>
          <a:p>
            <a:r>
              <a:rPr lang="it-IT" dirty="0">
                <a:latin typeface="Garamond" panose="02020404030301010803" pitchFamily="18" charset="0"/>
              </a:rPr>
              <a:t>Chiarezza degli </a:t>
            </a:r>
            <a:r>
              <a:rPr lang="it-IT" b="1" dirty="0">
                <a:latin typeface="Garamond" panose="02020404030301010803" pitchFamily="18" charset="0"/>
              </a:rPr>
              <a:t>obiettivi</a:t>
            </a:r>
            <a:endParaRPr lang="it-IT" dirty="0">
              <a:latin typeface="Garamond" panose="02020404030301010803" pitchFamily="18" charset="0"/>
            </a:endParaRPr>
          </a:p>
          <a:p>
            <a:r>
              <a:rPr lang="it-IT" b="1" dirty="0">
                <a:latin typeface="Garamond" panose="02020404030301010803" pitchFamily="18" charset="0"/>
              </a:rPr>
              <a:t>Teoria causale</a:t>
            </a:r>
            <a:r>
              <a:rPr lang="it-IT" dirty="0">
                <a:latin typeface="Garamond" panose="02020404030301010803" pitchFamily="18" charset="0"/>
              </a:rPr>
              <a:t> coerente (fini-mezzi)</a:t>
            </a:r>
          </a:p>
          <a:p>
            <a:r>
              <a:rPr lang="it-IT" dirty="0">
                <a:latin typeface="Garamond" panose="02020404030301010803" pitchFamily="18" charset="0"/>
              </a:rPr>
              <a:t>Risorse adeguate</a:t>
            </a:r>
          </a:p>
          <a:p>
            <a:r>
              <a:rPr lang="it-IT" dirty="0">
                <a:latin typeface="Garamond" panose="02020404030301010803" pitchFamily="18" charset="0"/>
              </a:rPr>
              <a:t>Procedure operative definite</a:t>
            </a:r>
          </a:p>
          <a:p>
            <a:r>
              <a:rPr lang="it-IT" dirty="0">
                <a:latin typeface="Garamond" panose="02020404030301010803" pitchFamily="18" charset="0"/>
              </a:rPr>
              <a:t>Attori responsabili e coordinati</a:t>
            </a:r>
          </a:p>
          <a:p>
            <a:r>
              <a:rPr lang="it-IT" dirty="0">
                <a:latin typeface="Garamond" panose="02020404030301010803" pitchFamily="18" charset="0"/>
              </a:rPr>
              <a:t>Buon </a:t>
            </a:r>
            <a:r>
              <a:rPr lang="it-IT" b="1" dirty="0">
                <a:latin typeface="Garamond" panose="02020404030301010803" pitchFamily="18" charset="0"/>
              </a:rPr>
              <a:t>policy design</a:t>
            </a:r>
            <a:r>
              <a:rPr lang="it-IT" dirty="0">
                <a:latin typeface="Garamond" panose="02020404030301010803" pitchFamily="18" charset="0"/>
              </a:rPr>
              <a:t> → struttura di attuazione chiara, coerente e flessibile</a:t>
            </a:r>
          </a:p>
          <a:p>
            <a:endParaRPr lang="it-IT" dirty="0">
              <a:latin typeface="Garamond" panose="02020404030301010803" pitchFamily="18" charset="0"/>
            </a:endParaRPr>
          </a:p>
          <a:p>
            <a:endParaRPr lang="it-IT" dirty="0">
              <a:latin typeface="Garamond" panose="02020404030301010803" pitchFamily="18" charset="0"/>
            </a:endParaRPr>
          </a:p>
          <a:p>
            <a:r>
              <a:rPr lang="it-IT" dirty="0">
                <a:latin typeface="Garamond" panose="02020404030301010803" pitchFamily="18" charset="0"/>
              </a:rPr>
              <a:t>📊 </a:t>
            </a:r>
            <a:r>
              <a:rPr lang="it-IT" i="1" dirty="0">
                <a:latin typeface="Garamond" panose="02020404030301010803" pitchFamily="18" charset="0"/>
              </a:rPr>
              <a:t>Il design influenza direttamente la capacità di implementazione.</a:t>
            </a:r>
            <a:endParaRPr lang="it-IT" dirty="0">
              <a:latin typeface="Garamond" panose="02020404030301010803" pitchFamily="18" charset="0"/>
            </a:endParaRPr>
          </a:p>
          <a:p>
            <a:pPr marL="457200" lvl="1" indent="0" eaLnBrk="1" hangingPunct="1">
              <a:buNone/>
              <a:defRPr/>
            </a:pPr>
            <a:endParaRPr lang="it-IT" altLang="it-IT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5E8C0A55-0190-F3BF-95CC-96CFB0671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Implementazione delle politiche 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850FC11E-A3E5-12B3-3943-1B8E79D98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just"/>
            <a:r>
              <a:rPr lang="it-IT" b="1" dirty="0" err="1">
                <a:latin typeface="+mj-lt"/>
              </a:rPr>
              <a:t>Pressman</a:t>
            </a:r>
            <a:r>
              <a:rPr lang="it-IT" b="1" dirty="0">
                <a:latin typeface="+mj-lt"/>
              </a:rPr>
              <a:t> &amp; </a:t>
            </a:r>
            <a:r>
              <a:rPr lang="it-IT" b="1" dirty="0" err="1">
                <a:latin typeface="+mj-lt"/>
              </a:rPr>
              <a:t>Wildavsky</a:t>
            </a:r>
            <a:r>
              <a:rPr lang="it-IT" b="1" dirty="0">
                <a:latin typeface="+mj-lt"/>
              </a:rPr>
              <a:t> (1973)</a:t>
            </a:r>
            <a:r>
              <a:rPr lang="it-IT" dirty="0">
                <a:latin typeface="+mj-lt"/>
              </a:rPr>
              <a:t>: </a:t>
            </a:r>
            <a:r>
              <a:rPr lang="it-IT" i="1" dirty="0" err="1">
                <a:latin typeface="+mj-lt"/>
              </a:rPr>
              <a:t>Implementation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→ analisi del fallimento dei programmi federali (</a:t>
            </a:r>
            <a:r>
              <a:rPr lang="it-IT" i="1" dirty="0">
                <a:latin typeface="+mj-lt"/>
              </a:rPr>
              <a:t>Great Society</a:t>
            </a:r>
            <a:r>
              <a:rPr lang="it-IT" dirty="0">
                <a:latin typeface="+mj-lt"/>
              </a:rPr>
              <a:t>).</a:t>
            </a: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Introduzione del concetto di </a:t>
            </a:r>
            <a:r>
              <a:rPr lang="it-IT" b="1" dirty="0" err="1">
                <a:latin typeface="+mj-lt"/>
              </a:rPr>
              <a:t>implementation</a:t>
            </a:r>
            <a:r>
              <a:rPr lang="it-IT" b="1" dirty="0">
                <a:latin typeface="+mj-lt"/>
              </a:rPr>
              <a:t> deficit</a:t>
            </a:r>
            <a:r>
              <a:rPr lang="it-IT" dirty="0">
                <a:latin typeface="+mj-lt"/>
              </a:rPr>
              <a:t>:</a:t>
            </a:r>
            <a:br>
              <a:rPr lang="it-IT" dirty="0">
                <a:latin typeface="+mj-lt"/>
              </a:rPr>
            </a:br>
            <a:r>
              <a:rPr lang="it-IT" dirty="0">
                <a:latin typeface="+mj-lt"/>
              </a:rPr>
              <a:t>scarto tra obiettivi politici e risultati reali</a:t>
            </a:r>
            <a:r>
              <a:rPr lang="it-IT" dirty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altLang="it-IT" sz="2400" dirty="0"/>
          </a:p>
          <a:p>
            <a:pPr eaLnBrk="1" hangingPunct="1">
              <a:lnSpc>
                <a:spcPct val="80000"/>
              </a:lnSpc>
              <a:defRPr/>
            </a:pPr>
            <a:endParaRPr lang="it-IT" altLang="it-IT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7260AA0D-3EFD-5B88-C5B5-E9806F681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Approcci allo studio dell’implementazione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ABCA7350-0F8B-071B-5C2F-5E1218D87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53072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3200" dirty="0">
                <a:latin typeface="+mj-lt"/>
              </a:rPr>
              <a:t>Approcci top-down</a:t>
            </a:r>
          </a:p>
          <a:p>
            <a:pPr eaLnBrk="1" hangingPunct="1">
              <a:defRPr/>
            </a:pPr>
            <a:endParaRPr lang="it-IT" altLang="it-IT" sz="3200" dirty="0">
              <a:latin typeface="+mj-lt"/>
            </a:endParaRPr>
          </a:p>
          <a:p>
            <a:pPr eaLnBrk="1" hangingPunct="1">
              <a:defRPr/>
            </a:pPr>
            <a:r>
              <a:rPr lang="it-IT" altLang="it-IT" sz="3200" dirty="0">
                <a:latin typeface="+mj-lt"/>
              </a:rPr>
              <a:t>Approcci bottom-up</a:t>
            </a:r>
          </a:p>
          <a:p>
            <a:pPr eaLnBrk="1" hangingPunct="1">
              <a:defRPr/>
            </a:pPr>
            <a:endParaRPr lang="it-IT" altLang="it-IT" sz="3200" dirty="0">
              <a:latin typeface="+mj-lt"/>
            </a:endParaRPr>
          </a:p>
          <a:p>
            <a:pPr marL="0" indent="0" eaLnBrk="1" hangingPunct="1">
              <a:buNone/>
              <a:defRPr/>
            </a:pPr>
            <a:endParaRPr lang="it-IT" altLang="it-IT" sz="32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0029EB0-6AD5-C52B-94D3-1A30BD1164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1) Approcci top-down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B00C41C9-FA0B-0807-8478-AF249B6B3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just"/>
            <a:r>
              <a:rPr lang="it-IT" sz="2400" b="1" dirty="0">
                <a:latin typeface="Garamond" panose="02020404030301010803" pitchFamily="18" charset="0"/>
              </a:rPr>
              <a:t>Idea base:</a:t>
            </a:r>
            <a:br>
              <a:rPr lang="it-IT" sz="2400" dirty="0">
                <a:latin typeface="Garamond" panose="02020404030301010803" pitchFamily="18" charset="0"/>
              </a:rPr>
            </a:br>
            <a:r>
              <a:rPr lang="it-IT" sz="2400" dirty="0">
                <a:latin typeface="Garamond" panose="02020404030301010803" pitchFamily="18" charset="0"/>
              </a:rPr>
              <a:t>L’implementazione è una catena di comando che traduce gli obiettivi politici in azioni amministrative.</a:t>
            </a:r>
          </a:p>
          <a:p>
            <a:pPr algn="just"/>
            <a:endParaRPr lang="it-IT" sz="2400" dirty="0">
              <a:latin typeface="Garamond" panose="02020404030301010803" pitchFamily="18" charset="0"/>
            </a:endParaRPr>
          </a:p>
          <a:p>
            <a:pPr algn="just"/>
            <a:r>
              <a:rPr lang="it-IT" sz="2400" b="1" dirty="0">
                <a:latin typeface="Garamond" panose="02020404030301010803" pitchFamily="18" charset="0"/>
              </a:rPr>
              <a:t>Focus analitico:</a:t>
            </a:r>
          </a:p>
          <a:p>
            <a:pPr algn="just"/>
            <a:r>
              <a:rPr lang="it-IT" sz="2400" dirty="0">
                <a:latin typeface="Garamond" panose="02020404030301010803" pitchFamily="18" charset="0"/>
              </a:rPr>
              <a:t>congruenza tra obiettivi e risultati;</a:t>
            </a:r>
          </a:p>
          <a:p>
            <a:pPr algn="just"/>
            <a:r>
              <a:rPr lang="it-IT" sz="2400" dirty="0">
                <a:latin typeface="Garamond" panose="02020404030301010803" pitchFamily="18" charset="0"/>
              </a:rPr>
              <a:t>controllo politico e organizzativo;</a:t>
            </a:r>
          </a:p>
          <a:p>
            <a:pPr algn="just"/>
            <a:r>
              <a:rPr lang="it-IT" sz="2400" dirty="0">
                <a:latin typeface="Garamond" panose="02020404030301010803" pitchFamily="18" charset="0"/>
              </a:rPr>
              <a:t>rispetto delle regole e delle procedure.</a:t>
            </a:r>
          </a:p>
          <a:p>
            <a:pPr algn="just"/>
            <a:endParaRPr lang="it-IT" sz="2400" dirty="0">
              <a:latin typeface="Garamond" panose="02020404030301010803" pitchFamily="18" charset="0"/>
            </a:endParaRPr>
          </a:p>
          <a:p>
            <a:pPr algn="just"/>
            <a:endParaRPr lang="it-IT" sz="2400" dirty="0">
              <a:latin typeface="Garamond" panose="02020404030301010803" pitchFamily="18" charset="0"/>
            </a:endParaRPr>
          </a:p>
          <a:p>
            <a:pPr algn="just"/>
            <a:r>
              <a:rPr lang="it-IT" sz="2400" dirty="0">
                <a:latin typeface="Garamond" panose="02020404030301010803" pitchFamily="18" charset="0"/>
              </a:rPr>
              <a:t>📍 </a:t>
            </a:r>
            <a:r>
              <a:rPr lang="it-IT" sz="2400" i="1" dirty="0">
                <a:latin typeface="Garamond" panose="02020404030301010803" pitchFamily="18" charset="0"/>
              </a:rPr>
              <a:t>Buona implementazione = alta fedeltà al progetto originario.</a:t>
            </a:r>
            <a:endParaRPr lang="it-IT" sz="2400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ivello">
  <a:themeElements>
    <a:clrScheme name="Livello 9">
      <a:dk1>
        <a:srgbClr val="000000"/>
      </a:dk1>
      <a:lt1>
        <a:srgbClr val="FFFFFF"/>
      </a:lt1>
      <a:dk2>
        <a:srgbClr val="CC0000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ivello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vello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vello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vello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vello 9">
        <a:dk1>
          <a:srgbClr val="000000"/>
        </a:dk1>
        <a:lt1>
          <a:srgbClr val="FFFFFF"/>
        </a:lt1>
        <a:dk2>
          <a:srgbClr val="CC0000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1706</TotalTime>
  <Words>845</Words>
  <Application>Microsoft Macintosh PowerPoint</Application>
  <PresentationFormat>Presentazione su schermo (4:3)</PresentationFormat>
  <Paragraphs>136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Garamond</vt:lpstr>
      <vt:lpstr>Times New Roman</vt:lpstr>
      <vt:lpstr>Verdana</vt:lpstr>
      <vt:lpstr>Wingdings</vt:lpstr>
      <vt:lpstr>Livello</vt:lpstr>
      <vt:lpstr>Implementazione delle politiche</vt:lpstr>
      <vt:lpstr>Stadi del policy cycle</vt:lpstr>
      <vt:lpstr>Implementazione delle politiche</vt:lpstr>
      <vt:lpstr>Problemi dell’implementazione</vt:lpstr>
      <vt:lpstr>Problemi dell’implementazione</vt:lpstr>
      <vt:lpstr>Fattori di success</vt:lpstr>
      <vt:lpstr>Implementazione delle politiche </vt:lpstr>
      <vt:lpstr>Approcci allo studio dell’implementazione</vt:lpstr>
      <vt:lpstr>1) Approcci top-down</vt:lpstr>
      <vt:lpstr>Critiche all’approccio top-down</vt:lpstr>
      <vt:lpstr>2) Approcci bottom-up</vt:lpstr>
      <vt:lpstr>Approccio bottom-up</vt:lpstr>
      <vt:lpstr>Sintesi tra top-down e bottom-up</vt:lpstr>
      <vt:lpstr>Principali vantaggi dello studio dell’implementazione</vt:lpstr>
      <vt:lpstr>Conclusioni (1)</vt:lpstr>
      <vt:lpstr>Conclusioni (2): soluzioni ai problemi implementativi</vt:lpstr>
      <vt:lpstr>Conclusioni (3): soluzioni ai problemi implementativi</vt:lpstr>
      <vt:lpstr>Conclusioni (4): soluzioni ai problemi implementativi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Giliberto Capano</cp:lastModifiedBy>
  <cp:revision>62</cp:revision>
  <cp:lastPrinted>1601-01-01T00:00:00Z</cp:lastPrinted>
  <dcterms:created xsi:type="dcterms:W3CDTF">1601-01-01T00:00:00Z</dcterms:created>
  <dcterms:modified xsi:type="dcterms:W3CDTF">2025-11-16T16:16:29Z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