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43"/>
  </p:notesMasterIdLst>
  <p:sldIdLst>
    <p:sldId id="256" r:id="rId5"/>
    <p:sldId id="257" r:id="rId6"/>
    <p:sldId id="258" r:id="rId7"/>
    <p:sldId id="1293" r:id="rId8"/>
    <p:sldId id="1292" r:id="rId9"/>
    <p:sldId id="1290" r:id="rId10"/>
    <p:sldId id="1294" r:id="rId11"/>
    <p:sldId id="261" r:id="rId12"/>
    <p:sldId id="1289" r:id="rId13"/>
    <p:sldId id="288" r:id="rId14"/>
    <p:sldId id="1297" r:id="rId15"/>
    <p:sldId id="1295" r:id="rId16"/>
    <p:sldId id="263" r:id="rId17"/>
    <p:sldId id="284" r:id="rId18"/>
    <p:sldId id="1285" r:id="rId19"/>
    <p:sldId id="1296" r:id="rId20"/>
    <p:sldId id="1147" r:id="rId21"/>
    <p:sldId id="1143" r:id="rId22"/>
    <p:sldId id="1282" r:id="rId23"/>
    <p:sldId id="1266" r:id="rId24"/>
    <p:sldId id="1267" r:id="rId25"/>
    <p:sldId id="540" r:id="rId26"/>
    <p:sldId id="459" r:id="rId27"/>
    <p:sldId id="1272" r:id="rId28"/>
    <p:sldId id="1288" r:id="rId29"/>
    <p:sldId id="1291" r:id="rId30"/>
    <p:sldId id="293" r:id="rId31"/>
    <p:sldId id="303" r:id="rId32"/>
    <p:sldId id="1278" r:id="rId33"/>
    <p:sldId id="295" r:id="rId34"/>
    <p:sldId id="299" r:id="rId35"/>
    <p:sldId id="296" r:id="rId36"/>
    <p:sldId id="1268" r:id="rId37"/>
    <p:sldId id="425" r:id="rId38"/>
    <p:sldId id="412" r:id="rId39"/>
    <p:sldId id="413" r:id="rId40"/>
    <p:sldId id="465" r:id="rId41"/>
    <p:sldId id="539" r:id="rId42"/>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7F8F9"/>
    <a:srgbClr val="103B33"/>
    <a:srgbClr val="D4D3D2"/>
    <a:srgbClr val="EAEAED"/>
    <a:srgbClr val="93B4CC"/>
    <a:srgbClr val="00636B"/>
    <a:srgbClr val="EC7D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222D2D-D4E1-4C43-88F6-5FD379C0B9B2}" v="2" dt="2025-11-18T09:34:41.911"/>
    <p1510:client id="{DAFF1ED5-D604-D64A-9784-64950F0D34EE}" v="124" dt="2025-11-17T10:37:59.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43" autoAdjust="0"/>
    <p:restoredTop sz="86589"/>
  </p:normalViewPr>
  <p:slideViewPr>
    <p:cSldViewPr snapToGrid="0" showGuides="1">
      <p:cViewPr varScale="1">
        <p:scale>
          <a:sx n="101" d="100"/>
          <a:sy n="101" d="100"/>
        </p:scale>
        <p:origin x="280" y="21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guo Wang" userId="e7eced3f-ca79-4bc4-bb13-8fcb31ea8b09" providerId="ADAL" clId="{0E6F62E4-72BF-5391-B0CD-9FE4860A7EBD}"/>
    <pc:docChg chg="modSld">
      <pc:chgData name="Yiguo Wang" userId="e7eced3f-ca79-4bc4-bb13-8fcb31ea8b09" providerId="ADAL" clId="{0E6F62E4-72BF-5391-B0CD-9FE4860A7EBD}" dt="2025-11-18T09:34:41.911" v="1" actId="18331"/>
      <pc:docMkLst>
        <pc:docMk/>
      </pc:docMkLst>
      <pc:sldChg chg="modSp">
        <pc:chgData name="Yiguo Wang" userId="e7eced3f-ca79-4bc4-bb13-8fcb31ea8b09" providerId="ADAL" clId="{0E6F62E4-72BF-5391-B0CD-9FE4860A7EBD}" dt="2025-11-18T09:34:41.911" v="1" actId="18331"/>
        <pc:sldMkLst>
          <pc:docMk/>
          <pc:sldMk cId="2179709312" sldId="1292"/>
        </pc:sldMkLst>
        <pc:picChg chg="mod">
          <ac:chgData name="Yiguo Wang" userId="e7eced3f-ca79-4bc4-bb13-8fcb31ea8b09" providerId="ADAL" clId="{0E6F62E4-72BF-5391-B0CD-9FE4860A7EBD}" dt="2025-11-18T09:34:41.911" v="1" actId="18331"/>
          <ac:picMkLst>
            <pc:docMk/>
            <pc:sldMk cId="2179709312" sldId="1292"/>
            <ac:picMk id="6" creationId="{2970D532-11BB-48F5-0737-F24985F2C85C}"/>
          </ac:picMkLst>
        </pc:picChg>
      </pc:sldChg>
      <pc:sldChg chg="modSp">
        <pc:chgData name="Yiguo Wang" userId="e7eced3f-ca79-4bc4-bb13-8fcb31ea8b09" providerId="ADAL" clId="{0E6F62E4-72BF-5391-B0CD-9FE4860A7EBD}" dt="2025-11-18T09:34:02.517" v="0" actId="18331"/>
        <pc:sldMkLst>
          <pc:docMk/>
          <pc:sldMk cId="3224032100" sldId="1293"/>
        </pc:sldMkLst>
        <pc:picChg chg="mod">
          <ac:chgData name="Yiguo Wang" userId="e7eced3f-ca79-4bc4-bb13-8fcb31ea8b09" providerId="ADAL" clId="{0E6F62E4-72BF-5391-B0CD-9FE4860A7EBD}" dt="2025-11-18T09:34:02.517" v="0" actId="18331"/>
          <ac:picMkLst>
            <pc:docMk/>
            <pc:sldMk cId="3224032100" sldId="1293"/>
            <ac:picMk id="1026" creationId="{D7022BC1-D069-B4CD-53BF-DA470CD221B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59B22-535C-6D44-B6B4-20AE559ADB04}" type="datetimeFigureOut">
              <a:rPr lang="en-GB" smtClean="0"/>
              <a:t>18/11/2025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BF0C1D-4D53-A440-BFEB-1E7D8B0AB9DD}" type="slidenum">
              <a:rPr lang="en-GB" smtClean="0"/>
              <a:t>‹#›</a:t>
            </a:fld>
            <a:endParaRPr lang="en-GB"/>
          </a:p>
        </p:txBody>
      </p:sp>
    </p:spTree>
    <p:extLst>
      <p:ext uri="{BB962C8B-B14F-4D97-AF65-F5344CB8AC3E}">
        <p14:creationId xmlns:p14="http://schemas.microsoft.com/office/powerpoint/2010/main" val="1163193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0" i="0" dirty="0">
                <a:solidFill>
                  <a:srgbClr val="333333"/>
                </a:solidFill>
                <a:effectLst/>
                <a:latin typeface="Charter" panose="02040503050506020203" pitchFamily="18" charset="0"/>
              </a:rPr>
              <a:t>-</a:t>
            </a:r>
            <a:r>
              <a:rPr lang="en-GB" b="0" i="0" dirty="0">
                <a:solidFill>
                  <a:srgbClr val="333333"/>
                </a:solidFill>
                <a:effectLst/>
                <a:latin typeface="Charter" panose="02040503050506020203" pitchFamily="18" charset="0"/>
              </a:rPr>
              <a:t>Sailing tracks of vessels operating on the NSR in 2018</a:t>
            </a:r>
            <a:endParaRPr lang="en-US" altLang="zh-CN" b="0" i="0" dirty="0">
              <a:solidFill>
                <a:srgbClr val="333333"/>
              </a:solidFill>
              <a:effectLst/>
              <a:latin typeface="Charter" panose="02040503050506020203" pitchFamily="18" charset="0"/>
            </a:endParaRPr>
          </a:p>
          <a:p>
            <a:r>
              <a:rPr lang="en-US" altLang="zh-CN" b="0" i="0" dirty="0">
                <a:solidFill>
                  <a:srgbClr val="333333"/>
                </a:solidFill>
                <a:effectLst/>
                <a:latin typeface="Charter" panose="02040503050506020203" pitchFamily="18" charset="0"/>
              </a:rPr>
              <a:t>-</a:t>
            </a:r>
            <a:r>
              <a:rPr lang="en-GB" b="0" i="0" dirty="0">
                <a:solidFill>
                  <a:srgbClr val="333333"/>
                </a:solidFill>
                <a:effectLst/>
                <a:latin typeface="Charter" panose="02040503050506020203" pitchFamily="18" charset="0"/>
              </a:rPr>
              <a:t>Nationality of foreign (non-Russian) shipping companies/operators working on the NSR, 2016–2019, and total number of their voyages during those years</a:t>
            </a:r>
          </a:p>
          <a:p>
            <a:r>
              <a:rPr lang="en-US" altLang="zh-CN" b="0" i="0" dirty="0">
                <a:solidFill>
                  <a:srgbClr val="333333"/>
                </a:solidFill>
                <a:effectLst/>
                <a:latin typeface="Charter" panose="02040503050506020203" pitchFamily="18" charset="0"/>
              </a:rPr>
              <a:t>-</a:t>
            </a:r>
            <a:r>
              <a:rPr lang="en-GB" b="0" i="0" dirty="0">
                <a:solidFill>
                  <a:srgbClr val="222222"/>
                </a:solidFill>
                <a:effectLst/>
                <a:latin typeface="Harding"/>
              </a:rPr>
              <a:t>Fast-changing sea ice brings hazards</a:t>
            </a:r>
            <a:endParaRPr lang="en-GB" dirty="0"/>
          </a:p>
        </p:txBody>
      </p:sp>
      <p:sp>
        <p:nvSpPr>
          <p:cNvPr id="4" name="Slide Number Placeholder 3"/>
          <p:cNvSpPr>
            <a:spLocks noGrp="1"/>
          </p:cNvSpPr>
          <p:nvPr>
            <p:ph type="sldNum" sz="quarter" idx="5"/>
          </p:nvPr>
        </p:nvSpPr>
        <p:spPr/>
        <p:txBody>
          <a:bodyPr/>
          <a:lstStyle/>
          <a:p>
            <a:fld id="{CD760C83-7492-1F4E-BF12-7BE3FC9018C0}" type="slidenum">
              <a:rPr lang="en-GB" smtClean="0"/>
              <a:t>10</a:t>
            </a:fld>
            <a:endParaRPr lang="en-GB"/>
          </a:p>
        </p:txBody>
      </p:sp>
    </p:spTree>
    <p:extLst>
      <p:ext uri="{BB962C8B-B14F-4D97-AF65-F5344CB8AC3E}">
        <p14:creationId xmlns:p14="http://schemas.microsoft.com/office/powerpoint/2010/main" val="1722147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477E6-930D-135B-26BD-AB6D6D585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9F4D0-E191-E76C-497A-F0D15D59A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A46FBD-4180-9BE9-6C2D-250AA4BCCCE1}"/>
              </a:ext>
            </a:extLst>
          </p:cNvPr>
          <p:cNvSpPr>
            <a:spLocks noGrp="1"/>
          </p:cNvSpPr>
          <p:nvPr>
            <p:ph type="body" idx="1"/>
          </p:nvPr>
        </p:nvSpPr>
        <p:spPr/>
        <p:txBody>
          <a:bodyPr/>
          <a:lstStyle/>
          <a:p>
            <a:r>
              <a:rPr lang="en-GB" dirty="0"/>
              <a:t>ESA CCI</a:t>
            </a:r>
          </a:p>
          <a:p>
            <a:r>
              <a:rPr lang="en-GB" dirty="0"/>
              <a:t>Nov, Dec, Jan, Feb, Mar</a:t>
            </a:r>
          </a:p>
        </p:txBody>
      </p:sp>
      <p:sp>
        <p:nvSpPr>
          <p:cNvPr id="4" name="Slide Number Placeholder 3">
            <a:extLst>
              <a:ext uri="{FF2B5EF4-FFF2-40B4-BE49-F238E27FC236}">
                <a16:creationId xmlns:a16="http://schemas.microsoft.com/office/drawing/2014/main" id="{10A77C62-1C16-50BA-EE16-A927108C8B45}"/>
              </a:ext>
            </a:extLst>
          </p:cNvPr>
          <p:cNvSpPr>
            <a:spLocks noGrp="1"/>
          </p:cNvSpPr>
          <p:nvPr>
            <p:ph type="sldNum" sz="quarter" idx="5"/>
          </p:nvPr>
        </p:nvSpPr>
        <p:spPr/>
        <p:txBody>
          <a:bodyPr/>
          <a:lstStyle/>
          <a:p>
            <a:fld id="{FC7CFAA3-BDE0-E44A-98BA-FA3CE337C7E3}" type="slidenum">
              <a:rPr lang="en-GB" smtClean="0"/>
              <a:t>25</a:t>
            </a:fld>
            <a:endParaRPr lang="en-GB"/>
          </a:p>
        </p:txBody>
      </p:sp>
    </p:spTree>
    <p:extLst>
      <p:ext uri="{BB962C8B-B14F-4D97-AF65-F5344CB8AC3E}">
        <p14:creationId xmlns:p14="http://schemas.microsoft.com/office/powerpoint/2010/main" val="4156941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A35FC-CD7C-EDD1-6180-9114E5E6F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73770-C54A-B9B8-6750-B333B2103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C1740-277D-9D0F-791A-E0B9C826836D}"/>
              </a:ext>
            </a:extLst>
          </p:cNvPr>
          <p:cNvSpPr>
            <a:spLocks noGrp="1"/>
          </p:cNvSpPr>
          <p:nvPr>
            <p:ph type="body" idx="1"/>
          </p:nvPr>
        </p:nvSpPr>
        <p:spPr/>
        <p:txBody>
          <a:bodyPr/>
          <a:lstStyle/>
          <a:p>
            <a:r>
              <a:rPr lang="en-GB" dirty="0"/>
              <a:t>ESA CCI</a:t>
            </a:r>
          </a:p>
          <a:p>
            <a:r>
              <a:rPr lang="en-GB" dirty="0"/>
              <a:t>Nov, Dec, Jan, Feb, Mar</a:t>
            </a:r>
          </a:p>
        </p:txBody>
      </p:sp>
      <p:sp>
        <p:nvSpPr>
          <p:cNvPr id="4" name="Slide Number Placeholder 3">
            <a:extLst>
              <a:ext uri="{FF2B5EF4-FFF2-40B4-BE49-F238E27FC236}">
                <a16:creationId xmlns:a16="http://schemas.microsoft.com/office/drawing/2014/main" id="{5C7884A4-01E0-3917-27A5-2A1C2EC5B7B0}"/>
              </a:ext>
            </a:extLst>
          </p:cNvPr>
          <p:cNvSpPr>
            <a:spLocks noGrp="1"/>
          </p:cNvSpPr>
          <p:nvPr>
            <p:ph type="sldNum" sz="quarter" idx="5"/>
          </p:nvPr>
        </p:nvSpPr>
        <p:spPr/>
        <p:txBody>
          <a:bodyPr/>
          <a:lstStyle/>
          <a:p>
            <a:fld id="{FC7CFAA3-BDE0-E44A-98BA-FA3CE337C7E3}" type="slidenum">
              <a:rPr lang="en-GB" smtClean="0"/>
              <a:t>26</a:t>
            </a:fld>
            <a:endParaRPr lang="en-GB"/>
          </a:p>
        </p:txBody>
      </p:sp>
    </p:spTree>
    <p:extLst>
      <p:ext uri="{BB962C8B-B14F-4D97-AF65-F5344CB8AC3E}">
        <p14:creationId xmlns:p14="http://schemas.microsoft.com/office/powerpoint/2010/main" val="1111292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ML have been apply widely in a lot fields also in bias correction.</a:t>
            </a:r>
            <a:endParaRPr lang="zh-CN" altLang="en-US"/>
          </a:p>
        </p:txBody>
      </p:sp>
      <p:sp>
        <p:nvSpPr>
          <p:cNvPr id="4" name="灯片编号占位符 3"/>
          <p:cNvSpPr>
            <a:spLocks noGrp="1"/>
          </p:cNvSpPr>
          <p:nvPr>
            <p:ph type="sldNum" sz="quarter" idx="5"/>
          </p:nvPr>
        </p:nvSpPr>
        <p:spPr/>
        <p:txBody>
          <a:bodyPr/>
          <a:lstStyle/>
          <a:p>
            <a:fld id="{F013D630-1FA7-43B2-99D3-AF9FB7E6229A}" type="slidenum">
              <a:rPr lang="zh-CN" altLang="en-US" smtClean="0"/>
              <a:t>27</a:t>
            </a:fld>
            <a:endParaRPr lang="zh-CN" altLang="en-US"/>
          </a:p>
        </p:txBody>
      </p:sp>
    </p:spTree>
    <p:extLst>
      <p:ext uri="{BB962C8B-B14F-4D97-AF65-F5344CB8AC3E}">
        <p14:creationId xmlns:p14="http://schemas.microsoft.com/office/powerpoint/2010/main" val="25312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ML have been apply widely in a lot fields also in bias correction.</a:t>
            </a:r>
            <a:endParaRPr lang="zh-CN" altLang="en-US"/>
          </a:p>
        </p:txBody>
      </p:sp>
      <p:sp>
        <p:nvSpPr>
          <p:cNvPr id="4" name="灯片编号占位符 3"/>
          <p:cNvSpPr>
            <a:spLocks noGrp="1"/>
          </p:cNvSpPr>
          <p:nvPr>
            <p:ph type="sldNum" sz="quarter" idx="5"/>
          </p:nvPr>
        </p:nvSpPr>
        <p:spPr/>
        <p:txBody>
          <a:bodyPr/>
          <a:lstStyle/>
          <a:p>
            <a:fld id="{F013D630-1FA7-43B2-99D3-AF9FB7E6229A}" type="slidenum">
              <a:rPr lang="zh-CN" altLang="en-US" smtClean="0"/>
              <a:t>28</a:t>
            </a:fld>
            <a:endParaRPr lang="zh-CN" altLang="en-US"/>
          </a:p>
        </p:txBody>
      </p:sp>
    </p:spTree>
    <p:extLst>
      <p:ext uri="{BB962C8B-B14F-4D97-AF65-F5344CB8AC3E}">
        <p14:creationId xmlns:p14="http://schemas.microsoft.com/office/powerpoint/2010/main" val="561850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Ongoing work from </a:t>
            </a:r>
            <a:r>
              <a:rPr lang="en-GB" dirty="0" err="1"/>
              <a:t>Yongwu</a:t>
            </a:r>
            <a:r>
              <a:rPr lang="en-GB" dirty="0"/>
              <a:t> </a:t>
            </a:r>
            <a:r>
              <a:rPr lang="en-GB" dirty="0" err="1"/>
              <a:t>Xiu</a:t>
            </a:r>
            <a:r>
              <a:rPr lang="en-GB" dirty="0"/>
              <a:t> </a:t>
            </a:r>
          </a:p>
        </p:txBody>
      </p:sp>
      <p:sp>
        <p:nvSpPr>
          <p:cNvPr id="4" name="Slide Number Placeholder 3"/>
          <p:cNvSpPr>
            <a:spLocks noGrp="1"/>
          </p:cNvSpPr>
          <p:nvPr>
            <p:ph type="sldNum" sz="quarter" idx="5"/>
          </p:nvPr>
        </p:nvSpPr>
        <p:spPr/>
        <p:txBody>
          <a:bodyPr/>
          <a:lstStyle/>
          <a:p>
            <a:fld id="{FC7CFAA3-BDE0-E44A-98BA-FA3CE337C7E3}" type="slidenum">
              <a:rPr lang="en-GB" smtClean="0"/>
              <a:t>33</a:t>
            </a:fld>
            <a:endParaRPr lang="en-GB"/>
          </a:p>
        </p:txBody>
      </p:sp>
    </p:spTree>
    <p:extLst>
      <p:ext uri="{BB962C8B-B14F-4D97-AF65-F5344CB8AC3E}">
        <p14:creationId xmlns:p14="http://schemas.microsoft.com/office/powerpoint/2010/main" val="4154442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Due to the issue I mentioned above, our study aims to understand the effect of initialization of different components on the seasonal prediction of the Antarctic sea ice.</a:t>
            </a:r>
          </a:p>
          <a:p>
            <a:endParaRPr lang="en-GB" noProof="0" dirty="0"/>
          </a:p>
          <a:p>
            <a:r>
              <a:rPr lang="en-GB" noProof="0" dirty="0"/>
              <a:t>To achieve this goal, we have conducted several experiments, which we only initialize one or two components of the climate model. </a:t>
            </a:r>
          </a:p>
          <a:p>
            <a:r>
              <a:rPr lang="en-GB" noProof="0" dirty="0"/>
              <a:t>For example, in the OCN experiment, we only use the </a:t>
            </a:r>
            <a:r>
              <a:rPr lang="en-GB" altLang="zh-CN" noProof="0" dirty="0"/>
              <a:t>oceanic data </a:t>
            </a:r>
            <a:r>
              <a:rPr lang="en-GB" noProof="0" dirty="0"/>
              <a:t>for initialization. </a:t>
            </a:r>
          </a:p>
          <a:p>
            <a:r>
              <a:rPr lang="en-GB" noProof="0" dirty="0"/>
              <a:t>While in the OCNICE experiment, we only use the </a:t>
            </a:r>
            <a:r>
              <a:rPr lang="en-GB" altLang="zh-CN" noProof="0" dirty="0"/>
              <a:t>oceanic data and sea ice concentration data</a:t>
            </a:r>
            <a:r>
              <a:rPr lang="en-GB" noProof="0" dirty="0"/>
              <a:t>. </a:t>
            </a:r>
          </a:p>
          <a:p>
            <a:r>
              <a:rPr lang="en-GB" noProof="0" dirty="0"/>
              <a:t>And in the ATM experiment, we only use the wind and temperature for initialization. </a:t>
            </a:r>
          </a:p>
          <a:p>
            <a:endParaRPr lang="en-GB" noProof="0" dirty="0"/>
          </a:p>
          <a:p>
            <a:r>
              <a:rPr lang="en-GB" noProof="0" dirty="0"/>
              <a:t>Every experiment is based on </a:t>
            </a:r>
            <a:r>
              <a:rPr lang="en-GB" noProof="0" dirty="0" err="1"/>
              <a:t>NorCPM</a:t>
            </a:r>
            <a:r>
              <a:rPr lang="en-GB" noProof="0" dirty="0"/>
              <a:t> which has 30 members. For the ocean and sea ice assimilation, we use the </a:t>
            </a:r>
            <a:r>
              <a:rPr lang="en-GB" noProof="0" dirty="0" err="1"/>
              <a:t>EnKF</a:t>
            </a:r>
            <a:r>
              <a:rPr lang="en-GB" noProof="0" dirty="0"/>
              <a:t> while for the atmosphere we use the nudging. The period is from 1985 to 2010. We make the prediction every February, May, August, and November, and each </a:t>
            </a:r>
            <a:r>
              <a:rPr lang="en-GB" noProof="0" dirty="0" err="1"/>
              <a:t>hindcast</a:t>
            </a:r>
            <a:r>
              <a:rPr lang="en-GB" noProof="0" dirty="0"/>
              <a:t> lasts for one year.</a:t>
            </a:r>
          </a:p>
        </p:txBody>
      </p:sp>
      <p:sp>
        <p:nvSpPr>
          <p:cNvPr id="4" name="Slide Number Placeholder 3"/>
          <p:cNvSpPr>
            <a:spLocks noGrp="1"/>
          </p:cNvSpPr>
          <p:nvPr>
            <p:ph type="sldNum" sz="quarter" idx="5"/>
          </p:nvPr>
        </p:nvSpPr>
        <p:spPr/>
        <p:txBody>
          <a:bodyPr/>
          <a:lstStyle/>
          <a:p>
            <a:fld id="{85D0DACE-38E0-42D2-9336-2B707D34BC6D}" type="slidenum">
              <a:rPr lang="zh-CN" altLang="en-US" smtClean="0"/>
              <a:t>34</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ltLang="zh-CN" noProof="0" dirty="0"/>
              <a:t>I</a:t>
            </a:r>
            <a:r>
              <a:rPr lang="en-GB" altLang="zh-CN" noProof="0" dirty="0"/>
              <a:t> use the prediction for the Weddell sea to demonstrate the effect of initialization of different components. In this figure, we have three heatmap, from left to right, is the prediction skill of the OCN </a:t>
            </a:r>
            <a:r>
              <a:rPr lang="en-GB" altLang="zh-CN" noProof="0" dirty="0" err="1"/>
              <a:t>hindcast</a:t>
            </a:r>
            <a:r>
              <a:rPr lang="en-GB" altLang="zh-CN" noProof="0" dirty="0"/>
              <a:t>, the OCNICE </a:t>
            </a:r>
            <a:r>
              <a:rPr lang="en-GB" altLang="zh-CN" noProof="0" dirty="0" err="1"/>
              <a:t>hindcast</a:t>
            </a:r>
            <a:r>
              <a:rPr lang="en-GB" altLang="zh-CN" noProof="0" dirty="0"/>
              <a:t>, and the ATM </a:t>
            </a:r>
            <a:r>
              <a:rPr lang="en-GB" altLang="zh-CN" noProof="0" dirty="0" err="1"/>
              <a:t>hindcast</a:t>
            </a:r>
            <a:r>
              <a:rPr lang="en-GB" altLang="zh-CN" noProof="0" dirty="0"/>
              <a:t>. </a:t>
            </a:r>
          </a:p>
          <a:p>
            <a:endParaRPr lang="en-GB" noProof="0" dirty="0"/>
          </a:p>
          <a:p>
            <a:r>
              <a:rPr lang="en-GB" noProof="0" dirty="0"/>
              <a:t>We can summarize two key points from this figure.</a:t>
            </a:r>
          </a:p>
          <a:p>
            <a:pPr marL="0" marR="0" lvl="0" indent="0" algn="l" defTabSz="914400" rtl="0" eaLnBrk="1" fontAlgn="auto" latinLnBrk="0" hangingPunct="1">
              <a:lnSpc>
                <a:spcPct val="100000"/>
              </a:lnSpc>
              <a:spcBef>
                <a:spcPts val="0"/>
              </a:spcBef>
              <a:spcAft>
                <a:spcPts val="0"/>
              </a:spcAft>
              <a:buClrTx/>
              <a:buSzTx/>
              <a:buFontTx/>
              <a:buNone/>
              <a:defRPr/>
            </a:pPr>
            <a:r>
              <a:rPr lang="en-GB" noProof="0" dirty="0"/>
              <a:t>The first one, the prediction skill of the OCN and OCNICE is quite similar, which means that if the ocean is initialized, the assimilation of the sea ice concentration will not provide benefit for the prediction.</a:t>
            </a:r>
            <a:r>
              <a:rPr lang="en-GB" altLang="zh-CN" noProof="0" dirty="0"/>
              <a:t> This is because the memory of the Antarctic sea ice extent is too short, which can not persist for long time.</a:t>
            </a:r>
          </a:p>
          <a:p>
            <a:pPr marL="0" marR="0" lvl="0" indent="0" algn="l" defTabSz="914400" rtl="0" eaLnBrk="1" fontAlgn="auto" latinLnBrk="0" hangingPunct="1">
              <a:lnSpc>
                <a:spcPct val="100000"/>
              </a:lnSpc>
              <a:spcBef>
                <a:spcPts val="0"/>
              </a:spcBef>
              <a:spcAft>
                <a:spcPts val="0"/>
              </a:spcAft>
              <a:buClrTx/>
              <a:buSzTx/>
              <a:buFontTx/>
              <a:buNone/>
              <a:defRPr/>
            </a:pPr>
            <a:endParaRPr lang="en-GB" noProof="0" dirty="0"/>
          </a:p>
          <a:p>
            <a:r>
              <a:rPr lang="en-GB" noProof="0" dirty="0"/>
              <a:t>The second one, compared to the OCN and OCNICE </a:t>
            </a:r>
            <a:r>
              <a:rPr lang="en-GB" noProof="0" dirty="0" err="1"/>
              <a:t>hindcast</a:t>
            </a:r>
            <a:r>
              <a:rPr lang="en-GB" noProof="0" dirty="0"/>
              <a:t>,  the ATM </a:t>
            </a:r>
            <a:r>
              <a:rPr lang="en-GB" noProof="0" dirty="0" err="1"/>
              <a:t>hindcast</a:t>
            </a:r>
            <a:r>
              <a:rPr lang="en-GB" noProof="0" dirty="0"/>
              <a:t> is better, in particular for the prediction initialized in July and October.</a:t>
            </a:r>
            <a:r>
              <a:rPr lang="en-GB" altLang="zh-CN" noProof="0" dirty="0"/>
              <a:t> I will explain the reason for this point. </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85D0DACE-38E0-42D2-9336-2B707D34BC6D}" type="slidenum">
              <a:rPr lang="zh-CN" altLang="en-US" smtClean="0"/>
              <a:t>35</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 first </a:t>
            </a:r>
            <a:r>
              <a:rPr lang="nb-NO" altLang="zh-CN" noProof="0" dirty="0" err="1"/>
              <a:t>reason</a:t>
            </a:r>
            <a:r>
              <a:rPr lang="en-GB" noProof="0" dirty="0"/>
              <a:t>, the initialization of the atmosphere leads to improved prediction of the atmosphere. For example, this figure shows the prediction skill for mean sea level pressure. The prediction is initialized in July and validated in August, September, October, and November. For the OCN and OCNICE </a:t>
            </a:r>
            <a:r>
              <a:rPr lang="en-GB" noProof="0" dirty="0" err="1"/>
              <a:t>hindcast</a:t>
            </a:r>
            <a:r>
              <a:rPr lang="en-GB" noProof="0" dirty="0"/>
              <a:t>, the model don’t have prediction skill for the mean sea level pressure, however, for the ATM </a:t>
            </a:r>
            <a:r>
              <a:rPr lang="en-GB" noProof="0" dirty="0" err="1"/>
              <a:t>hindcast</a:t>
            </a:r>
            <a:r>
              <a:rPr lang="en-GB" noProof="0" dirty="0"/>
              <a:t> , the prediction skill for in the October and November is quite high. This could improve the sea ice extent prediction.</a:t>
            </a:r>
          </a:p>
          <a:p>
            <a:endParaRPr lang="en-GB" noProof="0" dirty="0"/>
          </a:p>
          <a:p>
            <a:r>
              <a:rPr lang="en-GB" noProof="0" dirty="0"/>
              <a:t>The second one, the initialization of the atmosphere leads to improved prediction of the sea ice thickness. This figure shows the prediction skill of the SIT which are validated by the GIOMAS reanalysis. For example, the OCN and OCNICE don't have prediction skill in July and October, however, the ATM initialization have the prediction. This prediction skill for the SIT could benefit for the sea ice extent prediction.</a:t>
            </a:r>
          </a:p>
        </p:txBody>
      </p:sp>
      <p:sp>
        <p:nvSpPr>
          <p:cNvPr id="4" name="Slide Number Placeholder 3"/>
          <p:cNvSpPr>
            <a:spLocks noGrp="1"/>
          </p:cNvSpPr>
          <p:nvPr>
            <p:ph type="sldNum" sz="quarter" idx="5"/>
          </p:nvPr>
        </p:nvSpPr>
        <p:spPr/>
        <p:txBody>
          <a:bodyPr/>
          <a:lstStyle/>
          <a:p>
            <a:fld id="{85D0DACE-38E0-42D2-9336-2B707D34BC6D}" type="slidenum">
              <a:rPr lang="zh-CN" altLang="en-US" smtClean="0"/>
              <a:t>36</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 second one, the initialization of the atmosphere leads to improved prediction of the sea ice thickness. This figure shows the prediction skill of the SIT which are validated by the GIOMAS reanalysis. For example, the OCN and OCNICE don't have prediction skill in July and October, however, the ATM initialization have the prediction. This prediction skill for the SIT could benefit for the sea ice extent prediction.</a:t>
            </a:r>
          </a:p>
          <a:p>
            <a:endParaRPr lang="en-GB" noProof="0" dirty="0"/>
          </a:p>
          <a:p>
            <a:r>
              <a:rPr lang="en-GB" noProof="0" dirty="0"/>
              <a:t>The reason can be explained by the memory of sea ice thickness. We found the atmosphere initialization lead to a thicker ice, and this figure shows that the thicker ice in this area, can persist longer than the thinner ice. This memory can contribute to the SIE prediction. </a:t>
            </a:r>
          </a:p>
        </p:txBody>
      </p:sp>
      <p:sp>
        <p:nvSpPr>
          <p:cNvPr id="4" name="Slide Number Placeholder 3"/>
          <p:cNvSpPr>
            <a:spLocks noGrp="1"/>
          </p:cNvSpPr>
          <p:nvPr>
            <p:ph type="sldNum" sz="quarter" idx="5"/>
          </p:nvPr>
        </p:nvSpPr>
        <p:spPr/>
        <p:txBody>
          <a:bodyPr/>
          <a:lstStyle/>
          <a:p>
            <a:fld id="{85D0DACE-38E0-42D2-9336-2B707D34BC6D}" type="slidenum">
              <a:rPr lang="zh-CN" altLang="en-US" smtClean="0"/>
              <a:t>37</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2E6BE0-B50F-2248-BAD8-D31AB69B8AED}" type="slidenum">
              <a:rPr lang="en-US" smtClean="0"/>
              <a:t>38</a:t>
            </a:fld>
            <a:endParaRPr lang="en-US"/>
          </a:p>
        </p:txBody>
      </p:sp>
    </p:spTree>
    <p:extLst>
      <p:ext uri="{BB962C8B-B14F-4D97-AF65-F5344CB8AC3E}">
        <p14:creationId xmlns:p14="http://schemas.microsoft.com/office/powerpoint/2010/main" val="2763218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91641-D432-395E-BD68-5E66D17736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F5602E-47F8-86A3-2972-E58F92772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8C7DE-ABC8-9664-918B-615F85FBEF9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6FB131B-3D96-71D3-35FC-3505A433E7CD}"/>
              </a:ext>
            </a:extLst>
          </p:cNvPr>
          <p:cNvSpPr>
            <a:spLocks noGrp="1"/>
          </p:cNvSpPr>
          <p:nvPr>
            <p:ph type="sldNum" sz="quarter" idx="5"/>
          </p:nvPr>
        </p:nvSpPr>
        <p:spPr/>
        <p:txBody>
          <a:bodyPr/>
          <a:lstStyle/>
          <a:p>
            <a:fld id="{CD760C83-7492-1F4E-BF12-7BE3FC9018C0}" type="slidenum">
              <a:rPr lang="en-GB" smtClean="0"/>
              <a:t>11</a:t>
            </a:fld>
            <a:endParaRPr lang="en-GB"/>
          </a:p>
        </p:txBody>
      </p:sp>
    </p:spTree>
    <p:extLst>
      <p:ext uri="{BB962C8B-B14F-4D97-AF65-F5344CB8AC3E}">
        <p14:creationId xmlns:p14="http://schemas.microsoft.com/office/powerpoint/2010/main" val="417090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1806D-1166-95CE-B9FD-1BE6387E8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3A379-4987-501B-5682-736EF9A5B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3ABA3-F588-11C1-A444-7732E322B731}"/>
              </a:ext>
            </a:extLst>
          </p:cNvPr>
          <p:cNvSpPr>
            <a:spLocks noGrp="1"/>
          </p:cNvSpPr>
          <p:nvPr>
            <p:ph type="body" idx="1"/>
          </p:nvPr>
        </p:nvSpPr>
        <p:spPr/>
        <p:txBody>
          <a:bodyPr/>
          <a:lstStyle/>
          <a:p>
            <a:r>
              <a:rPr lang="en-US" altLang="zh-CN" b="0" i="0" dirty="0">
                <a:solidFill>
                  <a:srgbClr val="333333"/>
                </a:solidFill>
                <a:effectLst/>
                <a:latin typeface="Charter" panose="02040503050506020203" pitchFamily="18" charset="0"/>
              </a:rPr>
              <a:t>-</a:t>
            </a:r>
            <a:r>
              <a:rPr lang="en-GB" b="0" i="0" dirty="0">
                <a:solidFill>
                  <a:srgbClr val="333333"/>
                </a:solidFill>
                <a:effectLst/>
                <a:latin typeface="Charter" panose="02040503050506020203" pitchFamily="18" charset="0"/>
              </a:rPr>
              <a:t>Sailing tracks of vessels operating on the NSR in 2018</a:t>
            </a:r>
            <a:endParaRPr lang="en-US" altLang="zh-CN" b="0" i="0" dirty="0">
              <a:solidFill>
                <a:srgbClr val="333333"/>
              </a:solidFill>
              <a:effectLst/>
              <a:latin typeface="Charter" panose="02040503050506020203" pitchFamily="18" charset="0"/>
            </a:endParaRPr>
          </a:p>
          <a:p>
            <a:r>
              <a:rPr lang="en-US" altLang="zh-CN" b="0" i="0" dirty="0">
                <a:solidFill>
                  <a:srgbClr val="333333"/>
                </a:solidFill>
                <a:effectLst/>
                <a:latin typeface="Charter" panose="02040503050506020203" pitchFamily="18" charset="0"/>
              </a:rPr>
              <a:t>-</a:t>
            </a:r>
            <a:r>
              <a:rPr lang="en-GB" b="0" i="0" dirty="0">
                <a:solidFill>
                  <a:srgbClr val="333333"/>
                </a:solidFill>
                <a:effectLst/>
                <a:latin typeface="Charter" panose="02040503050506020203" pitchFamily="18" charset="0"/>
              </a:rPr>
              <a:t>Nationality of foreign (non-Russian) shipping companies/operators working on the NSR, 2016–2019, and total number of their voyages during those years</a:t>
            </a:r>
          </a:p>
          <a:p>
            <a:r>
              <a:rPr lang="en-US" altLang="zh-CN" b="0" i="0" dirty="0">
                <a:solidFill>
                  <a:srgbClr val="333333"/>
                </a:solidFill>
                <a:effectLst/>
                <a:latin typeface="Charter" panose="02040503050506020203" pitchFamily="18" charset="0"/>
              </a:rPr>
              <a:t>-</a:t>
            </a:r>
            <a:r>
              <a:rPr lang="en-GB" b="0" i="0" dirty="0">
                <a:solidFill>
                  <a:srgbClr val="222222"/>
                </a:solidFill>
                <a:effectLst/>
                <a:latin typeface="Harding"/>
              </a:rPr>
              <a:t>Fast-changing sea ice brings hazards</a:t>
            </a:r>
            <a:endParaRPr lang="en-GB" dirty="0"/>
          </a:p>
        </p:txBody>
      </p:sp>
      <p:sp>
        <p:nvSpPr>
          <p:cNvPr id="4" name="Slide Number Placeholder 3">
            <a:extLst>
              <a:ext uri="{FF2B5EF4-FFF2-40B4-BE49-F238E27FC236}">
                <a16:creationId xmlns:a16="http://schemas.microsoft.com/office/drawing/2014/main" id="{12D5CDC8-6498-DC60-19DD-4AA7A7589A46}"/>
              </a:ext>
            </a:extLst>
          </p:cNvPr>
          <p:cNvSpPr>
            <a:spLocks noGrp="1"/>
          </p:cNvSpPr>
          <p:nvPr>
            <p:ph type="sldNum" sz="quarter" idx="5"/>
          </p:nvPr>
        </p:nvSpPr>
        <p:spPr/>
        <p:txBody>
          <a:bodyPr/>
          <a:lstStyle/>
          <a:p>
            <a:fld id="{CD760C83-7492-1F4E-BF12-7BE3FC9018C0}" type="slidenum">
              <a:rPr lang="en-GB" smtClean="0"/>
              <a:t>12</a:t>
            </a:fld>
            <a:endParaRPr lang="en-GB"/>
          </a:p>
        </p:txBody>
      </p:sp>
    </p:spTree>
    <p:extLst>
      <p:ext uri="{BB962C8B-B14F-4D97-AF65-F5344CB8AC3E}">
        <p14:creationId xmlns:p14="http://schemas.microsoft.com/office/powerpoint/2010/main" val="271303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p:cNvSpPr>
          <p:nvPr>
            <p:ph type="body"/>
          </p:nvPr>
        </p:nvSpPr>
        <p:spPr>
          <a:xfrm>
            <a:off x="685800" y="4343400"/>
            <a:ext cx="5484600" cy="4113000"/>
          </a:xfrm>
          <a:prstGeom prst="rect">
            <a:avLst/>
          </a:prstGeom>
        </p:spPr>
        <p:txBody>
          <a:bodyPr lIns="0" tIns="0" rIns="0" bIns="0"/>
          <a:lstStyle/>
          <a:p>
            <a:r>
              <a:rPr lang="en-US" sz="2000" b="0" strike="noStrike" spc="-1" dirty="0">
                <a:solidFill>
                  <a:srgbClr val="000000"/>
                </a:solidFill>
                <a:uFill>
                  <a:solidFill>
                    <a:srgbClr val="FFFFFF"/>
                  </a:solidFill>
                </a:uFill>
                <a:latin typeface="Arial"/>
              </a:rPr>
              <a:t>-Atmospheric nudging</a:t>
            </a:r>
          </a:p>
        </p:txBody>
      </p:sp>
      <p:sp>
        <p:nvSpPr>
          <p:cNvPr id="413" name="CustomShape 2"/>
          <p:cNvSpPr/>
          <p:nvPr/>
        </p:nvSpPr>
        <p:spPr>
          <a:xfrm>
            <a:off x="3884760" y="8685360"/>
            <a:ext cx="297000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6389610C-6D5A-48B7-87E8-E3595B7DD53C}" type="slidenum">
              <a:rPr lang="en-US" sz="1200" b="0" strike="noStrike" spc="-1">
                <a:solidFill>
                  <a:srgbClr val="000000"/>
                </a:solidFill>
                <a:uFill>
                  <a:solidFill>
                    <a:srgbClr val="FFFFFF"/>
                  </a:solidFill>
                </a:uFill>
                <a:latin typeface="+mn-lt"/>
                <a:ea typeface="+mn-ea"/>
              </a:rPr>
              <a:t>17</a:t>
            </a:fld>
            <a:endParaRPr lang="en-US"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572272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Weakly coupled</a:t>
            </a:r>
          </a:p>
          <a:p>
            <a:r>
              <a:rPr lang="en-GB" dirty="0"/>
              <a:t>1985-2010</a:t>
            </a:r>
          </a:p>
          <a:p>
            <a:r>
              <a:rPr lang="en-GB" b="0" i="0" dirty="0">
                <a:effectLst/>
                <a:latin typeface="Times New Roman" panose="02020603050405020304" pitchFamily="18" charset="0"/>
              </a:rPr>
              <a:t>Determination coefficients (R2) in our reanalysis</a:t>
            </a:r>
            <a:endParaRPr lang="en-GB" dirty="0"/>
          </a:p>
        </p:txBody>
      </p:sp>
      <p:sp>
        <p:nvSpPr>
          <p:cNvPr id="4" name="Slide Number Placeholder 3"/>
          <p:cNvSpPr>
            <a:spLocks noGrp="1"/>
          </p:cNvSpPr>
          <p:nvPr>
            <p:ph type="sldNum" sz="quarter" idx="5"/>
          </p:nvPr>
        </p:nvSpPr>
        <p:spPr/>
        <p:txBody>
          <a:bodyPr/>
          <a:lstStyle/>
          <a:p>
            <a:fld id="{CD760C83-7492-1F4E-BF12-7BE3FC9018C0}" type="slidenum">
              <a:rPr lang="en-GB" smtClean="0"/>
              <a:t>19</a:t>
            </a:fld>
            <a:endParaRPr lang="en-GB"/>
          </a:p>
        </p:txBody>
      </p:sp>
    </p:spTree>
    <p:extLst>
      <p:ext uri="{BB962C8B-B14F-4D97-AF65-F5344CB8AC3E}">
        <p14:creationId xmlns:p14="http://schemas.microsoft.com/office/powerpoint/2010/main" val="340627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Weakly coupled</a:t>
            </a:r>
          </a:p>
          <a:p>
            <a:r>
              <a:rPr lang="en-GB" dirty="0"/>
              <a:t>1985-2010</a:t>
            </a:r>
          </a:p>
          <a:p>
            <a:r>
              <a:rPr lang="en-GB" b="0" i="0" dirty="0">
                <a:effectLst/>
                <a:latin typeface="Times New Roman" panose="02020603050405020304" pitchFamily="18" charset="0"/>
              </a:rPr>
              <a:t>Determination coefficients (R2) in our reanalysis</a:t>
            </a:r>
            <a:endParaRPr lang="en-GB" dirty="0"/>
          </a:p>
        </p:txBody>
      </p:sp>
      <p:sp>
        <p:nvSpPr>
          <p:cNvPr id="4" name="Slide Number Placeholder 3"/>
          <p:cNvSpPr>
            <a:spLocks noGrp="1"/>
          </p:cNvSpPr>
          <p:nvPr>
            <p:ph type="sldNum" sz="quarter" idx="5"/>
          </p:nvPr>
        </p:nvSpPr>
        <p:spPr/>
        <p:txBody>
          <a:bodyPr/>
          <a:lstStyle/>
          <a:p>
            <a:fld id="{CD760C83-7492-1F4E-BF12-7BE3FC9018C0}" type="slidenum">
              <a:rPr lang="en-GB" smtClean="0"/>
              <a:t>21</a:t>
            </a:fld>
            <a:endParaRPr lang="en-GB"/>
          </a:p>
        </p:txBody>
      </p:sp>
    </p:spTree>
    <p:extLst>
      <p:ext uri="{BB962C8B-B14F-4D97-AF65-F5344CB8AC3E}">
        <p14:creationId xmlns:p14="http://schemas.microsoft.com/office/powerpoint/2010/main" val="2837905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Strongly coupled data assimilation</a:t>
            </a:r>
          </a:p>
        </p:txBody>
      </p:sp>
      <p:sp>
        <p:nvSpPr>
          <p:cNvPr id="4" name="Slide Number Placeholder 3"/>
          <p:cNvSpPr>
            <a:spLocks noGrp="1"/>
          </p:cNvSpPr>
          <p:nvPr>
            <p:ph type="sldNum" sz="quarter" idx="5"/>
          </p:nvPr>
        </p:nvSpPr>
        <p:spPr/>
        <p:txBody>
          <a:bodyPr/>
          <a:lstStyle/>
          <a:p>
            <a:fld id="{FC7CFAA3-BDE0-E44A-98BA-FA3CE337C7E3}" type="slidenum">
              <a:rPr lang="en-GB" smtClean="0"/>
              <a:t>22</a:t>
            </a:fld>
            <a:endParaRPr lang="en-GB"/>
          </a:p>
        </p:txBody>
      </p:sp>
    </p:spTree>
    <p:extLst>
      <p:ext uri="{BB962C8B-B14F-4D97-AF65-F5344CB8AC3E}">
        <p14:creationId xmlns:p14="http://schemas.microsoft.com/office/powerpoint/2010/main" val="123495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0520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ESA CCI</a:t>
            </a:r>
          </a:p>
          <a:p>
            <a:r>
              <a:rPr lang="en-GB" dirty="0"/>
              <a:t>Nov, Dec, Jan, Feb, Mar</a:t>
            </a:r>
          </a:p>
        </p:txBody>
      </p:sp>
      <p:sp>
        <p:nvSpPr>
          <p:cNvPr id="4" name="Slide Number Placeholder 3"/>
          <p:cNvSpPr>
            <a:spLocks noGrp="1"/>
          </p:cNvSpPr>
          <p:nvPr>
            <p:ph type="sldNum" sz="quarter" idx="5"/>
          </p:nvPr>
        </p:nvSpPr>
        <p:spPr/>
        <p:txBody>
          <a:bodyPr/>
          <a:lstStyle/>
          <a:p>
            <a:fld id="{FC7CFAA3-BDE0-E44A-98BA-FA3CE337C7E3}" type="slidenum">
              <a:rPr lang="en-GB" smtClean="0"/>
              <a:t>24</a:t>
            </a:fld>
            <a:endParaRPr lang="en-GB"/>
          </a:p>
        </p:txBody>
      </p:sp>
    </p:spTree>
    <p:extLst>
      <p:ext uri="{BB962C8B-B14F-4D97-AF65-F5344CB8AC3E}">
        <p14:creationId xmlns:p14="http://schemas.microsoft.com/office/powerpoint/2010/main" val="378767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CFECB-CD50-3805-D9A8-C1037B20796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O"/>
          </a:p>
        </p:txBody>
      </p:sp>
      <p:sp>
        <p:nvSpPr>
          <p:cNvPr id="3" name="Subtitle 2">
            <a:extLst>
              <a:ext uri="{FF2B5EF4-FFF2-40B4-BE49-F238E27FC236}">
                <a16:creationId xmlns:a16="http://schemas.microsoft.com/office/drawing/2014/main" id="{96C7C590-46F4-DB39-5F3C-B36DE0A488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5DF335B4-10E0-0723-4236-D13C8116F5DB}"/>
              </a:ext>
            </a:extLst>
          </p:cNvPr>
          <p:cNvSpPr>
            <a:spLocks noGrp="1"/>
          </p:cNvSpPr>
          <p:nvPr>
            <p:ph type="dt" sz="half" idx="10"/>
          </p:nvPr>
        </p:nvSpPr>
        <p:spPr/>
        <p:txBody>
          <a:bodyPr/>
          <a:lstStyle/>
          <a:p>
            <a:fld id="{C764DE79-268F-4C1A-8933-263129D2AF90}" type="datetimeFigureOut">
              <a:rPr lang="en-US" smtClean="0"/>
              <a:t>11/18/25</a:t>
            </a:fld>
            <a:endParaRPr lang="en-US" dirty="0"/>
          </a:p>
        </p:txBody>
      </p:sp>
      <p:sp>
        <p:nvSpPr>
          <p:cNvPr id="5" name="Footer Placeholder 4">
            <a:extLst>
              <a:ext uri="{FF2B5EF4-FFF2-40B4-BE49-F238E27FC236}">
                <a16:creationId xmlns:a16="http://schemas.microsoft.com/office/drawing/2014/main" id="{CB2DB17B-12C4-A7C9-A088-6AF0AE37E2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6F150B-C37F-96BF-3CB4-D8732EE393F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208829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D841-0C21-EFAC-5CC7-BFB5D5765001}"/>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759A86F3-D026-F74D-BA76-D03D29BF07E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F4807162-436B-0434-0ECC-AAADF88DECFF}"/>
              </a:ext>
            </a:extLst>
          </p:cNvPr>
          <p:cNvSpPr>
            <a:spLocks noGrp="1"/>
          </p:cNvSpPr>
          <p:nvPr>
            <p:ph type="dt" sz="half" idx="10"/>
          </p:nvPr>
        </p:nvSpPr>
        <p:spPr/>
        <p:txBody>
          <a:bodyPr/>
          <a:lstStyle/>
          <a:p>
            <a:fld id="{C764DE79-268F-4C1A-8933-263129D2AF90}" type="datetimeFigureOut">
              <a:rPr lang="en-US" smtClean="0"/>
              <a:t>11/18/25</a:t>
            </a:fld>
            <a:endParaRPr lang="en-US" dirty="0"/>
          </a:p>
        </p:txBody>
      </p:sp>
      <p:sp>
        <p:nvSpPr>
          <p:cNvPr id="5" name="Footer Placeholder 4">
            <a:extLst>
              <a:ext uri="{FF2B5EF4-FFF2-40B4-BE49-F238E27FC236}">
                <a16:creationId xmlns:a16="http://schemas.microsoft.com/office/drawing/2014/main" id="{DB0F5EB4-4E7B-C771-0749-B029A65B7A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A7748C-AC73-E401-33E4-AC6FCCB0602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0360232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68C01F-3D25-58D0-EA45-E0DBB20B09F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E51F7720-783B-8088-26B2-36D99A373C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BFAED80-E392-F5F2-2618-06A2BE6A5B2D}"/>
              </a:ext>
            </a:extLst>
          </p:cNvPr>
          <p:cNvSpPr>
            <a:spLocks noGrp="1"/>
          </p:cNvSpPr>
          <p:nvPr>
            <p:ph type="dt" sz="half" idx="10"/>
          </p:nvPr>
        </p:nvSpPr>
        <p:spPr/>
        <p:txBody>
          <a:bodyPr/>
          <a:lstStyle/>
          <a:p>
            <a:fld id="{C764DE79-268F-4C1A-8933-263129D2AF90}" type="datetimeFigureOut">
              <a:rPr lang="en-US" smtClean="0"/>
              <a:t>11/18/25</a:t>
            </a:fld>
            <a:endParaRPr lang="en-US" dirty="0"/>
          </a:p>
        </p:txBody>
      </p:sp>
      <p:sp>
        <p:nvSpPr>
          <p:cNvPr id="5" name="Footer Placeholder 4">
            <a:extLst>
              <a:ext uri="{FF2B5EF4-FFF2-40B4-BE49-F238E27FC236}">
                <a16:creationId xmlns:a16="http://schemas.microsoft.com/office/drawing/2014/main" id="{61590A55-7FCD-D609-03FD-D237E7D722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CBFFD1-57C6-A719-7BDE-51869625A8F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818329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tellysbilde Nors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31AF802-EC66-80D3-54FC-7AFA6060C8C1}"/>
              </a:ext>
            </a:extLst>
          </p:cNvPr>
          <p:cNvSpPr/>
          <p:nvPr userDrawn="1"/>
        </p:nvSpPr>
        <p:spPr>
          <a:xfrm>
            <a:off x="0" y="4878000"/>
            <a:ext cx="12192001" cy="1980000"/>
          </a:xfrm>
          <a:prstGeom prst="rect">
            <a:avLst/>
          </a:prstGeom>
          <a:solidFill>
            <a:srgbClr val="EAE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le 1">
            <a:extLst>
              <a:ext uri="{FF2B5EF4-FFF2-40B4-BE49-F238E27FC236}">
                <a16:creationId xmlns:a16="http://schemas.microsoft.com/office/drawing/2014/main" id="{71CED835-D101-89F4-8A9D-F3492B529DDD}"/>
              </a:ext>
            </a:extLst>
          </p:cNvPr>
          <p:cNvSpPr>
            <a:spLocks noGrp="1"/>
          </p:cNvSpPr>
          <p:nvPr>
            <p:ph type="title"/>
          </p:nvPr>
        </p:nvSpPr>
        <p:spPr>
          <a:xfrm>
            <a:off x="288425" y="1239527"/>
            <a:ext cx="7253611" cy="1789812"/>
          </a:xfrm>
        </p:spPr>
        <p:txBody>
          <a:bodyPr anchor="t">
            <a:normAutofit/>
          </a:bodyPr>
          <a:lstStyle>
            <a:lvl1pPr>
              <a:defRPr sz="4000" b="0" i="0">
                <a:solidFill>
                  <a:schemeClr val="bg1"/>
                </a:solidFill>
                <a:latin typeface="+mn-lt"/>
                <a:ea typeface="Roboto" panose="02000000000000000000" pitchFamily="2" charset="0"/>
                <a:cs typeface="Roboto" panose="02000000000000000000" pitchFamily="2" charset="0"/>
              </a:defRPr>
            </a:lvl1pPr>
          </a:lstStyle>
          <a:p>
            <a:r>
              <a:rPr lang="en-GB"/>
              <a:t>Click to edit Master title style</a:t>
            </a:r>
            <a:endParaRPr lang="en-ID" dirty="0"/>
          </a:p>
        </p:txBody>
      </p:sp>
      <p:sp>
        <p:nvSpPr>
          <p:cNvPr id="11" name="Text Placeholder 9">
            <a:extLst>
              <a:ext uri="{FF2B5EF4-FFF2-40B4-BE49-F238E27FC236}">
                <a16:creationId xmlns:a16="http://schemas.microsoft.com/office/drawing/2014/main" id="{0487B1EE-569E-DFBF-9D73-254F0CD828F0}"/>
              </a:ext>
            </a:extLst>
          </p:cNvPr>
          <p:cNvSpPr>
            <a:spLocks noGrp="1"/>
          </p:cNvSpPr>
          <p:nvPr>
            <p:ph type="body" sz="quarter" idx="20"/>
          </p:nvPr>
        </p:nvSpPr>
        <p:spPr>
          <a:xfrm>
            <a:off x="325745" y="3175914"/>
            <a:ext cx="7253611" cy="310896"/>
          </a:xfrm>
        </p:spPr>
        <p:txBody>
          <a:bodyPr>
            <a:noAutofit/>
          </a:bodyPr>
          <a:lstStyle>
            <a:lvl1pPr>
              <a:defRPr sz="1600" b="1">
                <a:solidFill>
                  <a:schemeClr val="bg1"/>
                </a:solidFill>
                <a:latin typeface="+mj-lt"/>
                <a:ea typeface="Roboto Condensed" panose="02000000000000000000" pitchFamily="2" charset="0"/>
                <a:cs typeface="Roboto Condensed"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
        <p:nvSpPr>
          <p:cNvPr id="12" name="Text Placeholder 9">
            <a:extLst>
              <a:ext uri="{FF2B5EF4-FFF2-40B4-BE49-F238E27FC236}">
                <a16:creationId xmlns:a16="http://schemas.microsoft.com/office/drawing/2014/main" id="{9AC13DFA-BB1E-77FE-6A26-1812551704D6}"/>
              </a:ext>
            </a:extLst>
          </p:cNvPr>
          <p:cNvSpPr>
            <a:spLocks noGrp="1"/>
          </p:cNvSpPr>
          <p:nvPr>
            <p:ph type="body" sz="quarter" idx="21"/>
          </p:nvPr>
        </p:nvSpPr>
        <p:spPr>
          <a:xfrm>
            <a:off x="2217923" y="5602385"/>
            <a:ext cx="9377883" cy="531229"/>
          </a:xfrm>
        </p:spPr>
        <p:txBody>
          <a:bodyPr>
            <a:noAutofit/>
          </a:bodyPr>
          <a:lstStyle>
            <a:lvl1pPr>
              <a:defRPr sz="2800" b="0">
                <a:solidFill>
                  <a:srgbClr val="00636B"/>
                </a:solidFill>
                <a:latin typeface="+mn-lt"/>
                <a:ea typeface="Roboto" panose="02000000000000000000" pitchFamily="2" charset="0"/>
                <a:cs typeface="Roboto"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pic>
        <p:nvPicPr>
          <p:cNvPr id="13" name="Bilde 12" descr="Et bilde som inneholder tekst, plakat, pattedyr&#10;&#10;Automatisk generert beskrivelse">
            <a:extLst>
              <a:ext uri="{FF2B5EF4-FFF2-40B4-BE49-F238E27FC236}">
                <a16:creationId xmlns:a16="http://schemas.microsoft.com/office/drawing/2014/main" id="{11FFE322-E2AC-6DBF-3C55-04C3D996B4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7988" y="5094000"/>
            <a:ext cx="1213740" cy="1548000"/>
          </a:xfrm>
          <a:prstGeom prst="rect">
            <a:avLst/>
          </a:prstGeom>
        </p:spPr>
      </p:pic>
      <p:pic>
        <p:nvPicPr>
          <p:cNvPr id="3" name="Bilde 2" descr="Et bilde som inneholder tekst, pattedyr, bjørn&#10;&#10;Automatisk generert beskrivelse">
            <a:extLst>
              <a:ext uri="{FF2B5EF4-FFF2-40B4-BE49-F238E27FC236}">
                <a16:creationId xmlns:a16="http://schemas.microsoft.com/office/drawing/2014/main" id="{682340C2-6D99-883A-03B1-DBB379461ECF}"/>
              </a:ext>
            </a:extLst>
          </p:cNvPr>
          <p:cNvPicPr>
            <a:picLocks noChangeAspect="1"/>
          </p:cNvPicPr>
          <p:nvPr userDrawn="1"/>
        </p:nvPicPr>
        <p:blipFill rotWithShape="1">
          <a:blip r:embed="rId3" cstate="print">
            <a:alphaModFix amt="50000"/>
            <a:extLst>
              <a:ext uri="{28A0092B-C50C-407E-A947-70E740481C1C}">
                <a14:useLocalDpi xmlns:a14="http://schemas.microsoft.com/office/drawing/2010/main"/>
              </a:ext>
            </a:extLst>
          </a:blip>
          <a:srcRect/>
          <a:stretch/>
        </p:blipFill>
        <p:spPr>
          <a:xfrm>
            <a:off x="7810056" y="1055433"/>
            <a:ext cx="3656843" cy="3098181"/>
          </a:xfrm>
          <a:prstGeom prst="rect">
            <a:avLst/>
          </a:prstGeom>
        </p:spPr>
      </p:pic>
    </p:spTree>
    <p:extLst>
      <p:ext uri="{BB962C8B-B14F-4D97-AF65-F5344CB8AC3E}">
        <p14:creationId xmlns:p14="http://schemas.microsoft.com/office/powerpoint/2010/main" val="18277502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nholdsside med innrykk">
    <p:bg>
      <p:bgPr>
        <a:solidFill>
          <a:srgbClr val="F7F8F9"/>
        </a:solidFill>
        <a:effectLst/>
      </p:bgPr>
    </p:bg>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9C048F54-DBCE-18ED-AE2E-D88DD5994FDE}"/>
              </a:ext>
            </a:extLst>
          </p:cNvPr>
          <p:cNvSpPr/>
          <p:nvPr userDrawn="1"/>
        </p:nvSpPr>
        <p:spPr>
          <a:xfrm>
            <a:off x="0" y="1"/>
            <a:ext cx="12267773" cy="1371600"/>
          </a:xfrm>
          <a:prstGeom prst="rect">
            <a:avLst/>
          </a:prstGeom>
          <a:solidFill>
            <a:srgbClr val="EA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a:extLst>
              <a:ext uri="{FF2B5EF4-FFF2-40B4-BE49-F238E27FC236}">
                <a16:creationId xmlns:a16="http://schemas.microsoft.com/office/drawing/2014/main" id="{41CCFFFB-4FFB-660B-8551-172EA403081B}"/>
              </a:ext>
            </a:extLst>
          </p:cNvPr>
          <p:cNvSpPr/>
          <p:nvPr userDrawn="1"/>
        </p:nvSpPr>
        <p:spPr>
          <a:xfrm>
            <a:off x="-12273" y="1371601"/>
            <a:ext cx="12267773" cy="5486400"/>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6410806-C616-7664-E697-5D6A57EBA5D9}"/>
              </a:ext>
            </a:extLst>
          </p:cNvPr>
          <p:cNvSpPr>
            <a:spLocks noGrp="1"/>
          </p:cNvSpPr>
          <p:nvPr>
            <p:ph type="body" sz="quarter" idx="20"/>
          </p:nvPr>
        </p:nvSpPr>
        <p:spPr>
          <a:xfrm>
            <a:off x="288425" y="347113"/>
            <a:ext cx="11492304" cy="310896"/>
          </a:xfrm>
        </p:spPr>
        <p:txBody>
          <a:bodyPr>
            <a:noAutofit/>
          </a:bodyPr>
          <a:lstStyle>
            <a:lvl1pPr>
              <a:defRPr sz="1600" b="1">
                <a:solidFill>
                  <a:srgbClr val="103B33"/>
                </a:solidFill>
                <a:latin typeface="+mj-lt"/>
                <a:ea typeface="Roboto Condensed" panose="02000000000000000000" pitchFamily="2" charset="0"/>
                <a:cs typeface="Roboto Condensed"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
        <p:nvSpPr>
          <p:cNvPr id="13" name="Title 1">
            <a:extLst>
              <a:ext uri="{FF2B5EF4-FFF2-40B4-BE49-F238E27FC236}">
                <a16:creationId xmlns:a16="http://schemas.microsoft.com/office/drawing/2014/main" id="{6AEAA557-A8A7-77B2-BDB4-39DF4A762642}"/>
              </a:ext>
            </a:extLst>
          </p:cNvPr>
          <p:cNvSpPr>
            <a:spLocks noGrp="1"/>
          </p:cNvSpPr>
          <p:nvPr>
            <p:ph type="title"/>
          </p:nvPr>
        </p:nvSpPr>
        <p:spPr>
          <a:xfrm>
            <a:off x="288425" y="685801"/>
            <a:ext cx="11492304" cy="630216"/>
          </a:xfrm>
        </p:spPr>
        <p:txBody>
          <a:bodyPr anchor="t">
            <a:normAutofit/>
          </a:bodyPr>
          <a:lstStyle>
            <a:lvl1pPr>
              <a:defRPr sz="2800" b="0" i="0">
                <a:solidFill>
                  <a:srgbClr val="00636B"/>
                </a:solidFill>
                <a:latin typeface="+mn-lt"/>
                <a:ea typeface="Roboto" panose="02000000000000000000" pitchFamily="2" charset="0"/>
                <a:cs typeface="Roboto" panose="02000000000000000000" pitchFamily="2" charset="0"/>
              </a:defRPr>
            </a:lvl1pPr>
          </a:lstStyle>
          <a:p>
            <a:r>
              <a:rPr lang="en-GB"/>
              <a:t>Click to edit Master title style</a:t>
            </a:r>
            <a:endParaRPr lang="en-ID" dirty="0"/>
          </a:p>
        </p:txBody>
      </p:sp>
      <p:sp>
        <p:nvSpPr>
          <p:cNvPr id="14" name="Text Placeholder 9">
            <a:extLst>
              <a:ext uri="{FF2B5EF4-FFF2-40B4-BE49-F238E27FC236}">
                <a16:creationId xmlns:a16="http://schemas.microsoft.com/office/drawing/2014/main" id="{87DE6491-8B19-0A1F-1ED0-084BB70BDE38}"/>
              </a:ext>
            </a:extLst>
          </p:cNvPr>
          <p:cNvSpPr>
            <a:spLocks noGrp="1"/>
          </p:cNvSpPr>
          <p:nvPr>
            <p:ph type="body" sz="quarter" idx="21"/>
          </p:nvPr>
        </p:nvSpPr>
        <p:spPr>
          <a:xfrm>
            <a:off x="288425" y="1774297"/>
            <a:ext cx="11492304" cy="310896"/>
          </a:xfrm>
        </p:spPr>
        <p:txBody>
          <a:bodyPr>
            <a:noAutofit/>
          </a:bodyPr>
          <a:lstStyle>
            <a:lvl1pPr>
              <a:defRPr sz="1600" b="1">
                <a:solidFill>
                  <a:srgbClr val="93B4CC"/>
                </a:solidFill>
                <a:latin typeface="+mj-lt"/>
                <a:ea typeface="Roboto Condensed" panose="02000000000000000000" pitchFamily="2" charset="0"/>
                <a:cs typeface="Roboto Condensed"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
        <p:nvSpPr>
          <p:cNvPr id="15" name="Text Placeholder 9">
            <a:extLst>
              <a:ext uri="{FF2B5EF4-FFF2-40B4-BE49-F238E27FC236}">
                <a16:creationId xmlns:a16="http://schemas.microsoft.com/office/drawing/2014/main" id="{5685D8D6-54CF-2C1F-C734-5B18DF6BE500}"/>
              </a:ext>
            </a:extLst>
          </p:cNvPr>
          <p:cNvSpPr>
            <a:spLocks noGrp="1"/>
          </p:cNvSpPr>
          <p:nvPr>
            <p:ph type="body" sz="quarter" idx="22"/>
          </p:nvPr>
        </p:nvSpPr>
        <p:spPr>
          <a:xfrm>
            <a:off x="288425" y="2280545"/>
            <a:ext cx="11492304" cy="3891653"/>
          </a:xfrm>
        </p:spPr>
        <p:txBody>
          <a:bodyPr>
            <a:noAutofit/>
          </a:bodyPr>
          <a:lstStyle>
            <a:lvl1pPr marL="361950" indent="-273050">
              <a:buClr>
                <a:srgbClr val="EC7D30"/>
              </a:buClr>
              <a:buSzPct val="125000"/>
              <a:buFont typeface="Wingdings" panose="05000000000000000000" pitchFamily="2" charset="2"/>
              <a:buChar char="ü"/>
              <a:defRPr sz="1200" b="0">
                <a:solidFill>
                  <a:srgbClr val="103B33"/>
                </a:solidFill>
                <a:latin typeface="+mn-lt"/>
                <a:ea typeface="Roboto" panose="02000000000000000000" pitchFamily="2" charset="0"/>
                <a:cs typeface="Roboto"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pic>
        <p:nvPicPr>
          <p:cNvPr id="16" name="Bilde 15" descr="Et bilde som inneholder tekst">
            <a:extLst>
              <a:ext uri="{FF2B5EF4-FFF2-40B4-BE49-F238E27FC236}">
                <a16:creationId xmlns:a16="http://schemas.microsoft.com/office/drawing/2014/main" id="{45CAE2E4-EB73-9D39-1E23-E7EC9F561C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81815" y="331347"/>
            <a:ext cx="611187" cy="653323"/>
          </a:xfrm>
          <a:prstGeom prst="rect">
            <a:avLst/>
          </a:prstGeom>
        </p:spPr>
      </p:pic>
    </p:spTree>
    <p:extLst>
      <p:ext uri="{BB962C8B-B14F-4D97-AF65-F5344CB8AC3E}">
        <p14:creationId xmlns:p14="http://schemas.microsoft.com/office/powerpoint/2010/main" val="3870810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med logo topp høyre">
    <p:bg>
      <p:bgPr>
        <a:solidFill>
          <a:srgbClr val="F7F8F9"/>
        </a:solidFill>
        <a:effectLst/>
      </p:bgPr>
    </p:bg>
    <p:spTree>
      <p:nvGrpSpPr>
        <p:cNvPr id="1" name=""/>
        <p:cNvGrpSpPr/>
        <p:nvPr/>
      </p:nvGrpSpPr>
      <p:grpSpPr>
        <a:xfrm>
          <a:off x="0" y="0"/>
          <a:ext cx="0" cy="0"/>
          <a:chOff x="0" y="0"/>
          <a:chExt cx="0" cy="0"/>
        </a:xfrm>
      </p:grpSpPr>
      <p:pic>
        <p:nvPicPr>
          <p:cNvPr id="3" name="Bilde 2" descr="Et bilde som inneholder tekst">
            <a:extLst>
              <a:ext uri="{FF2B5EF4-FFF2-40B4-BE49-F238E27FC236}">
                <a16:creationId xmlns:a16="http://schemas.microsoft.com/office/drawing/2014/main" id="{60836978-0124-30A9-47A5-D8890F28A1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81815" y="331347"/>
            <a:ext cx="611187" cy="653323"/>
          </a:xfrm>
          <a:prstGeom prst="rect">
            <a:avLst/>
          </a:prstGeom>
        </p:spPr>
      </p:pic>
    </p:spTree>
    <p:extLst>
      <p:ext uri="{BB962C8B-B14F-4D97-AF65-F5344CB8AC3E}">
        <p14:creationId xmlns:p14="http://schemas.microsoft.com/office/powerpoint/2010/main" val="2691999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lysbilde Engels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D5073942-E7F3-971F-2955-56605E42A876}"/>
              </a:ext>
            </a:extLst>
          </p:cNvPr>
          <p:cNvSpPr/>
          <p:nvPr userDrawn="1"/>
        </p:nvSpPr>
        <p:spPr>
          <a:xfrm>
            <a:off x="0" y="4878000"/>
            <a:ext cx="12192001" cy="1980000"/>
          </a:xfrm>
          <a:prstGeom prst="rect">
            <a:avLst/>
          </a:prstGeom>
          <a:solidFill>
            <a:srgbClr val="EAE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le 1">
            <a:extLst>
              <a:ext uri="{FF2B5EF4-FFF2-40B4-BE49-F238E27FC236}">
                <a16:creationId xmlns:a16="http://schemas.microsoft.com/office/drawing/2014/main" id="{4A15724A-54C6-3F9D-2C45-78A01782C8C1}"/>
              </a:ext>
            </a:extLst>
          </p:cNvPr>
          <p:cNvSpPr>
            <a:spLocks noGrp="1"/>
          </p:cNvSpPr>
          <p:nvPr>
            <p:ph type="title"/>
          </p:nvPr>
        </p:nvSpPr>
        <p:spPr>
          <a:xfrm>
            <a:off x="288425" y="1239527"/>
            <a:ext cx="7265926" cy="1789812"/>
          </a:xfrm>
        </p:spPr>
        <p:txBody>
          <a:bodyPr anchor="t">
            <a:normAutofit/>
          </a:bodyPr>
          <a:lstStyle>
            <a:lvl1pPr>
              <a:defRPr sz="4000" b="0" i="0">
                <a:solidFill>
                  <a:schemeClr val="bg1"/>
                </a:solidFill>
                <a:latin typeface="+mn-lt"/>
                <a:ea typeface="Roboto" panose="02000000000000000000" pitchFamily="2" charset="0"/>
                <a:cs typeface="Roboto" panose="02000000000000000000" pitchFamily="2" charset="0"/>
              </a:defRPr>
            </a:lvl1pPr>
          </a:lstStyle>
          <a:p>
            <a:r>
              <a:rPr lang="en-GB"/>
              <a:t>Click to edit Master title style</a:t>
            </a:r>
            <a:endParaRPr lang="en-ID" dirty="0"/>
          </a:p>
        </p:txBody>
      </p:sp>
      <p:sp>
        <p:nvSpPr>
          <p:cNvPr id="11" name="Text Placeholder 9">
            <a:extLst>
              <a:ext uri="{FF2B5EF4-FFF2-40B4-BE49-F238E27FC236}">
                <a16:creationId xmlns:a16="http://schemas.microsoft.com/office/drawing/2014/main" id="{5202C5F3-E36F-32D3-17E8-8BA45650E0BA}"/>
              </a:ext>
            </a:extLst>
          </p:cNvPr>
          <p:cNvSpPr>
            <a:spLocks noGrp="1"/>
          </p:cNvSpPr>
          <p:nvPr>
            <p:ph type="body" sz="quarter" idx="20"/>
          </p:nvPr>
        </p:nvSpPr>
        <p:spPr>
          <a:xfrm>
            <a:off x="325745" y="3175914"/>
            <a:ext cx="7228606" cy="310896"/>
          </a:xfrm>
        </p:spPr>
        <p:txBody>
          <a:bodyPr>
            <a:noAutofit/>
          </a:bodyPr>
          <a:lstStyle>
            <a:lvl1pPr>
              <a:defRPr sz="1600" b="1">
                <a:solidFill>
                  <a:schemeClr val="bg1"/>
                </a:solidFill>
                <a:effectLst/>
                <a:latin typeface="+mj-lt"/>
                <a:ea typeface="Roboto Condensed" panose="02000000000000000000" pitchFamily="2" charset="0"/>
                <a:cs typeface="Roboto Condensed"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
        <p:nvSpPr>
          <p:cNvPr id="12" name="Text Placeholder 9">
            <a:extLst>
              <a:ext uri="{FF2B5EF4-FFF2-40B4-BE49-F238E27FC236}">
                <a16:creationId xmlns:a16="http://schemas.microsoft.com/office/drawing/2014/main" id="{127C6DC8-B4C9-0335-5C05-E3B0093B4CE4}"/>
              </a:ext>
            </a:extLst>
          </p:cNvPr>
          <p:cNvSpPr>
            <a:spLocks noGrp="1"/>
          </p:cNvSpPr>
          <p:nvPr>
            <p:ph type="body" sz="quarter" idx="21"/>
          </p:nvPr>
        </p:nvSpPr>
        <p:spPr>
          <a:xfrm>
            <a:off x="2219249" y="5602385"/>
            <a:ext cx="9377883" cy="531229"/>
          </a:xfrm>
        </p:spPr>
        <p:txBody>
          <a:bodyPr>
            <a:noAutofit/>
          </a:bodyPr>
          <a:lstStyle>
            <a:lvl1pPr>
              <a:defRPr sz="2800" b="0">
                <a:solidFill>
                  <a:srgbClr val="00636B"/>
                </a:solidFill>
                <a:latin typeface="+mn-lt"/>
                <a:ea typeface="Roboto" panose="02000000000000000000" pitchFamily="2" charset="0"/>
                <a:cs typeface="Roboto"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pic>
        <p:nvPicPr>
          <p:cNvPr id="13" name="Bilde 12" descr="Et bilde som inneholder tekst, plakat, pattedyr, bjørn">
            <a:extLst>
              <a:ext uri="{FF2B5EF4-FFF2-40B4-BE49-F238E27FC236}">
                <a16:creationId xmlns:a16="http://schemas.microsoft.com/office/drawing/2014/main" id="{496BB237-222C-A895-0FEC-9E8E6D3E9F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7988" y="5094000"/>
            <a:ext cx="1216392" cy="1548000"/>
          </a:xfrm>
          <a:prstGeom prst="rect">
            <a:avLst/>
          </a:prstGeom>
        </p:spPr>
      </p:pic>
      <p:pic>
        <p:nvPicPr>
          <p:cNvPr id="2" name="Bilde 1" descr="Et bilde som inneholder tekst, pattedyr, bjørn&#10;&#10;Automatisk generert beskrivelse">
            <a:extLst>
              <a:ext uri="{FF2B5EF4-FFF2-40B4-BE49-F238E27FC236}">
                <a16:creationId xmlns:a16="http://schemas.microsoft.com/office/drawing/2014/main" id="{EBC418CE-14E7-0D93-7586-F8C2CDBF2F4A}"/>
              </a:ext>
            </a:extLst>
          </p:cNvPr>
          <p:cNvPicPr>
            <a:picLocks noChangeAspect="1"/>
          </p:cNvPicPr>
          <p:nvPr userDrawn="1"/>
        </p:nvPicPr>
        <p:blipFill rotWithShape="1">
          <a:blip r:embed="rId3" cstate="print">
            <a:alphaModFix amt="50000"/>
            <a:extLst>
              <a:ext uri="{28A0092B-C50C-407E-A947-70E740481C1C}">
                <a14:useLocalDpi xmlns:a14="http://schemas.microsoft.com/office/drawing/2010/main"/>
              </a:ext>
            </a:extLst>
          </a:blip>
          <a:srcRect/>
          <a:stretch/>
        </p:blipFill>
        <p:spPr>
          <a:xfrm>
            <a:off x="7810056" y="1055433"/>
            <a:ext cx="3656843" cy="3098181"/>
          </a:xfrm>
          <a:prstGeom prst="rect">
            <a:avLst/>
          </a:prstGeom>
        </p:spPr>
      </p:pic>
    </p:spTree>
    <p:extLst>
      <p:ext uri="{BB962C8B-B14F-4D97-AF65-F5344CB8AC3E}">
        <p14:creationId xmlns:p14="http://schemas.microsoft.com/office/powerpoint/2010/main" val="1487509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loverskrift med norsk logo og bilde">
    <p:bg>
      <p:bgPr>
        <a:solidFill>
          <a:srgbClr val="F7F8F9"/>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7631803F-2D5F-8502-1748-A8BDFF24A68A}"/>
              </a:ext>
            </a:extLst>
          </p:cNvPr>
          <p:cNvSpPr>
            <a:spLocks noGrp="1"/>
          </p:cNvSpPr>
          <p:nvPr>
            <p:ph type="pic" sz="quarter" idx="10" hasCustomPrompt="1"/>
          </p:nvPr>
        </p:nvSpPr>
        <p:spPr>
          <a:xfrm>
            <a:off x="0" y="0"/>
            <a:ext cx="12192001" cy="487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solidFill>
            <a:srgbClr val="93B4CC"/>
          </a:solidFill>
        </p:spPr>
        <p:txBody>
          <a:bodyPr wrap="square">
            <a:noAutofit/>
          </a:bodyPr>
          <a:lstStyle>
            <a:lvl1pPr>
              <a:defRPr/>
            </a:lvl1pPr>
          </a:lstStyle>
          <a:p>
            <a:r>
              <a:rPr lang="en-US" dirty="0" err="1"/>
              <a:t>Klikk</a:t>
            </a:r>
            <a:r>
              <a:rPr lang="en-US" dirty="0"/>
              <a:t> </a:t>
            </a:r>
            <a:r>
              <a:rPr lang="en-US" dirty="0" err="1"/>
              <a:t>på</a:t>
            </a:r>
            <a:r>
              <a:rPr lang="en-US" dirty="0"/>
              <a:t> symbol for å </a:t>
            </a:r>
            <a:r>
              <a:rPr lang="en-US" dirty="0" err="1"/>
              <a:t>sette</a:t>
            </a:r>
            <a:r>
              <a:rPr lang="en-US" dirty="0"/>
              <a:t> inn </a:t>
            </a:r>
            <a:r>
              <a:rPr lang="en-US" dirty="0" err="1"/>
              <a:t>bilde</a:t>
            </a:r>
            <a:endParaRPr lang="en-US" dirty="0"/>
          </a:p>
        </p:txBody>
      </p:sp>
      <p:sp>
        <p:nvSpPr>
          <p:cNvPr id="9" name="Rektangel 8">
            <a:extLst>
              <a:ext uri="{FF2B5EF4-FFF2-40B4-BE49-F238E27FC236}">
                <a16:creationId xmlns:a16="http://schemas.microsoft.com/office/drawing/2014/main" id="{6335C322-98CB-AC96-363E-F2E20E698B4E}"/>
              </a:ext>
            </a:extLst>
          </p:cNvPr>
          <p:cNvSpPr/>
          <p:nvPr userDrawn="1"/>
        </p:nvSpPr>
        <p:spPr>
          <a:xfrm>
            <a:off x="0" y="4878000"/>
            <a:ext cx="12196800" cy="1980000"/>
          </a:xfrm>
          <a:prstGeom prst="rect">
            <a:avLst/>
          </a:prstGeom>
          <a:solidFill>
            <a:srgbClr val="EAE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itle 1">
            <a:extLst>
              <a:ext uri="{FF2B5EF4-FFF2-40B4-BE49-F238E27FC236}">
                <a16:creationId xmlns:a16="http://schemas.microsoft.com/office/drawing/2014/main" id="{9D9E61A5-AACD-6438-1A5A-D9A5A15D45BC}"/>
              </a:ext>
            </a:extLst>
          </p:cNvPr>
          <p:cNvSpPr>
            <a:spLocks noGrp="1"/>
          </p:cNvSpPr>
          <p:nvPr>
            <p:ph type="title"/>
          </p:nvPr>
        </p:nvSpPr>
        <p:spPr>
          <a:xfrm>
            <a:off x="2221964" y="5180455"/>
            <a:ext cx="9374600" cy="937615"/>
          </a:xfrm>
        </p:spPr>
        <p:txBody>
          <a:bodyPr anchor="t">
            <a:normAutofit/>
          </a:bodyPr>
          <a:lstStyle>
            <a:lvl1pPr>
              <a:defRPr sz="2800" b="0" i="0">
                <a:solidFill>
                  <a:srgbClr val="103B33"/>
                </a:solidFill>
                <a:latin typeface="+mn-lt"/>
                <a:ea typeface="Roboto" panose="02000000000000000000" pitchFamily="2" charset="0"/>
                <a:cs typeface="Roboto" panose="02000000000000000000" pitchFamily="2" charset="0"/>
              </a:defRPr>
            </a:lvl1pPr>
          </a:lstStyle>
          <a:p>
            <a:r>
              <a:rPr lang="en-GB"/>
              <a:t>Click to edit Master title style</a:t>
            </a:r>
            <a:endParaRPr lang="en-ID" dirty="0"/>
          </a:p>
        </p:txBody>
      </p:sp>
      <p:sp>
        <p:nvSpPr>
          <p:cNvPr id="13" name="Text Placeholder 9">
            <a:extLst>
              <a:ext uri="{FF2B5EF4-FFF2-40B4-BE49-F238E27FC236}">
                <a16:creationId xmlns:a16="http://schemas.microsoft.com/office/drawing/2014/main" id="{91586E9B-BC0C-270E-EB30-D78448BE353B}"/>
              </a:ext>
            </a:extLst>
          </p:cNvPr>
          <p:cNvSpPr>
            <a:spLocks noGrp="1"/>
          </p:cNvSpPr>
          <p:nvPr>
            <p:ph type="body" sz="quarter" idx="20"/>
          </p:nvPr>
        </p:nvSpPr>
        <p:spPr>
          <a:xfrm>
            <a:off x="2221964" y="6118070"/>
            <a:ext cx="9374600" cy="310896"/>
          </a:xfrm>
        </p:spPr>
        <p:txBody>
          <a:bodyPr>
            <a:noAutofit/>
          </a:bodyPr>
          <a:lstStyle>
            <a:lvl1pPr>
              <a:defRPr sz="1600" b="1">
                <a:solidFill>
                  <a:srgbClr val="00636B"/>
                </a:solidFill>
                <a:latin typeface="+mj-lt"/>
                <a:ea typeface="Roboto" panose="02000000000000000000" pitchFamily="2" charset="0"/>
                <a:cs typeface="Roboto"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pic>
        <p:nvPicPr>
          <p:cNvPr id="16" name="Bilde 15" descr="Et bilde som inneholder tekst, plakat, pattedyr&#10;&#10;Automatisk generert beskrivelse">
            <a:extLst>
              <a:ext uri="{FF2B5EF4-FFF2-40B4-BE49-F238E27FC236}">
                <a16:creationId xmlns:a16="http://schemas.microsoft.com/office/drawing/2014/main" id="{9FC17A07-F8BC-0A9D-CB22-D25760A3AD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7988" y="5094000"/>
            <a:ext cx="1213740" cy="1548000"/>
          </a:xfrm>
          <a:prstGeom prst="rect">
            <a:avLst/>
          </a:prstGeom>
        </p:spPr>
      </p:pic>
    </p:spTree>
    <p:extLst>
      <p:ext uri="{BB962C8B-B14F-4D97-AF65-F5344CB8AC3E}">
        <p14:creationId xmlns:p14="http://schemas.microsoft.com/office/powerpoint/2010/main" val="1391859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loverskrift med engelsk logo og bilde">
    <p:bg>
      <p:bgPr>
        <a:solidFill>
          <a:srgbClr val="F7F8F9"/>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7DCB5E7C-A022-00BF-EBA1-9848F02012DA}"/>
              </a:ext>
            </a:extLst>
          </p:cNvPr>
          <p:cNvSpPr>
            <a:spLocks noGrp="1"/>
          </p:cNvSpPr>
          <p:nvPr>
            <p:ph type="pic" sz="quarter" idx="10" hasCustomPrompt="1"/>
          </p:nvPr>
        </p:nvSpPr>
        <p:spPr>
          <a:xfrm>
            <a:off x="-4800" y="0"/>
            <a:ext cx="12196800" cy="487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solidFill>
            <a:srgbClr val="93B4CC"/>
          </a:solidFill>
        </p:spPr>
        <p:txBody>
          <a:bodyPr wrap="square">
            <a:noAutofit/>
          </a:bodyPr>
          <a:lstStyle>
            <a:lvl1pPr>
              <a:defRPr/>
            </a:lvl1pPr>
          </a:lstStyle>
          <a:p>
            <a:r>
              <a:rPr lang="en-US" dirty="0" err="1"/>
              <a:t>Klikk</a:t>
            </a:r>
            <a:r>
              <a:rPr lang="en-US" dirty="0"/>
              <a:t> </a:t>
            </a:r>
            <a:r>
              <a:rPr lang="en-US" dirty="0" err="1"/>
              <a:t>på</a:t>
            </a:r>
            <a:r>
              <a:rPr lang="en-US" dirty="0"/>
              <a:t> symbol for å </a:t>
            </a:r>
            <a:r>
              <a:rPr lang="en-US" dirty="0" err="1"/>
              <a:t>sette</a:t>
            </a:r>
            <a:r>
              <a:rPr lang="en-US" dirty="0"/>
              <a:t> inn </a:t>
            </a:r>
            <a:r>
              <a:rPr lang="en-US" dirty="0" err="1"/>
              <a:t>bilde</a:t>
            </a:r>
            <a:endParaRPr lang="en-US" dirty="0"/>
          </a:p>
        </p:txBody>
      </p:sp>
      <p:sp>
        <p:nvSpPr>
          <p:cNvPr id="8" name="Rektangel 7">
            <a:extLst>
              <a:ext uri="{FF2B5EF4-FFF2-40B4-BE49-F238E27FC236}">
                <a16:creationId xmlns:a16="http://schemas.microsoft.com/office/drawing/2014/main" id="{10812784-58B2-F486-538C-229B142BD959}"/>
              </a:ext>
            </a:extLst>
          </p:cNvPr>
          <p:cNvSpPr/>
          <p:nvPr userDrawn="1"/>
        </p:nvSpPr>
        <p:spPr>
          <a:xfrm>
            <a:off x="-1" y="4878000"/>
            <a:ext cx="12196800" cy="1980000"/>
          </a:xfrm>
          <a:prstGeom prst="rect">
            <a:avLst/>
          </a:prstGeom>
          <a:solidFill>
            <a:srgbClr val="EAE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itle 1">
            <a:extLst>
              <a:ext uri="{FF2B5EF4-FFF2-40B4-BE49-F238E27FC236}">
                <a16:creationId xmlns:a16="http://schemas.microsoft.com/office/drawing/2014/main" id="{9DDB55C6-5640-5EFE-751A-2F3299BCCBBE}"/>
              </a:ext>
            </a:extLst>
          </p:cNvPr>
          <p:cNvSpPr>
            <a:spLocks noGrp="1"/>
          </p:cNvSpPr>
          <p:nvPr>
            <p:ph type="title"/>
          </p:nvPr>
        </p:nvSpPr>
        <p:spPr>
          <a:xfrm>
            <a:off x="2221964" y="5180455"/>
            <a:ext cx="9374600" cy="937615"/>
          </a:xfrm>
        </p:spPr>
        <p:txBody>
          <a:bodyPr anchor="t">
            <a:normAutofit/>
          </a:bodyPr>
          <a:lstStyle>
            <a:lvl1pPr>
              <a:defRPr sz="2800" b="0" i="0">
                <a:solidFill>
                  <a:srgbClr val="103B33"/>
                </a:solidFill>
                <a:latin typeface="+mn-lt"/>
                <a:ea typeface="Roboto" panose="02000000000000000000" pitchFamily="2" charset="0"/>
                <a:cs typeface="Roboto" panose="02000000000000000000" pitchFamily="2" charset="0"/>
              </a:defRPr>
            </a:lvl1pPr>
          </a:lstStyle>
          <a:p>
            <a:r>
              <a:rPr lang="en-GB"/>
              <a:t>Click to edit Master title style</a:t>
            </a:r>
            <a:endParaRPr lang="en-ID" dirty="0"/>
          </a:p>
        </p:txBody>
      </p:sp>
      <p:sp>
        <p:nvSpPr>
          <p:cNvPr id="17" name="Text Placeholder 9">
            <a:extLst>
              <a:ext uri="{FF2B5EF4-FFF2-40B4-BE49-F238E27FC236}">
                <a16:creationId xmlns:a16="http://schemas.microsoft.com/office/drawing/2014/main" id="{008AEBFA-158A-2AD9-05A8-D1E068ED8451}"/>
              </a:ext>
            </a:extLst>
          </p:cNvPr>
          <p:cNvSpPr>
            <a:spLocks noGrp="1"/>
          </p:cNvSpPr>
          <p:nvPr>
            <p:ph type="body" sz="quarter" idx="20"/>
          </p:nvPr>
        </p:nvSpPr>
        <p:spPr>
          <a:xfrm>
            <a:off x="2221964" y="6118070"/>
            <a:ext cx="9374600" cy="310896"/>
          </a:xfrm>
        </p:spPr>
        <p:txBody>
          <a:bodyPr>
            <a:noAutofit/>
          </a:bodyPr>
          <a:lstStyle>
            <a:lvl1pPr>
              <a:defRPr sz="1600" b="1">
                <a:solidFill>
                  <a:srgbClr val="00636B"/>
                </a:solidFill>
                <a:latin typeface="+mj-lt"/>
                <a:ea typeface="Roboto" panose="02000000000000000000" pitchFamily="2" charset="0"/>
                <a:cs typeface="Roboto"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pic>
        <p:nvPicPr>
          <p:cNvPr id="18" name="Bilde 17" descr="Et bilde som inneholder tekst, plakat, pattedyr, bjørn">
            <a:extLst>
              <a:ext uri="{FF2B5EF4-FFF2-40B4-BE49-F238E27FC236}">
                <a16:creationId xmlns:a16="http://schemas.microsoft.com/office/drawing/2014/main" id="{99772376-CC6B-ECB7-DC67-72F995AA8F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7988" y="5094000"/>
            <a:ext cx="1216392" cy="1548000"/>
          </a:xfrm>
          <a:prstGeom prst="rect">
            <a:avLst/>
          </a:prstGeom>
        </p:spPr>
      </p:pic>
    </p:spTree>
    <p:extLst>
      <p:ext uri="{BB962C8B-B14F-4D97-AF65-F5344CB8AC3E}">
        <p14:creationId xmlns:p14="http://schemas.microsoft.com/office/powerpoint/2010/main" val="225430346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holdsside">
    <p:bg>
      <p:bgPr>
        <a:solidFill>
          <a:srgbClr val="F7F8F9"/>
        </a:solidFill>
        <a:effectLst/>
      </p:bgPr>
    </p:bg>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9C048F54-DBCE-18ED-AE2E-D88DD5994FDE}"/>
              </a:ext>
            </a:extLst>
          </p:cNvPr>
          <p:cNvSpPr/>
          <p:nvPr userDrawn="1"/>
        </p:nvSpPr>
        <p:spPr>
          <a:xfrm>
            <a:off x="0" y="1"/>
            <a:ext cx="12267773" cy="1371600"/>
          </a:xfrm>
          <a:prstGeom prst="rect">
            <a:avLst/>
          </a:prstGeom>
          <a:solidFill>
            <a:srgbClr val="EA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a:extLst>
              <a:ext uri="{FF2B5EF4-FFF2-40B4-BE49-F238E27FC236}">
                <a16:creationId xmlns:a16="http://schemas.microsoft.com/office/drawing/2014/main" id="{41CCFFFB-4FFB-660B-8551-172EA403081B}"/>
              </a:ext>
            </a:extLst>
          </p:cNvPr>
          <p:cNvSpPr/>
          <p:nvPr userDrawn="1"/>
        </p:nvSpPr>
        <p:spPr>
          <a:xfrm>
            <a:off x="-12273" y="1371601"/>
            <a:ext cx="12267773" cy="5486400"/>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6410806-C616-7664-E697-5D6A57EBA5D9}"/>
              </a:ext>
            </a:extLst>
          </p:cNvPr>
          <p:cNvSpPr>
            <a:spLocks noGrp="1"/>
          </p:cNvSpPr>
          <p:nvPr>
            <p:ph type="body" sz="quarter" idx="20"/>
          </p:nvPr>
        </p:nvSpPr>
        <p:spPr>
          <a:xfrm>
            <a:off x="288425" y="347113"/>
            <a:ext cx="11492304" cy="310896"/>
          </a:xfrm>
        </p:spPr>
        <p:txBody>
          <a:bodyPr>
            <a:noAutofit/>
          </a:bodyPr>
          <a:lstStyle>
            <a:lvl1pPr>
              <a:defRPr sz="1600" b="1">
                <a:solidFill>
                  <a:srgbClr val="103B33"/>
                </a:solidFill>
                <a:latin typeface="+mj-lt"/>
                <a:ea typeface="Roboto Condensed" panose="02000000000000000000" pitchFamily="2" charset="0"/>
                <a:cs typeface="Roboto Condensed"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
        <p:nvSpPr>
          <p:cNvPr id="13" name="Title 1">
            <a:extLst>
              <a:ext uri="{FF2B5EF4-FFF2-40B4-BE49-F238E27FC236}">
                <a16:creationId xmlns:a16="http://schemas.microsoft.com/office/drawing/2014/main" id="{6AEAA557-A8A7-77B2-BDB4-39DF4A762642}"/>
              </a:ext>
            </a:extLst>
          </p:cNvPr>
          <p:cNvSpPr>
            <a:spLocks noGrp="1"/>
          </p:cNvSpPr>
          <p:nvPr>
            <p:ph type="title"/>
          </p:nvPr>
        </p:nvSpPr>
        <p:spPr>
          <a:xfrm>
            <a:off x="288425" y="685801"/>
            <a:ext cx="11492304" cy="630216"/>
          </a:xfrm>
        </p:spPr>
        <p:txBody>
          <a:bodyPr anchor="t">
            <a:normAutofit/>
          </a:bodyPr>
          <a:lstStyle>
            <a:lvl1pPr>
              <a:defRPr sz="2800" b="0" i="0">
                <a:solidFill>
                  <a:srgbClr val="00636B"/>
                </a:solidFill>
                <a:latin typeface="+mn-lt"/>
                <a:ea typeface="Roboto" panose="02000000000000000000" pitchFamily="2" charset="0"/>
                <a:cs typeface="Roboto" panose="02000000000000000000" pitchFamily="2" charset="0"/>
              </a:defRPr>
            </a:lvl1pPr>
          </a:lstStyle>
          <a:p>
            <a:r>
              <a:rPr lang="en-GB"/>
              <a:t>Click to edit Master title style</a:t>
            </a:r>
            <a:endParaRPr lang="en-ID" dirty="0"/>
          </a:p>
        </p:txBody>
      </p:sp>
      <p:sp>
        <p:nvSpPr>
          <p:cNvPr id="14" name="Text Placeholder 9">
            <a:extLst>
              <a:ext uri="{FF2B5EF4-FFF2-40B4-BE49-F238E27FC236}">
                <a16:creationId xmlns:a16="http://schemas.microsoft.com/office/drawing/2014/main" id="{87DE6491-8B19-0A1F-1ED0-084BB70BDE38}"/>
              </a:ext>
            </a:extLst>
          </p:cNvPr>
          <p:cNvSpPr>
            <a:spLocks noGrp="1"/>
          </p:cNvSpPr>
          <p:nvPr>
            <p:ph type="body" sz="quarter" idx="21"/>
          </p:nvPr>
        </p:nvSpPr>
        <p:spPr>
          <a:xfrm>
            <a:off x="288425" y="1774297"/>
            <a:ext cx="11492304" cy="310896"/>
          </a:xfrm>
        </p:spPr>
        <p:txBody>
          <a:bodyPr>
            <a:noAutofit/>
          </a:bodyPr>
          <a:lstStyle>
            <a:lvl1pPr>
              <a:defRPr sz="1600" b="1">
                <a:solidFill>
                  <a:srgbClr val="00636B"/>
                </a:solidFill>
                <a:latin typeface="+mj-lt"/>
                <a:ea typeface="Roboto Condensed" panose="02000000000000000000" pitchFamily="2" charset="0"/>
                <a:cs typeface="Roboto Condensed"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
        <p:nvSpPr>
          <p:cNvPr id="15" name="Text Placeholder 9">
            <a:extLst>
              <a:ext uri="{FF2B5EF4-FFF2-40B4-BE49-F238E27FC236}">
                <a16:creationId xmlns:a16="http://schemas.microsoft.com/office/drawing/2014/main" id="{5685D8D6-54CF-2C1F-C734-5B18DF6BE500}"/>
              </a:ext>
            </a:extLst>
          </p:cNvPr>
          <p:cNvSpPr>
            <a:spLocks noGrp="1"/>
          </p:cNvSpPr>
          <p:nvPr>
            <p:ph type="body" sz="quarter" idx="22"/>
          </p:nvPr>
        </p:nvSpPr>
        <p:spPr>
          <a:xfrm>
            <a:off x="288425" y="2280545"/>
            <a:ext cx="11492304" cy="3891653"/>
          </a:xfrm>
        </p:spPr>
        <p:txBody>
          <a:bodyPr>
            <a:noAutofit/>
          </a:bodyPr>
          <a:lstStyle>
            <a:lvl1pPr>
              <a:defRPr sz="1200" b="0">
                <a:solidFill>
                  <a:srgbClr val="103B33"/>
                </a:solidFill>
                <a:latin typeface="+mn-lt"/>
                <a:ea typeface="Roboto" panose="02000000000000000000" pitchFamily="2" charset="0"/>
                <a:cs typeface="Roboto"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pic>
        <p:nvPicPr>
          <p:cNvPr id="16" name="Bilde 15" descr="Et bilde som inneholder tekst">
            <a:extLst>
              <a:ext uri="{FF2B5EF4-FFF2-40B4-BE49-F238E27FC236}">
                <a16:creationId xmlns:a16="http://schemas.microsoft.com/office/drawing/2014/main" id="{45CAE2E4-EB73-9D39-1E23-E7EC9F561C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81815" y="331347"/>
            <a:ext cx="611187" cy="653323"/>
          </a:xfrm>
          <a:prstGeom prst="rect">
            <a:avLst/>
          </a:prstGeom>
        </p:spPr>
      </p:pic>
    </p:spTree>
    <p:extLst>
      <p:ext uri="{BB962C8B-B14F-4D97-AF65-F5344CB8AC3E}">
        <p14:creationId xmlns:p14="http://schemas.microsoft.com/office/powerpoint/2010/main" val="1464943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holdsside med to kolonner">
    <p:bg>
      <p:bgPr>
        <a:solidFill>
          <a:srgbClr val="F7F8F9"/>
        </a:solidFill>
        <a:effectLst/>
      </p:bgPr>
    </p:bg>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9C048F54-DBCE-18ED-AE2E-D88DD5994FDE}"/>
              </a:ext>
            </a:extLst>
          </p:cNvPr>
          <p:cNvSpPr/>
          <p:nvPr userDrawn="1"/>
        </p:nvSpPr>
        <p:spPr>
          <a:xfrm>
            <a:off x="0" y="1"/>
            <a:ext cx="12267773" cy="1371600"/>
          </a:xfrm>
          <a:prstGeom prst="rect">
            <a:avLst/>
          </a:prstGeom>
          <a:solidFill>
            <a:srgbClr val="EA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a:extLst>
              <a:ext uri="{FF2B5EF4-FFF2-40B4-BE49-F238E27FC236}">
                <a16:creationId xmlns:a16="http://schemas.microsoft.com/office/drawing/2014/main" id="{41CCFFFB-4FFB-660B-8551-172EA403081B}"/>
              </a:ext>
            </a:extLst>
          </p:cNvPr>
          <p:cNvSpPr/>
          <p:nvPr userDrawn="1"/>
        </p:nvSpPr>
        <p:spPr>
          <a:xfrm>
            <a:off x="-12273" y="1371601"/>
            <a:ext cx="12267773" cy="5486400"/>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6410806-C616-7664-E697-5D6A57EBA5D9}"/>
              </a:ext>
            </a:extLst>
          </p:cNvPr>
          <p:cNvSpPr>
            <a:spLocks noGrp="1"/>
          </p:cNvSpPr>
          <p:nvPr>
            <p:ph type="body" sz="quarter" idx="20"/>
          </p:nvPr>
        </p:nvSpPr>
        <p:spPr>
          <a:xfrm>
            <a:off x="288425" y="347113"/>
            <a:ext cx="11492304" cy="310896"/>
          </a:xfrm>
        </p:spPr>
        <p:txBody>
          <a:bodyPr>
            <a:noAutofit/>
          </a:bodyPr>
          <a:lstStyle>
            <a:lvl1pPr>
              <a:defRPr sz="1600" b="1">
                <a:solidFill>
                  <a:srgbClr val="103B33"/>
                </a:solidFill>
                <a:latin typeface="+mj-lt"/>
                <a:ea typeface="Roboto Condensed" panose="02000000000000000000" pitchFamily="2" charset="0"/>
                <a:cs typeface="Roboto Condensed"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
        <p:nvSpPr>
          <p:cNvPr id="13" name="Title 1">
            <a:extLst>
              <a:ext uri="{FF2B5EF4-FFF2-40B4-BE49-F238E27FC236}">
                <a16:creationId xmlns:a16="http://schemas.microsoft.com/office/drawing/2014/main" id="{6AEAA557-A8A7-77B2-BDB4-39DF4A762642}"/>
              </a:ext>
            </a:extLst>
          </p:cNvPr>
          <p:cNvSpPr>
            <a:spLocks noGrp="1"/>
          </p:cNvSpPr>
          <p:nvPr>
            <p:ph type="title"/>
          </p:nvPr>
        </p:nvSpPr>
        <p:spPr>
          <a:xfrm>
            <a:off x="288425" y="685801"/>
            <a:ext cx="11492304" cy="630216"/>
          </a:xfrm>
        </p:spPr>
        <p:txBody>
          <a:bodyPr anchor="t">
            <a:normAutofit/>
          </a:bodyPr>
          <a:lstStyle>
            <a:lvl1pPr>
              <a:defRPr sz="2800" b="0" i="0">
                <a:solidFill>
                  <a:srgbClr val="00636B"/>
                </a:solidFill>
                <a:latin typeface="+mn-lt"/>
                <a:ea typeface="Roboto" panose="02000000000000000000" pitchFamily="2" charset="0"/>
                <a:cs typeface="Roboto" panose="02000000000000000000" pitchFamily="2" charset="0"/>
              </a:defRPr>
            </a:lvl1pPr>
          </a:lstStyle>
          <a:p>
            <a:r>
              <a:rPr lang="en-GB"/>
              <a:t>Click to edit Master title style</a:t>
            </a:r>
            <a:endParaRPr lang="en-ID" dirty="0"/>
          </a:p>
        </p:txBody>
      </p:sp>
      <p:sp>
        <p:nvSpPr>
          <p:cNvPr id="14" name="Text Placeholder 9">
            <a:extLst>
              <a:ext uri="{FF2B5EF4-FFF2-40B4-BE49-F238E27FC236}">
                <a16:creationId xmlns:a16="http://schemas.microsoft.com/office/drawing/2014/main" id="{87DE6491-8B19-0A1F-1ED0-084BB70BDE38}"/>
              </a:ext>
            </a:extLst>
          </p:cNvPr>
          <p:cNvSpPr>
            <a:spLocks noGrp="1"/>
          </p:cNvSpPr>
          <p:nvPr>
            <p:ph type="body" sz="quarter" idx="21"/>
          </p:nvPr>
        </p:nvSpPr>
        <p:spPr>
          <a:xfrm>
            <a:off x="288425" y="1774297"/>
            <a:ext cx="11492304" cy="310896"/>
          </a:xfrm>
        </p:spPr>
        <p:txBody>
          <a:bodyPr>
            <a:noAutofit/>
          </a:bodyPr>
          <a:lstStyle>
            <a:lvl1pPr>
              <a:defRPr sz="1600" b="1">
                <a:solidFill>
                  <a:srgbClr val="00636B"/>
                </a:solidFill>
                <a:latin typeface="+mj-lt"/>
                <a:ea typeface="Roboto Condensed" panose="02000000000000000000" pitchFamily="2" charset="0"/>
                <a:cs typeface="Roboto Condensed"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pic>
        <p:nvPicPr>
          <p:cNvPr id="16" name="Bilde 15" descr="Et bilde som inneholder tekst">
            <a:extLst>
              <a:ext uri="{FF2B5EF4-FFF2-40B4-BE49-F238E27FC236}">
                <a16:creationId xmlns:a16="http://schemas.microsoft.com/office/drawing/2014/main" id="{45CAE2E4-EB73-9D39-1E23-E7EC9F561C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81815" y="331347"/>
            <a:ext cx="611187" cy="653323"/>
          </a:xfrm>
          <a:prstGeom prst="rect">
            <a:avLst/>
          </a:prstGeom>
        </p:spPr>
      </p:pic>
      <p:sp>
        <p:nvSpPr>
          <p:cNvPr id="2" name="Text Placeholder 9">
            <a:extLst>
              <a:ext uri="{FF2B5EF4-FFF2-40B4-BE49-F238E27FC236}">
                <a16:creationId xmlns:a16="http://schemas.microsoft.com/office/drawing/2014/main" id="{BE427517-12E3-08A6-A884-AF87479DAEB1}"/>
              </a:ext>
            </a:extLst>
          </p:cNvPr>
          <p:cNvSpPr>
            <a:spLocks noGrp="1"/>
          </p:cNvSpPr>
          <p:nvPr>
            <p:ph type="body" sz="quarter" idx="22"/>
          </p:nvPr>
        </p:nvSpPr>
        <p:spPr>
          <a:xfrm>
            <a:off x="287095" y="2280545"/>
            <a:ext cx="5448543" cy="3891653"/>
          </a:xfrm>
        </p:spPr>
        <p:txBody>
          <a:bodyPr>
            <a:noAutofit/>
          </a:bodyPr>
          <a:lstStyle>
            <a:lvl1pPr>
              <a:defRPr sz="1200" b="0">
                <a:solidFill>
                  <a:srgbClr val="103B33"/>
                </a:solidFill>
                <a:latin typeface="+mn-lt"/>
                <a:ea typeface="Roboto" panose="02000000000000000000" pitchFamily="2" charset="0"/>
                <a:cs typeface="Roboto"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
        <p:nvSpPr>
          <p:cNvPr id="3" name="Text Placeholder 9">
            <a:extLst>
              <a:ext uri="{FF2B5EF4-FFF2-40B4-BE49-F238E27FC236}">
                <a16:creationId xmlns:a16="http://schemas.microsoft.com/office/drawing/2014/main" id="{5C0AB392-305B-978F-375C-C006EC96018B}"/>
              </a:ext>
            </a:extLst>
          </p:cNvPr>
          <p:cNvSpPr>
            <a:spLocks noGrp="1"/>
          </p:cNvSpPr>
          <p:nvPr>
            <p:ph type="body" sz="quarter" idx="23"/>
          </p:nvPr>
        </p:nvSpPr>
        <p:spPr>
          <a:xfrm>
            <a:off x="6456363" y="2280545"/>
            <a:ext cx="5336640" cy="3891653"/>
          </a:xfrm>
        </p:spPr>
        <p:txBody>
          <a:bodyPr>
            <a:noAutofit/>
          </a:bodyPr>
          <a:lstStyle>
            <a:lvl1pPr>
              <a:defRPr sz="1200" b="0">
                <a:solidFill>
                  <a:srgbClr val="103B33"/>
                </a:solidFill>
                <a:latin typeface="+mn-lt"/>
                <a:ea typeface="Roboto" panose="02000000000000000000" pitchFamily="2" charset="0"/>
                <a:cs typeface="Roboto"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Tree>
    <p:extLst>
      <p:ext uri="{BB962C8B-B14F-4D97-AF65-F5344CB8AC3E}">
        <p14:creationId xmlns:p14="http://schemas.microsoft.com/office/powerpoint/2010/main" val="2503582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87CAB-9F0A-9E70-7D44-6663CBF62EF7}"/>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1DBC2959-581B-6C0A-B3A5-0DF1E8E734A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ACE7FA3-9924-6EE6-72F4-94EBFFEB45DD}"/>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69865D89-1777-772A-A2D3-1167753EA4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5B731F-4B07-7061-0203-DE769EBF93FA}"/>
              </a:ext>
            </a:extLst>
          </p:cNvPr>
          <p:cNvSpPr>
            <a:spLocks noGrp="1"/>
          </p:cNvSpPr>
          <p:nvPr>
            <p:ph type="sldNum" sz="quarter" idx="12"/>
          </p:nvPr>
        </p:nvSpPr>
        <p:spPr/>
        <p:txBody>
          <a:bodyPr/>
          <a:lstStyle/>
          <a:p>
            <a:fld id="{054AFCB4-85C2-9743-A39E-C41A72C4BB08}" type="slidenum">
              <a:rPr lang="en-GB" smtClean="0"/>
              <a:t>‹#›</a:t>
            </a:fld>
            <a:endParaRPr lang="en-GB"/>
          </a:p>
        </p:txBody>
      </p:sp>
    </p:spTree>
    <p:extLst>
      <p:ext uri="{BB962C8B-B14F-4D97-AF65-F5344CB8AC3E}">
        <p14:creationId xmlns:p14="http://schemas.microsoft.com/office/powerpoint/2010/main" val="3721783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nholdsside med to kolonner og innrykk">
    <p:bg>
      <p:bgPr>
        <a:solidFill>
          <a:srgbClr val="F7F8F9"/>
        </a:solidFill>
        <a:effectLst/>
      </p:bgPr>
    </p:bg>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9C048F54-DBCE-18ED-AE2E-D88DD5994FDE}"/>
              </a:ext>
            </a:extLst>
          </p:cNvPr>
          <p:cNvSpPr/>
          <p:nvPr userDrawn="1"/>
        </p:nvSpPr>
        <p:spPr>
          <a:xfrm>
            <a:off x="0" y="1"/>
            <a:ext cx="12267773" cy="1371600"/>
          </a:xfrm>
          <a:prstGeom prst="rect">
            <a:avLst/>
          </a:prstGeom>
          <a:solidFill>
            <a:srgbClr val="EA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a:extLst>
              <a:ext uri="{FF2B5EF4-FFF2-40B4-BE49-F238E27FC236}">
                <a16:creationId xmlns:a16="http://schemas.microsoft.com/office/drawing/2014/main" id="{41CCFFFB-4FFB-660B-8551-172EA403081B}"/>
              </a:ext>
            </a:extLst>
          </p:cNvPr>
          <p:cNvSpPr/>
          <p:nvPr userDrawn="1"/>
        </p:nvSpPr>
        <p:spPr>
          <a:xfrm>
            <a:off x="-12273" y="1371601"/>
            <a:ext cx="12267773" cy="5486400"/>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6410806-C616-7664-E697-5D6A57EBA5D9}"/>
              </a:ext>
            </a:extLst>
          </p:cNvPr>
          <p:cNvSpPr>
            <a:spLocks noGrp="1"/>
          </p:cNvSpPr>
          <p:nvPr>
            <p:ph type="body" sz="quarter" idx="20"/>
          </p:nvPr>
        </p:nvSpPr>
        <p:spPr>
          <a:xfrm>
            <a:off x="288425" y="347113"/>
            <a:ext cx="11492304" cy="310896"/>
          </a:xfrm>
        </p:spPr>
        <p:txBody>
          <a:bodyPr>
            <a:noAutofit/>
          </a:bodyPr>
          <a:lstStyle>
            <a:lvl1pPr>
              <a:defRPr sz="1600" b="1">
                <a:solidFill>
                  <a:srgbClr val="103B33"/>
                </a:solidFill>
                <a:latin typeface="+mj-lt"/>
                <a:ea typeface="Roboto Condensed" panose="02000000000000000000" pitchFamily="2" charset="0"/>
                <a:cs typeface="Roboto Condensed"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
        <p:nvSpPr>
          <p:cNvPr id="13" name="Title 1">
            <a:extLst>
              <a:ext uri="{FF2B5EF4-FFF2-40B4-BE49-F238E27FC236}">
                <a16:creationId xmlns:a16="http://schemas.microsoft.com/office/drawing/2014/main" id="{6AEAA557-A8A7-77B2-BDB4-39DF4A762642}"/>
              </a:ext>
            </a:extLst>
          </p:cNvPr>
          <p:cNvSpPr>
            <a:spLocks noGrp="1"/>
          </p:cNvSpPr>
          <p:nvPr>
            <p:ph type="title"/>
          </p:nvPr>
        </p:nvSpPr>
        <p:spPr>
          <a:xfrm>
            <a:off x="288425" y="685801"/>
            <a:ext cx="11492304" cy="630216"/>
          </a:xfrm>
        </p:spPr>
        <p:txBody>
          <a:bodyPr anchor="t">
            <a:normAutofit/>
          </a:bodyPr>
          <a:lstStyle>
            <a:lvl1pPr>
              <a:defRPr sz="2800" b="0" i="0">
                <a:solidFill>
                  <a:srgbClr val="00636B"/>
                </a:solidFill>
                <a:latin typeface="+mn-lt"/>
                <a:ea typeface="Roboto" panose="02000000000000000000" pitchFamily="2" charset="0"/>
                <a:cs typeface="Roboto" panose="02000000000000000000" pitchFamily="2" charset="0"/>
              </a:defRPr>
            </a:lvl1pPr>
          </a:lstStyle>
          <a:p>
            <a:r>
              <a:rPr lang="en-GB"/>
              <a:t>Click to edit Master title style</a:t>
            </a:r>
            <a:endParaRPr lang="en-ID" dirty="0"/>
          </a:p>
        </p:txBody>
      </p:sp>
      <p:sp>
        <p:nvSpPr>
          <p:cNvPr id="14" name="Text Placeholder 9">
            <a:extLst>
              <a:ext uri="{FF2B5EF4-FFF2-40B4-BE49-F238E27FC236}">
                <a16:creationId xmlns:a16="http://schemas.microsoft.com/office/drawing/2014/main" id="{87DE6491-8B19-0A1F-1ED0-084BB70BDE38}"/>
              </a:ext>
            </a:extLst>
          </p:cNvPr>
          <p:cNvSpPr>
            <a:spLocks noGrp="1"/>
          </p:cNvSpPr>
          <p:nvPr>
            <p:ph type="body" sz="quarter" idx="21"/>
          </p:nvPr>
        </p:nvSpPr>
        <p:spPr>
          <a:xfrm>
            <a:off x="288425" y="1774297"/>
            <a:ext cx="11492304" cy="310896"/>
          </a:xfrm>
        </p:spPr>
        <p:txBody>
          <a:bodyPr>
            <a:noAutofit/>
          </a:bodyPr>
          <a:lstStyle>
            <a:lvl1pPr>
              <a:defRPr sz="1600" b="1">
                <a:solidFill>
                  <a:srgbClr val="00636B"/>
                </a:solidFill>
                <a:latin typeface="+mj-lt"/>
                <a:ea typeface="Roboto Condensed" panose="02000000000000000000" pitchFamily="2" charset="0"/>
                <a:cs typeface="Roboto Condensed"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pic>
        <p:nvPicPr>
          <p:cNvPr id="16" name="Bilde 15" descr="Et bilde som inneholder tekst">
            <a:extLst>
              <a:ext uri="{FF2B5EF4-FFF2-40B4-BE49-F238E27FC236}">
                <a16:creationId xmlns:a16="http://schemas.microsoft.com/office/drawing/2014/main" id="{45CAE2E4-EB73-9D39-1E23-E7EC9F561C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81815" y="331347"/>
            <a:ext cx="611187" cy="653323"/>
          </a:xfrm>
          <a:prstGeom prst="rect">
            <a:avLst/>
          </a:prstGeom>
        </p:spPr>
      </p:pic>
      <p:sp>
        <p:nvSpPr>
          <p:cNvPr id="4" name="Text Placeholder 9">
            <a:extLst>
              <a:ext uri="{FF2B5EF4-FFF2-40B4-BE49-F238E27FC236}">
                <a16:creationId xmlns:a16="http://schemas.microsoft.com/office/drawing/2014/main" id="{704600A2-8701-D446-CC8A-27359A2DA8AC}"/>
              </a:ext>
            </a:extLst>
          </p:cNvPr>
          <p:cNvSpPr>
            <a:spLocks noGrp="1"/>
          </p:cNvSpPr>
          <p:nvPr>
            <p:ph type="body" sz="quarter" idx="22"/>
          </p:nvPr>
        </p:nvSpPr>
        <p:spPr>
          <a:xfrm>
            <a:off x="288426" y="2280545"/>
            <a:ext cx="5441359" cy="3891653"/>
          </a:xfrm>
        </p:spPr>
        <p:txBody>
          <a:bodyPr>
            <a:noAutofit/>
          </a:bodyPr>
          <a:lstStyle>
            <a:lvl1pPr marL="361950" indent="-273050">
              <a:buClr>
                <a:srgbClr val="EC7D30"/>
              </a:buClr>
              <a:buSzPct val="125000"/>
              <a:buFont typeface="Wingdings" panose="05000000000000000000" pitchFamily="2" charset="2"/>
              <a:buChar char="ü"/>
              <a:defRPr sz="1200" b="0">
                <a:solidFill>
                  <a:srgbClr val="103B33"/>
                </a:solidFill>
                <a:latin typeface="+mn-lt"/>
                <a:ea typeface="Roboto" panose="02000000000000000000" pitchFamily="2" charset="0"/>
                <a:cs typeface="Roboto"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
        <p:nvSpPr>
          <p:cNvPr id="5" name="Text Placeholder 9">
            <a:extLst>
              <a:ext uri="{FF2B5EF4-FFF2-40B4-BE49-F238E27FC236}">
                <a16:creationId xmlns:a16="http://schemas.microsoft.com/office/drawing/2014/main" id="{11F6D35B-7A10-0E83-C0F4-EB0D50D8E5E5}"/>
              </a:ext>
            </a:extLst>
          </p:cNvPr>
          <p:cNvSpPr>
            <a:spLocks noGrp="1"/>
          </p:cNvSpPr>
          <p:nvPr>
            <p:ph type="body" sz="quarter" idx="23"/>
          </p:nvPr>
        </p:nvSpPr>
        <p:spPr>
          <a:xfrm>
            <a:off x="6462216" y="2280545"/>
            <a:ext cx="5330786" cy="3891653"/>
          </a:xfrm>
        </p:spPr>
        <p:txBody>
          <a:bodyPr>
            <a:noAutofit/>
          </a:bodyPr>
          <a:lstStyle>
            <a:lvl1pPr marL="361950" indent="-273050">
              <a:buClr>
                <a:srgbClr val="EC7D30"/>
              </a:buClr>
              <a:buSzPct val="125000"/>
              <a:buFont typeface="Wingdings" panose="05000000000000000000" pitchFamily="2" charset="2"/>
              <a:buChar char="ü"/>
              <a:defRPr sz="1200" b="0">
                <a:solidFill>
                  <a:srgbClr val="103B33"/>
                </a:solidFill>
                <a:latin typeface="+mn-lt"/>
                <a:ea typeface="Roboto" panose="02000000000000000000" pitchFamily="2" charset="0"/>
                <a:cs typeface="Roboto"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Tree>
    <p:extLst>
      <p:ext uri="{BB962C8B-B14F-4D97-AF65-F5344CB8AC3E}">
        <p14:creationId xmlns:p14="http://schemas.microsoft.com/office/powerpoint/2010/main" val="2901545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holdsside med bilde">
    <p:bg>
      <p:bgPr>
        <a:solidFill>
          <a:srgbClr val="F7F8F9"/>
        </a:solidFill>
        <a:effectLst/>
      </p:bgPr>
    </p:bg>
    <p:spTree>
      <p:nvGrpSpPr>
        <p:cNvPr id="1" name=""/>
        <p:cNvGrpSpPr/>
        <p:nvPr/>
      </p:nvGrpSpPr>
      <p:grpSpPr>
        <a:xfrm>
          <a:off x="0" y="0"/>
          <a:ext cx="0" cy="0"/>
          <a:chOff x="0" y="0"/>
          <a:chExt cx="0" cy="0"/>
        </a:xfrm>
      </p:grpSpPr>
      <p:sp>
        <p:nvSpPr>
          <p:cNvPr id="13" name="Rectangle 4">
            <a:extLst>
              <a:ext uri="{FF2B5EF4-FFF2-40B4-BE49-F238E27FC236}">
                <a16:creationId xmlns:a16="http://schemas.microsoft.com/office/drawing/2014/main" id="{85FC3A74-11C7-EC34-43F0-69AE02CB396F}"/>
              </a:ext>
            </a:extLst>
          </p:cNvPr>
          <p:cNvSpPr/>
          <p:nvPr userDrawn="1"/>
        </p:nvSpPr>
        <p:spPr>
          <a:xfrm>
            <a:off x="0" y="0"/>
            <a:ext cx="6789761" cy="6858000"/>
          </a:xfrm>
          <a:prstGeom prst="rect">
            <a:avLst/>
          </a:prstGeom>
          <a:solidFill>
            <a:srgbClr val="EA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8">
            <a:extLst>
              <a:ext uri="{FF2B5EF4-FFF2-40B4-BE49-F238E27FC236}">
                <a16:creationId xmlns:a16="http://schemas.microsoft.com/office/drawing/2014/main" id="{841C8DDB-D073-F733-9C25-B42CDA1B68E7}"/>
              </a:ext>
            </a:extLst>
          </p:cNvPr>
          <p:cNvSpPr>
            <a:spLocks noGrp="1"/>
          </p:cNvSpPr>
          <p:nvPr>
            <p:ph type="pic" sz="quarter" idx="10" hasCustomPrompt="1"/>
          </p:nvPr>
        </p:nvSpPr>
        <p:spPr>
          <a:xfrm>
            <a:off x="6789762" y="0"/>
            <a:ext cx="5408502" cy="6858000"/>
          </a:xfrm>
          <a:custGeom>
            <a:avLst/>
            <a:gdLst>
              <a:gd name="connsiteX0" fmla="*/ 0 w 7110412"/>
              <a:gd name="connsiteY0" fmla="*/ 0 h 5413829"/>
              <a:gd name="connsiteX1" fmla="*/ 7110412 w 7110412"/>
              <a:gd name="connsiteY1" fmla="*/ 0 h 5413829"/>
              <a:gd name="connsiteX2" fmla="*/ 7110412 w 7110412"/>
              <a:gd name="connsiteY2" fmla="*/ 5413829 h 5413829"/>
              <a:gd name="connsiteX3" fmla="*/ 0 w 7110412"/>
              <a:gd name="connsiteY3" fmla="*/ 5413829 h 5413829"/>
            </a:gdLst>
            <a:ahLst/>
            <a:cxnLst>
              <a:cxn ang="0">
                <a:pos x="connsiteX0" y="connsiteY0"/>
              </a:cxn>
              <a:cxn ang="0">
                <a:pos x="connsiteX1" y="connsiteY1"/>
              </a:cxn>
              <a:cxn ang="0">
                <a:pos x="connsiteX2" y="connsiteY2"/>
              </a:cxn>
              <a:cxn ang="0">
                <a:pos x="connsiteX3" y="connsiteY3"/>
              </a:cxn>
            </a:cxnLst>
            <a:rect l="l" t="t" r="r" b="b"/>
            <a:pathLst>
              <a:path w="7110412" h="5413829">
                <a:moveTo>
                  <a:pt x="0" y="0"/>
                </a:moveTo>
                <a:lnTo>
                  <a:pt x="7110412" y="0"/>
                </a:lnTo>
                <a:lnTo>
                  <a:pt x="7110412" y="5413829"/>
                </a:lnTo>
                <a:lnTo>
                  <a:pt x="0" y="5413829"/>
                </a:lnTo>
                <a:close/>
              </a:path>
            </a:pathLst>
          </a:custGeom>
          <a:solidFill>
            <a:srgbClr val="93B4CC"/>
          </a:solidFill>
        </p:spPr>
        <p:txBody>
          <a:bodyPr wrap="square">
            <a:noAutofit/>
          </a:bodyPr>
          <a:lstStyle>
            <a:lvl1pPr>
              <a:defRPr/>
            </a:lvl1pPr>
          </a:lstStyle>
          <a:p>
            <a:r>
              <a:rPr lang="en-US" dirty="0" err="1"/>
              <a:t>Klikk</a:t>
            </a:r>
            <a:r>
              <a:rPr lang="en-US" dirty="0"/>
              <a:t> </a:t>
            </a:r>
            <a:r>
              <a:rPr lang="en-US" dirty="0" err="1"/>
              <a:t>på</a:t>
            </a:r>
            <a:r>
              <a:rPr lang="en-US" dirty="0"/>
              <a:t> symbol for å </a:t>
            </a:r>
            <a:r>
              <a:rPr lang="en-US" dirty="0" err="1"/>
              <a:t>sette</a:t>
            </a:r>
            <a:r>
              <a:rPr lang="en-US" dirty="0"/>
              <a:t> inn </a:t>
            </a:r>
            <a:r>
              <a:rPr lang="en-US" dirty="0" err="1"/>
              <a:t>bilde</a:t>
            </a:r>
            <a:endParaRPr lang="en-US" dirty="0"/>
          </a:p>
        </p:txBody>
      </p:sp>
      <p:sp>
        <p:nvSpPr>
          <p:cNvPr id="15" name="Title 1">
            <a:extLst>
              <a:ext uri="{FF2B5EF4-FFF2-40B4-BE49-F238E27FC236}">
                <a16:creationId xmlns:a16="http://schemas.microsoft.com/office/drawing/2014/main" id="{C95E85C5-3504-90D7-BFED-EB397BBA26DF}"/>
              </a:ext>
            </a:extLst>
          </p:cNvPr>
          <p:cNvSpPr>
            <a:spLocks noGrp="1"/>
          </p:cNvSpPr>
          <p:nvPr>
            <p:ph type="title"/>
          </p:nvPr>
        </p:nvSpPr>
        <p:spPr>
          <a:xfrm>
            <a:off x="288425" y="685801"/>
            <a:ext cx="5807575" cy="630216"/>
          </a:xfrm>
        </p:spPr>
        <p:txBody>
          <a:bodyPr anchor="t">
            <a:normAutofit/>
          </a:bodyPr>
          <a:lstStyle>
            <a:lvl1pPr>
              <a:defRPr sz="2800" b="0" i="0">
                <a:solidFill>
                  <a:srgbClr val="00636B"/>
                </a:solidFill>
                <a:latin typeface="+mn-lt"/>
                <a:ea typeface="Roboto" panose="02000000000000000000" pitchFamily="2" charset="0"/>
                <a:cs typeface="Roboto" panose="02000000000000000000" pitchFamily="2" charset="0"/>
              </a:defRPr>
            </a:lvl1pPr>
          </a:lstStyle>
          <a:p>
            <a:r>
              <a:rPr lang="en-GB"/>
              <a:t>Click to edit Master title style</a:t>
            </a:r>
            <a:endParaRPr lang="en-ID" dirty="0"/>
          </a:p>
        </p:txBody>
      </p:sp>
      <p:sp>
        <p:nvSpPr>
          <p:cNvPr id="16" name="Text Placeholder 9">
            <a:extLst>
              <a:ext uri="{FF2B5EF4-FFF2-40B4-BE49-F238E27FC236}">
                <a16:creationId xmlns:a16="http://schemas.microsoft.com/office/drawing/2014/main" id="{0C7073BD-DB13-1C4B-92F9-1D1A7622EB21}"/>
              </a:ext>
            </a:extLst>
          </p:cNvPr>
          <p:cNvSpPr>
            <a:spLocks noGrp="1"/>
          </p:cNvSpPr>
          <p:nvPr>
            <p:ph type="body" sz="quarter" idx="21"/>
          </p:nvPr>
        </p:nvSpPr>
        <p:spPr>
          <a:xfrm>
            <a:off x="288425" y="1774297"/>
            <a:ext cx="5807575" cy="310896"/>
          </a:xfrm>
        </p:spPr>
        <p:txBody>
          <a:bodyPr>
            <a:noAutofit/>
          </a:bodyPr>
          <a:lstStyle>
            <a:lvl1pPr>
              <a:defRPr sz="1600" b="1">
                <a:solidFill>
                  <a:srgbClr val="00636B"/>
                </a:solidFill>
                <a:latin typeface="+mj-lt"/>
                <a:ea typeface="Roboto Condensed" panose="02000000000000000000" pitchFamily="2" charset="0"/>
                <a:cs typeface="Roboto Condensed"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
        <p:nvSpPr>
          <p:cNvPr id="17" name="Text Placeholder 9">
            <a:extLst>
              <a:ext uri="{FF2B5EF4-FFF2-40B4-BE49-F238E27FC236}">
                <a16:creationId xmlns:a16="http://schemas.microsoft.com/office/drawing/2014/main" id="{199A5C17-AD32-130E-D365-F1D56D591B55}"/>
              </a:ext>
            </a:extLst>
          </p:cNvPr>
          <p:cNvSpPr>
            <a:spLocks noGrp="1"/>
          </p:cNvSpPr>
          <p:nvPr>
            <p:ph type="body" sz="quarter" idx="22"/>
          </p:nvPr>
        </p:nvSpPr>
        <p:spPr>
          <a:xfrm>
            <a:off x="288425" y="2280545"/>
            <a:ext cx="5807575" cy="3891653"/>
          </a:xfrm>
        </p:spPr>
        <p:txBody>
          <a:bodyPr>
            <a:noAutofit/>
          </a:bodyPr>
          <a:lstStyle>
            <a:lvl1pPr>
              <a:defRPr sz="1200" b="0">
                <a:solidFill>
                  <a:srgbClr val="103B33"/>
                </a:solidFill>
                <a:latin typeface="+mn-lt"/>
                <a:ea typeface="Roboto" panose="02000000000000000000" pitchFamily="2" charset="0"/>
                <a:cs typeface="Roboto"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Tree>
    <p:extLst>
      <p:ext uri="{BB962C8B-B14F-4D97-AF65-F5344CB8AC3E}">
        <p14:creationId xmlns:p14="http://schemas.microsoft.com/office/powerpoint/2010/main" val="3463708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holdsside med innrykk og bilde">
    <p:bg>
      <p:bgPr>
        <a:solidFill>
          <a:srgbClr val="F7F8F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ED04AB-CB18-36A8-4BBB-38CD1CADDFF6}"/>
              </a:ext>
            </a:extLst>
          </p:cNvPr>
          <p:cNvSpPr/>
          <p:nvPr userDrawn="1"/>
        </p:nvSpPr>
        <p:spPr>
          <a:xfrm>
            <a:off x="0" y="0"/>
            <a:ext cx="6789761" cy="6858000"/>
          </a:xfrm>
          <a:prstGeom prst="rect">
            <a:avLst/>
          </a:prstGeom>
          <a:solidFill>
            <a:srgbClr val="EA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a:extLst>
              <a:ext uri="{FF2B5EF4-FFF2-40B4-BE49-F238E27FC236}">
                <a16:creationId xmlns:a16="http://schemas.microsoft.com/office/drawing/2014/main" id="{2AD4EEA9-F84C-FD4D-005D-8D88ADBD2145}"/>
              </a:ext>
            </a:extLst>
          </p:cNvPr>
          <p:cNvSpPr>
            <a:spLocks noGrp="1"/>
          </p:cNvSpPr>
          <p:nvPr>
            <p:ph type="pic" sz="quarter" idx="10" hasCustomPrompt="1"/>
          </p:nvPr>
        </p:nvSpPr>
        <p:spPr>
          <a:xfrm>
            <a:off x="6789762" y="0"/>
            <a:ext cx="5408502" cy="6858000"/>
          </a:xfrm>
          <a:custGeom>
            <a:avLst/>
            <a:gdLst>
              <a:gd name="connsiteX0" fmla="*/ 0 w 7110412"/>
              <a:gd name="connsiteY0" fmla="*/ 0 h 5413829"/>
              <a:gd name="connsiteX1" fmla="*/ 7110412 w 7110412"/>
              <a:gd name="connsiteY1" fmla="*/ 0 h 5413829"/>
              <a:gd name="connsiteX2" fmla="*/ 7110412 w 7110412"/>
              <a:gd name="connsiteY2" fmla="*/ 5413829 h 5413829"/>
              <a:gd name="connsiteX3" fmla="*/ 0 w 7110412"/>
              <a:gd name="connsiteY3" fmla="*/ 5413829 h 5413829"/>
            </a:gdLst>
            <a:ahLst/>
            <a:cxnLst>
              <a:cxn ang="0">
                <a:pos x="connsiteX0" y="connsiteY0"/>
              </a:cxn>
              <a:cxn ang="0">
                <a:pos x="connsiteX1" y="connsiteY1"/>
              </a:cxn>
              <a:cxn ang="0">
                <a:pos x="connsiteX2" y="connsiteY2"/>
              </a:cxn>
              <a:cxn ang="0">
                <a:pos x="connsiteX3" y="connsiteY3"/>
              </a:cxn>
            </a:cxnLst>
            <a:rect l="l" t="t" r="r" b="b"/>
            <a:pathLst>
              <a:path w="7110412" h="5413829">
                <a:moveTo>
                  <a:pt x="0" y="0"/>
                </a:moveTo>
                <a:lnTo>
                  <a:pt x="7110412" y="0"/>
                </a:lnTo>
                <a:lnTo>
                  <a:pt x="7110412" y="5413829"/>
                </a:lnTo>
                <a:lnTo>
                  <a:pt x="0" y="5413829"/>
                </a:lnTo>
                <a:close/>
              </a:path>
            </a:pathLst>
          </a:custGeom>
          <a:solidFill>
            <a:srgbClr val="93B4CC"/>
          </a:solidFill>
        </p:spPr>
        <p:txBody>
          <a:bodyPr wrap="square">
            <a:noAutofit/>
          </a:bodyPr>
          <a:lstStyle>
            <a:lvl1pPr>
              <a:defRPr/>
            </a:lvl1pPr>
          </a:lstStyle>
          <a:p>
            <a:r>
              <a:rPr lang="en-US" dirty="0" err="1"/>
              <a:t>Klikk</a:t>
            </a:r>
            <a:r>
              <a:rPr lang="en-US" dirty="0"/>
              <a:t> </a:t>
            </a:r>
            <a:r>
              <a:rPr lang="en-US" dirty="0" err="1"/>
              <a:t>på</a:t>
            </a:r>
            <a:r>
              <a:rPr lang="en-US" dirty="0"/>
              <a:t> symbol for å </a:t>
            </a:r>
            <a:r>
              <a:rPr lang="en-US" dirty="0" err="1"/>
              <a:t>sette</a:t>
            </a:r>
            <a:r>
              <a:rPr lang="en-US" dirty="0"/>
              <a:t> inn </a:t>
            </a:r>
            <a:r>
              <a:rPr lang="en-US" dirty="0" err="1"/>
              <a:t>bilde</a:t>
            </a:r>
            <a:endParaRPr lang="en-US" dirty="0"/>
          </a:p>
        </p:txBody>
      </p:sp>
      <p:sp>
        <p:nvSpPr>
          <p:cNvPr id="7" name="Title 1">
            <a:extLst>
              <a:ext uri="{FF2B5EF4-FFF2-40B4-BE49-F238E27FC236}">
                <a16:creationId xmlns:a16="http://schemas.microsoft.com/office/drawing/2014/main" id="{038D74CC-3C12-0569-CD51-A814A258EE9A}"/>
              </a:ext>
            </a:extLst>
          </p:cNvPr>
          <p:cNvSpPr>
            <a:spLocks noGrp="1"/>
          </p:cNvSpPr>
          <p:nvPr>
            <p:ph type="title"/>
          </p:nvPr>
        </p:nvSpPr>
        <p:spPr>
          <a:xfrm>
            <a:off x="288425" y="685801"/>
            <a:ext cx="5807575" cy="630216"/>
          </a:xfrm>
        </p:spPr>
        <p:txBody>
          <a:bodyPr anchor="t">
            <a:normAutofit/>
          </a:bodyPr>
          <a:lstStyle>
            <a:lvl1pPr>
              <a:defRPr sz="2800" b="0" i="0">
                <a:solidFill>
                  <a:srgbClr val="00636B"/>
                </a:solidFill>
                <a:latin typeface="+mn-lt"/>
                <a:ea typeface="Roboto" panose="02000000000000000000" pitchFamily="2" charset="0"/>
                <a:cs typeface="Roboto" panose="02000000000000000000" pitchFamily="2" charset="0"/>
              </a:defRPr>
            </a:lvl1pPr>
          </a:lstStyle>
          <a:p>
            <a:r>
              <a:rPr lang="en-GB"/>
              <a:t>Click to edit Master title style</a:t>
            </a:r>
            <a:endParaRPr lang="en-ID" dirty="0"/>
          </a:p>
        </p:txBody>
      </p:sp>
      <p:sp>
        <p:nvSpPr>
          <p:cNvPr id="8" name="Text Placeholder 9">
            <a:extLst>
              <a:ext uri="{FF2B5EF4-FFF2-40B4-BE49-F238E27FC236}">
                <a16:creationId xmlns:a16="http://schemas.microsoft.com/office/drawing/2014/main" id="{EB05D1F5-A765-6E00-7D9A-73EE259C561D}"/>
              </a:ext>
            </a:extLst>
          </p:cNvPr>
          <p:cNvSpPr>
            <a:spLocks noGrp="1"/>
          </p:cNvSpPr>
          <p:nvPr>
            <p:ph type="body" sz="quarter" idx="21"/>
          </p:nvPr>
        </p:nvSpPr>
        <p:spPr>
          <a:xfrm>
            <a:off x="288425" y="1774297"/>
            <a:ext cx="5807575" cy="310896"/>
          </a:xfrm>
        </p:spPr>
        <p:txBody>
          <a:bodyPr>
            <a:noAutofit/>
          </a:bodyPr>
          <a:lstStyle>
            <a:lvl1pPr>
              <a:defRPr sz="1600" b="1">
                <a:solidFill>
                  <a:srgbClr val="00636B"/>
                </a:solidFill>
                <a:latin typeface="+mj-lt"/>
                <a:ea typeface="Roboto Condensed" panose="02000000000000000000" pitchFamily="2" charset="0"/>
                <a:cs typeface="Roboto Condensed"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
        <p:nvSpPr>
          <p:cNvPr id="10" name="Text Placeholder 9">
            <a:extLst>
              <a:ext uri="{FF2B5EF4-FFF2-40B4-BE49-F238E27FC236}">
                <a16:creationId xmlns:a16="http://schemas.microsoft.com/office/drawing/2014/main" id="{A038B00F-BAF7-BDB8-B43C-0C165C18D57C}"/>
              </a:ext>
            </a:extLst>
          </p:cNvPr>
          <p:cNvSpPr>
            <a:spLocks noGrp="1"/>
          </p:cNvSpPr>
          <p:nvPr>
            <p:ph type="body" sz="quarter" idx="22"/>
          </p:nvPr>
        </p:nvSpPr>
        <p:spPr>
          <a:xfrm>
            <a:off x="288425" y="2280545"/>
            <a:ext cx="5807575" cy="3891653"/>
          </a:xfrm>
        </p:spPr>
        <p:txBody>
          <a:bodyPr>
            <a:noAutofit/>
          </a:bodyPr>
          <a:lstStyle>
            <a:lvl1pPr marL="361950" indent="-273050">
              <a:buClr>
                <a:srgbClr val="EC7D30"/>
              </a:buClr>
              <a:buSzPct val="125000"/>
              <a:buFont typeface="Wingdings" panose="05000000000000000000" pitchFamily="2" charset="2"/>
              <a:buChar char="ü"/>
              <a:defRPr sz="1200" b="0">
                <a:solidFill>
                  <a:srgbClr val="103B33"/>
                </a:solidFill>
                <a:latin typeface="+mn-lt"/>
                <a:ea typeface="Roboto" panose="02000000000000000000" pitchFamily="2" charset="0"/>
                <a:cs typeface="Roboto" panose="02000000000000000000" pitchFamily="2" charset="0"/>
              </a:defRPr>
            </a:lvl1pPr>
            <a:lvl2pPr>
              <a:defRPr sz="1200">
                <a:solidFill>
                  <a:schemeClr val="accent5"/>
                </a:solidFill>
              </a:defRPr>
            </a:lvl2pPr>
            <a:lvl3pPr>
              <a:defRPr sz="1200">
                <a:solidFill>
                  <a:schemeClr val="accent5"/>
                </a:solidFill>
              </a:defRPr>
            </a:lvl3pPr>
            <a:lvl4pPr>
              <a:defRPr sz="1200">
                <a:solidFill>
                  <a:schemeClr val="accent5"/>
                </a:solidFill>
              </a:defRPr>
            </a:lvl4pPr>
            <a:lvl5pPr>
              <a:defRPr sz="1200">
                <a:solidFill>
                  <a:schemeClr val="accent5"/>
                </a:solidFill>
              </a:defRPr>
            </a:lvl5pPr>
          </a:lstStyle>
          <a:p>
            <a:pPr lvl="0"/>
            <a:r>
              <a:rPr lang="en-GB"/>
              <a:t>Click to edit Master text styles</a:t>
            </a:r>
          </a:p>
        </p:txBody>
      </p:sp>
    </p:spTree>
    <p:extLst>
      <p:ext uri="{BB962C8B-B14F-4D97-AF65-F5344CB8AC3E}">
        <p14:creationId xmlns:p14="http://schemas.microsoft.com/office/powerpoint/2010/main" val="11750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med bilde og Norsk logo bunn">
    <p:bg>
      <p:bgPr>
        <a:solidFill>
          <a:srgbClr val="F7F8F9"/>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4EC3FD5-98C0-912F-FEFC-19770577C8A7}"/>
              </a:ext>
            </a:extLst>
          </p:cNvPr>
          <p:cNvSpPr/>
          <p:nvPr userDrawn="1"/>
        </p:nvSpPr>
        <p:spPr>
          <a:xfrm>
            <a:off x="-1" y="4878000"/>
            <a:ext cx="12196800" cy="1980000"/>
          </a:xfrm>
          <a:prstGeom prst="rect">
            <a:avLst/>
          </a:prstGeom>
          <a:solidFill>
            <a:srgbClr val="EAE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cture Placeholder 8">
            <a:extLst>
              <a:ext uri="{FF2B5EF4-FFF2-40B4-BE49-F238E27FC236}">
                <a16:creationId xmlns:a16="http://schemas.microsoft.com/office/drawing/2014/main" id="{1212AA3B-D695-9C53-0737-F797C2E036C0}"/>
              </a:ext>
            </a:extLst>
          </p:cNvPr>
          <p:cNvSpPr>
            <a:spLocks noGrp="1"/>
          </p:cNvSpPr>
          <p:nvPr>
            <p:ph type="pic" sz="quarter" idx="10" hasCustomPrompt="1"/>
          </p:nvPr>
        </p:nvSpPr>
        <p:spPr>
          <a:xfrm>
            <a:off x="0" y="0"/>
            <a:ext cx="12198264" cy="4878000"/>
          </a:xfrm>
          <a:custGeom>
            <a:avLst/>
            <a:gdLst>
              <a:gd name="connsiteX0" fmla="*/ 0 w 7110412"/>
              <a:gd name="connsiteY0" fmla="*/ 0 h 5413829"/>
              <a:gd name="connsiteX1" fmla="*/ 7110412 w 7110412"/>
              <a:gd name="connsiteY1" fmla="*/ 0 h 5413829"/>
              <a:gd name="connsiteX2" fmla="*/ 7110412 w 7110412"/>
              <a:gd name="connsiteY2" fmla="*/ 5413829 h 5413829"/>
              <a:gd name="connsiteX3" fmla="*/ 0 w 7110412"/>
              <a:gd name="connsiteY3" fmla="*/ 5413829 h 5413829"/>
            </a:gdLst>
            <a:ahLst/>
            <a:cxnLst>
              <a:cxn ang="0">
                <a:pos x="connsiteX0" y="connsiteY0"/>
              </a:cxn>
              <a:cxn ang="0">
                <a:pos x="connsiteX1" y="connsiteY1"/>
              </a:cxn>
              <a:cxn ang="0">
                <a:pos x="connsiteX2" y="connsiteY2"/>
              </a:cxn>
              <a:cxn ang="0">
                <a:pos x="connsiteX3" y="connsiteY3"/>
              </a:cxn>
            </a:cxnLst>
            <a:rect l="l" t="t" r="r" b="b"/>
            <a:pathLst>
              <a:path w="7110412" h="5413829">
                <a:moveTo>
                  <a:pt x="0" y="0"/>
                </a:moveTo>
                <a:lnTo>
                  <a:pt x="7110412" y="0"/>
                </a:lnTo>
                <a:lnTo>
                  <a:pt x="7110412" y="5413829"/>
                </a:lnTo>
                <a:lnTo>
                  <a:pt x="0" y="5413829"/>
                </a:lnTo>
                <a:close/>
              </a:path>
            </a:pathLst>
          </a:custGeom>
          <a:solidFill>
            <a:srgbClr val="93B4CC"/>
          </a:solidFill>
        </p:spPr>
        <p:txBody>
          <a:bodyPr wrap="square">
            <a:noAutofit/>
          </a:bodyPr>
          <a:lstStyle>
            <a:lvl1pPr>
              <a:defRPr/>
            </a:lvl1pPr>
          </a:lstStyle>
          <a:p>
            <a:r>
              <a:rPr lang="en-US" dirty="0" err="1"/>
              <a:t>Klikk</a:t>
            </a:r>
            <a:r>
              <a:rPr lang="en-US" dirty="0"/>
              <a:t> </a:t>
            </a:r>
            <a:r>
              <a:rPr lang="en-US" dirty="0" err="1"/>
              <a:t>på</a:t>
            </a:r>
            <a:r>
              <a:rPr lang="en-US" dirty="0"/>
              <a:t> symbol for å </a:t>
            </a:r>
            <a:r>
              <a:rPr lang="en-US" dirty="0" err="1"/>
              <a:t>sette</a:t>
            </a:r>
            <a:r>
              <a:rPr lang="en-US" dirty="0"/>
              <a:t> inn </a:t>
            </a:r>
            <a:r>
              <a:rPr lang="en-US" dirty="0" err="1"/>
              <a:t>bilde</a:t>
            </a:r>
            <a:endParaRPr lang="en-US" dirty="0"/>
          </a:p>
        </p:txBody>
      </p:sp>
      <p:pic>
        <p:nvPicPr>
          <p:cNvPr id="16" name="Bilde 15" descr="Et bilde som inneholder tekst, plakat, pattedyr&#10;&#10;Automatisk generert beskrivelse">
            <a:extLst>
              <a:ext uri="{FF2B5EF4-FFF2-40B4-BE49-F238E27FC236}">
                <a16:creationId xmlns:a16="http://schemas.microsoft.com/office/drawing/2014/main" id="{EB3EFC0A-1BE1-AE7A-AD5C-065414E130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31468" y="5149858"/>
            <a:ext cx="1129064" cy="1440000"/>
          </a:xfrm>
          <a:prstGeom prst="rect">
            <a:avLst/>
          </a:prstGeom>
        </p:spPr>
      </p:pic>
    </p:spTree>
    <p:extLst>
      <p:ext uri="{BB962C8B-B14F-4D97-AF65-F5344CB8AC3E}">
        <p14:creationId xmlns:p14="http://schemas.microsoft.com/office/powerpoint/2010/main" val="2493434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med bilde og Engelsk logo bunn">
    <p:bg>
      <p:bgPr>
        <a:solidFill>
          <a:srgbClr val="F7F8F9"/>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4EC3FD5-98C0-912F-FEFC-19770577C8A7}"/>
              </a:ext>
            </a:extLst>
          </p:cNvPr>
          <p:cNvSpPr/>
          <p:nvPr userDrawn="1"/>
        </p:nvSpPr>
        <p:spPr>
          <a:xfrm>
            <a:off x="-2" y="4878000"/>
            <a:ext cx="12196800" cy="1980000"/>
          </a:xfrm>
          <a:prstGeom prst="rect">
            <a:avLst/>
          </a:prstGeom>
          <a:solidFill>
            <a:srgbClr val="EAE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cture Placeholder 8">
            <a:extLst>
              <a:ext uri="{FF2B5EF4-FFF2-40B4-BE49-F238E27FC236}">
                <a16:creationId xmlns:a16="http://schemas.microsoft.com/office/drawing/2014/main" id="{1212AA3B-D695-9C53-0737-F797C2E036C0}"/>
              </a:ext>
            </a:extLst>
          </p:cNvPr>
          <p:cNvSpPr>
            <a:spLocks noGrp="1"/>
          </p:cNvSpPr>
          <p:nvPr>
            <p:ph type="pic" sz="quarter" idx="10" hasCustomPrompt="1"/>
          </p:nvPr>
        </p:nvSpPr>
        <p:spPr>
          <a:xfrm>
            <a:off x="0" y="0"/>
            <a:ext cx="12198264" cy="4878000"/>
          </a:xfrm>
          <a:custGeom>
            <a:avLst/>
            <a:gdLst>
              <a:gd name="connsiteX0" fmla="*/ 0 w 7110412"/>
              <a:gd name="connsiteY0" fmla="*/ 0 h 5413829"/>
              <a:gd name="connsiteX1" fmla="*/ 7110412 w 7110412"/>
              <a:gd name="connsiteY1" fmla="*/ 0 h 5413829"/>
              <a:gd name="connsiteX2" fmla="*/ 7110412 w 7110412"/>
              <a:gd name="connsiteY2" fmla="*/ 5413829 h 5413829"/>
              <a:gd name="connsiteX3" fmla="*/ 0 w 7110412"/>
              <a:gd name="connsiteY3" fmla="*/ 5413829 h 5413829"/>
            </a:gdLst>
            <a:ahLst/>
            <a:cxnLst>
              <a:cxn ang="0">
                <a:pos x="connsiteX0" y="connsiteY0"/>
              </a:cxn>
              <a:cxn ang="0">
                <a:pos x="connsiteX1" y="connsiteY1"/>
              </a:cxn>
              <a:cxn ang="0">
                <a:pos x="connsiteX2" y="connsiteY2"/>
              </a:cxn>
              <a:cxn ang="0">
                <a:pos x="connsiteX3" y="connsiteY3"/>
              </a:cxn>
            </a:cxnLst>
            <a:rect l="l" t="t" r="r" b="b"/>
            <a:pathLst>
              <a:path w="7110412" h="5413829">
                <a:moveTo>
                  <a:pt x="0" y="0"/>
                </a:moveTo>
                <a:lnTo>
                  <a:pt x="7110412" y="0"/>
                </a:lnTo>
                <a:lnTo>
                  <a:pt x="7110412" y="5413829"/>
                </a:lnTo>
                <a:lnTo>
                  <a:pt x="0" y="5413829"/>
                </a:lnTo>
                <a:close/>
              </a:path>
            </a:pathLst>
          </a:custGeom>
          <a:solidFill>
            <a:srgbClr val="93B4CC"/>
          </a:solidFill>
        </p:spPr>
        <p:txBody>
          <a:bodyPr wrap="square">
            <a:noAutofit/>
          </a:bodyPr>
          <a:lstStyle>
            <a:lvl1pPr>
              <a:defRPr/>
            </a:lvl1pPr>
          </a:lstStyle>
          <a:p>
            <a:r>
              <a:rPr lang="en-US" dirty="0" err="1"/>
              <a:t>Klikk</a:t>
            </a:r>
            <a:r>
              <a:rPr lang="en-US" dirty="0"/>
              <a:t> </a:t>
            </a:r>
            <a:r>
              <a:rPr lang="en-US" dirty="0" err="1"/>
              <a:t>på</a:t>
            </a:r>
            <a:r>
              <a:rPr lang="en-US" dirty="0"/>
              <a:t> symbol for å </a:t>
            </a:r>
            <a:r>
              <a:rPr lang="en-US" dirty="0" err="1"/>
              <a:t>sette</a:t>
            </a:r>
            <a:r>
              <a:rPr lang="en-US" dirty="0"/>
              <a:t> inn </a:t>
            </a:r>
            <a:r>
              <a:rPr lang="en-US" dirty="0" err="1"/>
              <a:t>bilde</a:t>
            </a:r>
            <a:endParaRPr lang="en-US" dirty="0"/>
          </a:p>
        </p:txBody>
      </p:sp>
      <p:pic>
        <p:nvPicPr>
          <p:cNvPr id="3" name="Bilde 2" descr="Et bilde som inneholder tekst, plakat, pattedyr, bjørn">
            <a:extLst>
              <a:ext uri="{FF2B5EF4-FFF2-40B4-BE49-F238E27FC236}">
                <a16:creationId xmlns:a16="http://schemas.microsoft.com/office/drawing/2014/main" id="{69678C96-EB50-58F0-8E81-F60807844E4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30237" y="5149858"/>
            <a:ext cx="1131526" cy="1440000"/>
          </a:xfrm>
          <a:prstGeom prst="rect">
            <a:avLst/>
          </a:prstGeom>
        </p:spPr>
      </p:pic>
    </p:spTree>
    <p:extLst>
      <p:ext uri="{BB962C8B-B14F-4D97-AF65-F5344CB8AC3E}">
        <p14:creationId xmlns:p14="http://schemas.microsoft.com/office/powerpoint/2010/main" val="428501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med logo topp">
    <p:bg>
      <p:bgPr>
        <a:solidFill>
          <a:srgbClr val="F7F8F9"/>
        </a:solidFill>
        <a:effectLst/>
      </p:bgPr>
    </p:bg>
    <p:spTree>
      <p:nvGrpSpPr>
        <p:cNvPr id="1" name=""/>
        <p:cNvGrpSpPr/>
        <p:nvPr/>
      </p:nvGrpSpPr>
      <p:grpSpPr>
        <a:xfrm>
          <a:off x="0" y="0"/>
          <a:ext cx="0" cy="0"/>
          <a:chOff x="0" y="0"/>
          <a:chExt cx="0" cy="0"/>
        </a:xfrm>
      </p:grpSpPr>
      <p:pic>
        <p:nvPicPr>
          <p:cNvPr id="2" name="Bilde 1" descr="Et bilde som inneholder tekst">
            <a:extLst>
              <a:ext uri="{FF2B5EF4-FFF2-40B4-BE49-F238E27FC236}">
                <a16:creationId xmlns:a16="http://schemas.microsoft.com/office/drawing/2014/main" id="{5E0911CE-3F50-2EE9-78E2-CF1AD5E412A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98654" y="331347"/>
            <a:ext cx="611187" cy="653323"/>
          </a:xfrm>
          <a:prstGeom prst="rect">
            <a:avLst/>
          </a:prstGeom>
        </p:spPr>
      </p:pic>
    </p:spTree>
    <p:extLst>
      <p:ext uri="{BB962C8B-B14F-4D97-AF65-F5344CB8AC3E}">
        <p14:creationId xmlns:p14="http://schemas.microsoft.com/office/powerpoint/2010/main" val="328413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B! BRUK AV FARGER">
    <p:bg>
      <p:bgPr>
        <a:solidFill>
          <a:srgbClr val="F7F8F9"/>
        </a:solidFill>
        <a:effectLst/>
      </p:bgPr>
    </p:bg>
    <p:spTree>
      <p:nvGrpSpPr>
        <p:cNvPr id="1" name=""/>
        <p:cNvGrpSpPr/>
        <p:nvPr/>
      </p:nvGrpSpPr>
      <p:grpSpPr>
        <a:xfrm>
          <a:off x="0" y="0"/>
          <a:ext cx="0" cy="0"/>
          <a:chOff x="0" y="0"/>
          <a:chExt cx="0" cy="0"/>
        </a:xfrm>
      </p:grpSpPr>
      <p:pic>
        <p:nvPicPr>
          <p:cNvPr id="5" name="Bilde 4" descr="Et bilde som inneholder tekst, skjermbilde, Font, design&#10;&#10;Automatisk generert beskrivelse">
            <a:extLst>
              <a:ext uri="{FF2B5EF4-FFF2-40B4-BE49-F238E27FC236}">
                <a16:creationId xmlns:a16="http://schemas.microsoft.com/office/drawing/2014/main" id="{E1A655E1-CB37-DBCA-A1F5-24647F51934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968" y="0"/>
            <a:ext cx="10904064" cy="6858000"/>
          </a:xfrm>
          <a:prstGeom prst="rect">
            <a:avLst/>
          </a:prstGeom>
        </p:spPr>
      </p:pic>
    </p:spTree>
    <p:extLst>
      <p:ext uri="{BB962C8B-B14F-4D97-AF65-F5344CB8AC3E}">
        <p14:creationId xmlns:p14="http://schemas.microsoft.com/office/powerpoint/2010/main" val="3782873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06FC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0EA9A50-3064-4F8A-8604-3E9B13FFD324}" type="datetime1">
              <a:rPr lang="en-US" altLang="zh-CN" smtClean="0"/>
              <a:t>11/18/25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0" name="图片 9">
            <a:extLst>
              <a:ext uri="{FF2B5EF4-FFF2-40B4-BE49-F238E27FC236}">
                <a16:creationId xmlns:a16="http://schemas.microsoft.com/office/drawing/2014/main" id="{69445F5E-9AC8-6ABA-A41C-8A4AD747A2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50460" y="8603"/>
            <a:ext cx="981998" cy="981998"/>
          </a:xfrm>
          <a:prstGeom prst="rect">
            <a:avLst/>
          </a:prstGeom>
        </p:spPr>
      </p:pic>
    </p:spTree>
    <p:extLst>
      <p:ext uri="{BB962C8B-B14F-4D97-AF65-F5344CB8AC3E}">
        <p14:creationId xmlns:p14="http://schemas.microsoft.com/office/powerpoint/2010/main" val="3883747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776AC-6E87-59D5-2C7C-2A454B7FD7E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5932C886-407F-D391-74C5-50333C8648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53D3875-285B-F79C-3679-54D481457B15}"/>
              </a:ext>
            </a:extLst>
          </p:cNvPr>
          <p:cNvSpPr>
            <a:spLocks noGrp="1"/>
          </p:cNvSpPr>
          <p:nvPr>
            <p:ph type="dt" sz="half" idx="10"/>
          </p:nvPr>
        </p:nvSpPr>
        <p:spPr/>
        <p:txBody>
          <a:bodyPr/>
          <a:lstStyle/>
          <a:p>
            <a:fld id="{C764DE79-268F-4C1A-8933-263129D2AF90}" type="datetimeFigureOut">
              <a:rPr lang="en-US" smtClean="0"/>
              <a:t>11/18/25</a:t>
            </a:fld>
            <a:endParaRPr lang="en-US" dirty="0"/>
          </a:p>
        </p:txBody>
      </p:sp>
      <p:sp>
        <p:nvSpPr>
          <p:cNvPr id="5" name="Footer Placeholder 4">
            <a:extLst>
              <a:ext uri="{FF2B5EF4-FFF2-40B4-BE49-F238E27FC236}">
                <a16:creationId xmlns:a16="http://schemas.microsoft.com/office/drawing/2014/main" id="{378AD227-17E2-5DAE-5375-E5D434FCB1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BE216E-78D1-7DA0-654B-0030AA396811}"/>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7618163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53876-78F0-49F3-F5E7-2382A8A93C63}"/>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9091D9F3-B611-931C-A4F4-0090544B1A5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4E1C3E42-BFE4-44EE-FE7B-188EF1002DA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CA203871-A6FA-EC6C-257F-E75A2551398A}"/>
              </a:ext>
            </a:extLst>
          </p:cNvPr>
          <p:cNvSpPr>
            <a:spLocks noGrp="1"/>
          </p:cNvSpPr>
          <p:nvPr>
            <p:ph type="dt" sz="half" idx="10"/>
          </p:nvPr>
        </p:nvSpPr>
        <p:spPr/>
        <p:txBody>
          <a:bodyPr/>
          <a:lstStyle/>
          <a:p>
            <a:fld id="{C764DE79-268F-4C1A-8933-263129D2AF90}" type="datetimeFigureOut">
              <a:rPr lang="en-US" smtClean="0"/>
              <a:t>11/18/25</a:t>
            </a:fld>
            <a:endParaRPr lang="en-US" dirty="0"/>
          </a:p>
        </p:txBody>
      </p:sp>
      <p:sp>
        <p:nvSpPr>
          <p:cNvPr id="6" name="Footer Placeholder 5">
            <a:extLst>
              <a:ext uri="{FF2B5EF4-FFF2-40B4-BE49-F238E27FC236}">
                <a16:creationId xmlns:a16="http://schemas.microsoft.com/office/drawing/2014/main" id="{135E3527-27E3-7C93-FF3C-76E9CCC94B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9BCFAD-7911-55A9-6F30-97E4CD70BD8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0906059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B2F68-9F43-5F42-E7EC-81C8BD9B8741}"/>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FD320FA8-4C95-175E-A43F-4BF98F90B2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1D797A2-F5B5-CA7D-32A1-9C390F92791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6ADA7422-2F0A-EB36-0C66-3F9D6F2482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7A4918-1DF8-B84B-577C-D663E134224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F79B8548-1088-44CE-5DA1-2C6B99F41B83}"/>
              </a:ext>
            </a:extLst>
          </p:cNvPr>
          <p:cNvSpPr>
            <a:spLocks noGrp="1"/>
          </p:cNvSpPr>
          <p:nvPr>
            <p:ph type="dt" sz="half" idx="10"/>
          </p:nvPr>
        </p:nvSpPr>
        <p:spPr/>
        <p:txBody>
          <a:bodyPr/>
          <a:lstStyle/>
          <a:p>
            <a:fld id="{C764DE79-268F-4C1A-8933-263129D2AF90}" type="datetimeFigureOut">
              <a:rPr lang="en-US" smtClean="0"/>
              <a:t>11/18/25</a:t>
            </a:fld>
            <a:endParaRPr lang="en-US" dirty="0"/>
          </a:p>
        </p:txBody>
      </p:sp>
      <p:sp>
        <p:nvSpPr>
          <p:cNvPr id="8" name="Footer Placeholder 7">
            <a:extLst>
              <a:ext uri="{FF2B5EF4-FFF2-40B4-BE49-F238E27FC236}">
                <a16:creationId xmlns:a16="http://schemas.microsoft.com/office/drawing/2014/main" id="{7B24C6BA-F239-BD6E-A49A-443BF233815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6CC7249-813B-1A6C-AB95-D45C06B0E91D}"/>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2190631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B30C0-554F-0C29-AAA0-EA5748FA7E3D}"/>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A2FC8E81-8573-809C-F179-E808D0FD0729}"/>
              </a:ext>
            </a:extLst>
          </p:cNvPr>
          <p:cNvSpPr>
            <a:spLocks noGrp="1"/>
          </p:cNvSpPr>
          <p:nvPr>
            <p:ph type="dt" sz="half" idx="10"/>
          </p:nvPr>
        </p:nvSpPr>
        <p:spPr/>
        <p:txBody>
          <a:bodyPr/>
          <a:lstStyle/>
          <a:p>
            <a:fld id="{C764DE79-268F-4C1A-8933-263129D2AF90}" type="datetimeFigureOut">
              <a:rPr lang="en-US" smtClean="0"/>
              <a:t>11/18/25</a:t>
            </a:fld>
            <a:endParaRPr lang="en-US" dirty="0"/>
          </a:p>
        </p:txBody>
      </p:sp>
      <p:sp>
        <p:nvSpPr>
          <p:cNvPr id="4" name="Footer Placeholder 3">
            <a:extLst>
              <a:ext uri="{FF2B5EF4-FFF2-40B4-BE49-F238E27FC236}">
                <a16:creationId xmlns:a16="http://schemas.microsoft.com/office/drawing/2014/main" id="{3E13A87B-A200-1C2E-0CFB-DC406C0010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C5EDC3C-0ED5-F0C0-1709-ADF4F82126DB}"/>
              </a:ext>
            </a:extLst>
          </p:cNvPr>
          <p:cNvSpPr>
            <a:spLocks noGrp="1"/>
          </p:cNvSpPr>
          <p:nvPr>
            <p:ph type="sldNum" sz="quarter" idx="12"/>
          </p:nvPr>
        </p:nvSpPr>
        <p:spPr/>
        <p:txBody>
          <a:bodyPr/>
          <a:lstStyle/>
          <a:p>
            <a:fld id="{8F40A6CA-4FE7-8E4E-9764-901FCC203704}" type="slidenum">
              <a:rPr lang="en-GB" smtClean="0"/>
              <a:pPr/>
              <a:t>‹#›</a:t>
            </a:fld>
            <a:endParaRPr lang="en-GB"/>
          </a:p>
        </p:txBody>
      </p:sp>
    </p:spTree>
    <p:extLst>
      <p:ext uri="{BB962C8B-B14F-4D97-AF65-F5344CB8AC3E}">
        <p14:creationId xmlns:p14="http://schemas.microsoft.com/office/powerpoint/2010/main" val="4200205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470695-072A-DF18-35D6-EACC39239111}"/>
              </a:ext>
            </a:extLst>
          </p:cNvPr>
          <p:cNvSpPr>
            <a:spLocks noGrp="1"/>
          </p:cNvSpPr>
          <p:nvPr>
            <p:ph type="dt" sz="half" idx="10"/>
          </p:nvPr>
        </p:nvSpPr>
        <p:spPr/>
        <p:txBody>
          <a:bodyPr/>
          <a:lstStyle/>
          <a:p>
            <a:fld id="{C764DE79-268F-4C1A-8933-263129D2AF90}" type="datetimeFigureOut">
              <a:rPr lang="en-US" smtClean="0"/>
              <a:t>11/18/25</a:t>
            </a:fld>
            <a:endParaRPr lang="en-US" dirty="0"/>
          </a:p>
        </p:txBody>
      </p:sp>
      <p:sp>
        <p:nvSpPr>
          <p:cNvPr id="3" name="Footer Placeholder 2">
            <a:extLst>
              <a:ext uri="{FF2B5EF4-FFF2-40B4-BE49-F238E27FC236}">
                <a16:creationId xmlns:a16="http://schemas.microsoft.com/office/drawing/2014/main" id="{114165F5-DFDF-9B3B-A836-901EB7F70A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8745071-A329-3556-768E-8DDCE12060FE}"/>
              </a:ext>
            </a:extLst>
          </p:cNvPr>
          <p:cNvSpPr>
            <a:spLocks noGrp="1"/>
          </p:cNvSpPr>
          <p:nvPr>
            <p:ph type="sldNum" sz="quarter" idx="12"/>
          </p:nvPr>
        </p:nvSpPr>
        <p:spPr/>
        <p:txBody>
          <a:bodyPr/>
          <a:lstStyle/>
          <a:p>
            <a:fld id="{8F40A6CA-4FE7-8E4E-9764-901FCC203704}" type="slidenum">
              <a:rPr lang="en-GB" smtClean="0"/>
              <a:pPr/>
              <a:t>‹#›</a:t>
            </a:fld>
            <a:endParaRPr lang="en-GB"/>
          </a:p>
        </p:txBody>
      </p:sp>
    </p:spTree>
    <p:extLst>
      <p:ext uri="{BB962C8B-B14F-4D97-AF65-F5344CB8AC3E}">
        <p14:creationId xmlns:p14="http://schemas.microsoft.com/office/powerpoint/2010/main" val="3209698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584E-E4C7-CAD6-681B-357DF28CDC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38C86426-EA0F-57A4-5E1D-200CF11915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10EB329F-4492-CA84-873F-B0DD83833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4FAD05-7304-B928-CDFE-839D602566D4}"/>
              </a:ext>
            </a:extLst>
          </p:cNvPr>
          <p:cNvSpPr>
            <a:spLocks noGrp="1"/>
          </p:cNvSpPr>
          <p:nvPr>
            <p:ph type="dt" sz="half" idx="10"/>
          </p:nvPr>
        </p:nvSpPr>
        <p:spPr/>
        <p:txBody>
          <a:bodyPr/>
          <a:lstStyle/>
          <a:p>
            <a:fld id="{C764DE79-268F-4C1A-8933-263129D2AF90}" type="datetimeFigureOut">
              <a:rPr lang="en-US" smtClean="0"/>
              <a:t>11/18/25</a:t>
            </a:fld>
            <a:endParaRPr lang="en-US" dirty="0"/>
          </a:p>
        </p:txBody>
      </p:sp>
      <p:sp>
        <p:nvSpPr>
          <p:cNvPr id="6" name="Footer Placeholder 5">
            <a:extLst>
              <a:ext uri="{FF2B5EF4-FFF2-40B4-BE49-F238E27FC236}">
                <a16:creationId xmlns:a16="http://schemas.microsoft.com/office/drawing/2014/main" id="{E6358EA0-9A8B-1F71-FD23-5FE50612E5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C65FEE-153B-8CEB-33F3-969E1187736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8964238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4AB6-F1B5-1A63-1AF3-2B50866E53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A03D34F3-011E-71CB-5F51-EDE74F10E9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BD00C4B-7C7F-A17B-73B3-F462BF3ACB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204A483-ADD2-D8B1-AA60-E24ECAF867ED}"/>
              </a:ext>
            </a:extLst>
          </p:cNvPr>
          <p:cNvSpPr>
            <a:spLocks noGrp="1"/>
          </p:cNvSpPr>
          <p:nvPr>
            <p:ph type="dt" sz="half" idx="10"/>
          </p:nvPr>
        </p:nvSpPr>
        <p:spPr/>
        <p:txBody>
          <a:bodyPr/>
          <a:lstStyle/>
          <a:p>
            <a:fld id="{C764DE79-268F-4C1A-8933-263129D2AF90}" type="datetimeFigureOut">
              <a:rPr lang="en-US" smtClean="0"/>
              <a:t>11/18/25</a:t>
            </a:fld>
            <a:endParaRPr lang="en-US" dirty="0"/>
          </a:p>
        </p:txBody>
      </p:sp>
      <p:sp>
        <p:nvSpPr>
          <p:cNvPr id="6" name="Footer Placeholder 5">
            <a:extLst>
              <a:ext uri="{FF2B5EF4-FFF2-40B4-BE49-F238E27FC236}">
                <a16:creationId xmlns:a16="http://schemas.microsoft.com/office/drawing/2014/main" id="{295B88E7-7E8F-3FB4-AE7C-4BE90A0B56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B8AC5E-FFDD-50A8-225E-7302AC34524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0157420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9AF7D8-A7CE-A32F-6CF7-014B030D8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711FED0E-14C5-1A35-1DC0-9F451D84E5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01AE7278-AFA0-185B-7C5A-D5C54DEE27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smtClean="0"/>
              <a:t>11/18/25</a:t>
            </a:fld>
            <a:endParaRPr lang="en-US" dirty="0"/>
          </a:p>
        </p:txBody>
      </p:sp>
      <p:sp>
        <p:nvSpPr>
          <p:cNvPr id="5" name="Footer Placeholder 4">
            <a:extLst>
              <a:ext uri="{FF2B5EF4-FFF2-40B4-BE49-F238E27FC236}">
                <a16:creationId xmlns:a16="http://schemas.microsoft.com/office/drawing/2014/main" id="{BF024F54-962F-8851-6E86-165BC3F88D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D742FABF-4E1F-0427-3063-C25BDC970E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72891816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650" r:id="rId15"/>
    <p:sldLayoutId id="2147483652" r:id="rId16"/>
    <p:sldLayoutId id="2147483651" r:id="rId17"/>
    <p:sldLayoutId id="2147483653" r:id="rId18"/>
    <p:sldLayoutId id="2147483660" r:id="rId19"/>
    <p:sldLayoutId id="2147483662" r:id="rId20"/>
    <p:sldLayoutId id="2147483654" r:id="rId21"/>
    <p:sldLayoutId id="2147483655" r:id="rId22"/>
    <p:sldLayoutId id="2147483656" r:id="rId23"/>
    <p:sldLayoutId id="2147483665" r:id="rId24"/>
    <p:sldLayoutId id="2147483663" r:id="rId25"/>
    <p:sldLayoutId id="2147483666" r:id="rId26"/>
    <p:sldLayoutId id="2147483701"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tiff"/><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27.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emf"/></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8E86-5BC1-25E8-35A8-1AFE3EE6C230}"/>
              </a:ext>
            </a:extLst>
          </p:cNvPr>
          <p:cNvSpPr>
            <a:spLocks noGrp="1"/>
          </p:cNvSpPr>
          <p:nvPr>
            <p:ph type="title"/>
          </p:nvPr>
        </p:nvSpPr>
        <p:spPr>
          <a:xfrm>
            <a:off x="288425" y="1439943"/>
            <a:ext cx="11903575" cy="1789812"/>
          </a:xfrm>
        </p:spPr>
        <p:txBody>
          <a:bodyPr>
            <a:normAutofit fontScale="90000"/>
          </a:bodyPr>
          <a:lstStyle/>
          <a:p>
            <a:r>
              <a:rPr lang="en-GB" sz="4800" dirty="0">
                <a:solidFill>
                  <a:schemeClr val="tx1"/>
                </a:solidFill>
              </a:rPr>
              <a:t>Advances in Seasonal Sea Ice Forecasting: Dynamical Models, Machine Learning, and Applications</a:t>
            </a:r>
            <a:br>
              <a:rPr lang="en-GB" sz="4800" dirty="0">
                <a:solidFill>
                  <a:schemeClr val="tx1"/>
                </a:solidFill>
              </a:rPr>
            </a:br>
            <a:endParaRPr lang="en-GB" sz="4800" dirty="0">
              <a:solidFill>
                <a:schemeClr val="tx1"/>
              </a:solidFill>
            </a:endParaRPr>
          </a:p>
        </p:txBody>
      </p:sp>
      <p:sp>
        <p:nvSpPr>
          <p:cNvPr id="5" name="Subtitle 2">
            <a:extLst>
              <a:ext uri="{FF2B5EF4-FFF2-40B4-BE49-F238E27FC236}">
                <a16:creationId xmlns:a16="http://schemas.microsoft.com/office/drawing/2014/main" id="{0E4DD94A-75A6-EBC7-E7FA-B6D7E14D51BF}"/>
              </a:ext>
            </a:extLst>
          </p:cNvPr>
          <p:cNvSpPr txBox="1">
            <a:spLocks/>
          </p:cNvSpPr>
          <p:nvPr/>
        </p:nvSpPr>
        <p:spPr>
          <a:xfrm>
            <a:off x="288425" y="3545583"/>
            <a:ext cx="10789920" cy="132805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j-lt"/>
                <a:ea typeface="+mn-ea"/>
                <a:cs typeface="+mn-cs"/>
              </a:defRPr>
            </a:lvl1pPr>
            <a:lvl2pPr marL="536575" indent="-360363" algn="l" defTabSz="914400" rtl="0" eaLnBrk="1" latinLnBrk="0" hangingPunct="1">
              <a:lnSpc>
                <a:spcPct val="90000"/>
              </a:lnSpc>
              <a:spcBef>
                <a:spcPts val="500"/>
              </a:spcBef>
              <a:buClr>
                <a:srgbClr val="EC7D30"/>
              </a:buClr>
              <a:buFont typeface="Wingdings" panose="05000000000000000000" pitchFamily="2" charset="2"/>
              <a:buChar char="ü"/>
              <a:defRPr sz="1600" kern="1200">
                <a:solidFill>
                  <a:schemeClr val="bg1"/>
                </a:solidFill>
                <a:latin typeface="+mj-lt"/>
                <a:ea typeface="+mn-ea"/>
                <a:cs typeface="+mn-cs"/>
              </a:defRPr>
            </a:lvl2pPr>
            <a:lvl3pPr marL="720725" indent="-360363" algn="l" defTabSz="914400" rtl="0" eaLnBrk="1" latinLnBrk="0" hangingPunct="1">
              <a:lnSpc>
                <a:spcPct val="90000"/>
              </a:lnSpc>
              <a:spcBef>
                <a:spcPts val="500"/>
              </a:spcBef>
              <a:buClr>
                <a:srgbClr val="EC7D30"/>
              </a:buClr>
              <a:buFont typeface="Wingdings" panose="05000000000000000000" pitchFamily="2" charset="2"/>
              <a:buChar char="ü"/>
              <a:defRPr sz="1400" kern="1200">
                <a:solidFill>
                  <a:schemeClr val="bg1"/>
                </a:solidFill>
                <a:latin typeface="+mj-lt"/>
                <a:ea typeface="+mn-ea"/>
                <a:cs typeface="+mn-cs"/>
              </a:defRPr>
            </a:lvl3pPr>
            <a:lvl4pPr marL="896938" indent="-273050" algn="l" defTabSz="914400" rtl="0" eaLnBrk="1" latinLnBrk="0" hangingPunct="1">
              <a:lnSpc>
                <a:spcPct val="90000"/>
              </a:lnSpc>
              <a:spcBef>
                <a:spcPts val="500"/>
              </a:spcBef>
              <a:buClr>
                <a:srgbClr val="EC7D30"/>
              </a:buClr>
              <a:buFont typeface="Wingdings" panose="05000000000000000000" pitchFamily="2" charset="2"/>
              <a:buChar char="ü"/>
              <a:defRPr sz="1200" kern="1200">
                <a:solidFill>
                  <a:schemeClr val="bg1"/>
                </a:solidFill>
                <a:latin typeface="+mj-lt"/>
                <a:ea typeface="+mn-ea"/>
                <a:cs typeface="+mn-cs"/>
              </a:defRPr>
            </a:lvl4pPr>
            <a:lvl5pPr marL="1169988" indent="-273050" algn="l" defTabSz="914400" rtl="0" eaLnBrk="1" latinLnBrk="0" hangingPunct="1">
              <a:lnSpc>
                <a:spcPct val="90000"/>
              </a:lnSpc>
              <a:spcBef>
                <a:spcPts val="500"/>
              </a:spcBef>
              <a:buClr>
                <a:srgbClr val="EC7D30"/>
              </a:buClr>
              <a:buFont typeface="Wingdings" panose="05000000000000000000" pitchFamily="2" charset="2"/>
              <a:buChar char="ü"/>
              <a:defRPr sz="11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latin typeface="Calibri" panose="020F0502020204030204" pitchFamily="34" charset="0"/>
                <a:cs typeface="Calibri" panose="020F0502020204030204" pitchFamily="34" charset="0"/>
              </a:rPr>
              <a:t>Yiguo Wang</a:t>
            </a:r>
            <a:endParaRPr lang="en-GB" baseline="30000" dirty="0">
              <a:solidFill>
                <a:schemeClr val="tx1"/>
              </a:solidFill>
              <a:latin typeface="Calibri" panose="020F0502020204030204" pitchFamily="34" charset="0"/>
              <a:cs typeface="Calibri" panose="020F0502020204030204" pitchFamily="34" charset="0"/>
            </a:endParaRPr>
          </a:p>
          <a:p>
            <a:r>
              <a:rPr lang="en-GB" dirty="0">
                <a:solidFill>
                  <a:schemeClr val="tx1"/>
                </a:solidFill>
              </a:rPr>
              <a:t>1. Nansen Environmental and Remote Sensing </a:t>
            </a:r>
            <a:r>
              <a:rPr lang="en-GB" dirty="0" err="1">
                <a:solidFill>
                  <a:schemeClr val="tx1"/>
                </a:solidFill>
              </a:rPr>
              <a:t>Center</a:t>
            </a:r>
            <a:r>
              <a:rPr lang="en-GB" dirty="0">
                <a:solidFill>
                  <a:schemeClr val="tx1"/>
                </a:solidFill>
              </a:rPr>
              <a:t>, Norway</a:t>
            </a:r>
          </a:p>
          <a:p>
            <a:r>
              <a:rPr lang="en-GB">
                <a:solidFill>
                  <a:schemeClr val="tx1"/>
                </a:solidFill>
              </a:rPr>
              <a:t>2. Bjerknes </a:t>
            </a:r>
            <a:r>
              <a:rPr lang="en-GB" dirty="0">
                <a:solidFill>
                  <a:schemeClr val="tx1"/>
                </a:solidFill>
              </a:rPr>
              <a:t>Centre for Climate Research, Norway</a:t>
            </a:r>
          </a:p>
        </p:txBody>
      </p:sp>
      <p:pic>
        <p:nvPicPr>
          <p:cNvPr id="9" name="Picture 8">
            <a:extLst>
              <a:ext uri="{FF2B5EF4-FFF2-40B4-BE49-F238E27FC236}">
                <a16:creationId xmlns:a16="http://schemas.microsoft.com/office/drawing/2014/main" id="{8FCD3283-1B8B-DE9C-758F-C9486E3AFD7C}"/>
              </a:ext>
            </a:extLst>
          </p:cNvPr>
          <p:cNvPicPr>
            <a:picLocks noChangeAspect="1"/>
          </p:cNvPicPr>
          <p:nvPr/>
        </p:nvPicPr>
        <p:blipFill>
          <a:blip r:embed="rId2"/>
          <a:stretch>
            <a:fillRect/>
          </a:stretch>
        </p:blipFill>
        <p:spPr>
          <a:xfrm>
            <a:off x="8220387" y="5876934"/>
            <a:ext cx="2578100" cy="762000"/>
          </a:xfrm>
          <a:prstGeom prst="rect">
            <a:avLst/>
          </a:prstGeom>
        </p:spPr>
      </p:pic>
      <p:sp>
        <p:nvSpPr>
          <p:cNvPr id="10" name="TextBox 9">
            <a:extLst>
              <a:ext uri="{FF2B5EF4-FFF2-40B4-BE49-F238E27FC236}">
                <a16:creationId xmlns:a16="http://schemas.microsoft.com/office/drawing/2014/main" id="{BB4B44A3-68FC-F53D-2A90-C07AA33B0DB1}"/>
              </a:ext>
            </a:extLst>
          </p:cNvPr>
          <p:cNvSpPr txBox="1"/>
          <p:nvPr/>
        </p:nvSpPr>
        <p:spPr>
          <a:xfrm>
            <a:off x="6855045" y="6054161"/>
            <a:ext cx="1365159" cy="58477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effectLst/>
                <a:uFillTx/>
                <a:ea typeface="Arial"/>
                <a:cs typeface="Arial"/>
                <a:sym typeface="Arial"/>
              </a:rPr>
              <a:t>BCPU</a:t>
            </a:r>
          </a:p>
        </p:txBody>
      </p:sp>
      <p:pic>
        <p:nvPicPr>
          <p:cNvPr id="11" name="Picture 10" descr="Arrow&#10;&#10;Description automatically generated">
            <a:extLst>
              <a:ext uri="{FF2B5EF4-FFF2-40B4-BE49-F238E27FC236}">
                <a16:creationId xmlns:a16="http://schemas.microsoft.com/office/drawing/2014/main" id="{E0C6A9F3-2079-076F-3E31-08E8BFE009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98487" y="5533198"/>
            <a:ext cx="1371972" cy="1215175"/>
          </a:xfrm>
          <a:prstGeom prst="rect">
            <a:avLst/>
          </a:prstGeom>
        </p:spPr>
      </p:pic>
    </p:spTree>
    <p:extLst>
      <p:ext uri="{BB962C8B-B14F-4D97-AF65-F5344CB8AC3E}">
        <p14:creationId xmlns:p14="http://schemas.microsoft.com/office/powerpoint/2010/main" val="201067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A8FEDDA-1E82-9FB3-4F7E-5962694E640E}"/>
              </a:ext>
            </a:extLst>
          </p:cNvPr>
          <p:cNvGrpSpPr/>
          <p:nvPr/>
        </p:nvGrpSpPr>
        <p:grpSpPr>
          <a:xfrm>
            <a:off x="8366571" y="984181"/>
            <a:ext cx="3658939" cy="2682002"/>
            <a:chOff x="4767490" y="984181"/>
            <a:chExt cx="3658939" cy="2682002"/>
          </a:xfrm>
        </p:grpSpPr>
        <p:pic>
          <p:nvPicPr>
            <p:cNvPr id="13" name="Picture 12">
              <a:extLst>
                <a:ext uri="{FF2B5EF4-FFF2-40B4-BE49-F238E27FC236}">
                  <a16:creationId xmlns:a16="http://schemas.microsoft.com/office/drawing/2014/main" id="{88B3C4DF-F218-114E-8F18-1185BADB17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67490" y="984181"/>
              <a:ext cx="3658939" cy="2682002"/>
            </a:xfrm>
            <a:prstGeom prst="rect">
              <a:avLst/>
            </a:prstGeom>
          </p:spPr>
        </p:pic>
        <p:sp>
          <p:nvSpPr>
            <p:cNvPr id="15" name="文本框 5">
              <a:extLst>
                <a:ext uri="{FF2B5EF4-FFF2-40B4-BE49-F238E27FC236}">
                  <a16:creationId xmlns:a16="http://schemas.microsoft.com/office/drawing/2014/main" id="{0AA3758D-C08D-9838-A6E6-639A00803D73}"/>
                </a:ext>
              </a:extLst>
            </p:cNvPr>
            <p:cNvSpPr txBox="1"/>
            <p:nvPr/>
          </p:nvSpPr>
          <p:spPr>
            <a:xfrm>
              <a:off x="6991902" y="3185147"/>
              <a:ext cx="132946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a:r>
                <a:rPr lang="en" altLang="zh-CN" sz="1200" dirty="0">
                  <a:cs typeface="Arial" panose="020B0604020202020204" pitchFamily="34" charset="0"/>
                  <a:sym typeface="Helvetica Light"/>
                </a:rPr>
                <a:t>(Gunnarsson</a:t>
              </a:r>
              <a:r>
                <a:rPr lang="en-US" altLang="zh-CN" sz="1200" dirty="0">
                  <a:cs typeface="Arial" panose="020B0604020202020204" pitchFamily="34" charset="0"/>
                  <a:sym typeface="Helvetica Light"/>
                </a:rPr>
                <a:t>,</a:t>
              </a:r>
              <a:r>
                <a:rPr lang="zh-CN" altLang="en-US" sz="1200" dirty="0">
                  <a:cs typeface="Arial" panose="020B0604020202020204" pitchFamily="34" charset="0"/>
                  <a:sym typeface="Helvetica Light"/>
                </a:rPr>
                <a:t> </a:t>
              </a:r>
              <a:r>
                <a:rPr lang="en-US" altLang="zh-CN" sz="1200" dirty="0">
                  <a:cs typeface="Arial" panose="020B0604020202020204" pitchFamily="34" charset="0"/>
                  <a:sym typeface="Helvetica Light"/>
                </a:rPr>
                <a:t>2021)</a:t>
              </a:r>
              <a:endParaRPr lang="zh-CN" altLang="en-US" sz="1200" dirty="0">
                <a:cs typeface="Arial" panose="020B0604020202020204" pitchFamily="34" charset="0"/>
                <a:sym typeface="Helvetica Light"/>
              </a:endParaRPr>
            </a:p>
          </p:txBody>
        </p:sp>
      </p:grpSp>
      <p:sp>
        <p:nvSpPr>
          <p:cNvPr id="4" name="Title 1">
            <a:extLst>
              <a:ext uri="{FF2B5EF4-FFF2-40B4-BE49-F238E27FC236}">
                <a16:creationId xmlns:a16="http://schemas.microsoft.com/office/drawing/2014/main" id="{A16D58D4-93B3-FE41-A420-B0F4A442B70F}"/>
              </a:ext>
            </a:extLst>
          </p:cNvPr>
          <p:cNvSpPr>
            <a:spLocks noGrp="1"/>
          </p:cNvSpPr>
          <p:nvPr>
            <p:ph type="title" idx="4294967295"/>
          </p:nvPr>
        </p:nvSpPr>
        <p:spPr>
          <a:xfrm>
            <a:off x="0" y="0"/>
            <a:ext cx="11131550" cy="1109663"/>
          </a:xfrm>
        </p:spPr>
        <p:txBody>
          <a:bodyPr>
            <a:normAutofit/>
          </a:bodyPr>
          <a:lstStyle/>
          <a:p>
            <a:r>
              <a:rPr lang="en-GB" sz="4000" b="1" dirty="0">
                <a:solidFill>
                  <a:srgbClr val="0432FF"/>
                </a:solidFill>
                <a:latin typeface="Arial" panose="020B0604020202020204" pitchFamily="34" charset="0"/>
                <a:cs typeface="Arial" panose="020B0604020202020204" pitchFamily="34" charset="0"/>
              </a:rPr>
              <a:t>Importance of Sea Ice Forecasting</a:t>
            </a:r>
          </a:p>
        </p:txBody>
      </p:sp>
      <p:grpSp>
        <p:nvGrpSpPr>
          <p:cNvPr id="9" name="Group 8">
            <a:extLst>
              <a:ext uri="{FF2B5EF4-FFF2-40B4-BE49-F238E27FC236}">
                <a16:creationId xmlns:a16="http://schemas.microsoft.com/office/drawing/2014/main" id="{D32F0FBC-639B-F619-838C-7362F85B6698}"/>
              </a:ext>
            </a:extLst>
          </p:cNvPr>
          <p:cNvGrpSpPr/>
          <p:nvPr/>
        </p:nvGrpSpPr>
        <p:grpSpPr>
          <a:xfrm>
            <a:off x="7320957" y="3823000"/>
            <a:ext cx="4178449" cy="2896340"/>
            <a:chOff x="4466482" y="1014923"/>
            <a:chExt cx="4342576" cy="2505613"/>
          </a:xfrm>
        </p:grpSpPr>
        <p:pic>
          <p:nvPicPr>
            <p:cNvPr id="17" name="图片 48">
              <a:extLst>
                <a:ext uri="{FF2B5EF4-FFF2-40B4-BE49-F238E27FC236}">
                  <a16:creationId xmlns:a16="http://schemas.microsoft.com/office/drawing/2014/main" id="{7347E84F-AA3C-364D-A804-CD8488D1CB1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a:xfrm>
              <a:off x="4466482" y="1014923"/>
              <a:ext cx="4342576" cy="2505613"/>
            </a:xfrm>
            <a:prstGeom prst="rect">
              <a:avLst/>
            </a:prstGeom>
          </p:spPr>
        </p:pic>
        <p:sp>
          <p:nvSpPr>
            <p:cNvPr id="18" name="Rectangle 282">
              <a:extLst>
                <a:ext uri="{FF2B5EF4-FFF2-40B4-BE49-F238E27FC236}">
                  <a16:creationId xmlns:a16="http://schemas.microsoft.com/office/drawing/2014/main" id="{A598E24A-8AD7-D441-9ECF-27881EF3E322}"/>
                </a:ext>
              </a:extLst>
            </p:cNvPr>
            <p:cNvSpPr/>
            <p:nvPr/>
          </p:nvSpPr>
          <p:spPr>
            <a:xfrm>
              <a:off x="6514153" y="1223409"/>
              <a:ext cx="2161325" cy="239631"/>
            </a:xfrm>
            <a:prstGeom prst="rect">
              <a:avLst/>
            </a:prstGeom>
          </p:spPr>
          <p:txBody>
            <a:bodyPr wrap="square">
              <a:spAutoFit/>
            </a:bodyPr>
            <a:lstStyle/>
            <a:p>
              <a:r>
                <a:rPr lang="en-US" sz="1200" dirty="0">
                  <a:ea typeface="Arial" charset="0"/>
                  <a:cs typeface="Arial" charset="0"/>
                </a:rPr>
                <a:t>(</a:t>
              </a:r>
              <a:r>
                <a:rPr lang="en-US" sz="1200" dirty="0" err="1">
                  <a:ea typeface="Arial" charset="0"/>
                  <a:cs typeface="Arial" charset="0"/>
                </a:rPr>
                <a:t>Eicken</a:t>
              </a:r>
              <a:r>
                <a:rPr lang="en-US" sz="1200" dirty="0">
                  <a:ea typeface="Arial" charset="0"/>
                  <a:cs typeface="Arial" charset="0"/>
                </a:rPr>
                <a:t> et al., </a:t>
              </a:r>
              <a:r>
                <a:rPr lang="en-US" sz="1200" i="1" dirty="0">
                  <a:ea typeface="Arial" charset="0"/>
                  <a:cs typeface="Arial" charset="0"/>
                </a:rPr>
                <a:t>Nature</a:t>
              </a:r>
              <a:r>
                <a:rPr lang="en-US" sz="1200" dirty="0">
                  <a:ea typeface="Arial" charset="0"/>
                  <a:cs typeface="Arial" charset="0"/>
                </a:rPr>
                <a:t>, 2013)</a:t>
              </a:r>
            </a:p>
          </p:txBody>
        </p:sp>
      </p:grpSp>
      <p:grpSp>
        <p:nvGrpSpPr>
          <p:cNvPr id="12" name="Group 11">
            <a:extLst>
              <a:ext uri="{FF2B5EF4-FFF2-40B4-BE49-F238E27FC236}">
                <a16:creationId xmlns:a16="http://schemas.microsoft.com/office/drawing/2014/main" id="{24AB786F-D61C-907A-712B-8D7D3BC4806F}"/>
              </a:ext>
            </a:extLst>
          </p:cNvPr>
          <p:cNvGrpSpPr/>
          <p:nvPr/>
        </p:nvGrpSpPr>
        <p:grpSpPr>
          <a:xfrm>
            <a:off x="3897509" y="991327"/>
            <a:ext cx="4231042" cy="2696350"/>
            <a:chOff x="334942" y="1049019"/>
            <a:chExt cx="3913039" cy="2398188"/>
          </a:xfrm>
        </p:grpSpPr>
        <p:grpSp>
          <p:nvGrpSpPr>
            <p:cNvPr id="5" name="Group 4">
              <a:extLst>
                <a:ext uri="{FF2B5EF4-FFF2-40B4-BE49-F238E27FC236}">
                  <a16:creationId xmlns:a16="http://schemas.microsoft.com/office/drawing/2014/main" id="{09ED7DA0-37D8-749B-D448-0E3A60C8CBC4}"/>
                </a:ext>
              </a:extLst>
            </p:cNvPr>
            <p:cNvGrpSpPr/>
            <p:nvPr/>
          </p:nvGrpSpPr>
          <p:grpSpPr>
            <a:xfrm>
              <a:off x="334942" y="1049019"/>
              <a:ext cx="3913039" cy="2398188"/>
              <a:chOff x="4688590" y="3939932"/>
              <a:chExt cx="4028210" cy="2285809"/>
            </a:xfrm>
          </p:grpSpPr>
          <p:pic>
            <p:nvPicPr>
              <p:cNvPr id="6" name="Picture 2">
                <a:extLst>
                  <a:ext uri="{FF2B5EF4-FFF2-40B4-BE49-F238E27FC236}">
                    <a16:creationId xmlns:a16="http://schemas.microsoft.com/office/drawing/2014/main" id="{43534487-C322-34FF-95BA-AB3A1D945CB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4688590" y="3939932"/>
                <a:ext cx="4028210" cy="225748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5">
                <a:extLst>
                  <a:ext uri="{FF2B5EF4-FFF2-40B4-BE49-F238E27FC236}">
                    <a16:creationId xmlns:a16="http://schemas.microsoft.com/office/drawing/2014/main" id="{B084D688-09C1-8210-3A01-194EBEE4D52C}"/>
                  </a:ext>
                </a:extLst>
              </p:cNvPr>
              <p:cNvSpPr txBox="1"/>
              <p:nvPr/>
            </p:nvSpPr>
            <p:spPr>
              <a:xfrm>
                <a:off x="7255562" y="5951944"/>
                <a:ext cx="1368597" cy="2737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a:r>
                  <a:rPr lang="en" altLang="zh-CN" sz="1200" dirty="0">
                    <a:cs typeface="Arial" panose="020B0604020202020204" pitchFamily="34" charset="0"/>
                    <a:sym typeface="Helvetica Light"/>
                  </a:rPr>
                  <a:t>(Gunnarsson</a:t>
                </a:r>
                <a:r>
                  <a:rPr lang="en-US" altLang="zh-CN" sz="1200" dirty="0">
                    <a:cs typeface="Arial" panose="020B0604020202020204" pitchFamily="34" charset="0"/>
                    <a:sym typeface="Helvetica Light"/>
                  </a:rPr>
                  <a:t>,</a:t>
                </a:r>
                <a:r>
                  <a:rPr lang="zh-CN" altLang="en-US" sz="1200" dirty="0">
                    <a:cs typeface="Arial" panose="020B0604020202020204" pitchFamily="34" charset="0"/>
                    <a:sym typeface="Helvetica Light"/>
                  </a:rPr>
                  <a:t> </a:t>
                </a:r>
                <a:r>
                  <a:rPr lang="en-US" altLang="zh-CN" sz="1200" dirty="0">
                    <a:cs typeface="Arial" panose="020B0604020202020204" pitchFamily="34" charset="0"/>
                    <a:sym typeface="Helvetica Light"/>
                  </a:rPr>
                  <a:t>2021)</a:t>
                </a:r>
                <a:endParaRPr lang="zh-CN" altLang="en-US" sz="1200" dirty="0">
                  <a:cs typeface="Arial" panose="020B0604020202020204" pitchFamily="34" charset="0"/>
                  <a:sym typeface="Helvetica Light"/>
                </a:endParaRPr>
              </a:p>
            </p:txBody>
          </p:sp>
        </p:grpSp>
        <p:sp>
          <p:nvSpPr>
            <p:cNvPr id="11" name="TextBox 10">
              <a:extLst>
                <a:ext uri="{FF2B5EF4-FFF2-40B4-BE49-F238E27FC236}">
                  <a16:creationId xmlns:a16="http://schemas.microsoft.com/office/drawing/2014/main" id="{A5DC60F9-6972-1556-B0F6-46A13D3665DB}"/>
                </a:ext>
              </a:extLst>
            </p:cNvPr>
            <p:cNvSpPr txBox="1"/>
            <p:nvPr/>
          </p:nvSpPr>
          <p:spPr>
            <a:xfrm>
              <a:off x="334942" y="1110046"/>
              <a:ext cx="3913038" cy="369332"/>
            </a:xfrm>
            <a:prstGeom prst="rect">
              <a:avLst/>
            </a:prstGeom>
            <a:noFill/>
          </p:spPr>
          <p:txBody>
            <a:bodyPr wrap="square">
              <a:spAutoFit/>
            </a:bodyPr>
            <a:lstStyle/>
            <a:p>
              <a:r>
                <a:rPr lang="en-GB" dirty="0">
                  <a:solidFill>
                    <a:srgbClr val="333333"/>
                  </a:solidFill>
                  <a:latin typeface="Charter" panose="02040503050506020203" pitchFamily="18" charset="0"/>
                </a:rPr>
                <a:t>Northern Sea Route</a:t>
              </a:r>
              <a:r>
                <a:rPr lang="zh-CN" altLang="en-US" dirty="0">
                  <a:solidFill>
                    <a:srgbClr val="333333"/>
                  </a:solidFill>
                  <a:latin typeface="Charter" panose="02040503050506020203" pitchFamily="18" charset="0"/>
                </a:rPr>
                <a:t> </a:t>
              </a:r>
              <a:r>
                <a:rPr lang="en-US" altLang="zh-CN" dirty="0">
                  <a:solidFill>
                    <a:srgbClr val="333333"/>
                  </a:solidFill>
                  <a:latin typeface="Charter" panose="02040503050506020203" pitchFamily="18" charset="0"/>
                </a:rPr>
                <a:t>in 2018</a:t>
              </a:r>
              <a:endParaRPr lang="en-GB" dirty="0"/>
            </a:p>
          </p:txBody>
        </p:sp>
      </p:grpSp>
      <p:grpSp>
        <p:nvGrpSpPr>
          <p:cNvPr id="23" name="Group 22">
            <a:extLst>
              <a:ext uri="{FF2B5EF4-FFF2-40B4-BE49-F238E27FC236}">
                <a16:creationId xmlns:a16="http://schemas.microsoft.com/office/drawing/2014/main" id="{59CF7F1C-4674-DE0B-381C-19F2087257CC}"/>
              </a:ext>
            </a:extLst>
          </p:cNvPr>
          <p:cNvGrpSpPr/>
          <p:nvPr/>
        </p:nvGrpSpPr>
        <p:grpSpPr>
          <a:xfrm>
            <a:off x="2439044" y="3588057"/>
            <a:ext cx="4269717" cy="3125863"/>
            <a:chOff x="7847341" y="2815815"/>
            <a:chExt cx="4269717" cy="3136286"/>
          </a:xfrm>
        </p:grpSpPr>
        <p:grpSp>
          <p:nvGrpSpPr>
            <p:cNvPr id="26" name="Group 25">
              <a:extLst>
                <a:ext uri="{FF2B5EF4-FFF2-40B4-BE49-F238E27FC236}">
                  <a16:creationId xmlns:a16="http://schemas.microsoft.com/office/drawing/2014/main" id="{B523BD01-19C9-C436-1EB6-E0F2E2A7F1A2}"/>
                </a:ext>
              </a:extLst>
            </p:cNvPr>
            <p:cNvGrpSpPr/>
            <p:nvPr/>
          </p:nvGrpSpPr>
          <p:grpSpPr>
            <a:xfrm>
              <a:off x="7847341" y="2815815"/>
              <a:ext cx="4269717" cy="3136286"/>
              <a:chOff x="7847341" y="2815815"/>
              <a:chExt cx="4269717" cy="3136286"/>
            </a:xfrm>
          </p:grpSpPr>
          <p:sp>
            <p:nvSpPr>
              <p:cNvPr id="27" name="Rectangle 26">
                <a:extLst>
                  <a:ext uri="{FF2B5EF4-FFF2-40B4-BE49-F238E27FC236}">
                    <a16:creationId xmlns:a16="http://schemas.microsoft.com/office/drawing/2014/main" id="{74B36578-F7F6-AE87-4C29-A752ACF98C80}"/>
                  </a:ext>
                </a:extLst>
              </p:cNvPr>
              <p:cNvSpPr/>
              <p:nvPr/>
            </p:nvSpPr>
            <p:spPr>
              <a:xfrm>
                <a:off x="9578004" y="2815815"/>
                <a:ext cx="1040606" cy="370564"/>
              </a:xfrm>
              <a:prstGeom prst="rect">
                <a:avLst/>
              </a:prstGeom>
            </p:spPr>
            <p:txBody>
              <a:bodyPr wrap="none">
                <a:spAutoFit/>
              </a:bodyPr>
              <a:lstStyle/>
              <a:p>
                <a:r>
                  <a:rPr lang="nb-NO" dirty="0" err="1">
                    <a:solidFill>
                      <a:srgbClr val="000000"/>
                    </a:solidFill>
                    <a:latin typeface="Times New Roman" panose="02020603050405020304" pitchFamily="18" charset="0"/>
                    <a:cs typeface="Times New Roman" panose="02020603050405020304" pitchFamily="18" charset="0"/>
                  </a:rPr>
                  <a:t>Tourisms</a:t>
                </a:r>
                <a:endParaRPr lang="nb-NO" dirty="0">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35C7D049-12CC-DC20-5525-5ACA2C1FF312}"/>
                  </a:ext>
                </a:extLst>
              </p:cNvPr>
              <p:cNvPicPr>
                <a:picLocks noChangeAspect="1"/>
              </p:cNvPicPr>
              <p:nvPr/>
            </p:nvPicPr>
            <p:blipFill>
              <a:blip r:embed="rId6"/>
              <a:stretch>
                <a:fillRect/>
              </a:stretch>
            </p:blipFill>
            <p:spPr>
              <a:xfrm>
                <a:off x="7847341" y="3132614"/>
                <a:ext cx="4269717" cy="2819487"/>
              </a:xfrm>
              <a:prstGeom prst="rect">
                <a:avLst/>
              </a:prstGeom>
            </p:spPr>
          </p:pic>
        </p:grpSp>
        <p:sp>
          <p:nvSpPr>
            <p:cNvPr id="25" name="Rectangle 24">
              <a:extLst>
                <a:ext uri="{FF2B5EF4-FFF2-40B4-BE49-F238E27FC236}">
                  <a16:creationId xmlns:a16="http://schemas.microsoft.com/office/drawing/2014/main" id="{EBACF95A-705A-8FF8-6E90-5A27A41DF2B5}"/>
                </a:ext>
              </a:extLst>
            </p:cNvPr>
            <p:cNvSpPr/>
            <p:nvPr/>
          </p:nvSpPr>
          <p:spPr>
            <a:xfrm>
              <a:off x="8177064" y="3498077"/>
              <a:ext cx="1944763" cy="308803"/>
            </a:xfrm>
            <a:prstGeom prst="rect">
              <a:avLst/>
            </a:prstGeom>
          </p:spPr>
          <p:txBody>
            <a:bodyPr wrap="none">
              <a:spAutoFit/>
            </a:bodyPr>
            <a:lstStyle/>
            <a:p>
              <a:r>
                <a:rPr lang="nb-NO" sz="1400" dirty="0">
                  <a:latin typeface="Times New Roman" panose="02020603050405020304" pitchFamily="18" charset="0"/>
                  <a:cs typeface="Times New Roman" panose="02020603050405020304" pitchFamily="18" charset="0"/>
                </a:rPr>
                <a:t>(</a:t>
              </a:r>
              <a:r>
                <a:rPr lang="nb-NO" sz="1400" dirty="0" err="1">
                  <a:latin typeface="Times New Roman" panose="02020603050405020304" pitchFamily="18" charset="0"/>
                  <a:cs typeface="Times New Roman" panose="02020603050405020304" pitchFamily="18" charset="0"/>
                </a:rPr>
                <a:t>Palmowski</a:t>
              </a:r>
              <a:r>
                <a:rPr lang="zh-CN" altLang="nb-NO"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et al., 202</a:t>
              </a:r>
              <a:r>
                <a:rPr lang="nb-NO" altLang="zh-CN" sz="1400" dirty="0">
                  <a:latin typeface="Times New Roman" panose="02020603050405020304" pitchFamily="18" charset="0"/>
                  <a:cs typeface="Times New Roman" panose="02020603050405020304" pitchFamily="18" charset="0"/>
                </a:rPr>
                <a:t>0)</a:t>
              </a:r>
              <a:endParaRPr lang="nb-NO" sz="1400" dirty="0">
                <a:latin typeface="Times New Roman" panose="02020603050405020304" pitchFamily="18" charset="0"/>
                <a:cs typeface="Times New Roman" panose="02020603050405020304" pitchFamily="18" charset="0"/>
              </a:endParaRPr>
            </a:p>
          </p:txBody>
        </p:sp>
      </p:grpSp>
      <p:grpSp>
        <p:nvGrpSpPr>
          <p:cNvPr id="14" name="组合 36">
            <a:extLst>
              <a:ext uri="{FF2B5EF4-FFF2-40B4-BE49-F238E27FC236}">
                <a16:creationId xmlns:a16="http://schemas.microsoft.com/office/drawing/2014/main" id="{A0ADA827-85BE-77AE-5471-8EC760438F72}"/>
              </a:ext>
            </a:extLst>
          </p:cNvPr>
          <p:cNvGrpSpPr/>
          <p:nvPr/>
        </p:nvGrpSpPr>
        <p:grpSpPr>
          <a:xfrm>
            <a:off x="636287" y="937109"/>
            <a:ext cx="2841709" cy="2858631"/>
            <a:chOff x="5849046" y="2165134"/>
            <a:chExt cx="2841709" cy="2858631"/>
          </a:xfrm>
        </p:grpSpPr>
        <p:grpSp>
          <p:nvGrpSpPr>
            <p:cNvPr id="19" name="组合 37">
              <a:extLst>
                <a:ext uri="{FF2B5EF4-FFF2-40B4-BE49-F238E27FC236}">
                  <a16:creationId xmlns:a16="http://schemas.microsoft.com/office/drawing/2014/main" id="{FAE8041F-ABD2-08AF-0773-ED398CE36901}"/>
                </a:ext>
              </a:extLst>
            </p:cNvPr>
            <p:cNvGrpSpPr/>
            <p:nvPr/>
          </p:nvGrpSpPr>
          <p:grpSpPr>
            <a:xfrm>
              <a:off x="5849046" y="2165134"/>
              <a:ext cx="2581547" cy="2858631"/>
              <a:chOff x="5383646" y="1607224"/>
              <a:chExt cx="3025752" cy="3383657"/>
            </a:xfrm>
          </p:grpSpPr>
          <p:pic>
            <p:nvPicPr>
              <p:cNvPr id="22" name="图片 40">
                <a:extLst>
                  <a:ext uri="{FF2B5EF4-FFF2-40B4-BE49-F238E27FC236}">
                    <a16:creationId xmlns:a16="http://schemas.microsoft.com/office/drawing/2014/main" id="{1D127CE0-DBD7-6981-3577-4F89FAE507C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83646" y="1607224"/>
                <a:ext cx="3025752" cy="3025753"/>
              </a:xfrm>
              <a:prstGeom prst="rect">
                <a:avLst/>
              </a:prstGeom>
            </p:spPr>
          </p:pic>
          <p:sp>
            <p:nvSpPr>
              <p:cNvPr id="24" name="文本框 41">
                <a:extLst>
                  <a:ext uri="{FF2B5EF4-FFF2-40B4-BE49-F238E27FC236}">
                    <a16:creationId xmlns:a16="http://schemas.microsoft.com/office/drawing/2014/main" id="{FF9C73CF-9B5B-98F1-701C-5BE7CC21E64D}"/>
                  </a:ext>
                </a:extLst>
              </p:cNvPr>
              <p:cNvSpPr txBox="1"/>
              <p:nvPr/>
            </p:nvSpPr>
            <p:spPr>
              <a:xfrm>
                <a:off x="5822852" y="4590147"/>
                <a:ext cx="2343277" cy="400734"/>
              </a:xfrm>
              <a:prstGeom prst="rect">
                <a:avLst/>
              </a:prstGeom>
              <a:noFill/>
            </p:spPr>
            <p:txBody>
              <a:bodyPr wrap="none" rtlCol="0">
                <a:spAutoFit/>
              </a:bodyPr>
              <a:lstStyle/>
              <a:p>
                <a:r>
                  <a:rPr lang="nb-NO" altLang="zh-CN" sz="1600" dirty="0">
                    <a:latin typeface="Arial" panose="020B0604020202020204" pitchFamily="34" charset="0"/>
                    <a:cs typeface="Arial" panose="020B0604020202020204" pitchFamily="34" charset="0"/>
                  </a:rPr>
                  <a:t>Bekkers et al., 2018</a:t>
                </a:r>
                <a:endParaRPr lang="en" altLang="zh-CN" sz="1600" dirty="0">
                  <a:latin typeface="Arial" panose="020B0604020202020204" pitchFamily="34" charset="0"/>
                  <a:cs typeface="Arial" panose="020B0604020202020204" pitchFamily="34" charset="0"/>
                </a:endParaRPr>
              </a:p>
            </p:txBody>
          </p:sp>
        </p:grpSp>
        <p:sp>
          <p:nvSpPr>
            <p:cNvPr id="20" name="文本框 38">
              <a:extLst>
                <a:ext uri="{FF2B5EF4-FFF2-40B4-BE49-F238E27FC236}">
                  <a16:creationId xmlns:a16="http://schemas.microsoft.com/office/drawing/2014/main" id="{60B85EE0-D5A4-FB60-0E9F-DF16FF890EFA}"/>
                </a:ext>
              </a:extLst>
            </p:cNvPr>
            <p:cNvSpPr txBox="1"/>
            <p:nvPr/>
          </p:nvSpPr>
          <p:spPr>
            <a:xfrm>
              <a:off x="6004368" y="2486963"/>
              <a:ext cx="2686387" cy="879408"/>
            </a:xfrm>
            <a:prstGeom prst="rect">
              <a:avLst/>
            </a:prstGeom>
            <a:noFill/>
          </p:spPr>
          <p:txBody>
            <a:bodyPr wrap="square" rtlCol="0">
              <a:spAutoFit/>
            </a:bodyPr>
            <a:lstStyle/>
            <a:p>
              <a:pPr>
                <a:lnSpc>
                  <a:spcPct val="150000"/>
                </a:lnSpc>
              </a:pPr>
              <a:r>
                <a:rPr kumimoji="1" lang="en-US" altLang="zh-CN" sz="2000" dirty="0">
                  <a:solidFill>
                    <a:srgbClr val="0432FF"/>
                  </a:solidFill>
                  <a:latin typeface="Arial" panose="020B0604020202020204" pitchFamily="34" charset="0"/>
                  <a:ea typeface="微软雅黑" panose="020B0503020204020204" pitchFamily="34" charset="-122"/>
                  <a:cs typeface="Arial" panose="020B0604020202020204" pitchFamily="34" charset="0"/>
                </a:rPr>
                <a:t>Northeast Passage</a:t>
              </a:r>
              <a:r>
                <a:rPr kumimoji="1" lang="zh-CN" altLang="en-US" sz="2000" dirty="0">
                  <a:solidFill>
                    <a:srgbClr val="0432FF"/>
                  </a:solidFill>
                  <a:latin typeface="Arial" panose="020B0604020202020204" pitchFamily="34" charset="0"/>
                  <a:ea typeface="微软雅黑" panose="020B0503020204020204" pitchFamily="34" charset="-122"/>
                  <a:cs typeface="Arial" panose="020B0604020202020204" pitchFamily="34" charset="0"/>
                </a:rPr>
                <a:t>：</a:t>
              </a:r>
              <a:endParaRPr kumimoji="1" lang="en-US" altLang="zh-CN" sz="2000" dirty="0">
                <a:solidFill>
                  <a:srgbClr val="0432FF"/>
                </a:solidFill>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en-US" altLang="zh-CN" sz="1600" dirty="0">
                  <a:solidFill>
                    <a:srgbClr val="0432FF"/>
                  </a:solidFill>
                  <a:latin typeface="Arial" panose="020B0604020202020204" pitchFamily="34" charset="0"/>
                  <a:ea typeface="微软雅黑" panose="020B0503020204020204" pitchFamily="34" charset="-122"/>
                  <a:cs typeface="Arial" panose="020B0604020202020204" pitchFamily="34" charset="0"/>
                </a:rPr>
                <a:t>13700</a:t>
              </a:r>
              <a:r>
                <a:rPr kumimoji="1" lang="zh-CN" altLang="en-US" sz="1600" dirty="0">
                  <a:solidFill>
                    <a:srgbClr val="0432FF"/>
                  </a:solidFill>
                  <a:latin typeface="Arial" panose="020B0604020202020204" pitchFamily="34" charset="0"/>
                  <a:ea typeface="微软雅黑" panose="020B0503020204020204" pitchFamily="34" charset="-122"/>
                  <a:cs typeface="Arial" panose="020B0604020202020204" pitchFamily="34" charset="0"/>
                </a:rPr>
                <a:t> </a:t>
              </a:r>
              <a:r>
                <a:rPr kumimoji="1" lang="en-US" altLang="zh-CN" sz="1600" dirty="0">
                  <a:solidFill>
                    <a:srgbClr val="0432FF"/>
                  </a:solidFill>
                  <a:latin typeface="Arial" panose="020B0604020202020204" pitchFamily="34" charset="0"/>
                  <a:ea typeface="微软雅黑" panose="020B0503020204020204" pitchFamily="34" charset="-122"/>
                  <a:cs typeface="Arial" panose="020B0604020202020204" pitchFamily="34" charset="0"/>
                </a:rPr>
                <a:t>km</a:t>
              </a:r>
              <a:r>
                <a:rPr kumimoji="1" lang="zh-CN" altLang="en-US" sz="1600" dirty="0">
                  <a:solidFill>
                    <a:srgbClr val="0432FF"/>
                  </a:solidFill>
                  <a:latin typeface="Arial" panose="020B0604020202020204" pitchFamily="34" charset="0"/>
                  <a:ea typeface="微软雅黑" panose="020B0503020204020204" pitchFamily="34" charset="-122"/>
                  <a:cs typeface="Arial" panose="020B0604020202020204" pitchFamily="34" charset="0"/>
                </a:rPr>
                <a:t> </a:t>
              </a:r>
              <a:r>
                <a:rPr kumimoji="1" lang="en-US" altLang="zh-CN" sz="1600" dirty="0">
                  <a:solidFill>
                    <a:srgbClr val="0432FF"/>
                  </a:solidFill>
                  <a:latin typeface="Arial" panose="020B0604020202020204" pitchFamily="34" charset="0"/>
                  <a:ea typeface="微软雅黑" panose="020B0503020204020204" pitchFamily="34" charset="-122"/>
                  <a:cs typeface="Arial" panose="020B0604020202020204" pitchFamily="34" charset="0"/>
                </a:rPr>
                <a:t>/</a:t>
              </a:r>
              <a:r>
                <a:rPr kumimoji="1" lang="zh-CN" altLang="en-US" sz="1600" dirty="0">
                  <a:solidFill>
                    <a:srgbClr val="0432FF"/>
                  </a:solidFill>
                  <a:latin typeface="Arial" panose="020B0604020202020204" pitchFamily="34" charset="0"/>
                  <a:ea typeface="微软雅黑" panose="020B0503020204020204" pitchFamily="34" charset="-122"/>
                  <a:cs typeface="Arial" panose="020B0604020202020204" pitchFamily="34" charset="0"/>
                </a:rPr>
                <a:t> </a:t>
              </a:r>
              <a:r>
                <a:rPr kumimoji="1" lang="en-US" altLang="zh-CN" sz="1600" dirty="0">
                  <a:solidFill>
                    <a:srgbClr val="0432FF"/>
                  </a:solidFill>
                  <a:latin typeface="Arial" panose="020B0604020202020204" pitchFamily="34" charset="0"/>
                  <a:ea typeface="微软雅黑" panose="020B0503020204020204" pitchFamily="34" charset="-122"/>
                  <a:cs typeface="Arial" panose="020B0604020202020204" pitchFamily="34" charset="0"/>
                </a:rPr>
                <a:t>22 days</a:t>
              </a:r>
            </a:p>
          </p:txBody>
        </p:sp>
        <p:sp>
          <p:nvSpPr>
            <p:cNvPr id="21" name="文本框 39">
              <a:extLst>
                <a:ext uri="{FF2B5EF4-FFF2-40B4-BE49-F238E27FC236}">
                  <a16:creationId xmlns:a16="http://schemas.microsoft.com/office/drawing/2014/main" id="{15CCC533-CEE0-04BD-F45A-B953D1FD5475}"/>
                </a:ext>
              </a:extLst>
            </p:cNvPr>
            <p:cNvSpPr txBox="1"/>
            <p:nvPr/>
          </p:nvSpPr>
          <p:spPr>
            <a:xfrm>
              <a:off x="6042147" y="3610552"/>
              <a:ext cx="2610831" cy="725968"/>
            </a:xfrm>
            <a:prstGeom prst="rect">
              <a:avLst/>
            </a:prstGeom>
            <a:noFill/>
          </p:spPr>
          <p:txBody>
            <a:bodyPr wrap="square" rtlCol="0">
              <a:spAutoFit/>
            </a:bodyPr>
            <a:lstStyle/>
            <a:p>
              <a:r>
                <a:rPr kumimoji="1" lang="nb-NO"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Suez Canal Route</a:t>
              </a:r>
              <a:r>
                <a:rPr kumimoji="1" lang="zh-CN" altLang="en-US" sz="2000" dirty="0">
                  <a:solidFill>
                    <a:srgbClr val="C00000"/>
                  </a:solidFill>
                  <a:latin typeface="Arial" panose="020B0604020202020204" pitchFamily="34" charset="0"/>
                  <a:ea typeface="微软雅黑" panose="020B0503020204020204" pitchFamily="34" charset="-122"/>
                  <a:cs typeface="Arial" panose="020B0604020202020204" pitchFamily="34" charset="0"/>
                </a:rPr>
                <a:t>：</a:t>
              </a:r>
              <a:endParaRPr kumimoji="1"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en-US" altLang="zh-CN" sz="1600" dirty="0">
                  <a:solidFill>
                    <a:srgbClr val="C00000"/>
                  </a:solidFill>
                  <a:latin typeface="Arial" panose="020B0604020202020204" pitchFamily="34" charset="0"/>
                  <a:ea typeface="微软雅黑" panose="020B0503020204020204" pitchFamily="34" charset="-122"/>
                  <a:cs typeface="Arial" panose="020B0604020202020204" pitchFamily="34" charset="0"/>
                </a:rPr>
                <a:t>20900</a:t>
              </a:r>
              <a:r>
                <a:rPr kumimoji="1" lang="zh-CN" altLang="en-US" sz="160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kumimoji="1" lang="en-US" altLang="zh-CN" sz="1600" dirty="0">
                  <a:solidFill>
                    <a:srgbClr val="C00000"/>
                  </a:solidFill>
                  <a:latin typeface="Arial" panose="020B0604020202020204" pitchFamily="34" charset="0"/>
                  <a:ea typeface="微软雅黑" panose="020B0503020204020204" pitchFamily="34" charset="-122"/>
                  <a:cs typeface="Arial" panose="020B0604020202020204" pitchFamily="34" charset="0"/>
                </a:rPr>
                <a:t>km</a:t>
              </a:r>
              <a:r>
                <a:rPr kumimoji="1" lang="zh-CN" altLang="en-US" sz="160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kumimoji="1" lang="en-US" altLang="zh-CN" sz="1600" dirty="0">
                  <a:solidFill>
                    <a:srgbClr val="C00000"/>
                  </a:solidFill>
                  <a:latin typeface="Arial" panose="020B0604020202020204" pitchFamily="34" charset="0"/>
                  <a:ea typeface="微软雅黑" panose="020B0503020204020204" pitchFamily="34" charset="-122"/>
                  <a:cs typeface="Arial" panose="020B0604020202020204" pitchFamily="34" charset="0"/>
                </a:rPr>
                <a:t>/</a:t>
              </a:r>
              <a:r>
                <a:rPr kumimoji="1" lang="zh-CN" altLang="en-US" sz="160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kumimoji="1" lang="en-US" altLang="zh-CN" sz="1600" dirty="0">
                  <a:solidFill>
                    <a:srgbClr val="C00000"/>
                  </a:solidFill>
                  <a:latin typeface="Arial" panose="020B0604020202020204" pitchFamily="34" charset="0"/>
                  <a:ea typeface="微软雅黑" panose="020B0503020204020204" pitchFamily="34" charset="-122"/>
                  <a:cs typeface="Arial" panose="020B0604020202020204" pitchFamily="34" charset="0"/>
                </a:rPr>
                <a:t>37</a:t>
              </a:r>
              <a:r>
                <a:rPr kumimoji="1" lang="zh-CN" altLang="en-US" sz="160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kumimoji="1" lang="en-US" altLang="zh-CN" sz="1600" dirty="0">
                  <a:solidFill>
                    <a:srgbClr val="C00000"/>
                  </a:solidFill>
                  <a:latin typeface="Arial" panose="020B0604020202020204" pitchFamily="34" charset="0"/>
                  <a:ea typeface="微软雅黑" panose="020B0503020204020204" pitchFamily="34" charset="-122"/>
                  <a:cs typeface="Arial" panose="020B0604020202020204" pitchFamily="34" charset="0"/>
                </a:rPr>
                <a:t>days</a:t>
              </a:r>
              <a:endParaRPr kumimoji="1" lang="zh-CN" altLang="en-US" sz="16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34343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FF6F0-48C1-3B5C-3AD6-DF3C032E659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AB54436-C97C-B3C7-D5AC-176886E49B23}"/>
              </a:ext>
            </a:extLst>
          </p:cNvPr>
          <p:cNvSpPr>
            <a:spLocks noGrp="1"/>
          </p:cNvSpPr>
          <p:nvPr>
            <p:ph type="title" idx="4294967295"/>
          </p:nvPr>
        </p:nvSpPr>
        <p:spPr>
          <a:xfrm>
            <a:off x="0" y="0"/>
            <a:ext cx="11131550" cy="1109663"/>
          </a:xfrm>
        </p:spPr>
        <p:txBody>
          <a:bodyPr>
            <a:normAutofit/>
          </a:bodyPr>
          <a:lstStyle/>
          <a:p>
            <a:r>
              <a:rPr lang="en-GB" sz="4000" b="1" dirty="0">
                <a:solidFill>
                  <a:srgbClr val="0432FF"/>
                </a:solidFill>
                <a:latin typeface="Arial" panose="020B0604020202020204" pitchFamily="34" charset="0"/>
                <a:cs typeface="Arial" panose="020B0604020202020204" pitchFamily="34" charset="0"/>
              </a:rPr>
              <a:t>Importance of Sea Ice Forecasting</a:t>
            </a:r>
          </a:p>
        </p:txBody>
      </p:sp>
      <p:grpSp>
        <p:nvGrpSpPr>
          <p:cNvPr id="30" name="Group 29">
            <a:extLst>
              <a:ext uri="{FF2B5EF4-FFF2-40B4-BE49-F238E27FC236}">
                <a16:creationId xmlns:a16="http://schemas.microsoft.com/office/drawing/2014/main" id="{AA7E29EA-6529-1BAB-4E96-44E7B5FD17C4}"/>
              </a:ext>
            </a:extLst>
          </p:cNvPr>
          <p:cNvGrpSpPr/>
          <p:nvPr/>
        </p:nvGrpSpPr>
        <p:grpSpPr>
          <a:xfrm>
            <a:off x="8191001" y="1177093"/>
            <a:ext cx="3014135" cy="4249166"/>
            <a:chOff x="4625248" y="2326270"/>
            <a:chExt cx="3014135" cy="4249166"/>
          </a:xfrm>
        </p:grpSpPr>
        <p:sp>
          <p:nvSpPr>
            <p:cNvPr id="31" name="Rectangle 30">
              <a:extLst>
                <a:ext uri="{FF2B5EF4-FFF2-40B4-BE49-F238E27FC236}">
                  <a16:creationId xmlns:a16="http://schemas.microsoft.com/office/drawing/2014/main" id="{88B47AE0-68A9-7F67-CCF7-300D5E7D0387}"/>
                </a:ext>
              </a:extLst>
            </p:cNvPr>
            <p:cNvSpPr/>
            <p:nvPr/>
          </p:nvSpPr>
          <p:spPr>
            <a:xfrm>
              <a:off x="5881786" y="6206104"/>
              <a:ext cx="1757597" cy="369332"/>
            </a:xfrm>
            <a:prstGeom prst="rect">
              <a:avLst/>
            </a:prstGeom>
          </p:spPr>
          <p:txBody>
            <a:bodyPr wrap="none">
              <a:spAutoFit/>
            </a:bodyPr>
            <a:lstStyle/>
            <a:p>
              <a:r>
                <a:rPr lang="nb-NO" dirty="0" err="1">
                  <a:solidFill>
                    <a:schemeClr val="accent3">
                      <a:lumMod val="75000"/>
                    </a:schemeClr>
                  </a:solidFill>
                  <a:latin typeface="Times New Roman" panose="02020603050405020304" pitchFamily="18" charset="0"/>
                  <a:cs typeface="Times New Roman" panose="02020603050405020304" pitchFamily="18" charset="0"/>
                </a:rPr>
                <a:t>Clem</a:t>
              </a:r>
              <a:r>
                <a:rPr lang="zh-CN" altLang="nb-NO" dirty="0">
                  <a:solidFill>
                    <a:schemeClr val="accent3">
                      <a:lumMod val="75000"/>
                    </a:schemeClr>
                  </a:solidFill>
                  <a:latin typeface="Times New Roman" panose="02020603050405020304" pitchFamily="18" charset="0"/>
                  <a:cs typeface="Times New Roman" panose="02020603050405020304" pitchFamily="18" charset="0"/>
                </a:rPr>
                <a:t> </a:t>
              </a:r>
              <a:r>
                <a:rPr lang="en-US" altLang="zh-CN" dirty="0">
                  <a:solidFill>
                    <a:schemeClr val="accent3">
                      <a:lumMod val="75000"/>
                    </a:schemeClr>
                  </a:solidFill>
                  <a:latin typeface="Times New Roman" panose="02020603050405020304" pitchFamily="18" charset="0"/>
                  <a:cs typeface="Times New Roman" panose="02020603050405020304" pitchFamily="18" charset="0"/>
                </a:rPr>
                <a:t>et al., 202</a:t>
              </a:r>
              <a:r>
                <a:rPr lang="nb-NO" altLang="zh-CN" dirty="0">
                  <a:solidFill>
                    <a:schemeClr val="accent3">
                      <a:lumMod val="75000"/>
                    </a:schemeClr>
                  </a:solidFill>
                  <a:latin typeface="Times New Roman" panose="02020603050405020304" pitchFamily="18" charset="0"/>
                  <a:cs typeface="Times New Roman" panose="02020603050405020304" pitchFamily="18" charset="0"/>
                </a:rPr>
                <a:t>2</a:t>
              </a:r>
              <a:endParaRPr lang="nb-NO" dirty="0">
                <a:solidFill>
                  <a:schemeClr val="accent3">
                    <a:lumMod val="75000"/>
                  </a:schemeClr>
                </a:solidFill>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3695ABB1-817B-88F0-9F7A-5A1BCB43513F}"/>
                </a:ext>
              </a:extLst>
            </p:cNvPr>
            <p:cNvGrpSpPr/>
            <p:nvPr/>
          </p:nvGrpSpPr>
          <p:grpSpPr>
            <a:xfrm>
              <a:off x="4625248" y="2326270"/>
              <a:ext cx="3014135" cy="3857157"/>
              <a:chOff x="4625248" y="2605674"/>
              <a:chExt cx="3014135" cy="3857157"/>
            </a:xfrm>
          </p:grpSpPr>
          <p:pic>
            <p:nvPicPr>
              <p:cNvPr id="33" name="Picture 32">
                <a:extLst>
                  <a:ext uri="{FF2B5EF4-FFF2-40B4-BE49-F238E27FC236}">
                    <a16:creationId xmlns:a16="http://schemas.microsoft.com/office/drawing/2014/main" id="{B46A2054-BB9E-80AC-0794-190E828F97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4625248" y="3180693"/>
                <a:ext cx="3014135" cy="3282138"/>
              </a:xfrm>
              <a:prstGeom prst="rect">
                <a:avLst/>
              </a:prstGeom>
            </p:spPr>
          </p:pic>
          <p:sp>
            <p:nvSpPr>
              <p:cNvPr id="34" name="Rectangle 33">
                <a:extLst>
                  <a:ext uri="{FF2B5EF4-FFF2-40B4-BE49-F238E27FC236}">
                    <a16:creationId xmlns:a16="http://schemas.microsoft.com/office/drawing/2014/main" id="{F8CD6576-9627-B201-62F3-888C8E6DADA2}"/>
                  </a:ext>
                </a:extLst>
              </p:cNvPr>
              <p:cNvSpPr/>
              <p:nvPr/>
            </p:nvSpPr>
            <p:spPr>
              <a:xfrm>
                <a:off x="5549932" y="2605674"/>
                <a:ext cx="1268296" cy="369332"/>
              </a:xfrm>
              <a:prstGeom prst="rect">
                <a:avLst/>
              </a:prstGeom>
            </p:spPr>
            <p:txBody>
              <a:bodyPr wrap="none">
                <a:spAutoFit/>
              </a:bodyPr>
              <a:lstStyle/>
              <a:p>
                <a:r>
                  <a:rPr lang="en-US" dirty="0">
                    <a:solidFill>
                      <a:srgbClr val="000000"/>
                    </a:solidFill>
                    <a:latin typeface="Times New Roman" panose="02020603050405020304" pitchFamily="18" charset="0"/>
                    <a:cs typeface="Times New Roman" panose="02020603050405020304" pitchFamily="18" charset="0"/>
                  </a:rPr>
                  <a:t>Food</a:t>
                </a:r>
                <a:r>
                  <a:rPr lang="zh-CN" altLang="nb-NO" dirty="0">
                    <a:solidFill>
                      <a:srgbClr val="000000"/>
                    </a:solidFill>
                    <a:latin typeface="Times New Roman" panose="02020603050405020304" pitchFamily="18" charset="0"/>
                    <a:cs typeface="Times New Roman" panose="02020603050405020304" pitchFamily="18" charset="0"/>
                  </a:rPr>
                  <a:t> </a:t>
                </a:r>
                <a:r>
                  <a:rPr lang="nb-NO" altLang="zh-CN" dirty="0">
                    <a:solidFill>
                      <a:srgbClr val="000000"/>
                    </a:solidFill>
                    <a:latin typeface="Times New Roman" panose="02020603050405020304" pitchFamily="18" charset="0"/>
                    <a:cs typeface="Times New Roman" panose="02020603050405020304" pitchFamily="18" charset="0"/>
                  </a:rPr>
                  <a:t>Chain</a:t>
                </a:r>
                <a:endParaRPr lang="nb-NO" dirty="0">
                  <a:latin typeface="Times New Roman" panose="02020603050405020304" pitchFamily="18" charset="0"/>
                  <a:cs typeface="Times New Roman" panose="02020603050405020304" pitchFamily="18" charset="0"/>
                </a:endParaRPr>
              </a:p>
            </p:txBody>
          </p:sp>
        </p:grpSp>
      </p:grpSp>
      <p:grpSp>
        <p:nvGrpSpPr>
          <p:cNvPr id="42" name="组合 13">
            <a:extLst>
              <a:ext uri="{FF2B5EF4-FFF2-40B4-BE49-F238E27FC236}">
                <a16:creationId xmlns:a16="http://schemas.microsoft.com/office/drawing/2014/main" id="{32A38672-D621-6DDB-FCD4-297A1E8DA24F}"/>
              </a:ext>
            </a:extLst>
          </p:cNvPr>
          <p:cNvGrpSpPr/>
          <p:nvPr/>
        </p:nvGrpSpPr>
        <p:grpSpPr>
          <a:xfrm>
            <a:off x="321871" y="1379275"/>
            <a:ext cx="2879474" cy="2437850"/>
            <a:chOff x="318865" y="1431889"/>
            <a:chExt cx="2879474" cy="2437850"/>
          </a:xfrm>
        </p:grpSpPr>
        <p:pic>
          <p:nvPicPr>
            <p:cNvPr id="43" name="图片 14">
              <a:extLst>
                <a:ext uri="{FF2B5EF4-FFF2-40B4-BE49-F238E27FC236}">
                  <a16:creationId xmlns:a16="http://schemas.microsoft.com/office/drawing/2014/main" id="{140D95D6-58E7-7459-A2FD-F95D18CC14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8865" y="1431889"/>
              <a:ext cx="2879474" cy="2189398"/>
            </a:xfrm>
            <a:prstGeom prst="rect">
              <a:avLst/>
            </a:prstGeom>
          </p:spPr>
        </p:pic>
        <p:sp>
          <p:nvSpPr>
            <p:cNvPr id="44" name="文本框 15">
              <a:extLst>
                <a:ext uri="{FF2B5EF4-FFF2-40B4-BE49-F238E27FC236}">
                  <a16:creationId xmlns:a16="http://schemas.microsoft.com/office/drawing/2014/main" id="{4B7261BA-4E4A-253C-1DC6-69B73176E2D5}"/>
                </a:ext>
              </a:extLst>
            </p:cNvPr>
            <p:cNvSpPr txBox="1"/>
            <p:nvPr/>
          </p:nvSpPr>
          <p:spPr>
            <a:xfrm>
              <a:off x="983858" y="3561962"/>
              <a:ext cx="1856759" cy="307777"/>
            </a:xfrm>
            <a:prstGeom prst="rect">
              <a:avLst/>
            </a:prstGeom>
            <a:noFill/>
          </p:spPr>
          <p:txBody>
            <a:bodyPr wrap="square">
              <a:spAutoFit/>
            </a:bodyPr>
            <a:lstStyle/>
            <a:p>
              <a:pPr algn="ctr"/>
              <a:r>
                <a:rPr lang="en-US" altLang="zh-CN" sz="1400" b="0" i="0" dirty="0" err="1">
                  <a:solidFill>
                    <a:srgbClr val="000000"/>
                  </a:solidFill>
                  <a:effectLst/>
                  <a:latin typeface="Arial" panose="020B0604020202020204" pitchFamily="34" charset="0"/>
                  <a:cs typeface="Arial" panose="020B0604020202020204" pitchFamily="34" charset="0"/>
                </a:rPr>
                <a:t>Søren</a:t>
              </a:r>
              <a:r>
                <a:rPr lang="en-US" altLang="zh-CN" sz="1400" b="0" i="0" dirty="0">
                  <a:solidFill>
                    <a:srgbClr val="000000"/>
                  </a:solidFill>
                  <a:effectLst/>
                  <a:latin typeface="Arial" panose="020B0604020202020204" pitchFamily="34" charset="0"/>
                  <a:cs typeface="Arial" panose="020B0604020202020204" pitchFamily="34" charset="0"/>
                </a:rPr>
                <a:t> et al., 2011</a:t>
              </a:r>
              <a:r>
                <a:rPr lang="en-US" altLang="zh-CN" sz="1400" dirty="0">
                  <a:latin typeface="Arial" panose="020B0604020202020204" pitchFamily="34" charset="0"/>
                  <a:cs typeface="Arial" panose="020B0604020202020204" pitchFamily="34" charset="0"/>
                </a:rPr>
                <a:t> </a:t>
              </a:r>
              <a:endParaRPr lang="zh-CN" altLang="en-US" sz="1400" dirty="0">
                <a:latin typeface="Arial" panose="020B0604020202020204" pitchFamily="34" charset="0"/>
                <a:cs typeface="Arial" panose="020B0604020202020204" pitchFamily="34" charset="0"/>
              </a:endParaRPr>
            </a:p>
          </p:txBody>
        </p:sp>
      </p:grpSp>
      <p:sp>
        <p:nvSpPr>
          <p:cNvPr id="45" name="Text Box 5">
            <a:extLst>
              <a:ext uri="{FF2B5EF4-FFF2-40B4-BE49-F238E27FC236}">
                <a16:creationId xmlns:a16="http://schemas.microsoft.com/office/drawing/2014/main" id="{600A58B7-744C-6D1E-A019-F34818B88158}"/>
              </a:ext>
            </a:extLst>
          </p:cNvPr>
          <p:cNvSpPr txBox="1"/>
          <p:nvPr/>
        </p:nvSpPr>
        <p:spPr>
          <a:xfrm>
            <a:off x="395622" y="1153775"/>
            <a:ext cx="2685674" cy="369332"/>
          </a:xfrm>
          <a:prstGeom prst="rect">
            <a:avLst/>
          </a:prstGeom>
          <a:solidFill>
            <a:schemeClr val="bg1"/>
          </a:solidFill>
        </p:spPr>
        <p:txBody>
          <a:bodyPr wrap="square" rtlCol="0">
            <a:spAutoFit/>
          </a:bodyPr>
          <a:lstStyle/>
          <a:p>
            <a:pPr algn="ctr"/>
            <a:r>
              <a:rPr lang="en-GB">
                <a:latin typeface="Times New Roman Regular" panose="02020603050405020304" charset="0"/>
                <a:cs typeface="Times New Roman Regular" panose="02020603050405020304" charset="0"/>
              </a:rPr>
              <a:t>Air-sea</a:t>
            </a:r>
            <a:r>
              <a:rPr lang="en-GB" altLang="zh-CN">
                <a:latin typeface="Times New Roman Regular" panose="02020603050405020304" charset="0"/>
                <a:cs typeface="Times New Roman Regular" panose="02020603050405020304" charset="0"/>
              </a:rPr>
              <a:t> carbon flux </a:t>
            </a:r>
            <a:endParaRPr lang="en-GB">
              <a:latin typeface="Times New Roman Regular" panose="02020603050405020304" charset="0"/>
              <a:cs typeface="Times New Roman Regular" panose="02020603050405020304" charset="0"/>
            </a:endParaRPr>
          </a:p>
        </p:txBody>
      </p:sp>
      <p:pic>
        <p:nvPicPr>
          <p:cNvPr id="46" name="图片 9">
            <a:extLst>
              <a:ext uri="{FF2B5EF4-FFF2-40B4-BE49-F238E27FC236}">
                <a16:creationId xmlns:a16="http://schemas.microsoft.com/office/drawing/2014/main" id="{648187B9-6C3C-A0CD-44EA-D7372BADFA7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790933" y="1546425"/>
            <a:ext cx="4100371" cy="2587000"/>
          </a:xfrm>
          <a:prstGeom prst="rect">
            <a:avLst/>
          </a:prstGeom>
        </p:spPr>
      </p:pic>
      <p:sp>
        <p:nvSpPr>
          <p:cNvPr id="47" name="Text Box 5">
            <a:extLst>
              <a:ext uri="{FF2B5EF4-FFF2-40B4-BE49-F238E27FC236}">
                <a16:creationId xmlns:a16="http://schemas.microsoft.com/office/drawing/2014/main" id="{5B9963B7-A06C-4688-3263-67A9F8969C8A}"/>
              </a:ext>
            </a:extLst>
          </p:cNvPr>
          <p:cNvSpPr txBox="1"/>
          <p:nvPr/>
        </p:nvSpPr>
        <p:spPr>
          <a:xfrm>
            <a:off x="4471990" y="1146458"/>
            <a:ext cx="2685674" cy="369332"/>
          </a:xfrm>
          <a:prstGeom prst="rect">
            <a:avLst/>
          </a:prstGeom>
          <a:solidFill>
            <a:schemeClr val="bg1"/>
          </a:solidFill>
        </p:spPr>
        <p:txBody>
          <a:bodyPr wrap="square" rtlCol="0">
            <a:spAutoFit/>
          </a:bodyPr>
          <a:lstStyle/>
          <a:p>
            <a:pPr algn="ctr"/>
            <a:r>
              <a:rPr lang="en-US" altLang="zh-CN" dirty="0">
                <a:latin typeface="Times New Roman Regular" panose="02020603050405020304" charset="0"/>
                <a:cs typeface="Times New Roman Regular" panose="02020603050405020304" charset="0"/>
              </a:rPr>
              <a:t>Local</a:t>
            </a:r>
            <a:r>
              <a:rPr lang="zh-CN" altLang="en-US" dirty="0">
                <a:latin typeface="Times New Roman Regular" panose="02020603050405020304" charset="0"/>
                <a:cs typeface="Times New Roman Regular" panose="02020603050405020304" charset="0"/>
              </a:rPr>
              <a:t> </a:t>
            </a:r>
            <a:r>
              <a:rPr lang="en-US" altLang="zh-CN" dirty="0">
                <a:latin typeface="Times New Roman Regular" panose="02020603050405020304" charset="0"/>
                <a:cs typeface="Times New Roman Regular" panose="02020603050405020304" charset="0"/>
              </a:rPr>
              <a:t>ecosystem</a:t>
            </a:r>
            <a:endParaRPr lang="en-US" dirty="0">
              <a:latin typeface="Times New Roman Regular" panose="02020603050405020304" charset="0"/>
              <a:cs typeface="Times New Roman Regular" panose="02020603050405020304" charset="0"/>
            </a:endParaRPr>
          </a:p>
        </p:txBody>
      </p:sp>
      <p:pic>
        <p:nvPicPr>
          <p:cNvPr id="48" name="图片 22">
            <a:extLst>
              <a:ext uri="{FF2B5EF4-FFF2-40B4-BE49-F238E27FC236}">
                <a16:creationId xmlns:a16="http://schemas.microsoft.com/office/drawing/2014/main" id="{6E5C99F8-C8F5-45A9-1522-B18B955255C6}"/>
              </a:ext>
            </a:extLst>
          </p:cNvPr>
          <p:cNvPicPr>
            <a:picLocks noChangeAspect="1"/>
          </p:cNvPicPr>
          <p:nvPr/>
        </p:nvPicPr>
        <p:blipFill>
          <a:blip r:embed="rId6"/>
          <a:stretch>
            <a:fillRect/>
          </a:stretch>
        </p:blipFill>
        <p:spPr>
          <a:xfrm>
            <a:off x="298721" y="4526545"/>
            <a:ext cx="3003200" cy="2056737"/>
          </a:xfrm>
          <a:prstGeom prst="rect">
            <a:avLst/>
          </a:prstGeom>
        </p:spPr>
      </p:pic>
      <p:sp>
        <p:nvSpPr>
          <p:cNvPr id="49" name="Text Box 5">
            <a:extLst>
              <a:ext uri="{FF2B5EF4-FFF2-40B4-BE49-F238E27FC236}">
                <a16:creationId xmlns:a16="http://schemas.microsoft.com/office/drawing/2014/main" id="{52AFDC3E-8ED7-5036-1824-2487F899266D}"/>
              </a:ext>
            </a:extLst>
          </p:cNvPr>
          <p:cNvSpPr txBox="1"/>
          <p:nvPr/>
        </p:nvSpPr>
        <p:spPr>
          <a:xfrm>
            <a:off x="427913" y="4133425"/>
            <a:ext cx="2685674" cy="369332"/>
          </a:xfrm>
          <a:prstGeom prst="rect">
            <a:avLst/>
          </a:prstGeom>
          <a:solidFill>
            <a:schemeClr val="bg1"/>
          </a:solidFill>
        </p:spPr>
        <p:txBody>
          <a:bodyPr wrap="square" rtlCol="0">
            <a:spAutoFit/>
          </a:bodyPr>
          <a:lstStyle/>
          <a:p>
            <a:pPr algn="ctr"/>
            <a:r>
              <a:rPr lang="en-US" altLang="zh-CN" dirty="0">
                <a:latin typeface="Times New Roman Regular" panose="02020603050405020304" charset="0"/>
                <a:cs typeface="Times New Roman Regular" panose="02020603050405020304" charset="0"/>
              </a:rPr>
              <a:t>Ocean</a:t>
            </a:r>
            <a:r>
              <a:rPr lang="zh-CN" altLang="en-US" dirty="0">
                <a:latin typeface="Times New Roman Regular" panose="02020603050405020304" charset="0"/>
                <a:cs typeface="Times New Roman Regular" panose="02020603050405020304" charset="0"/>
              </a:rPr>
              <a:t> </a:t>
            </a:r>
            <a:r>
              <a:rPr lang="en-US" altLang="zh-CN" dirty="0">
                <a:latin typeface="Times New Roman Regular" panose="02020603050405020304" charset="0"/>
                <a:cs typeface="Times New Roman Regular" panose="02020603050405020304" charset="0"/>
              </a:rPr>
              <a:t>circulation</a:t>
            </a:r>
            <a:endParaRPr lang="en-US" dirty="0">
              <a:latin typeface="Times New Roman Regular" panose="02020603050405020304" charset="0"/>
              <a:cs typeface="Times New Roman Regular" panose="02020603050405020304" charset="0"/>
            </a:endParaRPr>
          </a:p>
        </p:txBody>
      </p:sp>
      <p:pic>
        <p:nvPicPr>
          <p:cNvPr id="1026" name="Picture 2" descr="The Importance of Sea Ice: From Phytoplankton to Polar Bears | Polar ...">
            <a:extLst>
              <a:ext uri="{FF2B5EF4-FFF2-40B4-BE49-F238E27FC236}">
                <a16:creationId xmlns:a16="http://schemas.microsoft.com/office/drawing/2014/main" id="{F322302B-01B0-509B-115D-13EB1151577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790933" y="4103248"/>
            <a:ext cx="4100371" cy="273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87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ADF97-97D7-6738-00BC-989ECB9EE34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3A3D97C-95D2-2DA5-6A7D-81FA81BD8ACA}"/>
              </a:ext>
            </a:extLst>
          </p:cNvPr>
          <p:cNvSpPr>
            <a:spLocks noGrp="1"/>
          </p:cNvSpPr>
          <p:nvPr>
            <p:ph type="title" idx="4294967295"/>
          </p:nvPr>
        </p:nvSpPr>
        <p:spPr>
          <a:xfrm>
            <a:off x="0" y="0"/>
            <a:ext cx="11131550" cy="1109663"/>
          </a:xfrm>
        </p:spPr>
        <p:txBody>
          <a:bodyPr>
            <a:normAutofit/>
          </a:bodyPr>
          <a:lstStyle/>
          <a:p>
            <a:r>
              <a:rPr lang="en-GB" sz="4000" b="1" dirty="0">
                <a:solidFill>
                  <a:srgbClr val="0432FF"/>
                </a:solidFill>
                <a:latin typeface="Arial" panose="020B0604020202020204" pitchFamily="34" charset="0"/>
                <a:cs typeface="Arial" panose="020B0604020202020204" pitchFamily="34" charset="0"/>
              </a:rPr>
              <a:t>Importance of Sea Ice Forecasting</a:t>
            </a:r>
          </a:p>
        </p:txBody>
      </p:sp>
      <p:sp>
        <p:nvSpPr>
          <p:cNvPr id="24" name="Rectangle 23">
            <a:extLst>
              <a:ext uri="{FF2B5EF4-FFF2-40B4-BE49-F238E27FC236}">
                <a16:creationId xmlns:a16="http://schemas.microsoft.com/office/drawing/2014/main" id="{B1DD0B35-31FF-BD3A-94A8-E8B5CB217CBA}"/>
              </a:ext>
            </a:extLst>
          </p:cNvPr>
          <p:cNvSpPr/>
          <p:nvPr/>
        </p:nvSpPr>
        <p:spPr>
          <a:xfrm>
            <a:off x="87682" y="1109663"/>
            <a:ext cx="11958679" cy="1200329"/>
          </a:xfrm>
          <a:prstGeom prst="rect">
            <a:avLst/>
          </a:prstGeom>
        </p:spPr>
        <p:txBody>
          <a:bodyPr wrap="square">
            <a:spAutoFit/>
          </a:bodyPr>
          <a:lstStyle/>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Sea ice predictions are needed by shipping industries, local communities, fisheries, wildlife conservation, tourism, oil and gas industries, scientific logistics, etc</a:t>
            </a:r>
          </a:p>
          <a:p>
            <a:pPr marL="285750" indent="-285750">
              <a:buFont typeface="Arial" panose="020B0604020202020204" pitchFamily="34" charset="0"/>
              <a:buChar char="•"/>
            </a:pPr>
            <a:r>
              <a:rPr lang="en-GB" dirty="0"/>
              <a:t>International sea ice prediction communities: Sea Ice Prediction Network (</a:t>
            </a:r>
            <a:r>
              <a:rPr lang="en-GB" b="1" dirty="0"/>
              <a:t>SIPN</a:t>
            </a:r>
            <a:r>
              <a:rPr lang="en-GB" dirty="0"/>
              <a:t>) and </a:t>
            </a:r>
            <a:r>
              <a:rPr lang="en-GB" b="1" dirty="0"/>
              <a:t>SIPN-South</a:t>
            </a:r>
            <a:endParaRPr lang="en-GB" b="1" dirty="0">
              <a:latin typeface="Calibri" panose="020F0502020204030204" pitchFamily="34" charset="0"/>
              <a:cs typeface="Calibri" panose="020F0502020204030204" pitchFamily="34" charset="0"/>
            </a:endParaRPr>
          </a:p>
          <a:p>
            <a:pPr algn="ctr"/>
            <a:endParaRPr lang="en-GB" dirty="0">
              <a:latin typeface="Calibri" panose="020F0502020204030204" pitchFamily="34" charset="0"/>
              <a:cs typeface="Calibri" panose="020F0502020204030204" pitchFamily="34" charset="0"/>
            </a:endParaRPr>
          </a:p>
        </p:txBody>
      </p:sp>
      <p:pic>
        <p:nvPicPr>
          <p:cNvPr id="2" name="Picture 1" descr="A screenshot of a computer screen&#10;&#10;Description automatically generated">
            <a:extLst>
              <a:ext uri="{FF2B5EF4-FFF2-40B4-BE49-F238E27FC236}">
                <a16:creationId xmlns:a16="http://schemas.microsoft.com/office/drawing/2014/main" id="{B580D305-43E4-1177-2C98-0F44156903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9919" y="1987076"/>
            <a:ext cx="8180514" cy="4809463"/>
          </a:xfrm>
          <a:prstGeom prst="rect">
            <a:avLst/>
          </a:prstGeom>
        </p:spPr>
      </p:pic>
      <p:sp>
        <p:nvSpPr>
          <p:cNvPr id="20" name="Rectangle 19">
            <a:extLst>
              <a:ext uri="{FF2B5EF4-FFF2-40B4-BE49-F238E27FC236}">
                <a16:creationId xmlns:a16="http://schemas.microsoft.com/office/drawing/2014/main" id="{8EF0A965-B16D-5ED9-6B94-744704B54139}"/>
              </a:ext>
            </a:extLst>
          </p:cNvPr>
          <p:cNvSpPr/>
          <p:nvPr/>
        </p:nvSpPr>
        <p:spPr>
          <a:xfrm>
            <a:off x="1853852" y="5566155"/>
            <a:ext cx="4459265" cy="23228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95339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6D2F04-04E7-94F8-5A12-A7650F19AF1B}"/>
              </a:ext>
            </a:extLst>
          </p:cNvPr>
          <p:cNvSpPr>
            <a:spLocks noGrp="1"/>
          </p:cNvSpPr>
          <p:nvPr>
            <p:ph type="title" idx="4294967295"/>
          </p:nvPr>
        </p:nvSpPr>
        <p:spPr>
          <a:xfrm>
            <a:off x="0" y="0"/>
            <a:ext cx="11491913" cy="1014413"/>
          </a:xfrm>
        </p:spPr>
        <p:txBody>
          <a:bodyPr>
            <a:normAutofit/>
          </a:bodyPr>
          <a:lstStyle/>
          <a:p>
            <a:r>
              <a:rPr lang="en-GB" sz="4000" b="1" dirty="0">
                <a:solidFill>
                  <a:srgbClr val="0432FF"/>
                </a:solidFill>
              </a:rPr>
              <a:t>Methods of Seasonal Forecasting</a:t>
            </a:r>
          </a:p>
        </p:txBody>
      </p:sp>
      <p:pic>
        <p:nvPicPr>
          <p:cNvPr id="3" name="Picture 2" descr="A graph of different colored lines&#10;&#10;Description automatically generated">
            <a:extLst>
              <a:ext uri="{FF2B5EF4-FFF2-40B4-BE49-F238E27FC236}">
                <a16:creationId xmlns:a16="http://schemas.microsoft.com/office/drawing/2014/main" id="{E8D1C307-059D-C228-7DE8-332FC21D0A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1705" y="1699487"/>
            <a:ext cx="5656024" cy="3607625"/>
          </a:xfrm>
          <a:prstGeom prst="rect">
            <a:avLst/>
          </a:prstGeom>
        </p:spPr>
      </p:pic>
      <p:pic>
        <p:nvPicPr>
          <p:cNvPr id="5" name="Picture 4" descr="A graph of different colored lines&#10;&#10;Description automatically generated">
            <a:extLst>
              <a:ext uri="{FF2B5EF4-FFF2-40B4-BE49-F238E27FC236}">
                <a16:creationId xmlns:a16="http://schemas.microsoft.com/office/drawing/2014/main" id="{AB788427-A279-2333-3A87-1178979F99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21585" y="1699488"/>
            <a:ext cx="5820705" cy="3607624"/>
          </a:xfrm>
          <a:prstGeom prst="rect">
            <a:avLst/>
          </a:prstGeom>
        </p:spPr>
      </p:pic>
      <p:sp>
        <p:nvSpPr>
          <p:cNvPr id="6" name="TextBox 5">
            <a:extLst>
              <a:ext uri="{FF2B5EF4-FFF2-40B4-BE49-F238E27FC236}">
                <a16:creationId xmlns:a16="http://schemas.microsoft.com/office/drawing/2014/main" id="{7627962D-7221-ABB7-8096-846880A9C79D}"/>
              </a:ext>
            </a:extLst>
          </p:cNvPr>
          <p:cNvSpPr txBox="1"/>
          <p:nvPr/>
        </p:nvSpPr>
        <p:spPr>
          <a:xfrm>
            <a:off x="8849598" y="5482965"/>
            <a:ext cx="2992692" cy="369332"/>
          </a:xfrm>
          <a:prstGeom prst="rect">
            <a:avLst/>
          </a:prstGeom>
          <a:noFill/>
        </p:spPr>
        <p:txBody>
          <a:bodyPr wrap="square" rtlCol="0">
            <a:spAutoFit/>
          </a:bodyPr>
          <a:lstStyle/>
          <a:p>
            <a:r>
              <a:rPr lang="en-GB" dirty="0"/>
              <a:t>(</a:t>
            </a:r>
            <a:r>
              <a:rPr lang="en-GB" dirty="0" err="1"/>
              <a:t>Bushuk</a:t>
            </a:r>
            <a:r>
              <a:rPr lang="zh-CN" altLang="en-US" dirty="0"/>
              <a:t> </a:t>
            </a:r>
            <a:r>
              <a:rPr lang="en-US" altLang="zh-CN" dirty="0"/>
              <a:t>et al., </a:t>
            </a:r>
            <a:r>
              <a:rPr lang="en-US" altLang="zh-CN" i="1" dirty="0"/>
              <a:t>BAMS</a:t>
            </a:r>
            <a:r>
              <a:rPr lang="en-US" altLang="zh-CN" dirty="0"/>
              <a:t>, 2024)</a:t>
            </a:r>
            <a:endParaRPr lang="en-GB" dirty="0"/>
          </a:p>
        </p:txBody>
      </p:sp>
      <p:sp>
        <p:nvSpPr>
          <p:cNvPr id="2" name="TextBox 1">
            <a:extLst>
              <a:ext uri="{FF2B5EF4-FFF2-40B4-BE49-F238E27FC236}">
                <a16:creationId xmlns:a16="http://schemas.microsoft.com/office/drawing/2014/main" id="{4DC99E0D-C5DB-50A2-A492-CEA2BEA097C5}"/>
              </a:ext>
            </a:extLst>
          </p:cNvPr>
          <p:cNvSpPr txBox="1"/>
          <p:nvPr/>
        </p:nvSpPr>
        <p:spPr>
          <a:xfrm>
            <a:off x="1301262" y="1190369"/>
            <a:ext cx="2919046" cy="369332"/>
          </a:xfrm>
          <a:prstGeom prst="rect">
            <a:avLst/>
          </a:prstGeom>
          <a:noFill/>
        </p:spPr>
        <p:txBody>
          <a:bodyPr wrap="square" rtlCol="0">
            <a:spAutoFit/>
          </a:bodyPr>
          <a:lstStyle/>
          <a:p>
            <a:pPr algn="ctr"/>
            <a:r>
              <a:rPr lang="en-GB" dirty="0"/>
              <a:t>Statistical models</a:t>
            </a:r>
          </a:p>
        </p:txBody>
      </p:sp>
      <p:sp>
        <p:nvSpPr>
          <p:cNvPr id="4" name="TextBox 3">
            <a:extLst>
              <a:ext uri="{FF2B5EF4-FFF2-40B4-BE49-F238E27FC236}">
                <a16:creationId xmlns:a16="http://schemas.microsoft.com/office/drawing/2014/main" id="{3B2ACBC1-4747-EEEA-EA3F-6344E67F8EBD}"/>
              </a:ext>
            </a:extLst>
          </p:cNvPr>
          <p:cNvSpPr txBox="1"/>
          <p:nvPr/>
        </p:nvSpPr>
        <p:spPr>
          <a:xfrm>
            <a:off x="7390075" y="1190369"/>
            <a:ext cx="2919046" cy="369332"/>
          </a:xfrm>
          <a:prstGeom prst="rect">
            <a:avLst/>
          </a:prstGeom>
          <a:noFill/>
        </p:spPr>
        <p:txBody>
          <a:bodyPr wrap="square" rtlCol="0">
            <a:spAutoFit/>
          </a:bodyPr>
          <a:lstStyle/>
          <a:p>
            <a:pPr algn="ctr"/>
            <a:r>
              <a:rPr lang="en-GB" dirty="0"/>
              <a:t>Dynamical models</a:t>
            </a:r>
          </a:p>
        </p:txBody>
      </p:sp>
    </p:spTree>
    <p:extLst>
      <p:ext uri="{BB962C8B-B14F-4D97-AF65-F5344CB8AC3E}">
        <p14:creationId xmlns:p14="http://schemas.microsoft.com/office/powerpoint/2010/main" val="166668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AC912E3-0098-AB45-83AD-FE52496D0DAF}"/>
              </a:ext>
            </a:extLst>
          </p:cNvPr>
          <p:cNvGrpSpPr/>
          <p:nvPr/>
        </p:nvGrpSpPr>
        <p:grpSpPr>
          <a:xfrm>
            <a:off x="1937338" y="1329484"/>
            <a:ext cx="8063912" cy="3333014"/>
            <a:chOff x="439749" y="1923041"/>
            <a:chExt cx="8063912" cy="3333014"/>
          </a:xfrm>
        </p:grpSpPr>
        <p:pic>
          <p:nvPicPr>
            <p:cNvPr id="2" name="Picture 1">
              <a:extLst>
                <a:ext uri="{FF2B5EF4-FFF2-40B4-BE49-F238E27FC236}">
                  <a16:creationId xmlns:a16="http://schemas.microsoft.com/office/drawing/2014/main" id="{CBD9812F-C2CE-C34D-A302-E87A478A82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9749" y="1923041"/>
              <a:ext cx="8063912" cy="3333014"/>
            </a:xfrm>
            <a:prstGeom prst="rect">
              <a:avLst/>
            </a:prstGeom>
          </p:spPr>
        </p:pic>
        <p:sp>
          <p:nvSpPr>
            <p:cNvPr id="4" name="Rectangle 3">
              <a:extLst>
                <a:ext uri="{FF2B5EF4-FFF2-40B4-BE49-F238E27FC236}">
                  <a16:creationId xmlns:a16="http://schemas.microsoft.com/office/drawing/2014/main" id="{9510C488-8D89-3846-9462-4BA8B08D2451}"/>
                </a:ext>
              </a:extLst>
            </p:cNvPr>
            <p:cNvSpPr/>
            <p:nvPr/>
          </p:nvSpPr>
          <p:spPr>
            <a:xfrm>
              <a:off x="2080250" y="4345617"/>
              <a:ext cx="2246962" cy="369332"/>
            </a:xfrm>
            <a:prstGeom prst="rect">
              <a:avLst/>
            </a:prstGeom>
          </p:spPr>
          <p:txBody>
            <a:bodyPr wrap="none">
              <a:spAutoFit/>
            </a:bodyPr>
            <a:lstStyle/>
            <a:p>
              <a:r>
                <a:rPr lang="en-GB" dirty="0"/>
                <a:t>(</a:t>
              </a:r>
              <a:r>
                <a:rPr lang="en-GB" dirty="0" err="1"/>
                <a:t>Zampieri</a:t>
              </a:r>
              <a:r>
                <a:rPr lang="en-GB" dirty="0"/>
                <a:t> et al., </a:t>
              </a:r>
              <a:r>
                <a:rPr lang="en-US" altLang="zh-CN" dirty="0"/>
                <a:t>2019)</a:t>
              </a:r>
              <a:endParaRPr lang="en-GB" dirty="0"/>
            </a:p>
          </p:txBody>
        </p:sp>
      </p:grpSp>
      <p:sp>
        <p:nvSpPr>
          <p:cNvPr id="10" name="Title 1">
            <a:extLst>
              <a:ext uri="{FF2B5EF4-FFF2-40B4-BE49-F238E27FC236}">
                <a16:creationId xmlns:a16="http://schemas.microsoft.com/office/drawing/2014/main" id="{26FADAA1-3FC8-664C-9C9B-39EB4845355A}"/>
              </a:ext>
            </a:extLst>
          </p:cNvPr>
          <p:cNvSpPr txBox="1">
            <a:spLocks/>
          </p:cNvSpPr>
          <p:nvPr/>
        </p:nvSpPr>
        <p:spPr>
          <a:xfrm>
            <a:off x="0" y="8666"/>
            <a:ext cx="11887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432FF"/>
                </a:solidFill>
                <a:latin typeface="Arial" panose="020B0604020202020204" pitchFamily="34" charset="0"/>
                <a:cs typeface="Arial" panose="020B0604020202020204" pitchFamily="34" charset="0"/>
              </a:rPr>
              <a:t>Sea ice edge prediction with dynamical models</a:t>
            </a:r>
          </a:p>
        </p:txBody>
      </p:sp>
      <p:sp>
        <p:nvSpPr>
          <p:cNvPr id="9" name="TextBox 8">
            <a:extLst>
              <a:ext uri="{FF2B5EF4-FFF2-40B4-BE49-F238E27FC236}">
                <a16:creationId xmlns:a16="http://schemas.microsoft.com/office/drawing/2014/main" id="{3897B9E8-921B-43DB-CC76-4E955CC45A4A}"/>
              </a:ext>
            </a:extLst>
          </p:cNvPr>
          <p:cNvSpPr txBox="1"/>
          <p:nvPr/>
        </p:nvSpPr>
        <p:spPr>
          <a:xfrm>
            <a:off x="1937338" y="4736455"/>
            <a:ext cx="8102012" cy="1569660"/>
          </a:xfrm>
          <a:prstGeom prst="rect">
            <a:avLst/>
          </a:prstGeom>
          <a:noFill/>
        </p:spPr>
        <p:txBody>
          <a:bodyPr wrap="square">
            <a:spAutoFit/>
          </a:bodyPr>
          <a:lstStyle/>
          <a:p>
            <a:r>
              <a:rPr lang="en-GB" sz="1600" dirty="0">
                <a:solidFill>
                  <a:srgbClr val="FFC000"/>
                </a:solidFill>
                <a:latin typeface="Open Sans" panose="020B0606030504020204" pitchFamily="34" charset="0"/>
              </a:rPr>
              <a:t>ECMWF = European Centre for Medium-Range Weather Forecasts </a:t>
            </a:r>
          </a:p>
          <a:p>
            <a:r>
              <a:rPr lang="en-GB" sz="1600" dirty="0">
                <a:solidFill>
                  <a:srgbClr val="00B050"/>
                </a:solidFill>
                <a:latin typeface="Open Sans" panose="020B0606030504020204" pitchFamily="34" charset="0"/>
              </a:rPr>
              <a:t>UKMO = UK Met Office</a:t>
            </a:r>
          </a:p>
          <a:p>
            <a:r>
              <a:rPr lang="en-GB" sz="1600" dirty="0">
                <a:solidFill>
                  <a:srgbClr val="7030A0"/>
                </a:solidFill>
                <a:latin typeface="Open Sans" panose="020B0606030504020204" pitchFamily="34" charset="0"/>
              </a:rPr>
              <a:t>KMA = Korea Meteorological Administration</a:t>
            </a:r>
          </a:p>
          <a:p>
            <a:r>
              <a:rPr lang="en-GB" sz="1600" dirty="0">
                <a:solidFill>
                  <a:srgbClr val="00B0F0"/>
                </a:solidFill>
                <a:latin typeface="Open Sans" panose="020B0606030504020204" pitchFamily="34" charset="0"/>
              </a:rPr>
              <a:t>NCEP = National </a:t>
            </a:r>
            <a:r>
              <a:rPr lang="en-GB" sz="1600" dirty="0" err="1">
                <a:solidFill>
                  <a:srgbClr val="00B0F0"/>
                </a:solidFill>
                <a:latin typeface="Open Sans" panose="020B0606030504020204" pitchFamily="34" charset="0"/>
              </a:rPr>
              <a:t>Centers</a:t>
            </a:r>
            <a:r>
              <a:rPr lang="en-GB" sz="1600" dirty="0">
                <a:solidFill>
                  <a:srgbClr val="00B0F0"/>
                </a:solidFill>
                <a:latin typeface="Open Sans" panose="020B0606030504020204" pitchFamily="34" charset="0"/>
              </a:rPr>
              <a:t> for Environmental Prediction</a:t>
            </a:r>
          </a:p>
          <a:p>
            <a:r>
              <a:rPr lang="en-GB" sz="1600" dirty="0">
                <a:solidFill>
                  <a:srgbClr val="FF0000"/>
                </a:solidFill>
                <a:latin typeface="Open Sans" panose="020B0606030504020204" pitchFamily="34" charset="0"/>
              </a:rPr>
              <a:t>CMA = China Meteorological Administration</a:t>
            </a:r>
          </a:p>
          <a:p>
            <a:r>
              <a:rPr lang="en-GB" sz="1600" dirty="0">
                <a:solidFill>
                  <a:srgbClr val="C00000"/>
                </a:solidFill>
                <a:latin typeface="Open Sans" panose="020B0606030504020204" pitchFamily="34" charset="0"/>
              </a:rPr>
              <a:t>MF = </a:t>
            </a:r>
            <a:r>
              <a:rPr lang="en-GB" sz="1600" dirty="0" err="1">
                <a:solidFill>
                  <a:srgbClr val="C00000"/>
                </a:solidFill>
                <a:latin typeface="Open Sans" panose="020B0606030504020204" pitchFamily="34" charset="0"/>
              </a:rPr>
              <a:t>Météo</a:t>
            </a:r>
            <a:r>
              <a:rPr lang="en-GB" sz="1600" dirty="0">
                <a:solidFill>
                  <a:srgbClr val="C00000"/>
                </a:solidFill>
                <a:latin typeface="Open Sans" panose="020B0606030504020204" pitchFamily="34" charset="0"/>
              </a:rPr>
              <a:t>-France</a:t>
            </a:r>
          </a:p>
        </p:txBody>
      </p:sp>
      <p:sp>
        <p:nvSpPr>
          <p:cNvPr id="3" name="Rectangle 2">
            <a:extLst>
              <a:ext uri="{FF2B5EF4-FFF2-40B4-BE49-F238E27FC236}">
                <a16:creationId xmlns:a16="http://schemas.microsoft.com/office/drawing/2014/main" id="{9FBAB88B-9E47-772C-069C-AA0ECD79C943}"/>
              </a:ext>
            </a:extLst>
          </p:cNvPr>
          <p:cNvSpPr/>
          <p:nvPr/>
        </p:nvSpPr>
        <p:spPr>
          <a:xfrm>
            <a:off x="1065114" y="6334461"/>
            <a:ext cx="10125389" cy="369332"/>
          </a:xfrm>
          <a:prstGeom prst="rect">
            <a:avLst/>
          </a:prstGeom>
          <a:noFill/>
          <a:ln w="38100">
            <a:solidFill>
              <a:srgbClr val="7030A0"/>
            </a:solidFill>
          </a:ln>
        </p:spPr>
        <p:txBody>
          <a:bodyPr wrap="square">
            <a:spAutoFit/>
          </a:bodyPr>
          <a:lstStyle/>
          <a:p>
            <a:pPr algn="ctr"/>
            <a:r>
              <a:rPr lang="en-GB" b="1" dirty="0">
                <a:solidFill>
                  <a:srgbClr val="FF0000"/>
                </a:solidFill>
                <a:latin typeface="Helvetica" pitchFamily="2" charset="0"/>
              </a:rPr>
              <a:t>Key factors: imperfect model physics and uncertainty in the initial conditions</a:t>
            </a:r>
            <a:endParaRPr lang="en-GB" b="1" dirty="0">
              <a:solidFill>
                <a:srgbClr val="FF0000"/>
              </a:solidFill>
              <a:effectLst/>
              <a:latin typeface="Helvetica" pitchFamily="2" charset="0"/>
            </a:endParaRPr>
          </a:p>
        </p:txBody>
      </p:sp>
    </p:spTree>
    <p:extLst>
      <p:ext uri="{BB962C8B-B14F-4D97-AF65-F5344CB8AC3E}">
        <p14:creationId xmlns:p14="http://schemas.microsoft.com/office/powerpoint/2010/main" val="393500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6D2F04-04E7-94F8-5A12-A7650F19AF1B}"/>
              </a:ext>
            </a:extLst>
          </p:cNvPr>
          <p:cNvSpPr>
            <a:spLocks noGrp="1"/>
          </p:cNvSpPr>
          <p:nvPr>
            <p:ph type="title" idx="4294967295"/>
          </p:nvPr>
        </p:nvSpPr>
        <p:spPr>
          <a:xfrm>
            <a:off x="0" y="0"/>
            <a:ext cx="11491913" cy="1014413"/>
          </a:xfrm>
        </p:spPr>
        <p:txBody>
          <a:bodyPr>
            <a:normAutofit/>
          </a:bodyPr>
          <a:lstStyle/>
          <a:p>
            <a:r>
              <a:rPr lang="en-GB" sz="4000" b="1" dirty="0">
                <a:solidFill>
                  <a:srgbClr val="0432FF"/>
                </a:solidFill>
              </a:rPr>
              <a:t>Machine learning may beat dynamical model</a:t>
            </a:r>
          </a:p>
        </p:txBody>
      </p:sp>
      <p:pic>
        <p:nvPicPr>
          <p:cNvPr id="11" name="Picture 10" descr="A screenshot of a computer&#10;&#10;Description automatically generated">
            <a:extLst>
              <a:ext uri="{FF2B5EF4-FFF2-40B4-BE49-F238E27FC236}">
                <a16:creationId xmlns:a16="http://schemas.microsoft.com/office/drawing/2014/main" id="{A47CB188-82BB-B226-3DB9-70C37D7C50B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818" y="754968"/>
            <a:ext cx="7772400" cy="3602753"/>
          </a:xfrm>
          <a:prstGeom prst="rect">
            <a:avLst/>
          </a:prstGeom>
        </p:spPr>
      </p:pic>
      <p:grpSp>
        <p:nvGrpSpPr>
          <p:cNvPr id="3" name="Group 2">
            <a:extLst>
              <a:ext uri="{FF2B5EF4-FFF2-40B4-BE49-F238E27FC236}">
                <a16:creationId xmlns:a16="http://schemas.microsoft.com/office/drawing/2014/main" id="{76D684E1-B6DC-CAEC-1C45-39C99A523340}"/>
              </a:ext>
            </a:extLst>
          </p:cNvPr>
          <p:cNvGrpSpPr/>
          <p:nvPr/>
        </p:nvGrpSpPr>
        <p:grpSpPr>
          <a:xfrm>
            <a:off x="4687582" y="2026807"/>
            <a:ext cx="7392170" cy="4831193"/>
            <a:chOff x="4687582" y="2026807"/>
            <a:chExt cx="7392170" cy="4831193"/>
          </a:xfrm>
        </p:grpSpPr>
        <p:pic>
          <p:nvPicPr>
            <p:cNvPr id="13" name="Picture 12" descr="A graph of a performance comparison&#10;&#10;Description automatically generated">
              <a:extLst>
                <a:ext uri="{FF2B5EF4-FFF2-40B4-BE49-F238E27FC236}">
                  <a16:creationId xmlns:a16="http://schemas.microsoft.com/office/drawing/2014/main" id="{EAB5E3D7-35B8-FCF4-A023-847408780C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87582" y="2026807"/>
              <a:ext cx="7392170" cy="4478215"/>
            </a:xfrm>
            <a:prstGeom prst="rect">
              <a:avLst/>
            </a:prstGeom>
          </p:spPr>
        </p:pic>
        <p:sp>
          <p:nvSpPr>
            <p:cNvPr id="2" name="TextBox 1">
              <a:extLst>
                <a:ext uri="{FF2B5EF4-FFF2-40B4-BE49-F238E27FC236}">
                  <a16:creationId xmlns:a16="http://schemas.microsoft.com/office/drawing/2014/main" id="{97C4F4CD-FA64-1A77-7C60-425704AE693E}"/>
                </a:ext>
              </a:extLst>
            </p:cNvPr>
            <p:cNvSpPr txBox="1"/>
            <p:nvPr/>
          </p:nvSpPr>
          <p:spPr>
            <a:xfrm>
              <a:off x="7915274" y="6396335"/>
              <a:ext cx="2407444" cy="461665"/>
            </a:xfrm>
            <a:prstGeom prst="rect">
              <a:avLst/>
            </a:prstGeom>
            <a:noFill/>
          </p:spPr>
          <p:txBody>
            <a:bodyPr wrap="square" rtlCol="0">
              <a:spAutoFit/>
            </a:bodyPr>
            <a:lstStyle/>
            <a:p>
              <a:r>
                <a:rPr lang="en-NO" sz="2400" dirty="0"/>
                <a:t>Lead</a:t>
              </a:r>
              <a:r>
                <a:rPr lang="zh-CN" altLang="en-US" sz="2400" dirty="0"/>
                <a:t> </a:t>
              </a:r>
              <a:r>
                <a:rPr lang="en-US" altLang="zh-CN" sz="2400" dirty="0"/>
                <a:t>month</a:t>
              </a:r>
              <a:endParaRPr lang="en-NO" sz="2400" dirty="0"/>
            </a:p>
          </p:txBody>
        </p:sp>
      </p:grpSp>
    </p:spTree>
    <p:extLst>
      <p:ext uri="{BB962C8B-B14F-4D97-AF65-F5344CB8AC3E}">
        <p14:creationId xmlns:p14="http://schemas.microsoft.com/office/powerpoint/2010/main" val="370231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53E1C-CCDA-43CC-AB14-383EBE1D20B8}"/>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698A8-A269-9B46-BC12-5D5D4F92DA58}"/>
              </a:ext>
            </a:extLst>
          </p:cNvPr>
          <p:cNvSpPr>
            <a:spLocks noGrp="1"/>
          </p:cNvSpPr>
          <p:nvPr>
            <p:ph type="body" sz="quarter" idx="20"/>
          </p:nvPr>
        </p:nvSpPr>
        <p:spPr>
          <a:xfrm>
            <a:off x="288425" y="1477109"/>
            <a:ext cx="11492304" cy="5302832"/>
          </a:xfrm>
        </p:spPr>
        <p:txBody>
          <a:bodyPr/>
          <a:lstStyle/>
          <a:p>
            <a:r>
              <a:rPr lang="en-GB" sz="2400" dirty="0"/>
              <a:t>Introduction</a:t>
            </a:r>
          </a:p>
          <a:p>
            <a:r>
              <a:rPr lang="en-GB" sz="2400" dirty="0"/>
              <a:t>Case Studies (</a:t>
            </a:r>
            <a:r>
              <a:rPr lang="en-GB" sz="2400" dirty="0" err="1"/>
              <a:t>NorCPM</a:t>
            </a:r>
            <a:r>
              <a:rPr lang="en-GB" sz="2400" dirty="0"/>
              <a:t>)</a:t>
            </a:r>
          </a:p>
          <a:p>
            <a:pPr lvl="2">
              <a:buFont typeface="Wingdings" pitchFamily="2" charset="2"/>
              <a:buChar char="§"/>
            </a:pPr>
            <a:r>
              <a:rPr lang="en-GB" sz="2400" dirty="0"/>
              <a:t>Arctic sea ice </a:t>
            </a:r>
          </a:p>
          <a:p>
            <a:pPr lvl="2">
              <a:buFont typeface="Wingdings" pitchFamily="2" charset="2"/>
              <a:buChar char="§"/>
            </a:pPr>
            <a:r>
              <a:rPr lang="en-GB" sz="2400" dirty="0"/>
              <a:t>Antarctic sea ice</a:t>
            </a:r>
          </a:p>
          <a:p>
            <a:r>
              <a:rPr lang="en-GB" sz="2400" dirty="0"/>
              <a:t>Conclusions</a:t>
            </a:r>
          </a:p>
          <a:p>
            <a:r>
              <a:rPr lang="en-GB" sz="2400" dirty="0"/>
              <a:t>Questions and Discussion</a:t>
            </a:r>
          </a:p>
        </p:txBody>
      </p:sp>
      <p:sp>
        <p:nvSpPr>
          <p:cNvPr id="9" name="Title 8">
            <a:extLst>
              <a:ext uri="{FF2B5EF4-FFF2-40B4-BE49-F238E27FC236}">
                <a16:creationId xmlns:a16="http://schemas.microsoft.com/office/drawing/2014/main" id="{708C8508-4B4D-CEC7-D098-4B82C695F2C0}"/>
              </a:ext>
            </a:extLst>
          </p:cNvPr>
          <p:cNvSpPr>
            <a:spLocks noGrp="1"/>
          </p:cNvSpPr>
          <p:nvPr>
            <p:ph type="title"/>
          </p:nvPr>
        </p:nvSpPr>
        <p:spPr/>
        <p:txBody>
          <a:bodyPr>
            <a:noAutofit/>
          </a:bodyPr>
          <a:lstStyle/>
          <a:p>
            <a:r>
              <a:rPr lang="en-GB" sz="4000" b="1" dirty="0">
                <a:latin typeface="Calibri" panose="020F0502020204030204" pitchFamily="34" charset="0"/>
                <a:cs typeface="Calibri" panose="020F0502020204030204" pitchFamily="34" charset="0"/>
              </a:rPr>
              <a:t>Outline</a:t>
            </a:r>
          </a:p>
        </p:txBody>
      </p:sp>
    </p:spTree>
    <p:extLst>
      <p:ext uri="{BB962C8B-B14F-4D97-AF65-F5344CB8AC3E}">
        <p14:creationId xmlns:p14="http://schemas.microsoft.com/office/powerpoint/2010/main" val="3705794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icture 13"/>
          <p:cNvPicPr/>
          <p:nvPr/>
        </p:nvPicPr>
        <p:blipFill>
          <a:blip r:embed="rId3" cstate="print">
            <a:extLst>
              <a:ext uri="{28A0092B-C50C-407E-A947-70E740481C1C}">
                <a14:useLocalDpi xmlns:a14="http://schemas.microsoft.com/office/drawing/2010/main"/>
              </a:ext>
            </a:extLst>
          </a:blip>
          <a:srcRect/>
          <a:stretch/>
        </p:blipFill>
        <p:spPr>
          <a:xfrm>
            <a:off x="6384000" y="1950840"/>
            <a:ext cx="4178160" cy="1908360"/>
          </a:xfrm>
          <a:prstGeom prst="rect">
            <a:avLst/>
          </a:prstGeom>
          <a:ln>
            <a:noFill/>
          </a:ln>
        </p:spPr>
      </p:pic>
      <p:sp>
        <p:nvSpPr>
          <p:cNvPr id="194" name="CustomShape 3"/>
          <p:cNvSpPr/>
          <p:nvPr/>
        </p:nvSpPr>
        <p:spPr>
          <a:xfrm>
            <a:off x="7046760" y="1407600"/>
            <a:ext cx="2872440" cy="36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b="1" spc="-1">
                <a:solidFill>
                  <a:srgbClr val="FF0000"/>
                </a:solidFill>
                <a:uFill>
                  <a:solidFill>
                    <a:srgbClr val="FFFFFF"/>
                  </a:solidFill>
                </a:uFill>
                <a:latin typeface="Arial"/>
                <a:ea typeface="DejaVu Sans"/>
              </a:rPr>
              <a:t>Data assimilation (</a:t>
            </a:r>
            <a:r>
              <a:rPr lang="en-US" b="1" spc="-1" err="1">
                <a:solidFill>
                  <a:srgbClr val="FF0000"/>
                </a:solidFill>
                <a:uFill>
                  <a:solidFill>
                    <a:srgbClr val="FFFFFF"/>
                  </a:solidFill>
                </a:uFill>
                <a:latin typeface="Arial"/>
                <a:ea typeface="DejaVu Sans"/>
              </a:rPr>
              <a:t>EnKF</a:t>
            </a:r>
            <a:r>
              <a:rPr lang="en-US" b="1" spc="-1">
                <a:solidFill>
                  <a:srgbClr val="FF0000"/>
                </a:solidFill>
                <a:uFill>
                  <a:solidFill>
                    <a:srgbClr val="FFFFFF"/>
                  </a:solidFill>
                </a:uFill>
                <a:latin typeface="Arial"/>
                <a:ea typeface="DejaVu Sans"/>
              </a:rPr>
              <a:t>)</a:t>
            </a:r>
            <a:endParaRPr lang="en-US" spc="-1">
              <a:solidFill>
                <a:srgbClr val="000000"/>
              </a:solidFill>
              <a:uFill>
                <a:solidFill>
                  <a:srgbClr val="FFFFFF"/>
                </a:solidFill>
              </a:uFill>
              <a:latin typeface="Arial"/>
            </a:endParaRPr>
          </a:p>
        </p:txBody>
      </p:sp>
      <p:sp>
        <p:nvSpPr>
          <p:cNvPr id="195" name="CustomShape 4"/>
          <p:cNvSpPr/>
          <p:nvPr/>
        </p:nvSpPr>
        <p:spPr>
          <a:xfrm>
            <a:off x="2450280" y="1059378"/>
            <a:ext cx="3480480" cy="36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b="1" spc="-1">
                <a:solidFill>
                  <a:srgbClr val="0000FF"/>
                </a:solidFill>
                <a:uFill>
                  <a:solidFill>
                    <a:srgbClr val="FFFFFF"/>
                  </a:solidFill>
                </a:uFill>
                <a:latin typeface="Arial"/>
                <a:ea typeface="DejaVu Sans"/>
              </a:rPr>
              <a:t>Norwegian Earth System model</a:t>
            </a:r>
            <a:endParaRPr lang="en-US" spc="-1">
              <a:solidFill>
                <a:srgbClr val="000000"/>
              </a:solidFill>
              <a:uFill>
                <a:solidFill>
                  <a:srgbClr val="FFFFFF"/>
                </a:solidFill>
              </a:uFill>
              <a:latin typeface="Arial"/>
            </a:endParaRPr>
          </a:p>
        </p:txBody>
      </p:sp>
      <p:sp>
        <p:nvSpPr>
          <p:cNvPr id="196" name="CustomShape 5"/>
          <p:cNvSpPr/>
          <p:nvPr/>
        </p:nvSpPr>
        <p:spPr>
          <a:xfrm>
            <a:off x="7972260" y="4083182"/>
            <a:ext cx="1638360" cy="36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b="1" spc="-1">
                <a:solidFill>
                  <a:srgbClr val="008000"/>
                </a:solidFill>
                <a:uFill>
                  <a:solidFill>
                    <a:srgbClr val="FFFFFF"/>
                  </a:solidFill>
                </a:uFill>
                <a:latin typeface="Arial"/>
                <a:ea typeface="DejaVu Sans"/>
              </a:rPr>
              <a:t>Observations</a:t>
            </a:r>
            <a:endParaRPr lang="en-US" spc="-1">
              <a:solidFill>
                <a:srgbClr val="000000"/>
              </a:solidFill>
              <a:uFill>
                <a:solidFill>
                  <a:srgbClr val="FFFFFF"/>
                </a:solidFill>
              </a:uFill>
              <a:latin typeface="Arial"/>
            </a:endParaRPr>
          </a:p>
        </p:txBody>
      </p:sp>
      <p:sp>
        <p:nvSpPr>
          <p:cNvPr id="198" name="CustomShape 7"/>
          <p:cNvSpPr/>
          <p:nvPr/>
        </p:nvSpPr>
        <p:spPr>
          <a:xfrm>
            <a:off x="4914973" y="1845200"/>
            <a:ext cx="1551960" cy="1078200"/>
          </a:xfrm>
          <a:prstGeom prst="rightArrow">
            <a:avLst>
              <a:gd name="adj1" fmla="val 50000"/>
              <a:gd name="adj2" fmla="val 50000"/>
            </a:avLst>
          </a:prstGeom>
          <a:solidFill>
            <a:srgbClr val="0000FF"/>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en-US" spc="-1">
                <a:solidFill>
                  <a:srgbClr val="FFFFFF"/>
                </a:solidFill>
                <a:uFill>
                  <a:solidFill>
                    <a:srgbClr val="FFFFFF"/>
                  </a:solidFill>
                </a:uFill>
                <a:latin typeface="Arial"/>
                <a:ea typeface="DejaVu Sans"/>
              </a:rPr>
              <a:t>Ensemble</a:t>
            </a:r>
          </a:p>
        </p:txBody>
      </p:sp>
      <p:sp>
        <p:nvSpPr>
          <p:cNvPr id="200" name="CustomShape 9"/>
          <p:cNvSpPr/>
          <p:nvPr/>
        </p:nvSpPr>
        <p:spPr>
          <a:xfrm>
            <a:off x="1801538" y="960556"/>
            <a:ext cx="4831532" cy="3022485"/>
          </a:xfrm>
          <a:prstGeom prst="rect">
            <a:avLst/>
          </a:prstGeom>
          <a:noFill/>
          <a:ln w="38160">
            <a:solidFill>
              <a:srgbClr val="3366FF"/>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GB"/>
          </a:p>
        </p:txBody>
      </p:sp>
      <p:sp>
        <p:nvSpPr>
          <p:cNvPr id="201" name="CustomShape 10"/>
          <p:cNvSpPr/>
          <p:nvPr/>
        </p:nvSpPr>
        <p:spPr>
          <a:xfrm>
            <a:off x="6312000" y="1340640"/>
            <a:ext cx="4250160" cy="2642400"/>
          </a:xfrm>
          <a:prstGeom prst="rect">
            <a:avLst/>
          </a:prstGeom>
          <a:noFill/>
          <a:ln w="38160">
            <a:solidFill>
              <a:srgbClr val="FF000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GB"/>
          </a:p>
        </p:txBody>
      </p:sp>
      <p:sp>
        <p:nvSpPr>
          <p:cNvPr id="203" name="CustomShape 12"/>
          <p:cNvSpPr/>
          <p:nvPr/>
        </p:nvSpPr>
        <p:spPr>
          <a:xfrm>
            <a:off x="8400360" y="3504600"/>
            <a:ext cx="286200" cy="354600"/>
          </a:xfrm>
          <a:prstGeom prst="upArrow">
            <a:avLst>
              <a:gd name="adj1" fmla="val 50000"/>
              <a:gd name="adj2" fmla="val 50000"/>
            </a:avLst>
          </a:prstGeom>
          <a:solidFill>
            <a:srgbClr val="008000"/>
          </a:solidFill>
          <a:ln>
            <a:solidFill>
              <a:srgbClr val="006E9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GB"/>
          </a:p>
        </p:txBody>
      </p:sp>
      <p:sp>
        <p:nvSpPr>
          <p:cNvPr id="202" name="CustomShape 11"/>
          <p:cNvSpPr/>
          <p:nvPr/>
        </p:nvSpPr>
        <p:spPr>
          <a:xfrm>
            <a:off x="6957060" y="3860999"/>
            <a:ext cx="3533100" cy="1721651"/>
          </a:xfrm>
          <a:prstGeom prst="rect">
            <a:avLst/>
          </a:prstGeom>
          <a:noFill/>
          <a:ln w="38160">
            <a:solidFill>
              <a:srgbClr val="00800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GB"/>
          </a:p>
        </p:txBody>
      </p:sp>
      <p:grpSp>
        <p:nvGrpSpPr>
          <p:cNvPr id="47" name="Group 46"/>
          <p:cNvGrpSpPr>
            <a:grpSpLocks noChangeAspect="1"/>
          </p:cNvGrpSpPr>
          <p:nvPr/>
        </p:nvGrpSpPr>
        <p:grpSpPr>
          <a:xfrm>
            <a:off x="2138884" y="1636884"/>
            <a:ext cx="2562381" cy="2222316"/>
            <a:chOff x="1846144" y="872928"/>
            <a:chExt cx="5773611" cy="5007364"/>
          </a:xfrm>
        </p:grpSpPr>
        <p:sp>
          <p:nvSpPr>
            <p:cNvPr id="48" name="Rounded Rectangle 47"/>
            <p:cNvSpPr/>
            <p:nvPr/>
          </p:nvSpPr>
          <p:spPr>
            <a:xfrm>
              <a:off x="1846144" y="1434507"/>
              <a:ext cx="5773611" cy="1117034"/>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algn="ctr">
                <a:defRPr/>
              </a:pPr>
              <a:r>
                <a:rPr lang="en-US" sz="1300" b="1" kern="0">
                  <a:solidFill>
                    <a:sysClr val="windowText" lastClr="000000"/>
                  </a:solidFill>
                  <a:latin typeface="Arial"/>
                  <a:cs typeface="Arial"/>
                </a:rPr>
                <a:t>Atmosphere</a:t>
              </a:r>
            </a:p>
          </p:txBody>
        </p:sp>
        <p:sp>
          <p:nvSpPr>
            <p:cNvPr id="49" name="Rounded Rectangle 48"/>
            <p:cNvSpPr/>
            <p:nvPr/>
          </p:nvSpPr>
          <p:spPr>
            <a:xfrm>
              <a:off x="1846145" y="3903282"/>
              <a:ext cx="3950950" cy="1117034"/>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algn="ctr">
                <a:defRPr/>
              </a:pPr>
              <a:r>
                <a:rPr lang="en-US" sz="1300" b="1" kern="0">
                  <a:solidFill>
                    <a:sysClr val="windowText" lastClr="000000"/>
                  </a:solidFill>
                  <a:latin typeface="Arial"/>
                  <a:cs typeface="Arial"/>
                </a:rPr>
                <a:t>Ocean</a:t>
              </a:r>
            </a:p>
          </p:txBody>
        </p:sp>
        <p:sp>
          <p:nvSpPr>
            <p:cNvPr id="50" name="Rounded Rectangle 49"/>
            <p:cNvSpPr/>
            <p:nvPr/>
          </p:nvSpPr>
          <p:spPr>
            <a:xfrm>
              <a:off x="2497796" y="2903831"/>
              <a:ext cx="1469861" cy="635402"/>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algn="ctr">
                <a:defRPr/>
              </a:pPr>
              <a:r>
                <a:rPr lang="en-US" sz="1300" b="1" kern="0">
                  <a:solidFill>
                    <a:sysClr val="windowText" lastClr="000000"/>
                  </a:solidFill>
                  <a:latin typeface="Arial"/>
                  <a:cs typeface="Arial"/>
                </a:rPr>
                <a:t>Ice</a:t>
              </a:r>
            </a:p>
          </p:txBody>
        </p:sp>
        <p:sp>
          <p:nvSpPr>
            <p:cNvPr id="51" name="Rounded Rectangle 50"/>
            <p:cNvSpPr/>
            <p:nvPr/>
          </p:nvSpPr>
          <p:spPr>
            <a:xfrm>
              <a:off x="4327233" y="2903831"/>
              <a:ext cx="1469861" cy="635402"/>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algn="ctr">
                <a:defRPr/>
              </a:pPr>
              <a:r>
                <a:rPr lang="en-US" sz="1100" b="1" kern="0">
                  <a:solidFill>
                    <a:sysClr val="windowText" lastClr="000000"/>
                  </a:solidFill>
                  <a:latin typeface="Arial"/>
                  <a:cs typeface="Arial"/>
                </a:rPr>
                <a:t>Land</a:t>
              </a:r>
            </a:p>
            <a:p>
              <a:pPr algn="ctr">
                <a:defRPr/>
              </a:pPr>
              <a:r>
                <a:rPr lang="en-US" sz="1100" b="1" kern="0">
                  <a:solidFill>
                    <a:sysClr val="windowText" lastClr="000000"/>
                  </a:solidFill>
                  <a:latin typeface="Arial"/>
                  <a:cs typeface="Arial"/>
                </a:rPr>
                <a:t>ice</a:t>
              </a:r>
            </a:p>
          </p:txBody>
        </p:sp>
        <p:sp>
          <p:nvSpPr>
            <p:cNvPr id="52" name="Rounded Rectangle 51"/>
            <p:cNvSpPr/>
            <p:nvPr/>
          </p:nvSpPr>
          <p:spPr>
            <a:xfrm>
              <a:off x="6149894" y="2903831"/>
              <a:ext cx="1469861" cy="635402"/>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algn="ctr">
                <a:defRPr/>
              </a:pPr>
              <a:r>
                <a:rPr lang="en-US" sz="1300" b="1" kern="0">
                  <a:solidFill>
                    <a:sysClr val="windowText" lastClr="000000"/>
                  </a:solidFill>
                  <a:latin typeface="Arial"/>
                  <a:cs typeface="Arial"/>
                </a:rPr>
                <a:t>land</a:t>
              </a:r>
            </a:p>
          </p:txBody>
        </p:sp>
        <p:sp>
          <p:nvSpPr>
            <p:cNvPr id="53" name="Rounded Rectangle 52"/>
            <p:cNvSpPr/>
            <p:nvPr/>
          </p:nvSpPr>
          <p:spPr>
            <a:xfrm>
              <a:off x="6149894" y="3903282"/>
              <a:ext cx="1469861" cy="635402"/>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algn="ctr">
                <a:defRPr/>
              </a:pPr>
              <a:r>
                <a:rPr lang="en-US" sz="1300" b="1" kern="0">
                  <a:solidFill>
                    <a:sysClr val="windowText" lastClr="000000"/>
                  </a:solidFill>
                  <a:latin typeface="Arial"/>
                  <a:cs typeface="Arial"/>
                </a:rPr>
                <a:t>river</a:t>
              </a:r>
            </a:p>
          </p:txBody>
        </p:sp>
        <p:sp>
          <p:nvSpPr>
            <p:cNvPr id="54" name="Rounded Rectangle 53"/>
            <p:cNvSpPr/>
            <p:nvPr/>
          </p:nvSpPr>
          <p:spPr>
            <a:xfrm>
              <a:off x="2808499" y="872928"/>
              <a:ext cx="4074930" cy="635410"/>
            </a:xfrm>
            <a:prstGeom prst="roundRect">
              <a:avLst/>
            </a:prstGeom>
            <a:gradFill rotWithShape="1">
              <a:gsLst>
                <a:gs pos="0">
                  <a:srgbClr val="C0504D">
                    <a:alpha val="50000"/>
                  </a:srgbClr>
                </a:gs>
                <a:gs pos="100000">
                  <a:srgbClr val="C0504D">
                    <a:lumMod val="60000"/>
                    <a:lumOff val="40000"/>
                    <a:alpha val="50000"/>
                  </a:srgbClr>
                </a:gs>
              </a:gsLst>
              <a:lin ang="16200000" scaled="0"/>
            </a:gradFill>
            <a:ln w="9525" cap="flat" cmpd="sng" algn="ctr">
              <a:solidFill>
                <a:srgbClr val="C0504D">
                  <a:lumMod val="75000"/>
                </a:srgbClr>
              </a:solidFill>
              <a:prstDash val="solid"/>
            </a:ln>
            <a:effectLst/>
          </p:spPr>
          <p:txBody>
            <a:bodyPr rtlCol="0" anchor="ctr"/>
            <a:lstStyle/>
            <a:p>
              <a:pPr algn="ctr">
                <a:defRPr/>
              </a:pPr>
              <a:r>
                <a:rPr lang="en-US" sz="1300" b="1" kern="0">
                  <a:solidFill>
                    <a:sysClr val="windowText" lastClr="000000"/>
                  </a:solidFill>
                  <a:latin typeface="Arial"/>
                  <a:cs typeface="Arial"/>
                </a:rPr>
                <a:t>chemistry/aerosols</a:t>
              </a:r>
            </a:p>
          </p:txBody>
        </p:sp>
        <p:sp>
          <p:nvSpPr>
            <p:cNvPr id="55" name="Rounded Rectangle 54"/>
            <p:cNvSpPr/>
            <p:nvPr/>
          </p:nvSpPr>
          <p:spPr>
            <a:xfrm>
              <a:off x="2309690" y="4902510"/>
              <a:ext cx="3072920" cy="977782"/>
            </a:xfrm>
            <a:prstGeom prst="roundRect">
              <a:avLst/>
            </a:prstGeom>
            <a:gradFill rotWithShape="1">
              <a:gsLst>
                <a:gs pos="0">
                  <a:srgbClr val="C0504D">
                    <a:alpha val="50000"/>
                  </a:srgbClr>
                </a:gs>
                <a:gs pos="100000">
                  <a:srgbClr val="C0504D">
                    <a:lumMod val="60000"/>
                    <a:lumOff val="40000"/>
                    <a:alpha val="50000"/>
                  </a:srgbClr>
                </a:gs>
              </a:gsLst>
              <a:lin ang="16200000" scaled="0"/>
            </a:gradFill>
            <a:ln w="9525" cap="flat" cmpd="sng" algn="ctr">
              <a:solidFill>
                <a:srgbClr val="C0504D">
                  <a:lumMod val="75000"/>
                </a:srgbClr>
              </a:solidFill>
              <a:prstDash val="solid"/>
            </a:ln>
            <a:effectLst/>
          </p:spPr>
          <p:txBody>
            <a:bodyPr rtlCol="0" anchor="ctr"/>
            <a:lstStyle/>
            <a:p>
              <a:pPr algn="ctr">
                <a:defRPr/>
              </a:pPr>
              <a:r>
                <a:rPr lang="en-US" sz="1300" b="1" kern="0">
                  <a:solidFill>
                    <a:sysClr val="windowText" lastClr="000000"/>
                  </a:solidFill>
                  <a:latin typeface="Arial"/>
                  <a:cs typeface="Arial"/>
                </a:rPr>
                <a:t>Ocean biochemistry</a:t>
              </a:r>
            </a:p>
          </p:txBody>
        </p:sp>
        <p:sp>
          <p:nvSpPr>
            <p:cNvPr id="56" name="Up-Down Arrow 55"/>
            <p:cNvSpPr/>
            <p:nvPr/>
          </p:nvSpPr>
          <p:spPr>
            <a:xfrm>
              <a:off x="2093080" y="2551541"/>
              <a:ext cx="235177" cy="1351741"/>
            </a:xfrm>
            <a:prstGeom prst="upDownArrow">
              <a:avLst/>
            </a:prstGeom>
            <a:gradFill rotWithShape="1">
              <a:gsLst>
                <a:gs pos="0">
                  <a:srgbClr val="9BBB59"/>
                </a:gs>
                <a:gs pos="100000">
                  <a:srgbClr val="9BBB59">
                    <a:lumMod val="60000"/>
                    <a:lumOff val="40000"/>
                  </a:srgbClr>
                </a:gs>
              </a:gsLst>
              <a:lin ang="16200000" scaled="0"/>
            </a:gradFill>
            <a:ln w="9525" cap="flat" cmpd="sng" algn="ctr">
              <a:solidFill>
                <a:srgbClr val="9BBB59">
                  <a:lumMod val="75000"/>
                </a:srgbClr>
              </a:solidFill>
              <a:prstDash val="solid"/>
            </a:ln>
            <a:effectLst/>
          </p:spPr>
          <p:txBody>
            <a:bodyPr rtlCol="0" anchor="ctr"/>
            <a:lstStyle/>
            <a:p>
              <a:pPr algn="ctr">
                <a:defRPr/>
              </a:pPr>
              <a:endParaRPr lang="en-US" sz="1300" b="1" kern="0">
                <a:solidFill>
                  <a:sysClr val="windowText" lastClr="000000"/>
                </a:solidFill>
                <a:latin typeface="Arial"/>
                <a:cs typeface="Arial"/>
              </a:endParaRPr>
            </a:p>
          </p:txBody>
        </p:sp>
        <p:sp>
          <p:nvSpPr>
            <p:cNvPr id="57" name="Up-Down Arrow 56"/>
            <p:cNvSpPr/>
            <p:nvPr/>
          </p:nvSpPr>
          <p:spPr>
            <a:xfrm>
              <a:off x="3138690" y="2551084"/>
              <a:ext cx="235177" cy="352747"/>
            </a:xfrm>
            <a:prstGeom prst="upDownArrow">
              <a:avLst/>
            </a:prstGeom>
            <a:gradFill rotWithShape="1">
              <a:gsLst>
                <a:gs pos="0">
                  <a:srgbClr val="9BBB59"/>
                </a:gs>
                <a:gs pos="100000">
                  <a:srgbClr val="9BBB59">
                    <a:lumMod val="60000"/>
                    <a:lumOff val="40000"/>
                  </a:srgbClr>
                </a:gs>
              </a:gsLst>
              <a:lin ang="16200000" scaled="0"/>
            </a:gradFill>
            <a:ln w="9525" cap="flat" cmpd="sng" algn="ctr">
              <a:solidFill>
                <a:srgbClr val="9BBB59">
                  <a:lumMod val="75000"/>
                </a:srgbClr>
              </a:solidFill>
              <a:prstDash val="solid"/>
            </a:ln>
            <a:effectLst/>
          </p:spPr>
          <p:txBody>
            <a:bodyPr rtlCol="0" anchor="ctr"/>
            <a:lstStyle/>
            <a:p>
              <a:pPr algn="ctr">
                <a:defRPr/>
              </a:pPr>
              <a:endParaRPr lang="en-US" sz="1300" b="1" kern="0">
                <a:solidFill>
                  <a:sysClr val="windowText" lastClr="000000"/>
                </a:solidFill>
                <a:latin typeface="Arial"/>
                <a:cs typeface="Arial"/>
              </a:endParaRPr>
            </a:p>
          </p:txBody>
        </p:sp>
        <p:sp>
          <p:nvSpPr>
            <p:cNvPr id="58" name="Up-Down Arrow 57"/>
            <p:cNvSpPr/>
            <p:nvPr/>
          </p:nvSpPr>
          <p:spPr>
            <a:xfrm>
              <a:off x="3138690" y="3539233"/>
              <a:ext cx="235177" cy="352747"/>
            </a:xfrm>
            <a:prstGeom prst="upDownArrow">
              <a:avLst/>
            </a:prstGeom>
            <a:gradFill rotWithShape="1">
              <a:gsLst>
                <a:gs pos="0">
                  <a:srgbClr val="9BBB59"/>
                </a:gs>
                <a:gs pos="100000">
                  <a:srgbClr val="9BBB59">
                    <a:lumMod val="60000"/>
                    <a:lumOff val="40000"/>
                  </a:srgbClr>
                </a:gs>
              </a:gsLst>
              <a:lin ang="16200000" scaled="0"/>
            </a:gradFill>
            <a:ln w="9525" cap="flat" cmpd="sng" algn="ctr">
              <a:solidFill>
                <a:srgbClr val="9BBB59">
                  <a:lumMod val="75000"/>
                </a:srgbClr>
              </a:solidFill>
              <a:prstDash val="solid"/>
            </a:ln>
            <a:effectLst/>
          </p:spPr>
          <p:txBody>
            <a:bodyPr rtlCol="0" anchor="ctr"/>
            <a:lstStyle/>
            <a:p>
              <a:pPr algn="ctr">
                <a:defRPr/>
              </a:pPr>
              <a:endParaRPr lang="en-US" sz="1300" b="1" kern="0">
                <a:solidFill>
                  <a:sysClr val="windowText" lastClr="000000"/>
                </a:solidFill>
                <a:latin typeface="Arial"/>
                <a:cs typeface="Arial"/>
              </a:endParaRPr>
            </a:p>
          </p:txBody>
        </p:sp>
        <p:sp>
          <p:nvSpPr>
            <p:cNvPr id="59" name="Up-Down Arrow 58"/>
            <p:cNvSpPr/>
            <p:nvPr/>
          </p:nvSpPr>
          <p:spPr>
            <a:xfrm>
              <a:off x="4954261" y="2551084"/>
              <a:ext cx="235177" cy="352747"/>
            </a:xfrm>
            <a:prstGeom prst="upDownArrow">
              <a:avLst/>
            </a:prstGeom>
            <a:gradFill rotWithShape="1">
              <a:gsLst>
                <a:gs pos="0">
                  <a:srgbClr val="9BBB59"/>
                </a:gs>
                <a:gs pos="100000">
                  <a:srgbClr val="9BBB59">
                    <a:lumMod val="60000"/>
                    <a:lumOff val="40000"/>
                  </a:srgbClr>
                </a:gs>
              </a:gsLst>
              <a:lin ang="16200000" scaled="0"/>
            </a:gradFill>
            <a:ln w="9525" cap="flat" cmpd="sng" algn="ctr">
              <a:solidFill>
                <a:srgbClr val="9BBB59">
                  <a:lumMod val="75000"/>
                </a:srgbClr>
              </a:solidFill>
              <a:prstDash val="solid"/>
            </a:ln>
            <a:effectLst/>
          </p:spPr>
          <p:txBody>
            <a:bodyPr rtlCol="0" anchor="ctr"/>
            <a:lstStyle/>
            <a:p>
              <a:pPr algn="ctr">
                <a:defRPr/>
              </a:pPr>
              <a:endParaRPr lang="en-US" sz="1300" b="1" kern="0">
                <a:solidFill>
                  <a:sysClr val="windowText" lastClr="000000"/>
                </a:solidFill>
                <a:latin typeface="Arial"/>
                <a:cs typeface="Arial"/>
              </a:endParaRPr>
            </a:p>
          </p:txBody>
        </p:sp>
        <p:sp>
          <p:nvSpPr>
            <p:cNvPr id="60" name="Up-Down Arrow 59"/>
            <p:cNvSpPr/>
            <p:nvPr/>
          </p:nvSpPr>
          <p:spPr>
            <a:xfrm>
              <a:off x="6765841" y="2551541"/>
              <a:ext cx="235177" cy="352747"/>
            </a:xfrm>
            <a:prstGeom prst="upDownArrow">
              <a:avLst/>
            </a:prstGeom>
            <a:gradFill rotWithShape="1">
              <a:gsLst>
                <a:gs pos="0">
                  <a:srgbClr val="9BBB59"/>
                </a:gs>
                <a:gs pos="100000">
                  <a:srgbClr val="9BBB59">
                    <a:lumMod val="60000"/>
                    <a:lumOff val="40000"/>
                  </a:srgbClr>
                </a:gs>
              </a:gsLst>
              <a:lin ang="16200000" scaled="0"/>
            </a:gradFill>
            <a:ln w="9525" cap="flat" cmpd="sng" algn="ctr">
              <a:solidFill>
                <a:srgbClr val="9BBB59">
                  <a:lumMod val="75000"/>
                </a:srgbClr>
              </a:solidFill>
              <a:prstDash val="solid"/>
            </a:ln>
            <a:effectLst/>
          </p:spPr>
          <p:txBody>
            <a:bodyPr rtlCol="0" anchor="ctr"/>
            <a:lstStyle/>
            <a:p>
              <a:pPr algn="ctr">
                <a:defRPr/>
              </a:pPr>
              <a:endParaRPr lang="en-US" sz="1300" b="1" kern="0">
                <a:solidFill>
                  <a:sysClr val="windowText" lastClr="000000"/>
                </a:solidFill>
                <a:latin typeface="Arial"/>
                <a:cs typeface="Arial"/>
              </a:endParaRPr>
            </a:p>
          </p:txBody>
        </p:sp>
        <p:sp>
          <p:nvSpPr>
            <p:cNvPr id="61" name="Up-Down Arrow 60"/>
            <p:cNvSpPr/>
            <p:nvPr/>
          </p:nvSpPr>
          <p:spPr>
            <a:xfrm>
              <a:off x="6765841" y="3539233"/>
              <a:ext cx="235177" cy="352747"/>
            </a:xfrm>
            <a:prstGeom prst="upDownArrow">
              <a:avLst/>
            </a:prstGeom>
            <a:gradFill rotWithShape="1">
              <a:gsLst>
                <a:gs pos="0">
                  <a:srgbClr val="9BBB59"/>
                </a:gs>
                <a:gs pos="100000">
                  <a:srgbClr val="9BBB59">
                    <a:lumMod val="60000"/>
                    <a:lumOff val="40000"/>
                  </a:srgbClr>
                </a:gs>
              </a:gsLst>
              <a:lin ang="16200000" scaled="0"/>
            </a:gradFill>
            <a:ln w="9525" cap="flat" cmpd="sng" algn="ctr">
              <a:solidFill>
                <a:srgbClr val="9BBB59">
                  <a:lumMod val="75000"/>
                </a:srgbClr>
              </a:solidFill>
              <a:prstDash val="solid"/>
            </a:ln>
            <a:effectLst/>
          </p:spPr>
          <p:txBody>
            <a:bodyPr rtlCol="0" anchor="ctr"/>
            <a:lstStyle/>
            <a:p>
              <a:pPr algn="ctr">
                <a:defRPr/>
              </a:pPr>
              <a:endParaRPr lang="en-US" sz="1300" b="1" kern="0">
                <a:solidFill>
                  <a:sysClr val="windowText" lastClr="000000"/>
                </a:solidFill>
                <a:latin typeface="Arial"/>
                <a:cs typeface="Arial"/>
              </a:endParaRPr>
            </a:p>
          </p:txBody>
        </p:sp>
        <p:sp>
          <p:nvSpPr>
            <p:cNvPr id="62" name="Down Arrow 61"/>
            <p:cNvSpPr/>
            <p:nvPr/>
          </p:nvSpPr>
          <p:spPr>
            <a:xfrm>
              <a:off x="4954261" y="3539233"/>
              <a:ext cx="234000" cy="352747"/>
            </a:xfrm>
            <a:prstGeom prst="downArrow">
              <a:avLst/>
            </a:prstGeom>
            <a:gradFill rotWithShape="1">
              <a:gsLst>
                <a:gs pos="0">
                  <a:srgbClr val="9BBB59"/>
                </a:gs>
                <a:gs pos="100000">
                  <a:srgbClr val="9BBB59">
                    <a:lumMod val="60000"/>
                    <a:lumOff val="40000"/>
                  </a:srgbClr>
                </a:gs>
              </a:gsLst>
              <a:lin ang="16200000" scaled="0"/>
            </a:gradFill>
            <a:ln w="9525" cap="flat" cmpd="sng" algn="ctr">
              <a:solidFill>
                <a:srgbClr val="9BBB59">
                  <a:lumMod val="75000"/>
                </a:srgbClr>
              </a:solidFill>
              <a:prstDash val="solid"/>
            </a:ln>
            <a:effectLst/>
          </p:spPr>
          <p:txBody>
            <a:bodyPr rtlCol="0" anchor="ctr"/>
            <a:lstStyle/>
            <a:p>
              <a:pPr algn="ctr">
                <a:defRPr/>
              </a:pPr>
              <a:endParaRPr lang="en-US" sz="1300" b="1" kern="0">
                <a:solidFill>
                  <a:sysClr val="windowText" lastClr="000000"/>
                </a:solidFill>
                <a:latin typeface="Arial"/>
                <a:cs typeface="Arial"/>
              </a:endParaRPr>
            </a:p>
          </p:txBody>
        </p:sp>
        <p:sp>
          <p:nvSpPr>
            <p:cNvPr id="63" name="Left Arrow 62"/>
            <p:cNvSpPr/>
            <p:nvPr/>
          </p:nvSpPr>
          <p:spPr>
            <a:xfrm>
              <a:off x="3967657" y="3104179"/>
              <a:ext cx="352800" cy="234000"/>
            </a:xfrm>
            <a:prstGeom prst="leftArrow">
              <a:avLst/>
            </a:prstGeom>
            <a:gradFill rotWithShape="1">
              <a:gsLst>
                <a:gs pos="0">
                  <a:srgbClr val="9BBB59"/>
                </a:gs>
                <a:gs pos="100000">
                  <a:srgbClr val="9BBB59">
                    <a:lumMod val="60000"/>
                    <a:lumOff val="40000"/>
                  </a:srgbClr>
                </a:gs>
              </a:gsLst>
              <a:lin ang="16200000" scaled="0"/>
            </a:gradFill>
            <a:ln w="9525" cap="flat" cmpd="sng" algn="ctr">
              <a:solidFill>
                <a:srgbClr val="9BBB59">
                  <a:lumMod val="75000"/>
                </a:srgbClr>
              </a:solidFill>
              <a:prstDash val="solid"/>
            </a:ln>
            <a:effectLst/>
          </p:spPr>
          <p:txBody>
            <a:bodyPr rtlCol="0" anchor="ctr"/>
            <a:lstStyle/>
            <a:p>
              <a:pPr algn="ctr">
                <a:defRPr/>
              </a:pPr>
              <a:endParaRPr lang="en-US" sz="1300" b="1" kern="0">
                <a:solidFill>
                  <a:sysClr val="windowText" lastClr="000000"/>
                </a:solidFill>
                <a:latin typeface="Arial"/>
                <a:cs typeface="Arial"/>
              </a:endParaRPr>
            </a:p>
          </p:txBody>
        </p:sp>
        <p:sp>
          <p:nvSpPr>
            <p:cNvPr id="64" name="Left Arrow 63"/>
            <p:cNvSpPr/>
            <p:nvPr/>
          </p:nvSpPr>
          <p:spPr>
            <a:xfrm>
              <a:off x="5797095" y="4126689"/>
              <a:ext cx="352800" cy="234000"/>
            </a:xfrm>
            <a:prstGeom prst="leftArrow">
              <a:avLst/>
            </a:prstGeom>
            <a:gradFill rotWithShape="1">
              <a:gsLst>
                <a:gs pos="0">
                  <a:srgbClr val="9BBB59"/>
                </a:gs>
                <a:gs pos="100000">
                  <a:srgbClr val="9BBB59">
                    <a:lumMod val="60000"/>
                    <a:lumOff val="40000"/>
                  </a:srgbClr>
                </a:gs>
              </a:gsLst>
              <a:lin ang="16200000" scaled="0"/>
            </a:gradFill>
            <a:ln w="9525" cap="flat" cmpd="sng" algn="ctr">
              <a:solidFill>
                <a:srgbClr val="9BBB59">
                  <a:lumMod val="75000"/>
                </a:srgbClr>
              </a:solidFill>
              <a:prstDash val="solid"/>
            </a:ln>
            <a:effectLst/>
          </p:spPr>
          <p:txBody>
            <a:bodyPr rtlCol="0" anchor="ctr"/>
            <a:lstStyle/>
            <a:p>
              <a:pPr algn="ctr">
                <a:defRPr/>
              </a:pPr>
              <a:endParaRPr lang="en-US" sz="1300" b="1" kern="0">
                <a:solidFill>
                  <a:sysClr val="windowText" lastClr="000000"/>
                </a:solidFill>
                <a:latin typeface="Arial"/>
                <a:cs typeface="Arial"/>
              </a:endParaRPr>
            </a:p>
          </p:txBody>
        </p:sp>
        <p:sp>
          <p:nvSpPr>
            <p:cNvPr id="65" name="Right Arrow 64"/>
            <p:cNvSpPr/>
            <p:nvPr/>
          </p:nvSpPr>
          <p:spPr>
            <a:xfrm>
              <a:off x="5797094" y="3104179"/>
              <a:ext cx="352801" cy="234000"/>
            </a:xfrm>
            <a:prstGeom prst="rightArrow">
              <a:avLst/>
            </a:prstGeom>
            <a:gradFill rotWithShape="1">
              <a:gsLst>
                <a:gs pos="0">
                  <a:srgbClr val="9BBB59"/>
                </a:gs>
                <a:gs pos="100000">
                  <a:srgbClr val="9BBB59">
                    <a:lumMod val="60000"/>
                    <a:lumOff val="40000"/>
                  </a:srgbClr>
                </a:gs>
              </a:gsLst>
              <a:lin ang="16200000" scaled="0"/>
            </a:gradFill>
            <a:ln w="9525" cap="flat" cmpd="sng" algn="ctr">
              <a:solidFill>
                <a:srgbClr val="9BBB59">
                  <a:lumMod val="75000"/>
                </a:srgbClr>
              </a:solidFill>
              <a:prstDash val="solid"/>
            </a:ln>
            <a:effectLst/>
          </p:spPr>
          <p:txBody>
            <a:bodyPr rtlCol="0" anchor="ctr"/>
            <a:lstStyle/>
            <a:p>
              <a:pPr algn="ctr">
                <a:defRPr/>
              </a:pPr>
              <a:endParaRPr lang="en-US" sz="1300" b="1" kern="0">
                <a:solidFill>
                  <a:sysClr val="windowText" lastClr="000000"/>
                </a:solidFill>
                <a:latin typeface="Arial"/>
                <a:cs typeface="Arial"/>
              </a:endParaRPr>
            </a:p>
          </p:txBody>
        </p:sp>
      </p:grpSp>
      <p:sp>
        <p:nvSpPr>
          <p:cNvPr id="2" name="TextBox 1">
            <a:extLst>
              <a:ext uri="{FF2B5EF4-FFF2-40B4-BE49-F238E27FC236}">
                <a16:creationId xmlns:a16="http://schemas.microsoft.com/office/drawing/2014/main" id="{90F05AA9-8B7E-294E-A2A0-FF034AB822DB}"/>
              </a:ext>
            </a:extLst>
          </p:cNvPr>
          <p:cNvSpPr txBox="1"/>
          <p:nvPr/>
        </p:nvSpPr>
        <p:spPr>
          <a:xfrm>
            <a:off x="6844195" y="5861041"/>
            <a:ext cx="4060855" cy="369332"/>
          </a:xfrm>
          <a:prstGeom prst="rect">
            <a:avLst/>
          </a:prstGeom>
          <a:noFill/>
        </p:spPr>
        <p:txBody>
          <a:bodyPr wrap="none" rtlCol="0">
            <a:spAutoFit/>
          </a:bodyPr>
          <a:lstStyle/>
          <a:p>
            <a:r>
              <a:rPr lang="en-GB" dirty="0"/>
              <a:t>(Counillon et al. 2016; </a:t>
            </a:r>
            <a:r>
              <a:rPr lang="en-GB" dirty="0" err="1"/>
              <a:t>Bethke</a:t>
            </a:r>
            <a:r>
              <a:rPr lang="en-GB" dirty="0"/>
              <a:t> et al. 2021)</a:t>
            </a:r>
          </a:p>
        </p:txBody>
      </p:sp>
      <p:sp>
        <p:nvSpPr>
          <p:cNvPr id="3" name="TextBox 2">
            <a:extLst>
              <a:ext uri="{FF2B5EF4-FFF2-40B4-BE49-F238E27FC236}">
                <a16:creationId xmlns:a16="http://schemas.microsoft.com/office/drawing/2014/main" id="{C5131662-C6E1-A849-7796-3561C8C5A4DD}"/>
              </a:ext>
            </a:extLst>
          </p:cNvPr>
          <p:cNvSpPr txBox="1"/>
          <p:nvPr/>
        </p:nvSpPr>
        <p:spPr>
          <a:xfrm>
            <a:off x="7426153" y="4410025"/>
            <a:ext cx="2592376" cy="1200329"/>
          </a:xfrm>
          <a:prstGeom prst="rect">
            <a:avLst/>
          </a:prstGeom>
          <a:noFill/>
        </p:spPr>
        <p:txBody>
          <a:bodyPr wrap="none" rtlCol="0">
            <a:spAutoFit/>
          </a:bodyPr>
          <a:lstStyle/>
          <a:p>
            <a:pPr marL="285750" indent="-285750">
              <a:buFont typeface="Arial" charset="0"/>
              <a:buChar char="•"/>
            </a:pPr>
            <a:r>
              <a:rPr lang="en-GB" sz="1800" b="1" dirty="0"/>
              <a:t>SST (</a:t>
            </a:r>
            <a:r>
              <a:rPr lang="en-GB" sz="1800" dirty="0"/>
              <a:t>HADISST2, NOAA</a:t>
            </a:r>
            <a:r>
              <a:rPr lang="en-GB" sz="1800" b="1" dirty="0"/>
              <a:t>)</a:t>
            </a:r>
          </a:p>
          <a:p>
            <a:pPr marL="285750" indent="-285750">
              <a:buFont typeface="Arial" charset="0"/>
              <a:buChar char="•"/>
            </a:pPr>
            <a:r>
              <a:rPr lang="en-GB" sz="1800" b="1" dirty="0"/>
              <a:t>T-S profiles (</a:t>
            </a:r>
            <a:r>
              <a:rPr lang="en-GB" sz="1800" dirty="0"/>
              <a:t>EN4</a:t>
            </a:r>
            <a:r>
              <a:rPr lang="en-GB" sz="1800" b="1" dirty="0"/>
              <a:t>) </a:t>
            </a:r>
          </a:p>
          <a:p>
            <a:pPr marL="285750" indent="-285750">
              <a:buFont typeface="Arial" charset="0"/>
              <a:buChar char="•"/>
            </a:pPr>
            <a:r>
              <a:rPr lang="en-GB" sz="1800" b="1" dirty="0"/>
              <a:t>SIC</a:t>
            </a:r>
            <a:r>
              <a:rPr lang="en-GB" sz="1800" dirty="0"/>
              <a:t> </a:t>
            </a:r>
            <a:r>
              <a:rPr lang="en-GB" sz="1800" b="1" dirty="0"/>
              <a:t>(</a:t>
            </a:r>
            <a:r>
              <a:rPr lang="en-GB" sz="1800" dirty="0"/>
              <a:t>HADISST2, NOAA</a:t>
            </a:r>
            <a:r>
              <a:rPr lang="en-GB" sz="1800" b="1" dirty="0"/>
              <a:t>)</a:t>
            </a:r>
            <a:endParaRPr lang="en-GB" sz="1800" dirty="0"/>
          </a:p>
          <a:p>
            <a:pPr marL="285750" indent="-285750">
              <a:buFont typeface="Arial" charset="0"/>
              <a:buChar char="•"/>
            </a:pPr>
            <a:r>
              <a:rPr lang="en-GB" sz="1800" b="1" dirty="0"/>
              <a:t>SIT (</a:t>
            </a:r>
            <a:r>
              <a:rPr lang="en-GB" sz="1800" dirty="0"/>
              <a:t>ESA CCI; C2SMOS)</a:t>
            </a:r>
          </a:p>
        </p:txBody>
      </p:sp>
      <p:sp>
        <p:nvSpPr>
          <p:cNvPr id="4" name="CustomShape 8">
            <a:extLst>
              <a:ext uri="{FF2B5EF4-FFF2-40B4-BE49-F238E27FC236}">
                <a16:creationId xmlns:a16="http://schemas.microsoft.com/office/drawing/2014/main" id="{00886C67-FCFF-631B-3012-FE38CAFE9CB9}"/>
              </a:ext>
            </a:extLst>
          </p:cNvPr>
          <p:cNvSpPr/>
          <p:nvPr/>
        </p:nvSpPr>
        <p:spPr>
          <a:xfrm>
            <a:off x="75501" y="4144609"/>
            <a:ext cx="6789459" cy="1939404"/>
          </a:xfrm>
          <a:prstGeom prst="rect">
            <a:avLst/>
          </a:prstGeom>
          <a:ln w="57150" cmpd="sng">
            <a:solidFill>
              <a:schemeClr val="tx1"/>
            </a:solidFill>
          </a:ln>
        </p:spPr>
        <p:style>
          <a:lnRef idx="2">
            <a:schemeClr val="accent5"/>
          </a:lnRef>
          <a:fillRef idx="1">
            <a:schemeClr val="lt1"/>
          </a:fillRef>
          <a:effectRef idx="0">
            <a:schemeClr val="accent5"/>
          </a:effectRef>
          <a:fontRef idx="minor">
            <a:schemeClr val="dk1"/>
          </a:fontRef>
        </p:style>
        <p:txBody>
          <a:bodyPr lIns="90000" tIns="45000" rIns="90000" bIns="45000"/>
          <a:lstStyle/>
          <a:p>
            <a:pPr marL="242640" lvl="1">
              <a:buClr>
                <a:srgbClr val="000000"/>
              </a:buClr>
            </a:pPr>
            <a:r>
              <a:rPr lang="en-US" sz="1800" b="1" spc="-1" dirty="0">
                <a:uFill>
                  <a:solidFill>
                    <a:srgbClr val="FFFFFF"/>
                  </a:solidFill>
                </a:uFill>
                <a:latin typeface="Arial"/>
                <a:ea typeface="DejaVu Sans"/>
              </a:rPr>
              <a:t>Objectives: </a:t>
            </a:r>
            <a:endParaRPr lang="en-US" b="1" u="sng" spc="-1" dirty="0">
              <a:solidFill>
                <a:srgbClr val="000000"/>
              </a:solidFill>
              <a:uFill>
                <a:solidFill>
                  <a:srgbClr val="FFFFFF"/>
                </a:solidFill>
              </a:uFill>
              <a:latin typeface="Arial"/>
              <a:ea typeface="DejaVu Sans"/>
            </a:endParaRPr>
          </a:p>
          <a:p>
            <a:pPr marL="457200" indent="-214560">
              <a:buClr>
                <a:srgbClr val="000000"/>
              </a:buClr>
              <a:buFont typeface="Arial"/>
              <a:buChar char="•"/>
            </a:pPr>
            <a:r>
              <a:rPr lang="en-US" sz="1600" b="1" spc="-1" dirty="0">
                <a:solidFill>
                  <a:srgbClr val="000000"/>
                </a:solidFill>
                <a:uFill>
                  <a:solidFill>
                    <a:srgbClr val="FFFFFF"/>
                  </a:solidFill>
                </a:uFill>
                <a:latin typeface="Arial"/>
                <a:ea typeface="DejaVu Sans"/>
              </a:rPr>
              <a:t>Long climate reanalysis </a:t>
            </a:r>
          </a:p>
          <a:p>
            <a:pPr marL="914400" lvl="1" indent="-214560">
              <a:buClr>
                <a:srgbClr val="000000"/>
              </a:buClr>
              <a:buFont typeface="Arial"/>
              <a:buChar char="•"/>
            </a:pPr>
            <a:r>
              <a:rPr lang="en-US" sz="1600" spc="-1" dirty="0">
                <a:solidFill>
                  <a:srgbClr val="000000"/>
                </a:solidFill>
                <a:uFill>
                  <a:solidFill>
                    <a:srgbClr val="FFFFFF"/>
                  </a:solidFill>
                </a:uFill>
                <a:latin typeface="Arial"/>
                <a:ea typeface="DejaVu Sans"/>
              </a:rPr>
              <a:t>Instrumental (from 1850, </a:t>
            </a:r>
            <a:r>
              <a:rPr lang="en-US" sz="1600" spc="-1" dirty="0" err="1">
                <a:solidFill>
                  <a:srgbClr val="000000"/>
                </a:solidFill>
                <a:uFill>
                  <a:solidFill>
                    <a:srgbClr val="FFFFFF"/>
                  </a:solidFill>
                </a:uFill>
                <a:latin typeface="Arial"/>
                <a:ea typeface="DejaVu Sans"/>
              </a:rPr>
              <a:t>CoRea</a:t>
            </a:r>
            <a:r>
              <a:rPr lang="en-US" sz="1600" spc="-1" dirty="0">
                <a:solidFill>
                  <a:srgbClr val="000000"/>
                </a:solidFill>
                <a:uFill>
                  <a:solidFill>
                    <a:srgbClr val="FFFFFF"/>
                  </a:solidFill>
                </a:uFill>
                <a:latin typeface="Arial"/>
                <a:ea typeface="DejaVu Sans"/>
              </a:rPr>
              <a:t>)</a:t>
            </a:r>
          </a:p>
          <a:p>
            <a:pPr marL="914400" lvl="1" indent="-214560">
              <a:buClr>
                <a:srgbClr val="000000"/>
              </a:buClr>
              <a:buFont typeface="Arial"/>
              <a:buChar char="•"/>
            </a:pPr>
            <a:r>
              <a:rPr lang="en-US" sz="1600" spc="-1" dirty="0" err="1">
                <a:solidFill>
                  <a:srgbClr val="000000"/>
                </a:solidFill>
                <a:uFill>
                  <a:solidFill>
                    <a:srgbClr val="FFFFFF"/>
                  </a:solidFill>
                </a:uFill>
                <a:latin typeface="Arial"/>
                <a:ea typeface="DejaVu Sans"/>
              </a:rPr>
              <a:t>Paleoproxy</a:t>
            </a:r>
            <a:r>
              <a:rPr lang="en-US" sz="1600" spc="-1" dirty="0">
                <a:solidFill>
                  <a:srgbClr val="000000"/>
                </a:solidFill>
                <a:uFill>
                  <a:solidFill>
                    <a:srgbClr val="FFFFFF"/>
                  </a:solidFill>
                </a:uFill>
                <a:latin typeface="Arial"/>
                <a:ea typeface="DejaVu Sans"/>
              </a:rPr>
              <a:t> (last millennium, PARCIM)</a:t>
            </a:r>
          </a:p>
          <a:p>
            <a:pPr marL="457200" indent="-214560">
              <a:buClr>
                <a:srgbClr val="000000"/>
              </a:buClr>
              <a:buFont typeface="Arial"/>
              <a:buChar char="•"/>
            </a:pPr>
            <a:r>
              <a:rPr lang="en-US" sz="1600" b="1" spc="-1" dirty="0">
                <a:solidFill>
                  <a:srgbClr val="000000"/>
                </a:solidFill>
                <a:uFill>
                  <a:solidFill>
                    <a:srgbClr val="FFFFFF"/>
                  </a:solidFill>
                </a:uFill>
                <a:latin typeface="Arial"/>
                <a:ea typeface="DejaVu Sans"/>
              </a:rPr>
              <a:t>Climate prediction </a:t>
            </a:r>
          </a:p>
          <a:p>
            <a:pPr marL="985590" lvl="2" indent="-285750">
              <a:buClr>
                <a:srgbClr val="000000"/>
              </a:buClr>
              <a:buFont typeface="Arial" panose="020B0604020202020204" pitchFamily="34" charset="0"/>
              <a:buChar char="•"/>
            </a:pPr>
            <a:r>
              <a:rPr lang="en-US" sz="1600" spc="-1" dirty="0">
                <a:solidFill>
                  <a:srgbClr val="000000"/>
                </a:solidFill>
                <a:uFill>
                  <a:solidFill>
                    <a:srgbClr val="FFFFFF"/>
                  </a:solidFill>
                </a:uFill>
                <a:latin typeface="Arial"/>
                <a:ea typeface="DejaVu Sans"/>
              </a:rPr>
              <a:t>Seasonal time scale (Climate Services, SFI Climate Futures) </a:t>
            </a:r>
          </a:p>
          <a:p>
            <a:pPr marL="985590" lvl="2" indent="-285750">
              <a:buClr>
                <a:srgbClr val="000000"/>
              </a:buClr>
              <a:buFont typeface="Arial" panose="020B0604020202020204" pitchFamily="34" charset="0"/>
              <a:buChar char="•"/>
            </a:pPr>
            <a:r>
              <a:rPr lang="en-US" sz="1600" spc="-1" dirty="0">
                <a:solidFill>
                  <a:srgbClr val="000000"/>
                </a:solidFill>
                <a:uFill>
                  <a:solidFill>
                    <a:srgbClr val="FFFFFF"/>
                  </a:solidFill>
                </a:uFill>
                <a:latin typeface="Arial"/>
                <a:ea typeface="DejaVu Sans"/>
              </a:rPr>
              <a:t>Annual-to-decadal time scale (CMIP6 DCPP, WMO-ADCP)</a:t>
            </a:r>
            <a:endParaRPr lang="en-US" sz="1600" spc="-1" dirty="0">
              <a:solidFill>
                <a:srgbClr val="000000"/>
              </a:solidFill>
              <a:uFill>
                <a:solidFill>
                  <a:srgbClr val="FFFFFF"/>
                </a:solidFill>
              </a:uFill>
              <a:ea typeface="DejaVu Sans"/>
            </a:endParaRPr>
          </a:p>
        </p:txBody>
      </p:sp>
      <p:sp>
        <p:nvSpPr>
          <p:cNvPr id="5" name="Slide Number Placeholder 4">
            <a:extLst>
              <a:ext uri="{FF2B5EF4-FFF2-40B4-BE49-F238E27FC236}">
                <a16:creationId xmlns:a16="http://schemas.microsoft.com/office/drawing/2014/main" id="{9C259256-95AB-07A7-919E-59B577B8AF73}"/>
              </a:ext>
            </a:extLst>
          </p:cNvPr>
          <p:cNvSpPr>
            <a:spLocks noGrp="1"/>
          </p:cNvSpPr>
          <p:nvPr>
            <p:ph type="sldNum" sz="quarter" idx="4294967295"/>
          </p:nvPr>
        </p:nvSpPr>
        <p:spPr>
          <a:xfrm>
            <a:off x="0" y="0"/>
            <a:ext cx="0" cy="0"/>
          </a:xfrm>
        </p:spPr>
        <p:txBody>
          <a:bodyPr/>
          <a:lstStyle/>
          <a:p>
            <a:fld id="{8F40A6CA-4FE7-8E4E-9764-901FCC203704}" type="slidenum">
              <a:rPr lang="en-GB" smtClean="0"/>
              <a:pPr/>
              <a:t>17</a:t>
            </a:fld>
            <a:endParaRPr lang="en-GB"/>
          </a:p>
        </p:txBody>
      </p:sp>
      <p:sp>
        <p:nvSpPr>
          <p:cNvPr id="6" name="CustomShape 1">
            <a:extLst>
              <a:ext uri="{FF2B5EF4-FFF2-40B4-BE49-F238E27FC236}">
                <a16:creationId xmlns:a16="http://schemas.microsoft.com/office/drawing/2014/main" id="{E8686368-8518-B0BA-AA6F-588CB6A267C9}"/>
              </a:ext>
            </a:extLst>
          </p:cNvPr>
          <p:cNvSpPr/>
          <p:nvPr/>
        </p:nvSpPr>
        <p:spPr>
          <a:xfrm>
            <a:off x="0" y="24756"/>
            <a:ext cx="12191999" cy="86819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4000" b="1" spc="-1" dirty="0">
                <a:solidFill>
                  <a:srgbClr val="0432FF"/>
                </a:solidFill>
                <a:uFill>
                  <a:solidFill>
                    <a:srgbClr val="FFFFFF"/>
                  </a:solidFill>
                </a:uFill>
                <a:latin typeface="Arial"/>
                <a:ea typeface="DejaVu Sans"/>
              </a:rPr>
              <a:t>Norwegian Climate Prediction Model (</a:t>
            </a:r>
            <a:r>
              <a:rPr lang="en-US" sz="4000" b="1" spc="-1" dirty="0" err="1">
                <a:solidFill>
                  <a:srgbClr val="0432FF"/>
                </a:solidFill>
                <a:uFill>
                  <a:solidFill>
                    <a:srgbClr val="FFFFFF"/>
                  </a:solidFill>
                </a:uFill>
                <a:latin typeface="Arial"/>
                <a:ea typeface="DejaVu Sans"/>
              </a:rPr>
              <a:t>NorCPM</a:t>
            </a:r>
            <a:r>
              <a:rPr lang="en-US" sz="4000" b="1" spc="-1" dirty="0">
                <a:solidFill>
                  <a:srgbClr val="0432FF"/>
                </a:solidFill>
                <a:uFill>
                  <a:solidFill>
                    <a:srgbClr val="FFFFFF"/>
                  </a:solidFill>
                </a:uFill>
                <a:latin typeface="Arial"/>
                <a:ea typeface="DejaVu Sans"/>
              </a:rPr>
              <a:t>)</a:t>
            </a:r>
          </a:p>
        </p:txBody>
      </p:sp>
    </p:spTree>
    <p:extLst>
      <p:ext uri="{BB962C8B-B14F-4D97-AF65-F5344CB8AC3E}">
        <p14:creationId xmlns:p14="http://schemas.microsoft.com/office/powerpoint/2010/main" val="428986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6D58D4-93B3-FE41-A420-B0F4A442B70F}"/>
              </a:ext>
            </a:extLst>
          </p:cNvPr>
          <p:cNvSpPr>
            <a:spLocks noGrp="1"/>
          </p:cNvSpPr>
          <p:nvPr>
            <p:ph type="title"/>
          </p:nvPr>
        </p:nvSpPr>
        <p:spPr>
          <a:xfrm>
            <a:off x="0" y="8666"/>
            <a:ext cx="12192000" cy="1325563"/>
          </a:xfrm>
        </p:spPr>
        <p:txBody>
          <a:bodyPr/>
          <a:lstStyle/>
          <a:p>
            <a:r>
              <a:rPr lang="nb-NO" b="1" dirty="0" err="1">
                <a:solidFill>
                  <a:srgbClr val="0432FF"/>
                </a:solidFill>
              </a:rPr>
              <a:t>Recent</a:t>
            </a:r>
            <a:r>
              <a:rPr lang="nb-NO" b="1" dirty="0">
                <a:solidFill>
                  <a:srgbClr val="0432FF"/>
                </a:solidFill>
              </a:rPr>
              <a:t> </a:t>
            </a:r>
            <a:r>
              <a:rPr lang="en-GB" altLang="zh-CN" b="1" dirty="0">
                <a:solidFill>
                  <a:srgbClr val="0432FF"/>
                </a:solidFill>
              </a:rPr>
              <a:t>t</a:t>
            </a:r>
            <a:r>
              <a:rPr lang="en-GB" b="1" dirty="0">
                <a:solidFill>
                  <a:srgbClr val="0432FF"/>
                </a:solidFill>
              </a:rPr>
              <a:t>eam</a:t>
            </a:r>
            <a:r>
              <a:rPr lang="en-GB" altLang="zh-CN" b="1" dirty="0">
                <a:solidFill>
                  <a:srgbClr val="0432FF"/>
                </a:solidFill>
              </a:rPr>
              <a:t> member</a:t>
            </a:r>
            <a:r>
              <a:rPr lang="en-US" altLang="zh-CN" b="1" dirty="0">
                <a:solidFill>
                  <a:srgbClr val="0432FF"/>
                </a:solidFill>
              </a:rPr>
              <a:t>s</a:t>
            </a:r>
            <a:r>
              <a:rPr lang="zh-CN" altLang="en-US" b="1" dirty="0">
                <a:solidFill>
                  <a:srgbClr val="0432FF"/>
                </a:solidFill>
              </a:rPr>
              <a:t> </a:t>
            </a:r>
            <a:r>
              <a:rPr lang="en-GB" altLang="zh-CN" b="1" dirty="0">
                <a:solidFill>
                  <a:srgbClr val="0432FF"/>
                </a:solidFill>
              </a:rPr>
              <a:t>on sea ice prediction </a:t>
            </a:r>
            <a:endParaRPr lang="en-GB" b="1" dirty="0">
              <a:solidFill>
                <a:srgbClr val="0432FF"/>
              </a:solidFill>
            </a:endParaRPr>
          </a:p>
        </p:txBody>
      </p:sp>
      <p:sp>
        <p:nvSpPr>
          <p:cNvPr id="2" name="Slide Number Placeholder 1">
            <a:extLst>
              <a:ext uri="{FF2B5EF4-FFF2-40B4-BE49-F238E27FC236}">
                <a16:creationId xmlns:a16="http://schemas.microsoft.com/office/drawing/2014/main" id="{177189E5-9415-7D4A-A524-B93BF1E00AD9}"/>
              </a:ext>
            </a:extLst>
          </p:cNvPr>
          <p:cNvSpPr>
            <a:spLocks noGrp="1"/>
          </p:cNvSpPr>
          <p:nvPr>
            <p:ph type="sldNum" sz="quarter" idx="12"/>
          </p:nvPr>
        </p:nvSpPr>
        <p:spPr>
          <a:xfrm>
            <a:off x="8848594" y="6356350"/>
            <a:ext cx="2743200" cy="365125"/>
          </a:xfrm>
        </p:spPr>
        <p:txBody>
          <a:bodyPr/>
          <a:lstStyle/>
          <a:p>
            <a:fld id="{054AFCB4-85C2-9743-A39E-C41A72C4BB08}" type="slidenum">
              <a:rPr lang="en-GB" smtClean="0"/>
              <a:t>18</a:t>
            </a:fld>
            <a:endParaRPr lang="en-GB" dirty="0"/>
          </a:p>
        </p:txBody>
      </p:sp>
      <p:pic>
        <p:nvPicPr>
          <p:cNvPr id="10" name="图片 25">
            <a:extLst>
              <a:ext uri="{FF2B5EF4-FFF2-40B4-BE49-F238E27FC236}">
                <a16:creationId xmlns:a16="http://schemas.microsoft.com/office/drawing/2014/main" id="{76C0434D-BD7D-1C44-AC64-B23A948A883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78107" y="1184713"/>
            <a:ext cx="1800224" cy="1800224"/>
          </a:xfrm>
          <a:prstGeom prst="ellipse">
            <a:avLst/>
          </a:prstGeom>
        </p:spPr>
      </p:pic>
      <p:pic>
        <p:nvPicPr>
          <p:cNvPr id="12" name="图片 30" descr="1501633595027_.pic_hd">
            <a:extLst>
              <a:ext uri="{FF2B5EF4-FFF2-40B4-BE49-F238E27FC236}">
                <a16:creationId xmlns:a16="http://schemas.microsoft.com/office/drawing/2014/main" id="{D06C9116-07D1-A64A-B2EE-634A97E87C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349" r="-13890"/>
          <a:stretch/>
        </p:blipFill>
        <p:spPr>
          <a:xfrm>
            <a:off x="3633661" y="1184715"/>
            <a:ext cx="1800222" cy="1800222"/>
          </a:xfrm>
          <a:prstGeom prst="ellipse">
            <a:avLst/>
          </a:prstGeom>
          <a:solidFill>
            <a:srgbClr val="BCDDEE"/>
          </a:solidFill>
        </p:spPr>
      </p:pic>
      <p:sp>
        <p:nvSpPr>
          <p:cNvPr id="19" name="TextBox 18">
            <a:extLst>
              <a:ext uri="{FF2B5EF4-FFF2-40B4-BE49-F238E27FC236}">
                <a16:creationId xmlns:a16="http://schemas.microsoft.com/office/drawing/2014/main" id="{1A255D84-C44F-4E0A-E507-973DBFCDC330}"/>
              </a:ext>
            </a:extLst>
          </p:cNvPr>
          <p:cNvSpPr txBox="1"/>
          <p:nvPr/>
        </p:nvSpPr>
        <p:spPr>
          <a:xfrm>
            <a:off x="707408" y="3032206"/>
            <a:ext cx="2141622" cy="923330"/>
          </a:xfrm>
          <a:prstGeom prst="rect">
            <a:avLst/>
          </a:prstGeom>
          <a:noFill/>
        </p:spPr>
        <p:txBody>
          <a:bodyPr wrap="square" rtlCol="0">
            <a:spAutoFit/>
          </a:bodyPr>
          <a:lstStyle/>
          <a:p>
            <a:pPr algn="ctr"/>
            <a:r>
              <a:rPr lang="en-GB" dirty="0"/>
              <a:t>Francois Counillon (NERSC)</a:t>
            </a:r>
          </a:p>
          <a:p>
            <a:pPr algn="ctr"/>
            <a:r>
              <a:rPr lang="en-GB" dirty="0"/>
              <a:t>Group leader</a:t>
            </a:r>
          </a:p>
        </p:txBody>
      </p:sp>
      <p:sp>
        <p:nvSpPr>
          <p:cNvPr id="20" name="TextBox 19">
            <a:extLst>
              <a:ext uri="{FF2B5EF4-FFF2-40B4-BE49-F238E27FC236}">
                <a16:creationId xmlns:a16="http://schemas.microsoft.com/office/drawing/2014/main" id="{7EBAF5A4-A3AB-21F4-109A-637A4E42FA4C}"/>
              </a:ext>
            </a:extLst>
          </p:cNvPr>
          <p:cNvSpPr txBox="1"/>
          <p:nvPr/>
        </p:nvSpPr>
        <p:spPr>
          <a:xfrm>
            <a:off x="3462961" y="3032206"/>
            <a:ext cx="2141622" cy="923330"/>
          </a:xfrm>
          <a:prstGeom prst="rect">
            <a:avLst/>
          </a:prstGeom>
          <a:noFill/>
        </p:spPr>
        <p:txBody>
          <a:bodyPr wrap="square" rtlCol="0">
            <a:spAutoFit/>
          </a:bodyPr>
          <a:lstStyle/>
          <a:p>
            <a:pPr algn="ctr"/>
            <a:r>
              <a:rPr lang="en-GB" dirty="0" err="1"/>
              <a:t>Yiguo</a:t>
            </a:r>
            <a:r>
              <a:rPr lang="en-GB" dirty="0"/>
              <a:t> Wang </a:t>
            </a:r>
          </a:p>
          <a:p>
            <a:pPr algn="ctr"/>
            <a:r>
              <a:rPr lang="en-GB" dirty="0"/>
              <a:t>(NERSC)</a:t>
            </a:r>
          </a:p>
          <a:p>
            <a:pPr algn="ctr"/>
            <a:r>
              <a:rPr lang="en-GB" dirty="0"/>
              <a:t>Senior researcher</a:t>
            </a:r>
          </a:p>
        </p:txBody>
      </p:sp>
      <p:pic>
        <p:nvPicPr>
          <p:cNvPr id="21" name="图片 25">
            <a:extLst>
              <a:ext uri="{FF2B5EF4-FFF2-40B4-BE49-F238E27FC236}">
                <a16:creationId xmlns:a16="http://schemas.microsoft.com/office/drawing/2014/main" id="{285A819C-DAD0-5DAB-9E4A-3D16A39549B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78107" y="4002805"/>
            <a:ext cx="1800224" cy="1800224"/>
          </a:xfrm>
          <a:prstGeom prst="ellipse">
            <a:avLst/>
          </a:prstGeom>
        </p:spPr>
      </p:pic>
      <p:sp>
        <p:nvSpPr>
          <p:cNvPr id="22" name="TextBox 21">
            <a:extLst>
              <a:ext uri="{FF2B5EF4-FFF2-40B4-BE49-F238E27FC236}">
                <a16:creationId xmlns:a16="http://schemas.microsoft.com/office/drawing/2014/main" id="{F9F8B481-3823-698F-C169-2588262193F9}"/>
              </a:ext>
            </a:extLst>
          </p:cNvPr>
          <p:cNvSpPr txBox="1"/>
          <p:nvPr/>
        </p:nvSpPr>
        <p:spPr>
          <a:xfrm>
            <a:off x="707408" y="5850298"/>
            <a:ext cx="2141622" cy="923330"/>
          </a:xfrm>
          <a:prstGeom prst="rect">
            <a:avLst/>
          </a:prstGeom>
          <a:noFill/>
        </p:spPr>
        <p:txBody>
          <a:bodyPr wrap="square" rtlCol="0">
            <a:spAutoFit/>
          </a:bodyPr>
          <a:lstStyle/>
          <a:p>
            <a:pPr algn="ctr"/>
            <a:r>
              <a:rPr lang="en-GB" dirty="0"/>
              <a:t>Nicholas Williams (NERSC)</a:t>
            </a:r>
          </a:p>
          <a:p>
            <a:pPr algn="ctr"/>
            <a:r>
              <a:rPr lang="en-GB" dirty="0"/>
              <a:t>Post-doc</a:t>
            </a:r>
          </a:p>
        </p:txBody>
      </p:sp>
      <p:pic>
        <p:nvPicPr>
          <p:cNvPr id="23" name="图片 25">
            <a:extLst>
              <a:ext uri="{FF2B5EF4-FFF2-40B4-BE49-F238E27FC236}">
                <a16:creationId xmlns:a16="http://schemas.microsoft.com/office/drawing/2014/main" id="{1982B70E-980B-3ED3-580B-BF0EF8E1A2E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33659" y="4002805"/>
            <a:ext cx="1800224" cy="1800224"/>
          </a:xfrm>
          <a:prstGeom prst="ellipse">
            <a:avLst/>
          </a:prstGeom>
        </p:spPr>
      </p:pic>
      <p:pic>
        <p:nvPicPr>
          <p:cNvPr id="24" name="图片 30">
            <a:extLst>
              <a:ext uri="{FF2B5EF4-FFF2-40B4-BE49-F238E27FC236}">
                <a16:creationId xmlns:a16="http://schemas.microsoft.com/office/drawing/2014/main" id="{6B4DA3CE-FEC9-215B-24B0-D1EAC76B9A4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89213" y="4002807"/>
            <a:ext cx="1800222" cy="1800222"/>
          </a:xfrm>
          <a:prstGeom prst="ellipse">
            <a:avLst/>
          </a:prstGeom>
          <a:solidFill>
            <a:srgbClr val="BCDDEE"/>
          </a:solidFill>
        </p:spPr>
      </p:pic>
      <p:sp>
        <p:nvSpPr>
          <p:cNvPr id="25" name="TextBox 24">
            <a:extLst>
              <a:ext uri="{FF2B5EF4-FFF2-40B4-BE49-F238E27FC236}">
                <a16:creationId xmlns:a16="http://schemas.microsoft.com/office/drawing/2014/main" id="{ED95B189-7855-C96C-8E4D-74F3A6E229FB}"/>
              </a:ext>
            </a:extLst>
          </p:cNvPr>
          <p:cNvSpPr txBox="1"/>
          <p:nvPr/>
        </p:nvSpPr>
        <p:spPr>
          <a:xfrm>
            <a:off x="3462960" y="5850298"/>
            <a:ext cx="2141622" cy="923330"/>
          </a:xfrm>
          <a:prstGeom prst="rect">
            <a:avLst/>
          </a:prstGeom>
          <a:noFill/>
        </p:spPr>
        <p:txBody>
          <a:bodyPr wrap="square" rtlCol="0">
            <a:spAutoFit/>
          </a:bodyPr>
          <a:lstStyle/>
          <a:p>
            <a:pPr algn="ctr"/>
            <a:r>
              <a:rPr lang="en-GB" dirty="0" err="1"/>
              <a:t>Yongwu</a:t>
            </a:r>
            <a:r>
              <a:rPr lang="zh-CN" altLang="en-US" dirty="0"/>
              <a:t> </a:t>
            </a:r>
            <a:r>
              <a:rPr lang="en-US" altLang="zh-CN" dirty="0" err="1"/>
              <a:t>Xiu</a:t>
            </a:r>
            <a:endParaRPr lang="en-US" altLang="zh-CN" dirty="0"/>
          </a:p>
          <a:p>
            <a:pPr algn="ctr"/>
            <a:r>
              <a:rPr lang="en-GB" dirty="0"/>
              <a:t>(SYSU)</a:t>
            </a:r>
          </a:p>
          <a:p>
            <a:pPr algn="ctr"/>
            <a:r>
              <a:rPr lang="en-GB" dirty="0"/>
              <a:t>PhD</a:t>
            </a:r>
            <a:r>
              <a:rPr lang="zh-CN" altLang="en-US" dirty="0"/>
              <a:t> </a:t>
            </a:r>
            <a:r>
              <a:rPr lang="en-US" altLang="zh-CN" dirty="0"/>
              <a:t>student</a:t>
            </a:r>
            <a:endParaRPr lang="en-GB" dirty="0"/>
          </a:p>
        </p:txBody>
      </p:sp>
      <p:sp>
        <p:nvSpPr>
          <p:cNvPr id="26" name="TextBox 25">
            <a:extLst>
              <a:ext uri="{FF2B5EF4-FFF2-40B4-BE49-F238E27FC236}">
                <a16:creationId xmlns:a16="http://schemas.microsoft.com/office/drawing/2014/main" id="{861AEE8D-F5E8-BD96-8623-7910EED8BC8A}"/>
              </a:ext>
            </a:extLst>
          </p:cNvPr>
          <p:cNvSpPr txBox="1"/>
          <p:nvPr/>
        </p:nvSpPr>
        <p:spPr>
          <a:xfrm>
            <a:off x="6218513" y="5850298"/>
            <a:ext cx="2141622" cy="923330"/>
          </a:xfrm>
          <a:prstGeom prst="rect">
            <a:avLst/>
          </a:prstGeom>
          <a:noFill/>
        </p:spPr>
        <p:txBody>
          <a:bodyPr wrap="square" rtlCol="0">
            <a:spAutoFit/>
          </a:bodyPr>
          <a:lstStyle/>
          <a:p>
            <a:pPr algn="ctr"/>
            <a:r>
              <a:rPr lang="en-GB" dirty="0" err="1"/>
              <a:t>Zikang</a:t>
            </a:r>
            <a:r>
              <a:rPr lang="en-GB" dirty="0"/>
              <a:t> He </a:t>
            </a:r>
          </a:p>
          <a:p>
            <a:pPr algn="ctr"/>
            <a:r>
              <a:rPr lang="en-GB" dirty="0"/>
              <a:t>(</a:t>
            </a:r>
            <a:r>
              <a:rPr lang="en-GB" dirty="0" err="1"/>
              <a:t>HoU</a:t>
            </a:r>
            <a:r>
              <a:rPr lang="en-GB" dirty="0"/>
              <a:t>)</a:t>
            </a:r>
          </a:p>
          <a:p>
            <a:pPr algn="ctr"/>
            <a:r>
              <a:rPr lang="en-GB" dirty="0"/>
              <a:t>PhD</a:t>
            </a:r>
            <a:r>
              <a:rPr lang="zh-CN" altLang="en-US" dirty="0"/>
              <a:t> </a:t>
            </a:r>
            <a:r>
              <a:rPr lang="en-US" altLang="zh-CN" dirty="0"/>
              <a:t>student</a:t>
            </a:r>
            <a:endParaRPr lang="en-GB" dirty="0"/>
          </a:p>
        </p:txBody>
      </p:sp>
      <p:pic>
        <p:nvPicPr>
          <p:cNvPr id="3" name="图片 30">
            <a:extLst>
              <a:ext uri="{FF2B5EF4-FFF2-40B4-BE49-F238E27FC236}">
                <a16:creationId xmlns:a16="http://schemas.microsoft.com/office/drawing/2014/main" id="{B0859C9A-525E-C94F-41EE-A6C0A1BDD01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9144765" y="4050076"/>
            <a:ext cx="1800222" cy="1800222"/>
          </a:xfrm>
          <a:prstGeom prst="ellipse">
            <a:avLst/>
          </a:prstGeom>
          <a:solidFill>
            <a:srgbClr val="BCDDEE"/>
          </a:solidFill>
        </p:spPr>
      </p:pic>
      <p:sp>
        <p:nvSpPr>
          <p:cNvPr id="5" name="TextBox 4">
            <a:extLst>
              <a:ext uri="{FF2B5EF4-FFF2-40B4-BE49-F238E27FC236}">
                <a16:creationId xmlns:a16="http://schemas.microsoft.com/office/drawing/2014/main" id="{5A71B622-24C7-888E-E612-C280BFC0C968}"/>
              </a:ext>
            </a:extLst>
          </p:cNvPr>
          <p:cNvSpPr txBox="1"/>
          <p:nvPr/>
        </p:nvSpPr>
        <p:spPr>
          <a:xfrm>
            <a:off x="8974066" y="5850298"/>
            <a:ext cx="2141622" cy="923330"/>
          </a:xfrm>
          <a:prstGeom prst="rect">
            <a:avLst/>
          </a:prstGeom>
          <a:noFill/>
        </p:spPr>
        <p:txBody>
          <a:bodyPr wrap="square" rtlCol="0">
            <a:spAutoFit/>
          </a:bodyPr>
          <a:lstStyle/>
          <a:p>
            <a:pPr algn="ctr"/>
            <a:r>
              <a:rPr lang="en-GB" dirty="0"/>
              <a:t>Yongcheng</a:t>
            </a:r>
            <a:r>
              <a:rPr lang="zh-CN" altLang="en-US" dirty="0"/>
              <a:t> </a:t>
            </a:r>
            <a:r>
              <a:rPr lang="en-US" altLang="zh-CN" dirty="0"/>
              <a:t>Lin</a:t>
            </a:r>
          </a:p>
          <a:p>
            <a:pPr algn="ctr"/>
            <a:r>
              <a:rPr lang="en-GB" dirty="0"/>
              <a:t>(SYSU)</a:t>
            </a:r>
          </a:p>
          <a:p>
            <a:pPr algn="ctr"/>
            <a:r>
              <a:rPr lang="en-GB" dirty="0"/>
              <a:t>PhD</a:t>
            </a:r>
            <a:r>
              <a:rPr lang="zh-CN" altLang="en-US" dirty="0"/>
              <a:t> </a:t>
            </a:r>
            <a:r>
              <a:rPr lang="en-US" altLang="zh-CN" dirty="0"/>
              <a:t>student</a:t>
            </a:r>
            <a:endParaRPr lang="en-GB" dirty="0"/>
          </a:p>
        </p:txBody>
      </p:sp>
      <p:pic>
        <p:nvPicPr>
          <p:cNvPr id="6" name="图片 30">
            <a:extLst>
              <a:ext uri="{FF2B5EF4-FFF2-40B4-BE49-F238E27FC236}">
                <a16:creationId xmlns:a16="http://schemas.microsoft.com/office/drawing/2014/main" id="{8FA94EA7-2DBB-68C4-EF7C-E8090CF56F99}"/>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6389213" y="1184713"/>
            <a:ext cx="1800222" cy="1800222"/>
          </a:xfrm>
          <a:prstGeom prst="ellipse">
            <a:avLst/>
          </a:prstGeom>
          <a:solidFill>
            <a:srgbClr val="BCDDEE"/>
          </a:solidFill>
        </p:spPr>
      </p:pic>
      <p:sp>
        <p:nvSpPr>
          <p:cNvPr id="7" name="TextBox 6">
            <a:extLst>
              <a:ext uri="{FF2B5EF4-FFF2-40B4-BE49-F238E27FC236}">
                <a16:creationId xmlns:a16="http://schemas.microsoft.com/office/drawing/2014/main" id="{FC7D950D-1175-B395-1871-144CD8D8FCAC}"/>
              </a:ext>
            </a:extLst>
          </p:cNvPr>
          <p:cNvSpPr txBox="1"/>
          <p:nvPr/>
        </p:nvSpPr>
        <p:spPr>
          <a:xfrm>
            <a:off x="6218515" y="3053006"/>
            <a:ext cx="2141622" cy="646331"/>
          </a:xfrm>
          <a:prstGeom prst="rect">
            <a:avLst/>
          </a:prstGeom>
          <a:noFill/>
        </p:spPr>
        <p:txBody>
          <a:bodyPr wrap="square" rtlCol="0">
            <a:spAutoFit/>
          </a:bodyPr>
          <a:lstStyle/>
          <a:p>
            <a:pPr algn="ctr"/>
            <a:r>
              <a:rPr lang="en-GB" dirty="0"/>
              <a:t>Mariko Koseki (</a:t>
            </a:r>
            <a:r>
              <a:rPr lang="en-GB" dirty="0" err="1"/>
              <a:t>UiB</a:t>
            </a:r>
            <a:r>
              <a:rPr lang="en-GB" dirty="0"/>
              <a:t>)</a:t>
            </a:r>
          </a:p>
          <a:p>
            <a:pPr algn="ctr"/>
            <a:r>
              <a:rPr lang="en-GB" dirty="0"/>
              <a:t>Engineer</a:t>
            </a:r>
          </a:p>
        </p:txBody>
      </p:sp>
      <p:sp>
        <p:nvSpPr>
          <p:cNvPr id="8" name="TextBox 7">
            <a:extLst>
              <a:ext uri="{FF2B5EF4-FFF2-40B4-BE49-F238E27FC236}">
                <a16:creationId xmlns:a16="http://schemas.microsoft.com/office/drawing/2014/main" id="{2697949B-9FF1-4AD4-6B9E-21A3665254DA}"/>
              </a:ext>
            </a:extLst>
          </p:cNvPr>
          <p:cNvSpPr txBox="1"/>
          <p:nvPr/>
        </p:nvSpPr>
        <p:spPr>
          <a:xfrm rot="16200000">
            <a:off x="-654353" y="1738083"/>
            <a:ext cx="2109591" cy="369332"/>
          </a:xfrm>
          <a:prstGeom prst="rect">
            <a:avLst/>
          </a:prstGeom>
          <a:noFill/>
        </p:spPr>
        <p:txBody>
          <a:bodyPr wrap="square" rtlCol="0">
            <a:spAutoFit/>
          </a:bodyPr>
          <a:lstStyle/>
          <a:p>
            <a:pPr algn="ctr"/>
            <a:r>
              <a:rPr lang="en-NO" dirty="0"/>
              <a:t>Permanent</a:t>
            </a:r>
          </a:p>
        </p:txBody>
      </p:sp>
      <p:sp>
        <p:nvSpPr>
          <p:cNvPr id="9" name="TextBox 8">
            <a:extLst>
              <a:ext uri="{FF2B5EF4-FFF2-40B4-BE49-F238E27FC236}">
                <a16:creationId xmlns:a16="http://schemas.microsoft.com/office/drawing/2014/main" id="{CCEF88B6-C22B-658C-5B5A-77EE81DE3238}"/>
              </a:ext>
            </a:extLst>
          </p:cNvPr>
          <p:cNvSpPr txBox="1"/>
          <p:nvPr/>
        </p:nvSpPr>
        <p:spPr>
          <a:xfrm rot="16200000">
            <a:off x="-654353" y="4765521"/>
            <a:ext cx="2109591" cy="369332"/>
          </a:xfrm>
          <a:prstGeom prst="rect">
            <a:avLst/>
          </a:prstGeom>
          <a:noFill/>
        </p:spPr>
        <p:txBody>
          <a:bodyPr wrap="square" rtlCol="0">
            <a:spAutoFit/>
          </a:bodyPr>
          <a:lstStyle/>
          <a:p>
            <a:pPr algn="ctr"/>
            <a:r>
              <a:rPr lang="en-NO" dirty="0"/>
              <a:t>Temporal</a:t>
            </a:r>
          </a:p>
        </p:txBody>
      </p:sp>
    </p:spTree>
    <p:extLst>
      <p:ext uri="{BB962C8B-B14F-4D97-AF65-F5344CB8AC3E}">
        <p14:creationId xmlns:p14="http://schemas.microsoft.com/office/powerpoint/2010/main" val="159613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6"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283BDC-2368-AD4B-9660-8BBBE71C4F34}"/>
              </a:ext>
            </a:extLst>
          </p:cNvPr>
          <p:cNvSpPr>
            <a:spLocks noGrp="1"/>
          </p:cNvSpPr>
          <p:nvPr>
            <p:ph type="sldNum" sz="quarter" idx="4294967295"/>
          </p:nvPr>
        </p:nvSpPr>
        <p:spPr>
          <a:xfrm>
            <a:off x="0" y="0"/>
            <a:ext cx="0" cy="0"/>
          </a:xfrm>
        </p:spPr>
        <p:txBody>
          <a:bodyPr/>
          <a:lstStyle/>
          <a:p>
            <a:fld id="{054AFCB4-85C2-9743-A39E-C41A72C4BB08}" type="slidenum">
              <a:rPr lang="en-GB" smtClean="0"/>
              <a:t>19</a:t>
            </a:fld>
            <a:endParaRPr lang="en-GB"/>
          </a:p>
        </p:txBody>
      </p:sp>
      <p:sp>
        <p:nvSpPr>
          <p:cNvPr id="6" name="Title 1">
            <a:extLst>
              <a:ext uri="{FF2B5EF4-FFF2-40B4-BE49-F238E27FC236}">
                <a16:creationId xmlns:a16="http://schemas.microsoft.com/office/drawing/2014/main" id="{2E85D225-D5D1-664F-A10F-06F461255E86}"/>
              </a:ext>
            </a:extLst>
          </p:cNvPr>
          <p:cNvSpPr>
            <a:spLocks noGrp="1"/>
          </p:cNvSpPr>
          <p:nvPr>
            <p:ph type="title" idx="4294967295"/>
          </p:nvPr>
        </p:nvSpPr>
        <p:spPr>
          <a:xfrm>
            <a:off x="0" y="34925"/>
            <a:ext cx="12192000" cy="1325563"/>
          </a:xfrm>
        </p:spPr>
        <p:txBody>
          <a:bodyPr>
            <a:normAutofit/>
          </a:bodyPr>
          <a:lstStyle/>
          <a:p>
            <a:r>
              <a:rPr lang="en-GB" sz="4000" dirty="0">
                <a:solidFill>
                  <a:srgbClr val="0432FF"/>
                </a:solidFill>
                <a:latin typeface="Arial" panose="020B0604020202020204" pitchFamily="34" charset="0"/>
                <a:cs typeface="Arial" panose="020B0604020202020204" pitchFamily="34" charset="0"/>
              </a:rPr>
              <a:t>Seasonal hindcast experiments</a:t>
            </a:r>
          </a:p>
        </p:txBody>
      </p:sp>
      <p:sp>
        <p:nvSpPr>
          <p:cNvPr id="13" name="Rectangle 12">
            <a:extLst>
              <a:ext uri="{FF2B5EF4-FFF2-40B4-BE49-F238E27FC236}">
                <a16:creationId xmlns:a16="http://schemas.microsoft.com/office/drawing/2014/main" id="{0A737DC6-3C97-4A47-B6B4-6A67BA00D2BA}"/>
              </a:ext>
            </a:extLst>
          </p:cNvPr>
          <p:cNvSpPr/>
          <p:nvPr/>
        </p:nvSpPr>
        <p:spPr>
          <a:xfrm>
            <a:off x="8397282" y="6169580"/>
            <a:ext cx="2956518" cy="369332"/>
          </a:xfrm>
          <a:prstGeom prst="rect">
            <a:avLst/>
          </a:prstGeom>
        </p:spPr>
        <p:txBody>
          <a:bodyPr wrap="square">
            <a:spAutoFit/>
          </a:bodyPr>
          <a:lstStyle/>
          <a:p>
            <a:pPr algn="ctr"/>
            <a:r>
              <a:rPr lang="en-GB" i="1" dirty="0"/>
              <a:t>(Wang et al. 2019)</a:t>
            </a:r>
          </a:p>
        </p:txBody>
      </p:sp>
      <p:pic>
        <p:nvPicPr>
          <p:cNvPr id="2" name="Picture 1">
            <a:extLst>
              <a:ext uri="{FF2B5EF4-FFF2-40B4-BE49-F238E27FC236}">
                <a16:creationId xmlns:a16="http://schemas.microsoft.com/office/drawing/2014/main" id="{92DED265-F667-75CB-37CF-CA1A5F287B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9034" y="1721782"/>
            <a:ext cx="10773920" cy="3190187"/>
          </a:xfrm>
          <a:prstGeom prst="rect">
            <a:avLst/>
          </a:prstGeom>
        </p:spPr>
      </p:pic>
      <p:sp>
        <p:nvSpPr>
          <p:cNvPr id="5" name="TextBox 4">
            <a:extLst>
              <a:ext uri="{FF2B5EF4-FFF2-40B4-BE49-F238E27FC236}">
                <a16:creationId xmlns:a16="http://schemas.microsoft.com/office/drawing/2014/main" id="{5274CC0F-A95C-4EE1-8D62-29AA8CB591D4}"/>
              </a:ext>
            </a:extLst>
          </p:cNvPr>
          <p:cNvSpPr txBox="1"/>
          <p:nvPr/>
        </p:nvSpPr>
        <p:spPr>
          <a:xfrm>
            <a:off x="1776549" y="3004457"/>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361733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2521F30-9437-21B0-16A1-286E050E52A7}"/>
              </a:ext>
            </a:extLst>
          </p:cNvPr>
          <p:cNvSpPr>
            <a:spLocks noGrp="1"/>
          </p:cNvSpPr>
          <p:nvPr>
            <p:ph type="body" sz="quarter" idx="20"/>
          </p:nvPr>
        </p:nvSpPr>
        <p:spPr>
          <a:xfrm>
            <a:off x="288425" y="1477109"/>
            <a:ext cx="11492304" cy="5302832"/>
          </a:xfrm>
        </p:spPr>
        <p:txBody>
          <a:bodyPr/>
          <a:lstStyle/>
          <a:p>
            <a:r>
              <a:rPr lang="en-GB" sz="2400" dirty="0"/>
              <a:t>Introduction</a:t>
            </a:r>
          </a:p>
          <a:p>
            <a:r>
              <a:rPr lang="en-GB" sz="2400" dirty="0"/>
              <a:t>Case Studies (</a:t>
            </a:r>
            <a:r>
              <a:rPr lang="en-GB" sz="2400" dirty="0" err="1"/>
              <a:t>NorCPM</a:t>
            </a:r>
            <a:r>
              <a:rPr lang="en-GB" sz="2400" dirty="0"/>
              <a:t>)</a:t>
            </a:r>
          </a:p>
          <a:p>
            <a:pPr lvl="2">
              <a:buFont typeface="Wingdings" pitchFamily="2" charset="2"/>
              <a:buChar char="§"/>
            </a:pPr>
            <a:r>
              <a:rPr lang="en-GB" sz="2400" dirty="0"/>
              <a:t>Arctic sea ice </a:t>
            </a:r>
          </a:p>
          <a:p>
            <a:pPr lvl="2">
              <a:buFont typeface="Wingdings" pitchFamily="2" charset="2"/>
              <a:buChar char="§"/>
            </a:pPr>
            <a:r>
              <a:rPr lang="en-GB" sz="2400" dirty="0"/>
              <a:t>Antarctic sea ice</a:t>
            </a:r>
          </a:p>
          <a:p>
            <a:r>
              <a:rPr lang="en-GB" sz="2400" dirty="0"/>
              <a:t>Conclusions</a:t>
            </a:r>
          </a:p>
          <a:p>
            <a:r>
              <a:rPr lang="en-GB" sz="2400" dirty="0"/>
              <a:t>Questions and Discussion</a:t>
            </a:r>
          </a:p>
        </p:txBody>
      </p:sp>
      <p:sp>
        <p:nvSpPr>
          <p:cNvPr id="9" name="Title 8">
            <a:extLst>
              <a:ext uri="{FF2B5EF4-FFF2-40B4-BE49-F238E27FC236}">
                <a16:creationId xmlns:a16="http://schemas.microsoft.com/office/drawing/2014/main" id="{136D2F04-04E7-94F8-5A12-A7650F19AF1B}"/>
              </a:ext>
            </a:extLst>
          </p:cNvPr>
          <p:cNvSpPr>
            <a:spLocks noGrp="1"/>
          </p:cNvSpPr>
          <p:nvPr>
            <p:ph type="title"/>
          </p:nvPr>
        </p:nvSpPr>
        <p:spPr/>
        <p:txBody>
          <a:bodyPr>
            <a:noAutofit/>
          </a:bodyPr>
          <a:lstStyle/>
          <a:p>
            <a:r>
              <a:rPr lang="en-GB" sz="4000" b="1" dirty="0">
                <a:latin typeface="Calibri" panose="020F0502020204030204" pitchFamily="34" charset="0"/>
                <a:cs typeface="Calibri" panose="020F0502020204030204" pitchFamily="34" charset="0"/>
              </a:rPr>
              <a:t>Outline</a:t>
            </a:r>
          </a:p>
        </p:txBody>
      </p:sp>
    </p:spTree>
    <p:extLst>
      <p:ext uri="{BB962C8B-B14F-4D97-AF65-F5344CB8AC3E}">
        <p14:creationId xmlns:p14="http://schemas.microsoft.com/office/powerpoint/2010/main" val="749148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852E-8D98-948B-8468-F0FFCFA05B01}"/>
              </a:ext>
            </a:extLst>
          </p:cNvPr>
          <p:cNvSpPr>
            <a:spLocks noGrp="1"/>
          </p:cNvSpPr>
          <p:nvPr>
            <p:ph type="title" idx="4294967295"/>
          </p:nvPr>
        </p:nvSpPr>
        <p:spPr>
          <a:xfrm>
            <a:off x="0" y="2425700"/>
            <a:ext cx="12192000" cy="1325563"/>
          </a:xfrm>
        </p:spPr>
        <p:txBody>
          <a:bodyPr>
            <a:normAutofit/>
          </a:bodyPr>
          <a:lstStyle/>
          <a:p>
            <a:pPr algn="ctr"/>
            <a:r>
              <a:rPr lang="en-GB" sz="4000" dirty="0">
                <a:solidFill>
                  <a:srgbClr val="0432FF"/>
                </a:solidFill>
              </a:rPr>
              <a:t>Arctic sea ice prediction </a:t>
            </a:r>
          </a:p>
        </p:txBody>
      </p:sp>
      <p:sp>
        <p:nvSpPr>
          <p:cNvPr id="3" name="Slide Number Placeholder 2">
            <a:extLst>
              <a:ext uri="{FF2B5EF4-FFF2-40B4-BE49-F238E27FC236}">
                <a16:creationId xmlns:a16="http://schemas.microsoft.com/office/drawing/2014/main" id="{27FC6F52-EF36-EF79-AB9F-4745790623E1}"/>
              </a:ext>
            </a:extLst>
          </p:cNvPr>
          <p:cNvSpPr>
            <a:spLocks noGrp="1"/>
          </p:cNvSpPr>
          <p:nvPr>
            <p:ph type="sldNum" sz="quarter" idx="4294967295"/>
          </p:nvPr>
        </p:nvSpPr>
        <p:spPr>
          <a:xfrm>
            <a:off x="0" y="0"/>
            <a:ext cx="0" cy="0"/>
          </a:xfrm>
        </p:spPr>
        <p:txBody>
          <a:bodyPr/>
          <a:lstStyle/>
          <a:p>
            <a:fld id="{8F40A6CA-4FE7-8E4E-9764-901FCC203704}" type="slidenum">
              <a:rPr lang="en-GB" smtClean="0"/>
              <a:pPr/>
              <a:t>20</a:t>
            </a:fld>
            <a:endParaRPr lang="en-GB"/>
          </a:p>
        </p:txBody>
      </p:sp>
    </p:spTree>
    <p:extLst>
      <p:ext uri="{BB962C8B-B14F-4D97-AF65-F5344CB8AC3E}">
        <p14:creationId xmlns:p14="http://schemas.microsoft.com/office/powerpoint/2010/main" val="1762394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283BDC-2368-AD4B-9660-8BBBE71C4F34}"/>
              </a:ext>
            </a:extLst>
          </p:cNvPr>
          <p:cNvSpPr>
            <a:spLocks noGrp="1"/>
          </p:cNvSpPr>
          <p:nvPr>
            <p:ph type="sldNum" sz="quarter" idx="4294967295"/>
          </p:nvPr>
        </p:nvSpPr>
        <p:spPr>
          <a:xfrm>
            <a:off x="0" y="0"/>
            <a:ext cx="0" cy="0"/>
          </a:xfrm>
        </p:spPr>
        <p:txBody>
          <a:bodyPr/>
          <a:lstStyle/>
          <a:p>
            <a:fld id="{054AFCB4-85C2-9743-A39E-C41A72C4BB08}" type="slidenum">
              <a:rPr lang="en-GB" smtClean="0"/>
              <a:t>21</a:t>
            </a:fld>
            <a:endParaRPr lang="en-GB"/>
          </a:p>
        </p:txBody>
      </p:sp>
      <p:sp>
        <p:nvSpPr>
          <p:cNvPr id="6" name="Title 1">
            <a:extLst>
              <a:ext uri="{FF2B5EF4-FFF2-40B4-BE49-F238E27FC236}">
                <a16:creationId xmlns:a16="http://schemas.microsoft.com/office/drawing/2014/main" id="{2E85D225-D5D1-664F-A10F-06F461255E86}"/>
              </a:ext>
            </a:extLst>
          </p:cNvPr>
          <p:cNvSpPr>
            <a:spLocks noGrp="1"/>
          </p:cNvSpPr>
          <p:nvPr>
            <p:ph type="title" idx="4294967295"/>
          </p:nvPr>
        </p:nvSpPr>
        <p:spPr>
          <a:xfrm>
            <a:off x="0" y="34925"/>
            <a:ext cx="12192000" cy="1325563"/>
          </a:xfrm>
        </p:spPr>
        <p:txBody>
          <a:bodyPr>
            <a:normAutofit/>
          </a:bodyPr>
          <a:lstStyle/>
          <a:p>
            <a:r>
              <a:rPr lang="en-GB" sz="4000" dirty="0">
                <a:solidFill>
                  <a:srgbClr val="0432FF"/>
                </a:solidFill>
                <a:latin typeface="Arial" panose="020B0604020202020204" pitchFamily="34" charset="0"/>
                <a:cs typeface="Arial" panose="020B0604020202020204" pitchFamily="34" charset="0"/>
              </a:rPr>
              <a:t>Sea ice extent seasonal prediction with assimilation of oceanic data</a:t>
            </a:r>
          </a:p>
        </p:txBody>
      </p:sp>
      <p:sp>
        <p:nvSpPr>
          <p:cNvPr id="13" name="Rectangle 12">
            <a:extLst>
              <a:ext uri="{FF2B5EF4-FFF2-40B4-BE49-F238E27FC236}">
                <a16:creationId xmlns:a16="http://schemas.microsoft.com/office/drawing/2014/main" id="{0A737DC6-3C97-4A47-B6B4-6A67BA00D2BA}"/>
              </a:ext>
            </a:extLst>
          </p:cNvPr>
          <p:cNvSpPr/>
          <p:nvPr/>
        </p:nvSpPr>
        <p:spPr>
          <a:xfrm>
            <a:off x="8397282" y="6169580"/>
            <a:ext cx="2956518" cy="369332"/>
          </a:xfrm>
          <a:prstGeom prst="rect">
            <a:avLst/>
          </a:prstGeom>
        </p:spPr>
        <p:txBody>
          <a:bodyPr wrap="square">
            <a:spAutoFit/>
          </a:bodyPr>
          <a:lstStyle/>
          <a:p>
            <a:pPr algn="ctr"/>
            <a:r>
              <a:rPr lang="en-GB" i="1" dirty="0"/>
              <a:t>(Wang et al. 2019)</a:t>
            </a:r>
          </a:p>
        </p:txBody>
      </p:sp>
      <p:pic>
        <p:nvPicPr>
          <p:cNvPr id="1026" name="Picture 2" descr="Fig. 15">
            <a:extLst>
              <a:ext uri="{FF2B5EF4-FFF2-40B4-BE49-F238E27FC236}">
                <a16:creationId xmlns:a16="http://schemas.microsoft.com/office/drawing/2014/main" id="{B039D4A5-F032-8A9B-6331-BB6AF4082AD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467175" y="4293751"/>
            <a:ext cx="6741475" cy="25830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 15">
            <a:extLst>
              <a:ext uri="{FF2B5EF4-FFF2-40B4-BE49-F238E27FC236}">
                <a16:creationId xmlns:a16="http://schemas.microsoft.com/office/drawing/2014/main" id="{940D6444-2640-92AD-A260-0279045D466B}"/>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599861" y="1147019"/>
            <a:ext cx="6692370" cy="31576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274CC0F-A95C-4EE1-8D62-29AA8CB591D4}"/>
              </a:ext>
            </a:extLst>
          </p:cNvPr>
          <p:cNvSpPr txBox="1"/>
          <p:nvPr/>
        </p:nvSpPr>
        <p:spPr>
          <a:xfrm>
            <a:off x="1776549" y="3004457"/>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334043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2F8C1-18A5-EB44-AA57-AE5D9A07B545}"/>
              </a:ext>
            </a:extLst>
          </p:cNvPr>
          <p:cNvSpPr>
            <a:spLocks noGrp="1"/>
          </p:cNvSpPr>
          <p:nvPr>
            <p:ph type="title" idx="4294967295"/>
          </p:nvPr>
        </p:nvSpPr>
        <p:spPr>
          <a:xfrm>
            <a:off x="0" y="47625"/>
            <a:ext cx="12192000" cy="1244600"/>
          </a:xfrm>
        </p:spPr>
        <p:txBody>
          <a:bodyPr>
            <a:normAutofit/>
          </a:bodyPr>
          <a:lstStyle/>
          <a:p>
            <a:r>
              <a:rPr lang="en-GB" sz="3600" dirty="0">
                <a:solidFill>
                  <a:srgbClr val="0432FF"/>
                </a:solidFill>
                <a:latin typeface="Arial" panose="020B0604020202020204" pitchFamily="34" charset="0"/>
                <a:cs typeface="Arial" panose="020B0604020202020204" pitchFamily="34" charset="0"/>
              </a:rPr>
              <a:t>Can we further constrain sea ice with ocean obs.? </a:t>
            </a:r>
          </a:p>
        </p:txBody>
      </p:sp>
      <p:sp>
        <p:nvSpPr>
          <p:cNvPr id="7" name="Slide Number Placeholder 6">
            <a:extLst>
              <a:ext uri="{FF2B5EF4-FFF2-40B4-BE49-F238E27FC236}">
                <a16:creationId xmlns:a16="http://schemas.microsoft.com/office/drawing/2014/main" id="{1AD1A3B2-1E6D-E73C-5F1B-503E200BADE2}"/>
              </a:ext>
            </a:extLst>
          </p:cNvPr>
          <p:cNvSpPr>
            <a:spLocks noGrp="1"/>
          </p:cNvSpPr>
          <p:nvPr>
            <p:ph type="sldNum" sz="quarter" idx="4294967295"/>
          </p:nvPr>
        </p:nvSpPr>
        <p:spPr>
          <a:xfrm>
            <a:off x="0" y="0"/>
            <a:ext cx="0" cy="0"/>
          </a:xfrm>
        </p:spPr>
        <p:txBody>
          <a:bodyPr/>
          <a:lstStyle/>
          <a:p>
            <a:fld id="{8F40A6CA-4FE7-8E4E-9764-901FCC203704}" type="slidenum">
              <a:rPr lang="en-GB" smtClean="0"/>
              <a:pPr/>
              <a:t>22</a:t>
            </a:fld>
            <a:endParaRPr lang="en-GB"/>
          </a:p>
        </p:txBody>
      </p:sp>
      <p:pic>
        <p:nvPicPr>
          <p:cNvPr id="4" name="Picture 3" descr="Diagram&#10;&#10;Description automatically generated">
            <a:extLst>
              <a:ext uri="{FF2B5EF4-FFF2-40B4-BE49-F238E27FC236}">
                <a16:creationId xmlns:a16="http://schemas.microsoft.com/office/drawing/2014/main" id="{903C4C1B-A8B2-7A41-9C1C-3B357CDF55C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47907" y="1931184"/>
            <a:ext cx="3001034" cy="3027255"/>
          </a:xfrm>
          <a:prstGeom prst="rect">
            <a:avLst/>
          </a:prstGeom>
        </p:spPr>
      </p:pic>
      <p:pic>
        <p:nvPicPr>
          <p:cNvPr id="5" name="Picture 4" descr="Diagram&#10;&#10;Description automatically generated">
            <a:extLst>
              <a:ext uri="{FF2B5EF4-FFF2-40B4-BE49-F238E27FC236}">
                <a16:creationId xmlns:a16="http://schemas.microsoft.com/office/drawing/2014/main" id="{9B685AEC-A138-534B-A7AE-6C09ECDE32F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782713" y="1736121"/>
            <a:ext cx="2865194" cy="2990030"/>
          </a:xfrm>
          <a:prstGeom prst="rect">
            <a:avLst/>
          </a:prstGeom>
        </p:spPr>
      </p:pic>
      <p:pic>
        <p:nvPicPr>
          <p:cNvPr id="6" name="Picture 5" descr="Diagram&#10;&#10;Description automatically generated">
            <a:extLst>
              <a:ext uri="{FF2B5EF4-FFF2-40B4-BE49-F238E27FC236}">
                <a16:creationId xmlns:a16="http://schemas.microsoft.com/office/drawing/2014/main" id="{CB8F5B6F-50D4-3B46-B833-C90780D1711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484844" y="5090193"/>
            <a:ext cx="4326126" cy="820687"/>
          </a:xfrm>
          <a:prstGeom prst="rect">
            <a:avLst/>
          </a:prstGeom>
        </p:spPr>
      </p:pic>
      <p:sp>
        <p:nvSpPr>
          <p:cNvPr id="9" name="TextBox 8">
            <a:extLst>
              <a:ext uri="{FF2B5EF4-FFF2-40B4-BE49-F238E27FC236}">
                <a16:creationId xmlns:a16="http://schemas.microsoft.com/office/drawing/2014/main" id="{3BDF0423-FA6E-0D4C-AA43-CC4904EB3B9B}"/>
              </a:ext>
            </a:extLst>
          </p:cNvPr>
          <p:cNvSpPr txBox="1"/>
          <p:nvPr/>
        </p:nvSpPr>
        <p:spPr>
          <a:xfrm>
            <a:off x="5752151" y="1602042"/>
            <a:ext cx="734496" cy="369332"/>
          </a:xfrm>
          <a:prstGeom prst="rect">
            <a:avLst/>
          </a:prstGeom>
          <a:noFill/>
        </p:spPr>
        <p:txBody>
          <a:bodyPr wrap="none" rtlCol="0">
            <a:spAutoFit/>
          </a:bodyPr>
          <a:lstStyle/>
          <a:p>
            <a:r>
              <a:rPr lang="en-GB" dirty="0" err="1"/>
              <a:t>Assim</a:t>
            </a:r>
            <a:endParaRPr lang="en-GB" dirty="0"/>
          </a:p>
        </p:txBody>
      </p:sp>
      <p:sp>
        <p:nvSpPr>
          <p:cNvPr id="10" name="TextBox 9">
            <a:extLst>
              <a:ext uri="{FF2B5EF4-FFF2-40B4-BE49-F238E27FC236}">
                <a16:creationId xmlns:a16="http://schemas.microsoft.com/office/drawing/2014/main" id="{7F407678-4A69-0B4D-A68E-2FFF5D6AF35A}"/>
              </a:ext>
            </a:extLst>
          </p:cNvPr>
          <p:cNvSpPr txBox="1"/>
          <p:nvPr/>
        </p:nvSpPr>
        <p:spPr>
          <a:xfrm>
            <a:off x="9843702" y="6083718"/>
            <a:ext cx="2005164" cy="369332"/>
          </a:xfrm>
          <a:prstGeom prst="rect">
            <a:avLst/>
          </a:prstGeom>
          <a:noFill/>
        </p:spPr>
        <p:txBody>
          <a:bodyPr wrap="none" rtlCol="0">
            <a:spAutoFit/>
          </a:bodyPr>
          <a:lstStyle/>
          <a:p>
            <a:r>
              <a:rPr lang="en-GB" i="1" dirty="0"/>
              <a:t>(</a:t>
            </a:r>
            <a:r>
              <a:rPr lang="en-GB" i="1" dirty="0" err="1"/>
              <a:t>Bethke</a:t>
            </a:r>
            <a:r>
              <a:rPr lang="en-GB" i="1" dirty="0"/>
              <a:t> et al. 2021)</a:t>
            </a:r>
          </a:p>
        </p:txBody>
      </p:sp>
      <p:sp>
        <p:nvSpPr>
          <p:cNvPr id="11" name="TextBox 10">
            <a:extLst>
              <a:ext uri="{FF2B5EF4-FFF2-40B4-BE49-F238E27FC236}">
                <a16:creationId xmlns:a16="http://schemas.microsoft.com/office/drawing/2014/main" id="{FE12A59A-E6A4-9041-98E2-2EDA99F3BCB6}"/>
              </a:ext>
            </a:extLst>
          </p:cNvPr>
          <p:cNvSpPr txBox="1"/>
          <p:nvPr/>
        </p:nvSpPr>
        <p:spPr>
          <a:xfrm>
            <a:off x="6088448" y="5149817"/>
            <a:ext cx="510076" cy="369332"/>
          </a:xfrm>
          <a:prstGeom prst="rect">
            <a:avLst/>
          </a:prstGeom>
          <a:noFill/>
        </p:spPr>
        <p:txBody>
          <a:bodyPr wrap="none" rtlCol="0">
            <a:spAutoFit/>
          </a:bodyPr>
          <a:lstStyle/>
          <a:p>
            <a:r>
              <a:rPr lang="en-GB" dirty="0"/>
              <a:t>[m]</a:t>
            </a:r>
          </a:p>
        </p:txBody>
      </p:sp>
      <p:sp>
        <p:nvSpPr>
          <p:cNvPr id="3" name="TextBox 2">
            <a:extLst>
              <a:ext uri="{FF2B5EF4-FFF2-40B4-BE49-F238E27FC236}">
                <a16:creationId xmlns:a16="http://schemas.microsoft.com/office/drawing/2014/main" id="{38113C6E-489A-1BA1-4A13-C2DDFD63EC5B}"/>
              </a:ext>
            </a:extLst>
          </p:cNvPr>
          <p:cNvSpPr txBox="1"/>
          <p:nvPr/>
        </p:nvSpPr>
        <p:spPr>
          <a:xfrm>
            <a:off x="8175812" y="2828836"/>
            <a:ext cx="3853056" cy="1569660"/>
          </a:xfrm>
          <a:prstGeom prst="rect">
            <a:avLst/>
          </a:prstGeom>
          <a:solidFill>
            <a:schemeClr val="bg1">
              <a:lumMod val="85000"/>
            </a:schemeClr>
          </a:solidFill>
          <a:ln w="38100">
            <a:solidFill>
              <a:srgbClr val="7030A0"/>
            </a:solidFill>
          </a:ln>
        </p:spPr>
        <p:txBody>
          <a:bodyPr wrap="square" rtlCol="0" anchor="ctr">
            <a:spAutoFit/>
          </a:bodyPr>
          <a:lstStyle/>
          <a:p>
            <a:r>
              <a:rPr lang="en-GB" sz="2400" dirty="0"/>
              <a:t>Strongly coupled assimilation of ocean data reduces both the bias and bias-free RMSE</a:t>
            </a:r>
          </a:p>
        </p:txBody>
      </p:sp>
    </p:spTree>
    <p:extLst>
      <p:ext uri="{BB962C8B-B14F-4D97-AF65-F5344CB8AC3E}">
        <p14:creationId xmlns:p14="http://schemas.microsoft.com/office/powerpoint/2010/main" val="3561168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183F270-A49B-C94C-ABDD-44655D4FFA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34683" y="2678770"/>
            <a:ext cx="2696228" cy="1462705"/>
          </a:xfrm>
          <a:prstGeom prst="rect">
            <a:avLst/>
          </a:prstGeom>
        </p:spPr>
      </p:pic>
      <p:sp>
        <p:nvSpPr>
          <p:cNvPr id="19" name="TextBox 18"/>
          <p:cNvSpPr txBox="1"/>
          <p:nvPr/>
        </p:nvSpPr>
        <p:spPr>
          <a:xfrm>
            <a:off x="9982200" y="6033677"/>
            <a:ext cx="2091020" cy="346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hangingPunct="0"/>
            <a:r>
              <a:rPr lang="en-US" i="1" dirty="0"/>
              <a:t>(</a:t>
            </a:r>
            <a:r>
              <a:rPr lang="en-US" i="1" dirty="0" err="1"/>
              <a:t>Kimmritz</a:t>
            </a:r>
            <a:r>
              <a:rPr lang="en-US" i="1" dirty="0"/>
              <a:t> et al. 2019)</a:t>
            </a:r>
          </a:p>
        </p:txBody>
      </p:sp>
      <p:sp>
        <p:nvSpPr>
          <p:cNvPr id="24" name="TextBox 23">
            <a:extLst>
              <a:ext uri="{FF2B5EF4-FFF2-40B4-BE49-F238E27FC236}">
                <a16:creationId xmlns:a16="http://schemas.microsoft.com/office/drawing/2014/main" id="{F03BC959-A315-B84D-9707-77A7C8BC82A1}"/>
              </a:ext>
            </a:extLst>
          </p:cNvPr>
          <p:cNvSpPr txBox="1"/>
          <p:nvPr/>
        </p:nvSpPr>
        <p:spPr>
          <a:xfrm>
            <a:off x="8654753" y="1755693"/>
            <a:ext cx="2372957" cy="300082"/>
          </a:xfrm>
          <a:prstGeom prst="rect">
            <a:avLst/>
          </a:prstGeom>
          <a:noFill/>
        </p:spPr>
        <p:txBody>
          <a:bodyPr wrap="none" rtlCol="0">
            <a:spAutoFit/>
          </a:bodyPr>
          <a:lstStyle/>
          <a:p>
            <a:r>
              <a:rPr lang="en-GB" sz="1350" dirty="0"/>
              <a:t>Black dot means not significant</a:t>
            </a:r>
          </a:p>
        </p:txBody>
      </p:sp>
      <p:sp>
        <p:nvSpPr>
          <p:cNvPr id="25" name="TextBox 24">
            <a:extLst>
              <a:ext uri="{FF2B5EF4-FFF2-40B4-BE49-F238E27FC236}">
                <a16:creationId xmlns:a16="http://schemas.microsoft.com/office/drawing/2014/main" id="{65B0B7A0-B5D0-2C45-9D07-168680289985}"/>
              </a:ext>
            </a:extLst>
          </p:cNvPr>
          <p:cNvSpPr txBox="1"/>
          <p:nvPr/>
        </p:nvSpPr>
        <p:spPr>
          <a:xfrm>
            <a:off x="9211769" y="1475745"/>
            <a:ext cx="936475" cy="300082"/>
          </a:xfrm>
          <a:prstGeom prst="rect">
            <a:avLst/>
          </a:prstGeom>
          <a:noFill/>
        </p:spPr>
        <p:txBody>
          <a:bodyPr wrap="none" rtlCol="0">
            <a:spAutoFit/>
          </a:bodyPr>
          <a:lstStyle/>
          <a:p>
            <a:r>
              <a:rPr lang="en-GB" sz="1350" dirty="0"/>
              <a:t>1985:2010</a:t>
            </a:r>
          </a:p>
        </p:txBody>
      </p:sp>
      <p:pic>
        <p:nvPicPr>
          <p:cNvPr id="27" name="Picture 26">
            <a:extLst>
              <a:ext uri="{FF2B5EF4-FFF2-40B4-BE49-F238E27FC236}">
                <a16:creationId xmlns:a16="http://schemas.microsoft.com/office/drawing/2014/main" id="{B26E23FB-26B2-5740-8CAA-E9E42BF847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4508" y="2710483"/>
            <a:ext cx="2935224" cy="1437037"/>
          </a:xfrm>
          <a:prstGeom prst="rect">
            <a:avLst/>
          </a:prstGeom>
        </p:spPr>
      </p:pic>
      <p:sp>
        <p:nvSpPr>
          <p:cNvPr id="30" name="TextBox 29">
            <a:extLst>
              <a:ext uri="{FF2B5EF4-FFF2-40B4-BE49-F238E27FC236}">
                <a16:creationId xmlns:a16="http://schemas.microsoft.com/office/drawing/2014/main" id="{E1F80D7B-3074-7741-8029-DA5958219160}"/>
              </a:ext>
            </a:extLst>
          </p:cNvPr>
          <p:cNvSpPr txBox="1"/>
          <p:nvPr/>
        </p:nvSpPr>
        <p:spPr>
          <a:xfrm>
            <a:off x="914400" y="2762345"/>
            <a:ext cx="1570009" cy="300082"/>
          </a:xfrm>
          <a:prstGeom prst="rect">
            <a:avLst/>
          </a:prstGeom>
          <a:noFill/>
        </p:spPr>
        <p:txBody>
          <a:bodyPr wrap="square" rtlCol="0">
            <a:spAutoFit/>
          </a:bodyPr>
          <a:lstStyle/>
          <a:p>
            <a:r>
              <a:rPr lang="en-GB" sz="1350" dirty="0"/>
              <a:t>ocean </a:t>
            </a:r>
            <a:r>
              <a:rPr lang="en-GB" sz="1350" dirty="0" err="1"/>
              <a:t>obs</a:t>
            </a:r>
            <a:endParaRPr lang="en-GB" sz="1350" dirty="0"/>
          </a:p>
        </p:txBody>
      </p:sp>
      <p:sp>
        <p:nvSpPr>
          <p:cNvPr id="31" name="TextBox 30">
            <a:extLst>
              <a:ext uri="{FF2B5EF4-FFF2-40B4-BE49-F238E27FC236}">
                <a16:creationId xmlns:a16="http://schemas.microsoft.com/office/drawing/2014/main" id="{15AD5A37-03C2-1E4C-8926-AEFF3DC87120}"/>
              </a:ext>
            </a:extLst>
          </p:cNvPr>
          <p:cNvSpPr txBox="1"/>
          <p:nvPr/>
        </p:nvSpPr>
        <p:spPr>
          <a:xfrm>
            <a:off x="910159" y="3502389"/>
            <a:ext cx="1494089" cy="300082"/>
          </a:xfrm>
          <a:prstGeom prst="rect">
            <a:avLst/>
          </a:prstGeom>
          <a:noFill/>
        </p:spPr>
        <p:txBody>
          <a:bodyPr wrap="square" rtlCol="0">
            <a:spAutoFit/>
          </a:bodyPr>
          <a:lstStyle/>
          <a:p>
            <a:r>
              <a:rPr lang="en-GB" sz="1350" dirty="0"/>
              <a:t>ocean +</a:t>
            </a:r>
            <a:r>
              <a:rPr lang="en-GB" sz="1350" dirty="0" err="1"/>
              <a:t>icec</a:t>
            </a:r>
            <a:endParaRPr lang="en-GB" sz="1350" dirty="0"/>
          </a:p>
        </p:txBody>
      </p:sp>
      <p:pic>
        <p:nvPicPr>
          <p:cNvPr id="33" name="Picture 32">
            <a:extLst>
              <a:ext uri="{FF2B5EF4-FFF2-40B4-BE49-F238E27FC236}">
                <a16:creationId xmlns:a16="http://schemas.microsoft.com/office/drawing/2014/main" id="{D989A04E-5DB9-4744-A2BD-F7284A0C6E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56613" y="2719892"/>
            <a:ext cx="2571683" cy="671786"/>
          </a:xfrm>
          <a:prstGeom prst="rect">
            <a:avLst/>
          </a:prstGeom>
        </p:spPr>
      </p:pic>
      <p:pic>
        <p:nvPicPr>
          <p:cNvPr id="35" name="Picture 34">
            <a:extLst>
              <a:ext uri="{FF2B5EF4-FFF2-40B4-BE49-F238E27FC236}">
                <a16:creationId xmlns:a16="http://schemas.microsoft.com/office/drawing/2014/main" id="{C4FF1F35-B9E9-6B4D-8A51-9549BAC7A27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47958" y="3480530"/>
            <a:ext cx="2767658" cy="643883"/>
          </a:xfrm>
          <a:prstGeom prst="rect">
            <a:avLst/>
          </a:prstGeom>
        </p:spPr>
      </p:pic>
      <p:sp>
        <p:nvSpPr>
          <p:cNvPr id="36" name="TextBox 35">
            <a:extLst>
              <a:ext uri="{FF2B5EF4-FFF2-40B4-BE49-F238E27FC236}">
                <a16:creationId xmlns:a16="http://schemas.microsoft.com/office/drawing/2014/main" id="{46A38D84-4C8A-7145-BAA1-C4DB4976C1D6}"/>
              </a:ext>
            </a:extLst>
          </p:cNvPr>
          <p:cNvSpPr txBox="1"/>
          <p:nvPr/>
        </p:nvSpPr>
        <p:spPr>
          <a:xfrm>
            <a:off x="2944587" y="2417626"/>
            <a:ext cx="1011111" cy="300082"/>
          </a:xfrm>
          <a:prstGeom prst="rect">
            <a:avLst/>
          </a:prstGeom>
          <a:noFill/>
        </p:spPr>
        <p:txBody>
          <a:bodyPr wrap="none" rtlCol="0">
            <a:spAutoFit/>
          </a:bodyPr>
          <a:lstStyle/>
          <a:p>
            <a:r>
              <a:rPr lang="en-GB" sz="1350" dirty="0"/>
              <a:t>Barents Sea</a:t>
            </a:r>
          </a:p>
        </p:txBody>
      </p:sp>
      <p:sp>
        <p:nvSpPr>
          <p:cNvPr id="37" name="TextBox 36">
            <a:extLst>
              <a:ext uri="{FF2B5EF4-FFF2-40B4-BE49-F238E27FC236}">
                <a16:creationId xmlns:a16="http://schemas.microsoft.com/office/drawing/2014/main" id="{E8961CFC-81F4-5142-84DF-8B7DC8636756}"/>
              </a:ext>
            </a:extLst>
          </p:cNvPr>
          <p:cNvSpPr txBox="1"/>
          <p:nvPr/>
        </p:nvSpPr>
        <p:spPr>
          <a:xfrm>
            <a:off x="5887857" y="2433482"/>
            <a:ext cx="1028615" cy="300082"/>
          </a:xfrm>
          <a:prstGeom prst="rect">
            <a:avLst/>
          </a:prstGeom>
          <a:noFill/>
        </p:spPr>
        <p:txBody>
          <a:bodyPr wrap="none" rtlCol="0">
            <a:spAutoFit/>
          </a:bodyPr>
          <a:lstStyle/>
          <a:p>
            <a:r>
              <a:rPr lang="en-GB" sz="1350" dirty="0"/>
              <a:t>Chukchi Sea</a:t>
            </a:r>
          </a:p>
        </p:txBody>
      </p:sp>
      <p:sp>
        <p:nvSpPr>
          <p:cNvPr id="38" name="TextBox 37">
            <a:extLst>
              <a:ext uri="{FF2B5EF4-FFF2-40B4-BE49-F238E27FC236}">
                <a16:creationId xmlns:a16="http://schemas.microsoft.com/office/drawing/2014/main" id="{107F3188-0396-134A-B773-21C5756F0829}"/>
              </a:ext>
            </a:extLst>
          </p:cNvPr>
          <p:cNvSpPr txBox="1"/>
          <p:nvPr/>
        </p:nvSpPr>
        <p:spPr>
          <a:xfrm>
            <a:off x="8286258" y="2484711"/>
            <a:ext cx="1759712" cy="300082"/>
          </a:xfrm>
          <a:prstGeom prst="rect">
            <a:avLst/>
          </a:prstGeom>
          <a:noFill/>
        </p:spPr>
        <p:txBody>
          <a:bodyPr wrap="none" rtlCol="0">
            <a:spAutoFit/>
          </a:bodyPr>
          <a:lstStyle/>
          <a:p>
            <a:r>
              <a:rPr lang="en-GB" sz="1350" dirty="0"/>
              <a:t>Greenland Iceland Sea</a:t>
            </a:r>
          </a:p>
        </p:txBody>
      </p:sp>
      <p:sp>
        <p:nvSpPr>
          <p:cNvPr id="2" name="TextBox 1">
            <a:extLst>
              <a:ext uri="{FF2B5EF4-FFF2-40B4-BE49-F238E27FC236}">
                <a16:creationId xmlns:a16="http://schemas.microsoft.com/office/drawing/2014/main" id="{7F6D2915-66C0-AD48-8A6D-1D6FB41956E8}"/>
              </a:ext>
            </a:extLst>
          </p:cNvPr>
          <p:cNvSpPr txBox="1"/>
          <p:nvPr/>
        </p:nvSpPr>
        <p:spPr>
          <a:xfrm>
            <a:off x="1657204" y="5238357"/>
            <a:ext cx="8851910" cy="707886"/>
          </a:xfrm>
          <a:prstGeom prst="rect">
            <a:avLst/>
          </a:prstGeom>
          <a:solidFill>
            <a:schemeClr val="tx2">
              <a:lumMod val="40000"/>
              <a:lumOff val="60000"/>
            </a:schemeClr>
          </a:solidFill>
          <a:ln w="38100">
            <a:solidFill>
              <a:srgbClr val="7030A0"/>
            </a:solidFill>
          </a:ln>
        </p:spPr>
        <p:txBody>
          <a:bodyPr wrap="square" rtlCol="0">
            <a:spAutoFit/>
          </a:bodyPr>
          <a:lstStyle/>
          <a:p>
            <a:pPr algn="ctr"/>
            <a:r>
              <a:rPr lang="en-GB" sz="2000" dirty="0"/>
              <a:t>Complementing our system with sea ice concentration data greatly improved prediction skill of sea ice extent</a:t>
            </a:r>
          </a:p>
        </p:txBody>
      </p:sp>
      <p:sp>
        <p:nvSpPr>
          <p:cNvPr id="5" name="TextBox 4">
            <a:extLst>
              <a:ext uri="{FF2B5EF4-FFF2-40B4-BE49-F238E27FC236}">
                <a16:creationId xmlns:a16="http://schemas.microsoft.com/office/drawing/2014/main" id="{B7142821-789F-BE4A-B102-E1CD96B2D743}"/>
              </a:ext>
            </a:extLst>
          </p:cNvPr>
          <p:cNvSpPr txBox="1"/>
          <p:nvPr/>
        </p:nvSpPr>
        <p:spPr>
          <a:xfrm>
            <a:off x="5625581" y="4186236"/>
            <a:ext cx="169025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GB" i="1" dirty="0">
                <a:solidFill>
                  <a:srgbClr val="000000"/>
                </a:solidFill>
                <a:latin typeface="Arial"/>
                <a:ea typeface="Arial"/>
                <a:cs typeface="Arial"/>
                <a:sym typeface="Arial"/>
              </a:rPr>
              <a:t>Initialisation </a:t>
            </a:r>
            <a:r>
              <a:rPr lang="en-GB" i="1" dirty="0"/>
              <a:t>of SIT in May </a:t>
            </a:r>
            <a:endParaRPr lang="en-GB" i="1" dirty="0">
              <a:solidFill>
                <a:srgbClr val="000000"/>
              </a:solidFill>
              <a:latin typeface="Arial"/>
              <a:ea typeface="Arial"/>
              <a:cs typeface="Arial"/>
              <a:sym typeface="Arial"/>
            </a:endParaRPr>
          </a:p>
        </p:txBody>
      </p:sp>
      <p:sp>
        <p:nvSpPr>
          <p:cNvPr id="20" name="TextBox 19">
            <a:extLst>
              <a:ext uri="{FF2B5EF4-FFF2-40B4-BE49-F238E27FC236}">
                <a16:creationId xmlns:a16="http://schemas.microsoft.com/office/drawing/2014/main" id="{298960A2-E28C-4942-A2BE-FBF2F92BED41}"/>
              </a:ext>
            </a:extLst>
          </p:cNvPr>
          <p:cNvSpPr txBox="1"/>
          <p:nvPr/>
        </p:nvSpPr>
        <p:spPr>
          <a:xfrm>
            <a:off x="8172635" y="4207041"/>
            <a:ext cx="193963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GB" i="1" dirty="0">
                <a:solidFill>
                  <a:srgbClr val="000000"/>
                </a:solidFill>
                <a:latin typeface="Arial"/>
                <a:ea typeface="Arial"/>
                <a:cs typeface="Arial"/>
                <a:sym typeface="Arial"/>
              </a:rPr>
              <a:t>Improved sea ice export</a:t>
            </a:r>
          </a:p>
        </p:txBody>
      </p:sp>
      <p:sp>
        <p:nvSpPr>
          <p:cNvPr id="21" name="TextBox 20">
            <a:extLst>
              <a:ext uri="{FF2B5EF4-FFF2-40B4-BE49-F238E27FC236}">
                <a16:creationId xmlns:a16="http://schemas.microsoft.com/office/drawing/2014/main" id="{551B5ADC-7BD0-B947-8AD4-475A63BABB0C}"/>
              </a:ext>
            </a:extLst>
          </p:cNvPr>
          <p:cNvSpPr txBox="1"/>
          <p:nvPr/>
        </p:nvSpPr>
        <p:spPr>
          <a:xfrm>
            <a:off x="2746994" y="4179233"/>
            <a:ext cx="193963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GB" i="1" dirty="0">
                <a:solidFill>
                  <a:srgbClr val="000000"/>
                </a:solidFill>
                <a:latin typeface="Arial"/>
                <a:ea typeface="Arial"/>
                <a:cs typeface="Arial"/>
                <a:sym typeface="Arial"/>
              </a:rPr>
              <a:t>Initialisation of heat content</a:t>
            </a:r>
          </a:p>
        </p:txBody>
      </p:sp>
      <p:sp>
        <p:nvSpPr>
          <p:cNvPr id="3" name="TextBox 2">
            <a:extLst>
              <a:ext uri="{FF2B5EF4-FFF2-40B4-BE49-F238E27FC236}">
                <a16:creationId xmlns:a16="http://schemas.microsoft.com/office/drawing/2014/main" id="{2CACC4AA-B7C9-84E5-93A1-56241BFC1D38}"/>
              </a:ext>
            </a:extLst>
          </p:cNvPr>
          <p:cNvSpPr txBox="1"/>
          <p:nvPr/>
        </p:nvSpPr>
        <p:spPr>
          <a:xfrm>
            <a:off x="0" y="83505"/>
            <a:ext cx="12192000" cy="992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hangingPunct="0"/>
            <a:r>
              <a:rPr lang="en-US" sz="4000" b="1" dirty="0">
                <a:solidFill>
                  <a:srgbClr val="0432FF"/>
                </a:solidFill>
                <a:latin typeface="Arial" panose="020B0604020202020204" pitchFamily="34" charset="0"/>
                <a:cs typeface="Arial" panose="020B0604020202020204" pitchFamily="34" charset="0"/>
              </a:rPr>
              <a:t>Enhancing seasonal prediction in the Arctic?</a:t>
            </a:r>
          </a:p>
          <a:p>
            <a:pPr algn="ctr" hangingPunct="0"/>
            <a:r>
              <a:rPr lang="en-US" sz="2000" i="1" dirty="0">
                <a:solidFill>
                  <a:srgbClr val="0432FF"/>
                </a:solidFill>
              </a:rPr>
              <a:t>Detrended correlation skill of sea ice extent in the real framework</a:t>
            </a:r>
          </a:p>
        </p:txBody>
      </p:sp>
      <p:sp>
        <p:nvSpPr>
          <p:cNvPr id="4" name="Slide Number Placeholder 3">
            <a:extLst>
              <a:ext uri="{FF2B5EF4-FFF2-40B4-BE49-F238E27FC236}">
                <a16:creationId xmlns:a16="http://schemas.microsoft.com/office/drawing/2014/main" id="{50D5C021-4075-A24C-EFCA-1F212483985B}"/>
              </a:ext>
            </a:extLst>
          </p:cNvPr>
          <p:cNvSpPr>
            <a:spLocks noGrp="1"/>
          </p:cNvSpPr>
          <p:nvPr>
            <p:ph type="sldNum" sz="quarter" idx="4294967295"/>
          </p:nvPr>
        </p:nvSpPr>
        <p:spPr>
          <a:xfrm>
            <a:off x="0" y="0"/>
            <a:ext cx="0" cy="0"/>
          </a:xfrm>
        </p:spPr>
        <p:txBody>
          <a:bodyPr/>
          <a:lstStyle/>
          <a:p>
            <a:fld id="{8F40A6CA-4FE7-8E4E-9764-901FCC203704}" type="slidenum">
              <a:rPr lang="en-GB" smtClean="0"/>
              <a:pPr/>
              <a:t>23</a:t>
            </a:fld>
            <a:endParaRPr lang="en-GB"/>
          </a:p>
        </p:txBody>
      </p:sp>
    </p:spTree>
    <p:extLst>
      <p:ext uri="{BB962C8B-B14F-4D97-AF65-F5344CB8AC3E}">
        <p14:creationId xmlns:p14="http://schemas.microsoft.com/office/powerpoint/2010/main" val="417647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0" grpId="0"/>
      <p:bldP spid="31" grpId="0"/>
      <p:bldP spid="36" grpId="0"/>
      <p:bldP spid="37" grpId="0"/>
      <p:bldP spid="38" grpId="0"/>
      <p:bldP spid="2" grpId="0" animBg="1"/>
      <p:bldP spid="5"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4FA299-686B-3760-D3C8-E2D14C0E612A}"/>
              </a:ext>
            </a:extLst>
          </p:cNvPr>
          <p:cNvSpPr txBox="1"/>
          <p:nvPr/>
        </p:nvSpPr>
        <p:spPr>
          <a:xfrm>
            <a:off x="0" y="8438"/>
            <a:ext cx="12191999" cy="6848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hangingPunct="0"/>
            <a:r>
              <a:rPr lang="en-US" sz="4000" b="1" dirty="0">
                <a:solidFill>
                  <a:srgbClr val="0432FF"/>
                </a:solidFill>
                <a:latin typeface="Arial" panose="020B0604020202020204" pitchFamily="34" charset="0"/>
                <a:cs typeface="Arial" panose="020B0604020202020204" pitchFamily="34" charset="0"/>
              </a:rPr>
              <a:t>Impact of sea ice thickness assimilation</a:t>
            </a:r>
          </a:p>
        </p:txBody>
      </p:sp>
      <p:sp>
        <p:nvSpPr>
          <p:cNvPr id="4" name="Slide Number Placeholder 3">
            <a:extLst>
              <a:ext uri="{FF2B5EF4-FFF2-40B4-BE49-F238E27FC236}">
                <a16:creationId xmlns:a16="http://schemas.microsoft.com/office/drawing/2014/main" id="{619CB19B-FA1A-3813-10E5-0BAC16D34704}"/>
              </a:ext>
            </a:extLst>
          </p:cNvPr>
          <p:cNvSpPr>
            <a:spLocks noGrp="1"/>
          </p:cNvSpPr>
          <p:nvPr>
            <p:ph type="sldNum" sz="quarter" idx="4294967295"/>
          </p:nvPr>
        </p:nvSpPr>
        <p:spPr>
          <a:xfrm>
            <a:off x="0" y="0"/>
            <a:ext cx="0" cy="0"/>
          </a:xfrm>
        </p:spPr>
        <p:txBody>
          <a:bodyPr/>
          <a:lstStyle/>
          <a:p>
            <a:fld id="{8F40A6CA-4FE7-8E4E-9764-901FCC203704}" type="slidenum">
              <a:rPr lang="en-GB" smtClean="0"/>
              <a:pPr/>
              <a:t>24</a:t>
            </a:fld>
            <a:endParaRPr lang="en-GB"/>
          </a:p>
        </p:txBody>
      </p:sp>
      <p:pic>
        <p:nvPicPr>
          <p:cNvPr id="1028" name="Picture 4" descr="5 Salinity (‰) on the surface of the Mediterranean coast of Egypt in ...">
            <a:extLst>
              <a:ext uri="{FF2B5EF4-FFF2-40B4-BE49-F238E27FC236}">
                <a16:creationId xmlns:a16="http://schemas.microsoft.com/office/drawing/2014/main" id="{915602A3-1AAB-6895-3CAF-D04D964B497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6685" y="1906584"/>
            <a:ext cx="6202789" cy="42452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ryoSat-2/SMOS (AWI) | Data | Meereisportal">
            <a:extLst>
              <a:ext uri="{FF2B5EF4-FFF2-40B4-BE49-F238E27FC236}">
                <a16:creationId xmlns:a16="http://schemas.microsoft.com/office/drawing/2014/main" id="{6ACFBC61-2F0B-C9D7-D614-F0A849966F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41068" y="1554411"/>
            <a:ext cx="4871848" cy="487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3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2A8CC-4953-52DC-C445-C4825F6B3B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E716C5-6E50-20BE-085A-FBBB11B7ACFF}"/>
              </a:ext>
            </a:extLst>
          </p:cNvPr>
          <p:cNvSpPr txBox="1"/>
          <p:nvPr/>
        </p:nvSpPr>
        <p:spPr>
          <a:xfrm>
            <a:off x="0" y="8438"/>
            <a:ext cx="12191999" cy="6848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hangingPunct="0"/>
            <a:r>
              <a:rPr lang="en-US" sz="4000" b="1" dirty="0">
                <a:solidFill>
                  <a:srgbClr val="0432FF"/>
                </a:solidFill>
                <a:latin typeface="Arial" panose="020B0604020202020204" pitchFamily="34" charset="0"/>
                <a:cs typeface="Arial" panose="020B0604020202020204" pitchFamily="34" charset="0"/>
              </a:rPr>
              <a:t>Impact of sea ice thickness assimilation</a:t>
            </a:r>
          </a:p>
        </p:txBody>
      </p:sp>
      <p:sp>
        <p:nvSpPr>
          <p:cNvPr id="3" name="TextBox 2">
            <a:extLst>
              <a:ext uri="{FF2B5EF4-FFF2-40B4-BE49-F238E27FC236}">
                <a16:creationId xmlns:a16="http://schemas.microsoft.com/office/drawing/2014/main" id="{A178867B-4D67-4B37-5308-5FFFBEA2BC59}"/>
              </a:ext>
            </a:extLst>
          </p:cNvPr>
          <p:cNvSpPr txBox="1"/>
          <p:nvPr/>
        </p:nvSpPr>
        <p:spPr>
          <a:xfrm>
            <a:off x="0" y="975566"/>
            <a:ext cx="11716599" cy="430887"/>
          </a:xfrm>
          <a:prstGeom prst="rect">
            <a:avLst/>
          </a:prstGeom>
          <a:noFill/>
        </p:spPr>
        <p:txBody>
          <a:bodyPr wrap="square" rtlCol="0">
            <a:spAutoFit/>
          </a:bodyPr>
          <a:lstStyle/>
          <a:p>
            <a:r>
              <a:rPr lang="en-GB" sz="2200" dirty="0"/>
              <a:t>Assimilate ENVISAT </a:t>
            </a:r>
            <a:r>
              <a:rPr lang="en-GB" sz="2200" dirty="0">
                <a:cs typeface="Times New Roman" panose="02020603050405020304" pitchFamily="18" charset="0"/>
              </a:rPr>
              <a:t>f</a:t>
            </a:r>
            <a:r>
              <a:rPr lang="en-NO" sz="2200" dirty="0">
                <a:cs typeface="Times New Roman" panose="02020603050405020304" pitchFamily="18" charset="0"/>
              </a:rPr>
              <a:t>rom 2002-2010 (winter) and C2SMOS afterwards (winter)</a:t>
            </a:r>
            <a:endParaRPr lang="en-NO" sz="2400" dirty="0">
              <a:cs typeface="Times New Roman" panose="02020603050405020304" pitchFamily="18" charset="0"/>
            </a:endParaRPr>
          </a:p>
        </p:txBody>
      </p:sp>
      <p:sp>
        <p:nvSpPr>
          <p:cNvPr id="11" name="TextBox 10">
            <a:extLst>
              <a:ext uri="{FF2B5EF4-FFF2-40B4-BE49-F238E27FC236}">
                <a16:creationId xmlns:a16="http://schemas.microsoft.com/office/drawing/2014/main" id="{B3891C82-62DA-5E5C-09FF-3A1EDBCF21E1}"/>
              </a:ext>
            </a:extLst>
          </p:cNvPr>
          <p:cNvSpPr txBox="1"/>
          <p:nvPr/>
        </p:nvSpPr>
        <p:spPr>
          <a:xfrm>
            <a:off x="8810122" y="6478512"/>
            <a:ext cx="3465949" cy="369332"/>
          </a:xfrm>
          <a:prstGeom prst="rect">
            <a:avLst/>
          </a:prstGeom>
          <a:noFill/>
        </p:spPr>
        <p:txBody>
          <a:bodyPr wrap="none" rtlCol="0">
            <a:spAutoFit/>
          </a:bodyPr>
          <a:lstStyle/>
          <a:p>
            <a:r>
              <a:rPr lang="en-GB" i="1" dirty="0"/>
              <a:t>(Williams et al., TC, under review)</a:t>
            </a:r>
          </a:p>
        </p:txBody>
      </p:sp>
      <p:sp>
        <p:nvSpPr>
          <p:cNvPr id="14" name="TextBox 13">
            <a:extLst>
              <a:ext uri="{FF2B5EF4-FFF2-40B4-BE49-F238E27FC236}">
                <a16:creationId xmlns:a16="http://schemas.microsoft.com/office/drawing/2014/main" id="{9C8A879A-DC9A-FDB6-C2C3-CBB87B7B8350}"/>
              </a:ext>
            </a:extLst>
          </p:cNvPr>
          <p:cNvSpPr txBox="1"/>
          <p:nvPr/>
        </p:nvSpPr>
        <p:spPr>
          <a:xfrm>
            <a:off x="7113402" y="5819947"/>
            <a:ext cx="4860871" cy="461665"/>
          </a:xfrm>
          <a:prstGeom prst="rect">
            <a:avLst/>
          </a:prstGeom>
          <a:solidFill>
            <a:schemeClr val="bg1">
              <a:lumMod val="85000"/>
            </a:schemeClr>
          </a:solidFill>
          <a:ln w="38100">
            <a:solidFill>
              <a:schemeClr val="accent1">
                <a:shade val="50000"/>
              </a:schemeClr>
            </a:solidFill>
          </a:ln>
        </p:spPr>
        <p:txBody>
          <a:bodyPr wrap="square" rtlCol="0" anchor="ctr">
            <a:spAutoFit/>
          </a:bodyPr>
          <a:lstStyle/>
          <a:p>
            <a:r>
              <a:rPr lang="en-GB" sz="2400" dirty="0"/>
              <a:t>Improves SIE prediction in summer</a:t>
            </a:r>
          </a:p>
        </p:txBody>
      </p:sp>
      <p:sp>
        <p:nvSpPr>
          <p:cNvPr id="4" name="Slide Number Placeholder 3">
            <a:extLst>
              <a:ext uri="{FF2B5EF4-FFF2-40B4-BE49-F238E27FC236}">
                <a16:creationId xmlns:a16="http://schemas.microsoft.com/office/drawing/2014/main" id="{8002A22D-FEBE-FE91-0835-B90791186529}"/>
              </a:ext>
            </a:extLst>
          </p:cNvPr>
          <p:cNvSpPr>
            <a:spLocks noGrp="1"/>
          </p:cNvSpPr>
          <p:nvPr>
            <p:ph type="sldNum" sz="quarter" idx="4294967295"/>
          </p:nvPr>
        </p:nvSpPr>
        <p:spPr>
          <a:xfrm>
            <a:off x="0" y="0"/>
            <a:ext cx="0" cy="0"/>
          </a:xfrm>
        </p:spPr>
        <p:txBody>
          <a:bodyPr/>
          <a:lstStyle/>
          <a:p>
            <a:fld id="{8F40A6CA-4FE7-8E4E-9764-901FCC203704}" type="slidenum">
              <a:rPr lang="en-GB" smtClean="0"/>
              <a:pPr/>
              <a:t>25</a:t>
            </a:fld>
            <a:endParaRPr lang="en-GB"/>
          </a:p>
        </p:txBody>
      </p:sp>
      <p:pic>
        <p:nvPicPr>
          <p:cNvPr id="8" name="Picture 7" descr="A graph of different colored lines&#10;&#10;AI-generated content may be incorrect.">
            <a:extLst>
              <a:ext uri="{FF2B5EF4-FFF2-40B4-BE49-F238E27FC236}">
                <a16:creationId xmlns:a16="http://schemas.microsoft.com/office/drawing/2014/main" id="{BFB496BE-1FE7-DED0-96EE-D36125B036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4538" y="1688781"/>
            <a:ext cx="6277064" cy="4898286"/>
          </a:xfrm>
          <a:prstGeom prst="rect">
            <a:avLst/>
          </a:prstGeom>
        </p:spPr>
      </p:pic>
      <p:pic>
        <p:nvPicPr>
          <p:cNvPr id="6" name="Picture 5" descr="A graph with numbers and squares&#10;&#10;AI-generated content may be incorrect.">
            <a:extLst>
              <a:ext uri="{FF2B5EF4-FFF2-40B4-BE49-F238E27FC236}">
                <a16:creationId xmlns:a16="http://schemas.microsoft.com/office/drawing/2014/main" id="{03A075A5-D6BA-95A5-3174-E7E8F9CEE8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13401" y="1603353"/>
            <a:ext cx="4860871" cy="4119952"/>
          </a:xfrm>
          <a:prstGeom prst="rect">
            <a:avLst/>
          </a:prstGeom>
        </p:spPr>
      </p:pic>
    </p:spTree>
    <p:extLst>
      <p:ext uri="{BB962C8B-B14F-4D97-AF65-F5344CB8AC3E}">
        <p14:creationId xmlns:p14="http://schemas.microsoft.com/office/powerpoint/2010/main" val="109338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26023-D2EA-D038-464C-42F836BB8E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CDC6DB4-B4AF-C127-CB5C-FD06F220EC04}"/>
              </a:ext>
            </a:extLst>
          </p:cNvPr>
          <p:cNvSpPr txBox="1"/>
          <p:nvPr/>
        </p:nvSpPr>
        <p:spPr>
          <a:xfrm>
            <a:off x="0" y="8438"/>
            <a:ext cx="12191999" cy="6848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hangingPunct="0"/>
            <a:r>
              <a:rPr lang="en-US" sz="4000" b="1" dirty="0">
                <a:solidFill>
                  <a:srgbClr val="0432FF"/>
                </a:solidFill>
                <a:latin typeface="Arial" panose="020B0604020202020204" pitchFamily="34" charset="0"/>
                <a:cs typeface="Arial" panose="020B0604020202020204" pitchFamily="34" charset="0"/>
              </a:rPr>
              <a:t>Estimation of sea ice dynamic parameters</a:t>
            </a:r>
          </a:p>
        </p:txBody>
      </p:sp>
      <p:sp>
        <p:nvSpPr>
          <p:cNvPr id="11" name="TextBox 10">
            <a:extLst>
              <a:ext uri="{FF2B5EF4-FFF2-40B4-BE49-F238E27FC236}">
                <a16:creationId xmlns:a16="http://schemas.microsoft.com/office/drawing/2014/main" id="{349348D0-0B78-E089-3E81-C67D19E92468}"/>
              </a:ext>
            </a:extLst>
          </p:cNvPr>
          <p:cNvSpPr txBox="1"/>
          <p:nvPr/>
        </p:nvSpPr>
        <p:spPr>
          <a:xfrm>
            <a:off x="8996390" y="6478512"/>
            <a:ext cx="2509277" cy="369332"/>
          </a:xfrm>
          <a:prstGeom prst="rect">
            <a:avLst/>
          </a:prstGeom>
          <a:noFill/>
        </p:spPr>
        <p:txBody>
          <a:bodyPr wrap="none" rtlCol="0">
            <a:spAutoFit/>
          </a:bodyPr>
          <a:lstStyle/>
          <a:p>
            <a:r>
              <a:rPr lang="en-GB" i="1" dirty="0"/>
              <a:t>(Williams et al., in prep)</a:t>
            </a:r>
          </a:p>
        </p:txBody>
      </p:sp>
      <p:sp>
        <p:nvSpPr>
          <p:cNvPr id="4" name="Slide Number Placeholder 3">
            <a:extLst>
              <a:ext uri="{FF2B5EF4-FFF2-40B4-BE49-F238E27FC236}">
                <a16:creationId xmlns:a16="http://schemas.microsoft.com/office/drawing/2014/main" id="{0B435F48-83F3-4F5B-D182-C50A234F0DD3}"/>
              </a:ext>
            </a:extLst>
          </p:cNvPr>
          <p:cNvSpPr>
            <a:spLocks noGrp="1"/>
          </p:cNvSpPr>
          <p:nvPr>
            <p:ph type="sldNum" sz="quarter" idx="4294967295"/>
          </p:nvPr>
        </p:nvSpPr>
        <p:spPr>
          <a:xfrm>
            <a:off x="0" y="0"/>
            <a:ext cx="0" cy="0"/>
          </a:xfrm>
        </p:spPr>
        <p:txBody>
          <a:bodyPr/>
          <a:lstStyle/>
          <a:p>
            <a:fld id="{8F40A6CA-4FE7-8E4E-9764-901FCC203704}" type="slidenum">
              <a:rPr lang="en-GB" smtClean="0"/>
              <a:pPr/>
              <a:t>26</a:t>
            </a:fld>
            <a:endParaRPr lang="en-GB"/>
          </a:p>
        </p:txBody>
      </p:sp>
      <p:pic>
        <p:nvPicPr>
          <p:cNvPr id="9" name="Picture 8" descr="A white background with black text&#10;&#10;AI-generated content may be incorrect.">
            <a:extLst>
              <a:ext uri="{FF2B5EF4-FFF2-40B4-BE49-F238E27FC236}">
                <a16:creationId xmlns:a16="http://schemas.microsoft.com/office/drawing/2014/main" id="{C141E62A-5D70-A2FD-975D-93CA30893D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0121" y="693239"/>
            <a:ext cx="7408150" cy="2792429"/>
          </a:xfrm>
          <a:prstGeom prst="rect">
            <a:avLst/>
          </a:prstGeom>
        </p:spPr>
      </p:pic>
      <p:pic>
        <p:nvPicPr>
          <p:cNvPr id="1026" name="Picture 2">
            <a:extLst>
              <a:ext uri="{FF2B5EF4-FFF2-40B4-BE49-F238E27FC236}">
                <a16:creationId xmlns:a16="http://schemas.microsoft.com/office/drawing/2014/main" id="{6D25E7EF-D99C-C493-4323-56B11F36C6C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733" y="3550113"/>
            <a:ext cx="3890989" cy="29182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B628C9E-60B5-91AB-6FA6-2EDFACCEB50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11929" y="3550113"/>
            <a:ext cx="3904530" cy="29283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6498903-0376-A07A-E7AD-A081DEBB87B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169665" y="3550114"/>
            <a:ext cx="3904531" cy="29283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0A49351-CC9A-AB39-A4BC-0ECCEE1845A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69665" y="631871"/>
            <a:ext cx="3890989" cy="2918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00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028844" y="1063742"/>
            <a:ext cx="9903841" cy="635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1454222" y="163121"/>
            <a:ext cx="671460" cy="705366"/>
          </a:xfrm>
          <a:prstGeom prst="rect">
            <a:avLst/>
          </a:prstGeom>
          <a:blipFill>
            <a:blip r:embed="rId4" cstate="print"/>
            <a:stretch>
              <a:fillRect/>
            </a:stretch>
          </a:blipFill>
        </p:spPr>
        <p:txBody>
          <a:bodyPr wrap="square" lIns="0" tIns="0" rIns="0" bIns="0" rtlCol="0"/>
          <a:lstStyle/>
          <a:p>
            <a:endParaRPr/>
          </a:p>
        </p:txBody>
      </p:sp>
      <p:sp>
        <p:nvSpPr>
          <p:cNvPr id="14" name="object 2">
            <a:extLst>
              <a:ext uri="{FF2B5EF4-FFF2-40B4-BE49-F238E27FC236}">
                <a16:creationId xmlns:a16="http://schemas.microsoft.com/office/drawing/2014/main" id="{35F9E694-0514-FD5C-97E3-F3B7F9CB4520}"/>
              </a:ext>
            </a:extLst>
          </p:cNvPr>
          <p:cNvSpPr txBox="1">
            <a:spLocks noGrp="1"/>
          </p:cNvSpPr>
          <p:nvPr>
            <p:ph type="title"/>
          </p:nvPr>
        </p:nvSpPr>
        <p:spPr>
          <a:xfrm>
            <a:off x="3437293" y="295394"/>
            <a:ext cx="5086942" cy="443711"/>
          </a:xfrm>
          <a:prstGeom prst="rect">
            <a:avLst/>
          </a:prstGeom>
        </p:spPr>
        <p:txBody>
          <a:bodyPr vert="horz" wrap="square" lIns="0" tIns="12700" rIns="0" bIns="0" rtlCol="0">
            <a:spAutoFit/>
          </a:bodyPr>
          <a:lstStyle/>
          <a:p>
            <a:pPr marL="12700" algn="ctr">
              <a:lnSpc>
                <a:spcPct val="100000"/>
              </a:lnSpc>
              <a:spcBef>
                <a:spcPts val="100"/>
              </a:spcBef>
            </a:pPr>
            <a:r>
              <a:rPr lang="en-US" dirty="0"/>
              <a:t>Error correction approaches </a:t>
            </a:r>
            <a:endParaRPr dirty="0"/>
          </a:p>
        </p:txBody>
      </p:sp>
      <p:sp>
        <p:nvSpPr>
          <p:cNvPr id="2" name="灯片编号占位符 1">
            <a:extLst>
              <a:ext uri="{FF2B5EF4-FFF2-40B4-BE49-F238E27FC236}">
                <a16:creationId xmlns:a16="http://schemas.microsoft.com/office/drawing/2014/main" id="{957D4E5D-AF4D-FFA5-DFD0-92C8C1D6A9A3}"/>
              </a:ext>
            </a:extLst>
          </p:cNvPr>
          <p:cNvSpPr>
            <a:spLocks noGrp="1"/>
          </p:cNvSpPr>
          <p:nvPr>
            <p:ph type="sldNum" sz="quarter" idx="7"/>
          </p:nvPr>
        </p:nvSpPr>
        <p:spPr/>
        <p:txBody>
          <a:bodyPr/>
          <a:lstStyle/>
          <a:p>
            <a:fld id="{B6F15528-21DE-4FAA-801E-634DDDAF4B2B}" type="slidenum">
              <a:rPr lang="en-US" altLang="zh-CN" smtClean="0"/>
              <a:t>27</a:t>
            </a:fld>
            <a:endParaRPr lang="zh-CN" altLang="en-US"/>
          </a:p>
        </p:txBody>
      </p:sp>
      <p:pic>
        <p:nvPicPr>
          <p:cNvPr id="11" name="图片 10">
            <a:extLst>
              <a:ext uri="{FF2B5EF4-FFF2-40B4-BE49-F238E27FC236}">
                <a16:creationId xmlns:a16="http://schemas.microsoft.com/office/drawing/2014/main" id="{4CAC52DC-4651-C3AC-BD7B-773B21AD53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8588" y="1582924"/>
            <a:ext cx="5097824" cy="4887010"/>
          </a:xfrm>
          <a:prstGeom prst="rect">
            <a:avLst/>
          </a:prstGeom>
        </p:spPr>
      </p:pic>
      <p:sp>
        <p:nvSpPr>
          <p:cNvPr id="12" name="文本框 11">
            <a:extLst>
              <a:ext uri="{FF2B5EF4-FFF2-40B4-BE49-F238E27FC236}">
                <a16:creationId xmlns:a16="http://schemas.microsoft.com/office/drawing/2014/main" id="{A8838A93-8309-A2D5-6FF4-468A828EF037}"/>
              </a:ext>
            </a:extLst>
          </p:cNvPr>
          <p:cNvSpPr txBox="1"/>
          <p:nvPr/>
        </p:nvSpPr>
        <p:spPr>
          <a:xfrm>
            <a:off x="1676400" y="6504896"/>
            <a:ext cx="2362200" cy="369332"/>
          </a:xfrm>
          <a:prstGeom prst="rect">
            <a:avLst/>
          </a:prstGeom>
          <a:noFill/>
        </p:spPr>
        <p:txBody>
          <a:bodyPr wrap="square">
            <a:spAutoFit/>
          </a:bodyPr>
          <a:lstStyle/>
          <a:p>
            <a:pPr algn="ctr"/>
            <a:r>
              <a:rPr lang="nb-NO" altLang="zh-CN"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Gregory et al., 2024</a:t>
            </a:r>
            <a:r>
              <a:rPr lang="nb-NO"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0F50C35A-15AE-F6FC-CAAA-CF92FF308627}"/>
              </a:ext>
            </a:extLst>
          </p:cNvPr>
          <p:cNvSpPr txBox="1"/>
          <p:nvPr/>
        </p:nvSpPr>
        <p:spPr>
          <a:xfrm>
            <a:off x="9751585" y="5706857"/>
            <a:ext cx="2362200" cy="369332"/>
          </a:xfrm>
          <a:prstGeom prst="rect">
            <a:avLst/>
          </a:prstGeom>
          <a:noFill/>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Palerme</a:t>
            </a:r>
            <a:r>
              <a:rPr lang="en-US" altLang="zh-CN" dirty="0">
                <a:latin typeface="Times New Roman" panose="02020603050405020304" pitchFamily="18" charset="0"/>
                <a:cs typeface="Times New Roman" panose="02020603050405020304" pitchFamily="18" charset="0"/>
              </a:rPr>
              <a:t> et al., 2024)</a:t>
            </a:r>
            <a:endParaRPr lang="zh-CN" altLang="en-US"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69D86077-4923-5A9F-1C78-6FF96E2BF6FD}"/>
              </a:ext>
            </a:extLst>
          </p:cNvPr>
          <p:cNvSpPr txBox="1"/>
          <p:nvPr/>
        </p:nvSpPr>
        <p:spPr>
          <a:xfrm>
            <a:off x="1600200" y="1151711"/>
            <a:ext cx="2971800" cy="400110"/>
          </a:xfrm>
          <a:prstGeom prst="rect">
            <a:avLst/>
          </a:prstGeom>
          <a:noFill/>
        </p:spPr>
        <p:txBody>
          <a:bodyPr wrap="square">
            <a:spAutoFit/>
          </a:bodyPr>
          <a:lstStyle/>
          <a:p>
            <a:r>
              <a:rPr lang="en-US" altLang="zh-CN" sz="2000" b="1" dirty="0"/>
              <a:t>Online error correction</a:t>
            </a:r>
            <a:endParaRPr lang="zh-CN" altLang="en-US" sz="2000" b="1" dirty="0"/>
          </a:p>
        </p:txBody>
      </p:sp>
      <p:sp>
        <p:nvSpPr>
          <p:cNvPr id="16" name="文本框 15">
            <a:extLst>
              <a:ext uri="{FF2B5EF4-FFF2-40B4-BE49-F238E27FC236}">
                <a16:creationId xmlns:a16="http://schemas.microsoft.com/office/drawing/2014/main" id="{745F5D3B-2B86-E05C-B8A3-5DBDD8E352A0}"/>
              </a:ext>
            </a:extLst>
          </p:cNvPr>
          <p:cNvSpPr txBox="1"/>
          <p:nvPr/>
        </p:nvSpPr>
        <p:spPr>
          <a:xfrm>
            <a:off x="7118292" y="1924601"/>
            <a:ext cx="3352800" cy="400110"/>
          </a:xfrm>
          <a:prstGeom prst="rect">
            <a:avLst/>
          </a:prstGeom>
          <a:noFill/>
        </p:spPr>
        <p:txBody>
          <a:bodyPr wrap="square">
            <a:spAutoFit/>
          </a:bodyPr>
          <a:lstStyle/>
          <a:p>
            <a:pPr algn="ctr"/>
            <a:r>
              <a:rPr lang="en-US" altLang="zh-CN" sz="2000" b="1" dirty="0"/>
              <a:t>Offline error correction</a:t>
            </a:r>
            <a:endParaRPr lang="zh-CN" altLang="en-US" sz="2000" b="1" dirty="0"/>
          </a:p>
        </p:txBody>
      </p:sp>
      <p:pic>
        <p:nvPicPr>
          <p:cNvPr id="17" name="图片 16">
            <a:extLst>
              <a:ext uri="{FF2B5EF4-FFF2-40B4-BE49-F238E27FC236}">
                <a16:creationId xmlns:a16="http://schemas.microsoft.com/office/drawing/2014/main" id="{F3C0B5BB-72CE-260B-A0D1-6F7E5C3897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06609" y="2729300"/>
            <a:ext cx="6527933" cy="3066729"/>
          </a:xfrm>
          <a:prstGeom prst="rect">
            <a:avLst/>
          </a:prstGeom>
        </p:spPr>
      </p:pic>
    </p:spTree>
    <p:extLst>
      <p:ext uri="{BB962C8B-B14F-4D97-AF65-F5344CB8AC3E}">
        <p14:creationId xmlns:p14="http://schemas.microsoft.com/office/powerpoint/2010/main" val="119389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F9829A2-4447-D1A7-341E-9559762DEB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 y="1593227"/>
            <a:ext cx="6206067" cy="4763123"/>
          </a:xfrm>
          <a:prstGeom prst="rect">
            <a:avLst/>
          </a:prstGeom>
        </p:spPr>
      </p:pic>
      <p:sp>
        <p:nvSpPr>
          <p:cNvPr id="3" name="object 3"/>
          <p:cNvSpPr/>
          <p:nvPr/>
        </p:nvSpPr>
        <p:spPr>
          <a:xfrm>
            <a:off x="1028844" y="1063742"/>
            <a:ext cx="9903841" cy="635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1454222" y="163121"/>
            <a:ext cx="671460" cy="705366"/>
          </a:xfrm>
          <a:prstGeom prst="rect">
            <a:avLst/>
          </a:prstGeom>
          <a:blipFill>
            <a:blip r:embed="rId5" cstate="print"/>
            <a:stretch>
              <a:fillRect/>
            </a:stretch>
          </a:blipFill>
        </p:spPr>
        <p:txBody>
          <a:bodyPr wrap="square" lIns="0" tIns="0" rIns="0" bIns="0" rtlCol="0"/>
          <a:lstStyle/>
          <a:p>
            <a:endParaRPr/>
          </a:p>
        </p:txBody>
      </p:sp>
      <p:sp>
        <p:nvSpPr>
          <p:cNvPr id="14" name="object 2">
            <a:extLst>
              <a:ext uri="{FF2B5EF4-FFF2-40B4-BE49-F238E27FC236}">
                <a16:creationId xmlns:a16="http://schemas.microsoft.com/office/drawing/2014/main" id="{35F9E694-0514-FD5C-97E3-F3B7F9CB4520}"/>
              </a:ext>
            </a:extLst>
          </p:cNvPr>
          <p:cNvSpPr txBox="1">
            <a:spLocks noGrp="1"/>
          </p:cNvSpPr>
          <p:nvPr>
            <p:ph type="title"/>
          </p:nvPr>
        </p:nvSpPr>
        <p:spPr>
          <a:xfrm>
            <a:off x="4192524" y="318516"/>
            <a:ext cx="3806951" cy="452755"/>
          </a:xfrm>
          <a:prstGeom prst="rect">
            <a:avLst/>
          </a:prstGeom>
        </p:spPr>
        <p:txBody>
          <a:bodyPr vert="horz" wrap="square" lIns="0" tIns="12700" rIns="0" bIns="0" rtlCol="0">
            <a:spAutoFit/>
          </a:bodyPr>
          <a:lstStyle/>
          <a:p>
            <a:pPr marL="12700" algn="ctr">
              <a:lnSpc>
                <a:spcPct val="100000"/>
              </a:lnSpc>
              <a:spcBef>
                <a:spcPts val="100"/>
              </a:spcBef>
            </a:pPr>
            <a:r>
              <a:rPr lang="en-US"/>
              <a:t>What we want to do?</a:t>
            </a:r>
            <a:endParaRPr/>
          </a:p>
        </p:txBody>
      </p:sp>
      <p:sp>
        <p:nvSpPr>
          <p:cNvPr id="2" name="灯片编号占位符 1">
            <a:extLst>
              <a:ext uri="{FF2B5EF4-FFF2-40B4-BE49-F238E27FC236}">
                <a16:creationId xmlns:a16="http://schemas.microsoft.com/office/drawing/2014/main" id="{957D4E5D-AF4D-FFA5-DFD0-92C8C1D6A9A3}"/>
              </a:ext>
            </a:extLst>
          </p:cNvPr>
          <p:cNvSpPr>
            <a:spLocks noGrp="1"/>
          </p:cNvSpPr>
          <p:nvPr>
            <p:ph type="sldNum" sz="quarter" idx="7"/>
          </p:nvPr>
        </p:nvSpPr>
        <p:spPr/>
        <p:txBody>
          <a:bodyPr/>
          <a:lstStyle/>
          <a:p>
            <a:fld id="{B6F15528-21DE-4FAA-801E-634DDDAF4B2B}" type="slidenum">
              <a:rPr lang="en-US" altLang="zh-CN" smtClean="0"/>
              <a:t>28</a:t>
            </a:fld>
            <a:endParaRPr lang="zh-CN" altLang="en-US"/>
          </a:p>
        </p:txBody>
      </p:sp>
      <p:sp>
        <p:nvSpPr>
          <p:cNvPr id="10" name="文本框 9">
            <a:extLst>
              <a:ext uri="{FF2B5EF4-FFF2-40B4-BE49-F238E27FC236}">
                <a16:creationId xmlns:a16="http://schemas.microsoft.com/office/drawing/2014/main" id="{2A374739-DB65-BDC1-3C22-D81C1A38BB8E}"/>
              </a:ext>
            </a:extLst>
          </p:cNvPr>
          <p:cNvSpPr txBox="1"/>
          <p:nvPr/>
        </p:nvSpPr>
        <p:spPr>
          <a:xfrm>
            <a:off x="6019800" y="2368249"/>
            <a:ext cx="6019800" cy="2339102"/>
          </a:xfrm>
          <a:prstGeom prst="rect">
            <a:avLst/>
          </a:prstGeom>
          <a:noFill/>
        </p:spPr>
        <p:txBody>
          <a:bodyPr wrap="square" lIns="91440" tIns="45720" rIns="91440" bIns="45720" anchor="t">
            <a:spAutoFit/>
          </a:bodyPr>
          <a:lstStyle/>
          <a:p>
            <a:r>
              <a:rPr lang="en-US" altLang="zh-CN" sz="2000" b="1" kern="100" dirty="0">
                <a:latin typeface="微软雅黑" panose="020B0503020204020204" pitchFamily="34" charset="-122"/>
                <a:ea typeface="微软雅黑" panose="020B0503020204020204" pitchFamily="34" charset="-122"/>
              </a:rPr>
              <a:t>Research questions</a:t>
            </a:r>
          </a:p>
          <a:p>
            <a:endParaRPr lang="en-US" altLang="zh-CN" b="1" kern="100" dirty="0">
              <a:latin typeface="微软雅黑" panose="020B0503020204020204" pitchFamily="34" charset="-122"/>
              <a:ea typeface="微软雅黑" panose="020B0503020204020204" pitchFamily="34" charset="-122"/>
            </a:endParaRPr>
          </a:p>
          <a:p>
            <a:endParaRPr lang="en-US" altLang="zh-CN" b="1" kern="1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en-US" altLang="zh-CN" kern="100" dirty="0">
                <a:latin typeface="微软雅黑"/>
                <a:ea typeface="微软雅黑"/>
              </a:rPr>
              <a:t>The previous work has not investigated how the performance of apply ML into seasonal prediction of Arctic sea ice?</a:t>
            </a:r>
          </a:p>
          <a:p>
            <a:endParaRPr lang="en-US" altLang="zh-CN" kern="100" dirty="0">
              <a:latin typeface="微软雅黑" panose="020B0503020204020204" pitchFamily="34" charset="-122"/>
              <a:ea typeface="微软雅黑" panose="020B0503020204020204" pitchFamily="34" charset="-122"/>
            </a:endParaRPr>
          </a:p>
          <a:p>
            <a:pPr indent="-285750">
              <a:spcAft>
                <a:spcPts val="1200"/>
              </a:spcAft>
              <a:buFont typeface="Wingdings" panose="05000000000000000000" pitchFamily="2" charset="2"/>
              <a:buChar char="l"/>
            </a:pPr>
            <a:r>
              <a:rPr lang="en-US" altLang="zh-CN" kern="100" dirty="0">
                <a:latin typeface="微软雅黑"/>
                <a:ea typeface="微软雅黑"/>
              </a:rPr>
              <a:t>Which method performs the best?</a:t>
            </a:r>
            <a:endParaRPr lang="zh-CN" altLang="en-US" kern="100" dirty="0">
              <a:latin typeface="微软雅黑"/>
              <a:ea typeface="微软雅黑"/>
            </a:endParaRPr>
          </a:p>
        </p:txBody>
      </p:sp>
      <p:sp>
        <p:nvSpPr>
          <p:cNvPr id="5" name="TextBox 4">
            <a:extLst>
              <a:ext uri="{FF2B5EF4-FFF2-40B4-BE49-F238E27FC236}">
                <a16:creationId xmlns:a16="http://schemas.microsoft.com/office/drawing/2014/main" id="{D8A36CEE-734D-8EB8-6026-54DF61E1A4CF}"/>
              </a:ext>
            </a:extLst>
          </p:cNvPr>
          <p:cNvSpPr txBox="1"/>
          <p:nvPr/>
        </p:nvSpPr>
        <p:spPr>
          <a:xfrm>
            <a:off x="9982200" y="6536809"/>
            <a:ext cx="2506133" cy="369332"/>
          </a:xfrm>
          <a:prstGeom prst="rect">
            <a:avLst/>
          </a:prstGeom>
          <a:noFill/>
        </p:spPr>
        <p:txBody>
          <a:bodyPr wrap="square" rtlCol="0">
            <a:spAutoFit/>
          </a:bodyPr>
          <a:lstStyle/>
          <a:p>
            <a:r>
              <a:rPr lang="en-NO" dirty="0"/>
              <a:t>(He et al., </a:t>
            </a:r>
            <a:r>
              <a:rPr lang="en-NO" i="1" dirty="0"/>
              <a:t>TC</a:t>
            </a:r>
            <a:r>
              <a:rPr lang="en-NO" dirty="0"/>
              <a:t>, 2025)</a:t>
            </a:r>
          </a:p>
        </p:txBody>
      </p:sp>
    </p:spTree>
    <p:extLst>
      <p:ext uri="{BB962C8B-B14F-4D97-AF65-F5344CB8AC3E}">
        <p14:creationId xmlns:p14="http://schemas.microsoft.com/office/powerpoint/2010/main" val="277508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箭头: 右 47">
            <a:extLst>
              <a:ext uri="{FF2B5EF4-FFF2-40B4-BE49-F238E27FC236}">
                <a16:creationId xmlns:a16="http://schemas.microsoft.com/office/drawing/2014/main" id="{94B69F1F-C3B5-E62A-3638-483B8EE92724}"/>
              </a:ext>
            </a:extLst>
          </p:cNvPr>
          <p:cNvSpPr/>
          <p:nvPr/>
        </p:nvSpPr>
        <p:spPr>
          <a:xfrm>
            <a:off x="724103" y="4900987"/>
            <a:ext cx="1330783" cy="2917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162">
            <a:extLst>
              <a:ext uri="{FF2B5EF4-FFF2-40B4-BE49-F238E27FC236}">
                <a16:creationId xmlns:a16="http://schemas.microsoft.com/office/drawing/2014/main" id="{8CF85FF0-150E-663B-B185-DC3BC0A08055}"/>
              </a:ext>
            </a:extLst>
          </p:cNvPr>
          <p:cNvSpPr/>
          <p:nvPr/>
        </p:nvSpPr>
        <p:spPr>
          <a:xfrm>
            <a:off x="5322517" y="2627709"/>
            <a:ext cx="2722178" cy="3818912"/>
          </a:xfrm>
          <a:prstGeom prst="rect">
            <a:avLst/>
          </a:prstGeom>
          <a:solidFill>
            <a:schemeClr val="bg1"/>
          </a:solidFill>
          <a:ln w="19050"/>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 name="矩形 161">
            <a:extLst>
              <a:ext uri="{FF2B5EF4-FFF2-40B4-BE49-F238E27FC236}">
                <a16:creationId xmlns:a16="http://schemas.microsoft.com/office/drawing/2014/main" id="{53273387-F544-8553-CD28-2F7A0D400339}"/>
              </a:ext>
            </a:extLst>
          </p:cNvPr>
          <p:cNvSpPr/>
          <p:nvPr/>
        </p:nvSpPr>
        <p:spPr>
          <a:xfrm>
            <a:off x="3857860" y="1656286"/>
            <a:ext cx="932514" cy="5194586"/>
          </a:xfrm>
          <a:prstGeom prst="rect">
            <a:avLst/>
          </a:prstGeom>
          <a:solidFill>
            <a:schemeClr val="bg1"/>
          </a:solidFill>
          <a:ln w="19050"/>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5" name="矩形 8">
            <a:extLst>
              <a:ext uri="{FF2B5EF4-FFF2-40B4-BE49-F238E27FC236}">
                <a16:creationId xmlns:a16="http://schemas.microsoft.com/office/drawing/2014/main" id="{1BA39A88-344C-481B-19A8-CE2DC8AB188B}"/>
              </a:ext>
            </a:extLst>
          </p:cNvPr>
          <p:cNvSpPr/>
          <p:nvPr/>
        </p:nvSpPr>
        <p:spPr>
          <a:xfrm>
            <a:off x="5691917" y="4825157"/>
            <a:ext cx="372687" cy="1839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16">
            <a:extLst>
              <a:ext uri="{FF2B5EF4-FFF2-40B4-BE49-F238E27FC236}">
                <a16:creationId xmlns:a16="http://schemas.microsoft.com/office/drawing/2014/main" id="{6FBA5BF5-2966-A8F1-AF23-1978ECAFBEDE}"/>
              </a:ext>
            </a:extLst>
          </p:cNvPr>
          <p:cNvSpPr/>
          <p:nvPr/>
        </p:nvSpPr>
        <p:spPr>
          <a:xfrm>
            <a:off x="4003552" y="1958459"/>
            <a:ext cx="526971" cy="52757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7" name="文本框 19">
            <a:extLst>
              <a:ext uri="{FF2B5EF4-FFF2-40B4-BE49-F238E27FC236}">
                <a16:creationId xmlns:a16="http://schemas.microsoft.com/office/drawing/2014/main" id="{B20057FE-DDFC-A400-096A-312BD89433D5}"/>
              </a:ext>
            </a:extLst>
          </p:cNvPr>
          <p:cNvSpPr txBox="1"/>
          <p:nvPr/>
        </p:nvSpPr>
        <p:spPr>
          <a:xfrm>
            <a:off x="1873470" y="2025898"/>
            <a:ext cx="1643566"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SST</a:t>
            </a:r>
            <a:endParaRPr lang="zh-CN" altLang="en-US" sz="2000" dirty="0">
              <a:latin typeface="Times New Roman" panose="02020603050405020304" pitchFamily="18" charset="0"/>
              <a:cs typeface="Times New Roman" panose="02020603050405020304" pitchFamily="18" charset="0"/>
            </a:endParaRPr>
          </a:p>
        </p:txBody>
      </p:sp>
      <p:sp>
        <p:nvSpPr>
          <p:cNvPr id="8" name="文本框 20">
            <a:extLst>
              <a:ext uri="{FF2B5EF4-FFF2-40B4-BE49-F238E27FC236}">
                <a16:creationId xmlns:a16="http://schemas.microsoft.com/office/drawing/2014/main" id="{74298F3A-C0CD-67F6-BCF1-8D265B5E4EEE}"/>
              </a:ext>
            </a:extLst>
          </p:cNvPr>
          <p:cNvSpPr txBox="1"/>
          <p:nvPr/>
        </p:nvSpPr>
        <p:spPr>
          <a:xfrm>
            <a:off x="1873469" y="2718307"/>
            <a:ext cx="1591663"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SSS</a:t>
            </a:r>
            <a:endParaRPr lang="zh-CN" altLang="en-US" sz="2000" dirty="0">
              <a:latin typeface="Times New Roman" panose="02020603050405020304" pitchFamily="18" charset="0"/>
              <a:cs typeface="Times New Roman" panose="02020603050405020304" pitchFamily="18" charset="0"/>
            </a:endParaRPr>
          </a:p>
        </p:txBody>
      </p:sp>
      <p:sp>
        <p:nvSpPr>
          <p:cNvPr id="10" name="文本框 21">
            <a:extLst>
              <a:ext uri="{FF2B5EF4-FFF2-40B4-BE49-F238E27FC236}">
                <a16:creationId xmlns:a16="http://schemas.microsoft.com/office/drawing/2014/main" id="{BD5DEA8A-73C4-FF0C-0949-47F9224DEEFF}"/>
              </a:ext>
            </a:extLst>
          </p:cNvPr>
          <p:cNvSpPr txBox="1"/>
          <p:nvPr/>
        </p:nvSpPr>
        <p:spPr>
          <a:xfrm>
            <a:off x="1859040" y="4646281"/>
            <a:ext cx="1635538" cy="707886"/>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Stand deviation </a:t>
            </a:r>
            <a:endParaRPr lang="zh-CN" altLang="en-US" sz="2000" dirty="0">
              <a:latin typeface="Times New Roman" panose="02020603050405020304" pitchFamily="18" charset="0"/>
              <a:cs typeface="Times New Roman" panose="02020603050405020304" pitchFamily="18" charset="0"/>
            </a:endParaRPr>
          </a:p>
        </p:txBody>
      </p:sp>
      <p:sp>
        <p:nvSpPr>
          <p:cNvPr id="11" name="文本框 22">
            <a:extLst>
              <a:ext uri="{FF2B5EF4-FFF2-40B4-BE49-F238E27FC236}">
                <a16:creationId xmlns:a16="http://schemas.microsoft.com/office/drawing/2014/main" id="{0AC1BCE7-72C5-714D-DF94-50ECCD9A161D}"/>
              </a:ext>
            </a:extLst>
          </p:cNvPr>
          <p:cNvSpPr txBox="1"/>
          <p:nvPr/>
        </p:nvSpPr>
        <p:spPr>
          <a:xfrm>
            <a:off x="1873469" y="5495197"/>
            <a:ext cx="1591663"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Latitude</a:t>
            </a:r>
            <a:endParaRPr lang="zh-CN" altLang="en-US" sz="2000" dirty="0">
              <a:latin typeface="Times New Roman" panose="02020603050405020304" pitchFamily="18" charset="0"/>
              <a:cs typeface="Times New Roman" panose="02020603050405020304" pitchFamily="18" charset="0"/>
            </a:endParaRPr>
          </a:p>
        </p:txBody>
      </p:sp>
      <p:sp>
        <p:nvSpPr>
          <p:cNvPr id="12" name="文本框 23">
            <a:extLst>
              <a:ext uri="{FF2B5EF4-FFF2-40B4-BE49-F238E27FC236}">
                <a16:creationId xmlns:a16="http://schemas.microsoft.com/office/drawing/2014/main" id="{4CC77962-2A82-E613-C299-397F25D92B66}"/>
              </a:ext>
            </a:extLst>
          </p:cNvPr>
          <p:cNvSpPr txBox="1"/>
          <p:nvPr/>
        </p:nvSpPr>
        <p:spPr>
          <a:xfrm>
            <a:off x="1873469" y="3253821"/>
            <a:ext cx="1591663" cy="707886"/>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Ice concentration</a:t>
            </a:r>
            <a:endParaRPr lang="zh-CN" altLang="en-US" sz="2000" dirty="0">
              <a:latin typeface="Times New Roman" panose="02020603050405020304" pitchFamily="18" charset="0"/>
              <a:cs typeface="Times New Roman" panose="02020603050405020304" pitchFamily="18" charset="0"/>
            </a:endParaRPr>
          </a:p>
        </p:txBody>
      </p:sp>
      <p:sp>
        <p:nvSpPr>
          <p:cNvPr id="13" name="文本框 24">
            <a:extLst>
              <a:ext uri="{FF2B5EF4-FFF2-40B4-BE49-F238E27FC236}">
                <a16:creationId xmlns:a16="http://schemas.microsoft.com/office/drawing/2014/main" id="{735323C5-54AE-73E5-15DE-BBEF5010DFE6}"/>
              </a:ext>
            </a:extLst>
          </p:cNvPr>
          <p:cNvSpPr txBox="1"/>
          <p:nvPr/>
        </p:nvSpPr>
        <p:spPr>
          <a:xfrm>
            <a:off x="1878849" y="3949079"/>
            <a:ext cx="1591663" cy="707886"/>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Ice </a:t>
            </a:r>
          </a:p>
          <a:p>
            <a:pPr algn="ctr"/>
            <a:r>
              <a:rPr lang="en-US" altLang="zh-CN" sz="2000" dirty="0">
                <a:latin typeface="Times New Roman" panose="02020603050405020304" pitchFamily="18" charset="0"/>
                <a:cs typeface="Times New Roman" panose="02020603050405020304" pitchFamily="18" charset="0"/>
              </a:rPr>
              <a:t>thickness</a:t>
            </a:r>
            <a:endParaRPr lang="zh-CN" altLang="en-US" sz="2000" dirty="0">
              <a:latin typeface="Times New Roman" panose="02020603050405020304" pitchFamily="18" charset="0"/>
              <a:cs typeface="Times New Roman" panose="02020603050405020304" pitchFamily="18" charset="0"/>
            </a:endParaRPr>
          </a:p>
        </p:txBody>
      </p:sp>
      <p:sp>
        <p:nvSpPr>
          <p:cNvPr id="14" name="椭圆 26">
            <a:extLst>
              <a:ext uri="{FF2B5EF4-FFF2-40B4-BE49-F238E27FC236}">
                <a16:creationId xmlns:a16="http://schemas.microsoft.com/office/drawing/2014/main" id="{EFE04011-73A0-E6DF-C02C-3EC42E122270}"/>
              </a:ext>
            </a:extLst>
          </p:cNvPr>
          <p:cNvSpPr/>
          <p:nvPr/>
        </p:nvSpPr>
        <p:spPr>
          <a:xfrm>
            <a:off x="4003551" y="2651112"/>
            <a:ext cx="526971" cy="52757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5" name="椭圆 27">
            <a:extLst>
              <a:ext uri="{FF2B5EF4-FFF2-40B4-BE49-F238E27FC236}">
                <a16:creationId xmlns:a16="http://schemas.microsoft.com/office/drawing/2014/main" id="{2A2F6965-EFBA-A23A-66ED-5267C40CE381}"/>
              </a:ext>
            </a:extLst>
          </p:cNvPr>
          <p:cNvSpPr/>
          <p:nvPr/>
        </p:nvSpPr>
        <p:spPr>
          <a:xfrm>
            <a:off x="4003551" y="3343765"/>
            <a:ext cx="526971" cy="52757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6" name="椭圆 28">
            <a:extLst>
              <a:ext uri="{FF2B5EF4-FFF2-40B4-BE49-F238E27FC236}">
                <a16:creationId xmlns:a16="http://schemas.microsoft.com/office/drawing/2014/main" id="{BBBEE801-B4A9-9D2D-26E6-2CEAD9472608}"/>
              </a:ext>
            </a:extLst>
          </p:cNvPr>
          <p:cNvSpPr/>
          <p:nvPr/>
        </p:nvSpPr>
        <p:spPr>
          <a:xfrm>
            <a:off x="4000360" y="4036418"/>
            <a:ext cx="526971" cy="52757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7" name="椭圆 29">
            <a:extLst>
              <a:ext uri="{FF2B5EF4-FFF2-40B4-BE49-F238E27FC236}">
                <a16:creationId xmlns:a16="http://schemas.microsoft.com/office/drawing/2014/main" id="{FF93D0D9-5FA6-2CF6-B7B3-D349271C65DE}"/>
              </a:ext>
            </a:extLst>
          </p:cNvPr>
          <p:cNvSpPr/>
          <p:nvPr/>
        </p:nvSpPr>
        <p:spPr>
          <a:xfrm>
            <a:off x="4000359" y="4728716"/>
            <a:ext cx="526971" cy="52757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8" name="椭圆 31">
            <a:extLst>
              <a:ext uri="{FF2B5EF4-FFF2-40B4-BE49-F238E27FC236}">
                <a16:creationId xmlns:a16="http://schemas.microsoft.com/office/drawing/2014/main" id="{51206216-5D60-30B7-1895-E071A545A929}"/>
              </a:ext>
            </a:extLst>
          </p:cNvPr>
          <p:cNvSpPr/>
          <p:nvPr/>
        </p:nvSpPr>
        <p:spPr>
          <a:xfrm>
            <a:off x="4006949" y="5421014"/>
            <a:ext cx="526971" cy="52757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9" name="椭圆 34">
            <a:extLst>
              <a:ext uri="{FF2B5EF4-FFF2-40B4-BE49-F238E27FC236}">
                <a16:creationId xmlns:a16="http://schemas.microsoft.com/office/drawing/2014/main" id="{890D6EBB-B152-3482-CFAD-E2ED33F44671}"/>
              </a:ext>
            </a:extLst>
          </p:cNvPr>
          <p:cNvSpPr/>
          <p:nvPr/>
        </p:nvSpPr>
        <p:spPr>
          <a:xfrm>
            <a:off x="5586810" y="2858111"/>
            <a:ext cx="806057" cy="812069"/>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a</a:t>
            </a:r>
            <a:r>
              <a:rPr lang="en-US" altLang="zh-CN" baseline="-25000" dirty="0">
                <a:solidFill>
                  <a:schemeClr val="tx1"/>
                </a:solidFill>
                <a:latin typeface="Times New Roman" panose="02020603050405020304" pitchFamily="18" charset="0"/>
                <a:cs typeface="Times New Roman" panose="02020603050405020304" pitchFamily="18" charset="0"/>
              </a:rPr>
              <a:t>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0" name="椭圆 35">
            <a:extLst>
              <a:ext uri="{FF2B5EF4-FFF2-40B4-BE49-F238E27FC236}">
                <a16:creationId xmlns:a16="http://schemas.microsoft.com/office/drawing/2014/main" id="{0D0108B3-F95E-D23E-3FDA-23071548BA8A}"/>
              </a:ext>
            </a:extLst>
          </p:cNvPr>
          <p:cNvSpPr/>
          <p:nvPr/>
        </p:nvSpPr>
        <p:spPr>
          <a:xfrm>
            <a:off x="5641066" y="3856335"/>
            <a:ext cx="757229" cy="776059"/>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a</a:t>
            </a:r>
            <a:r>
              <a:rPr lang="en-US" altLang="zh-CN" baseline="-25000" dirty="0">
                <a:solidFill>
                  <a:schemeClr val="tx1"/>
                </a:solidFill>
                <a:latin typeface="Times New Roman" panose="02020603050405020304" pitchFamily="18" charset="0"/>
                <a:cs typeface="Times New Roman" panose="02020603050405020304" pitchFamily="18" charset="0"/>
              </a:rPr>
              <a:t>2</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1" name="椭圆 36">
            <a:extLst>
              <a:ext uri="{FF2B5EF4-FFF2-40B4-BE49-F238E27FC236}">
                <a16:creationId xmlns:a16="http://schemas.microsoft.com/office/drawing/2014/main" id="{18498ECF-2C8F-A237-275D-CD7752070A41}"/>
              </a:ext>
            </a:extLst>
          </p:cNvPr>
          <p:cNvSpPr/>
          <p:nvPr/>
        </p:nvSpPr>
        <p:spPr>
          <a:xfrm>
            <a:off x="5660875" y="5178703"/>
            <a:ext cx="731992" cy="76987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a</a:t>
            </a:r>
            <a:r>
              <a:rPr lang="en-US" altLang="zh-CN" baseline="-25000" dirty="0">
                <a:solidFill>
                  <a:schemeClr val="tx1"/>
                </a:solidFill>
                <a:latin typeface="Times New Roman" panose="02020603050405020304" pitchFamily="18" charset="0"/>
                <a:cs typeface="Times New Roman" panose="02020603050405020304" pitchFamily="18" charset="0"/>
              </a:rPr>
              <a:t>100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2" name="矩形 41">
            <a:extLst>
              <a:ext uri="{FF2B5EF4-FFF2-40B4-BE49-F238E27FC236}">
                <a16:creationId xmlns:a16="http://schemas.microsoft.com/office/drawing/2014/main" id="{4BF459AF-6520-8D7C-D96D-CB6D7B95A690}"/>
              </a:ext>
            </a:extLst>
          </p:cNvPr>
          <p:cNvSpPr/>
          <p:nvPr/>
        </p:nvSpPr>
        <p:spPr>
          <a:xfrm>
            <a:off x="7073782" y="4825157"/>
            <a:ext cx="372687" cy="1839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42">
            <a:extLst>
              <a:ext uri="{FF2B5EF4-FFF2-40B4-BE49-F238E27FC236}">
                <a16:creationId xmlns:a16="http://schemas.microsoft.com/office/drawing/2014/main" id="{E1324838-CC7E-520D-EEC2-3BAEA212ED11}"/>
              </a:ext>
            </a:extLst>
          </p:cNvPr>
          <p:cNvSpPr/>
          <p:nvPr/>
        </p:nvSpPr>
        <p:spPr>
          <a:xfrm>
            <a:off x="6924250" y="2832950"/>
            <a:ext cx="838316" cy="838706"/>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b</a:t>
            </a:r>
            <a:r>
              <a:rPr lang="en-US" altLang="zh-CN" baseline="-25000" dirty="0">
                <a:solidFill>
                  <a:schemeClr val="tx1"/>
                </a:solidFill>
                <a:latin typeface="Times New Roman" panose="02020603050405020304" pitchFamily="18" charset="0"/>
                <a:cs typeface="Times New Roman" panose="02020603050405020304" pitchFamily="18" charset="0"/>
              </a:rPr>
              <a:t>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4" name="椭圆 43">
            <a:extLst>
              <a:ext uri="{FF2B5EF4-FFF2-40B4-BE49-F238E27FC236}">
                <a16:creationId xmlns:a16="http://schemas.microsoft.com/office/drawing/2014/main" id="{D640BE65-EA1F-45FC-5D69-1AD022C87AEF}"/>
              </a:ext>
            </a:extLst>
          </p:cNvPr>
          <p:cNvSpPr/>
          <p:nvPr/>
        </p:nvSpPr>
        <p:spPr>
          <a:xfrm>
            <a:off x="6944330" y="3857619"/>
            <a:ext cx="798156" cy="79906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b</a:t>
            </a:r>
            <a:r>
              <a:rPr lang="en-US" altLang="zh-CN" baseline="-25000" dirty="0">
                <a:solidFill>
                  <a:schemeClr val="tx1"/>
                </a:solidFill>
                <a:latin typeface="Times New Roman" panose="02020603050405020304" pitchFamily="18" charset="0"/>
                <a:cs typeface="Times New Roman" panose="02020603050405020304" pitchFamily="18" charset="0"/>
              </a:rPr>
              <a:t>2</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5" name="椭圆 44">
            <a:extLst>
              <a:ext uri="{FF2B5EF4-FFF2-40B4-BE49-F238E27FC236}">
                <a16:creationId xmlns:a16="http://schemas.microsoft.com/office/drawing/2014/main" id="{CF0600F8-F9FB-113A-976A-545C3D8ECD09}"/>
              </a:ext>
            </a:extLst>
          </p:cNvPr>
          <p:cNvSpPr/>
          <p:nvPr/>
        </p:nvSpPr>
        <p:spPr>
          <a:xfrm>
            <a:off x="6957769" y="5177562"/>
            <a:ext cx="771278" cy="77215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b</a:t>
            </a:r>
            <a:r>
              <a:rPr lang="en-US" altLang="zh-CN" baseline="-25000" dirty="0">
                <a:solidFill>
                  <a:schemeClr val="tx1"/>
                </a:solidFill>
                <a:latin typeface="Times New Roman" panose="02020603050405020304" pitchFamily="18" charset="0"/>
                <a:cs typeface="Times New Roman" panose="02020603050405020304" pitchFamily="18" charset="0"/>
              </a:rPr>
              <a:t>50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6" name="椭圆 45">
            <a:extLst>
              <a:ext uri="{FF2B5EF4-FFF2-40B4-BE49-F238E27FC236}">
                <a16:creationId xmlns:a16="http://schemas.microsoft.com/office/drawing/2014/main" id="{5F0B3DEB-9611-7EBC-DDC9-8375B532E11D}"/>
              </a:ext>
            </a:extLst>
          </p:cNvPr>
          <p:cNvSpPr/>
          <p:nvPr/>
        </p:nvSpPr>
        <p:spPr>
          <a:xfrm>
            <a:off x="9033646" y="3983296"/>
            <a:ext cx="526971" cy="52757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y</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7" name="文本框 46">
            <a:extLst>
              <a:ext uri="{FF2B5EF4-FFF2-40B4-BE49-F238E27FC236}">
                <a16:creationId xmlns:a16="http://schemas.microsoft.com/office/drawing/2014/main" id="{F1077676-883D-A042-00BC-07C141AFC5B5}"/>
              </a:ext>
            </a:extLst>
          </p:cNvPr>
          <p:cNvSpPr txBox="1"/>
          <p:nvPr/>
        </p:nvSpPr>
        <p:spPr>
          <a:xfrm>
            <a:off x="9895823" y="3577548"/>
            <a:ext cx="1975134" cy="1323439"/>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Observed ice concentration at different lead time</a:t>
            </a:r>
            <a:endParaRPr lang="zh-CN" altLang="en-US" sz="2000" dirty="0">
              <a:latin typeface="Times New Roman" panose="02020603050405020304" pitchFamily="18" charset="0"/>
              <a:cs typeface="Times New Roman" panose="02020603050405020304" pitchFamily="18" charset="0"/>
            </a:endParaRPr>
          </a:p>
        </p:txBody>
      </p:sp>
      <p:cxnSp>
        <p:nvCxnSpPr>
          <p:cNvPr id="28" name="直接箭头连接符 5">
            <a:extLst>
              <a:ext uri="{FF2B5EF4-FFF2-40B4-BE49-F238E27FC236}">
                <a16:creationId xmlns:a16="http://schemas.microsoft.com/office/drawing/2014/main" id="{8D05D9E3-40C8-3450-1023-1B2B364019F9}"/>
              </a:ext>
            </a:extLst>
          </p:cNvPr>
          <p:cNvCxnSpPr>
            <a:cxnSpLocks/>
            <a:stCxn id="6" idx="6"/>
            <a:endCxn id="19" idx="2"/>
          </p:cNvCxnSpPr>
          <p:nvPr/>
        </p:nvCxnSpPr>
        <p:spPr>
          <a:xfrm>
            <a:off x="4530523" y="2222244"/>
            <a:ext cx="1056287" cy="104190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直接箭头连接符 6">
            <a:extLst>
              <a:ext uri="{FF2B5EF4-FFF2-40B4-BE49-F238E27FC236}">
                <a16:creationId xmlns:a16="http://schemas.microsoft.com/office/drawing/2014/main" id="{D9B71BC9-A714-8F2C-E24E-44B946E25FCF}"/>
              </a:ext>
            </a:extLst>
          </p:cNvPr>
          <p:cNvCxnSpPr>
            <a:cxnSpLocks/>
            <a:stCxn id="6" idx="6"/>
            <a:endCxn id="20" idx="2"/>
          </p:cNvCxnSpPr>
          <p:nvPr/>
        </p:nvCxnSpPr>
        <p:spPr>
          <a:xfrm>
            <a:off x="4530523" y="2222244"/>
            <a:ext cx="1110543" cy="20221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0" name="直接箭头连接符 7">
            <a:extLst>
              <a:ext uri="{FF2B5EF4-FFF2-40B4-BE49-F238E27FC236}">
                <a16:creationId xmlns:a16="http://schemas.microsoft.com/office/drawing/2014/main" id="{C9292883-6073-345D-BFCA-F0EB27B7CC0E}"/>
              </a:ext>
            </a:extLst>
          </p:cNvPr>
          <p:cNvCxnSpPr>
            <a:cxnSpLocks/>
            <a:stCxn id="6" idx="6"/>
            <a:endCxn id="21" idx="2"/>
          </p:cNvCxnSpPr>
          <p:nvPr/>
        </p:nvCxnSpPr>
        <p:spPr>
          <a:xfrm>
            <a:off x="4530523" y="2222244"/>
            <a:ext cx="1130352" cy="33413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1" name="直接箭头连接符 13">
            <a:extLst>
              <a:ext uri="{FF2B5EF4-FFF2-40B4-BE49-F238E27FC236}">
                <a16:creationId xmlns:a16="http://schemas.microsoft.com/office/drawing/2014/main" id="{3DF1E5F8-1921-E210-C390-A54C61021C49}"/>
              </a:ext>
            </a:extLst>
          </p:cNvPr>
          <p:cNvCxnSpPr>
            <a:cxnSpLocks/>
            <a:stCxn id="14" idx="6"/>
            <a:endCxn id="19" idx="2"/>
          </p:cNvCxnSpPr>
          <p:nvPr/>
        </p:nvCxnSpPr>
        <p:spPr>
          <a:xfrm>
            <a:off x="4530522" y="2914897"/>
            <a:ext cx="1056288" cy="3492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直接箭头连接符 17">
            <a:extLst>
              <a:ext uri="{FF2B5EF4-FFF2-40B4-BE49-F238E27FC236}">
                <a16:creationId xmlns:a16="http://schemas.microsoft.com/office/drawing/2014/main" id="{F0278C9A-FB75-63E6-77B3-F7DB36369B94}"/>
              </a:ext>
            </a:extLst>
          </p:cNvPr>
          <p:cNvCxnSpPr>
            <a:cxnSpLocks/>
            <a:stCxn id="14" idx="6"/>
            <a:endCxn id="20" idx="2"/>
          </p:cNvCxnSpPr>
          <p:nvPr/>
        </p:nvCxnSpPr>
        <p:spPr>
          <a:xfrm>
            <a:off x="4530522" y="2914897"/>
            <a:ext cx="1110544" cy="132946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3" name="直接箭头连接符 33">
            <a:extLst>
              <a:ext uri="{FF2B5EF4-FFF2-40B4-BE49-F238E27FC236}">
                <a16:creationId xmlns:a16="http://schemas.microsoft.com/office/drawing/2014/main" id="{4C274FBB-1074-E4C3-A20F-3E781219A566}"/>
              </a:ext>
            </a:extLst>
          </p:cNvPr>
          <p:cNvCxnSpPr>
            <a:cxnSpLocks/>
            <a:stCxn id="14" idx="6"/>
            <a:endCxn id="21" idx="2"/>
          </p:cNvCxnSpPr>
          <p:nvPr/>
        </p:nvCxnSpPr>
        <p:spPr>
          <a:xfrm>
            <a:off x="4530522" y="2914897"/>
            <a:ext cx="1130353" cy="264874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4" name="直接箭头连接符 37">
            <a:extLst>
              <a:ext uri="{FF2B5EF4-FFF2-40B4-BE49-F238E27FC236}">
                <a16:creationId xmlns:a16="http://schemas.microsoft.com/office/drawing/2014/main" id="{D52083C0-E307-6670-1DE8-A6DB62B588DD}"/>
              </a:ext>
            </a:extLst>
          </p:cNvPr>
          <p:cNvCxnSpPr>
            <a:cxnSpLocks/>
            <a:stCxn id="15" idx="6"/>
            <a:endCxn id="19" idx="2"/>
          </p:cNvCxnSpPr>
          <p:nvPr/>
        </p:nvCxnSpPr>
        <p:spPr>
          <a:xfrm flipV="1">
            <a:off x="4530522" y="3264146"/>
            <a:ext cx="1056288" cy="3434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5" name="直接箭头连接符 38">
            <a:extLst>
              <a:ext uri="{FF2B5EF4-FFF2-40B4-BE49-F238E27FC236}">
                <a16:creationId xmlns:a16="http://schemas.microsoft.com/office/drawing/2014/main" id="{8F0A8DA2-A42F-15FD-A017-084241996892}"/>
              </a:ext>
            </a:extLst>
          </p:cNvPr>
          <p:cNvCxnSpPr>
            <a:cxnSpLocks/>
            <a:stCxn id="15" idx="6"/>
            <a:endCxn id="20" idx="2"/>
          </p:cNvCxnSpPr>
          <p:nvPr/>
        </p:nvCxnSpPr>
        <p:spPr>
          <a:xfrm>
            <a:off x="4530522" y="3607550"/>
            <a:ext cx="1110544" cy="6368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6" name="直接箭头连接符 39">
            <a:extLst>
              <a:ext uri="{FF2B5EF4-FFF2-40B4-BE49-F238E27FC236}">
                <a16:creationId xmlns:a16="http://schemas.microsoft.com/office/drawing/2014/main" id="{8E0E9046-07FF-8E6B-1E5E-1AC7FE24D217}"/>
              </a:ext>
            </a:extLst>
          </p:cNvPr>
          <p:cNvCxnSpPr>
            <a:cxnSpLocks/>
            <a:stCxn id="15" idx="6"/>
            <a:endCxn id="21" idx="2"/>
          </p:cNvCxnSpPr>
          <p:nvPr/>
        </p:nvCxnSpPr>
        <p:spPr>
          <a:xfrm>
            <a:off x="4530522" y="3607550"/>
            <a:ext cx="1130353" cy="195609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直接箭头连接符 40">
            <a:extLst>
              <a:ext uri="{FF2B5EF4-FFF2-40B4-BE49-F238E27FC236}">
                <a16:creationId xmlns:a16="http://schemas.microsoft.com/office/drawing/2014/main" id="{BB833F31-4DE4-ECDE-829D-7E5833D35673}"/>
              </a:ext>
            </a:extLst>
          </p:cNvPr>
          <p:cNvCxnSpPr>
            <a:cxnSpLocks/>
            <a:stCxn id="16" idx="6"/>
            <a:endCxn id="19" idx="2"/>
          </p:cNvCxnSpPr>
          <p:nvPr/>
        </p:nvCxnSpPr>
        <p:spPr>
          <a:xfrm flipV="1">
            <a:off x="4527331" y="3264146"/>
            <a:ext cx="1059479" cy="103605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直接箭头连接符 57">
            <a:extLst>
              <a:ext uri="{FF2B5EF4-FFF2-40B4-BE49-F238E27FC236}">
                <a16:creationId xmlns:a16="http://schemas.microsoft.com/office/drawing/2014/main" id="{0BA5872F-EC38-3497-FAAF-B7379BAEEFF2}"/>
              </a:ext>
            </a:extLst>
          </p:cNvPr>
          <p:cNvCxnSpPr>
            <a:cxnSpLocks/>
            <a:stCxn id="16" idx="6"/>
            <a:endCxn id="20" idx="2"/>
          </p:cNvCxnSpPr>
          <p:nvPr/>
        </p:nvCxnSpPr>
        <p:spPr>
          <a:xfrm flipV="1">
            <a:off x="4527331" y="4244365"/>
            <a:ext cx="1113735" cy="5583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9" name="直接箭头连接符 58">
            <a:extLst>
              <a:ext uri="{FF2B5EF4-FFF2-40B4-BE49-F238E27FC236}">
                <a16:creationId xmlns:a16="http://schemas.microsoft.com/office/drawing/2014/main" id="{6A3D1369-CCA5-B771-4551-62BB7CBFEDC9}"/>
              </a:ext>
            </a:extLst>
          </p:cNvPr>
          <p:cNvCxnSpPr>
            <a:cxnSpLocks/>
            <a:stCxn id="16" idx="6"/>
            <a:endCxn id="21" idx="2"/>
          </p:cNvCxnSpPr>
          <p:nvPr/>
        </p:nvCxnSpPr>
        <p:spPr>
          <a:xfrm>
            <a:off x="4527331" y="4300203"/>
            <a:ext cx="1133544" cy="12634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0" name="直接箭头连接符 59">
            <a:extLst>
              <a:ext uri="{FF2B5EF4-FFF2-40B4-BE49-F238E27FC236}">
                <a16:creationId xmlns:a16="http://schemas.microsoft.com/office/drawing/2014/main" id="{3E566379-BD9E-638C-3559-153D0C66E8AC}"/>
              </a:ext>
            </a:extLst>
          </p:cNvPr>
          <p:cNvCxnSpPr>
            <a:cxnSpLocks/>
            <a:stCxn id="17" idx="6"/>
            <a:endCxn id="19" idx="2"/>
          </p:cNvCxnSpPr>
          <p:nvPr/>
        </p:nvCxnSpPr>
        <p:spPr>
          <a:xfrm flipV="1">
            <a:off x="4527330" y="3264146"/>
            <a:ext cx="1059480" cy="17283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1" name="直接箭头连接符 60">
            <a:extLst>
              <a:ext uri="{FF2B5EF4-FFF2-40B4-BE49-F238E27FC236}">
                <a16:creationId xmlns:a16="http://schemas.microsoft.com/office/drawing/2014/main" id="{6013EB03-B4C3-0189-9520-07DD18CBD900}"/>
              </a:ext>
            </a:extLst>
          </p:cNvPr>
          <p:cNvCxnSpPr>
            <a:cxnSpLocks/>
            <a:stCxn id="17" idx="6"/>
            <a:endCxn id="20" idx="2"/>
          </p:cNvCxnSpPr>
          <p:nvPr/>
        </p:nvCxnSpPr>
        <p:spPr>
          <a:xfrm flipV="1">
            <a:off x="4527330" y="4244365"/>
            <a:ext cx="1113736" cy="74813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直接箭头连接符 61">
            <a:extLst>
              <a:ext uri="{FF2B5EF4-FFF2-40B4-BE49-F238E27FC236}">
                <a16:creationId xmlns:a16="http://schemas.microsoft.com/office/drawing/2014/main" id="{FD94A0A3-7951-97AA-2384-8FB050E0CB91}"/>
              </a:ext>
            </a:extLst>
          </p:cNvPr>
          <p:cNvCxnSpPr>
            <a:cxnSpLocks/>
            <a:stCxn id="17" idx="6"/>
            <a:endCxn id="21" idx="2"/>
          </p:cNvCxnSpPr>
          <p:nvPr/>
        </p:nvCxnSpPr>
        <p:spPr>
          <a:xfrm>
            <a:off x="4527330" y="4992501"/>
            <a:ext cx="1133545" cy="57113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3" name="直接箭头连接符 62">
            <a:extLst>
              <a:ext uri="{FF2B5EF4-FFF2-40B4-BE49-F238E27FC236}">
                <a16:creationId xmlns:a16="http://schemas.microsoft.com/office/drawing/2014/main" id="{E9DAE742-0E8B-7E34-C3E1-4BEC59C26237}"/>
              </a:ext>
            </a:extLst>
          </p:cNvPr>
          <p:cNvCxnSpPr>
            <a:cxnSpLocks/>
            <a:stCxn id="18" idx="6"/>
            <a:endCxn id="19" idx="2"/>
          </p:cNvCxnSpPr>
          <p:nvPr/>
        </p:nvCxnSpPr>
        <p:spPr>
          <a:xfrm flipV="1">
            <a:off x="4533920" y="3264146"/>
            <a:ext cx="1052890" cy="24206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4" name="直接箭头连接符 63">
            <a:extLst>
              <a:ext uri="{FF2B5EF4-FFF2-40B4-BE49-F238E27FC236}">
                <a16:creationId xmlns:a16="http://schemas.microsoft.com/office/drawing/2014/main" id="{F25E4865-3675-2B23-2710-FA48E90D6B5B}"/>
              </a:ext>
            </a:extLst>
          </p:cNvPr>
          <p:cNvCxnSpPr>
            <a:cxnSpLocks/>
            <a:stCxn id="18" idx="6"/>
            <a:endCxn id="20" idx="2"/>
          </p:cNvCxnSpPr>
          <p:nvPr/>
        </p:nvCxnSpPr>
        <p:spPr>
          <a:xfrm flipV="1">
            <a:off x="4533920" y="4244365"/>
            <a:ext cx="1107146" cy="144043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5" name="直接箭头连接符 64">
            <a:extLst>
              <a:ext uri="{FF2B5EF4-FFF2-40B4-BE49-F238E27FC236}">
                <a16:creationId xmlns:a16="http://schemas.microsoft.com/office/drawing/2014/main" id="{10495CE6-BC89-4F2B-9212-E9B6E86EA1FB}"/>
              </a:ext>
            </a:extLst>
          </p:cNvPr>
          <p:cNvCxnSpPr>
            <a:cxnSpLocks/>
            <a:stCxn id="18" idx="6"/>
            <a:endCxn id="21" idx="2"/>
          </p:cNvCxnSpPr>
          <p:nvPr/>
        </p:nvCxnSpPr>
        <p:spPr>
          <a:xfrm flipV="1">
            <a:off x="4533920" y="5563640"/>
            <a:ext cx="1126955" cy="12115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直接箭头连接符 90">
            <a:extLst>
              <a:ext uri="{FF2B5EF4-FFF2-40B4-BE49-F238E27FC236}">
                <a16:creationId xmlns:a16="http://schemas.microsoft.com/office/drawing/2014/main" id="{A6A88E93-59DF-7A79-C7D6-F0A33FF5C213}"/>
              </a:ext>
            </a:extLst>
          </p:cNvPr>
          <p:cNvCxnSpPr>
            <a:cxnSpLocks/>
            <a:stCxn id="19" idx="6"/>
            <a:endCxn id="23" idx="2"/>
          </p:cNvCxnSpPr>
          <p:nvPr/>
        </p:nvCxnSpPr>
        <p:spPr>
          <a:xfrm flipV="1">
            <a:off x="6392867" y="3252303"/>
            <a:ext cx="531383" cy="1184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7" name="直接箭头连接符 91">
            <a:extLst>
              <a:ext uri="{FF2B5EF4-FFF2-40B4-BE49-F238E27FC236}">
                <a16:creationId xmlns:a16="http://schemas.microsoft.com/office/drawing/2014/main" id="{37678050-FBCD-6C06-1287-6BCDA713D3D9}"/>
              </a:ext>
            </a:extLst>
          </p:cNvPr>
          <p:cNvCxnSpPr>
            <a:cxnSpLocks/>
            <a:stCxn id="19" idx="6"/>
            <a:endCxn id="24" idx="2"/>
          </p:cNvCxnSpPr>
          <p:nvPr/>
        </p:nvCxnSpPr>
        <p:spPr>
          <a:xfrm>
            <a:off x="6392867" y="3264146"/>
            <a:ext cx="551463" cy="9930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8" name="直接箭头连接符 92">
            <a:extLst>
              <a:ext uri="{FF2B5EF4-FFF2-40B4-BE49-F238E27FC236}">
                <a16:creationId xmlns:a16="http://schemas.microsoft.com/office/drawing/2014/main" id="{4F350C02-DFCA-1ADE-305E-9622CCFDDF94}"/>
              </a:ext>
            </a:extLst>
          </p:cNvPr>
          <p:cNvCxnSpPr>
            <a:cxnSpLocks/>
            <a:stCxn id="19" idx="6"/>
            <a:endCxn id="25" idx="2"/>
          </p:cNvCxnSpPr>
          <p:nvPr/>
        </p:nvCxnSpPr>
        <p:spPr>
          <a:xfrm>
            <a:off x="6392867" y="3264146"/>
            <a:ext cx="564902" cy="229949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9" name="直接箭头连接符 99">
            <a:extLst>
              <a:ext uri="{FF2B5EF4-FFF2-40B4-BE49-F238E27FC236}">
                <a16:creationId xmlns:a16="http://schemas.microsoft.com/office/drawing/2014/main" id="{4780B024-A7DD-754A-3C53-DE2CFB7477AF}"/>
              </a:ext>
            </a:extLst>
          </p:cNvPr>
          <p:cNvCxnSpPr>
            <a:cxnSpLocks/>
            <a:stCxn id="20" idx="6"/>
            <a:endCxn id="23" idx="2"/>
          </p:cNvCxnSpPr>
          <p:nvPr/>
        </p:nvCxnSpPr>
        <p:spPr>
          <a:xfrm flipV="1">
            <a:off x="6398295" y="3252303"/>
            <a:ext cx="525955" cy="9920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0" name="直接箭头连接符 100">
            <a:extLst>
              <a:ext uri="{FF2B5EF4-FFF2-40B4-BE49-F238E27FC236}">
                <a16:creationId xmlns:a16="http://schemas.microsoft.com/office/drawing/2014/main" id="{80E47E00-598B-7FD2-FDB2-5C9B3732FA1E}"/>
              </a:ext>
            </a:extLst>
          </p:cNvPr>
          <p:cNvCxnSpPr>
            <a:cxnSpLocks/>
            <a:stCxn id="20" idx="6"/>
            <a:endCxn id="24" idx="2"/>
          </p:cNvCxnSpPr>
          <p:nvPr/>
        </p:nvCxnSpPr>
        <p:spPr>
          <a:xfrm>
            <a:off x="6398295" y="4244365"/>
            <a:ext cx="546035" cy="127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直接箭头连接符 101">
            <a:extLst>
              <a:ext uri="{FF2B5EF4-FFF2-40B4-BE49-F238E27FC236}">
                <a16:creationId xmlns:a16="http://schemas.microsoft.com/office/drawing/2014/main" id="{88B280EE-F685-2185-9C05-8E9E0EC8D496}"/>
              </a:ext>
            </a:extLst>
          </p:cNvPr>
          <p:cNvCxnSpPr>
            <a:cxnSpLocks/>
            <a:stCxn id="20" idx="6"/>
            <a:endCxn id="25" idx="2"/>
          </p:cNvCxnSpPr>
          <p:nvPr/>
        </p:nvCxnSpPr>
        <p:spPr>
          <a:xfrm>
            <a:off x="6398295" y="4244365"/>
            <a:ext cx="559474" cy="131927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2" name="直接箭头连接符 108">
            <a:extLst>
              <a:ext uri="{FF2B5EF4-FFF2-40B4-BE49-F238E27FC236}">
                <a16:creationId xmlns:a16="http://schemas.microsoft.com/office/drawing/2014/main" id="{DDE85144-AFBE-BAF9-3F05-A5B3CED26CD2}"/>
              </a:ext>
            </a:extLst>
          </p:cNvPr>
          <p:cNvCxnSpPr>
            <a:cxnSpLocks/>
            <a:stCxn id="21" idx="6"/>
            <a:endCxn id="23" idx="2"/>
          </p:cNvCxnSpPr>
          <p:nvPr/>
        </p:nvCxnSpPr>
        <p:spPr>
          <a:xfrm flipV="1">
            <a:off x="6392867" y="3252303"/>
            <a:ext cx="531383" cy="23113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3" name="直接箭头连接符 109">
            <a:extLst>
              <a:ext uri="{FF2B5EF4-FFF2-40B4-BE49-F238E27FC236}">
                <a16:creationId xmlns:a16="http://schemas.microsoft.com/office/drawing/2014/main" id="{82B58F7A-98F3-898F-01D6-03EC81132A42}"/>
              </a:ext>
            </a:extLst>
          </p:cNvPr>
          <p:cNvCxnSpPr>
            <a:cxnSpLocks/>
            <a:stCxn id="21" idx="6"/>
            <a:endCxn id="24" idx="2"/>
          </p:cNvCxnSpPr>
          <p:nvPr/>
        </p:nvCxnSpPr>
        <p:spPr>
          <a:xfrm flipV="1">
            <a:off x="6392867" y="4257151"/>
            <a:ext cx="551463" cy="13064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4" name="直接箭头连接符 110">
            <a:extLst>
              <a:ext uri="{FF2B5EF4-FFF2-40B4-BE49-F238E27FC236}">
                <a16:creationId xmlns:a16="http://schemas.microsoft.com/office/drawing/2014/main" id="{80706B8C-D9DD-18E8-662C-1D4D17B7CBEC}"/>
              </a:ext>
            </a:extLst>
          </p:cNvPr>
          <p:cNvCxnSpPr>
            <a:cxnSpLocks/>
            <a:stCxn id="21" idx="6"/>
            <a:endCxn id="25" idx="2"/>
          </p:cNvCxnSpPr>
          <p:nvPr/>
        </p:nvCxnSpPr>
        <p:spPr>
          <a:xfrm>
            <a:off x="6392867" y="5563640"/>
            <a:ext cx="56490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5" name="直接箭头连接符 117">
            <a:extLst>
              <a:ext uri="{FF2B5EF4-FFF2-40B4-BE49-F238E27FC236}">
                <a16:creationId xmlns:a16="http://schemas.microsoft.com/office/drawing/2014/main" id="{6FB0F692-782F-8ED0-3B79-2206C4D069BA}"/>
              </a:ext>
            </a:extLst>
          </p:cNvPr>
          <p:cNvCxnSpPr>
            <a:cxnSpLocks/>
            <a:stCxn id="23" idx="6"/>
            <a:endCxn id="26" idx="2"/>
          </p:cNvCxnSpPr>
          <p:nvPr/>
        </p:nvCxnSpPr>
        <p:spPr>
          <a:xfrm>
            <a:off x="7762566" y="3252303"/>
            <a:ext cx="1271080" cy="99477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6" name="直接箭头连接符 118">
            <a:extLst>
              <a:ext uri="{FF2B5EF4-FFF2-40B4-BE49-F238E27FC236}">
                <a16:creationId xmlns:a16="http://schemas.microsoft.com/office/drawing/2014/main" id="{117749DB-B811-6E89-9E90-4E364B32FFEA}"/>
              </a:ext>
            </a:extLst>
          </p:cNvPr>
          <p:cNvCxnSpPr>
            <a:cxnSpLocks/>
            <a:stCxn id="24" idx="6"/>
            <a:endCxn id="26" idx="2"/>
          </p:cNvCxnSpPr>
          <p:nvPr/>
        </p:nvCxnSpPr>
        <p:spPr>
          <a:xfrm flipV="1">
            <a:off x="7742486" y="4247081"/>
            <a:ext cx="1291160" cy="1007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7" name="直接箭头连接符 119">
            <a:extLst>
              <a:ext uri="{FF2B5EF4-FFF2-40B4-BE49-F238E27FC236}">
                <a16:creationId xmlns:a16="http://schemas.microsoft.com/office/drawing/2014/main" id="{51542F8D-5C2B-F145-5837-B4920E4D6DE4}"/>
              </a:ext>
            </a:extLst>
          </p:cNvPr>
          <p:cNvCxnSpPr>
            <a:cxnSpLocks/>
            <a:stCxn id="25" idx="6"/>
            <a:endCxn id="26" idx="2"/>
          </p:cNvCxnSpPr>
          <p:nvPr/>
        </p:nvCxnSpPr>
        <p:spPr>
          <a:xfrm flipV="1">
            <a:off x="7729047" y="4247081"/>
            <a:ext cx="1304599" cy="131655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8" name="直接箭头连接符 126">
            <a:extLst>
              <a:ext uri="{FF2B5EF4-FFF2-40B4-BE49-F238E27FC236}">
                <a16:creationId xmlns:a16="http://schemas.microsoft.com/office/drawing/2014/main" id="{B40CC198-56EE-1095-E0D9-90EAB1D502D6}"/>
              </a:ext>
            </a:extLst>
          </p:cNvPr>
          <p:cNvCxnSpPr>
            <a:cxnSpLocks/>
            <a:stCxn id="7" idx="3"/>
            <a:endCxn id="6" idx="2"/>
          </p:cNvCxnSpPr>
          <p:nvPr/>
        </p:nvCxnSpPr>
        <p:spPr>
          <a:xfrm flipV="1">
            <a:off x="3517036" y="2222244"/>
            <a:ext cx="486516" cy="370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9" name="直接箭头连接符 129">
            <a:extLst>
              <a:ext uri="{FF2B5EF4-FFF2-40B4-BE49-F238E27FC236}">
                <a16:creationId xmlns:a16="http://schemas.microsoft.com/office/drawing/2014/main" id="{558F1AF8-340C-6B2C-9A36-F9719FD89A20}"/>
              </a:ext>
            </a:extLst>
          </p:cNvPr>
          <p:cNvCxnSpPr>
            <a:cxnSpLocks/>
            <a:stCxn id="8" idx="3"/>
            <a:endCxn id="14" idx="2"/>
          </p:cNvCxnSpPr>
          <p:nvPr/>
        </p:nvCxnSpPr>
        <p:spPr>
          <a:xfrm flipV="1">
            <a:off x="3465132" y="2914897"/>
            <a:ext cx="538419" cy="346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直接箭头连接符 132">
            <a:extLst>
              <a:ext uri="{FF2B5EF4-FFF2-40B4-BE49-F238E27FC236}">
                <a16:creationId xmlns:a16="http://schemas.microsoft.com/office/drawing/2014/main" id="{CF05C0B5-000E-640A-5648-B1E5C9696F69}"/>
              </a:ext>
            </a:extLst>
          </p:cNvPr>
          <p:cNvCxnSpPr>
            <a:cxnSpLocks/>
            <a:stCxn id="12" idx="3"/>
            <a:endCxn id="15" idx="2"/>
          </p:cNvCxnSpPr>
          <p:nvPr/>
        </p:nvCxnSpPr>
        <p:spPr>
          <a:xfrm flipV="1">
            <a:off x="3465132" y="3607550"/>
            <a:ext cx="538419" cy="2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1" name="直接箭头连接符 135">
            <a:extLst>
              <a:ext uri="{FF2B5EF4-FFF2-40B4-BE49-F238E27FC236}">
                <a16:creationId xmlns:a16="http://schemas.microsoft.com/office/drawing/2014/main" id="{681E74D0-B7EB-97E4-3764-F8CB5C8ECA9F}"/>
              </a:ext>
            </a:extLst>
          </p:cNvPr>
          <p:cNvCxnSpPr>
            <a:cxnSpLocks/>
            <a:stCxn id="13" idx="3"/>
            <a:endCxn id="16" idx="2"/>
          </p:cNvCxnSpPr>
          <p:nvPr/>
        </p:nvCxnSpPr>
        <p:spPr>
          <a:xfrm flipV="1">
            <a:off x="3470512" y="4300203"/>
            <a:ext cx="529848" cy="281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2" name="直接箭头连接符 138">
            <a:extLst>
              <a:ext uri="{FF2B5EF4-FFF2-40B4-BE49-F238E27FC236}">
                <a16:creationId xmlns:a16="http://schemas.microsoft.com/office/drawing/2014/main" id="{03BDC83F-762B-4D9A-1300-95233A9142F5}"/>
              </a:ext>
            </a:extLst>
          </p:cNvPr>
          <p:cNvCxnSpPr>
            <a:cxnSpLocks/>
            <a:stCxn id="10" idx="3"/>
            <a:endCxn id="17" idx="2"/>
          </p:cNvCxnSpPr>
          <p:nvPr/>
        </p:nvCxnSpPr>
        <p:spPr>
          <a:xfrm flipV="1">
            <a:off x="3494578" y="4992501"/>
            <a:ext cx="505781" cy="772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3" name="直接箭头连接符 141">
            <a:extLst>
              <a:ext uri="{FF2B5EF4-FFF2-40B4-BE49-F238E27FC236}">
                <a16:creationId xmlns:a16="http://schemas.microsoft.com/office/drawing/2014/main" id="{17E08E57-E290-6DEC-54B8-45AF34BCA530}"/>
              </a:ext>
            </a:extLst>
          </p:cNvPr>
          <p:cNvCxnSpPr>
            <a:cxnSpLocks/>
            <a:stCxn id="11" idx="3"/>
            <a:endCxn id="18" idx="2"/>
          </p:cNvCxnSpPr>
          <p:nvPr/>
        </p:nvCxnSpPr>
        <p:spPr>
          <a:xfrm flipV="1">
            <a:off x="3465132" y="5684799"/>
            <a:ext cx="541817" cy="104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4" name="直接箭头连接符 150">
            <a:extLst>
              <a:ext uri="{FF2B5EF4-FFF2-40B4-BE49-F238E27FC236}">
                <a16:creationId xmlns:a16="http://schemas.microsoft.com/office/drawing/2014/main" id="{71CECA4C-EA32-9D4A-C65D-23B5138D3DAF}"/>
              </a:ext>
            </a:extLst>
          </p:cNvPr>
          <p:cNvCxnSpPr>
            <a:cxnSpLocks/>
            <a:stCxn id="26" idx="6"/>
            <a:endCxn id="27" idx="1"/>
          </p:cNvCxnSpPr>
          <p:nvPr/>
        </p:nvCxnSpPr>
        <p:spPr>
          <a:xfrm flipV="1">
            <a:off x="9560617" y="4239268"/>
            <a:ext cx="335206" cy="781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5" name="文本框 163">
            <a:extLst>
              <a:ext uri="{FF2B5EF4-FFF2-40B4-BE49-F238E27FC236}">
                <a16:creationId xmlns:a16="http://schemas.microsoft.com/office/drawing/2014/main" id="{3F9C87D5-1DC6-D5B8-F3E6-34AE7A708791}"/>
              </a:ext>
            </a:extLst>
          </p:cNvPr>
          <p:cNvSpPr txBox="1"/>
          <p:nvPr/>
        </p:nvSpPr>
        <p:spPr>
          <a:xfrm>
            <a:off x="3613666" y="1194529"/>
            <a:ext cx="1300356" cy="400110"/>
          </a:xfrm>
          <a:prstGeom prst="rect">
            <a:avLst/>
          </a:prstGeom>
          <a:noFill/>
        </p:spPr>
        <p:txBody>
          <a:bodyPr wrap="none" rtlCol="0">
            <a:spAutoFit/>
          </a:bodyPr>
          <a:lstStyle/>
          <a:p>
            <a:pPr algn="ctr"/>
            <a:r>
              <a:rPr lang="en-US" altLang="zh-CN" sz="2000" dirty="0">
                <a:latin typeface="Times New Roman" panose="02020603050405020304" pitchFamily="18" charset="0"/>
                <a:cs typeface="Times New Roman" panose="02020603050405020304" pitchFamily="18" charset="0"/>
              </a:rPr>
              <a:t>Input layer</a:t>
            </a:r>
            <a:endParaRPr lang="zh-CN" altLang="en-US" sz="2000" dirty="0">
              <a:latin typeface="Times New Roman" panose="02020603050405020304" pitchFamily="18" charset="0"/>
              <a:cs typeface="Times New Roman" panose="02020603050405020304" pitchFamily="18" charset="0"/>
            </a:endParaRPr>
          </a:p>
        </p:txBody>
      </p:sp>
      <p:sp>
        <p:nvSpPr>
          <p:cNvPr id="66" name="文本框 164">
            <a:extLst>
              <a:ext uri="{FF2B5EF4-FFF2-40B4-BE49-F238E27FC236}">
                <a16:creationId xmlns:a16="http://schemas.microsoft.com/office/drawing/2014/main" id="{BA673041-7F50-FBB3-D965-43D4872D27BF}"/>
              </a:ext>
            </a:extLst>
          </p:cNvPr>
          <p:cNvSpPr txBox="1"/>
          <p:nvPr/>
        </p:nvSpPr>
        <p:spPr>
          <a:xfrm>
            <a:off x="5931311" y="2027648"/>
            <a:ext cx="1515158" cy="400110"/>
          </a:xfrm>
          <a:prstGeom prst="rect">
            <a:avLst/>
          </a:prstGeom>
          <a:noFill/>
        </p:spPr>
        <p:txBody>
          <a:bodyPr wrap="none" rtlCol="0">
            <a:spAutoFit/>
          </a:bodyPr>
          <a:lstStyle/>
          <a:p>
            <a:pPr algn="ctr"/>
            <a:r>
              <a:rPr lang="en-US" altLang="zh-CN" sz="2000" dirty="0">
                <a:latin typeface="Times New Roman" panose="02020603050405020304" pitchFamily="18" charset="0"/>
                <a:cs typeface="Times New Roman" panose="02020603050405020304" pitchFamily="18" charset="0"/>
              </a:rPr>
              <a:t>Hidden layer</a:t>
            </a:r>
            <a:endParaRPr lang="zh-CN" altLang="en-US" sz="2000" dirty="0">
              <a:latin typeface="Times New Roman" panose="02020603050405020304" pitchFamily="18" charset="0"/>
              <a:cs typeface="Times New Roman" panose="02020603050405020304" pitchFamily="18" charset="0"/>
            </a:endParaRPr>
          </a:p>
        </p:txBody>
      </p:sp>
      <p:sp>
        <p:nvSpPr>
          <p:cNvPr id="67" name="文本框 165">
            <a:extLst>
              <a:ext uri="{FF2B5EF4-FFF2-40B4-BE49-F238E27FC236}">
                <a16:creationId xmlns:a16="http://schemas.microsoft.com/office/drawing/2014/main" id="{DDEC5BDF-4E18-1622-2722-684EE1211B54}"/>
              </a:ext>
            </a:extLst>
          </p:cNvPr>
          <p:cNvSpPr txBox="1"/>
          <p:nvPr/>
        </p:nvSpPr>
        <p:spPr>
          <a:xfrm>
            <a:off x="8706402" y="3382064"/>
            <a:ext cx="1414170" cy="400110"/>
          </a:xfrm>
          <a:prstGeom prst="rect">
            <a:avLst/>
          </a:prstGeom>
          <a:noFill/>
        </p:spPr>
        <p:txBody>
          <a:bodyPr wrap="none" rtlCol="0">
            <a:spAutoFit/>
          </a:bodyPr>
          <a:lstStyle/>
          <a:p>
            <a:pPr algn="ctr"/>
            <a:r>
              <a:rPr lang="en-US" altLang="zh-CN" sz="2000" dirty="0">
                <a:latin typeface="Times New Roman" panose="02020603050405020304" pitchFamily="18" charset="0"/>
                <a:cs typeface="Times New Roman" panose="02020603050405020304" pitchFamily="18" charset="0"/>
              </a:rPr>
              <a:t>output layer</a:t>
            </a:r>
            <a:endParaRPr lang="zh-CN" altLang="en-US" sz="2000" dirty="0">
              <a:latin typeface="Times New Roman" panose="02020603050405020304" pitchFamily="18" charset="0"/>
              <a:cs typeface="Times New Roman" panose="02020603050405020304" pitchFamily="18" charset="0"/>
            </a:endParaRPr>
          </a:p>
        </p:txBody>
      </p:sp>
      <p:graphicFrame>
        <p:nvGraphicFramePr>
          <p:cNvPr id="68" name="表格 2">
            <a:extLst>
              <a:ext uri="{FF2B5EF4-FFF2-40B4-BE49-F238E27FC236}">
                <a16:creationId xmlns:a16="http://schemas.microsoft.com/office/drawing/2014/main" id="{45EE9F8F-255F-AE72-718F-F63EB7A98943}"/>
              </a:ext>
            </a:extLst>
          </p:cNvPr>
          <p:cNvGraphicFramePr>
            <a:graphicFrameLocks noGrp="1"/>
          </p:cNvGraphicFramePr>
          <p:nvPr>
            <p:extLst>
              <p:ext uri="{D42A27DB-BD31-4B8C-83A1-F6EECF244321}">
                <p14:modId xmlns:p14="http://schemas.microsoft.com/office/powerpoint/2010/main" val="129548180"/>
              </p:ext>
            </p:extLst>
          </p:nvPr>
        </p:nvGraphicFramePr>
        <p:xfrm>
          <a:off x="130949" y="4446504"/>
          <a:ext cx="1197582" cy="1107440"/>
        </p:xfrm>
        <a:graphic>
          <a:graphicData uri="http://schemas.openxmlformats.org/drawingml/2006/table">
            <a:tbl>
              <a:tblPr firstRow="1" bandRow="1">
                <a:tableStyleId>{5C22544A-7EE6-4342-B048-85BDC9FD1C3A}</a:tableStyleId>
              </a:tblPr>
              <a:tblGrid>
                <a:gridCol w="434220">
                  <a:extLst>
                    <a:ext uri="{9D8B030D-6E8A-4147-A177-3AD203B41FA5}">
                      <a16:colId xmlns:a16="http://schemas.microsoft.com/office/drawing/2014/main" val="1432233451"/>
                    </a:ext>
                  </a:extLst>
                </a:gridCol>
                <a:gridCol w="358714">
                  <a:extLst>
                    <a:ext uri="{9D8B030D-6E8A-4147-A177-3AD203B41FA5}">
                      <a16:colId xmlns:a16="http://schemas.microsoft.com/office/drawing/2014/main" val="3720618113"/>
                    </a:ext>
                  </a:extLst>
                </a:gridCol>
                <a:gridCol w="404648">
                  <a:extLst>
                    <a:ext uri="{9D8B030D-6E8A-4147-A177-3AD203B41FA5}">
                      <a16:colId xmlns:a16="http://schemas.microsoft.com/office/drawing/2014/main" val="799545829"/>
                    </a:ext>
                  </a:extLst>
                </a:gridCol>
              </a:tblGrid>
              <a:tr h="370840">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0"/>
                      </a:schemeClr>
                    </a:solidFill>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0"/>
                      </a:schemeClr>
                    </a:solidFill>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0"/>
                      </a:schemeClr>
                    </a:solidFill>
                  </a:tcPr>
                </a:tc>
                <a:extLst>
                  <a:ext uri="{0D108BD9-81ED-4DB2-BD59-A6C34878D82A}">
                    <a16:rowId xmlns:a16="http://schemas.microsoft.com/office/drawing/2014/main" val="2088094130"/>
                  </a:ext>
                </a:extLst>
              </a:tr>
              <a:tr h="370840">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0"/>
                      </a:schemeClr>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0"/>
                      </a:schemeClr>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0"/>
                      </a:schemeClr>
                    </a:solidFill>
                  </a:tcPr>
                </a:tc>
                <a:extLst>
                  <a:ext uri="{0D108BD9-81ED-4DB2-BD59-A6C34878D82A}">
                    <a16:rowId xmlns:a16="http://schemas.microsoft.com/office/drawing/2014/main" val="4137381071"/>
                  </a:ext>
                </a:extLst>
              </a:tr>
              <a:tr h="119495">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0"/>
                      </a:schemeClr>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0"/>
                      </a:schemeClr>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0"/>
                      </a:schemeClr>
                    </a:solidFill>
                  </a:tcPr>
                </a:tc>
                <a:extLst>
                  <a:ext uri="{0D108BD9-81ED-4DB2-BD59-A6C34878D82A}">
                    <a16:rowId xmlns:a16="http://schemas.microsoft.com/office/drawing/2014/main" val="1753996710"/>
                  </a:ext>
                </a:extLst>
              </a:tr>
            </a:tbl>
          </a:graphicData>
        </a:graphic>
      </p:graphicFrame>
      <p:sp>
        <p:nvSpPr>
          <p:cNvPr id="69" name="TextBox 68">
            <a:extLst>
              <a:ext uri="{FF2B5EF4-FFF2-40B4-BE49-F238E27FC236}">
                <a16:creationId xmlns:a16="http://schemas.microsoft.com/office/drawing/2014/main" id="{23139807-2A79-FB12-C6BF-C2E7B57FEF46}"/>
              </a:ext>
            </a:extLst>
          </p:cNvPr>
          <p:cNvSpPr txBox="1"/>
          <p:nvPr/>
        </p:nvSpPr>
        <p:spPr>
          <a:xfrm>
            <a:off x="0" y="83505"/>
            <a:ext cx="12192000" cy="6848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hangingPunct="0"/>
            <a:r>
              <a:rPr lang="en-US" sz="4000" b="1" dirty="0">
                <a:solidFill>
                  <a:srgbClr val="0432FF"/>
                </a:solidFill>
                <a:latin typeface="Arial" panose="020B0604020202020204" pitchFamily="34" charset="0"/>
                <a:cs typeface="Arial" panose="020B0604020202020204" pitchFamily="34" charset="0"/>
              </a:rPr>
              <a:t>ANN model</a:t>
            </a:r>
          </a:p>
        </p:txBody>
      </p:sp>
      <p:sp>
        <p:nvSpPr>
          <p:cNvPr id="70" name="TextBox 69">
            <a:extLst>
              <a:ext uri="{FF2B5EF4-FFF2-40B4-BE49-F238E27FC236}">
                <a16:creationId xmlns:a16="http://schemas.microsoft.com/office/drawing/2014/main" id="{A4FA0258-1F3B-F8B2-2A96-6626F6027F72}"/>
              </a:ext>
            </a:extLst>
          </p:cNvPr>
          <p:cNvSpPr txBox="1"/>
          <p:nvPr/>
        </p:nvSpPr>
        <p:spPr>
          <a:xfrm>
            <a:off x="9982200" y="6536809"/>
            <a:ext cx="2506133" cy="369332"/>
          </a:xfrm>
          <a:prstGeom prst="rect">
            <a:avLst/>
          </a:prstGeom>
          <a:noFill/>
        </p:spPr>
        <p:txBody>
          <a:bodyPr wrap="square" rtlCol="0">
            <a:spAutoFit/>
          </a:bodyPr>
          <a:lstStyle/>
          <a:p>
            <a:r>
              <a:rPr lang="en-NO" dirty="0"/>
              <a:t>(He et al., </a:t>
            </a:r>
            <a:r>
              <a:rPr lang="en-NO" i="1" dirty="0"/>
              <a:t>TC</a:t>
            </a:r>
            <a:r>
              <a:rPr lang="en-NO" dirty="0"/>
              <a:t>, 2025)</a:t>
            </a:r>
          </a:p>
        </p:txBody>
      </p:sp>
    </p:spTree>
    <p:extLst>
      <p:ext uri="{BB962C8B-B14F-4D97-AF65-F5344CB8AC3E}">
        <p14:creationId xmlns:p14="http://schemas.microsoft.com/office/powerpoint/2010/main" val="1704965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6D2F04-04E7-94F8-5A12-A7650F19AF1B}"/>
              </a:ext>
            </a:extLst>
          </p:cNvPr>
          <p:cNvSpPr>
            <a:spLocks noGrp="1"/>
          </p:cNvSpPr>
          <p:nvPr>
            <p:ph type="title" idx="4294967295"/>
          </p:nvPr>
        </p:nvSpPr>
        <p:spPr>
          <a:xfrm>
            <a:off x="0" y="323850"/>
            <a:ext cx="11491913" cy="630238"/>
          </a:xfrm>
        </p:spPr>
        <p:txBody>
          <a:bodyPr>
            <a:noAutofit/>
          </a:bodyPr>
          <a:lstStyle/>
          <a:p>
            <a:r>
              <a:rPr lang="en-GB" sz="4000" b="1" dirty="0">
                <a:solidFill>
                  <a:srgbClr val="0432FF"/>
                </a:solidFill>
                <a:latin typeface="Calibri" panose="020F0502020204030204" pitchFamily="34" charset="0"/>
                <a:cs typeface="Calibri" panose="020F0502020204030204" pitchFamily="34" charset="0"/>
              </a:rPr>
              <a:t>Seasonal forecasting</a:t>
            </a:r>
          </a:p>
        </p:txBody>
      </p:sp>
      <p:sp>
        <p:nvSpPr>
          <p:cNvPr id="10" name="TextBox 9">
            <a:extLst>
              <a:ext uri="{FF2B5EF4-FFF2-40B4-BE49-F238E27FC236}">
                <a16:creationId xmlns:a16="http://schemas.microsoft.com/office/drawing/2014/main" id="{BFBE9AE8-86D1-6DA2-5711-B257AB16CA3B}"/>
              </a:ext>
            </a:extLst>
          </p:cNvPr>
          <p:cNvSpPr txBox="1"/>
          <p:nvPr/>
        </p:nvSpPr>
        <p:spPr>
          <a:xfrm>
            <a:off x="162838" y="914771"/>
            <a:ext cx="11491913" cy="512627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2000" b="1" dirty="0"/>
              <a:t>Seasonal forecasting </a:t>
            </a:r>
            <a:r>
              <a:rPr lang="en-GB" sz="2000" dirty="0"/>
              <a:t>(also called </a:t>
            </a:r>
            <a:r>
              <a:rPr lang="en-GB" sz="2000" b="1" dirty="0"/>
              <a:t>seasonal prediction</a:t>
            </a:r>
            <a:r>
              <a:rPr lang="en-GB" sz="2000" dirty="0"/>
              <a:t>) is a type of climate prediction that aims to estimate the average climate conditions (temperature, rainfall, sea surface temperature, etc.) over a period of one to several months into the future.</a:t>
            </a:r>
          </a:p>
          <a:p>
            <a:pPr marL="285750" indent="-285750">
              <a:lnSpc>
                <a:spcPct val="150000"/>
              </a:lnSpc>
              <a:buFont typeface="Arial" panose="020B0604020202020204" pitchFamily="34" charset="0"/>
              <a:buChar char="•"/>
            </a:pPr>
            <a:r>
              <a:rPr lang="en-GB" sz="2000" dirty="0"/>
              <a:t>It differs from a </a:t>
            </a:r>
            <a:r>
              <a:rPr lang="en-GB" sz="2000" b="1" dirty="0"/>
              <a:t>weather forecast</a:t>
            </a:r>
            <a:r>
              <a:rPr lang="en-GB" sz="2000" dirty="0"/>
              <a:t> in that:</a:t>
            </a:r>
          </a:p>
          <a:p>
            <a:pPr marL="742950" lvl="1" indent="-285750">
              <a:lnSpc>
                <a:spcPct val="150000"/>
              </a:lnSpc>
              <a:buFont typeface="Arial" panose="020B0604020202020204" pitchFamily="34" charset="0"/>
              <a:buChar char="•"/>
            </a:pPr>
            <a:r>
              <a:rPr lang="en-GB" sz="2000" b="1" dirty="0"/>
              <a:t>Weather forecasts</a:t>
            </a:r>
            <a:r>
              <a:rPr lang="en-GB" sz="2000" dirty="0"/>
              <a:t> predict day-to-day atmospheric conditions up to ~10–14 days.</a:t>
            </a:r>
          </a:p>
          <a:p>
            <a:pPr marL="742950" lvl="1" indent="-285750">
              <a:lnSpc>
                <a:spcPct val="150000"/>
              </a:lnSpc>
              <a:buFont typeface="Arial" panose="020B0604020202020204" pitchFamily="34" charset="0"/>
              <a:buChar char="•"/>
            </a:pPr>
            <a:r>
              <a:rPr lang="en-GB" sz="2000" b="1" dirty="0"/>
              <a:t>Seasonal predictions</a:t>
            </a:r>
            <a:r>
              <a:rPr lang="en-GB" sz="2000" dirty="0"/>
              <a:t> give probabilities of anomalies (e.g., wetter/drier, warmer/colder than normal) for entire months or seasons.</a:t>
            </a:r>
          </a:p>
          <a:p>
            <a:pPr marL="285750" indent="-285750">
              <a:lnSpc>
                <a:spcPct val="150000"/>
              </a:lnSpc>
              <a:buFont typeface="Arial" panose="020B0604020202020204" pitchFamily="34" charset="0"/>
              <a:buChar char="•"/>
            </a:pPr>
            <a:r>
              <a:rPr lang="en-GB" sz="2000" dirty="0"/>
              <a:t>Seasonal forecasts rely on:</a:t>
            </a:r>
          </a:p>
          <a:p>
            <a:pPr marL="742950" lvl="1" indent="-285750">
              <a:lnSpc>
                <a:spcPct val="150000"/>
              </a:lnSpc>
              <a:buFont typeface="Arial" panose="020B0604020202020204" pitchFamily="34" charset="0"/>
              <a:buChar char="•"/>
            </a:pPr>
            <a:r>
              <a:rPr lang="en-GB" sz="2000" b="1" dirty="0"/>
              <a:t>Slowly evolving climate drivers</a:t>
            </a:r>
            <a:r>
              <a:rPr lang="en-GB" sz="2000" dirty="0"/>
              <a:t> such as: Sea surface temperature patterns (e.g., El Niño–Southern Oscillation, ENSO), Soil moisture, Snow cover, Ocean heat content</a:t>
            </a:r>
          </a:p>
          <a:p>
            <a:pPr marL="742950" lvl="1" indent="-285750">
              <a:lnSpc>
                <a:spcPct val="150000"/>
              </a:lnSpc>
              <a:buFont typeface="Arial" panose="020B0604020202020204" pitchFamily="34" charset="0"/>
              <a:buChar char="•"/>
            </a:pPr>
            <a:r>
              <a:rPr lang="en-GB" sz="2000" b="1" dirty="0"/>
              <a:t>Coupled climate models or statistical/ML models</a:t>
            </a:r>
            <a:endParaRPr lang="en-GB" sz="2000" dirty="0"/>
          </a:p>
        </p:txBody>
      </p:sp>
    </p:spTree>
    <p:extLst>
      <p:ext uri="{BB962C8B-B14F-4D97-AF65-F5344CB8AC3E}">
        <p14:creationId xmlns:p14="http://schemas.microsoft.com/office/powerpoint/2010/main" val="219697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1880" y="11676"/>
            <a:ext cx="10515600" cy="1325563"/>
          </a:xfrm>
          <a:prstGeom prst="rect">
            <a:avLst/>
          </a:prstGeom>
        </p:spPr>
        <p:txBody>
          <a:bodyPr vert="horz" wrap="square" lIns="0" tIns="12700" rIns="0" bIns="0" rtlCol="0">
            <a:spAutoFit/>
          </a:bodyPr>
          <a:lstStyle/>
          <a:p>
            <a:pPr marL="14604" algn="ctr">
              <a:lnSpc>
                <a:spcPct val="100000"/>
              </a:lnSpc>
              <a:spcBef>
                <a:spcPts val="100"/>
              </a:spcBef>
            </a:pPr>
            <a:r>
              <a:rPr lang="en-US" altLang="zh-CN" dirty="0"/>
              <a:t>ML performance</a:t>
            </a:r>
            <a:endParaRPr dirty="0"/>
          </a:p>
        </p:txBody>
      </p:sp>
      <p:sp>
        <p:nvSpPr>
          <p:cNvPr id="5" name="灯片编号占位符 4">
            <a:extLst>
              <a:ext uri="{FF2B5EF4-FFF2-40B4-BE49-F238E27FC236}">
                <a16:creationId xmlns:a16="http://schemas.microsoft.com/office/drawing/2014/main" id="{3864ABF4-53E9-3F92-1E20-E080B139A91E}"/>
              </a:ext>
            </a:extLst>
          </p:cNvPr>
          <p:cNvSpPr>
            <a:spLocks noGrp="1"/>
          </p:cNvSpPr>
          <p:nvPr>
            <p:ph type="sldNum" sz="quarter" idx="7"/>
          </p:nvPr>
        </p:nvSpPr>
        <p:spPr/>
        <p:txBody>
          <a:bodyPr/>
          <a:lstStyle/>
          <a:p>
            <a:fld id="{B6F15528-21DE-4FAA-801E-634DDDAF4B2B}" type="slidenum">
              <a:rPr lang="en-US" altLang="zh-CN" smtClean="0"/>
              <a:t>30</a:t>
            </a:fld>
            <a:endParaRPr lang="zh-CN" altLang="en-US"/>
          </a:p>
        </p:txBody>
      </p:sp>
      <p:sp>
        <p:nvSpPr>
          <p:cNvPr id="3" name="object 3"/>
          <p:cNvSpPr/>
          <p:nvPr/>
        </p:nvSpPr>
        <p:spPr>
          <a:xfrm>
            <a:off x="1127760" y="1060450"/>
            <a:ext cx="9903841" cy="6350"/>
          </a:xfrm>
          <a:prstGeom prst="rect">
            <a:avLst/>
          </a:prstGeom>
          <a:blipFill>
            <a:blip r:embed="rId2" cstate="print"/>
            <a:stretch>
              <a:fillRect/>
            </a:stretch>
          </a:blipFill>
        </p:spPr>
        <p:txBody>
          <a:bodyPr wrap="square" lIns="0" tIns="0" rIns="0" bIns="0" rtlCol="0"/>
          <a:lstStyle/>
          <a:p>
            <a:endParaRPr/>
          </a:p>
        </p:txBody>
      </p:sp>
      <p:sp>
        <p:nvSpPr>
          <p:cNvPr id="8" name="文本框 7">
            <a:extLst>
              <a:ext uri="{FF2B5EF4-FFF2-40B4-BE49-F238E27FC236}">
                <a16:creationId xmlns:a16="http://schemas.microsoft.com/office/drawing/2014/main" id="{2D19D4AB-D371-4049-4062-4B9B7D8A02FD}"/>
              </a:ext>
            </a:extLst>
          </p:cNvPr>
          <p:cNvSpPr txBox="1"/>
          <p:nvPr/>
        </p:nvSpPr>
        <p:spPr>
          <a:xfrm>
            <a:off x="1620601" y="6351508"/>
            <a:ext cx="7315200" cy="369332"/>
          </a:xfrm>
          <a:prstGeom prst="rect">
            <a:avLst/>
          </a:prstGeom>
          <a:noFill/>
        </p:spPr>
        <p:txBody>
          <a:bodyPr wrap="square">
            <a:spAutoFit/>
          </a:bodyPr>
          <a:lstStyle/>
          <a:p>
            <a:pPr marL="822960" marR="5080" indent="-342900" algn="ctr">
              <a:spcBef>
                <a:spcPts val="1495"/>
              </a:spcBef>
              <a:buFont typeface="Wingdings" panose="05000000000000000000" pitchFamily="2" charset="2"/>
              <a:buChar char="l"/>
              <a:tabLst>
                <a:tab pos="822325" algn="l"/>
                <a:tab pos="822960" algn="l"/>
              </a:tabLst>
            </a:pPr>
            <a:r>
              <a:rPr lang="en-US" altLang="zh-CN" spc="-5" dirty="0">
                <a:latin typeface="微软雅黑" panose="020B0503020204020204" pitchFamily="34" charset="-122"/>
                <a:ea typeface="微软雅黑" panose="020B0503020204020204" pitchFamily="34" charset="-122"/>
                <a:cs typeface="Arial"/>
              </a:rPr>
              <a:t>Time average of model error during 2003-2021</a:t>
            </a:r>
          </a:p>
        </p:txBody>
      </p:sp>
      <p:pic>
        <p:nvPicPr>
          <p:cNvPr id="9" name="图片 8">
            <a:extLst>
              <a:ext uri="{FF2B5EF4-FFF2-40B4-BE49-F238E27FC236}">
                <a16:creationId xmlns:a16="http://schemas.microsoft.com/office/drawing/2014/main" id="{4B9BCFBF-4892-A708-A25A-066DB87F73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3946" y="1339660"/>
            <a:ext cx="9184105" cy="5011848"/>
          </a:xfrm>
          <a:prstGeom prst="rect">
            <a:avLst/>
          </a:prstGeom>
        </p:spPr>
      </p:pic>
      <p:sp>
        <p:nvSpPr>
          <p:cNvPr id="6" name="TextBox 5">
            <a:extLst>
              <a:ext uri="{FF2B5EF4-FFF2-40B4-BE49-F238E27FC236}">
                <a16:creationId xmlns:a16="http://schemas.microsoft.com/office/drawing/2014/main" id="{063295FA-5622-304B-9791-FF591EC61BAC}"/>
              </a:ext>
            </a:extLst>
          </p:cNvPr>
          <p:cNvSpPr txBox="1"/>
          <p:nvPr/>
        </p:nvSpPr>
        <p:spPr>
          <a:xfrm>
            <a:off x="9982200" y="6536809"/>
            <a:ext cx="2506133" cy="369332"/>
          </a:xfrm>
          <a:prstGeom prst="rect">
            <a:avLst/>
          </a:prstGeom>
          <a:noFill/>
        </p:spPr>
        <p:txBody>
          <a:bodyPr wrap="square" rtlCol="0">
            <a:spAutoFit/>
          </a:bodyPr>
          <a:lstStyle/>
          <a:p>
            <a:r>
              <a:rPr lang="en-NO" dirty="0"/>
              <a:t>(He et al., </a:t>
            </a:r>
            <a:r>
              <a:rPr lang="en-NO" i="1" dirty="0"/>
              <a:t>TC</a:t>
            </a:r>
            <a:r>
              <a:rPr lang="en-NO" dirty="0"/>
              <a:t>, 2025)</a:t>
            </a:r>
          </a:p>
        </p:txBody>
      </p:sp>
    </p:spTree>
    <p:extLst>
      <p:ext uri="{BB962C8B-B14F-4D97-AF65-F5344CB8AC3E}">
        <p14:creationId xmlns:p14="http://schemas.microsoft.com/office/powerpoint/2010/main" val="171342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14881"/>
            <a:ext cx="10515600" cy="1325563"/>
          </a:xfrm>
          <a:prstGeom prst="rect">
            <a:avLst/>
          </a:prstGeom>
        </p:spPr>
        <p:txBody>
          <a:bodyPr vert="horz" wrap="square" lIns="0" tIns="12700" rIns="0" bIns="0" rtlCol="0">
            <a:spAutoFit/>
          </a:bodyPr>
          <a:lstStyle/>
          <a:p>
            <a:pPr marL="14604" algn="ctr">
              <a:lnSpc>
                <a:spcPct val="100000"/>
              </a:lnSpc>
              <a:spcBef>
                <a:spcPts val="100"/>
              </a:spcBef>
            </a:pPr>
            <a:r>
              <a:rPr lang="en-US" dirty="0"/>
              <a:t>Pan Arctic skill</a:t>
            </a:r>
            <a:endParaRPr dirty="0"/>
          </a:p>
        </p:txBody>
      </p:sp>
      <p:sp>
        <p:nvSpPr>
          <p:cNvPr id="5" name="灯片编号占位符 4">
            <a:extLst>
              <a:ext uri="{FF2B5EF4-FFF2-40B4-BE49-F238E27FC236}">
                <a16:creationId xmlns:a16="http://schemas.microsoft.com/office/drawing/2014/main" id="{3864ABF4-53E9-3F92-1E20-E080B139A91E}"/>
              </a:ext>
            </a:extLst>
          </p:cNvPr>
          <p:cNvSpPr>
            <a:spLocks noGrp="1"/>
          </p:cNvSpPr>
          <p:nvPr>
            <p:ph type="sldNum" sz="quarter" idx="7"/>
          </p:nvPr>
        </p:nvSpPr>
        <p:spPr/>
        <p:txBody>
          <a:bodyPr/>
          <a:lstStyle/>
          <a:p>
            <a:fld id="{B6F15528-21DE-4FAA-801E-634DDDAF4B2B}" type="slidenum">
              <a:rPr lang="en-US" altLang="zh-CN" smtClean="0"/>
              <a:t>31</a:t>
            </a:fld>
            <a:endParaRPr lang="zh-CN" altLang="en-US"/>
          </a:p>
        </p:txBody>
      </p:sp>
      <p:sp>
        <p:nvSpPr>
          <p:cNvPr id="3" name="object 3"/>
          <p:cNvSpPr/>
          <p:nvPr/>
        </p:nvSpPr>
        <p:spPr>
          <a:xfrm>
            <a:off x="1127760" y="1060450"/>
            <a:ext cx="9903841" cy="6350"/>
          </a:xfrm>
          <a:prstGeom prst="rect">
            <a:avLst/>
          </a:prstGeom>
          <a:blipFill>
            <a:blip r:embed="rId2" cstate="print"/>
            <a:stretch>
              <a:fillRect/>
            </a:stretch>
          </a:blipFill>
        </p:spPr>
        <p:txBody>
          <a:bodyPr wrap="square" lIns="0" tIns="0" rIns="0" bIns="0" rtlCol="0"/>
          <a:lstStyle/>
          <a:p>
            <a:endParaRPr/>
          </a:p>
        </p:txBody>
      </p:sp>
      <p:pic>
        <p:nvPicPr>
          <p:cNvPr id="7" name="图片 6">
            <a:extLst>
              <a:ext uri="{FF2B5EF4-FFF2-40B4-BE49-F238E27FC236}">
                <a16:creationId xmlns:a16="http://schemas.microsoft.com/office/drawing/2014/main" id="{05040FBA-1587-7EF2-3743-B04CBC29A1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76642" y="1681306"/>
            <a:ext cx="3538330" cy="3445301"/>
          </a:xfrm>
          <a:prstGeom prst="rect">
            <a:avLst/>
          </a:prstGeom>
        </p:spPr>
      </p:pic>
      <p:sp>
        <p:nvSpPr>
          <p:cNvPr id="8" name="文本框 7">
            <a:extLst>
              <a:ext uri="{FF2B5EF4-FFF2-40B4-BE49-F238E27FC236}">
                <a16:creationId xmlns:a16="http://schemas.microsoft.com/office/drawing/2014/main" id="{2D19D4AB-D371-4049-4062-4B9B7D8A02FD}"/>
              </a:ext>
            </a:extLst>
          </p:cNvPr>
          <p:cNvSpPr txBox="1"/>
          <p:nvPr/>
        </p:nvSpPr>
        <p:spPr>
          <a:xfrm>
            <a:off x="1943910" y="5465311"/>
            <a:ext cx="8570369" cy="838691"/>
          </a:xfrm>
          <a:prstGeom prst="rect">
            <a:avLst/>
          </a:prstGeom>
          <a:noFill/>
        </p:spPr>
        <p:txBody>
          <a:bodyPr wrap="square">
            <a:spAutoFit/>
          </a:bodyPr>
          <a:lstStyle/>
          <a:p>
            <a:pPr marL="822960" marR="5080" indent="-342900">
              <a:spcBef>
                <a:spcPts val="1495"/>
              </a:spcBef>
              <a:buFont typeface="Wingdings" panose="05000000000000000000" pitchFamily="2" charset="2"/>
              <a:buChar char="l"/>
              <a:tabLst>
                <a:tab pos="822325" algn="l"/>
                <a:tab pos="822960" algn="l"/>
              </a:tabLst>
            </a:pPr>
            <a:r>
              <a:rPr lang="en-US" altLang="zh-CN" spc="-5" dirty="0">
                <a:latin typeface="微软雅黑" panose="020B0503020204020204" pitchFamily="34" charset="-122"/>
                <a:ea typeface="微软雅黑" panose="020B0503020204020204" pitchFamily="34" charset="-122"/>
                <a:cs typeface="Arial"/>
              </a:rPr>
              <a:t>Significant improvement happens during September to December</a:t>
            </a:r>
          </a:p>
          <a:p>
            <a:pPr marL="822960" marR="5080" indent="-342900">
              <a:spcBef>
                <a:spcPts val="1495"/>
              </a:spcBef>
              <a:buFont typeface="Wingdings" panose="05000000000000000000" pitchFamily="2" charset="2"/>
              <a:buChar char="l"/>
              <a:tabLst>
                <a:tab pos="822325" algn="l"/>
                <a:tab pos="822960" algn="l"/>
              </a:tabLst>
            </a:pPr>
            <a:r>
              <a:rPr lang="en-US" altLang="zh-CN" spc="-5" dirty="0" err="1">
                <a:latin typeface="微软雅黑" panose="020B0503020204020204" pitchFamily="34" charset="-122"/>
                <a:ea typeface="微软雅黑" panose="020B0503020204020204" pitchFamily="34" charset="-122"/>
                <a:cs typeface="Arial"/>
              </a:rPr>
              <a:t>OfflineML</a:t>
            </a:r>
            <a:r>
              <a:rPr lang="en-US" altLang="zh-CN" spc="-5" dirty="0">
                <a:latin typeface="微软雅黑" panose="020B0503020204020204" pitchFamily="34" charset="-122"/>
                <a:ea typeface="微软雅黑" panose="020B0503020204020204" pitchFamily="34" charset="-122"/>
                <a:cs typeface="Arial"/>
              </a:rPr>
              <a:t> performs better than </a:t>
            </a:r>
            <a:r>
              <a:rPr lang="en-US" altLang="zh-CN" spc="-5" dirty="0" err="1">
                <a:latin typeface="微软雅黑" panose="020B0503020204020204" pitchFamily="34" charset="-122"/>
                <a:ea typeface="微软雅黑" panose="020B0503020204020204" pitchFamily="34" charset="-122"/>
                <a:cs typeface="Arial"/>
              </a:rPr>
              <a:t>OnlineML</a:t>
            </a:r>
            <a:endParaRPr lang="en-US" altLang="zh-CN" spc="-5" dirty="0">
              <a:latin typeface="微软雅黑" panose="020B0503020204020204" pitchFamily="34" charset="-122"/>
              <a:ea typeface="微软雅黑" panose="020B0503020204020204" pitchFamily="34" charset="-122"/>
              <a:cs typeface="Arial"/>
            </a:endParaRPr>
          </a:p>
        </p:txBody>
      </p:sp>
      <p:pic>
        <p:nvPicPr>
          <p:cNvPr id="9" name="图片 8">
            <a:extLst>
              <a:ext uri="{FF2B5EF4-FFF2-40B4-BE49-F238E27FC236}">
                <a16:creationId xmlns:a16="http://schemas.microsoft.com/office/drawing/2014/main" id="{21056452-E6EF-AB22-E9CD-69C13D53035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14972" y="1679147"/>
            <a:ext cx="3538331" cy="3445301"/>
          </a:xfrm>
          <a:prstGeom prst="rect">
            <a:avLst/>
          </a:prstGeom>
        </p:spPr>
      </p:pic>
      <p:sp>
        <p:nvSpPr>
          <p:cNvPr id="4" name="文本框 3">
            <a:extLst>
              <a:ext uri="{FF2B5EF4-FFF2-40B4-BE49-F238E27FC236}">
                <a16:creationId xmlns:a16="http://schemas.microsoft.com/office/drawing/2014/main" id="{0A2403B8-9F43-1B3D-FC7B-F786830F3EED}"/>
              </a:ext>
            </a:extLst>
          </p:cNvPr>
          <p:cNvSpPr txBox="1"/>
          <p:nvPr/>
        </p:nvSpPr>
        <p:spPr>
          <a:xfrm>
            <a:off x="9574509" y="1631293"/>
            <a:ext cx="1703091" cy="261610"/>
          </a:xfrm>
          <a:prstGeom prst="rect">
            <a:avLst/>
          </a:prstGeom>
          <a:noFill/>
        </p:spPr>
        <p:txBody>
          <a:bodyPr wrap="square" rtlCol="0">
            <a:spAutoFit/>
          </a:bodyPr>
          <a:lstStyle/>
          <a:p>
            <a:pPr algn="ctr"/>
            <a:r>
              <a:rPr lang="en-US" altLang="zh-CN" sz="1100" b="1" dirty="0"/>
              <a:t>Error-corrected better</a:t>
            </a:r>
            <a:endParaRPr lang="zh-CN" altLang="en-US" sz="1100" b="1" dirty="0"/>
          </a:p>
        </p:txBody>
      </p:sp>
      <p:sp>
        <p:nvSpPr>
          <p:cNvPr id="10" name="文本框 9">
            <a:extLst>
              <a:ext uri="{FF2B5EF4-FFF2-40B4-BE49-F238E27FC236}">
                <a16:creationId xmlns:a16="http://schemas.microsoft.com/office/drawing/2014/main" id="{D1F37502-9C2C-7B67-6663-D78509DD3582}"/>
              </a:ext>
            </a:extLst>
          </p:cNvPr>
          <p:cNvSpPr txBox="1"/>
          <p:nvPr/>
        </p:nvSpPr>
        <p:spPr>
          <a:xfrm>
            <a:off x="9535682" y="4862838"/>
            <a:ext cx="1336612" cy="261610"/>
          </a:xfrm>
          <a:prstGeom prst="rect">
            <a:avLst/>
          </a:prstGeom>
          <a:noFill/>
        </p:spPr>
        <p:txBody>
          <a:bodyPr wrap="square" rtlCol="0">
            <a:spAutoFit/>
          </a:bodyPr>
          <a:lstStyle/>
          <a:p>
            <a:pPr algn="ctr"/>
            <a:r>
              <a:rPr lang="en-US" altLang="zh-CN" sz="1100" b="1" dirty="0"/>
              <a:t>Reference better</a:t>
            </a:r>
            <a:endParaRPr lang="zh-CN" altLang="en-US" sz="1100" b="1" dirty="0"/>
          </a:p>
        </p:txBody>
      </p:sp>
      <p:pic>
        <p:nvPicPr>
          <p:cNvPr id="16" name="图片 15">
            <a:extLst>
              <a:ext uri="{FF2B5EF4-FFF2-40B4-BE49-F238E27FC236}">
                <a16:creationId xmlns:a16="http://schemas.microsoft.com/office/drawing/2014/main" id="{B7955C35-6EEB-4D86-A390-AADE65ADF77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574509" y="1868638"/>
            <a:ext cx="1102540" cy="3018465"/>
          </a:xfrm>
          <a:prstGeom prst="rect">
            <a:avLst/>
          </a:prstGeom>
        </p:spPr>
      </p:pic>
      <p:sp>
        <p:nvSpPr>
          <p:cNvPr id="17" name="TextBox 16">
            <a:extLst>
              <a:ext uri="{FF2B5EF4-FFF2-40B4-BE49-F238E27FC236}">
                <a16:creationId xmlns:a16="http://schemas.microsoft.com/office/drawing/2014/main" id="{B2BEA96B-C96B-05F7-B792-3803C93901AC}"/>
              </a:ext>
            </a:extLst>
          </p:cNvPr>
          <p:cNvSpPr txBox="1"/>
          <p:nvPr/>
        </p:nvSpPr>
        <p:spPr>
          <a:xfrm>
            <a:off x="9982200" y="6536809"/>
            <a:ext cx="2506133" cy="369332"/>
          </a:xfrm>
          <a:prstGeom prst="rect">
            <a:avLst/>
          </a:prstGeom>
          <a:noFill/>
        </p:spPr>
        <p:txBody>
          <a:bodyPr wrap="square" rtlCol="0">
            <a:spAutoFit/>
          </a:bodyPr>
          <a:lstStyle/>
          <a:p>
            <a:r>
              <a:rPr lang="en-NO" dirty="0"/>
              <a:t>(He et al., </a:t>
            </a:r>
            <a:r>
              <a:rPr lang="en-NO" i="1" dirty="0"/>
              <a:t>TC</a:t>
            </a:r>
            <a:r>
              <a:rPr lang="en-NO" dirty="0"/>
              <a:t>, 2025)</a:t>
            </a:r>
          </a:p>
        </p:txBody>
      </p:sp>
    </p:spTree>
    <p:extLst>
      <p:ext uri="{BB962C8B-B14F-4D97-AF65-F5344CB8AC3E}">
        <p14:creationId xmlns:p14="http://schemas.microsoft.com/office/powerpoint/2010/main" val="98276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18A66D60-D926-7559-85D6-5B087FF2792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91211" y="1560921"/>
            <a:ext cx="6855995" cy="3726780"/>
          </a:xfrm>
          <a:prstGeom prst="rect">
            <a:avLst/>
          </a:prstGeom>
        </p:spPr>
      </p:pic>
      <p:sp>
        <p:nvSpPr>
          <p:cNvPr id="2" name="object 2"/>
          <p:cNvSpPr txBox="1">
            <a:spLocks noGrp="1"/>
          </p:cNvSpPr>
          <p:nvPr>
            <p:ph type="title"/>
          </p:nvPr>
        </p:nvSpPr>
        <p:spPr>
          <a:xfrm>
            <a:off x="889032" y="448055"/>
            <a:ext cx="10515600" cy="443711"/>
          </a:xfrm>
          <a:prstGeom prst="rect">
            <a:avLst/>
          </a:prstGeom>
        </p:spPr>
        <p:txBody>
          <a:bodyPr vert="horz" wrap="square" lIns="0" tIns="12700" rIns="0" bIns="0" rtlCol="0">
            <a:spAutoFit/>
          </a:bodyPr>
          <a:lstStyle/>
          <a:p>
            <a:pPr marL="14604" algn="ctr">
              <a:lnSpc>
                <a:spcPct val="100000"/>
              </a:lnSpc>
              <a:spcBef>
                <a:spcPts val="100"/>
              </a:spcBef>
            </a:pPr>
            <a:r>
              <a:rPr lang="en-US" altLang="zh-CN" dirty="0"/>
              <a:t>Prediction skill for sea ice concentration</a:t>
            </a:r>
            <a:endParaRPr dirty="0"/>
          </a:p>
        </p:txBody>
      </p:sp>
      <p:sp>
        <p:nvSpPr>
          <p:cNvPr id="5" name="灯片编号占位符 4">
            <a:extLst>
              <a:ext uri="{FF2B5EF4-FFF2-40B4-BE49-F238E27FC236}">
                <a16:creationId xmlns:a16="http://schemas.microsoft.com/office/drawing/2014/main" id="{3864ABF4-53E9-3F92-1E20-E080B139A91E}"/>
              </a:ext>
            </a:extLst>
          </p:cNvPr>
          <p:cNvSpPr>
            <a:spLocks noGrp="1"/>
          </p:cNvSpPr>
          <p:nvPr>
            <p:ph type="sldNum" sz="quarter" idx="7"/>
          </p:nvPr>
        </p:nvSpPr>
        <p:spPr/>
        <p:txBody>
          <a:bodyPr/>
          <a:lstStyle/>
          <a:p>
            <a:fld id="{B6F15528-21DE-4FAA-801E-634DDDAF4B2B}" type="slidenum">
              <a:rPr lang="en-US" altLang="zh-CN" smtClean="0"/>
              <a:t>32</a:t>
            </a:fld>
            <a:endParaRPr lang="zh-CN" altLang="en-US"/>
          </a:p>
        </p:txBody>
      </p:sp>
      <p:sp>
        <p:nvSpPr>
          <p:cNvPr id="3" name="object 3"/>
          <p:cNvSpPr/>
          <p:nvPr/>
        </p:nvSpPr>
        <p:spPr>
          <a:xfrm>
            <a:off x="1127760" y="1060450"/>
            <a:ext cx="9903841" cy="6350"/>
          </a:xfrm>
          <a:prstGeom prst="rect">
            <a:avLst/>
          </a:prstGeom>
          <a:blipFill>
            <a:blip r:embed="rId3" cstate="print"/>
            <a:stretch>
              <a:fillRect/>
            </a:stretch>
          </a:blipFill>
        </p:spPr>
        <p:txBody>
          <a:bodyPr wrap="square" lIns="0" tIns="0" rIns="0" bIns="0" rtlCol="0"/>
          <a:lstStyle/>
          <a:p>
            <a:endParaRPr/>
          </a:p>
        </p:txBody>
      </p:sp>
      <p:sp>
        <p:nvSpPr>
          <p:cNvPr id="7" name="文本框 6">
            <a:extLst>
              <a:ext uri="{FF2B5EF4-FFF2-40B4-BE49-F238E27FC236}">
                <a16:creationId xmlns:a16="http://schemas.microsoft.com/office/drawing/2014/main" id="{45C32B06-4D75-F699-244B-C84EDBB568B6}"/>
              </a:ext>
            </a:extLst>
          </p:cNvPr>
          <p:cNvSpPr txBox="1"/>
          <p:nvPr/>
        </p:nvSpPr>
        <p:spPr>
          <a:xfrm>
            <a:off x="1938872" y="5596408"/>
            <a:ext cx="8583507" cy="838691"/>
          </a:xfrm>
          <a:prstGeom prst="rect">
            <a:avLst/>
          </a:prstGeom>
          <a:noFill/>
        </p:spPr>
        <p:txBody>
          <a:bodyPr wrap="square">
            <a:spAutoFit/>
          </a:bodyPr>
          <a:lstStyle/>
          <a:p>
            <a:pPr marL="822960" marR="5080" indent="-342900">
              <a:spcBef>
                <a:spcPts val="1495"/>
              </a:spcBef>
              <a:buFont typeface="Wingdings" panose="05000000000000000000" pitchFamily="2" charset="2"/>
              <a:buChar char="l"/>
              <a:tabLst>
                <a:tab pos="822325" algn="l"/>
                <a:tab pos="822960" algn="l"/>
              </a:tabLst>
            </a:pPr>
            <a:r>
              <a:rPr lang="en-US" altLang="zh-CN" spc="-5" dirty="0">
                <a:latin typeface="微软雅黑" panose="020B0503020204020204" pitchFamily="34" charset="-122"/>
                <a:ea typeface="微软雅黑" panose="020B0503020204020204" pitchFamily="34" charset="-122"/>
                <a:cs typeface="Arial"/>
              </a:rPr>
              <a:t>Improvements vary by target month and regions</a:t>
            </a:r>
          </a:p>
          <a:p>
            <a:pPr marL="822960" marR="5080" indent="-342900">
              <a:spcBef>
                <a:spcPts val="1495"/>
              </a:spcBef>
              <a:buFont typeface="Wingdings" panose="05000000000000000000" pitchFamily="2" charset="2"/>
              <a:buChar char="l"/>
              <a:tabLst>
                <a:tab pos="822325" algn="l"/>
                <a:tab pos="822960" algn="l"/>
              </a:tabLst>
            </a:pPr>
            <a:r>
              <a:rPr lang="en-US" altLang="zh-CN" spc="-5" dirty="0">
                <a:latin typeface="微软雅黑" panose="020B0503020204020204" pitchFamily="34" charset="-122"/>
                <a:ea typeface="微软雅黑" panose="020B0503020204020204" pitchFamily="34" charset="-122"/>
                <a:cs typeface="Arial"/>
              </a:rPr>
              <a:t>The improvement mainly in margin region</a:t>
            </a:r>
          </a:p>
        </p:txBody>
      </p:sp>
      <p:sp>
        <p:nvSpPr>
          <p:cNvPr id="8" name="文本框 7">
            <a:extLst>
              <a:ext uri="{FF2B5EF4-FFF2-40B4-BE49-F238E27FC236}">
                <a16:creationId xmlns:a16="http://schemas.microsoft.com/office/drawing/2014/main" id="{D1B30ECC-1F42-F800-0B2F-A5230159E250}"/>
              </a:ext>
            </a:extLst>
          </p:cNvPr>
          <p:cNvSpPr txBox="1"/>
          <p:nvPr/>
        </p:nvSpPr>
        <p:spPr>
          <a:xfrm>
            <a:off x="8509599" y="1643063"/>
            <a:ext cx="1336612" cy="430887"/>
          </a:xfrm>
          <a:prstGeom prst="rect">
            <a:avLst/>
          </a:prstGeom>
          <a:noFill/>
        </p:spPr>
        <p:txBody>
          <a:bodyPr wrap="square" rtlCol="0">
            <a:spAutoFit/>
          </a:bodyPr>
          <a:lstStyle/>
          <a:p>
            <a:pPr algn="ctr"/>
            <a:r>
              <a:rPr lang="en-US" altLang="zh-CN" sz="1100" b="1" dirty="0" err="1"/>
              <a:t>OfflineML</a:t>
            </a:r>
            <a:r>
              <a:rPr lang="en-US" altLang="zh-CN" sz="1100" b="1" dirty="0"/>
              <a:t> performs better</a:t>
            </a:r>
            <a:endParaRPr lang="zh-CN" altLang="en-US" sz="1100" b="1" dirty="0"/>
          </a:p>
        </p:txBody>
      </p:sp>
      <p:sp>
        <p:nvSpPr>
          <p:cNvPr id="9" name="文本框 8">
            <a:extLst>
              <a:ext uri="{FF2B5EF4-FFF2-40B4-BE49-F238E27FC236}">
                <a16:creationId xmlns:a16="http://schemas.microsoft.com/office/drawing/2014/main" id="{075FC8F9-2C05-9085-84A0-C8480520E944}"/>
              </a:ext>
            </a:extLst>
          </p:cNvPr>
          <p:cNvSpPr txBox="1"/>
          <p:nvPr/>
        </p:nvSpPr>
        <p:spPr>
          <a:xfrm>
            <a:off x="8552461" y="4927332"/>
            <a:ext cx="1336612" cy="430887"/>
          </a:xfrm>
          <a:prstGeom prst="rect">
            <a:avLst/>
          </a:prstGeom>
          <a:noFill/>
        </p:spPr>
        <p:txBody>
          <a:bodyPr wrap="square" rtlCol="0">
            <a:spAutoFit/>
          </a:bodyPr>
          <a:lstStyle/>
          <a:p>
            <a:pPr algn="ctr"/>
            <a:r>
              <a:rPr lang="en-US" altLang="zh-CN" sz="1100" b="1"/>
              <a:t>Reference performs better</a:t>
            </a:r>
            <a:endParaRPr lang="zh-CN" altLang="en-US" sz="1100" b="1"/>
          </a:p>
        </p:txBody>
      </p:sp>
      <p:sp>
        <p:nvSpPr>
          <p:cNvPr id="6" name="TextBox 5">
            <a:extLst>
              <a:ext uri="{FF2B5EF4-FFF2-40B4-BE49-F238E27FC236}">
                <a16:creationId xmlns:a16="http://schemas.microsoft.com/office/drawing/2014/main" id="{04FA21C7-79B2-189A-61DC-52756A4BC3F9}"/>
              </a:ext>
            </a:extLst>
          </p:cNvPr>
          <p:cNvSpPr txBox="1"/>
          <p:nvPr/>
        </p:nvSpPr>
        <p:spPr>
          <a:xfrm>
            <a:off x="9982200" y="6536809"/>
            <a:ext cx="2506133" cy="369332"/>
          </a:xfrm>
          <a:prstGeom prst="rect">
            <a:avLst/>
          </a:prstGeom>
          <a:noFill/>
        </p:spPr>
        <p:txBody>
          <a:bodyPr wrap="square" rtlCol="0">
            <a:spAutoFit/>
          </a:bodyPr>
          <a:lstStyle/>
          <a:p>
            <a:r>
              <a:rPr lang="en-NO" dirty="0"/>
              <a:t>(He et al., </a:t>
            </a:r>
            <a:r>
              <a:rPr lang="en-NO" i="1" dirty="0"/>
              <a:t>TC</a:t>
            </a:r>
            <a:r>
              <a:rPr lang="en-NO" dirty="0"/>
              <a:t>, 2025)</a:t>
            </a:r>
          </a:p>
        </p:txBody>
      </p:sp>
    </p:spTree>
    <p:extLst>
      <p:ext uri="{BB962C8B-B14F-4D97-AF65-F5344CB8AC3E}">
        <p14:creationId xmlns:p14="http://schemas.microsoft.com/office/powerpoint/2010/main" val="560287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852E-8D98-948B-8468-F0FFCFA05B01}"/>
              </a:ext>
            </a:extLst>
          </p:cNvPr>
          <p:cNvSpPr>
            <a:spLocks noGrp="1"/>
          </p:cNvSpPr>
          <p:nvPr>
            <p:ph type="title" idx="4294967295"/>
          </p:nvPr>
        </p:nvSpPr>
        <p:spPr>
          <a:xfrm>
            <a:off x="0" y="2425700"/>
            <a:ext cx="12192000" cy="1325563"/>
          </a:xfrm>
        </p:spPr>
        <p:txBody>
          <a:bodyPr>
            <a:normAutofit/>
          </a:bodyPr>
          <a:lstStyle/>
          <a:p>
            <a:pPr algn="ctr"/>
            <a:r>
              <a:rPr lang="en-GB" sz="4000" dirty="0">
                <a:solidFill>
                  <a:srgbClr val="0432FF"/>
                </a:solidFill>
              </a:rPr>
              <a:t>Antarctic sea ice prediction </a:t>
            </a:r>
          </a:p>
        </p:txBody>
      </p:sp>
      <p:sp>
        <p:nvSpPr>
          <p:cNvPr id="3" name="Slide Number Placeholder 2">
            <a:extLst>
              <a:ext uri="{FF2B5EF4-FFF2-40B4-BE49-F238E27FC236}">
                <a16:creationId xmlns:a16="http://schemas.microsoft.com/office/drawing/2014/main" id="{27FC6F52-EF36-EF79-AB9F-4745790623E1}"/>
              </a:ext>
            </a:extLst>
          </p:cNvPr>
          <p:cNvSpPr>
            <a:spLocks noGrp="1"/>
          </p:cNvSpPr>
          <p:nvPr>
            <p:ph type="sldNum" sz="quarter" idx="4294967295"/>
          </p:nvPr>
        </p:nvSpPr>
        <p:spPr>
          <a:xfrm>
            <a:off x="0" y="0"/>
            <a:ext cx="0" cy="0"/>
          </a:xfrm>
        </p:spPr>
        <p:txBody>
          <a:bodyPr/>
          <a:lstStyle/>
          <a:p>
            <a:fld id="{8F40A6CA-4FE7-8E4E-9764-901FCC203704}" type="slidenum">
              <a:rPr lang="en-GB" smtClean="0"/>
              <a:pPr/>
              <a:t>33</a:t>
            </a:fld>
            <a:endParaRPr lang="en-GB" dirty="0"/>
          </a:p>
        </p:txBody>
      </p:sp>
    </p:spTree>
    <p:extLst>
      <p:ext uri="{BB962C8B-B14F-4D97-AF65-F5344CB8AC3E}">
        <p14:creationId xmlns:p14="http://schemas.microsoft.com/office/powerpoint/2010/main" val="3001597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AE70B2-8BF9-45C0-BB95-33D1B9D3A854}" type="slidenum">
              <a:rPr lang="zh-CN" altLang="en-US" smtClean="0"/>
              <a:t>34</a:t>
            </a:fld>
            <a:endParaRPr lang="zh-CN" altLang="en-US"/>
          </a:p>
        </p:txBody>
      </p:sp>
      <p:sp>
        <p:nvSpPr>
          <p:cNvPr id="6" name="Text Box 3"/>
          <p:cNvSpPr txBox="1"/>
          <p:nvPr/>
        </p:nvSpPr>
        <p:spPr>
          <a:xfrm>
            <a:off x="0" y="158356"/>
            <a:ext cx="6871433" cy="461665"/>
          </a:xfrm>
          <a:prstGeom prst="rect">
            <a:avLst/>
          </a:prstGeom>
          <a:noFill/>
        </p:spPr>
        <p:txBody>
          <a:bodyPr wrap="none" rtlCol="0">
            <a:spAutoFit/>
          </a:bodyPr>
          <a:lstStyle/>
          <a:p>
            <a:r>
              <a:rPr lang="nb-NO" sz="2400" dirty="0">
                <a:latin typeface="Times New Roman Regular" panose="02020603050405020304" charset="0"/>
                <a:cs typeface="Times New Roman Regular" panose="02020603050405020304" charset="0"/>
              </a:rPr>
              <a:t>1</a:t>
            </a:r>
            <a:r>
              <a:rPr lang="en-US" sz="2400" dirty="0">
                <a:latin typeface="Times New Roman Regular" panose="02020603050405020304" charset="0"/>
                <a:cs typeface="Times New Roman Regular" panose="02020603050405020304" charset="0"/>
              </a:rPr>
              <a:t>. </a:t>
            </a:r>
            <a:r>
              <a:rPr lang="en-US" sz="2400" dirty="0">
                <a:latin typeface="Times New Roman" panose="02020603050405020304" pitchFamily="18" charset="0"/>
                <a:cs typeface="Times New Roman" panose="02020603050405020304" pitchFamily="18" charset="0"/>
              </a:rPr>
              <a:t>Seasonal prediction of Antarctic sea ice in </a:t>
            </a:r>
            <a:r>
              <a:rPr lang="en-US" sz="2400" dirty="0" err="1">
                <a:latin typeface="Times New Roman" panose="02020603050405020304" pitchFamily="18" charset="0"/>
                <a:cs typeface="Times New Roman" panose="02020603050405020304" pitchFamily="18" charset="0"/>
              </a:rPr>
              <a:t>NorCPM</a:t>
            </a:r>
            <a:endParaRPr lang="en-US" sz="2400" dirty="0">
              <a:latin typeface="Times New Roman" panose="02020603050405020304" pitchFamily="18" charset="0"/>
              <a:cs typeface="Times New Roman" panose="02020603050405020304" pitchFamily="18" charset="0"/>
            </a:endParaRPr>
          </a:p>
        </p:txBody>
      </p:sp>
      <p:sp>
        <p:nvSpPr>
          <p:cNvPr id="7" name="object 3"/>
          <p:cNvSpPr/>
          <p:nvPr/>
        </p:nvSpPr>
        <p:spPr>
          <a:xfrm>
            <a:off x="0" y="687301"/>
            <a:ext cx="12192000" cy="45719"/>
          </a:xfrm>
          <a:prstGeom prst="rect">
            <a:avLst/>
          </a:prstGeom>
          <a:blipFill>
            <a:blip r:embed="rId3" cstate="print"/>
            <a:stretch>
              <a:fillRect/>
            </a:stretch>
          </a:blipFill>
        </p:spPr>
        <p:txBody>
          <a:bodyPr wrap="square" lIns="0" tIns="0" rIns="0" bIns="0" rtlCol="0"/>
          <a:lstStyle/>
          <a:p>
            <a:endParaRPr/>
          </a:p>
        </p:txBody>
      </p:sp>
      <p:graphicFrame>
        <p:nvGraphicFramePr>
          <p:cNvPr id="9" name="表格 102"/>
          <p:cNvGraphicFramePr>
            <a:graphicFrameLocks noGrp="1"/>
          </p:cNvGraphicFramePr>
          <p:nvPr/>
        </p:nvGraphicFramePr>
        <p:xfrm>
          <a:off x="1994260" y="21952831"/>
          <a:ext cx="12625374" cy="2316480"/>
        </p:xfrm>
        <a:graphic>
          <a:graphicData uri="http://schemas.openxmlformats.org/drawingml/2006/table">
            <a:tbl>
              <a:tblPr firstRow="1" bandRow="1">
                <a:tableStyleId>{5C22544A-7EE6-4342-B048-85BDC9FD1C3A}</a:tableStyleId>
              </a:tblPr>
              <a:tblGrid>
                <a:gridCol w="2657912">
                  <a:extLst>
                    <a:ext uri="{9D8B030D-6E8A-4147-A177-3AD203B41FA5}">
                      <a16:colId xmlns:a16="http://schemas.microsoft.com/office/drawing/2014/main" val="20000"/>
                    </a:ext>
                  </a:extLst>
                </a:gridCol>
                <a:gridCol w="6377715">
                  <a:extLst>
                    <a:ext uri="{9D8B030D-6E8A-4147-A177-3AD203B41FA5}">
                      <a16:colId xmlns:a16="http://schemas.microsoft.com/office/drawing/2014/main" val="20001"/>
                    </a:ext>
                  </a:extLst>
                </a:gridCol>
                <a:gridCol w="3589747">
                  <a:extLst>
                    <a:ext uri="{9D8B030D-6E8A-4147-A177-3AD203B41FA5}">
                      <a16:colId xmlns:a16="http://schemas.microsoft.com/office/drawing/2014/main" val="20002"/>
                    </a:ext>
                  </a:extLst>
                </a:gridCol>
              </a:tblGrid>
              <a:tr h="370840">
                <a:tc>
                  <a:txBody>
                    <a:bodyPr/>
                    <a:lstStyle/>
                    <a:p>
                      <a:pPr algn="ctr"/>
                      <a:r>
                        <a:rPr kumimoji="1" lang="en-US" altLang="zh-CN" sz="3200" kern="1200" dirty="0">
                          <a:solidFill>
                            <a:schemeClr val="tx1"/>
                          </a:solidFill>
                          <a:latin typeface="Times New Roman" panose="02020603050405020304" pitchFamily="18" charset="0"/>
                          <a:ea typeface="+mn-ea"/>
                          <a:cs typeface="Times New Roman" panose="02020603050405020304" pitchFamily="18" charset="0"/>
                        </a:rPr>
                        <a:t>Name</a:t>
                      </a:r>
                      <a:endParaRPr kumimoji="1" lang="zh-CN" alt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solidFill>
                      <a:srgbClr val="C2DAF0"/>
                    </a:solidFill>
                  </a:tcPr>
                </a:tc>
                <a:tc>
                  <a:txBody>
                    <a:bodyPr/>
                    <a:lstStyle/>
                    <a:p>
                      <a:pPr algn="ctr"/>
                      <a:r>
                        <a:rPr kumimoji="1" lang="en-US" altLang="zh-CN" sz="3200" kern="1200" dirty="0">
                          <a:solidFill>
                            <a:schemeClr val="tx1"/>
                          </a:solidFill>
                          <a:latin typeface="Times New Roman" panose="02020603050405020304" pitchFamily="18" charset="0"/>
                          <a:ea typeface="+mn-ea"/>
                          <a:cs typeface="Times New Roman" panose="02020603050405020304" pitchFamily="18" charset="0"/>
                        </a:rPr>
                        <a:t>Initialization</a:t>
                      </a:r>
                      <a:endParaRPr kumimoji="1" lang="zh-CN" alt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solidFill>
                      <a:srgbClr val="C2DAF0"/>
                    </a:solidFill>
                  </a:tcPr>
                </a:tc>
                <a:tc>
                  <a:txBody>
                    <a:bodyPr/>
                    <a:lstStyle/>
                    <a:p>
                      <a:pPr algn="ctr"/>
                      <a:r>
                        <a:rPr kumimoji="1" lang="en-US" altLang="zh-CN" sz="3200" kern="1200" dirty="0">
                          <a:solidFill>
                            <a:schemeClr val="tx1"/>
                          </a:solidFill>
                          <a:latin typeface="Times New Roman" panose="02020603050405020304" pitchFamily="18" charset="0"/>
                          <a:ea typeface="+mn-ea"/>
                          <a:cs typeface="Times New Roman" panose="02020603050405020304" pitchFamily="18" charset="0"/>
                        </a:rPr>
                        <a:t>periods</a:t>
                      </a:r>
                      <a:endParaRPr kumimoji="1" lang="zh-CN" alt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solidFill>
                      <a:srgbClr val="C2DAF0"/>
                    </a:solidFill>
                  </a:tcPr>
                </a:tc>
                <a:extLst>
                  <a:ext uri="{0D108BD9-81ED-4DB2-BD59-A6C34878D82A}">
                    <a16:rowId xmlns:a16="http://schemas.microsoft.com/office/drawing/2014/main" val="10000"/>
                  </a:ext>
                </a:extLst>
              </a:tr>
              <a:tr h="370840">
                <a:tc>
                  <a:txBody>
                    <a:bodyPr/>
                    <a:lstStyle/>
                    <a:p>
                      <a:pPr algn="ctr"/>
                      <a:r>
                        <a:rPr kumimoji="1" lang="en-US" altLang="zh-CN" sz="3200" kern="1200" dirty="0">
                          <a:solidFill>
                            <a:schemeClr val="tx1"/>
                          </a:solidFill>
                          <a:latin typeface="Times New Roman" panose="02020603050405020304" pitchFamily="18" charset="0"/>
                          <a:ea typeface="+mn-ea"/>
                          <a:cs typeface="Times New Roman" panose="02020603050405020304" pitchFamily="18" charset="0"/>
                        </a:rPr>
                        <a:t>OCN</a:t>
                      </a:r>
                      <a:endParaRPr kumimoji="1" lang="zh-CN" alt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zh-CN" sz="3200" kern="1200" dirty="0">
                          <a:solidFill>
                            <a:schemeClr val="tx1"/>
                          </a:solidFill>
                          <a:latin typeface="Times New Roman" panose="02020603050405020304" pitchFamily="18" charset="0"/>
                          <a:ea typeface="+mn-ea"/>
                          <a:cs typeface="Times New Roman" panose="02020603050405020304" pitchFamily="18" charset="0"/>
                        </a:rPr>
                        <a:t>SST+T/S profile</a:t>
                      </a:r>
                      <a:endParaRPr kumimoji="1" lang="zh-CN" alt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zh-CN" sz="3200" kern="1200" dirty="0">
                          <a:solidFill>
                            <a:schemeClr val="tx1"/>
                          </a:solidFill>
                          <a:latin typeface="Times New Roman" panose="02020603050405020304" pitchFamily="18" charset="0"/>
                          <a:ea typeface="+mn-ea"/>
                          <a:cs typeface="Times New Roman" panose="02020603050405020304" pitchFamily="18" charset="0"/>
                        </a:rPr>
                        <a:t>1985-2010</a:t>
                      </a:r>
                      <a:endParaRPr kumimoji="1" lang="zh-CN" alt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kumimoji="1" lang="en-US" altLang="zh-CN" sz="3200" kern="1200" dirty="0">
                          <a:solidFill>
                            <a:schemeClr val="tx1"/>
                          </a:solidFill>
                          <a:latin typeface="Times New Roman" panose="02020603050405020304" pitchFamily="18" charset="0"/>
                          <a:ea typeface="+mn-ea"/>
                          <a:cs typeface="Times New Roman" panose="02020603050405020304" pitchFamily="18" charset="0"/>
                        </a:rPr>
                        <a:t>OCNICE</a:t>
                      </a:r>
                      <a:endParaRPr kumimoji="1" lang="zh-CN" alt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zh-CN" sz="3200" kern="1200" dirty="0">
                          <a:solidFill>
                            <a:schemeClr val="tx1"/>
                          </a:solidFill>
                          <a:latin typeface="Times New Roman" panose="02020603050405020304" pitchFamily="18" charset="0"/>
                          <a:ea typeface="+mn-ea"/>
                          <a:cs typeface="Times New Roman" panose="02020603050405020304" pitchFamily="18" charset="0"/>
                        </a:rPr>
                        <a:t>SST+T/S </a:t>
                      </a:r>
                      <a:r>
                        <a:rPr kumimoji="1" lang="en-US" altLang="zh-CN" sz="3200" kern="1200" dirty="0" err="1">
                          <a:solidFill>
                            <a:schemeClr val="tx1"/>
                          </a:solidFill>
                          <a:latin typeface="Times New Roman" panose="02020603050405020304" pitchFamily="18" charset="0"/>
                          <a:ea typeface="+mn-ea"/>
                          <a:cs typeface="Times New Roman" panose="02020603050405020304" pitchFamily="18" charset="0"/>
                        </a:rPr>
                        <a:t>profile+SIC</a:t>
                      </a:r>
                      <a:endParaRPr kumimoji="1" lang="zh-CN" alt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zh-CN" sz="3200" kern="1200" dirty="0">
                          <a:solidFill>
                            <a:schemeClr val="tx1"/>
                          </a:solidFill>
                          <a:latin typeface="Times New Roman" panose="02020603050405020304" pitchFamily="18" charset="0"/>
                          <a:ea typeface="+mn-ea"/>
                          <a:cs typeface="Times New Roman" panose="02020603050405020304" pitchFamily="18" charset="0"/>
                        </a:rPr>
                        <a:t>1985-2010</a:t>
                      </a:r>
                      <a:endParaRPr kumimoji="1" lang="zh-CN" alt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kumimoji="1" lang="en-US" altLang="zh-CN" sz="3200" kern="1200" dirty="0">
                          <a:solidFill>
                            <a:schemeClr val="tx1"/>
                          </a:solidFill>
                          <a:latin typeface="Times New Roman" panose="02020603050405020304" pitchFamily="18" charset="0"/>
                          <a:ea typeface="+mn-ea"/>
                          <a:cs typeface="Times New Roman" panose="02020603050405020304" pitchFamily="18" charset="0"/>
                        </a:rPr>
                        <a:t>ATM</a:t>
                      </a:r>
                      <a:endParaRPr kumimoji="1" lang="zh-CN" alt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zh-CN" sz="3200" kern="1200" dirty="0">
                          <a:solidFill>
                            <a:schemeClr val="tx1"/>
                          </a:solidFill>
                          <a:latin typeface="Times New Roman" panose="02020603050405020304" pitchFamily="18" charset="0"/>
                          <a:ea typeface="+mn-ea"/>
                          <a:cs typeface="Times New Roman" panose="02020603050405020304" pitchFamily="18" charset="0"/>
                        </a:rPr>
                        <a:t>UVT</a:t>
                      </a:r>
                      <a:endParaRPr kumimoji="1" lang="zh-CN" alt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023870" rtl="0" eaLnBrk="1" fontAlgn="auto" latinLnBrk="0" hangingPunct="1">
                        <a:lnSpc>
                          <a:spcPct val="100000"/>
                        </a:lnSpc>
                        <a:spcBef>
                          <a:spcPts val="0"/>
                        </a:spcBef>
                        <a:spcAft>
                          <a:spcPts val="0"/>
                        </a:spcAft>
                        <a:buClrTx/>
                        <a:buSzTx/>
                        <a:buFontTx/>
                        <a:buNone/>
                        <a:defRPr/>
                      </a:pPr>
                      <a:r>
                        <a:rPr kumimoji="1" lang="en-US" altLang="zh-CN" sz="3200" kern="1200" dirty="0">
                          <a:solidFill>
                            <a:schemeClr val="tx1"/>
                          </a:solidFill>
                          <a:latin typeface="Times New Roman" panose="02020603050405020304" pitchFamily="18" charset="0"/>
                          <a:ea typeface="+mn-ea"/>
                          <a:cs typeface="Times New Roman" panose="02020603050405020304" pitchFamily="18" charset="0"/>
                        </a:rPr>
                        <a:t>1985-2010</a:t>
                      </a:r>
                      <a:endParaRPr kumimoji="1" lang="zh-CN" alt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aphicFrame>
        <p:nvGraphicFramePr>
          <p:cNvPr id="11" name="Table 10"/>
          <p:cNvGraphicFramePr>
            <a:graphicFrameLocks noGrp="1"/>
          </p:cNvGraphicFramePr>
          <p:nvPr/>
        </p:nvGraphicFramePr>
        <p:xfrm>
          <a:off x="688477" y="2102786"/>
          <a:ext cx="5322031" cy="1483360"/>
        </p:xfrm>
        <a:graphic>
          <a:graphicData uri="http://schemas.openxmlformats.org/drawingml/2006/table">
            <a:tbl>
              <a:tblPr firstRow="1" bandRow="1">
                <a:tableStyleId>{5C22544A-7EE6-4342-B048-85BDC9FD1C3A}</a:tableStyleId>
              </a:tblPr>
              <a:tblGrid>
                <a:gridCol w="1120401">
                  <a:extLst>
                    <a:ext uri="{9D8B030D-6E8A-4147-A177-3AD203B41FA5}">
                      <a16:colId xmlns:a16="http://schemas.microsoft.com/office/drawing/2014/main" val="20000"/>
                    </a:ext>
                  </a:extLst>
                </a:gridCol>
                <a:gridCol w="2688428">
                  <a:extLst>
                    <a:ext uri="{9D8B030D-6E8A-4147-A177-3AD203B41FA5}">
                      <a16:colId xmlns:a16="http://schemas.microsoft.com/office/drawing/2014/main" val="20001"/>
                    </a:ext>
                  </a:extLst>
                </a:gridCol>
                <a:gridCol w="1513202">
                  <a:extLst>
                    <a:ext uri="{9D8B030D-6E8A-4147-A177-3AD203B41FA5}">
                      <a16:colId xmlns:a16="http://schemas.microsoft.com/office/drawing/2014/main" val="20002"/>
                    </a:ext>
                  </a:extLst>
                </a:gridCol>
              </a:tblGrid>
              <a:tr h="370840">
                <a:tc>
                  <a:txBody>
                    <a:bodyPr/>
                    <a:lstStyle/>
                    <a:p>
                      <a:pPr algn="ctr"/>
                      <a:r>
                        <a:rPr kumimoji="1" lang="en-US" altLang="zh-CN" sz="1600" kern="1200" dirty="0">
                          <a:solidFill>
                            <a:schemeClr val="tx1"/>
                          </a:solidFill>
                          <a:latin typeface="Times New Roman" panose="02020603050405020304" pitchFamily="18" charset="0"/>
                          <a:ea typeface="+mn-ea"/>
                          <a:cs typeface="Times New Roman" panose="02020603050405020304" pitchFamily="18" charset="0"/>
                        </a:rPr>
                        <a:t>Name</a:t>
                      </a:r>
                      <a:endParaRPr kumimoji="1" lang="zh-CN" alt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solidFill>
                      <a:srgbClr val="C2DAF0"/>
                    </a:solidFill>
                  </a:tcPr>
                </a:tc>
                <a:tc>
                  <a:txBody>
                    <a:bodyPr/>
                    <a:lstStyle/>
                    <a:p>
                      <a:pPr algn="ctr"/>
                      <a:r>
                        <a:rPr kumimoji="1" lang="en-US" altLang="zh-CN" sz="1600" kern="1200" dirty="0">
                          <a:solidFill>
                            <a:schemeClr val="tx1"/>
                          </a:solidFill>
                          <a:latin typeface="Times New Roman" panose="02020603050405020304" pitchFamily="18" charset="0"/>
                          <a:ea typeface="+mn-ea"/>
                          <a:cs typeface="Times New Roman" panose="02020603050405020304" pitchFamily="18" charset="0"/>
                        </a:rPr>
                        <a:t>Initialization</a:t>
                      </a:r>
                      <a:endParaRPr kumimoji="1" lang="zh-CN" alt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solidFill>
                      <a:srgbClr val="C2DAF0"/>
                    </a:solidFill>
                  </a:tcPr>
                </a:tc>
                <a:tc>
                  <a:txBody>
                    <a:bodyPr/>
                    <a:lstStyle/>
                    <a:p>
                      <a:pPr algn="ctr"/>
                      <a:r>
                        <a:rPr kumimoji="1" lang="en-US" altLang="zh-CN" sz="1600" kern="1200" dirty="0">
                          <a:solidFill>
                            <a:schemeClr val="tx1"/>
                          </a:solidFill>
                          <a:latin typeface="Times New Roman" panose="02020603050405020304" pitchFamily="18" charset="0"/>
                          <a:ea typeface="+mn-ea"/>
                          <a:cs typeface="Times New Roman" panose="02020603050405020304" pitchFamily="18" charset="0"/>
                        </a:rPr>
                        <a:t>periods</a:t>
                      </a:r>
                      <a:endParaRPr kumimoji="1" lang="zh-CN" alt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solidFill>
                      <a:srgbClr val="C2DAF0"/>
                    </a:solidFill>
                  </a:tcPr>
                </a:tc>
                <a:extLst>
                  <a:ext uri="{0D108BD9-81ED-4DB2-BD59-A6C34878D82A}">
                    <a16:rowId xmlns:a16="http://schemas.microsoft.com/office/drawing/2014/main" val="10000"/>
                  </a:ext>
                </a:extLst>
              </a:tr>
              <a:tr h="370840">
                <a:tc>
                  <a:txBody>
                    <a:bodyPr/>
                    <a:lstStyle/>
                    <a:p>
                      <a:pPr algn="ctr"/>
                      <a:r>
                        <a:rPr kumimoji="1" lang="en-US" altLang="zh-CN" sz="1600" kern="1200" dirty="0">
                          <a:solidFill>
                            <a:schemeClr val="tx1"/>
                          </a:solidFill>
                          <a:latin typeface="Times New Roman" panose="02020603050405020304" pitchFamily="18" charset="0"/>
                          <a:ea typeface="+mn-ea"/>
                          <a:cs typeface="Times New Roman" panose="02020603050405020304" pitchFamily="18" charset="0"/>
                        </a:rPr>
                        <a:t>OCN</a:t>
                      </a:r>
                      <a:endParaRPr kumimoji="1" lang="zh-CN" alt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zh-CN" sz="1600" kern="1200" dirty="0">
                          <a:solidFill>
                            <a:schemeClr val="tx1"/>
                          </a:solidFill>
                          <a:latin typeface="Times New Roman" panose="02020603050405020304" pitchFamily="18" charset="0"/>
                          <a:ea typeface="+mn-ea"/>
                          <a:cs typeface="Times New Roman" panose="02020603050405020304" pitchFamily="18" charset="0"/>
                        </a:rPr>
                        <a:t>SST+T/S profile</a:t>
                      </a:r>
                      <a:endParaRPr kumimoji="1" lang="zh-CN" alt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zh-CN" sz="1600" kern="1200" dirty="0">
                          <a:solidFill>
                            <a:schemeClr val="tx1"/>
                          </a:solidFill>
                          <a:latin typeface="Times New Roman" panose="02020603050405020304" pitchFamily="18" charset="0"/>
                          <a:ea typeface="+mn-ea"/>
                          <a:cs typeface="Times New Roman" panose="02020603050405020304" pitchFamily="18" charset="0"/>
                        </a:rPr>
                        <a:t>1985-2010</a:t>
                      </a:r>
                      <a:endParaRPr kumimoji="1" lang="zh-CN" alt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kumimoji="1" lang="en-US" altLang="zh-CN" sz="1600" kern="1200" dirty="0">
                          <a:solidFill>
                            <a:schemeClr val="tx1"/>
                          </a:solidFill>
                          <a:latin typeface="Times New Roman" panose="02020603050405020304" pitchFamily="18" charset="0"/>
                          <a:ea typeface="+mn-ea"/>
                          <a:cs typeface="Times New Roman" panose="02020603050405020304" pitchFamily="18" charset="0"/>
                        </a:rPr>
                        <a:t>OCNICE</a:t>
                      </a:r>
                      <a:endParaRPr kumimoji="1" lang="zh-CN" alt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zh-CN" sz="1600" kern="1200" dirty="0">
                          <a:solidFill>
                            <a:schemeClr val="tx1"/>
                          </a:solidFill>
                          <a:latin typeface="Times New Roman" panose="02020603050405020304" pitchFamily="18" charset="0"/>
                          <a:ea typeface="+mn-ea"/>
                          <a:cs typeface="Times New Roman" panose="02020603050405020304" pitchFamily="18" charset="0"/>
                        </a:rPr>
                        <a:t>SST+T/S </a:t>
                      </a:r>
                      <a:r>
                        <a:rPr kumimoji="1" lang="en-US" altLang="zh-CN" sz="1600" kern="1200" dirty="0" err="1">
                          <a:solidFill>
                            <a:schemeClr val="tx1"/>
                          </a:solidFill>
                          <a:latin typeface="Times New Roman" panose="02020603050405020304" pitchFamily="18" charset="0"/>
                          <a:ea typeface="+mn-ea"/>
                          <a:cs typeface="Times New Roman" panose="02020603050405020304" pitchFamily="18" charset="0"/>
                        </a:rPr>
                        <a:t>profile+SIC</a:t>
                      </a:r>
                      <a:endParaRPr kumimoji="1" lang="zh-CN" alt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zh-CN" sz="1600" kern="1200" dirty="0">
                          <a:solidFill>
                            <a:schemeClr val="tx1"/>
                          </a:solidFill>
                          <a:latin typeface="Times New Roman" panose="02020603050405020304" pitchFamily="18" charset="0"/>
                          <a:ea typeface="+mn-ea"/>
                          <a:cs typeface="Times New Roman" panose="02020603050405020304" pitchFamily="18" charset="0"/>
                        </a:rPr>
                        <a:t>1985-2010</a:t>
                      </a:r>
                      <a:endParaRPr kumimoji="1" lang="zh-CN" alt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kumimoji="1" lang="en-US" altLang="zh-CN" sz="1600" kern="1200" dirty="0">
                          <a:solidFill>
                            <a:schemeClr val="tx1"/>
                          </a:solidFill>
                          <a:latin typeface="Times New Roman" panose="02020603050405020304" pitchFamily="18" charset="0"/>
                          <a:ea typeface="+mn-ea"/>
                          <a:cs typeface="Times New Roman" panose="02020603050405020304" pitchFamily="18" charset="0"/>
                        </a:rPr>
                        <a:t>ATM</a:t>
                      </a:r>
                      <a:endParaRPr kumimoji="1" lang="zh-CN" alt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zh-CN" sz="1600" kern="1200" dirty="0">
                          <a:solidFill>
                            <a:schemeClr val="tx1"/>
                          </a:solidFill>
                          <a:latin typeface="Times New Roman" panose="02020603050405020304" pitchFamily="18" charset="0"/>
                          <a:ea typeface="+mn-ea"/>
                          <a:cs typeface="Times New Roman" panose="02020603050405020304" pitchFamily="18" charset="0"/>
                        </a:rPr>
                        <a:t>UVT</a:t>
                      </a:r>
                      <a:endParaRPr kumimoji="1" lang="zh-CN" alt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023870" rtl="0" eaLnBrk="1" fontAlgn="auto" latinLnBrk="0" hangingPunct="1">
                        <a:lnSpc>
                          <a:spcPct val="100000"/>
                        </a:lnSpc>
                        <a:spcBef>
                          <a:spcPts val="0"/>
                        </a:spcBef>
                        <a:spcAft>
                          <a:spcPts val="0"/>
                        </a:spcAft>
                        <a:buClrTx/>
                        <a:buSzTx/>
                        <a:buFontTx/>
                        <a:buNone/>
                        <a:defRPr/>
                      </a:pPr>
                      <a:r>
                        <a:rPr kumimoji="1" lang="en-US" altLang="zh-CN" sz="1600" kern="1200" dirty="0">
                          <a:solidFill>
                            <a:schemeClr val="tx1"/>
                          </a:solidFill>
                          <a:latin typeface="Times New Roman" panose="02020603050405020304" pitchFamily="18" charset="0"/>
                          <a:ea typeface="+mn-ea"/>
                          <a:cs typeface="Times New Roman" panose="02020603050405020304" pitchFamily="18" charset="0"/>
                        </a:rPr>
                        <a:t>1985-2010</a:t>
                      </a:r>
                      <a:endParaRPr kumimoji="1" lang="zh-CN" alt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2" name="Group 1"/>
          <p:cNvGrpSpPr/>
          <p:nvPr/>
        </p:nvGrpSpPr>
        <p:grpSpPr>
          <a:xfrm>
            <a:off x="6377994" y="1535546"/>
            <a:ext cx="5325846" cy="2115765"/>
            <a:chOff x="646167" y="3000053"/>
            <a:chExt cx="5566385" cy="2294495"/>
          </a:xfrm>
        </p:grpSpPr>
        <p:pic>
          <p:nvPicPr>
            <p:cNvPr id="42" name="Picture 41"/>
            <p:cNvPicPr>
              <a:picLocks noChangeAspect="1"/>
            </p:cNvPicPr>
            <p:nvPr/>
          </p:nvPicPr>
          <p:blipFill>
            <a:blip r:embed="rId4"/>
            <a:stretch>
              <a:fillRect/>
            </a:stretch>
          </p:blipFill>
          <p:spPr>
            <a:xfrm>
              <a:off x="1065598" y="3310507"/>
              <a:ext cx="4755391" cy="1762112"/>
            </a:xfrm>
            <a:prstGeom prst="rect">
              <a:avLst/>
            </a:prstGeom>
          </p:spPr>
        </p:pic>
        <p:sp>
          <p:nvSpPr>
            <p:cNvPr id="44" name="Rounded Rectangle 43"/>
            <p:cNvSpPr/>
            <p:nvPr/>
          </p:nvSpPr>
          <p:spPr>
            <a:xfrm>
              <a:off x="646167" y="3000053"/>
              <a:ext cx="5566385" cy="22944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b-NO" dirty="0">
                  <a:solidFill>
                    <a:schemeClr val="tx1"/>
                  </a:solidFill>
                  <a:latin typeface="Times New Roman" panose="02020603050405020304" pitchFamily="18" charset="0"/>
                  <a:cs typeface="Times New Roman" panose="02020603050405020304" pitchFamily="18" charset="0"/>
                </a:rPr>
                <a:t>Ocean</a:t>
              </a:r>
              <a:r>
                <a:rPr lang="zh-CN" altLang="nb-NO" dirty="0">
                  <a:solidFill>
                    <a:schemeClr val="tx1"/>
                  </a:solidFill>
                  <a:latin typeface="Times New Roman" panose="02020603050405020304" pitchFamily="18" charset="0"/>
                  <a:cs typeface="Times New Roman" panose="02020603050405020304" pitchFamily="18" charset="0"/>
                </a:rPr>
                <a:t> </a:t>
              </a:r>
              <a:r>
                <a:rPr lang="nb-NO" altLang="zh-CN" dirty="0">
                  <a:solidFill>
                    <a:schemeClr val="tx1"/>
                  </a:solidFill>
                  <a:latin typeface="Times New Roman" panose="02020603050405020304" pitchFamily="18" charset="0"/>
                  <a:cs typeface="Times New Roman" panose="02020603050405020304" pitchFamily="18" charset="0"/>
                </a:rPr>
                <a:t>+</a:t>
              </a:r>
              <a:r>
                <a:rPr lang="zh-CN" altLang="nb-NO" dirty="0">
                  <a:solidFill>
                    <a:schemeClr val="tx1"/>
                  </a:solidFill>
                  <a:latin typeface="Times New Roman" panose="02020603050405020304" pitchFamily="18" charset="0"/>
                  <a:cs typeface="Times New Roman" panose="02020603050405020304" pitchFamily="18" charset="0"/>
                </a:rPr>
                <a:t> </a:t>
              </a:r>
              <a:r>
                <a:rPr lang="nb-NO" altLang="zh-CN" dirty="0">
                  <a:solidFill>
                    <a:schemeClr val="tx1"/>
                  </a:solidFill>
                  <a:latin typeface="Times New Roman" panose="02020603050405020304" pitchFamily="18" charset="0"/>
                  <a:cs typeface="Times New Roman" panose="02020603050405020304" pitchFamily="18" charset="0"/>
                </a:rPr>
                <a:t>Sea</a:t>
              </a:r>
              <a:r>
                <a:rPr lang="zh-CN" altLang="nb-NO" dirty="0">
                  <a:solidFill>
                    <a:schemeClr val="tx1"/>
                  </a:solidFill>
                  <a:latin typeface="Times New Roman" panose="02020603050405020304" pitchFamily="18" charset="0"/>
                  <a:cs typeface="Times New Roman" panose="02020603050405020304" pitchFamily="18" charset="0"/>
                </a:rPr>
                <a:t> </a:t>
              </a:r>
              <a:r>
                <a:rPr lang="nb-NO" altLang="zh-CN" dirty="0" err="1">
                  <a:solidFill>
                    <a:schemeClr val="tx1"/>
                  </a:solidFill>
                  <a:latin typeface="Times New Roman" panose="02020603050405020304" pitchFamily="18" charset="0"/>
                  <a:cs typeface="Times New Roman" panose="02020603050405020304" pitchFamily="18" charset="0"/>
                </a:rPr>
                <a:t>Ice</a:t>
              </a:r>
              <a:r>
                <a:rPr lang="zh-CN" altLang="nb-NO" dirty="0">
                  <a:solidFill>
                    <a:schemeClr val="tx1"/>
                  </a:solidFill>
                  <a:latin typeface="Times New Roman" panose="02020603050405020304" pitchFamily="18" charset="0"/>
                  <a:cs typeface="Times New Roman" panose="02020603050405020304" pitchFamily="18" charset="0"/>
                </a:rPr>
                <a:t> </a:t>
              </a:r>
              <a:r>
                <a:rPr lang="en-US" altLang="zh-CN" dirty="0">
                  <a:solidFill>
                    <a:schemeClr val="tx1"/>
                  </a:solidFill>
                  <a:latin typeface="Times New Roman" panose="02020603050405020304" pitchFamily="18" charset="0"/>
                  <a:cs typeface="Times New Roman" panose="02020603050405020304" pitchFamily="18" charset="0"/>
                </a:rPr>
                <a:t>: </a:t>
              </a:r>
              <a:r>
                <a:rPr lang="en-US" altLang="zh-CN" dirty="0" err="1">
                  <a:solidFill>
                    <a:schemeClr val="tx1"/>
                  </a:solidFill>
                  <a:latin typeface="Times New Roman" panose="02020603050405020304" pitchFamily="18" charset="0"/>
                  <a:cs typeface="Times New Roman" panose="02020603050405020304" pitchFamily="18" charset="0"/>
                </a:rPr>
                <a:t>EnKF</a:t>
              </a:r>
              <a:endParaRPr lang="nb-NO" dirty="0">
                <a:solidFill>
                  <a:schemeClr val="tx1"/>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720591" y="3929736"/>
            <a:ext cx="4734636" cy="2737105"/>
            <a:chOff x="6546941" y="3060377"/>
            <a:chExt cx="4336650" cy="2565416"/>
          </a:xfrm>
        </p:grpSpPr>
        <p:pic>
          <p:nvPicPr>
            <p:cNvPr id="47" name="Picture 46"/>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7094686" y="3483899"/>
              <a:ext cx="3287100" cy="1751833"/>
            </a:xfrm>
            <a:prstGeom prst="rect">
              <a:avLst/>
            </a:prstGeom>
          </p:spPr>
        </p:pic>
        <p:sp>
          <p:nvSpPr>
            <p:cNvPr id="48" name="Rectangle 47"/>
            <p:cNvSpPr/>
            <p:nvPr/>
          </p:nvSpPr>
          <p:spPr>
            <a:xfrm>
              <a:off x="8952861" y="5366169"/>
              <a:ext cx="1665297" cy="259624"/>
            </a:xfrm>
            <a:prstGeom prst="rect">
              <a:avLst/>
            </a:prstGeom>
          </p:spPr>
          <p:txBody>
            <a:bodyPr wrap="none">
              <a:spAutoFit/>
            </a:bodyPr>
            <a:lstStyle/>
            <a:p>
              <a:r>
                <a:rPr lang="en-US" altLang="zh-CN" sz="1200" dirty="0">
                  <a:latin typeface="Times New Roman Regular" panose="02020603050405020304" charset="0"/>
                  <a:cs typeface="Times New Roman Regular" panose="02020603050405020304" charset="0"/>
                </a:rPr>
                <a:t>(Garcia-Oliva et al., 2024)</a:t>
              </a:r>
              <a:endParaRPr lang="nb-NO" sz="1200" dirty="0">
                <a:latin typeface="Times New Roman Regular" panose="02020603050405020304" charset="0"/>
                <a:cs typeface="Times New Roman Regular" panose="02020603050405020304" charset="0"/>
              </a:endParaRPr>
            </a:p>
          </p:txBody>
        </p:sp>
        <p:sp>
          <p:nvSpPr>
            <p:cNvPr id="45" name="Rounded Rectangle 44"/>
            <p:cNvSpPr/>
            <p:nvPr/>
          </p:nvSpPr>
          <p:spPr>
            <a:xfrm>
              <a:off x="6546941" y="3060377"/>
              <a:ext cx="4336650" cy="22744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latin typeface="Times New Roman" panose="02020603050405020304" pitchFamily="18" charset="0"/>
                  <a:cs typeface="Times New Roman" panose="02020603050405020304" pitchFamily="18" charset="0"/>
                </a:rPr>
                <a:t>Atmosphere</a:t>
              </a:r>
              <a:r>
                <a:rPr lang="en-US" altLang="zh-CN" dirty="0">
                  <a:solidFill>
                    <a:schemeClr val="tx1"/>
                  </a:solidFill>
                  <a:latin typeface="Times New Roman" panose="02020603050405020304" pitchFamily="18" charset="0"/>
                  <a:cs typeface="Times New Roman" panose="02020603050405020304" pitchFamily="18" charset="0"/>
                </a:rPr>
                <a:t>: Nudging</a:t>
              </a:r>
              <a:endParaRPr lang="nb-NO" dirty="0">
                <a:solidFill>
                  <a:schemeClr val="tx1"/>
                </a:solidFill>
                <a:latin typeface="Times New Roman" panose="02020603050405020304" pitchFamily="18" charset="0"/>
                <a:cs typeface="Times New Roman" panose="02020603050405020304" pitchFamily="18" charset="0"/>
              </a:endParaRPr>
            </a:p>
          </p:txBody>
        </p:sp>
      </p:grpSp>
      <p:sp>
        <p:nvSpPr>
          <p:cNvPr id="14" name="中国海洋大学 理学学士 (2004.7)…"/>
          <p:cNvSpPr txBox="1">
            <a:spLocks noChangeArrowheads="1"/>
          </p:cNvSpPr>
          <p:nvPr/>
        </p:nvSpPr>
        <p:spPr bwMode="auto">
          <a:xfrm>
            <a:off x="671702" y="1593942"/>
            <a:ext cx="2495472" cy="46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3600">
                <a:solidFill>
                  <a:srgbClr val="000000"/>
                </a:solidFill>
                <a:latin typeface="Helvetica Light" charset="0"/>
                <a:ea typeface="Helvetica Light" charset="0"/>
                <a:cs typeface="Helvetica Light" charset="0"/>
                <a:sym typeface="Helvetica Light" charset="0"/>
              </a:defRPr>
            </a:lvl1pPr>
            <a:lvl2pPr marL="742950" indent="-285750">
              <a:defRPr sz="3600">
                <a:solidFill>
                  <a:srgbClr val="000000"/>
                </a:solidFill>
                <a:latin typeface="Helvetica Light" charset="0"/>
                <a:ea typeface="Helvetica Light" charset="0"/>
                <a:cs typeface="Helvetica Light" charset="0"/>
                <a:sym typeface="Helvetica Light" charset="0"/>
              </a:defRPr>
            </a:lvl2pPr>
            <a:lvl3pPr marL="1143000" indent="-228600">
              <a:defRPr sz="3600">
                <a:solidFill>
                  <a:srgbClr val="000000"/>
                </a:solidFill>
                <a:latin typeface="Helvetica Light" charset="0"/>
                <a:ea typeface="Helvetica Light" charset="0"/>
                <a:cs typeface="Helvetica Light" charset="0"/>
                <a:sym typeface="Helvetica Light" charset="0"/>
              </a:defRPr>
            </a:lvl3pPr>
            <a:lvl4pPr marL="1600200" indent="-228600">
              <a:defRPr sz="3600">
                <a:solidFill>
                  <a:srgbClr val="000000"/>
                </a:solidFill>
                <a:latin typeface="Helvetica Light" charset="0"/>
                <a:ea typeface="Helvetica Light" charset="0"/>
                <a:cs typeface="Helvetica Light" charset="0"/>
                <a:sym typeface="Helvetica Light" charset="0"/>
              </a:defRPr>
            </a:lvl4pPr>
            <a:lvl5pPr marL="2057400" indent="-228600">
              <a:defRPr sz="3600">
                <a:solidFill>
                  <a:srgbClr val="000000"/>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lnSpc>
                <a:spcPct val="150000"/>
              </a:lnSpc>
              <a:buSzPct val="75000"/>
            </a:pPr>
            <a:r>
              <a:rPr lang="en-GB" altLang="zh-CN" sz="1800" dirty="0">
                <a:solidFill>
                  <a:schemeClr val="tx1"/>
                </a:solidFill>
                <a:latin typeface="Times New Roman" panose="02020603050405020304" pitchFamily="18" charset="0"/>
                <a:ea typeface="+mn-ea"/>
                <a:cs typeface="Times New Roman" panose="02020603050405020304" pitchFamily="18" charset="0"/>
                <a:sym typeface="Optima" panose="02000503060000020004" charset="0"/>
              </a:rPr>
              <a:t>Experimental design: </a:t>
            </a:r>
          </a:p>
        </p:txBody>
      </p:sp>
      <p:sp>
        <p:nvSpPr>
          <p:cNvPr id="17" name="圆角矩形 23"/>
          <p:cNvSpPr/>
          <p:nvPr/>
        </p:nvSpPr>
        <p:spPr>
          <a:xfrm>
            <a:off x="248479" y="794729"/>
            <a:ext cx="11549511" cy="655589"/>
          </a:xfrm>
          <a:prstGeom prst="roundRect">
            <a:avLst/>
          </a:prstGeom>
          <a:solidFill>
            <a:schemeClr val="accent5">
              <a:lumMod val="20000"/>
              <a:lumOff val="80000"/>
              <a:alpha val="12000"/>
            </a:schemeClr>
          </a:solidFill>
          <a:ln w="1270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anchor="ctr" anchorCtr="0">
            <a:noAutofit/>
          </a:bodyPr>
          <a:lstStyle/>
          <a:p>
            <a:pPr>
              <a:lnSpc>
                <a:spcPct val="150000"/>
              </a:lnSpc>
              <a:buSzPct val="75000"/>
            </a:pPr>
            <a:r>
              <a:rPr lang="en-GB" altLang="zh-CN" dirty="0">
                <a:solidFill>
                  <a:schemeClr val="tx1"/>
                </a:solidFill>
                <a:latin typeface="Times New Roman" panose="02020603050405020304" pitchFamily="18" charset="0"/>
                <a:cs typeface="Times New Roman" panose="02020603050405020304" pitchFamily="18" charset="0"/>
                <a:sym typeface="Optima" panose="02000503060000020004" charset="0"/>
              </a:rPr>
              <a:t>Our goal: Investigate the effect of initialization of different components on the seasonal prediction of Antarctic sea ice</a:t>
            </a:r>
          </a:p>
        </p:txBody>
      </p:sp>
      <p:pic>
        <p:nvPicPr>
          <p:cNvPr id="10" name="图片 8">
            <a:extLst>
              <a:ext uri="{FF2B5EF4-FFF2-40B4-BE49-F238E27FC236}">
                <a16:creationId xmlns:a16="http://schemas.microsoft.com/office/drawing/2014/main" id="{596B036E-86FF-74E2-85E8-EAF26F04DC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71433" y="3732940"/>
            <a:ext cx="3813571" cy="3098527"/>
          </a:xfrm>
          <a:prstGeom prst="rect">
            <a:avLst/>
          </a:prstGeom>
        </p:spPr>
      </p:pic>
      <p:sp>
        <p:nvSpPr>
          <p:cNvPr id="13" name="TextBox 12">
            <a:extLst>
              <a:ext uri="{FF2B5EF4-FFF2-40B4-BE49-F238E27FC236}">
                <a16:creationId xmlns:a16="http://schemas.microsoft.com/office/drawing/2014/main" id="{39B01345-8A66-C04E-B173-F39BBB89A59C}"/>
              </a:ext>
            </a:extLst>
          </p:cNvPr>
          <p:cNvSpPr txBox="1"/>
          <p:nvPr/>
        </p:nvSpPr>
        <p:spPr>
          <a:xfrm>
            <a:off x="9647802" y="6528342"/>
            <a:ext cx="2743200" cy="369332"/>
          </a:xfrm>
          <a:prstGeom prst="rect">
            <a:avLst/>
          </a:prstGeom>
          <a:noFill/>
        </p:spPr>
        <p:txBody>
          <a:bodyPr wrap="square" rtlCol="0">
            <a:spAutoFit/>
          </a:bodyPr>
          <a:lstStyle/>
          <a:p>
            <a:r>
              <a:rPr lang="en-NO" dirty="0"/>
              <a:t>(Xiu et al., </a:t>
            </a:r>
            <a:r>
              <a:rPr lang="en-NO" i="1" dirty="0"/>
              <a:t>JAMES</a:t>
            </a:r>
            <a:r>
              <a:rPr lang="en-NO" dirty="0"/>
              <a:t>,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0" y="158356"/>
            <a:ext cx="6871433" cy="461665"/>
          </a:xfrm>
          <a:prstGeom prst="rect">
            <a:avLst/>
          </a:prstGeom>
          <a:noFill/>
        </p:spPr>
        <p:txBody>
          <a:bodyPr wrap="none" rtlCol="0">
            <a:spAutoFit/>
          </a:bodyPr>
          <a:lstStyle/>
          <a:p>
            <a:r>
              <a:rPr lang="nb-NO" sz="2400" dirty="0">
                <a:latin typeface="Times New Roman Regular" panose="02020603050405020304" charset="0"/>
                <a:cs typeface="Times New Roman Regular" panose="02020603050405020304" charset="0"/>
              </a:rPr>
              <a:t>1</a:t>
            </a:r>
            <a:r>
              <a:rPr lang="en-US" sz="2400" dirty="0">
                <a:latin typeface="Times New Roman Regular" panose="02020603050405020304" charset="0"/>
                <a:cs typeface="Times New Roman Regular" panose="02020603050405020304" charset="0"/>
              </a:rPr>
              <a:t>. </a:t>
            </a:r>
            <a:r>
              <a:rPr lang="en-US" sz="2400" dirty="0">
                <a:latin typeface="Times New Roman" panose="02020603050405020304" pitchFamily="18" charset="0"/>
                <a:cs typeface="Times New Roman" panose="02020603050405020304" pitchFamily="18" charset="0"/>
              </a:rPr>
              <a:t>Seasonal prediction of Antarctic sea ice in </a:t>
            </a:r>
            <a:r>
              <a:rPr lang="en-US" sz="2400" dirty="0" err="1">
                <a:latin typeface="Times New Roman" panose="02020603050405020304" pitchFamily="18" charset="0"/>
                <a:cs typeface="Times New Roman" panose="02020603050405020304" pitchFamily="18" charset="0"/>
              </a:rPr>
              <a:t>NorCPM</a:t>
            </a:r>
            <a:endParaRPr lang="en-US" sz="2400" dirty="0">
              <a:latin typeface="Times New Roman" panose="02020603050405020304" pitchFamily="18" charset="0"/>
              <a:cs typeface="Times New Roman" panose="02020603050405020304" pitchFamily="18" charset="0"/>
            </a:endParaRPr>
          </a:p>
        </p:txBody>
      </p:sp>
      <p:sp>
        <p:nvSpPr>
          <p:cNvPr id="8" name="object 3"/>
          <p:cNvSpPr/>
          <p:nvPr/>
        </p:nvSpPr>
        <p:spPr>
          <a:xfrm>
            <a:off x="0" y="687301"/>
            <a:ext cx="12192000" cy="45719"/>
          </a:xfrm>
          <a:prstGeom prst="rect">
            <a:avLst/>
          </a:prstGeom>
          <a:blipFill>
            <a:blip r:embed="rId3" cstate="print"/>
            <a:stretch>
              <a:fillRect/>
            </a:stretch>
          </a:blipFill>
        </p:spPr>
        <p:txBody>
          <a:bodyPr wrap="square" lIns="0" tIns="0" rIns="0" bIns="0" rtlCol="0"/>
          <a:lstStyle/>
          <a:p>
            <a:endParaRPr/>
          </a:p>
        </p:txBody>
      </p:sp>
      <p:sp>
        <p:nvSpPr>
          <p:cNvPr id="13" name="Slide Number Placeholder 12"/>
          <p:cNvSpPr>
            <a:spLocks noGrp="1"/>
          </p:cNvSpPr>
          <p:nvPr>
            <p:ph type="sldNum" sz="quarter" idx="12"/>
          </p:nvPr>
        </p:nvSpPr>
        <p:spPr/>
        <p:txBody>
          <a:bodyPr/>
          <a:lstStyle/>
          <a:p>
            <a:fld id="{49AE70B2-8BF9-45C0-BB95-33D1B9D3A854}" type="slidenum">
              <a:rPr lang="zh-CN" altLang="en-US" smtClean="0"/>
              <a:t>35</a:t>
            </a:fld>
            <a:endParaRPr lang="zh-CN" altLang="en-US" dirty="0"/>
          </a:p>
        </p:txBody>
      </p:sp>
      <p:sp>
        <p:nvSpPr>
          <p:cNvPr id="22" name="中国海洋大学 理学学士 (2004.7)…"/>
          <p:cNvSpPr txBox="1">
            <a:spLocks noChangeArrowheads="1"/>
          </p:cNvSpPr>
          <p:nvPr/>
        </p:nvSpPr>
        <p:spPr bwMode="auto">
          <a:xfrm>
            <a:off x="178575" y="991276"/>
            <a:ext cx="12602119" cy="5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3600">
                <a:solidFill>
                  <a:srgbClr val="000000"/>
                </a:solidFill>
                <a:latin typeface="Helvetica Light" charset="0"/>
                <a:ea typeface="Helvetica Light" charset="0"/>
                <a:cs typeface="Helvetica Light" charset="0"/>
                <a:sym typeface="Helvetica Light" charset="0"/>
              </a:defRPr>
            </a:lvl1pPr>
            <a:lvl2pPr marL="742950" indent="-285750">
              <a:defRPr sz="3600">
                <a:solidFill>
                  <a:srgbClr val="000000"/>
                </a:solidFill>
                <a:latin typeface="Helvetica Light" charset="0"/>
                <a:ea typeface="Helvetica Light" charset="0"/>
                <a:cs typeface="Helvetica Light" charset="0"/>
                <a:sym typeface="Helvetica Light" charset="0"/>
              </a:defRPr>
            </a:lvl2pPr>
            <a:lvl3pPr marL="1143000" indent="-228600">
              <a:defRPr sz="3600">
                <a:solidFill>
                  <a:srgbClr val="000000"/>
                </a:solidFill>
                <a:latin typeface="Helvetica Light" charset="0"/>
                <a:ea typeface="Helvetica Light" charset="0"/>
                <a:cs typeface="Helvetica Light" charset="0"/>
                <a:sym typeface="Helvetica Light" charset="0"/>
              </a:defRPr>
            </a:lvl3pPr>
            <a:lvl4pPr marL="1600200" indent="-228600">
              <a:defRPr sz="3600">
                <a:solidFill>
                  <a:srgbClr val="000000"/>
                </a:solidFill>
                <a:latin typeface="Helvetica Light" charset="0"/>
                <a:ea typeface="Helvetica Light" charset="0"/>
                <a:cs typeface="Helvetica Light" charset="0"/>
                <a:sym typeface="Helvetica Light" charset="0"/>
              </a:defRPr>
            </a:lvl4pPr>
            <a:lvl5pPr marL="2057400" indent="-228600">
              <a:defRPr sz="3600">
                <a:solidFill>
                  <a:srgbClr val="000000"/>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lnSpc>
                <a:spcPct val="150000"/>
              </a:lnSpc>
              <a:buSzPct val="75000"/>
            </a:pPr>
            <a:r>
              <a:rPr lang="en-US" altLang="zh-CN" sz="2400" dirty="0">
                <a:solidFill>
                  <a:schemeClr val="tx1"/>
                </a:solidFill>
                <a:latin typeface="Times New Roman" panose="02020603050405020304" pitchFamily="18" charset="0"/>
                <a:ea typeface="+mn-ea"/>
                <a:cs typeface="Times New Roman" panose="02020603050405020304" pitchFamily="18" charset="0"/>
                <a:sym typeface="Optima" panose="02000503060000020004" charset="0"/>
              </a:rPr>
              <a:t>Prediction skill of SIE in the Weddell Sea</a:t>
            </a:r>
            <a:r>
              <a:rPr lang="zh-CN" altLang="nb-NO" sz="2400" dirty="0">
                <a:solidFill>
                  <a:schemeClr val="tx1"/>
                </a:solidFill>
                <a:latin typeface="Times New Roman" panose="02020603050405020304" pitchFamily="18" charset="0"/>
                <a:ea typeface="+mn-ea"/>
                <a:cs typeface="Times New Roman" panose="02020603050405020304" pitchFamily="18" charset="0"/>
                <a:sym typeface="Optima" panose="02000503060000020004" charset="0"/>
              </a:rPr>
              <a:t>：</a:t>
            </a:r>
            <a:endParaRPr lang="en-US" altLang="zh-CN" sz="2400" dirty="0">
              <a:solidFill>
                <a:schemeClr val="tx1"/>
              </a:solidFill>
              <a:latin typeface="Times New Roman" panose="02020603050405020304" pitchFamily="18" charset="0"/>
              <a:ea typeface="+mn-ea"/>
              <a:cs typeface="Times New Roman" panose="02020603050405020304" pitchFamily="18" charset="0"/>
              <a:sym typeface="Optima" panose="02000503060000020004" charset="0"/>
            </a:endParaRPr>
          </a:p>
        </p:txBody>
      </p:sp>
      <p:sp>
        <p:nvSpPr>
          <p:cNvPr id="30" name="圆角矩形 23"/>
          <p:cNvSpPr/>
          <p:nvPr/>
        </p:nvSpPr>
        <p:spPr>
          <a:xfrm>
            <a:off x="1825884" y="5023076"/>
            <a:ext cx="8165609" cy="1030501"/>
          </a:xfrm>
          <a:prstGeom prst="roundRect">
            <a:avLst/>
          </a:prstGeom>
          <a:solidFill>
            <a:schemeClr val="accent5">
              <a:lumMod val="20000"/>
              <a:lumOff val="80000"/>
              <a:alpha val="12000"/>
            </a:schemeClr>
          </a:solidFill>
          <a:ln w="1270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anchor="ctr" anchorCtr="0">
            <a:noAutofit/>
          </a:bodyPr>
          <a:lstStyle/>
          <a:p>
            <a:pPr marL="285750" indent="-285750">
              <a:lnSpc>
                <a:spcPct val="150000"/>
              </a:lnSpc>
              <a:buSzPct val="75000"/>
              <a:buFont typeface="Wingdings" panose="05000000000000000000" pitchFamily="2" charset="2"/>
              <a:buChar char="Ø"/>
            </a:pPr>
            <a:r>
              <a:rPr lang="nb-NO" altLang="zh-CN" dirty="0" err="1">
                <a:solidFill>
                  <a:schemeClr val="tx1"/>
                </a:solidFill>
                <a:latin typeface="Times New Roman" panose="02020603050405020304" pitchFamily="18" charset="0"/>
                <a:cs typeface="Times New Roman" panose="02020603050405020304" pitchFamily="18" charset="0"/>
                <a:sym typeface="Optima" panose="02000503060000020004" charset="0"/>
              </a:rPr>
              <a:t>Once</a:t>
            </a:r>
            <a:r>
              <a:rPr lang="zh-CN" altLang="nb-NO" dirty="0">
                <a:solidFill>
                  <a:schemeClr val="tx1"/>
                </a:solidFill>
                <a:latin typeface="Times New Roman" panose="02020603050405020304" pitchFamily="18" charset="0"/>
                <a:cs typeface="Times New Roman" panose="02020603050405020304" pitchFamily="18" charset="0"/>
                <a:sym typeface="Optima" panose="02000503060000020004" charset="0"/>
              </a:rPr>
              <a:t> </a:t>
            </a:r>
            <a:r>
              <a:rPr lang="nb-NO" altLang="zh-CN" dirty="0" err="1">
                <a:solidFill>
                  <a:schemeClr val="tx1"/>
                </a:solidFill>
                <a:latin typeface="Times New Roman" panose="02020603050405020304" pitchFamily="18" charset="0"/>
                <a:cs typeface="Times New Roman" panose="02020603050405020304" pitchFamily="18" charset="0"/>
                <a:sym typeface="Optima" panose="02000503060000020004" charset="0"/>
              </a:rPr>
              <a:t>ocean</a:t>
            </a:r>
            <a:r>
              <a:rPr lang="zh-CN" altLang="nb-NO" dirty="0">
                <a:solidFill>
                  <a:schemeClr val="tx1"/>
                </a:solidFill>
                <a:latin typeface="Times New Roman" panose="02020603050405020304" pitchFamily="18" charset="0"/>
                <a:cs typeface="Times New Roman" panose="02020603050405020304" pitchFamily="18" charset="0"/>
                <a:sym typeface="Optima" panose="02000503060000020004" charset="0"/>
              </a:rPr>
              <a:t> </a:t>
            </a:r>
            <a:r>
              <a:rPr lang="en-US" altLang="zh-CN" dirty="0">
                <a:solidFill>
                  <a:schemeClr val="tx1"/>
                </a:solidFill>
                <a:latin typeface="Times New Roman" panose="02020603050405020304" pitchFamily="18" charset="0"/>
                <a:cs typeface="Times New Roman" panose="02020603050405020304" pitchFamily="18" charset="0"/>
                <a:sym typeface="Optima" panose="02000503060000020004" charset="0"/>
              </a:rPr>
              <a:t>is initialized</a:t>
            </a:r>
            <a:r>
              <a:rPr lang="nb-NO" altLang="zh-CN" dirty="0">
                <a:solidFill>
                  <a:schemeClr val="tx1"/>
                </a:solidFill>
                <a:latin typeface="Times New Roman" panose="02020603050405020304" pitchFamily="18" charset="0"/>
                <a:cs typeface="Times New Roman" panose="02020603050405020304" pitchFamily="18" charset="0"/>
                <a:sym typeface="Optima" panose="02000503060000020004" charset="0"/>
              </a:rPr>
              <a:t>,</a:t>
            </a:r>
            <a:r>
              <a:rPr lang="zh-CN" altLang="nb-NO" dirty="0">
                <a:solidFill>
                  <a:schemeClr val="tx1"/>
                </a:solidFill>
                <a:latin typeface="Times New Roman" panose="02020603050405020304" pitchFamily="18" charset="0"/>
                <a:cs typeface="Times New Roman" panose="02020603050405020304" pitchFamily="18" charset="0"/>
                <a:sym typeface="Optima" panose="02000503060000020004" charset="0"/>
              </a:rPr>
              <a:t> </a:t>
            </a:r>
            <a:r>
              <a:rPr lang="en-US" altLang="zh-CN" dirty="0">
                <a:solidFill>
                  <a:schemeClr val="tx1"/>
                </a:solidFill>
                <a:latin typeface="Times New Roman" panose="02020603050405020304" pitchFamily="18" charset="0"/>
                <a:cs typeface="Times New Roman" panose="02020603050405020304" pitchFamily="18" charset="0"/>
                <a:sym typeface="Optima" panose="02000503060000020004" charset="0"/>
              </a:rPr>
              <a:t>SIC initialization </a:t>
            </a:r>
            <a:r>
              <a:rPr lang="nb-NO" altLang="zh-CN" dirty="0" err="1">
                <a:solidFill>
                  <a:schemeClr val="tx1"/>
                </a:solidFill>
                <a:latin typeface="Times New Roman" panose="02020603050405020304" pitchFamily="18" charset="0"/>
                <a:cs typeface="Times New Roman" panose="02020603050405020304" pitchFamily="18" charset="0"/>
                <a:sym typeface="Optima" panose="02000503060000020004" charset="0"/>
              </a:rPr>
              <a:t>provides</a:t>
            </a:r>
            <a:r>
              <a:rPr lang="zh-CN" altLang="nb-NO" dirty="0">
                <a:solidFill>
                  <a:schemeClr val="tx1"/>
                </a:solidFill>
                <a:latin typeface="Times New Roman" panose="02020603050405020304" pitchFamily="18" charset="0"/>
                <a:cs typeface="Times New Roman" panose="02020603050405020304" pitchFamily="18" charset="0"/>
                <a:sym typeface="Optima" panose="02000503060000020004" charset="0"/>
              </a:rPr>
              <a:t> </a:t>
            </a:r>
            <a:r>
              <a:rPr lang="nb-NO" altLang="zh-CN" dirty="0" err="1">
                <a:solidFill>
                  <a:schemeClr val="tx1"/>
                </a:solidFill>
                <a:latin typeface="Times New Roman" panose="02020603050405020304" pitchFamily="18" charset="0"/>
                <a:cs typeface="Times New Roman" panose="02020603050405020304" pitchFamily="18" charset="0"/>
                <a:sym typeface="Optima" panose="02000503060000020004" charset="0"/>
              </a:rPr>
              <a:t>limited</a:t>
            </a:r>
            <a:r>
              <a:rPr lang="zh-CN" altLang="nb-NO" dirty="0">
                <a:solidFill>
                  <a:schemeClr val="tx1"/>
                </a:solidFill>
                <a:latin typeface="Times New Roman" panose="02020603050405020304" pitchFamily="18" charset="0"/>
                <a:cs typeface="Times New Roman" panose="02020603050405020304" pitchFamily="18" charset="0"/>
                <a:sym typeface="Optima" panose="02000503060000020004" charset="0"/>
              </a:rPr>
              <a:t> </a:t>
            </a:r>
            <a:r>
              <a:rPr lang="nb-NO" altLang="zh-CN" dirty="0" err="1">
                <a:solidFill>
                  <a:schemeClr val="tx1"/>
                </a:solidFill>
                <a:latin typeface="Times New Roman" panose="02020603050405020304" pitchFamily="18" charset="0"/>
                <a:cs typeface="Times New Roman" panose="02020603050405020304" pitchFamily="18" charset="0"/>
                <a:sym typeface="Optima" panose="02000503060000020004" charset="0"/>
              </a:rPr>
              <a:t>benefit</a:t>
            </a:r>
            <a:r>
              <a:rPr lang="nb-NO" altLang="zh-CN" dirty="0">
                <a:solidFill>
                  <a:schemeClr val="tx1"/>
                </a:solidFill>
                <a:latin typeface="Times New Roman" panose="02020603050405020304" pitchFamily="18" charset="0"/>
                <a:cs typeface="Times New Roman" panose="02020603050405020304" pitchFamily="18" charset="0"/>
                <a:sym typeface="Optima" panose="02000503060000020004" charset="0"/>
              </a:rPr>
              <a:t> for </a:t>
            </a:r>
            <a:r>
              <a:rPr lang="nb-NO" altLang="zh-CN" dirty="0" err="1">
                <a:solidFill>
                  <a:schemeClr val="tx1"/>
                </a:solidFill>
                <a:latin typeface="Times New Roman" panose="02020603050405020304" pitchFamily="18" charset="0"/>
                <a:cs typeface="Times New Roman" panose="02020603050405020304" pitchFamily="18" charset="0"/>
                <a:sym typeface="Optima" panose="02000503060000020004" charset="0"/>
              </a:rPr>
              <a:t>prediction</a:t>
            </a:r>
            <a:r>
              <a:rPr lang="nb-NO" altLang="zh-CN" dirty="0">
                <a:solidFill>
                  <a:schemeClr val="tx1"/>
                </a:solidFill>
                <a:latin typeface="Times New Roman" panose="02020603050405020304" pitchFamily="18" charset="0"/>
                <a:cs typeface="Times New Roman" panose="02020603050405020304" pitchFamily="18" charset="0"/>
                <a:sym typeface="Optima" panose="02000503060000020004" charset="0"/>
              </a:rPr>
              <a:t>.</a:t>
            </a:r>
          </a:p>
          <a:p>
            <a:pPr marL="285750" indent="-285750">
              <a:lnSpc>
                <a:spcPct val="150000"/>
              </a:lnSpc>
              <a:buSzPct val="75000"/>
              <a:buFont typeface="Wingdings" panose="05000000000000000000" pitchFamily="2" charset="2"/>
              <a:buChar char="Ø"/>
            </a:pPr>
            <a:r>
              <a:rPr lang="nb-NO" altLang="zh-CN" dirty="0" err="1">
                <a:solidFill>
                  <a:schemeClr val="tx1"/>
                </a:solidFill>
                <a:latin typeface="Times New Roman" panose="02020603050405020304" pitchFamily="18" charset="0"/>
                <a:cs typeface="Times New Roman" panose="02020603050405020304" pitchFamily="18" charset="0"/>
                <a:sym typeface="Optima" panose="02000503060000020004" charset="0"/>
              </a:rPr>
              <a:t>Atmosphere</a:t>
            </a:r>
            <a:r>
              <a:rPr lang="zh-CN" altLang="nb-NO" dirty="0">
                <a:solidFill>
                  <a:schemeClr val="tx1"/>
                </a:solidFill>
                <a:latin typeface="Times New Roman" panose="02020603050405020304" pitchFamily="18" charset="0"/>
                <a:cs typeface="Times New Roman" panose="02020603050405020304" pitchFamily="18" charset="0"/>
                <a:sym typeface="Optima" panose="02000503060000020004" charset="0"/>
              </a:rPr>
              <a:t> </a:t>
            </a:r>
            <a:r>
              <a:rPr lang="nb-NO" altLang="zh-CN" dirty="0" err="1">
                <a:solidFill>
                  <a:schemeClr val="tx1"/>
                </a:solidFill>
                <a:latin typeface="Times New Roman" panose="02020603050405020304" pitchFamily="18" charset="0"/>
                <a:cs typeface="Times New Roman" panose="02020603050405020304" pitchFamily="18" charset="0"/>
                <a:sym typeface="Optima" panose="02000503060000020004" charset="0"/>
              </a:rPr>
              <a:t>initialization</a:t>
            </a:r>
            <a:r>
              <a:rPr lang="zh-CN" altLang="nb-NO" dirty="0">
                <a:solidFill>
                  <a:schemeClr val="tx1"/>
                </a:solidFill>
                <a:latin typeface="Times New Roman" panose="02020603050405020304" pitchFamily="18" charset="0"/>
                <a:cs typeface="Times New Roman" panose="02020603050405020304" pitchFamily="18" charset="0"/>
                <a:sym typeface="Optima" panose="02000503060000020004" charset="0"/>
              </a:rPr>
              <a:t> </a:t>
            </a:r>
            <a:r>
              <a:rPr lang="nb-NO" altLang="zh-CN" dirty="0" err="1">
                <a:solidFill>
                  <a:schemeClr val="tx1"/>
                </a:solidFill>
                <a:latin typeface="Times New Roman" panose="02020603050405020304" pitchFamily="18" charset="0"/>
                <a:cs typeface="Times New Roman" panose="02020603050405020304" pitchFamily="18" charset="0"/>
                <a:sym typeface="Optima" panose="02000503060000020004" charset="0"/>
              </a:rPr>
              <a:t>performs</a:t>
            </a:r>
            <a:r>
              <a:rPr lang="zh-CN" altLang="nb-NO" dirty="0">
                <a:solidFill>
                  <a:schemeClr val="tx1"/>
                </a:solidFill>
                <a:latin typeface="Times New Roman" panose="02020603050405020304" pitchFamily="18" charset="0"/>
                <a:cs typeface="Times New Roman" panose="02020603050405020304" pitchFamily="18" charset="0"/>
                <a:sym typeface="Optima" panose="02000503060000020004" charset="0"/>
              </a:rPr>
              <a:t> </a:t>
            </a:r>
            <a:r>
              <a:rPr lang="nb-NO" altLang="zh-CN" dirty="0">
                <a:solidFill>
                  <a:schemeClr val="tx1"/>
                </a:solidFill>
                <a:latin typeface="Times New Roman" panose="02020603050405020304" pitchFamily="18" charset="0"/>
                <a:cs typeface="Times New Roman" panose="02020603050405020304" pitchFamily="18" charset="0"/>
                <a:sym typeface="Optima" panose="02000503060000020004" charset="0"/>
              </a:rPr>
              <a:t>best</a:t>
            </a:r>
            <a:r>
              <a:rPr lang="en-US" altLang="zh-CN" dirty="0">
                <a:solidFill>
                  <a:schemeClr val="tx1"/>
                </a:solidFill>
                <a:latin typeface="Times New Roman" panose="02020603050405020304" pitchFamily="18" charset="0"/>
                <a:cs typeface="Times New Roman" panose="02020603050405020304" pitchFamily="18" charset="0"/>
                <a:sym typeface="Optima" panose="02000503060000020004" charset="0"/>
              </a:rPr>
              <a:t>.</a:t>
            </a:r>
            <a:endParaRPr lang="nb-NO" altLang="zh-CN" dirty="0">
              <a:solidFill>
                <a:schemeClr val="tx1"/>
              </a:solidFill>
              <a:latin typeface="Times New Roman" panose="02020603050405020304" pitchFamily="18" charset="0"/>
              <a:cs typeface="Times New Roman" panose="02020603050405020304" pitchFamily="18" charset="0"/>
              <a:sym typeface="Optima" panose="02000503060000020004" charset="0"/>
            </a:endParaRPr>
          </a:p>
        </p:txBody>
      </p:sp>
      <p:grpSp>
        <p:nvGrpSpPr>
          <p:cNvPr id="7" name="Group 6"/>
          <p:cNvGrpSpPr/>
          <p:nvPr/>
        </p:nvGrpSpPr>
        <p:grpSpPr>
          <a:xfrm>
            <a:off x="1676411" y="1654458"/>
            <a:ext cx="8619137" cy="2809238"/>
            <a:chOff x="1353025" y="3277346"/>
            <a:chExt cx="8619137" cy="2809238"/>
          </a:xfrm>
        </p:grpSpPr>
        <p:grpSp>
          <p:nvGrpSpPr>
            <p:cNvPr id="5" name="Group 4"/>
            <p:cNvGrpSpPr/>
            <p:nvPr/>
          </p:nvGrpSpPr>
          <p:grpSpPr>
            <a:xfrm>
              <a:off x="1353025" y="3277346"/>
              <a:ext cx="8619137" cy="2809238"/>
              <a:chOff x="1353025" y="3277346"/>
              <a:chExt cx="8619137" cy="2809238"/>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78781"/>
              <a:stretch>
                <a:fillRect/>
              </a:stretch>
            </p:blipFill>
            <p:spPr>
              <a:xfrm>
                <a:off x="1353025" y="3277346"/>
                <a:ext cx="8619137" cy="2809238"/>
              </a:xfrm>
              <a:prstGeom prst="rect">
                <a:avLst/>
              </a:prstGeom>
            </p:spPr>
          </p:pic>
          <p:cxnSp>
            <p:nvCxnSpPr>
              <p:cNvPr id="10" name="直接箭头连接符 7"/>
              <p:cNvCxnSpPr/>
              <p:nvPr/>
            </p:nvCxnSpPr>
            <p:spPr>
              <a:xfrm flipV="1">
                <a:off x="3558486" y="4961558"/>
                <a:ext cx="1013514" cy="880305"/>
              </a:xfrm>
              <a:prstGeom prst="straightConnector1">
                <a:avLst/>
              </a:prstGeom>
              <a:ln w="635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7"/>
              <p:cNvCxnSpPr/>
              <p:nvPr/>
            </p:nvCxnSpPr>
            <p:spPr>
              <a:xfrm flipV="1">
                <a:off x="2599548" y="3729300"/>
                <a:ext cx="1318314" cy="1232452"/>
              </a:xfrm>
              <a:prstGeom prst="straightConnector1">
                <a:avLst/>
              </a:prstGeom>
              <a:ln w="635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7"/>
              <p:cNvCxnSpPr/>
              <p:nvPr/>
            </p:nvCxnSpPr>
            <p:spPr>
              <a:xfrm>
                <a:off x="2668773" y="4961945"/>
                <a:ext cx="1594883" cy="0"/>
              </a:xfrm>
              <a:prstGeom prst="straightConnector1">
                <a:avLst/>
              </a:prstGeom>
              <a:ln w="63500">
                <a:solidFill>
                  <a:schemeClr val="accent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rot="16200000">
              <a:off x="876341" y="4634371"/>
              <a:ext cx="1475340" cy="400110"/>
            </a:xfrm>
            <a:prstGeom prst="rect">
              <a:avLst/>
            </a:prstGeom>
            <a:solidFill>
              <a:schemeClr val="bg1"/>
            </a:solidFill>
          </p:spPr>
          <p:txBody>
            <a:bodyPr wrap="none" rtlCol="0">
              <a:spAutoFit/>
            </a:bodyPr>
            <a:lstStyle/>
            <a:p>
              <a:r>
                <a:rPr lang="en-GB" sz="2000" dirty="0"/>
                <a:t>Weddell Sea</a:t>
              </a:r>
            </a:p>
          </p:txBody>
        </p:sp>
      </p:grpSp>
      <p:sp>
        <p:nvSpPr>
          <p:cNvPr id="9" name="TextBox 8"/>
          <p:cNvSpPr txBox="1"/>
          <p:nvPr/>
        </p:nvSpPr>
        <p:spPr>
          <a:xfrm>
            <a:off x="9995210" y="4463695"/>
            <a:ext cx="1986441" cy="369332"/>
          </a:xfrm>
          <a:prstGeom prst="rect">
            <a:avLst/>
          </a:prstGeom>
          <a:noFill/>
        </p:spPr>
        <p:txBody>
          <a:bodyPr wrap="none" rtlCol="0">
            <a:spAutoFit/>
          </a:bodyPr>
          <a:lstStyle/>
          <a:p>
            <a:pPr marL="285750" indent="-285750">
              <a:buFont typeface="Arial" panose="020B0604020202020204" pitchFamily="34" charset="0"/>
              <a:buChar char="•"/>
            </a:pPr>
            <a:r>
              <a:rPr lang="en-GB" altLang="zh-CN" dirty="0">
                <a:latin typeface="Times New Roman" panose="02020603050405020304" pitchFamily="18" charset="0"/>
                <a:cs typeface="Times New Roman" panose="02020603050405020304" pitchFamily="18" charset="0"/>
              </a:rPr>
              <a:t>95% significant </a:t>
            </a:r>
            <a:endParaRPr lang="en-GB" dirty="0">
              <a:latin typeface="Times New Roman" panose="02020603050405020304" pitchFamily="18" charset="0"/>
              <a:cs typeface="Times New Roman" panose="02020603050405020304" pitchFamily="18" charset="0"/>
            </a:endParaRPr>
          </a:p>
        </p:txBody>
      </p:sp>
      <p:sp>
        <p:nvSpPr>
          <p:cNvPr id="14" name="TextBox 13"/>
          <p:cNvSpPr txBox="1"/>
          <p:nvPr/>
        </p:nvSpPr>
        <p:spPr>
          <a:xfrm rot="16200000">
            <a:off x="10027944" y="3206304"/>
            <a:ext cx="716863"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ACC </a:t>
            </a:r>
          </a:p>
        </p:txBody>
      </p:sp>
      <p:sp>
        <p:nvSpPr>
          <p:cNvPr id="15" name="TextBox 14">
            <a:extLst>
              <a:ext uri="{FF2B5EF4-FFF2-40B4-BE49-F238E27FC236}">
                <a16:creationId xmlns:a16="http://schemas.microsoft.com/office/drawing/2014/main" id="{07557E49-0FB3-B271-491B-CCBA7844B052}"/>
              </a:ext>
            </a:extLst>
          </p:cNvPr>
          <p:cNvSpPr txBox="1"/>
          <p:nvPr/>
        </p:nvSpPr>
        <p:spPr>
          <a:xfrm>
            <a:off x="9647802" y="6528342"/>
            <a:ext cx="2743200" cy="369332"/>
          </a:xfrm>
          <a:prstGeom prst="rect">
            <a:avLst/>
          </a:prstGeom>
          <a:noFill/>
        </p:spPr>
        <p:txBody>
          <a:bodyPr wrap="square" rtlCol="0">
            <a:spAutoFit/>
          </a:bodyPr>
          <a:lstStyle/>
          <a:p>
            <a:r>
              <a:rPr lang="en-NO" dirty="0"/>
              <a:t>(Xiu et al., </a:t>
            </a:r>
            <a:r>
              <a:rPr lang="en-NO" i="1" dirty="0"/>
              <a:t>JAMES</a:t>
            </a:r>
            <a:r>
              <a:rPr lang="en-NO" dirty="0"/>
              <a:t>, 2025)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0" y="158356"/>
            <a:ext cx="6871433" cy="461665"/>
          </a:xfrm>
          <a:prstGeom prst="rect">
            <a:avLst/>
          </a:prstGeom>
          <a:noFill/>
        </p:spPr>
        <p:txBody>
          <a:bodyPr wrap="none" rtlCol="0">
            <a:spAutoFit/>
          </a:bodyPr>
          <a:lstStyle/>
          <a:p>
            <a:r>
              <a:rPr lang="nb-NO" sz="2400" dirty="0">
                <a:latin typeface="Times New Roman Regular" panose="02020603050405020304" charset="0"/>
                <a:cs typeface="Times New Roman Regular" panose="02020603050405020304" charset="0"/>
              </a:rPr>
              <a:t>1</a:t>
            </a:r>
            <a:r>
              <a:rPr lang="en-US" sz="2400" dirty="0">
                <a:latin typeface="Times New Roman Regular" panose="02020603050405020304" charset="0"/>
                <a:cs typeface="Times New Roman Regular" panose="02020603050405020304" charset="0"/>
              </a:rPr>
              <a:t>. </a:t>
            </a:r>
            <a:r>
              <a:rPr lang="en-US" sz="2400" dirty="0">
                <a:latin typeface="Times New Roman" panose="02020603050405020304" pitchFamily="18" charset="0"/>
                <a:cs typeface="Times New Roman" panose="02020603050405020304" pitchFamily="18" charset="0"/>
              </a:rPr>
              <a:t>Seasonal prediction of Antarctic sea ice in </a:t>
            </a:r>
            <a:r>
              <a:rPr lang="en-US" sz="2400" dirty="0" err="1">
                <a:latin typeface="Times New Roman" panose="02020603050405020304" pitchFamily="18" charset="0"/>
                <a:cs typeface="Times New Roman" panose="02020603050405020304" pitchFamily="18" charset="0"/>
              </a:rPr>
              <a:t>NorCPM</a:t>
            </a:r>
            <a:endParaRPr lang="en-US" sz="2400" dirty="0">
              <a:latin typeface="Times New Roman" panose="02020603050405020304" pitchFamily="18" charset="0"/>
              <a:cs typeface="Times New Roman" panose="02020603050405020304" pitchFamily="18" charset="0"/>
            </a:endParaRPr>
          </a:p>
        </p:txBody>
      </p:sp>
      <p:sp>
        <p:nvSpPr>
          <p:cNvPr id="8" name="object 3"/>
          <p:cNvSpPr/>
          <p:nvPr/>
        </p:nvSpPr>
        <p:spPr>
          <a:xfrm>
            <a:off x="0" y="687301"/>
            <a:ext cx="12192000" cy="45719"/>
          </a:xfrm>
          <a:prstGeom prst="rect">
            <a:avLst/>
          </a:prstGeom>
          <a:blipFill>
            <a:blip r:embed="rId3" cstate="print"/>
            <a:stretch>
              <a:fillRect/>
            </a:stretch>
          </a:blipFill>
        </p:spPr>
        <p:txBody>
          <a:bodyPr wrap="square" lIns="0" tIns="0" rIns="0" bIns="0" rtlCol="0"/>
          <a:lstStyle/>
          <a:p>
            <a:endParaRPr/>
          </a:p>
        </p:txBody>
      </p:sp>
      <p:sp>
        <p:nvSpPr>
          <p:cNvPr id="13" name="Slide Number Placeholder 12"/>
          <p:cNvSpPr>
            <a:spLocks noGrp="1"/>
          </p:cNvSpPr>
          <p:nvPr>
            <p:ph type="sldNum" sz="quarter" idx="12"/>
          </p:nvPr>
        </p:nvSpPr>
        <p:spPr/>
        <p:txBody>
          <a:bodyPr/>
          <a:lstStyle/>
          <a:p>
            <a:fld id="{49AE70B2-8BF9-45C0-BB95-33D1B9D3A854}" type="slidenum">
              <a:rPr lang="zh-CN" altLang="en-US" smtClean="0"/>
              <a:t>36</a:t>
            </a:fld>
            <a:endParaRPr lang="zh-CN" altLang="en-US" dirty="0"/>
          </a:p>
        </p:txBody>
      </p:sp>
      <p:sp>
        <p:nvSpPr>
          <p:cNvPr id="22" name="中国海洋大学 理学学士 (2004.7)…"/>
          <p:cNvSpPr txBox="1">
            <a:spLocks noChangeArrowheads="1"/>
          </p:cNvSpPr>
          <p:nvPr/>
        </p:nvSpPr>
        <p:spPr bwMode="auto">
          <a:xfrm>
            <a:off x="178575" y="745614"/>
            <a:ext cx="12602119" cy="5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3600">
                <a:solidFill>
                  <a:srgbClr val="000000"/>
                </a:solidFill>
                <a:latin typeface="Helvetica Light" charset="0"/>
                <a:ea typeface="Helvetica Light" charset="0"/>
                <a:cs typeface="Helvetica Light" charset="0"/>
                <a:sym typeface="Helvetica Light" charset="0"/>
              </a:defRPr>
            </a:lvl1pPr>
            <a:lvl2pPr marL="742950" indent="-285750">
              <a:defRPr sz="3600">
                <a:solidFill>
                  <a:srgbClr val="000000"/>
                </a:solidFill>
                <a:latin typeface="Helvetica Light" charset="0"/>
                <a:ea typeface="Helvetica Light" charset="0"/>
                <a:cs typeface="Helvetica Light" charset="0"/>
                <a:sym typeface="Helvetica Light" charset="0"/>
              </a:defRPr>
            </a:lvl2pPr>
            <a:lvl3pPr marL="1143000" indent="-228600">
              <a:defRPr sz="3600">
                <a:solidFill>
                  <a:srgbClr val="000000"/>
                </a:solidFill>
                <a:latin typeface="Helvetica Light" charset="0"/>
                <a:ea typeface="Helvetica Light" charset="0"/>
                <a:cs typeface="Helvetica Light" charset="0"/>
                <a:sym typeface="Helvetica Light" charset="0"/>
              </a:defRPr>
            </a:lvl3pPr>
            <a:lvl4pPr marL="1600200" indent="-228600">
              <a:defRPr sz="3600">
                <a:solidFill>
                  <a:srgbClr val="000000"/>
                </a:solidFill>
                <a:latin typeface="Helvetica Light" charset="0"/>
                <a:ea typeface="Helvetica Light" charset="0"/>
                <a:cs typeface="Helvetica Light" charset="0"/>
                <a:sym typeface="Helvetica Light" charset="0"/>
              </a:defRPr>
            </a:lvl4pPr>
            <a:lvl5pPr marL="2057400" indent="-228600">
              <a:defRPr sz="3600">
                <a:solidFill>
                  <a:srgbClr val="000000"/>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lnSpc>
                <a:spcPct val="150000"/>
              </a:lnSpc>
              <a:buSzPct val="75000"/>
            </a:pPr>
            <a:r>
              <a:rPr lang="en-GB" altLang="zh-CN" sz="2400" dirty="0">
                <a:solidFill>
                  <a:schemeClr val="tx1"/>
                </a:solidFill>
                <a:latin typeface="Times New Roman" panose="02020603050405020304" pitchFamily="18" charset="0"/>
                <a:ea typeface="+mn-ea"/>
                <a:cs typeface="Times New Roman" panose="02020603050405020304" pitchFamily="18" charset="0"/>
                <a:sym typeface="Optima" panose="02000503060000020004" charset="0"/>
              </a:rPr>
              <a:t>Reasons for the better performances of atmosphere initialization #1</a:t>
            </a:r>
          </a:p>
        </p:txBody>
      </p:sp>
      <p:grpSp>
        <p:nvGrpSpPr>
          <p:cNvPr id="12" name="Group 11"/>
          <p:cNvGrpSpPr/>
          <p:nvPr/>
        </p:nvGrpSpPr>
        <p:grpSpPr>
          <a:xfrm>
            <a:off x="6479634" y="1426343"/>
            <a:ext cx="5748845" cy="4634193"/>
            <a:chOff x="6479634" y="1426343"/>
            <a:chExt cx="5748845" cy="4634193"/>
          </a:xfrm>
        </p:grpSpPr>
        <p:sp>
          <p:nvSpPr>
            <p:cNvPr id="9" name="TextBox 8"/>
            <p:cNvSpPr txBox="1"/>
            <p:nvPr/>
          </p:nvSpPr>
          <p:spPr>
            <a:xfrm>
              <a:off x="9910606" y="5752759"/>
              <a:ext cx="2281394"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Similar as Wang et al</a:t>
              </a:r>
              <a:r>
                <a:rPr lang="nb-NO" altLang="zh-CN" sz="1400" dirty="0">
                  <a:latin typeface="Times New Roman" panose="02020603050405020304" pitchFamily="18" charset="0"/>
                  <a:cs typeface="Times New Roman" panose="02020603050405020304" pitchFamily="18" charset="0"/>
                </a:rPr>
                <a:t>.</a:t>
              </a:r>
              <a:r>
                <a:rPr lang="zh-CN" altLang="nb-NO" sz="1400" dirty="0">
                  <a:latin typeface="Times New Roman" panose="02020603050405020304" pitchFamily="18" charset="0"/>
                  <a:cs typeface="Times New Roman" panose="02020603050405020304" pitchFamily="18" charset="0"/>
                </a:rPr>
                <a:t> </a:t>
              </a:r>
              <a:r>
                <a:rPr lang="nb-NO" altLang="zh-CN" sz="1400" dirty="0">
                  <a:latin typeface="Times New Roman" panose="02020603050405020304" pitchFamily="18" charset="0"/>
                  <a:cs typeface="Times New Roman" panose="02020603050405020304" pitchFamily="18" charset="0"/>
                </a:rPr>
                <a:t>(2021)</a:t>
              </a:r>
              <a:endParaRPr lang="en-GB" sz="1400" dirty="0">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6479634" y="1426343"/>
              <a:ext cx="5748845" cy="4351650"/>
              <a:chOff x="6479634" y="1426343"/>
              <a:chExt cx="5748845" cy="4351650"/>
            </a:xfrm>
          </p:grpSpPr>
          <p:grpSp>
            <p:nvGrpSpPr>
              <p:cNvPr id="2" name="Group 1"/>
              <p:cNvGrpSpPr/>
              <p:nvPr/>
            </p:nvGrpSpPr>
            <p:grpSpPr>
              <a:xfrm>
                <a:off x="6479634" y="1426343"/>
                <a:ext cx="5517517" cy="4351650"/>
                <a:chOff x="6479634" y="1426343"/>
                <a:chExt cx="5517517" cy="4351650"/>
              </a:xfrm>
            </p:grpSpPr>
            <p:grpSp>
              <p:nvGrpSpPr>
                <p:cNvPr id="6" name="Group 5"/>
                <p:cNvGrpSpPr/>
                <p:nvPr/>
              </p:nvGrpSpPr>
              <p:grpSpPr>
                <a:xfrm>
                  <a:off x="6479634" y="1426343"/>
                  <a:ext cx="5517517" cy="4351650"/>
                  <a:chOff x="6479634" y="1426343"/>
                  <a:chExt cx="5517517" cy="4351650"/>
                </a:xfrm>
              </p:grpSpPr>
              <p:pic>
                <p:nvPicPr>
                  <p:cNvPr id="31" name="Picture 3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79634" y="2679867"/>
                    <a:ext cx="5517517" cy="3098126"/>
                  </a:xfrm>
                  <a:prstGeom prst="rect">
                    <a:avLst/>
                  </a:prstGeom>
                </p:spPr>
              </p:pic>
              <p:sp>
                <p:nvSpPr>
                  <p:cNvPr id="32" name="圆角矩形 23"/>
                  <p:cNvSpPr/>
                  <p:nvPr/>
                </p:nvSpPr>
                <p:spPr>
                  <a:xfrm>
                    <a:off x="7082904" y="1426343"/>
                    <a:ext cx="4639373" cy="675167"/>
                  </a:xfrm>
                  <a:prstGeom prst="roundRect">
                    <a:avLst/>
                  </a:prstGeom>
                  <a:solidFill>
                    <a:schemeClr val="accent5">
                      <a:lumMod val="20000"/>
                      <a:lumOff val="80000"/>
                      <a:alpha val="12000"/>
                    </a:schemeClr>
                  </a:solidFill>
                  <a:ln w="1270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anchor="ctr" anchorCtr="0">
                    <a:noAutofit/>
                  </a:bodyPr>
                  <a:lstStyle/>
                  <a:p>
                    <a:pPr marL="742950" lvl="1" indent="-285750">
                      <a:buSzPct val="75000"/>
                      <a:buFont typeface="Wingdings" panose="05000000000000000000" pitchFamily="2" charset="2"/>
                      <a:buChar char="Ø"/>
                    </a:pPr>
                    <a:r>
                      <a:rPr lang="en-GB" altLang="zh-CN" dirty="0">
                        <a:solidFill>
                          <a:schemeClr val="tx1"/>
                        </a:solidFill>
                        <a:latin typeface="Times New Roman" panose="02020603050405020304" pitchFamily="18" charset="0"/>
                        <a:cs typeface="Times New Roman" panose="02020603050405020304" pitchFamily="18" charset="0"/>
                        <a:sym typeface="Optima" panose="02000503060000020004" charset="0"/>
                      </a:rPr>
                      <a:t>s</a:t>
                    </a:r>
                    <a:r>
                      <a:rPr lang="en-GB" altLang="zh-CN" dirty="0">
                        <a:latin typeface="Times New Roman" panose="02020603050405020304" pitchFamily="18" charset="0"/>
                        <a:cs typeface="Times New Roman" panose="02020603050405020304" pitchFamily="18" charset="0"/>
                      </a:rPr>
                      <a:t>tratosphere-troposphere coupling</a:t>
                    </a:r>
                    <a:endParaRPr lang="en-GB" altLang="zh-CN" dirty="0">
                      <a:solidFill>
                        <a:schemeClr val="tx1"/>
                      </a:solidFill>
                      <a:latin typeface="Times New Roman" panose="02020603050405020304" pitchFamily="18" charset="0"/>
                      <a:cs typeface="Times New Roman" panose="02020603050405020304" pitchFamily="18" charset="0"/>
                      <a:sym typeface="Optima" panose="02000503060000020004" charset="0"/>
                    </a:endParaRPr>
                  </a:p>
                </p:txBody>
              </p:sp>
            </p:grpSp>
            <p:sp>
              <p:nvSpPr>
                <p:cNvPr id="34" name="TextBox 33"/>
                <p:cNvSpPr txBox="1"/>
                <p:nvPr/>
              </p:nvSpPr>
              <p:spPr>
                <a:xfrm>
                  <a:off x="6657061" y="2197411"/>
                  <a:ext cx="3967753"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Geopotential height prediction from July</a:t>
                  </a:r>
                </a:p>
              </p:txBody>
            </p:sp>
          </p:grpSp>
          <p:sp>
            <p:nvSpPr>
              <p:cNvPr id="23" name="TextBox 22"/>
              <p:cNvSpPr txBox="1"/>
              <p:nvPr/>
            </p:nvSpPr>
            <p:spPr>
              <a:xfrm rot="16200000">
                <a:off x="11685381" y="3979678"/>
                <a:ext cx="716863"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ACC </a:t>
                </a:r>
              </a:p>
            </p:txBody>
          </p:sp>
        </p:grpSp>
      </p:grpSp>
      <p:grpSp>
        <p:nvGrpSpPr>
          <p:cNvPr id="10" name="Group 9"/>
          <p:cNvGrpSpPr/>
          <p:nvPr/>
        </p:nvGrpSpPr>
        <p:grpSpPr>
          <a:xfrm>
            <a:off x="178575" y="1426343"/>
            <a:ext cx="6069731" cy="4326416"/>
            <a:chOff x="178575" y="1426343"/>
            <a:chExt cx="6069731" cy="4326416"/>
          </a:xfrm>
        </p:grpSpPr>
        <p:grpSp>
          <p:nvGrpSpPr>
            <p:cNvPr id="3" name="Group 2"/>
            <p:cNvGrpSpPr/>
            <p:nvPr/>
          </p:nvGrpSpPr>
          <p:grpSpPr>
            <a:xfrm>
              <a:off x="178575" y="1426343"/>
              <a:ext cx="5836531" cy="4326416"/>
              <a:chOff x="178575" y="1426343"/>
              <a:chExt cx="5836531" cy="4326416"/>
            </a:xfrm>
          </p:grpSpPr>
          <p:sp>
            <p:nvSpPr>
              <p:cNvPr id="30" name="圆角矩形 23"/>
              <p:cNvSpPr/>
              <p:nvPr/>
            </p:nvSpPr>
            <p:spPr>
              <a:xfrm>
                <a:off x="683936" y="1426343"/>
                <a:ext cx="4218264" cy="655589"/>
              </a:xfrm>
              <a:prstGeom prst="roundRect">
                <a:avLst/>
              </a:prstGeom>
              <a:solidFill>
                <a:schemeClr val="accent5">
                  <a:lumMod val="20000"/>
                  <a:lumOff val="80000"/>
                  <a:alpha val="12000"/>
                </a:schemeClr>
              </a:solidFill>
              <a:ln w="1270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anchor="ctr" anchorCtr="0">
                <a:noAutofit/>
              </a:bodyPr>
              <a:lstStyle/>
              <a:p>
                <a:pPr marL="285750" indent="-285750">
                  <a:lnSpc>
                    <a:spcPct val="150000"/>
                  </a:lnSpc>
                  <a:buSzPct val="75000"/>
                  <a:buFont typeface="Wingdings" panose="05000000000000000000" pitchFamily="2" charset="2"/>
                  <a:buChar char="Ø"/>
                </a:pPr>
                <a:r>
                  <a:rPr lang="en-GB" altLang="zh-CN" dirty="0">
                    <a:solidFill>
                      <a:schemeClr val="tx1"/>
                    </a:solidFill>
                    <a:latin typeface="Times New Roman" panose="02020603050405020304" pitchFamily="18" charset="0"/>
                    <a:cs typeface="Times New Roman" panose="02020603050405020304" pitchFamily="18" charset="0"/>
                    <a:sym typeface="Optima" panose="02000503060000020004" charset="0"/>
                  </a:rPr>
                  <a:t>Better atmospheric prediction</a:t>
                </a:r>
              </a:p>
            </p:txBody>
          </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6325" y="2468467"/>
                <a:ext cx="5158781" cy="3284292"/>
              </a:xfrm>
              <a:prstGeom prst="rect">
                <a:avLst/>
              </a:prstGeom>
            </p:spPr>
          </p:pic>
          <p:sp>
            <p:nvSpPr>
              <p:cNvPr id="7" name="TextBox 6"/>
              <p:cNvSpPr txBox="1"/>
              <p:nvPr/>
            </p:nvSpPr>
            <p:spPr>
              <a:xfrm>
                <a:off x="178575" y="2172435"/>
                <a:ext cx="2529282"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SLP Prediction from July</a:t>
                </a:r>
              </a:p>
            </p:txBody>
          </p:sp>
        </p:grpSp>
        <p:sp>
          <p:nvSpPr>
            <p:cNvPr id="24" name="TextBox 23"/>
            <p:cNvSpPr txBox="1"/>
            <p:nvPr/>
          </p:nvSpPr>
          <p:spPr>
            <a:xfrm rot="16200000">
              <a:off x="5705208" y="3979678"/>
              <a:ext cx="716863"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ACC </a:t>
              </a:r>
            </a:p>
          </p:txBody>
        </p:sp>
      </p:grpSp>
      <p:grpSp>
        <p:nvGrpSpPr>
          <p:cNvPr id="15" name="Group 14"/>
          <p:cNvGrpSpPr/>
          <p:nvPr/>
        </p:nvGrpSpPr>
        <p:grpSpPr>
          <a:xfrm>
            <a:off x="3551555" y="5850916"/>
            <a:ext cx="5618480" cy="821863"/>
            <a:chOff x="3551555" y="5850916"/>
            <a:chExt cx="5618480" cy="821863"/>
          </a:xfrm>
        </p:grpSpPr>
        <p:grpSp>
          <p:nvGrpSpPr>
            <p:cNvPr id="40" name="组合 24"/>
            <p:cNvGrpSpPr/>
            <p:nvPr/>
          </p:nvGrpSpPr>
          <p:grpSpPr>
            <a:xfrm>
              <a:off x="3551555" y="5890664"/>
              <a:ext cx="5618480" cy="782115"/>
              <a:chOff x="4709651" y="5432763"/>
              <a:chExt cx="6678160" cy="177342"/>
            </a:xfrm>
          </p:grpSpPr>
          <p:sp>
            <p:nvSpPr>
              <p:cNvPr id="41" name="圆角矩形 23"/>
              <p:cNvSpPr/>
              <p:nvPr/>
            </p:nvSpPr>
            <p:spPr>
              <a:xfrm>
                <a:off x="4722694" y="5432763"/>
                <a:ext cx="6433641" cy="177342"/>
              </a:xfrm>
              <a:prstGeom prst="roundRect">
                <a:avLst/>
              </a:prstGeom>
              <a:solidFill>
                <a:schemeClr val="accent5">
                  <a:lumMod val="20000"/>
                  <a:lumOff val="80000"/>
                  <a:alpha val="12000"/>
                </a:schemeClr>
              </a:solidFill>
              <a:ln w="1270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marL="342900" indent="-342900">
                  <a:lnSpc>
                    <a:spcPct val="150000"/>
                  </a:lnSpc>
                  <a:buAutoNum type="arabicPeriod"/>
                </a:pPr>
                <a:endParaRPr lang="en-GB" altLang="zh-CN">
                  <a:solidFill>
                    <a:schemeClr val="tx1"/>
                  </a:solidFill>
                  <a:latin typeface="Times New Roman" panose="02020603050405020304" pitchFamily="18" charset="0"/>
                  <a:cs typeface="Times New Roman" panose="02020603050405020304" pitchFamily="18" charset="0"/>
                </a:endParaRPr>
              </a:p>
            </p:txBody>
          </p:sp>
          <p:sp>
            <p:nvSpPr>
              <p:cNvPr id="42" name="文本框 26"/>
              <p:cNvSpPr txBox="1"/>
              <p:nvPr/>
            </p:nvSpPr>
            <p:spPr>
              <a:xfrm>
                <a:off x="4709651" y="5448293"/>
                <a:ext cx="1719944" cy="146288"/>
              </a:xfrm>
              <a:prstGeom prst="rect">
                <a:avLst/>
              </a:prstGeom>
              <a:noFill/>
            </p:spPr>
            <p:txBody>
              <a:bodyPr wrap="square" rtlCol="0" anchor="ctr">
                <a:spAutoFit/>
              </a:bodyPr>
              <a:lstStyle/>
              <a:p>
                <a:pPr algn="ctr"/>
                <a:r>
                  <a:rPr lang="en-GB" altLang="zh-CN" dirty="0">
                    <a:latin typeface="Times New Roman" panose="02020603050405020304" pitchFamily="18" charset="0"/>
                    <a:cs typeface="Times New Roman" panose="02020603050405020304" pitchFamily="18" charset="0"/>
                  </a:rPr>
                  <a:t>ATM initialization</a:t>
                </a:r>
              </a:p>
            </p:txBody>
          </p:sp>
          <p:sp>
            <p:nvSpPr>
              <p:cNvPr id="43" name="文本框 27"/>
              <p:cNvSpPr txBox="1"/>
              <p:nvPr/>
            </p:nvSpPr>
            <p:spPr>
              <a:xfrm>
                <a:off x="9453333" y="5448293"/>
                <a:ext cx="1934478" cy="146288"/>
              </a:xfrm>
              <a:prstGeom prst="rect">
                <a:avLst/>
              </a:prstGeom>
              <a:noFill/>
            </p:spPr>
            <p:txBody>
              <a:bodyPr wrap="square" rtlCol="0" anchor="ctr">
                <a:spAutoFit/>
              </a:bodyPr>
              <a:lstStyle/>
              <a:p>
                <a:pPr algn="ctr"/>
                <a:r>
                  <a:rPr lang="en-GB" altLang="zh-CN" dirty="0">
                    <a:latin typeface="Times New Roman" panose="02020603050405020304" pitchFamily="18" charset="0"/>
                    <a:cs typeface="Times New Roman" panose="02020603050405020304" pitchFamily="18" charset="0"/>
                  </a:rPr>
                  <a:t>Better ICE prediction</a:t>
                </a:r>
              </a:p>
            </p:txBody>
          </p:sp>
          <p:cxnSp>
            <p:nvCxnSpPr>
              <p:cNvPr id="44" name="直接箭头连接符 28"/>
              <p:cNvCxnSpPr>
                <a:stCxn id="42" idx="3"/>
                <a:endCxn id="45" idx="1"/>
              </p:cNvCxnSpPr>
              <p:nvPr/>
            </p:nvCxnSpPr>
            <p:spPr>
              <a:xfrm>
                <a:off x="6429594" y="5521437"/>
                <a:ext cx="834015" cy="144"/>
              </a:xfrm>
              <a:prstGeom prst="straightConnector1">
                <a:avLst/>
              </a:prstGeom>
              <a:ln w="88900">
                <a:headEnd type="none"/>
                <a:tailEnd type="stealth"/>
              </a:ln>
            </p:spPr>
            <p:style>
              <a:lnRef idx="3">
                <a:schemeClr val="accent1"/>
              </a:lnRef>
              <a:fillRef idx="0">
                <a:schemeClr val="accent1"/>
              </a:fillRef>
              <a:effectRef idx="2">
                <a:schemeClr val="accent1"/>
              </a:effectRef>
              <a:fontRef idx="minor">
                <a:schemeClr val="tx1"/>
              </a:fontRef>
            </p:style>
          </p:cxnSp>
          <p:sp>
            <p:nvSpPr>
              <p:cNvPr id="45" name="文本框 29"/>
              <p:cNvSpPr txBox="1"/>
              <p:nvPr/>
            </p:nvSpPr>
            <p:spPr>
              <a:xfrm>
                <a:off x="7263414" y="5448295"/>
                <a:ext cx="1686460" cy="146288"/>
              </a:xfrm>
              <a:prstGeom prst="rect">
                <a:avLst/>
              </a:prstGeom>
              <a:noFill/>
            </p:spPr>
            <p:txBody>
              <a:bodyPr wrap="square" rtlCol="0" anchor="ctr">
                <a:spAutoFit/>
              </a:bodyPr>
              <a:lstStyle/>
              <a:p>
                <a:pPr algn="ctr"/>
                <a:r>
                  <a:rPr lang="en-GB" altLang="zh-CN" dirty="0">
                    <a:latin typeface="Times New Roman" panose="02020603050405020304" pitchFamily="18" charset="0"/>
                    <a:cs typeface="Times New Roman" panose="02020603050405020304" pitchFamily="18" charset="0"/>
                  </a:rPr>
                  <a:t>Better ATM prediction</a:t>
                </a:r>
              </a:p>
            </p:txBody>
          </p:sp>
          <p:cxnSp>
            <p:nvCxnSpPr>
              <p:cNvPr id="46" name="直接箭头连接符 30"/>
              <p:cNvCxnSpPr>
                <a:stCxn id="45" idx="3"/>
              </p:cNvCxnSpPr>
              <p:nvPr/>
            </p:nvCxnSpPr>
            <p:spPr>
              <a:xfrm>
                <a:off x="8949874" y="5521439"/>
                <a:ext cx="674217" cy="1"/>
              </a:xfrm>
              <a:prstGeom prst="straightConnector1">
                <a:avLst/>
              </a:prstGeom>
              <a:ln w="88900">
                <a:headEnd type="none"/>
                <a:tailEnd type="stealth"/>
              </a:ln>
            </p:spPr>
            <p:style>
              <a:lnRef idx="3">
                <a:schemeClr val="accent1"/>
              </a:lnRef>
              <a:fillRef idx="0">
                <a:schemeClr val="accent1"/>
              </a:fillRef>
              <a:effectRef idx="2">
                <a:schemeClr val="accent1"/>
              </a:effectRef>
              <a:fontRef idx="minor">
                <a:schemeClr val="tx1"/>
              </a:fontRef>
            </p:style>
          </p:cxnSp>
        </p:grpSp>
        <p:sp>
          <p:nvSpPr>
            <p:cNvPr id="14" name="Text Box 13"/>
            <p:cNvSpPr txBox="1"/>
            <p:nvPr/>
          </p:nvSpPr>
          <p:spPr>
            <a:xfrm>
              <a:off x="4829346" y="5850916"/>
              <a:ext cx="992579" cy="369332"/>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coupling</a:t>
              </a:r>
            </a:p>
          </p:txBody>
        </p:sp>
      </p:grpSp>
      <p:sp>
        <p:nvSpPr>
          <p:cNvPr id="16" name="TextBox 15">
            <a:extLst>
              <a:ext uri="{FF2B5EF4-FFF2-40B4-BE49-F238E27FC236}">
                <a16:creationId xmlns:a16="http://schemas.microsoft.com/office/drawing/2014/main" id="{6F93AF7D-890A-B641-5FF5-7A795B296A2F}"/>
              </a:ext>
            </a:extLst>
          </p:cNvPr>
          <p:cNvSpPr txBox="1"/>
          <p:nvPr/>
        </p:nvSpPr>
        <p:spPr>
          <a:xfrm>
            <a:off x="9647802" y="6528342"/>
            <a:ext cx="2743200" cy="369332"/>
          </a:xfrm>
          <a:prstGeom prst="rect">
            <a:avLst/>
          </a:prstGeom>
          <a:noFill/>
        </p:spPr>
        <p:txBody>
          <a:bodyPr wrap="square" rtlCol="0">
            <a:spAutoFit/>
          </a:bodyPr>
          <a:lstStyle/>
          <a:p>
            <a:r>
              <a:rPr lang="en-NO" dirty="0"/>
              <a:t>(Xiu et al., </a:t>
            </a:r>
            <a:r>
              <a:rPr lang="en-NO" i="1" dirty="0"/>
              <a:t>JAMES</a:t>
            </a:r>
            <a:r>
              <a:rPr lang="en-NO" dirty="0"/>
              <a:t>,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0" y="158356"/>
            <a:ext cx="6871433" cy="461665"/>
          </a:xfrm>
          <a:prstGeom prst="rect">
            <a:avLst/>
          </a:prstGeom>
          <a:noFill/>
        </p:spPr>
        <p:txBody>
          <a:bodyPr wrap="none" rtlCol="0">
            <a:spAutoFit/>
          </a:bodyPr>
          <a:lstStyle/>
          <a:p>
            <a:r>
              <a:rPr lang="nb-NO" sz="2400" dirty="0">
                <a:latin typeface="Times New Roman Regular" panose="02020603050405020304" charset="0"/>
                <a:cs typeface="Times New Roman Regular" panose="02020603050405020304" charset="0"/>
              </a:rPr>
              <a:t>1</a:t>
            </a:r>
            <a:r>
              <a:rPr lang="en-US" sz="2400" dirty="0">
                <a:latin typeface="Times New Roman Regular" panose="02020603050405020304" charset="0"/>
                <a:cs typeface="Times New Roman Regular" panose="02020603050405020304" charset="0"/>
              </a:rPr>
              <a:t>. </a:t>
            </a:r>
            <a:r>
              <a:rPr lang="en-US" sz="2400" dirty="0">
                <a:latin typeface="Times New Roman" panose="02020603050405020304" pitchFamily="18" charset="0"/>
                <a:cs typeface="Times New Roman" panose="02020603050405020304" pitchFamily="18" charset="0"/>
              </a:rPr>
              <a:t>Seasonal prediction of Antarctic sea ice in </a:t>
            </a:r>
            <a:r>
              <a:rPr lang="en-US" sz="2400" dirty="0" err="1">
                <a:latin typeface="Times New Roman" panose="02020603050405020304" pitchFamily="18" charset="0"/>
                <a:cs typeface="Times New Roman" panose="02020603050405020304" pitchFamily="18" charset="0"/>
              </a:rPr>
              <a:t>NorCPM</a:t>
            </a:r>
            <a:endParaRPr lang="en-US" sz="2400" dirty="0">
              <a:latin typeface="Times New Roman" panose="02020603050405020304" pitchFamily="18" charset="0"/>
              <a:cs typeface="Times New Roman" panose="02020603050405020304" pitchFamily="18" charset="0"/>
            </a:endParaRPr>
          </a:p>
        </p:txBody>
      </p:sp>
      <p:sp>
        <p:nvSpPr>
          <p:cNvPr id="8" name="object 3"/>
          <p:cNvSpPr/>
          <p:nvPr/>
        </p:nvSpPr>
        <p:spPr>
          <a:xfrm>
            <a:off x="0" y="687301"/>
            <a:ext cx="12192000" cy="45719"/>
          </a:xfrm>
          <a:prstGeom prst="rect">
            <a:avLst/>
          </a:prstGeom>
          <a:blipFill>
            <a:blip r:embed="rId3" cstate="print"/>
            <a:stretch>
              <a:fillRect/>
            </a:stretch>
          </a:blipFill>
        </p:spPr>
        <p:txBody>
          <a:bodyPr wrap="square" lIns="0" tIns="0" rIns="0" bIns="0" rtlCol="0"/>
          <a:lstStyle/>
          <a:p>
            <a:endParaRPr/>
          </a:p>
        </p:txBody>
      </p:sp>
      <p:sp>
        <p:nvSpPr>
          <p:cNvPr id="13" name="Slide Number Placeholder 12"/>
          <p:cNvSpPr>
            <a:spLocks noGrp="1"/>
          </p:cNvSpPr>
          <p:nvPr>
            <p:ph type="sldNum" sz="quarter" idx="12"/>
          </p:nvPr>
        </p:nvSpPr>
        <p:spPr/>
        <p:txBody>
          <a:bodyPr/>
          <a:lstStyle/>
          <a:p>
            <a:fld id="{49AE70B2-8BF9-45C0-BB95-33D1B9D3A854}" type="slidenum">
              <a:rPr lang="zh-CN" altLang="en-US" smtClean="0"/>
              <a:t>37</a:t>
            </a:fld>
            <a:endParaRPr lang="zh-CN" altLang="en-US" dirty="0"/>
          </a:p>
        </p:txBody>
      </p:sp>
      <p:sp>
        <p:nvSpPr>
          <p:cNvPr id="22" name="中国海洋大学 理学学士 (2004.7)…"/>
          <p:cNvSpPr txBox="1">
            <a:spLocks noChangeArrowheads="1"/>
          </p:cNvSpPr>
          <p:nvPr/>
        </p:nvSpPr>
        <p:spPr bwMode="auto">
          <a:xfrm>
            <a:off x="178575" y="745614"/>
            <a:ext cx="12602119" cy="5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3600">
                <a:solidFill>
                  <a:srgbClr val="000000"/>
                </a:solidFill>
                <a:latin typeface="Helvetica Light" charset="0"/>
                <a:ea typeface="Helvetica Light" charset="0"/>
                <a:cs typeface="Helvetica Light" charset="0"/>
                <a:sym typeface="Helvetica Light" charset="0"/>
              </a:defRPr>
            </a:lvl1pPr>
            <a:lvl2pPr marL="742950" indent="-285750">
              <a:defRPr sz="3600">
                <a:solidFill>
                  <a:srgbClr val="000000"/>
                </a:solidFill>
                <a:latin typeface="Helvetica Light" charset="0"/>
                <a:ea typeface="Helvetica Light" charset="0"/>
                <a:cs typeface="Helvetica Light" charset="0"/>
                <a:sym typeface="Helvetica Light" charset="0"/>
              </a:defRPr>
            </a:lvl2pPr>
            <a:lvl3pPr marL="1143000" indent="-228600">
              <a:defRPr sz="3600">
                <a:solidFill>
                  <a:srgbClr val="000000"/>
                </a:solidFill>
                <a:latin typeface="Helvetica Light" charset="0"/>
                <a:ea typeface="Helvetica Light" charset="0"/>
                <a:cs typeface="Helvetica Light" charset="0"/>
                <a:sym typeface="Helvetica Light" charset="0"/>
              </a:defRPr>
            </a:lvl3pPr>
            <a:lvl4pPr marL="1600200" indent="-228600">
              <a:defRPr sz="3600">
                <a:solidFill>
                  <a:srgbClr val="000000"/>
                </a:solidFill>
                <a:latin typeface="Helvetica Light" charset="0"/>
                <a:ea typeface="Helvetica Light" charset="0"/>
                <a:cs typeface="Helvetica Light" charset="0"/>
                <a:sym typeface="Helvetica Light" charset="0"/>
              </a:defRPr>
            </a:lvl4pPr>
            <a:lvl5pPr marL="2057400" indent="-228600">
              <a:defRPr sz="3600">
                <a:solidFill>
                  <a:srgbClr val="000000"/>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lnSpc>
                <a:spcPct val="150000"/>
              </a:lnSpc>
              <a:buSzPct val="75000"/>
            </a:pPr>
            <a:r>
              <a:rPr lang="en-GB" altLang="zh-CN" sz="2400" dirty="0">
                <a:solidFill>
                  <a:schemeClr val="tx1"/>
                </a:solidFill>
                <a:latin typeface="Times New Roman" panose="02020603050405020304" pitchFamily="18" charset="0"/>
                <a:ea typeface="+mn-ea"/>
                <a:cs typeface="Times New Roman" panose="02020603050405020304" pitchFamily="18" charset="0"/>
                <a:sym typeface="Optima" panose="02000503060000020004" charset="0"/>
              </a:rPr>
              <a:t>Reasons for the better performances of atmosphere initialization #2</a:t>
            </a:r>
          </a:p>
        </p:txBody>
      </p:sp>
      <p:sp>
        <p:nvSpPr>
          <p:cNvPr id="37" name="圆角矩形 23"/>
          <p:cNvSpPr/>
          <p:nvPr/>
        </p:nvSpPr>
        <p:spPr>
          <a:xfrm>
            <a:off x="450053" y="1435324"/>
            <a:ext cx="5483500" cy="761026"/>
          </a:xfrm>
          <a:prstGeom prst="roundRect">
            <a:avLst/>
          </a:prstGeom>
          <a:solidFill>
            <a:schemeClr val="accent5">
              <a:lumMod val="20000"/>
              <a:lumOff val="80000"/>
              <a:alpha val="12000"/>
            </a:schemeClr>
          </a:solidFill>
          <a:ln w="1270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anchor="ctr" anchorCtr="0">
            <a:noAutofit/>
          </a:bodyPr>
          <a:lstStyle/>
          <a:p>
            <a:pPr marL="285750" indent="-285750">
              <a:lnSpc>
                <a:spcPct val="150000"/>
              </a:lnSpc>
              <a:buSzPct val="75000"/>
              <a:buFont typeface="Wingdings" panose="05000000000000000000" pitchFamily="2" charset="2"/>
              <a:buChar char="Ø"/>
            </a:pPr>
            <a:r>
              <a:rPr lang="en-GB" altLang="zh-CN" dirty="0">
                <a:solidFill>
                  <a:schemeClr val="tx1"/>
                </a:solidFill>
                <a:latin typeface="Times New Roman" panose="02020603050405020304" pitchFamily="18" charset="0"/>
                <a:cs typeface="Times New Roman" panose="02020603050405020304" pitchFamily="18" charset="0"/>
                <a:sym typeface="Optima" panose="02000503060000020004" charset="0"/>
              </a:rPr>
              <a:t>Better sea ice thickness prediction</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75" y="2769575"/>
            <a:ext cx="5523886" cy="2019236"/>
          </a:xfrm>
          <a:prstGeom prst="rect">
            <a:avLst/>
          </a:prstGeom>
        </p:spPr>
      </p:pic>
      <p:sp>
        <p:nvSpPr>
          <p:cNvPr id="11" name="TextBox 10"/>
          <p:cNvSpPr txBox="1"/>
          <p:nvPr/>
        </p:nvSpPr>
        <p:spPr>
          <a:xfrm>
            <a:off x="1013377" y="4758420"/>
            <a:ext cx="4172424" cy="338554"/>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SIT prediction validated by GIOMAS reanalysis</a:t>
            </a:r>
          </a:p>
        </p:txBody>
      </p:sp>
      <p:sp>
        <p:nvSpPr>
          <p:cNvPr id="15" name="Rectangle 14"/>
          <p:cNvSpPr/>
          <p:nvPr/>
        </p:nvSpPr>
        <p:spPr>
          <a:xfrm rot="18955977">
            <a:off x="4430144" y="3949658"/>
            <a:ext cx="904575" cy="401257"/>
          </a:xfrm>
          <a:prstGeom prst="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6453280" y="1435324"/>
            <a:ext cx="5483500" cy="4639873"/>
            <a:chOff x="6453280" y="1435324"/>
            <a:chExt cx="5483500" cy="4639873"/>
          </a:xfrm>
        </p:grpSpPr>
        <p:pic>
          <p:nvPicPr>
            <p:cNvPr id="31" name="Picture 3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60025" y="2333282"/>
              <a:ext cx="3993775" cy="3741915"/>
            </a:xfrm>
            <a:prstGeom prst="rect">
              <a:avLst/>
            </a:prstGeom>
          </p:spPr>
        </p:pic>
        <p:sp>
          <p:nvSpPr>
            <p:cNvPr id="32" name="圆角矩形 23"/>
            <p:cNvSpPr/>
            <p:nvPr/>
          </p:nvSpPr>
          <p:spPr>
            <a:xfrm>
              <a:off x="6453280" y="1435324"/>
              <a:ext cx="5483500" cy="675167"/>
            </a:xfrm>
            <a:prstGeom prst="roundRect">
              <a:avLst/>
            </a:prstGeom>
            <a:solidFill>
              <a:schemeClr val="accent5">
                <a:lumMod val="20000"/>
                <a:lumOff val="80000"/>
                <a:alpha val="12000"/>
              </a:schemeClr>
            </a:solidFill>
            <a:ln w="1270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anchor="ctr" anchorCtr="0">
              <a:noAutofit/>
            </a:bodyPr>
            <a:lstStyle/>
            <a:p>
              <a:pPr marL="742950" lvl="1" indent="-285750">
                <a:buSzPct val="75000"/>
                <a:buFont typeface="Wingdings" panose="05000000000000000000" pitchFamily="2" charset="2"/>
                <a:buChar char="Ø"/>
              </a:pPr>
              <a:r>
                <a:rPr lang="en-GB" altLang="zh-CN" dirty="0">
                  <a:solidFill>
                    <a:schemeClr val="tx1"/>
                  </a:solidFill>
                  <a:latin typeface="Times New Roman" panose="02020603050405020304" pitchFamily="18" charset="0"/>
                  <a:cs typeface="Times New Roman" panose="02020603050405020304" pitchFamily="18" charset="0"/>
                  <a:sym typeface="Optima" panose="02000503060000020004" charset="0"/>
                </a:rPr>
                <a:t>The memory of sea ice</a:t>
              </a:r>
              <a:r>
                <a:rPr lang="zh-CN" altLang="nb-NO" dirty="0">
                  <a:solidFill>
                    <a:schemeClr val="tx1"/>
                  </a:solidFill>
                  <a:latin typeface="Times New Roman" panose="02020603050405020304" pitchFamily="18" charset="0"/>
                  <a:cs typeface="Times New Roman" panose="02020603050405020304" pitchFamily="18" charset="0"/>
                  <a:sym typeface="Optima" panose="02000503060000020004" charset="0"/>
                </a:rPr>
                <a:t> </a:t>
              </a:r>
              <a:r>
                <a:rPr lang="nb-NO" altLang="zh-CN" dirty="0" err="1">
                  <a:solidFill>
                    <a:schemeClr val="tx1"/>
                  </a:solidFill>
                  <a:latin typeface="Times New Roman" panose="02020603050405020304" pitchFamily="18" charset="0"/>
                  <a:cs typeface="Times New Roman" panose="02020603050405020304" pitchFamily="18" charset="0"/>
                  <a:sym typeface="Optima" panose="02000503060000020004" charset="0"/>
                </a:rPr>
                <a:t>thickness</a:t>
              </a:r>
              <a:endParaRPr lang="en-GB" altLang="zh-CN" dirty="0">
                <a:solidFill>
                  <a:schemeClr val="tx1"/>
                </a:solidFill>
                <a:latin typeface="Times New Roman" panose="02020603050405020304" pitchFamily="18" charset="0"/>
                <a:cs typeface="Times New Roman" panose="02020603050405020304" pitchFamily="18" charset="0"/>
                <a:sym typeface="Optima" panose="02000503060000020004" charset="0"/>
              </a:endParaRPr>
            </a:p>
          </p:txBody>
        </p:sp>
      </p:grpSp>
      <p:sp>
        <p:nvSpPr>
          <p:cNvPr id="27" name="TextBox 26"/>
          <p:cNvSpPr txBox="1"/>
          <p:nvPr/>
        </p:nvSpPr>
        <p:spPr>
          <a:xfrm rot="16200000">
            <a:off x="-422885" y="3505466"/>
            <a:ext cx="1475340" cy="400110"/>
          </a:xfrm>
          <a:prstGeom prst="rect">
            <a:avLst/>
          </a:prstGeom>
          <a:solidFill>
            <a:schemeClr val="bg1"/>
          </a:solidFill>
        </p:spPr>
        <p:txBody>
          <a:bodyPr wrap="none" rtlCol="0">
            <a:spAutoFit/>
          </a:bodyPr>
          <a:lstStyle/>
          <a:p>
            <a:r>
              <a:rPr lang="en-GB" sz="2000" dirty="0"/>
              <a:t>Weddell Sea</a:t>
            </a:r>
          </a:p>
        </p:txBody>
      </p:sp>
      <p:grpSp>
        <p:nvGrpSpPr>
          <p:cNvPr id="5" name="Group 4"/>
          <p:cNvGrpSpPr/>
          <p:nvPr/>
        </p:nvGrpSpPr>
        <p:grpSpPr>
          <a:xfrm>
            <a:off x="1905076" y="5640756"/>
            <a:ext cx="5618412" cy="1158062"/>
            <a:chOff x="1608707" y="5496167"/>
            <a:chExt cx="5618412" cy="1158062"/>
          </a:xfrm>
        </p:grpSpPr>
        <p:grpSp>
          <p:nvGrpSpPr>
            <p:cNvPr id="19" name="组合 24"/>
            <p:cNvGrpSpPr/>
            <p:nvPr/>
          </p:nvGrpSpPr>
          <p:grpSpPr>
            <a:xfrm>
              <a:off x="1608707" y="5496167"/>
              <a:ext cx="5618412" cy="1158062"/>
              <a:chOff x="1267881" y="5349071"/>
              <a:chExt cx="6678160" cy="226197"/>
            </a:xfrm>
          </p:grpSpPr>
          <p:sp>
            <p:nvSpPr>
              <p:cNvPr id="20" name="圆角矩形 23"/>
              <p:cNvSpPr/>
              <p:nvPr/>
            </p:nvSpPr>
            <p:spPr>
              <a:xfrm>
                <a:off x="1280924" y="5373498"/>
                <a:ext cx="6439701" cy="177342"/>
              </a:xfrm>
              <a:prstGeom prst="roundRect">
                <a:avLst/>
              </a:prstGeom>
              <a:solidFill>
                <a:schemeClr val="accent5">
                  <a:lumMod val="20000"/>
                  <a:lumOff val="80000"/>
                  <a:alpha val="12000"/>
                </a:schemeClr>
              </a:solidFill>
              <a:ln w="1270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marL="342900" indent="-342900">
                  <a:lnSpc>
                    <a:spcPct val="150000"/>
                  </a:lnSpc>
                  <a:buAutoNum type="arabicPeriod"/>
                </a:pPr>
                <a:endParaRPr lang="en-GB" altLang="zh-CN">
                  <a:solidFill>
                    <a:schemeClr val="tx1"/>
                  </a:solidFill>
                  <a:latin typeface="Times New Roman" panose="02020603050405020304" pitchFamily="18" charset="0"/>
                  <a:cs typeface="Times New Roman" panose="02020603050405020304" pitchFamily="18" charset="0"/>
                </a:endParaRPr>
              </a:p>
            </p:txBody>
          </p:sp>
          <p:sp>
            <p:nvSpPr>
              <p:cNvPr id="21" name="文本框 26"/>
              <p:cNvSpPr txBox="1"/>
              <p:nvPr/>
            </p:nvSpPr>
            <p:spPr>
              <a:xfrm>
                <a:off x="1267881" y="5349071"/>
                <a:ext cx="1719943" cy="226197"/>
              </a:xfrm>
              <a:prstGeom prst="rect">
                <a:avLst/>
              </a:prstGeom>
              <a:noFill/>
            </p:spPr>
            <p:txBody>
              <a:bodyPr wrap="square" rtlCol="0" anchor="ctr">
                <a:spAutoFit/>
              </a:bodyPr>
              <a:lstStyle/>
              <a:p>
                <a:pPr algn="ctr"/>
                <a:r>
                  <a:rPr lang="en-GB" altLang="zh-CN">
                    <a:latin typeface="Times New Roman" panose="02020603050405020304" pitchFamily="18" charset="0"/>
                    <a:cs typeface="Times New Roman" panose="02020603050405020304" pitchFamily="18" charset="0"/>
                  </a:rPr>
                  <a:t>ATM initialization</a:t>
                </a:r>
              </a:p>
            </p:txBody>
          </p:sp>
          <p:sp>
            <p:nvSpPr>
              <p:cNvPr id="23" name="文本框 27"/>
              <p:cNvSpPr txBox="1"/>
              <p:nvPr/>
            </p:nvSpPr>
            <p:spPr>
              <a:xfrm>
                <a:off x="6011563" y="5349071"/>
                <a:ext cx="1934478" cy="226197"/>
              </a:xfrm>
              <a:prstGeom prst="rect">
                <a:avLst/>
              </a:prstGeom>
              <a:noFill/>
            </p:spPr>
            <p:txBody>
              <a:bodyPr wrap="square" rtlCol="0" anchor="ctr">
                <a:spAutoFit/>
              </a:bodyPr>
              <a:lstStyle/>
              <a:p>
                <a:pPr algn="ctr"/>
                <a:r>
                  <a:rPr lang="en-GB" altLang="zh-CN" dirty="0">
                    <a:latin typeface="Times New Roman" panose="02020603050405020304" pitchFamily="18" charset="0"/>
                    <a:cs typeface="Times New Roman" panose="02020603050405020304" pitchFamily="18" charset="0"/>
                  </a:rPr>
                  <a:t>Longer persistence</a:t>
                </a:r>
              </a:p>
            </p:txBody>
          </p:sp>
          <p:cxnSp>
            <p:nvCxnSpPr>
              <p:cNvPr id="24" name="直接箭头连接符 28"/>
              <p:cNvCxnSpPr>
                <a:stCxn id="21" idx="3"/>
                <a:endCxn id="25" idx="1"/>
              </p:cNvCxnSpPr>
              <p:nvPr/>
            </p:nvCxnSpPr>
            <p:spPr>
              <a:xfrm>
                <a:off x="2987824" y="5462169"/>
                <a:ext cx="686455" cy="0"/>
              </a:xfrm>
              <a:prstGeom prst="straightConnector1">
                <a:avLst/>
              </a:prstGeom>
              <a:ln w="88900">
                <a:headEnd type="none"/>
                <a:tailEnd type="stealth"/>
              </a:ln>
            </p:spPr>
            <p:style>
              <a:lnRef idx="3">
                <a:schemeClr val="accent1"/>
              </a:lnRef>
              <a:fillRef idx="0">
                <a:schemeClr val="accent1"/>
              </a:fillRef>
              <a:effectRef idx="2">
                <a:schemeClr val="accent1"/>
              </a:effectRef>
              <a:fontRef idx="minor">
                <a:schemeClr val="tx1"/>
              </a:fontRef>
            </p:style>
          </p:cxnSp>
          <p:sp>
            <p:nvSpPr>
              <p:cNvPr id="25" name="文本框 29"/>
              <p:cNvSpPr txBox="1"/>
              <p:nvPr/>
            </p:nvSpPr>
            <p:spPr>
              <a:xfrm>
                <a:off x="3674279" y="5349071"/>
                <a:ext cx="1686460" cy="226197"/>
              </a:xfrm>
              <a:prstGeom prst="rect">
                <a:avLst/>
              </a:prstGeom>
              <a:noFill/>
            </p:spPr>
            <p:txBody>
              <a:bodyPr wrap="square" rtlCol="0" anchor="ctr">
                <a:spAutoFit/>
              </a:bodyPr>
              <a:lstStyle/>
              <a:p>
                <a:pPr algn="ctr"/>
                <a:r>
                  <a:rPr lang="en-GB" altLang="zh-CN" dirty="0">
                    <a:latin typeface="Times New Roman" panose="02020603050405020304" pitchFamily="18" charset="0"/>
                    <a:cs typeface="Times New Roman" panose="02020603050405020304" pitchFamily="18" charset="0"/>
                  </a:rPr>
                  <a:t>Large SIT anomaly</a:t>
                </a:r>
              </a:p>
            </p:txBody>
          </p:sp>
          <p:cxnSp>
            <p:nvCxnSpPr>
              <p:cNvPr id="26" name="直接箭头连接符 30"/>
              <p:cNvCxnSpPr>
                <a:stCxn id="25" idx="3"/>
                <a:endCxn id="23" idx="1"/>
              </p:cNvCxnSpPr>
              <p:nvPr/>
            </p:nvCxnSpPr>
            <p:spPr>
              <a:xfrm>
                <a:off x="5360739" y="5462169"/>
                <a:ext cx="650824" cy="0"/>
              </a:xfrm>
              <a:prstGeom prst="straightConnector1">
                <a:avLst/>
              </a:prstGeom>
              <a:ln w="88900">
                <a:headEnd type="none"/>
                <a:tailEnd type="stealth"/>
              </a:ln>
            </p:spPr>
            <p:style>
              <a:lnRef idx="3">
                <a:schemeClr val="accent1"/>
              </a:lnRef>
              <a:fillRef idx="0">
                <a:schemeClr val="accent1"/>
              </a:fillRef>
              <a:effectRef idx="2">
                <a:schemeClr val="accent1"/>
              </a:effectRef>
              <a:fontRef idx="minor">
                <a:schemeClr val="tx1"/>
              </a:fontRef>
            </p:style>
          </p:cxnSp>
        </p:grpSp>
        <p:sp>
          <p:nvSpPr>
            <p:cNvPr id="28" name="Text Box 13"/>
            <p:cNvSpPr txBox="1"/>
            <p:nvPr/>
          </p:nvSpPr>
          <p:spPr>
            <a:xfrm>
              <a:off x="4960211" y="5643339"/>
              <a:ext cx="954108" cy="369332"/>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memory</a:t>
              </a:r>
            </a:p>
          </p:txBody>
        </p:sp>
      </p:grpSp>
      <p:sp>
        <p:nvSpPr>
          <p:cNvPr id="6" name="TextBox 5">
            <a:extLst>
              <a:ext uri="{FF2B5EF4-FFF2-40B4-BE49-F238E27FC236}">
                <a16:creationId xmlns:a16="http://schemas.microsoft.com/office/drawing/2014/main" id="{27754B36-D84E-E5A4-CB74-215F90F9298D}"/>
              </a:ext>
            </a:extLst>
          </p:cNvPr>
          <p:cNvSpPr txBox="1"/>
          <p:nvPr/>
        </p:nvSpPr>
        <p:spPr>
          <a:xfrm>
            <a:off x="9647802" y="6528342"/>
            <a:ext cx="2743200" cy="369332"/>
          </a:xfrm>
          <a:prstGeom prst="rect">
            <a:avLst/>
          </a:prstGeom>
          <a:noFill/>
        </p:spPr>
        <p:txBody>
          <a:bodyPr wrap="square" rtlCol="0">
            <a:spAutoFit/>
          </a:bodyPr>
          <a:lstStyle/>
          <a:p>
            <a:r>
              <a:rPr lang="en-NO" dirty="0"/>
              <a:t>(Xiu et al., </a:t>
            </a:r>
            <a:r>
              <a:rPr lang="en-NO" i="1" dirty="0"/>
              <a:t>JAMES</a:t>
            </a:r>
            <a:r>
              <a:rPr lang="en-NO" dirty="0"/>
              <a:t>,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B9DBB-6FCA-B044-93BA-90C37C8F2FD2}"/>
              </a:ext>
            </a:extLst>
          </p:cNvPr>
          <p:cNvSpPr>
            <a:spLocks noGrp="1"/>
          </p:cNvSpPr>
          <p:nvPr>
            <p:ph type="title" idx="4294967295"/>
          </p:nvPr>
        </p:nvSpPr>
        <p:spPr>
          <a:xfrm>
            <a:off x="0" y="49213"/>
            <a:ext cx="10515600" cy="1325562"/>
          </a:xfrm>
        </p:spPr>
        <p:txBody>
          <a:bodyPr/>
          <a:lstStyle/>
          <a:p>
            <a:pPr algn="ctr"/>
            <a:r>
              <a:rPr lang="en-GB" dirty="0">
                <a:solidFill>
                  <a:srgbClr val="0432FF"/>
                </a:solidFill>
                <a:latin typeface="Calibri" panose="020F0502020204030204" pitchFamily="34" charset="0"/>
                <a:cs typeface="Calibri" panose="020F0502020204030204" pitchFamily="34" charset="0"/>
              </a:rPr>
              <a:t>Take-home messages</a:t>
            </a:r>
          </a:p>
        </p:txBody>
      </p:sp>
      <p:sp>
        <p:nvSpPr>
          <p:cNvPr id="3" name="Slide Number Placeholder 2">
            <a:extLst>
              <a:ext uri="{FF2B5EF4-FFF2-40B4-BE49-F238E27FC236}">
                <a16:creationId xmlns:a16="http://schemas.microsoft.com/office/drawing/2014/main" id="{B7A737EF-62C4-14AD-BBBC-A9FFAAF5FAAE}"/>
              </a:ext>
            </a:extLst>
          </p:cNvPr>
          <p:cNvSpPr>
            <a:spLocks noGrp="1"/>
          </p:cNvSpPr>
          <p:nvPr>
            <p:ph type="sldNum" sz="quarter" idx="4294967295"/>
          </p:nvPr>
        </p:nvSpPr>
        <p:spPr>
          <a:xfrm>
            <a:off x="0" y="0"/>
            <a:ext cx="0" cy="0"/>
          </a:xfrm>
        </p:spPr>
        <p:txBody>
          <a:bodyPr/>
          <a:lstStyle/>
          <a:p>
            <a:fld id="{8F40A6CA-4FE7-8E4E-9764-901FCC203704}" type="slidenum">
              <a:rPr lang="en-GB" smtClean="0"/>
              <a:pPr/>
              <a:t>38</a:t>
            </a:fld>
            <a:endParaRPr lang="en-GB"/>
          </a:p>
        </p:txBody>
      </p:sp>
      <p:sp>
        <p:nvSpPr>
          <p:cNvPr id="6" name="TextBox 5">
            <a:extLst>
              <a:ext uri="{FF2B5EF4-FFF2-40B4-BE49-F238E27FC236}">
                <a16:creationId xmlns:a16="http://schemas.microsoft.com/office/drawing/2014/main" id="{B7997F92-5873-D44F-B494-4D144EA47F4C}"/>
              </a:ext>
            </a:extLst>
          </p:cNvPr>
          <p:cNvSpPr txBox="1"/>
          <p:nvPr/>
        </p:nvSpPr>
        <p:spPr>
          <a:xfrm>
            <a:off x="115615" y="1375508"/>
            <a:ext cx="12076386" cy="2308324"/>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Sea ice holds significant importance and provides valuable benefits to society.</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Ocean, sea ice and atmosphere observations are useful for sea ice prediction.</a:t>
            </a:r>
          </a:p>
          <a:p>
            <a:pPr marL="285750" indent="-285750">
              <a:buFont typeface="Arial" panose="020B0604020202020204" pitchFamily="34" charset="0"/>
              <a:buChar char="•"/>
            </a:pPr>
            <a:r>
              <a:rPr lang="en-GB" altLang="en-US" sz="2400" dirty="0">
                <a:solidFill>
                  <a:srgbClr val="000000"/>
                </a:solidFill>
                <a:latin typeface="Calibri" panose="020F0502020204030204" pitchFamily="34" charset="0"/>
                <a:cs typeface="Calibri" panose="020F0502020204030204" pitchFamily="34" charset="0"/>
              </a:rPr>
              <a:t>Combining dynamical model and machine learning improves sea ice forecast.</a:t>
            </a:r>
          </a:p>
          <a:p>
            <a:pPr marL="285750" indent="-285750">
              <a:buFont typeface="Arial" panose="020B0604020202020204" pitchFamily="34" charset="0"/>
              <a:buChar char="•"/>
            </a:pPr>
            <a:r>
              <a:rPr lang="en-GB" altLang="en-US" sz="2400" i="1" dirty="0">
                <a:solidFill>
                  <a:srgbClr val="000000"/>
                </a:solidFill>
                <a:latin typeface="Calibri" panose="020F0502020204030204" pitchFamily="34" charset="0"/>
                <a:cs typeface="Calibri" panose="020F0502020204030204" pitchFamily="34" charset="0"/>
              </a:rPr>
              <a:t>Perspectives:</a:t>
            </a:r>
          </a:p>
          <a:p>
            <a:pPr marL="742950" lvl="1" indent="-285750">
              <a:buFont typeface="Arial" panose="020B0604020202020204" pitchFamily="34" charset="0"/>
              <a:buChar char="•"/>
            </a:pPr>
            <a:r>
              <a:rPr lang="en-GB" altLang="en-US" sz="2400" i="1" dirty="0">
                <a:solidFill>
                  <a:srgbClr val="000000"/>
                </a:solidFill>
                <a:latin typeface="Calibri" panose="020F0502020204030204" pitchFamily="34" charset="0"/>
                <a:cs typeface="Calibri" panose="020F0502020204030204" pitchFamily="34" charset="0"/>
              </a:rPr>
              <a:t>Fine-tune sea ice dynamic parameters, such as ice strength, ocean-sea ice drag and atmosphere-sea ice drag)</a:t>
            </a:r>
          </a:p>
        </p:txBody>
      </p:sp>
    </p:spTree>
    <p:extLst>
      <p:ext uri="{BB962C8B-B14F-4D97-AF65-F5344CB8AC3E}">
        <p14:creationId xmlns:p14="http://schemas.microsoft.com/office/powerpoint/2010/main" val="147677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D6674-E912-6DC0-9526-FB3EDE7F630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864E3ED-26C8-C8E3-0D36-EB490A532D66}"/>
              </a:ext>
            </a:extLst>
          </p:cNvPr>
          <p:cNvSpPr>
            <a:spLocks noGrp="1"/>
          </p:cNvSpPr>
          <p:nvPr>
            <p:ph type="title" idx="4294967295"/>
          </p:nvPr>
        </p:nvSpPr>
        <p:spPr>
          <a:xfrm>
            <a:off x="0" y="323850"/>
            <a:ext cx="11491913" cy="630238"/>
          </a:xfrm>
        </p:spPr>
        <p:txBody>
          <a:bodyPr>
            <a:noAutofit/>
          </a:bodyPr>
          <a:lstStyle/>
          <a:p>
            <a:r>
              <a:rPr lang="en-GB" sz="4000" b="1" dirty="0">
                <a:solidFill>
                  <a:srgbClr val="0432FF"/>
                </a:solidFill>
                <a:latin typeface="Calibri" panose="020F0502020204030204" pitchFamily="34" charset="0"/>
                <a:cs typeface="Calibri" panose="020F0502020204030204" pitchFamily="34" charset="0"/>
              </a:rPr>
              <a:t>Seasonal forecasting</a:t>
            </a:r>
          </a:p>
        </p:txBody>
      </p:sp>
      <p:pic>
        <p:nvPicPr>
          <p:cNvPr id="1026" name="Picture 2" descr="Sep 2025 (T+744)">
            <a:extLst>
              <a:ext uri="{FF2B5EF4-FFF2-40B4-BE49-F238E27FC236}">
                <a16:creationId xmlns:a16="http://schemas.microsoft.com/office/drawing/2014/main" id="{D7022BC1-D069-B4CD-53BF-DA470CD221B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9186" y="1690904"/>
            <a:ext cx="6252980" cy="39395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orecast plot does not exist yet">
            <a:extLst>
              <a:ext uri="{FF2B5EF4-FFF2-40B4-BE49-F238E27FC236}">
                <a16:creationId xmlns:a16="http://schemas.microsoft.com/office/drawing/2014/main" id="{47EFBA72-BB35-EB25-7FF3-F56B7682672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02014" y="1690904"/>
            <a:ext cx="4830175" cy="39519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8086AC-B86F-BCB8-1B63-1A63751BC887}"/>
              </a:ext>
            </a:extLst>
          </p:cNvPr>
          <p:cNvSpPr txBox="1"/>
          <p:nvPr/>
        </p:nvSpPr>
        <p:spPr>
          <a:xfrm>
            <a:off x="6902014" y="5642866"/>
            <a:ext cx="6203950" cy="369332"/>
          </a:xfrm>
          <a:prstGeom prst="rect">
            <a:avLst/>
          </a:prstGeom>
          <a:noFill/>
        </p:spPr>
        <p:txBody>
          <a:bodyPr wrap="square">
            <a:spAutoFit/>
          </a:bodyPr>
          <a:lstStyle/>
          <a:p>
            <a:r>
              <a:rPr lang="en-NO" dirty="0"/>
              <a:t>https://bcpu.w.uib.no/seasonal-forecast/</a:t>
            </a:r>
          </a:p>
        </p:txBody>
      </p:sp>
    </p:spTree>
    <p:extLst>
      <p:ext uri="{BB962C8B-B14F-4D97-AF65-F5344CB8AC3E}">
        <p14:creationId xmlns:p14="http://schemas.microsoft.com/office/powerpoint/2010/main" val="322403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EB589-3EE8-5268-4FEC-8E3D2BE45EE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DA6F22C-28CE-FB69-2D68-3BDC8CCF556D}"/>
              </a:ext>
            </a:extLst>
          </p:cNvPr>
          <p:cNvSpPr>
            <a:spLocks noGrp="1"/>
          </p:cNvSpPr>
          <p:nvPr>
            <p:ph type="title" idx="4294967295"/>
          </p:nvPr>
        </p:nvSpPr>
        <p:spPr>
          <a:xfrm>
            <a:off x="0" y="323850"/>
            <a:ext cx="11491913" cy="630238"/>
          </a:xfrm>
        </p:spPr>
        <p:txBody>
          <a:bodyPr>
            <a:noAutofit/>
          </a:bodyPr>
          <a:lstStyle/>
          <a:p>
            <a:r>
              <a:rPr lang="en-GB" sz="4000" b="1" dirty="0">
                <a:solidFill>
                  <a:srgbClr val="0432FF"/>
                </a:solidFill>
                <a:latin typeface="Calibri" panose="020F0502020204030204" pitchFamily="34" charset="0"/>
                <a:cs typeface="Calibri" panose="020F0502020204030204" pitchFamily="34" charset="0"/>
              </a:rPr>
              <a:t>Sea ice basics and Factors Interacting with Sea Ice</a:t>
            </a:r>
          </a:p>
        </p:txBody>
      </p:sp>
      <p:grpSp>
        <p:nvGrpSpPr>
          <p:cNvPr id="2" name="Group 1">
            <a:extLst>
              <a:ext uri="{FF2B5EF4-FFF2-40B4-BE49-F238E27FC236}">
                <a16:creationId xmlns:a16="http://schemas.microsoft.com/office/drawing/2014/main" id="{791BC563-C421-7959-D73F-17A9D084DA07}"/>
              </a:ext>
            </a:extLst>
          </p:cNvPr>
          <p:cNvGrpSpPr/>
          <p:nvPr/>
        </p:nvGrpSpPr>
        <p:grpSpPr>
          <a:xfrm>
            <a:off x="96490" y="3915145"/>
            <a:ext cx="4423524" cy="2930328"/>
            <a:chOff x="4688590" y="1170445"/>
            <a:chExt cx="4028211" cy="2706337"/>
          </a:xfrm>
        </p:grpSpPr>
        <p:pic>
          <p:nvPicPr>
            <p:cNvPr id="3" name="Picture 2" descr="A picture containing outdoor, sky, wave, shore&#10;&#10;Description automatically generated">
              <a:extLst>
                <a:ext uri="{FF2B5EF4-FFF2-40B4-BE49-F238E27FC236}">
                  <a16:creationId xmlns:a16="http://schemas.microsoft.com/office/drawing/2014/main" id="{81F9A255-85A3-7C21-6489-CBD425B173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88590" y="1170445"/>
              <a:ext cx="4028210" cy="2683972"/>
            </a:xfrm>
            <a:prstGeom prst="rect">
              <a:avLst/>
            </a:prstGeom>
          </p:spPr>
        </p:pic>
        <p:sp>
          <p:nvSpPr>
            <p:cNvPr id="4" name="TextBox 3">
              <a:extLst>
                <a:ext uri="{FF2B5EF4-FFF2-40B4-BE49-F238E27FC236}">
                  <a16:creationId xmlns:a16="http://schemas.microsoft.com/office/drawing/2014/main" id="{18B1F727-2BF5-B3AA-28CE-DB5AA63B38E4}"/>
                </a:ext>
              </a:extLst>
            </p:cNvPr>
            <p:cNvSpPr txBox="1"/>
            <p:nvPr/>
          </p:nvSpPr>
          <p:spPr>
            <a:xfrm>
              <a:off x="6250257" y="3563958"/>
              <a:ext cx="2466544" cy="312824"/>
            </a:xfrm>
            <a:prstGeom prst="rect">
              <a:avLst/>
            </a:prstGeom>
            <a:noFill/>
          </p:spPr>
          <p:txBody>
            <a:bodyPr wrap="square">
              <a:spAutoFit/>
            </a:bodyPr>
            <a:lstStyle/>
            <a:p>
              <a:r>
                <a:rPr lang="en-GB" sz="1200" dirty="0">
                  <a:solidFill>
                    <a:schemeClr val="bg1"/>
                  </a:solidFill>
                </a:rPr>
                <a:t>Photo: </a:t>
              </a:r>
              <a:r>
                <a:rPr lang="en-GB" sz="1200" dirty="0" err="1">
                  <a:solidFill>
                    <a:schemeClr val="bg1"/>
                  </a:solidFill>
                </a:rPr>
                <a:t>Espen</a:t>
              </a:r>
              <a:r>
                <a:rPr lang="en-GB" sz="1200" dirty="0">
                  <a:solidFill>
                    <a:schemeClr val="bg1"/>
                  </a:solidFill>
                </a:rPr>
                <a:t> </a:t>
              </a:r>
              <a:r>
                <a:rPr lang="en-GB" sz="1200" dirty="0" err="1">
                  <a:solidFill>
                    <a:schemeClr val="bg1"/>
                  </a:solidFill>
                </a:rPr>
                <a:t>Storheim</a:t>
              </a:r>
              <a:r>
                <a:rPr lang="en-GB" sz="1200" dirty="0">
                  <a:solidFill>
                    <a:schemeClr val="bg1"/>
                  </a:solidFill>
                </a:rPr>
                <a:t>/NERSC</a:t>
              </a:r>
            </a:p>
          </p:txBody>
        </p:sp>
      </p:grpSp>
      <p:grpSp>
        <p:nvGrpSpPr>
          <p:cNvPr id="5" name="Group 4">
            <a:extLst>
              <a:ext uri="{FF2B5EF4-FFF2-40B4-BE49-F238E27FC236}">
                <a16:creationId xmlns:a16="http://schemas.microsoft.com/office/drawing/2014/main" id="{80AA47F7-EA56-28CE-1FF3-764E627999E5}"/>
              </a:ext>
            </a:extLst>
          </p:cNvPr>
          <p:cNvGrpSpPr/>
          <p:nvPr/>
        </p:nvGrpSpPr>
        <p:grpSpPr>
          <a:xfrm>
            <a:off x="88439" y="941562"/>
            <a:ext cx="4433457" cy="2891537"/>
            <a:chOff x="418155" y="1170445"/>
            <a:chExt cx="4037256" cy="2670512"/>
          </a:xfrm>
        </p:grpSpPr>
        <p:pic>
          <p:nvPicPr>
            <p:cNvPr id="6" name="Picture 5" descr="A picture containing outdoor, sky, nature, shore&#10;&#10;Description automatically generated">
              <a:extLst>
                <a:ext uri="{FF2B5EF4-FFF2-40B4-BE49-F238E27FC236}">
                  <a16:creationId xmlns:a16="http://schemas.microsoft.com/office/drawing/2014/main" id="{2970D532-11BB-48F5-0737-F24985F2C8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155" y="1170445"/>
              <a:ext cx="4028209" cy="2670512"/>
            </a:xfrm>
            <a:prstGeom prst="rect">
              <a:avLst/>
            </a:prstGeom>
          </p:spPr>
        </p:pic>
        <p:sp>
          <p:nvSpPr>
            <p:cNvPr id="7" name="TextBox 6">
              <a:extLst>
                <a:ext uri="{FF2B5EF4-FFF2-40B4-BE49-F238E27FC236}">
                  <a16:creationId xmlns:a16="http://schemas.microsoft.com/office/drawing/2014/main" id="{98851B06-C8EB-D371-95B0-48B075A182D1}"/>
                </a:ext>
              </a:extLst>
            </p:cNvPr>
            <p:cNvSpPr txBox="1"/>
            <p:nvPr/>
          </p:nvSpPr>
          <p:spPr>
            <a:xfrm>
              <a:off x="1792611" y="3473171"/>
              <a:ext cx="2662800" cy="312824"/>
            </a:xfrm>
            <a:prstGeom prst="rect">
              <a:avLst/>
            </a:prstGeom>
            <a:noFill/>
          </p:spPr>
          <p:txBody>
            <a:bodyPr wrap="square">
              <a:spAutoFit/>
            </a:bodyPr>
            <a:lstStyle/>
            <a:p>
              <a:r>
                <a:rPr lang="en-GB" sz="1200" dirty="0">
                  <a:solidFill>
                    <a:schemeClr val="bg1"/>
                  </a:solidFill>
                </a:rPr>
                <a:t>Photo: </a:t>
              </a:r>
              <a:r>
                <a:rPr lang="en-GB" sz="1200" dirty="0" err="1">
                  <a:solidFill>
                    <a:schemeClr val="bg1"/>
                  </a:solidFill>
                </a:rPr>
                <a:t>Espen</a:t>
              </a:r>
              <a:r>
                <a:rPr lang="en-GB" sz="1200" dirty="0">
                  <a:solidFill>
                    <a:schemeClr val="bg1"/>
                  </a:solidFill>
                </a:rPr>
                <a:t> </a:t>
              </a:r>
              <a:r>
                <a:rPr lang="en-GB" sz="1200" dirty="0" err="1">
                  <a:solidFill>
                    <a:schemeClr val="bg1"/>
                  </a:solidFill>
                </a:rPr>
                <a:t>Storheim</a:t>
              </a:r>
              <a:r>
                <a:rPr lang="en-GB" sz="1200" dirty="0">
                  <a:solidFill>
                    <a:schemeClr val="bg1"/>
                  </a:solidFill>
                </a:rPr>
                <a:t>/NERSC</a:t>
              </a:r>
            </a:p>
          </p:txBody>
        </p:sp>
      </p:grpSp>
      <p:pic>
        <p:nvPicPr>
          <p:cNvPr id="8" name="Picture 2" descr="Why should we care about sea ice floes? | Weather and Climate @ Reading">
            <a:extLst>
              <a:ext uri="{FF2B5EF4-FFF2-40B4-BE49-F238E27FC236}">
                <a16:creationId xmlns:a16="http://schemas.microsoft.com/office/drawing/2014/main" id="{6505C6E4-4953-4DDF-980D-88BE723F2AF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50296" y="954088"/>
            <a:ext cx="7606855" cy="587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70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E4B9-DE4A-1051-9F90-069639826BD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6A4AC31-8B20-F518-C4B6-289E03F1993F}"/>
              </a:ext>
            </a:extLst>
          </p:cNvPr>
          <p:cNvSpPr>
            <a:spLocks noGrp="1"/>
          </p:cNvSpPr>
          <p:nvPr>
            <p:ph type="title" idx="4294967295"/>
          </p:nvPr>
        </p:nvSpPr>
        <p:spPr>
          <a:xfrm>
            <a:off x="0" y="139700"/>
            <a:ext cx="11491913" cy="630238"/>
          </a:xfrm>
        </p:spPr>
        <p:txBody>
          <a:bodyPr>
            <a:noAutofit/>
          </a:bodyPr>
          <a:lstStyle/>
          <a:p>
            <a:r>
              <a:rPr lang="en-GB" sz="4000" b="1" dirty="0">
                <a:solidFill>
                  <a:srgbClr val="0432FF"/>
                </a:solidFill>
                <a:latin typeface="Calibri" panose="020F0502020204030204" pitchFamily="34" charset="0"/>
                <a:cs typeface="Calibri" panose="020F0502020204030204" pitchFamily="34" charset="0"/>
              </a:rPr>
              <a:t>Sea Ice Properties</a:t>
            </a:r>
          </a:p>
        </p:txBody>
      </p:sp>
      <p:pic>
        <p:nvPicPr>
          <p:cNvPr id="2" name="Picture 1">
            <a:extLst>
              <a:ext uri="{FF2B5EF4-FFF2-40B4-BE49-F238E27FC236}">
                <a16:creationId xmlns:a16="http://schemas.microsoft.com/office/drawing/2014/main" id="{035F5B33-9496-D784-CD5F-D87F564A94E4}"/>
              </a:ext>
            </a:extLst>
          </p:cNvPr>
          <p:cNvPicPr>
            <a:picLocks noChangeAspect="1"/>
          </p:cNvPicPr>
          <p:nvPr/>
        </p:nvPicPr>
        <p:blipFill>
          <a:blip r:embed="rId2"/>
          <a:stretch>
            <a:fillRect/>
          </a:stretch>
        </p:blipFill>
        <p:spPr>
          <a:xfrm>
            <a:off x="4216399" y="1732609"/>
            <a:ext cx="6671734" cy="3762257"/>
          </a:xfrm>
          <a:prstGeom prst="rect">
            <a:avLst/>
          </a:prstGeom>
        </p:spPr>
      </p:pic>
      <p:sp>
        <p:nvSpPr>
          <p:cNvPr id="4" name="TextBox 3">
            <a:extLst>
              <a:ext uri="{FF2B5EF4-FFF2-40B4-BE49-F238E27FC236}">
                <a16:creationId xmlns:a16="http://schemas.microsoft.com/office/drawing/2014/main" id="{1ABBBBC5-F2DC-CF91-D4A8-DEC36AE82E9F}"/>
              </a:ext>
            </a:extLst>
          </p:cNvPr>
          <p:cNvSpPr txBox="1"/>
          <p:nvPr/>
        </p:nvSpPr>
        <p:spPr>
          <a:xfrm>
            <a:off x="143933" y="872067"/>
            <a:ext cx="10744200" cy="646331"/>
          </a:xfrm>
          <a:prstGeom prst="rect">
            <a:avLst/>
          </a:prstGeom>
          <a:noFill/>
        </p:spPr>
        <p:txBody>
          <a:bodyPr wrap="square" rtlCol="0">
            <a:spAutoFit/>
          </a:bodyPr>
          <a:lstStyle/>
          <a:p>
            <a:r>
              <a:rPr lang="en-NO" dirty="0"/>
              <a:t>Sea ice concentration, sea ice thickness, sea ice edge, sea ice area, sea ice extent, sea ice volume, sea ice age, sea ice drift … </a:t>
            </a:r>
          </a:p>
        </p:txBody>
      </p:sp>
      <p:grpSp>
        <p:nvGrpSpPr>
          <p:cNvPr id="7" name="Group 6">
            <a:extLst>
              <a:ext uri="{FF2B5EF4-FFF2-40B4-BE49-F238E27FC236}">
                <a16:creationId xmlns:a16="http://schemas.microsoft.com/office/drawing/2014/main" id="{25D73390-DC5C-7D78-B042-F85DD8B8AB7B}"/>
              </a:ext>
            </a:extLst>
          </p:cNvPr>
          <p:cNvGrpSpPr/>
          <p:nvPr/>
        </p:nvGrpSpPr>
        <p:grpSpPr>
          <a:xfrm>
            <a:off x="448737" y="1752597"/>
            <a:ext cx="3251200" cy="3513666"/>
            <a:chOff x="143933" y="1447800"/>
            <a:chExt cx="3251200" cy="3513666"/>
          </a:xfrm>
        </p:grpSpPr>
        <p:pic>
          <p:nvPicPr>
            <p:cNvPr id="5" name="Picture 4">
              <a:extLst>
                <a:ext uri="{FF2B5EF4-FFF2-40B4-BE49-F238E27FC236}">
                  <a16:creationId xmlns:a16="http://schemas.microsoft.com/office/drawing/2014/main" id="{E20CC3C1-1107-B5EA-3180-A1184FFB5457}"/>
                </a:ext>
              </a:extLst>
            </p:cNvPr>
            <p:cNvPicPr>
              <a:picLocks noChangeAspect="1"/>
            </p:cNvPicPr>
            <p:nvPr/>
          </p:nvPicPr>
          <p:blipFill>
            <a:blip r:embed="rId3"/>
            <a:stretch>
              <a:fillRect/>
            </a:stretch>
          </p:blipFill>
          <p:spPr>
            <a:xfrm>
              <a:off x="143933" y="1710266"/>
              <a:ext cx="3251200" cy="3251200"/>
            </a:xfrm>
            <a:prstGeom prst="rect">
              <a:avLst/>
            </a:prstGeom>
          </p:spPr>
        </p:pic>
        <p:sp>
          <p:nvSpPr>
            <p:cNvPr id="6" name="TextBox 5">
              <a:extLst>
                <a:ext uri="{FF2B5EF4-FFF2-40B4-BE49-F238E27FC236}">
                  <a16:creationId xmlns:a16="http://schemas.microsoft.com/office/drawing/2014/main" id="{E03A719C-BA96-264E-15DF-78E43EC35026}"/>
                </a:ext>
              </a:extLst>
            </p:cNvPr>
            <p:cNvSpPr txBox="1"/>
            <p:nvPr/>
          </p:nvSpPr>
          <p:spPr>
            <a:xfrm>
              <a:off x="143933" y="1447800"/>
              <a:ext cx="2624667" cy="369332"/>
            </a:xfrm>
            <a:prstGeom prst="rect">
              <a:avLst/>
            </a:prstGeom>
            <a:noFill/>
          </p:spPr>
          <p:txBody>
            <a:bodyPr wrap="square" rtlCol="0">
              <a:spAutoFit/>
            </a:bodyPr>
            <a:lstStyle/>
            <a:p>
              <a:r>
                <a:rPr lang="en-NO" dirty="0"/>
                <a:t>Sea ice concentration</a:t>
              </a:r>
            </a:p>
          </p:txBody>
        </p:sp>
      </p:grpSp>
      <p:cxnSp>
        <p:nvCxnSpPr>
          <p:cNvPr id="8" name="Elbow Connector 7">
            <a:extLst>
              <a:ext uri="{FF2B5EF4-FFF2-40B4-BE49-F238E27FC236}">
                <a16:creationId xmlns:a16="http://schemas.microsoft.com/office/drawing/2014/main" id="{F9568CF8-3373-55EB-620A-905E5E0F752B}"/>
              </a:ext>
            </a:extLst>
          </p:cNvPr>
          <p:cNvCxnSpPr>
            <a:cxnSpLocks/>
          </p:cNvCxnSpPr>
          <p:nvPr/>
        </p:nvCxnSpPr>
        <p:spPr>
          <a:xfrm rot="5400000">
            <a:off x="796935" y="2414759"/>
            <a:ext cx="1307071" cy="596150"/>
          </a:xfrm>
          <a:prstGeom prst="bentConnector3">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5D8AA32-A014-933F-DF00-99A83F3F7A75}"/>
              </a:ext>
            </a:extLst>
          </p:cNvPr>
          <p:cNvCxnSpPr/>
          <p:nvPr/>
        </p:nvCxnSpPr>
        <p:spPr>
          <a:xfrm>
            <a:off x="1152395" y="3316266"/>
            <a:ext cx="0" cy="64195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4C24059-B9F4-B98E-4D25-92D0B196C616}"/>
              </a:ext>
            </a:extLst>
          </p:cNvPr>
          <p:cNvCxnSpPr>
            <a:cxnSpLocks/>
          </p:cNvCxnSpPr>
          <p:nvPr/>
        </p:nvCxnSpPr>
        <p:spPr>
          <a:xfrm flipH="1">
            <a:off x="528182" y="3935261"/>
            <a:ext cx="59916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510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ABEF0-C367-8372-AB96-B35AECC424B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9100F93-C3ED-D68B-BDE1-372D7926B6EC}"/>
              </a:ext>
            </a:extLst>
          </p:cNvPr>
          <p:cNvSpPr>
            <a:spLocks noGrp="1"/>
          </p:cNvSpPr>
          <p:nvPr>
            <p:ph type="title" idx="4294967295"/>
          </p:nvPr>
        </p:nvSpPr>
        <p:spPr>
          <a:xfrm>
            <a:off x="0" y="323850"/>
            <a:ext cx="11491913" cy="630238"/>
          </a:xfrm>
        </p:spPr>
        <p:txBody>
          <a:bodyPr>
            <a:noAutofit/>
          </a:bodyPr>
          <a:lstStyle/>
          <a:p>
            <a:r>
              <a:rPr lang="en-GB" sz="4000" b="1" dirty="0">
                <a:solidFill>
                  <a:srgbClr val="0432FF"/>
                </a:solidFill>
                <a:latin typeface="Calibri" panose="020F0502020204030204" pitchFamily="34" charset="0"/>
                <a:cs typeface="Calibri" panose="020F0502020204030204" pitchFamily="34" charset="0"/>
              </a:rPr>
              <a:t>Sea ice in the Arctic and Antarctic</a:t>
            </a:r>
          </a:p>
        </p:txBody>
      </p:sp>
      <p:pic>
        <p:nvPicPr>
          <p:cNvPr id="1030" name="Picture 6">
            <a:extLst>
              <a:ext uri="{FF2B5EF4-FFF2-40B4-BE49-F238E27FC236}">
                <a16:creationId xmlns:a16="http://schemas.microsoft.com/office/drawing/2014/main" id="{15654345-8C5E-7396-7188-3D623DAC86D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877" y="1503123"/>
            <a:ext cx="7648873" cy="45893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hart of different types of ice&#10;&#10;AI-generated content may be incorrect.">
            <a:extLst>
              <a:ext uri="{FF2B5EF4-FFF2-40B4-BE49-F238E27FC236}">
                <a16:creationId xmlns:a16="http://schemas.microsoft.com/office/drawing/2014/main" id="{8FEE24B9-1548-788B-CCAF-BBBD1A85DFA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680543" y="776612"/>
            <a:ext cx="4446740" cy="6081388"/>
          </a:xfrm>
          <a:prstGeom prst="rect">
            <a:avLst/>
          </a:prstGeom>
        </p:spPr>
      </p:pic>
    </p:spTree>
    <p:extLst>
      <p:ext uri="{BB962C8B-B14F-4D97-AF65-F5344CB8AC3E}">
        <p14:creationId xmlns:p14="http://schemas.microsoft.com/office/powerpoint/2010/main" val="186898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6D2F04-04E7-94F8-5A12-A7650F19AF1B}"/>
              </a:ext>
            </a:extLst>
          </p:cNvPr>
          <p:cNvSpPr>
            <a:spLocks noGrp="1"/>
          </p:cNvSpPr>
          <p:nvPr>
            <p:ph type="title" idx="4294967295"/>
          </p:nvPr>
        </p:nvSpPr>
        <p:spPr>
          <a:xfrm>
            <a:off x="0" y="220663"/>
            <a:ext cx="11491913" cy="630237"/>
          </a:xfrm>
        </p:spPr>
        <p:txBody>
          <a:bodyPr>
            <a:noAutofit/>
          </a:bodyPr>
          <a:lstStyle/>
          <a:p>
            <a:r>
              <a:rPr lang="en-GB" sz="4000" b="1" dirty="0">
                <a:solidFill>
                  <a:srgbClr val="0432FF"/>
                </a:solidFill>
                <a:latin typeface="Calibri" panose="020F0502020204030204" pitchFamily="34" charset="0"/>
                <a:cs typeface="Calibri" panose="020F0502020204030204" pitchFamily="34" charset="0"/>
              </a:rPr>
              <a:t>Sea Ice</a:t>
            </a:r>
            <a:r>
              <a:rPr lang="zh-CN" altLang="en-US" sz="4000" b="1" dirty="0">
                <a:solidFill>
                  <a:srgbClr val="0432FF"/>
                </a:solidFill>
                <a:latin typeface="Calibri" panose="020F0502020204030204" pitchFamily="34" charset="0"/>
                <a:cs typeface="Calibri" panose="020F0502020204030204" pitchFamily="34" charset="0"/>
              </a:rPr>
              <a:t> </a:t>
            </a:r>
            <a:r>
              <a:rPr lang="en-US" altLang="zh-CN" sz="4000" b="1" dirty="0">
                <a:solidFill>
                  <a:srgbClr val="0432FF"/>
                </a:solidFill>
                <a:latin typeface="Calibri" panose="020F0502020204030204" pitchFamily="34" charset="0"/>
                <a:cs typeface="Calibri" panose="020F0502020204030204" pitchFamily="34" charset="0"/>
              </a:rPr>
              <a:t>Changes</a:t>
            </a:r>
            <a:r>
              <a:rPr lang="zh-CN" altLang="en-US" sz="4000" b="1" dirty="0">
                <a:solidFill>
                  <a:srgbClr val="0432FF"/>
                </a:solidFill>
                <a:latin typeface="Calibri" panose="020F0502020204030204" pitchFamily="34" charset="0"/>
                <a:cs typeface="Calibri" panose="020F0502020204030204" pitchFamily="34" charset="0"/>
              </a:rPr>
              <a:t> </a:t>
            </a:r>
            <a:r>
              <a:rPr lang="nb-NO" altLang="zh-CN" sz="4000" b="1" dirty="0">
                <a:solidFill>
                  <a:srgbClr val="0432FF"/>
                </a:solidFill>
                <a:latin typeface="Calibri" panose="020F0502020204030204" pitchFamily="34" charset="0"/>
                <a:cs typeface="Calibri" panose="020F0502020204030204" pitchFamily="34" charset="0"/>
              </a:rPr>
              <a:t>under Global </a:t>
            </a:r>
            <a:r>
              <a:rPr lang="nb-NO" altLang="zh-CN" sz="4000" b="1" dirty="0" err="1">
                <a:solidFill>
                  <a:srgbClr val="0432FF"/>
                </a:solidFill>
                <a:latin typeface="Calibri" panose="020F0502020204030204" pitchFamily="34" charset="0"/>
                <a:cs typeface="Calibri" panose="020F0502020204030204" pitchFamily="34" charset="0"/>
              </a:rPr>
              <a:t>Warming</a:t>
            </a:r>
            <a:endParaRPr lang="en-GB" sz="4000" b="1" dirty="0">
              <a:solidFill>
                <a:srgbClr val="0432FF"/>
              </a:solidFill>
              <a:latin typeface="Calibri" panose="020F0502020204030204" pitchFamily="34" charset="0"/>
              <a:cs typeface="Calibri" panose="020F0502020204030204" pitchFamily="34" charset="0"/>
            </a:endParaRPr>
          </a:p>
        </p:txBody>
      </p:sp>
      <p:pic>
        <p:nvPicPr>
          <p:cNvPr id="2" name="Picture 4">
            <a:extLst>
              <a:ext uri="{FF2B5EF4-FFF2-40B4-BE49-F238E27FC236}">
                <a16:creationId xmlns:a16="http://schemas.microsoft.com/office/drawing/2014/main" id="{E20D6A8F-04AB-9D30-91CB-40BAD4695F9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4931" y="1859443"/>
            <a:ext cx="5202500" cy="34460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tails are in the caption following the image">
            <a:extLst>
              <a:ext uri="{FF2B5EF4-FFF2-40B4-BE49-F238E27FC236}">
                <a16:creationId xmlns:a16="http://schemas.microsoft.com/office/drawing/2014/main" id="{5BFA2531-26D1-DBB2-F9A2-61AF165E213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37418" y="850291"/>
            <a:ext cx="3843526" cy="58485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3B11D1-B7E3-3372-64AF-49B0116744AB}"/>
              </a:ext>
            </a:extLst>
          </p:cNvPr>
          <p:cNvSpPr txBox="1"/>
          <p:nvPr/>
        </p:nvSpPr>
        <p:spPr>
          <a:xfrm>
            <a:off x="10080944" y="6409240"/>
            <a:ext cx="2078198" cy="369332"/>
          </a:xfrm>
          <a:prstGeom prst="rect">
            <a:avLst/>
          </a:prstGeom>
          <a:noFill/>
        </p:spPr>
        <p:txBody>
          <a:bodyPr wrap="none" rtlCol="0">
            <a:spAutoFit/>
          </a:bodyPr>
          <a:lstStyle/>
          <a:p>
            <a:r>
              <a:rPr lang="en-GB" dirty="0"/>
              <a:t>(</a:t>
            </a:r>
            <a:r>
              <a:rPr lang="en-GB" dirty="0" err="1"/>
              <a:t>Årthun</a:t>
            </a:r>
            <a:r>
              <a:rPr lang="en-GB" dirty="0"/>
              <a:t> et al., 2020)</a:t>
            </a:r>
          </a:p>
        </p:txBody>
      </p:sp>
    </p:spTree>
    <p:extLst>
      <p:ext uri="{BB962C8B-B14F-4D97-AF65-F5344CB8AC3E}">
        <p14:creationId xmlns:p14="http://schemas.microsoft.com/office/powerpoint/2010/main" val="4080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E6EBABD8-5BCF-FEEA-6A86-7D303A9ED50F}"/>
              </a:ext>
            </a:extLst>
          </p:cNvPr>
          <p:cNvSpPr txBox="1">
            <a:spLocks/>
          </p:cNvSpPr>
          <p:nvPr/>
        </p:nvSpPr>
        <p:spPr>
          <a:xfrm>
            <a:off x="0" y="220053"/>
            <a:ext cx="11491913" cy="6302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mn-lt"/>
                <a:ea typeface="+mj-ea"/>
                <a:cs typeface="+mj-cs"/>
              </a:defRPr>
            </a:lvl1pPr>
          </a:lstStyle>
          <a:p>
            <a:r>
              <a:rPr lang="en-GB" sz="4000" b="1">
                <a:solidFill>
                  <a:srgbClr val="0432FF"/>
                </a:solidFill>
                <a:latin typeface="Calibri" panose="020F0502020204030204" pitchFamily="34" charset="0"/>
                <a:cs typeface="Calibri" panose="020F0502020204030204" pitchFamily="34" charset="0"/>
              </a:rPr>
              <a:t>Sea Ice</a:t>
            </a:r>
            <a:r>
              <a:rPr lang="zh-CN" altLang="en-US" sz="4000" b="1">
                <a:solidFill>
                  <a:srgbClr val="0432FF"/>
                </a:solidFill>
                <a:latin typeface="Calibri" panose="020F0502020204030204" pitchFamily="34" charset="0"/>
                <a:cs typeface="Calibri" panose="020F0502020204030204" pitchFamily="34" charset="0"/>
              </a:rPr>
              <a:t> </a:t>
            </a:r>
            <a:r>
              <a:rPr lang="en-US" altLang="zh-CN" sz="4000" b="1">
                <a:solidFill>
                  <a:srgbClr val="0432FF"/>
                </a:solidFill>
                <a:latin typeface="Calibri" panose="020F0502020204030204" pitchFamily="34" charset="0"/>
                <a:cs typeface="Calibri" panose="020F0502020204030204" pitchFamily="34" charset="0"/>
              </a:rPr>
              <a:t>Changes</a:t>
            </a:r>
            <a:r>
              <a:rPr lang="zh-CN" altLang="en-US" sz="4000" b="1">
                <a:solidFill>
                  <a:srgbClr val="0432FF"/>
                </a:solidFill>
                <a:latin typeface="Calibri" panose="020F0502020204030204" pitchFamily="34" charset="0"/>
                <a:cs typeface="Calibri" panose="020F0502020204030204" pitchFamily="34" charset="0"/>
              </a:rPr>
              <a:t> </a:t>
            </a:r>
            <a:r>
              <a:rPr lang="nb-NO" altLang="zh-CN" sz="4000" b="1">
                <a:solidFill>
                  <a:srgbClr val="0432FF"/>
                </a:solidFill>
                <a:latin typeface="Calibri" panose="020F0502020204030204" pitchFamily="34" charset="0"/>
                <a:cs typeface="Calibri" panose="020F0502020204030204" pitchFamily="34" charset="0"/>
              </a:rPr>
              <a:t>under Global Warming</a:t>
            </a:r>
            <a:endParaRPr lang="en-GB" sz="4000" b="1" dirty="0">
              <a:solidFill>
                <a:srgbClr val="0432FF"/>
              </a:solidFill>
              <a:latin typeface="Calibri" panose="020F0502020204030204" pitchFamily="34" charset="0"/>
              <a:cs typeface="Calibri" panose="020F0502020204030204" pitchFamily="34" charset="0"/>
            </a:endParaRPr>
          </a:p>
        </p:txBody>
      </p:sp>
      <p:sp>
        <p:nvSpPr>
          <p:cNvPr id="8" name="Text Box 5">
            <a:extLst>
              <a:ext uri="{FF2B5EF4-FFF2-40B4-BE49-F238E27FC236}">
                <a16:creationId xmlns:a16="http://schemas.microsoft.com/office/drawing/2014/main" id="{8415F3DD-37A2-F8CD-1F6E-D21A291F0808}"/>
              </a:ext>
            </a:extLst>
          </p:cNvPr>
          <p:cNvSpPr txBox="1"/>
          <p:nvPr/>
        </p:nvSpPr>
        <p:spPr>
          <a:xfrm>
            <a:off x="0" y="969977"/>
            <a:ext cx="12192000" cy="400110"/>
          </a:xfrm>
          <a:prstGeom prst="rect">
            <a:avLst/>
          </a:prstGeom>
          <a:noFill/>
        </p:spPr>
        <p:txBody>
          <a:bodyPr wrap="square" rtlCol="0">
            <a:spAutoFit/>
          </a:bodyPr>
          <a:lstStyle/>
          <a:p>
            <a:pPr marL="342900" indent="-342900">
              <a:buFont typeface="Wingdings" panose="05000000000000000000" pitchFamily="2" charset="2"/>
              <a:buChar char="Ø"/>
            </a:pPr>
            <a:r>
              <a:rPr lang="nb-NO" sz="2000" dirty="0" err="1">
                <a:latin typeface="Times New Roman Regular" panose="02020603050405020304" charset="0"/>
                <a:cs typeface="Times New Roman Regular" panose="02020603050405020304" charset="0"/>
              </a:rPr>
              <a:t>Since</a:t>
            </a:r>
            <a:r>
              <a:rPr lang="zh-CN" altLang="nb-NO" sz="2000" dirty="0">
                <a:latin typeface="Times New Roman Regular" panose="02020603050405020304" charset="0"/>
                <a:cs typeface="Times New Roman Regular" panose="02020603050405020304" charset="0"/>
              </a:rPr>
              <a:t> </a:t>
            </a:r>
            <a:r>
              <a:rPr lang="nb-NO" altLang="zh-CN" sz="2000" dirty="0" err="1">
                <a:latin typeface="Times New Roman Regular" panose="02020603050405020304" charset="0"/>
                <a:cs typeface="Times New Roman Regular" panose="02020603050405020304" charset="0"/>
              </a:rPr>
              <a:t>the</a:t>
            </a:r>
            <a:r>
              <a:rPr lang="zh-CN" altLang="nb-NO" sz="2000" dirty="0">
                <a:latin typeface="Times New Roman Regular" panose="02020603050405020304" charset="0"/>
                <a:cs typeface="Times New Roman Regular" panose="02020603050405020304" charset="0"/>
              </a:rPr>
              <a:t> </a:t>
            </a:r>
            <a:r>
              <a:rPr lang="en-US" altLang="zh-CN" sz="2000" dirty="0">
                <a:latin typeface="Times New Roman Regular" panose="02020603050405020304" charset="0"/>
                <a:cs typeface="Times New Roman Regular" panose="02020603050405020304" charset="0"/>
              </a:rPr>
              <a:t>satellite era, the Antarctic increases slightly until 2014 and then decline rapidly.</a:t>
            </a:r>
            <a:endParaRPr lang="en-US" sz="2000" dirty="0">
              <a:latin typeface="Times New Roman Regular" panose="02020603050405020304" charset="0"/>
              <a:cs typeface="Times New Roman Regular" panose="02020603050405020304" charset="0"/>
            </a:endParaRPr>
          </a:p>
        </p:txBody>
      </p:sp>
      <p:pic>
        <p:nvPicPr>
          <p:cNvPr id="11" name="Picture 10" descr="A graph of different types of graphs&#10;&#10;AI-generated content may be incorrect.">
            <a:extLst>
              <a:ext uri="{FF2B5EF4-FFF2-40B4-BE49-F238E27FC236}">
                <a16:creationId xmlns:a16="http://schemas.microsoft.com/office/drawing/2014/main" id="{1FA448BA-8AFD-2A1F-0DF4-3A228112F5A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167002" y="1370087"/>
            <a:ext cx="7632958" cy="3904048"/>
          </a:xfrm>
          <a:prstGeom prst="rect">
            <a:avLst/>
          </a:prstGeom>
        </p:spPr>
      </p:pic>
      <p:sp>
        <p:nvSpPr>
          <p:cNvPr id="12" name="TextBox 11">
            <a:extLst>
              <a:ext uri="{FF2B5EF4-FFF2-40B4-BE49-F238E27FC236}">
                <a16:creationId xmlns:a16="http://schemas.microsoft.com/office/drawing/2014/main" id="{4056C404-EB70-81A1-888A-976777165C97}"/>
              </a:ext>
            </a:extLst>
          </p:cNvPr>
          <p:cNvSpPr txBox="1"/>
          <p:nvPr/>
        </p:nvSpPr>
        <p:spPr>
          <a:xfrm>
            <a:off x="152527" y="5841111"/>
            <a:ext cx="11720817" cy="830997"/>
          </a:xfrm>
          <a:prstGeom prst="rect">
            <a:avLst/>
          </a:prstGeom>
          <a:noFill/>
          <a:ln w="31750">
            <a:solidFill>
              <a:schemeClr val="accent1"/>
            </a:solidFill>
          </a:ln>
        </p:spPr>
        <p:txBody>
          <a:bodyPr wrap="square">
            <a:spAutoFit/>
          </a:bodyPr>
          <a:lstStyle/>
          <a:p>
            <a:pPr algn="ctr"/>
            <a:r>
              <a:rPr lang="en-GB" sz="2400" b="1" dirty="0">
                <a:latin typeface="Calibri" panose="020F0502020204030204" pitchFamily="34" charset="0"/>
                <a:cs typeface="Calibri" panose="020F0502020204030204" pitchFamily="34" charset="0"/>
              </a:rPr>
              <a:t>Decline from 1940 to 1980 is consistent with previous studies (e.g., </a:t>
            </a:r>
            <a:r>
              <a:rPr lang="en-GB" sz="2400" b="1" dirty="0" err="1">
                <a:latin typeface="Calibri" panose="020F0502020204030204" pitchFamily="34" charset="0"/>
                <a:cs typeface="Calibri" panose="020F0502020204030204" pitchFamily="34" charset="0"/>
              </a:rPr>
              <a:t>Fogt</a:t>
            </a:r>
            <a:r>
              <a:rPr lang="en-GB" sz="2400" b="1" dirty="0">
                <a:latin typeface="Calibri" panose="020F0502020204030204" pitchFamily="34" charset="0"/>
                <a:cs typeface="Calibri" panose="020F0502020204030204" pitchFamily="34" charset="0"/>
              </a:rPr>
              <a:t> et al., 2022; </a:t>
            </a:r>
            <a:r>
              <a:rPr lang="en-GB" sz="2400" b="1" dirty="0" err="1">
                <a:latin typeface="Calibri" panose="020F0502020204030204" pitchFamily="34" charset="0"/>
                <a:cs typeface="Calibri" panose="020F0502020204030204" pitchFamily="34" charset="0"/>
              </a:rPr>
              <a:t>Dalaiden</a:t>
            </a:r>
            <a:r>
              <a:rPr lang="en-GB" sz="2400" b="1" dirty="0">
                <a:latin typeface="Calibri" panose="020F0502020204030204" pitchFamily="34" charset="0"/>
                <a:cs typeface="Calibri" panose="020F0502020204030204" pitchFamily="34" charset="0"/>
              </a:rPr>
              <a:t> et al., 2023; </a:t>
            </a:r>
            <a:r>
              <a:rPr lang="en-GB" sz="2400" b="1" dirty="0" err="1">
                <a:latin typeface="Calibri" panose="020F0502020204030204" pitchFamily="34" charset="0"/>
                <a:cs typeface="Calibri" panose="020F0502020204030204" pitchFamily="34" charset="0"/>
              </a:rPr>
              <a:t>Goosse</a:t>
            </a:r>
            <a:r>
              <a:rPr lang="en-GB" sz="2400" b="1" dirty="0">
                <a:latin typeface="Calibri" panose="020F0502020204030204" pitchFamily="34" charset="0"/>
                <a:cs typeface="Calibri" panose="020F0502020204030204" pitchFamily="34" charset="0"/>
              </a:rPr>
              <a:t> et al., 2024; Divine et al., 2024).</a:t>
            </a:r>
          </a:p>
        </p:txBody>
      </p:sp>
      <p:sp>
        <p:nvSpPr>
          <p:cNvPr id="13" name="TextBox 12">
            <a:extLst>
              <a:ext uri="{FF2B5EF4-FFF2-40B4-BE49-F238E27FC236}">
                <a16:creationId xmlns:a16="http://schemas.microsoft.com/office/drawing/2014/main" id="{85FFAF10-BCDB-2BD4-F3DD-1C20D7AE958A}"/>
              </a:ext>
            </a:extLst>
          </p:cNvPr>
          <p:cNvSpPr txBox="1"/>
          <p:nvPr/>
        </p:nvSpPr>
        <p:spPr>
          <a:xfrm>
            <a:off x="7214992" y="5311713"/>
            <a:ext cx="3068876" cy="369332"/>
          </a:xfrm>
          <a:prstGeom prst="rect">
            <a:avLst/>
          </a:prstGeom>
          <a:noFill/>
        </p:spPr>
        <p:txBody>
          <a:bodyPr wrap="square" rtlCol="0">
            <a:spAutoFit/>
          </a:bodyPr>
          <a:lstStyle/>
          <a:p>
            <a:r>
              <a:rPr lang="en-NO" dirty="0"/>
              <a:t>(Wang et al., </a:t>
            </a:r>
            <a:r>
              <a:rPr lang="en-NO" i="1" dirty="0"/>
              <a:t>ESSD</a:t>
            </a:r>
            <a:r>
              <a:rPr lang="en-NO" dirty="0"/>
              <a:t>, 2025)</a:t>
            </a:r>
          </a:p>
        </p:txBody>
      </p:sp>
    </p:spTree>
    <p:extLst>
      <p:ext uri="{BB962C8B-B14F-4D97-AF65-F5344CB8AC3E}">
        <p14:creationId xmlns:p14="http://schemas.microsoft.com/office/powerpoint/2010/main" val="401998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8250D59B4B7384C9472E7EB030B6643" ma:contentTypeVersion="3" ma:contentTypeDescription="Opprett et nytt dokument." ma:contentTypeScope="" ma:versionID="78523b49a97306b12f61e9c7d8a378b0">
  <xsd:schema xmlns:xsd="http://www.w3.org/2001/XMLSchema" xmlns:xs="http://www.w3.org/2001/XMLSchema" xmlns:p="http://schemas.microsoft.com/office/2006/metadata/properties" xmlns:ns2="d4d31854-d51d-431e-83ac-bfa29eb3c93d" targetNamespace="http://schemas.microsoft.com/office/2006/metadata/properties" ma:root="true" ma:fieldsID="323ca4032a6268244184018341d4f8d0" ns2:_="">
    <xsd:import namespace="d4d31854-d51d-431e-83ac-bfa29eb3c93d"/>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d31854-d51d-431e-83ac-bfa29eb3c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C3A4B7-8DE1-449F-9F7A-16E31C78C8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d31854-d51d-431e-83ac-bfa29eb3c9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6FE4B2-1B46-47BA-BD3B-D05377B92912}">
  <ds:schemaRefs>
    <ds:schemaRef ds:uri="http://schemas.microsoft.com/sharepoint/v3/contenttype/forms"/>
  </ds:schemaRefs>
</ds:datastoreItem>
</file>

<file path=customXml/itemProps3.xml><?xml version="1.0" encoding="utf-8"?>
<ds:datastoreItem xmlns:ds="http://schemas.openxmlformats.org/officeDocument/2006/customXml" ds:itemID="{848C194C-89E8-41B5-A92E-17272009A3A7}">
  <ds:schemaRefs>
    <ds:schemaRef ds:uri="http://purl.org/dc/terms/"/>
    <ds:schemaRef ds:uri="http://purl.org/dc/dcmitype/"/>
    <ds:schemaRef ds:uri="http://schemas.microsoft.com/office/2006/documentManagement/types"/>
    <ds:schemaRef ds:uri="http://www.w3.org/XML/1998/namespace"/>
    <ds:schemaRef ds:uri="http://purl.org/dc/elements/1.1/"/>
    <ds:schemaRef ds:uri="d4d31854-d51d-431e-83ac-bfa29eb3c93d"/>
    <ds:schemaRef ds:uri="http://schemas.microsoft.com/office/infopath/2007/PartnerControls"/>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38400994-4c9c-4239-91ce-227c2f3ff292}" enabled="0" method="" siteId="{38400994-4c9c-4239-91ce-227c2f3ff292}" removed="1"/>
</clbl:labelList>
</file>

<file path=docProps/app.xml><?xml version="1.0" encoding="utf-8"?>
<Properties xmlns="http://schemas.openxmlformats.org/officeDocument/2006/extended-properties" xmlns:vt="http://schemas.openxmlformats.org/officeDocument/2006/docPropsVTypes">
  <Template/>
  <TotalTime>1347</TotalTime>
  <Words>2330</Words>
  <Application>Microsoft Macintosh PowerPoint</Application>
  <PresentationFormat>Widescreen</PresentationFormat>
  <Paragraphs>358</Paragraphs>
  <Slides>38</Slides>
  <Notes>19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DejaVu Sans</vt:lpstr>
      <vt:lpstr>Harding</vt:lpstr>
      <vt:lpstr>微软雅黑</vt:lpstr>
      <vt:lpstr>Times New Roman Regular</vt:lpstr>
      <vt:lpstr>Aptos</vt:lpstr>
      <vt:lpstr>Aptos Display</vt:lpstr>
      <vt:lpstr>Arial</vt:lpstr>
      <vt:lpstr>Calibri</vt:lpstr>
      <vt:lpstr>Charter</vt:lpstr>
      <vt:lpstr>Helvetica</vt:lpstr>
      <vt:lpstr>Open Sans</vt:lpstr>
      <vt:lpstr>Times New Roman</vt:lpstr>
      <vt:lpstr>Wingdings</vt:lpstr>
      <vt:lpstr>Office Theme</vt:lpstr>
      <vt:lpstr>Advances in Seasonal Sea Ice Forecasting: Dynamical Models, Machine Learning, and Applications </vt:lpstr>
      <vt:lpstr>Outline</vt:lpstr>
      <vt:lpstr>Seasonal forecasting</vt:lpstr>
      <vt:lpstr>Seasonal forecasting</vt:lpstr>
      <vt:lpstr>Sea ice basics and Factors Interacting with Sea Ice</vt:lpstr>
      <vt:lpstr>Sea Ice Properties</vt:lpstr>
      <vt:lpstr>Sea ice in the Arctic and Antarctic</vt:lpstr>
      <vt:lpstr>Sea Ice Changes under Global Warming</vt:lpstr>
      <vt:lpstr>PowerPoint Presentation</vt:lpstr>
      <vt:lpstr>Importance of Sea Ice Forecasting</vt:lpstr>
      <vt:lpstr>Importance of Sea Ice Forecasting</vt:lpstr>
      <vt:lpstr>Importance of Sea Ice Forecasting</vt:lpstr>
      <vt:lpstr>Methods of Seasonal Forecasting</vt:lpstr>
      <vt:lpstr>PowerPoint Presentation</vt:lpstr>
      <vt:lpstr>Machine learning may beat dynamical model</vt:lpstr>
      <vt:lpstr>Outline</vt:lpstr>
      <vt:lpstr>PowerPoint Presentation</vt:lpstr>
      <vt:lpstr>Recent team members on sea ice prediction </vt:lpstr>
      <vt:lpstr>Seasonal hindcast experiments</vt:lpstr>
      <vt:lpstr>Arctic sea ice prediction </vt:lpstr>
      <vt:lpstr>Sea ice extent seasonal prediction with assimilation of oceanic data</vt:lpstr>
      <vt:lpstr>Can we further constrain sea ice with ocean obs.? </vt:lpstr>
      <vt:lpstr>PowerPoint Presentation</vt:lpstr>
      <vt:lpstr>PowerPoint Presentation</vt:lpstr>
      <vt:lpstr>PowerPoint Presentation</vt:lpstr>
      <vt:lpstr>PowerPoint Presentation</vt:lpstr>
      <vt:lpstr>Error correction approaches </vt:lpstr>
      <vt:lpstr>What we want to do?</vt:lpstr>
      <vt:lpstr>PowerPoint Presentation</vt:lpstr>
      <vt:lpstr>ML performance</vt:lpstr>
      <vt:lpstr>Pan Arctic skill</vt:lpstr>
      <vt:lpstr>Prediction skill for sea ice concentration</vt:lpstr>
      <vt:lpstr>Antarctic sea ice prediction </vt:lpstr>
      <vt:lpstr>PowerPoint Presentation</vt:lpstr>
      <vt:lpstr>PowerPoint Presentation</vt:lpstr>
      <vt:lpstr>PowerPoint Presentation</vt:lpstr>
      <vt:lpstr>PowerPoint Presentation</vt:lpstr>
      <vt:lpstr>Take-home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Seasonal ea ice forecasting</dc:title>
  <dc:creator>Yiguo Wang</dc:creator>
  <cp:lastModifiedBy>Yiguo Wang</cp:lastModifiedBy>
  <cp:revision>2</cp:revision>
  <dcterms:created xsi:type="dcterms:W3CDTF">2023-10-04T12:45:34Z</dcterms:created>
  <dcterms:modified xsi:type="dcterms:W3CDTF">2025-11-18T09:35:28Z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0x010100B8250D59B4B7384C9472E7EB030B6643</vt:lpwstr>
  </property>
</Properties>
</file>