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Lst>
  <p:sldSz cy="5143500" cx="9144000"/>
  <p:notesSz cx="6858000" cy="9144000"/>
  <p:embeddedFontLst>
    <p:embeddedFont>
      <p:font typeface="Montserrat"/>
      <p:regular r:id="rId86"/>
      <p:bold r:id="rId87"/>
      <p:italic r:id="rId88"/>
      <p:boldItalic r:id="rId89"/>
    </p:embeddedFont>
    <p:embeddedFont>
      <p:font typeface="Helvetica Neue"/>
      <p:regular r:id="rId90"/>
      <p:bold r:id="rId91"/>
      <p:italic r:id="rId92"/>
      <p:boldItalic r:id="rId93"/>
    </p:embeddedFont>
    <p:embeddedFont>
      <p:font typeface="Century Gothic"/>
      <p:regular r:id="rId94"/>
      <p:bold r:id="rId95"/>
      <p:italic r:id="rId96"/>
      <p:boldItalic r:id="rId9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6">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6"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font" Target="fonts/CenturyGothic-bold.fntdata"/><Relationship Id="rId94" Type="http://schemas.openxmlformats.org/officeDocument/2006/relationships/font" Target="fonts/CenturyGothic-regular.fntdata"/><Relationship Id="rId97" Type="http://schemas.openxmlformats.org/officeDocument/2006/relationships/font" Target="fonts/CenturyGothic-boldItalic.fntdata"/><Relationship Id="rId96" Type="http://schemas.openxmlformats.org/officeDocument/2006/relationships/font" Target="fonts/CenturyGothic-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font" Target="fonts/HelveticaNeue-bold.fntdata"/><Relationship Id="rId90" Type="http://schemas.openxmlformats.org/officeDocument/2006/relationships/font" Target="fonts/HelveticaNeue-regular.fntdata"/><Relationship Id="rId93" Type="http://schemas.openxmlformats.org/officeDocument/2006/relationships/font" Target="fonts/HelveticaNeue-boldItalic.fntdata"/><Relationship Id="rId92" Type="http://schemas.openxmlformats.org/officeDocument/2006/relationships/font" Target="fonts/HelveticaNeue-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font" Target="fonts/Montserrat-regular.fntdata"/><Relationship Id="rId85" Type="http://schemas.openxmlformats.org/officeDocument/2006/relationships/slide" Target="slides/slide80.xml"/><Relationship Id="rId88" Type="http://schemas.openxmlformats.org/officeDocument/2006/relationships/font" Target="fonts/Montserrat-italic.fntdata"/><Relationship Id="rId87" Type="http://schemas.openxmlformats.org/officeDocument/2006/relationships/font" Target="fonts/Montserrat-bold.fntdata"/><Relationship Id="rId89" Type="http://schemas.openxmlformats.org/officeDocument/2006/relationships/font" Target="fonts/Montserrat-boldItalic.fntdata"/><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377e953fa8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377e953fa8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37f28fe1848_0_4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4" name="Google Shape;174;g37f28fe1848_0_4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38779906828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38779906828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37f28fe1848_0_4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37f28fe1848_0_4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37f28fe1848_0_4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37f28fe1848_0_4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Koopman</a:t>
            </a:r>
            <a:r>
              <a:rPr lang="en"/>
              <a:t>: instead of evolving the nonlinear </a:t>
            </a:r>
            <a:r>
              <a:rPr b="1" lang="en"/>
              <a:t>states</a:t>
            </a:r>
            <a:r>
              <a:rPr lang="en"/>
              <a:t> (x), Koopman operator is evolving the linearized observables (i.e., function of states f(x)). The linearized transform can have several benefits e.g., one can perform linear stability analysis, etc. No free lunch, however, as according to Koopman theory, infinite-dimensional linearized transform is often needed to fully represent the nonlinear dynamics. But this is becoming increasingly possible with deep learning.</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37f28fe1848_0_4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37f28fe1848_0_4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Control</a:t>
            </a:r>
            <a:r>
              <a:rPr lang="en"/>
              <a:t>: UNet (DLWP; Weyn et al 2018)</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37f28fe1848_0_4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37f28fe1848_0_4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38779906828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38779906828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8779906828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38779906828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37f28fe1848_0_4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37f28fe1848_0_4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37f28fe1848_0_5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37f28fe1848_0_5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W</a:t>
            </a:r>
            <a:r>
              <a:rPr lang="en"/>
              <a:t>e infer causal measures by computing the difference in prediction error between marginal (effect-only) and joint (effect-cause) models</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37f0e993191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37f0e993191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37f28fe1848_0_5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37f28fe1848_0_5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37f28fe1848_0_5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37f28fe1848_0_5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38779906828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38779906828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38779906828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38779906828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38779906828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38779906828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38779906828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38779906828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38779906828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38779906828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38779906828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38779906828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38779906828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38779906828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38779906828_0_3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2" name="Google Shape;402;g38779906828_0_3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37f28fe184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4" name="Google Shape;94;g37f28fe1848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37d00d8d949_7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37d00d8d949_7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37d00d8d949_7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37d00d8d949_7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37d00d8d949_7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37d00d8d949_7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37d00d8d949_7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37d00d8d949_7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37d00d8d949_7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37d00d8d949_7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Fortunately, with deep learning, we are able to circum-</a:t>
            </a:r>
            <a:endParaRPr/>
          </a:p>
          <a:p>
            <a:pPr indent="0" lvl="0" marL="0" rtl="0" algn="l">
              <a:spcBef>
                <a:spcPts val="0"/>
              </a:spcBef>
              <a:spcAft>
                <a:spcPts val="0"/>
              </a:spcAft>
              <a:buClr>
                <a:schemeClr val="dk1"/>
              </a:buClr>
              <a:buSzPts val="1100"/>
              <a:buFont typeface="Arial"/>
              <a:buNone/>
            </a:pPr>
            <a:r>
              <a:rPr lang="en"/>
              <a:t>vent this problem by learning a sufficiently expressive func-</a:t>
            </a:r>
            <a:endParaRPr/>
          </a:p>
          <a:p>
            <a:pPr indent="0" lvl="0" marL="0" rtl="0" algn="l">
              <a:spcBef>
                <a:spcPts val="0"/>
              </a:spcBef>
              <a:spcAft>
                <a:spcPts val="0"/>
              </a:spcAft>
              <a:buClr>
                <a:schemeClr val="dk1"/>
              </a:buClr>
              <a:buSzPts val="1100"/>
              <a:buFont typeface="Arial"/>
              <a:buNone/>
            </a:pPr>
            <a:r>
              <a:rPr lang="en"/>
              <a:t>tion that is able to project both the states and observations</a:t>
            </a:r>
            <a:endParaRPr/>
          </a:p>
          <a:p>
            <a:pPr indent="0" lvl="0" marL="0" rtl="0" algn="l">
              <a:spcBef>
                <a:spcPts val="0"/>
              </a:spcBef>
              <a:spcAft>
                <a:spcPts val="0"/>
              </a:spcAft>
              <a:buClr>
                <a:schemeClr val="dk1"/>
              </a:buClr>
              <a:buSzPts val="1100"/>
              <a:buFont typeface="Arial"/>
              <a:buNone/>
            </a:pPr>
            <a:r>
              <a:rPr lang="en"/>
              <a:t>into a unified, reduced-order L-dimensional latent space. In</a:t>
            </a:r>
            <a:endParaRPr/>
          </a:p>
          <a:p>
            <a:pPr indent="0" lvl="0" marL="0" rtl="0" algn="l">
              <a:spcBef>
                <a:spcPts val="0"/>
              </a:spcBef>
              <a:spcAft>
                <a:spcPts val="0"/>
              </a:spcAft>
              <a:buClr>
                <a:schemeClr val="dk1"/>
              </a:buClr>
              <a:buSzPts val="1100"/>
              <a:buFont typeface="Arial"/>
              <a:buNone/>
            </a:pPr>
            <a:r>
              <a:rPr lang="en"/>
              <a:t>this work, we define fθ : R(Nx+M1+···+MK ) → RL as an</a:t>
            </a:r>
            <a:endParaRPr/>
          </a:p>
          <a:p>
            <a:pPr indent="0" lvl="0" marL="0" rtl="0" algn="l">
              <a:spcBef>
                <a:spcPts val="0"/>
              </a:spcBef>
              <a:spcAft>
                <a:spcPts val="0"/>
              </a:spcAft>
              <a:buClr>
                <a:schemeClr val="dk1"/>
              </a:buClr>
              <a:buSzPts val="1100"/>
              <a:buFont typeface="Arial"/>
              <a:buNone/>
            </a:pPr>
            <a:r>
              <a:rPr lang="en"/>
              <a:t>encoder that takes as input the concatenation of background</a:t>
            </a:r>
            <a:endParaRPr/>
          </a:p>
          <a:p>
            <a:pPr indent="0" lvl="0" marL="0" rtl="0" algn="l">
              <a:spcBef>
                <a:spcPts val="0"/>
              </a:spcBef>
              <a:spcAft>
                <a:spcPts val="0"/>
              </a:spcAft>
              <a:buClr>
                <a:schemeClr val="dk1"/>
              </a:buClr>
              <a:buSzPts val="1100"/>
              <a:buFont typeface="Arial"/>
              <a:buNone/>
            </a:pPr>
            <a:r>
              <a:rPr lang="en"/>
              <a:t>state and each observation modality along unique channels</a:t>
            </a:r>
            <a:endParaRPr/>
          </a:p>
          <a:p>
            <a:pPr indent="0" lvl="0" marL="0" rtl="0" algn="l">
              <a:spcBef>
                <a:spcPts val="0"/>
              </a:spcBef>
              <a:spcAft>
                <a:spcPts val="0"/>
              </a:spcAft>
              <a:buClr>
                <a:schemeClr val="dk1"/>
              </a:buClr>
              <a:buSzPts val="1100"/>
              <a:buFont typeface="Arial"/>
              <a:buNone/>
            </a:pPr>
            <a:r>
              <a:rPr lang="en"/>
              <a:t>for a single timestep. The decoder gϕ : RL → RNx then</a:t>
            </a:r>
            <a:endParaRPr/>
          </a:p>
          <a:p>
            <a:pPr indent="0" lvl="0" marL="0" rtl="0" algn="l">
              <a:spcBef>
                <a:spcPts val="0"/>
              </a:spcBef>
              <a:spcAft>
                <a:spcPts val="0"/>
              </a:spcAft>
              <a:buClr>
                <a:schemeClr val="dk1"/>
              </a:buClr>
              <a:buSzPts val="1100"/>
              <a:buFont typeface="Arial"/>
              <a:buNone/>
            </a:pPr>
            <a:r>
              <a:rPr lang="en"/>
              <a:t>maps the latent code back into the pixel-space.</a:t>
            </a:r>
            <a:endParaRPr/>
          </a:p>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37d00d8d949_7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37d00d8d949_7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37f28fe1848_0_5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37f28fe1848_0_5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We use U-Net [46] with residual blocks [17], SiLU activation [14], and layer normalization [2] for our score network.</a:t>
            </a:r>
            <a:endParaRPr/>
          </a:p>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37d00d8d949_7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37d00d8d949_7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37d00d8d949_7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37d00d8d949_7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37d00d8d949_7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37d00d8d949_7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37f28fe1848_0_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0" name="Google Shape;110;g37f28fe1848_0_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37d00d8d949_7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37d00d8d949_7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37d00d8d949_7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37d00d8d949_7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37d00d8d949_1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37d00d8d949_1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37d00d8d949_1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37d00d8d949_1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National Meteorological Center (</a:t>
            </a:r>
            <a:r>
              <a:rPr b="1" lang="en">
                <a:solidFill>
                  <a:schemeClr val="dk1"/>
                </a:solidFill>
              </a:rPr>
              <a:t>NMC</a:t>
            </a:r>
            <a:r>
              <a:rPr lang="en">
                <a:solidFill>
                  <a:schemeClr val="dk1"/>
                </a:solidFill>
              </a:rPr>
              <a:t>) </a:t>
            </a:r>
            <a:r>
              <a:rPr b="1" lang="en">
                <a:solidFill>
                  <a:schemeClr val="dk1"/>
                </a:solidFill>
              </a:rPr>
              <a:t>method for background covariance estimate</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37d00d8d949_1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37d00d8d949_1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37d3571dc0b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37d3571dc0b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37d00d8d949_11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37d00d8d949_11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37d00d8d949_11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37d00d8d949_11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37d3571dc0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37d3571dc0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37d3571dc0b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0" name="Google Shape;650;g37d3571dc0b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37f28fe1848_0_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1" name="Google Shape;121;g37f28fe1848_0_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37d3571dc0b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37d3571dc0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38779906828_0_1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66" name="Google Shape;666;g38779906828_0_1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38779906828_0_1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72" name="Google Shape;672;g38779906828_0_1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38779906828_0_1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80" name="Google Shape;680;g38779906828_0_1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38779906828_0_1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88" name="Google Shape;688;g38779906828_0_1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38779906828_0_1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96" name="Google Shape;696;g38779906828_0_1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38779906828_0_1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05" name="Google Shape;705;g38779906828_0_1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38779906828_0_1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14" name="Google Shape;714;g38779906828_0_1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38779906828_0_2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23" name="Google Shape;723;g38779906828_0_2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38779906828_0_2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31" name="Google Shape;731;g38779906828_0_2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7f28fe1848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6" name="Google Shape;146;g37f28fe1848_0_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38779906828_0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0" name="Google Shape;740;g38779906828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g38779906828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0" name="Google Shape;750;g38779906828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3878c85592f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8" name="Google Shape;758;g3878c85592f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3878c85592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4" name="Google Shape;764;g3878c85592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38c40dd204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0" name="Google Shape;770;g38c40dd204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g38779906828_0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6" name="Google Shape;776;g38779906828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38779906828_0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4" name="Google Shape;784;g38779906828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38779906828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2" name="Google Shape;792;g38779906828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38779906828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9" name="Google Shape;799;g38779906828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38779906828_0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9" name="Google Shape;809;g38779906828_0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37f28fe1848_0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4" name="Google Shape;154;g37f28fe1848_0_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g38779906828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5" name="Google Shape;815;g38779906828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g38779906828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1" name="Google Shape;821;g38779906828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g38779906828_0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8" name="Google Shape;828;g38779906828_0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37f28fe1848_0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6" name="Google Shape;836;g37f28fe1848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g3877990682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44" name="Google Shape;844;g38779906828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g38779906828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50" name="Google Shape;850;g38779906828_0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g38779906828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3" name="Google Shape;863;g38779906828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g38779906828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4" name="Google Shape;874;g38779906828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g38779906828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0" name="Google Shape;880;g38779906828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38779906828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6" name="Google Shape;886;g38779906828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37f28fe1848_0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1" name="Google Shape;161;g37f28fe1848_0_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g38779906828_0_3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2" name="Google Shape;892;g38779906828_0_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38779906828_0_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8" name="Google Shape;168;g38779906828_0_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cSld name="BLANK_1">
    <p:spTree>
      <p:nvGrpSpPr>
        <p:cNvPr id="9" name="Shape 9"/>
        <p:cNvGrpSpPr/>
        <p:nvPr/>
      </p:nvGrpSpPr>
      <p:grpSpPr>
        <a:xfrm>
          <a:off x="0" y="0"/>
          <a:ext cx="0" cy="0"/>
          <a:chOff x="0" y="0"/>
          <a:chExt cx="0" cy="0"/>
        </a:xfrm>
      </p:grpSpPr>
      <p:sp>
        <p:nvSpPr>
          <p:cNvPr id="10" name="Google Shape;10;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11" name="Google Shape;11;p2" title="LEAP Site Visit PPT copy.png"/>
          <p:cNvPicPr preferRelativeResize="0"/>
          <p:nvPr/>
        </p:nvPicPr>
        <p:blipFill>
          <a:blip r:embed="rId2">
            <a:alphaModFix/>
          </a:blip>
          <a:stretch>
            <a:fillRect/>
          </a:stretch>
        </p:blipFill>
        <p:spPr>
          <a:xfrm>
            <a:off x="0" y="0"/>
            <a:ext cx="9129134" cy="514349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er" type="blank">
  <p:cSld name="BLANK">
    <p:spTree>
      <p:nvGrpSpPr>
        <p:cNvPr id="40" name="Shape 40"/>
        <p:cNvGrpSpPr/>
        <p:nvPr/>
      </p:nvGrpSpPr>
      <p:grpSpPr>
        <a:xfrm>
          <a:off x="0" y="0"/>
          <a:ext cx="0" cy="0"/>
          <a:chOff x="0" y="0"/>
          <a:chExt cx="0" cy="0"/>
        </a:xfrm>
      </p:grpSpPr>
      <p:sp>
        <p:nvSpPr>
          <p:cNvPr id="41" name="Google Shape;41;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42" name="Google Shape;42;p11"/>
          <p:cNvPicPr preferRelativeResize="0"/>
          <p:nvPr/>
        </p:nvPicPr>
        <p:blipFill>
          <a:blip r:embed="rId2">
            <a:alphaModFix/>
          </a:blip>
          <a:stretch>
            <a:fillRect/>
          </a:stretch>
        </p:blipFill>
        <p:spPr>
          <a:xfrm>
            <a:off x="0" y="0"/>
            <a:ext cx="9144000" cy="515186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3" name="Shape 43"/>
        <p:cNvGrpSpPr/>
        <p:nvPr/>
      </p:nvGrpSpPr>
      <p:grpSpPr>
        <a:xfrm>
          <a:off x="0" y="0"/>
          <a:ext cx="0" cy="0"/>
          <a:chOff x="0" y="0"/>
          <a:chExt cx="0" cy="0"/>
        </a:xfrm>
      </p:grpSpPr>
      <p:sp>
        <p:nvSpPr>
          <p:cNvPr id="44" name="Google Shape;44;p1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rgbClr val="1B285E"/>
              </a:buClr>
              <a:buSzPts val="4100"/>
              <a:buFont typeface="Verdana"/>
              <a:buNone/>
              <a:defRPr b="0" sz="3300">
                <a:solidFill>
                  <a:srgbClr val="1B285E"/>
                </a:solidFill>
                <a:latin typeface="Calibri"/>
                <a:ea typeface="Calibri"/>
                <a:cs typeface="Calibri"/>
                <a:sym typeface="Calibri"/>
              </a:defRPr>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45" name="Google Shape;45;p12"/>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rtl="0" algn="l">
              <a:lnSpc>
                <a:spcPct val="90000"/>
              </a:lnSpc>
              <a:spcBef>
                <a:spcPts val="800"/>
              </a:spcBef>
              <a:spcAft>
                <a:spcPts val="0"/>
              </a:spcAft>
              <a:buClr>
                <a:schemeClr val="dk1"/>
              </a:buClr>
              <a:buSzPts val="2100"/>
              <a:buChar char="•"/>
              <a:defRPr sz="1100"/>
            </a:lvl1pPr>
            <a:lvl2pPr indent="-342900" lvl="1" marL="914400" rtl="0" algn="l">
              <a:lnSpc>
                <a:spcPct val="90000"/>
              </a:lnSpc>
              <a:spcBef>
                <a:spcPts val="400"/>
              </a:spcBef>
              <a:spcAft>
                <a:spcPts val="0"/>
              </a:spcAft>
              <a:buClr>
                <a:schemeClr val="dk1"/>
              </a:buClr>
              <a:buSzPts val="1800"/>
              <a:buChar char="•"/>
              <a:defRPr sz="1100"/>
            </a:lvl2pPr>
            <a:lvl3pPr indent="-323850" lvl="2" marL="1371600" rtl="0" algn="l">
              <a:lnSpc>
                <a:spcPct val="90000"/>
              </a:lnSpc>
              <a:spcBef>
                <a:spcPts val="400"/>
              </a:spcBef>
              <a:spcAft>
                <a:spcPts val="0"/>
              </a:spcAft>
              <a:buClr>
                <a:schemeClr val="dk1"/>
              </a:buClr>
              <a:buSzPts val="1500"/>
              <a:buChar char="•"/>
              <a:defRPr sz="1100"/>
            </a:lvl3pPr>
            <a:lvl4pPr indent="-317500" lvl="3" marL="1828800" rtl="0" algn="l">
              <a:lnSpc>
                <a:spcPct val="90000"/>
              </a:lnSpc>
              <a:spcBef>
                <a:spcPts val="400"/>
              </a:spcBef>
              <a:spcAft>
                <a:spcPts val="0"/>
              </a:spcAft>
              <a:buClr>
                <a:schemeClr val="dk1"/>
              </a:buClr>
              <a:buSzPts val="1400"/>
              <a:buChar char="•"/>
              <a:defRPr sz="1100"/>
            </a:lvl4pPr>
            <a:lvl5pPr indent="-317500" lvl="4" marL="2286000" rtl="0" algn="l">
              <a:lnSpc>
                <a:spcPct val="90000"/>
              </a:lnSpc>
              <a:spcBef>
                <a:spcPts val="400"/>
              </a:spcBef>
              <a:spcAft>
                <a:spcPts val="0"/>
              </a:spcAft>
              <a:buClr>
                <a:schemeClr val="dk1"/>
              </a:buClr>
              <a:buSzPts val="1400"/>
              <a:buChar char="•"/>
              <a:defRPr sz="1100"/>
            </a:lvl5pPr>
            <a:lvl6pPr indent="-317500" lvl="5" marL="2743200" rtl="0" algn="l">
              <a:lnSpc>
                <a:spcPct val="90000"/>
              </a:lnSpc>
              <a:spcBef>
                <a:spcPts val="400"/>
              </a:spcBef>
              <a:spcAft>
                <a:spcPts val="0"/>
              </a:spcAft>
              <a:buClr>
                <a:schemeClr val="dk1"/>
              </a:buClr>
              <a:buSzPts val="1400"/>
              <a:buChar char="•"/>
              <a:defRPr sz="1100"/>
            </a:lvl6pPr>
            <a:lvl7pPr indent="-317500" lvl="6" marL="3200400" rtl="0" algn="l">
              <a:lnSpc>
                <a:spcPct val="90000"/>
              </a:lnSpc>
              <a:spcBef>
                <a:spcPts val="400"/>
              </a:spcBef>
              <a:spcAft>
                <a:spcPts val="0"/>
              </a:spcAft>
              <a:buClr>
                <a:schemeClr val="dk1"/>
              </a:buClr>
              <a:buSzPts val="1400"/>
              <a:buChar char="•"/>
              <a:defRPr sz="1100"/>
            </a:lvl7pPr>
            <a:lvl8pPr indent="-317500" lvl="7" marL="3657600" rtl="0" algn="l">
              <a:lnSpc>
                <a:spcPct val="90000"/>
              </a:lnSpc>
              <a:spcBef>
                <a:spcPts val="400"/>
              </a:spcBef>
              <a:spcAft>
                <a:spcPts val="0"/>
              </a:spcAft>
              <a:buClr>
                <a:schemeClr val="dk1"/>
              </a:buClr>
              <a:buSzPts val="1400"/>
              <a:buChar char="•"/>
              <a:defRPr sz="1100"/>
            </a:lvl8pPr>
            <a:lvl9pPr indent="-317500" lvl="8" marL="4114800" rtl="0" algn="l">
              <a:lnSpc>
                <a:spcPct val="90000"/>
              </a:lnSpc>
              <a:spcBef>
                <a:spcPts val="400"/>
              </a:spcBef>
              <a:spcAft>
                <a:spcPts val="0"/>
              </a:spcAft>
              <a:buClr>
                <a:schemeClr val="dk1"/>
              </a:buClr>
              <a:buSzPts val="1400"/>
              <a:buChar char="•"/>
              <a:defRPr sz="11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ECT 2">
  <p:cSld name="OBJECT 2">
    <p:spTree>
      <p:nvGrpSpPr>
        <p:cNvPr id="46" name="Shape 46"/>
        <p:cNvGrpSpPr/>
        <p:nvPr/>
      </p:nvGrpSpPr>
      <p:grpSpPr>
        <a:xfrm>
          <a:off x="0" y="0"/>
          <a:ext cx="0" cy="0"/>
          <a:chOff x="0" y="0"/>
          <a:chExt cx="0" cy="0"/>
        </a:xfrm>
      </p:grpSpPr>
      <p:sp>
        <p:nvSpPr>
          <p:cNvPr id="47" name="Google Shape;47;p13"/>
          <p:cNvSpPr txBox="1"/>
          <p:nvPr>
            <p:ph idx="1" type="body"/>
          </p:nvPr>
        </p:nvSpPr>
        <p:spPr>
          <a:xfrm>
            <a:off x="628650" y="886425"/>
            <a:ext cx="7886700" cy="3765000"/>
          </a:xfrm>
          <a:prstGeom prst="rect">
            <a:avLst/>
          </a:prstGeom>
          <a:noFill/>
          <a:ln>
            <a:noFill/>
          </a:ln>
        </p:spPr>
        <p:txBody>
          <a:bodyPr anchorCtr="0" anchor="t" bIns="34275" lIns="68575" spcFirstLastPara="1" rIns="68575" wrap="square" tIns="34275">
            <a:normAutofit/>
          </a:bodyPr>
          <a:lstStyle>
            <a:lvl1pPr indent="-361950" lvl="0" marL="457200" rtl="0" algn="l">
              <a:lnSpc>
                <a:spcPct val="90000"/>
              </a:lnSpc>
              <a:spcBef>
                <a:spcPts val="800"/>
              </a:spcBef>
              <a:spcAft>
                <a:spcPts val="0"/>
              </a:spcAft>
              <a:buClr>
                <a:schemeClr val="dk1"/>
              </a:buClr>
              <a:buSzPts val="2100"/>
              <a:buFont typeface="Verdana"/>
              <a:buChar char="•"/>
              <a:defRPr sz="1800">
                <a:latin typeface="Verdana"/>
                <a:ea typeface="Verdana"/>
                <a:cs typeface="Verdana"/>
                <a:sym typeface="Verdana"/>
              </a:defRPr>
            </a:lvl1pPr>
            <a:lvl2pPr indent="-342900" lvl="1" marL="914400" rtl="0" algn="l">
              <a:lnSpc>
                <a:spcPct val="90000"/>
              </a:lnSpc>
              <a:spcBef>
                <a:spcPts val="400"/>
              </a:spcBef>
              <a:spcAft>
                <a:spcPts val="0"/>
              </a:spcAft>
              <a:buClr>
                <a:schemeClr val="dk1"/>
              </a:buClr>
              <a:buSzPts val="1800"/>
              <a:buFont typeface="Verdana"/>
              <a:buChar char="•"/>
              <a:defRPr>
                <a:latin typeface="Verdana"/>
                <a:ea typeface="Verdana"/>
                <a:cs typeface="Verdana"/>
                <a:sym typeface="Verdana"/>
              </a:defRPr>
            </a:lvl2pPr>
            <a:lvl3pPr indent="-323850" lvl="2" marL="1371600" rtl="0" algn="l">
              <a:lnSpc>
                <a:spcPct val="90000"/>
              </a:lnSpc>
              <a:spcBef>
                <a:spcPts val="400"/>
              </a:spcBef>
              <a:spcAft>
                <a:spcPts val="0"/>
              </a:spcAft>
              <a:buClr>
                <a:schemeClr val="dk1"/>
              </a:buClr>
              <a:buSzPts val="1500"/>
              <a:buFont typeface="Verdana"/>
              <a:buChar char="•"/>
              <a:defRPr>
                <a:latin typeface="Verdana"/>
                <a:ea typeface="Verdana"/>
                <a:cs typeface="Verdana"/>
                <a:sym typeface="Verdana"/>
              </a:defRPr>
            </a:lvl3pPr>
            <a:lvl4pPr indent="-317500" lvl="3" marL="1828800" rtl="0" algn="l">
              <a:lnSpc>
                <a:spcPct val="90000"/>
              </a:lnSpc>
              <a:spcBef>
                <a:spcPts val="400"/>
              </a:spcBef>
              <a:spcAft>
                <a:spcPts val="0"/>
              </a:spcAft>
              <a:buClr>
                <a:schemeClr val="dk1"/>
              </a:buClr>
              <a:buSzPts val="1400"/>
              <a:buFont typeface="Verdana"/>
              <a:buChar char="•"/>
              <a:defRPr>
                <a:latin typeface="Verdana"/>
                <a:ea typeface="Verdana"/>
                <a:cs typeface="Verdana"/>
                <a:sym typeface="Verdana"/>
              </a:defRPr>
            </a:lvl4pPr>
            <a:lvl5pPr indent="-317500" lvl="4" marL="2286000" rtl="0" algn="l">
              <a:lnSpc>
                <a:spcPct val="90000"/>
              </a:lnSpc>
              <a:spcBef>
                <a:spcPts val="400"/>
              </a:spcBef>
              <a:spcAft>
                <a:spcPts val="0"/>
              </a:spcAft>
              <a:buClr>
                <a:schemeClr val="dk1"/>
              </a:buClr>
              <a:buSzPts val="1400"/>
              <a:buFont typeface="Verdana"/>
              <a:buChar char="•"/>
              <a:defRPr>
                <a:latin typeface="Verdana"/>
                <a:ea typeface="Verdana"/>
                <a:cs typeface="Verdana"/>
                <a:sym typeface="Verdana"/>
              </a:defRPr>
            </a:lvl5pPr>
            <a:lvl6pPr indent="-317500" lvl="5" marL="2743200" rtl="0" algn="l">
              <a:lnSpc>
                <a:spcPct val="90000"/>
              </a:lnSpc>
              <a:spcBef>
                <a:spcPts val="400"/>
              </a:spcBef>
              <a:spcAft>
                <a:spcPts val="0"/>
              </a:spcAft>
              <a:buClr>
                <a:schemeClr val="dk1"/>
              </a:buClr>
              <a:buSzPts val="1400"/>
              <a:buFont typeface="Verdana"/>
              <a:buChar char="•"/>
              <a:defRPr>
                <a:latin typeface="Verdana"/>
                <a:ea typeface="Verdana"/>
                <a:cs typeface="Verdana"/>
                <a:sym typeface="Verdana"/>
              </a:defRPr>
            </a:lvl6pPr>
            <a:lvl7pPr indent="-317500" lvl="6" marL="3200400" rtl="0" algn="l">
              <a:lnSpc>
                <a:spcPct val="90000"/>
              </a:lnSpc>
              <a:spcBef>
                <a:spcPts val="400"/>
              </a:spcBef>
              <a:spcAft>
                <a:spcPts val="0"/>
              </a:spcAft>
              <a:buClr>
                <a:schemeClr val="dk1"/>
              </a:buClr>
              <a:buSzPts val="1400"/>
              <a:buFont typeface="Verdana"/>
              <a:buChar char="•"/>
              <a:defRPr>
                <a:latin typeface="Verdana"/>
                <a:ea typeface="Verdana"/>
                <a:cs typeface="Verdana"/>
                <a:sym typeface="Verdana"/>
              </a:defRPr>
            </a:lvl7pPr>
            <a:lvl8pPr indent="-317500" lvl="7" marL="3657600" rtl="0" algn="l">
              <a:lnSpc>
                <a:spcPct val="90000"/>
              </a:lnSpc>
              <a:spcBef>
                <a:spcPts val="400"/>
              </a:spcBef>
              <a:spcAft>
                <a:spcPts val="0"/>
              </a:spcAft>
              <a:buClr>
                <a:schemeClr val="dk1"/>
              </a:buClr>
              <a:buSzPts val="1400"/>
              <a:buFont typeface="Verdana"/>
              <a:buChar char="•"/>
              <a:defRPr>
                <a:latin typeface="Verdana"/>
                <a:ea typeface="Verdana"/>
                <a:cs typeface="Verdana"/>
                <a:sym typeface="Verdana"/>
              </a:defRPr>
            </a:lvl8pPr>
            <a:lvl9pPr indent="-317500" lvl="8" marL="4114800" rtl="0" algn="l">
              <a:lnSpc>
                <a:spcPct val="90000"/>
              </a:lnSpc>
              <a:spcBef>
                <a:spcPts val="400"/>
              </a:spcBef>
              <a:spcAft>
                <a:spcPts val="0"/>
              </a:spcAft>
              <a:buClr>
                <a:schemeClr val="dk1"/>
              </a:buClr>
              <a:buSzPts val="1400"/>
              <a:buFont typeface="Verdana"/>
              <a:buChar char="•"/>
              <a:defRPr>
                <a:latin typeface="Verdana"/>
                <a:ea typeface="Verdana"/>
                <a:cs typeface="Verdana"/>
                <a:sym typeface="Verdana"/>
              </a:defRPr>
            </a:lvl9pPr>
          </a:lstStyle>
          <a:p/>
        </p:txBody>
      </p:sp>
      <p:sp>
        <p:nvSpPr>
          <p:cNvPr id="48" name="Google Shape;48;p13"/>
          <p:cNvSpPr txBox="1"/>
          <p:nvPr>
            <p:ph type="title"/>
          </p:nvPr>
        </p:nvSpPr>
        <p:spPr>
          <a:xfrm>
            <a:off x="218350" y="-1"/>
            <a:ext cx="7886700" cy="8178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SzPts val="2500"/>
              <a:buFont typeface="Montserrat"/>
              <a:buNone/>
              <a:defRPr sz="2500">
                <a:solidFill>
                  <a:srgbClr val="1B285E"/>
                </a:solidFill>
                <a:latin typeface="Montserrat"/>
                <a:ea typeface="Montserrat"/>
                <a:cs typeface="Montserrat"/>
                <a:sym typeface="Montserrat"/>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9" name="Google Shape;49;p13"/>
          <p:cNvSpPr txBox="1"/>
          <p:nvPr>
            <p:ph idx="12" type="sldNum"/>
          </p:nvPr>
        </p:nvSpPr>
        <p:spPr>
          <a:xfrm>
            <a:off x="82810" y="4809250"/>
            <a:ext cx="2057400" cy="273900"/>
          </a:xfrm>
          <a:prstGeom prst="rect">
            <a:avLst/>
          </a:prstGeom>
          <a:noFill/>
          <a:ln>
            <a:noFill/>
          </a:ln>
        </p:spPr>
        <p:txBody>
          <a:bodyPr anchorCtr="0" anchor="t" bIns="34275" lIns="68575" spcFirstLastPara="1" rIns="68575" wrap="square" tIns="3427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cxnSp>
        <p:nvCxnSpPr>
          <p:cNvPr id="50" name="Google Shape;50;p13"/>
          <p:cNvCxnSpPr/>
          <p:nvPr/>
        </p:nvCxnSpPr>
        <p:spPr>
          <a:xfrm>
            <a:off x="169175" y="682375"/>
            <a:ext cx="8827200" cy="1500"/>
          </a:xfrm>
          <a:prstGeom prst="straightConnector1">
            <a:avLst/>
          </a:prstGeom>
          <a:noFill/>
          <a:ln cap="flat" cmpd="sng" w="19050">
            <a:solidFill>
              <a:srgbClr val="00796B"/>
            </a:solidFill>
            <a:prstDash val="solid"/>
            <a:miter lim="800000"/>
            <a:headEnd len="sm" w="sm" type="none"/>
            <a:tailEnd len="sm" w="sm" type="none"/>
          </a:ln>
        </p:spPr>
      </p:cxnSp>
      <p:sp>
        <p:nvSpPr>
          <p:cNvPr id="51" name="Google Shape;51;p13"/>
          <p:cNvSpPr txBox="1"/>
          <p:nvPr>
            <p:ph idx="2" type="sldNum"/>
          </p:nvPr>
        </p:nvSpPr>
        <p:spPr>
          <a:xfrm>
            <a:off x="7298950" y="4869725"/>
            <a:ext cx="1845000" cy="273900"/>
          </a:xfrm>
          <a:prstGeom prst="rect">
            <a:avLst/>
          </a:prstGeom>
          <a:noFill/>
          <a:ln>
            <a:noFill/>
          </a:ln>
        </p:spPr>
        <p:txBody>
          <a:bodyPr anchorCtr="0" anchor="t" bIns="34275" lIns="68575" spcFirstLastPara="1" rIns="68575" wrap="square" tIns="3427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52" name="Shape 52"/>
        <p:cNvGrpSpPr/>
        <p:nvPr/>
      </p:nvGrpSpPr>
      <p:grpSpPr>
        <a:xfrm>
          <a:off x="0" y="0"/>
          <a:ext cx="0" cy="0"/>
          <a:chOff x="0" y="0"/>
          <a:chExt cx="0" cy="0"/>
        </a:xfrm>
      </p:grpSpPr>
      <p:sp>
        <p:nvSpPr>
          <p:cNvPr id="53" name="Google Shape;53;p1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spcBef>
                <a:spcPts val="0"/>
              </a:spcBef>
              <a:spcAft>
                <a:spcPts val="0"/>
              </a:spcAft>
              <a:buSzPts val="5200"/>
              <a:buChar char="●"/>
              <a:defRPr sz="5200"/>
            </a:lvl1pPr>
            <a:lvl2pPr lvl="1" algn="ctr">
              <a:spcBef>
                <a:spcPts val="0"/>
              </a:spcBef>
              <a:spcAft>
                <a:spcPts val="0"/>
              </a:spcAft>
              <a:buSzPts val="5200"/>
              <a:buChar char="○"/>
              <a:defRPr sz="5200"/>
            </a:lvl2pPr>
            <a:lvl3pPr lvl="2" algn="ctr">
              <a:spcBef>
                <a:spcPts val="0"/>
              </a:spcBef>
              <a:spcAft>
                <a:spcPts val="0"/>
              </a:spcAft>
              <a:buSzPts val="5200"/>
              <a:buChar char="■"/>
              <a:defRPr sz="5200"/>
            </a:lvl3pPr>
            <a:lvl4pPr lvl="3" algn="ctr">
              <a:spcBef>
                <a:spcPts val="0"/>
              </a:spcBef>
              <a:spcAft>
                <a:spcPts val="0"/>
              </a:spcAft>
              <a:buSzPts val="5200"/>
              <a:buChar char="●"/>
              <a:defRPr sz="5200"/>
            </a:lvl4pPr>
            <a:lvl5pPr lvl="4" algn="ctr">
              <a:spcBef>
                <a:spcPts val="0"/>
              </a:spcBef>
              <a:spcAft>
                <a:spcPts val="0"/>
              </a:spcAft>
              <a:buSzPts val="5200"/>
              <a:buChar char="○"/>
              <a:defRPr sz="5200"/>
            </a:lvl5pPr>
            <a:lvl6pPr lvl="5" algn="ctr">
              <a:spcBef>
                <a:spcPts val="0"/>
              </a:spcBef>
              <a:spcAft>
                <a:spcPts val="0"/>
              </a:spcAft>
              <a:buSzPts val="5200"/>
              <a:buChar char="■"/>
              <a:defRPr sz="5200"/>
            </a:lvl6pPr>
            <a:lvl7pPr lvl="6" algn="ctr">
              <a:spcBef>
                <a:spcPts val="0"/>
              </a:spcBef>
              <a:spcAft>
                <a:spcPts val="0"/>
              </a:spcAft>
              <a:buSzPts val="5200"/>
              <a:buChar char="●"/>
              <a:defRPr sz="5200"/>
            </a:lvl7pPr>
            <a:lvl8pPr lvl="7" algn="ctr">
              <a:spcBef>
                <a:spcPts val="0"/>
              </a:spcBef>
              <a:spcAft>
                <a:spcPts val="0"/>
              </a:spcAft>
              <a:buSzPts val="5200"/>
              <a:buChar char="○"/>
              <a:defRPr sz="5200"/>
            </a:lvl8pPr>
            <a:lvl9pPr lvl="8" algn="ctr">
              <a:spcBef>
                <a:spcPts val="0"/>
              </a:spcBef>
              <a:spcAft>
                <a:spcPts val="0"/>
              </a:spcAft>
              <a:buSzPts val="5200"/>
              <a:buChar char="■"/>
              <a:defRPr sz="5200"/>
            </a:lvl9pPr>
          </a:lstStyle>
          <a:p/>
        </p:txBody>
      </p:sp>
      <p:sp>
        <p:nvSpPr>
          <p:cNvPr id="54" name="Google Shape;54;p14"/>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5" name="Google Shape;55;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ayout with centered title and subtitle placeholders">
  <p:cSld name="TITLE_3">
    <p:spTree>
      <p:nvGrpSpPr>
        <p:cNvPr id="56" name="Shape 56"/>
        <p:cNvGrpSpPr/>
        <p:nvPr/>
      </p:nvGrpSpPr>
      <p:grpSpPr>
        <a:xfrm>
          <a:off x="0" y="0"/>
          <a:ext cx="0" cy="0"/>
          <a:chOff x="0" y="0"/>
          <a:chExt cx="0" cy="0"/>
        </a:xfrm>
      </p:grpSpPr>
      <p:sp>
        <p:nvSpPr>
          <p:cNvPr id="57" name="Google Shape;57;p15"/>
          <p:cNvSpPr txBox="1"/>
          <p:nvPr>
            <p:ph type="ctrTitle"/>
          </p:nvPr>
        </p:nvSpPr>
        <p:spPr>
          <a:xfrm>
            <a:off x="685800" y="2128459"/>
            <a:ext cx="7772400" cy="1468669"/>
          </a:xfrm>
          <a:prstGeom prst="rect">
            <a:avLst/>
          </a:prstGeom>
          <a:noFill/>
          <a:ln>
            <a:noFill/>
          </a:ln>
        </p:spPr>
        <p:txBody>
          <a:bodyPr anchorCtr="0" anchor="ctr" bIns="0" lIns="0" spcFirstLastPara="1" rIns="0" wrap="square" tIns="0">
            <a:noAutofit/>
          </a:bodyPr>
          <a:lstStyle>
            <a:lvl1pPr lvl="0" algn="ctr">
              <a:lnSpc>
                <a:spcPct val="102000"/>
              </a:lnSpc>
              <a:spcBef>
                <a:spcPts val="0"/>
              </a:spcBef>
              <a:spcAft>
                <a:spcPts val="0"/>
              </a:spcAft>
              <a:buSzPts val="1400"/>
              <a:buNone/>
              <a:defRPr/>
            </a:lvl1pPr>
            <a:lvl2pPr lvl="1" algn="ctr">
              <a:lnSpc>
                <a:spcPct val="102000"/>
              </a:lnSpc>
              <a:spcBef>
                <a:spcPts val="0"/>
              </a:spcBef>
              <a:spcAft>
                <a:spcPts val="0"/>
              </a:spcAft>
              <a:buSzPts val="1400"/>
              <a:buNone/>
              <a:defRPr/>
            </a:lvl2pPr>
            <a:lvl3pPr lvl="2" algn="ctr">
              <a:lnSpc>
                <a:spcPct val="102000"/>
              </a:lnSpc>
              <a:spcBef>
                <a:spcPts val="0"/>
              </a:spcBef>
              <a:spcAft>
                <a:spcPts val="0"/>
              </a:spcAft>
              <a:buSzPts val="1400"/>
              <a:buNone/>
              <a:defRPr/>
            </a:lvl3pPr>
            <a:lvl4pPr lvl="3" algn="ctr">
              <a:lnSpc>
                <a:spcPct val="102000"/>
              </a:lnSpc>
              <a:spcBef>
                <a:spcPts val="0"/>
              </a:spcBef>
              <a:spcAft>
                <a:spcPts val="0"/>
              </a:spcAft>
              <a:buSzPts val="1400"/>
              <a:buNone/>
              <a:defRPr/>
            </a:lvl4pPr>
            <a:lvl5pPr lvl="4" algn="ctr">
              <a:lnSpc>
                <a:spcPct val="102000"/>
              </a:lnSpc>
              <a:spcBef>
                <a:spcPts val="0"/>
              </a:spcBef>
              <a:spcAft>
                <a:spcPts val="0"/>
              </a:spcAft>
              <a:buSzPts val="1400"/>
              <a:buNone/>
              <a:defRPr/>
            </a:lvl5pPr>
            <a:lvl6pPr lvl="5" algn="ctr">
              <a:lnSpc>
                <a:spcPct val="102000"/>
              </a:lnSpc>
              <a:spcBef>
                <a:spcPts val="0"/>
              </a:spcBef>
              <a:spcAft>
                <a:spcPts val="0"/>
              </a:spcAft>
              <a:buSzPts val="1400"/>
              <a:buNone/>
              <a:defRPr/>
            </a:lvl6pPr>
            <a:lvl7pPr lvl="6" algn="ctr">
              <a:lnSpc>
                <a:spcPct val="102000"/>
              </a:lnSpc>
              <a:spcBef>
                <a:spcPts val="0"/>
              </a:spcBef>
              <a:spcAft>
                <a:spcPts val="0"/>
              </a:spcAft>
              <a:buSzPts val="1400"/>
              <a:buNone/>
              <a:defRPr/>
            </a:lvl7pPr>
            <a:lvl8pPr lvl="7" algn="ctr">
              <a:lnSpc>
                <a:spcPct val="102000"/>
              </a:lnSpc>
              <a:spcBef>
                <a:spcPts val="0"/>
              </a:spcBef>
              <a:spcAft>
                <a:spcPts val="0"/>
              </a:spcAft>
              <a:buSzPts val="1400"/>
              <a:buNone/>
              <a:defRPr/>
            </a:lvl8pPr>
            <a:lvl9pPr lvl="8" algn="ctr">
              <a:lnSpc>
                <a:spcPct val="102000"/>
              </a:lnSpc>
              <a:spcBef>
                <a:spcPts val="0"/>
              </a:spcBef>
              <a:spcAft>
                <a:spcPts val="0"/>
              </a:spcAft>
              <a:buSzPts val="1400"/>
              <a:buNone/>
              <a:defRPr/>
            </a:lvl9pPr>
          </a:lstStyle>
          <a:p/>
        </p:txBody>
      </p:sp>
      <p:sp>
        <p:nvSpPr>
          <p:cNvPr id="58" name="Google Shape;58;p15"/>
          <p:cNvSpPr txBox="1"/>
          <p:nvPr>
            <p:ph idx="1" type="subTitle"/>
          </p:nvPr>
        </p:nvSpPr>
        <p:spPr>
          <a:xfrm>
            <a:off x="1371600" y="3882614"/>
            <a:ext cx="6400800" cy="1750983"/>
          </a:xfrm>
          <a:prstGeom prst="rect">
            <a:avLst/>
          </a:prstGeom>
          <a:noFill/>
          <a:ln>
            <a:noFill/>
          </a:ln>
        </p:spPr>
        <p:txBody>
          <a:bodyPr anchorCtr="0" anchor="t" bIns="0" lIns="0" spcFirstLastPara="1" rIns="0" wrap="square" tIns="0">
            <a:noAutofit/>
          </a:bodyPr>
          <a:lstStyle>
            <a:lvl1pPr lvl="0" algn="l">
              <a:lnSpc>
                <a:spcPct val="102000"/>
              </a:lnSpc>
              <a:spcBef>
                <a:spcPts val="1400"/>
              </a:spcBef>
              <a:spcAft>
                <a:spcPts val="0"/>
              </a:spcAft>
              <a:buSzPts val="1400"/>
              <a:buNone/>
              <a:defRPr/>
            </a:lvl1pPr>
            <a:lvl2pPr lvl="1" algn="l">
              <a:lnSpc>
                <a:spcPct val="102000"/>
              </a:lnSpc>
              <a:spcBef>
                <a:spcPts val="1100"/>
              </a:spcBef>
              <a:spcAft>
                <a:spcPts val="0"/>
              </a:spcAft>
              <a:buSzPts val="1400"/>
              <a:buNone/>
              <a:defRPr/>
            </a:lvl2pPr>
            <a:lvl3pPr lvl="2" algn="l">
              <a:lnSpc>
                <a:spcPct val="102000"/>
              </a:lnSpc>
              <a:spcBef>
                <a:spcPts val="800"/>
              </a:spcBef>
              <a:spcAft>
                <a:spcPts val="0"/>
              </a:spcAft>
              <a:buSzPts val="1400"/>
              <a:buNone/>
              <a:defRPr/>
            </a:lvl3pPr>
            <a:lvl4pPr lvl="3" algn="l">
              <a:lnSpc>
                <a:spcPct val="102000"/>
              </a:lnSpc>
              <a:spcBef>
                <a:spcPts val="500"/>
              </a:spcBef>
              <a:spcAft>
                <a:spcPts val="0"/>
              </a:spcAft>
              <a:buSzPts val="1400"/>
              <a:buNone/>
              <a:defRPr/>
            </a:lvl4pPr>
            <a:lvl5pPr lvl="4" algn="l">
              <a:lnSpc>
                <a:spcPct val="102000"/>
              </a:lnSpc>
              <a:spcBef>
                <a:spcPts val="200"/>
              </a:spcBef>
              <a:spcAft>
                <a:spcPts val="0"/>
              </a:spcAft>
              <a:buSzPts val="1400"/>
              <a:buNone/>
              <a:defRPr/>
            </a:lvl5pPr>
            <a:lvl6pPr lvl="5" algn="l">
              <a:lnSpc>
                <a:spcPct val="102000"/>
              </a:lnSpc>
              <a:spcBef>
                <a:spcPts val="200"/>
              </a:spcBef>
              <a:spcAft>
                <a:spcPts val="0"/>
              </a:spcAft>
              <a:buSzPts val="1400"/>
              <a:buNone/>
              <a:defRPr/>
            </a:lvl6pPr>
            <a:lvl7pPr lvl="6" algn="l">
              <a:lnSpc>
                <a:spcPct val="102000"/>
              </a:lnSpc>
              <a:spcBef>
                <a:spcPts val="200"/>
              </a:spcBef>
              <a:spcAft>
                <a:spcPts val="0"/>
              </a:spcAft>
              <a:buSzPts val="1400"/>
              <a:buNone/>
              <a:defRPr/>
            </a:lvl7pPr>
            <a:lvl8pPr lvl="7" algn="l">
              <a:lnSpc>
                <a:spcPct val="102000"/>
              </a:lnSpc>
              <a:spcBef>
                <a:spcPts val="200"/>
              </a:spcBef>
              <a:spcAft>
                <a:spcPts val="0"/>
              </a:spcAft>
              <a:buSzPts val="1400"/>
              <a:buNone/>
              <a:defRPr/>
            </a:lvl8pPr>
            <a:lvl9pPr lvl="8" algn="l">
              <a:lnSpc>
                <a:spcPct val="102000"/>
              </a:lnSpc>
              <a:spcBef>
                <a:spcPts val="200"/>
              </a:spcBef>
              <a:spcAft>
                <a:spcPts val="0"/>
              </a:spcAft>
              <a:buSzPts val="1400"/>
              <a:buNone/>
              <a:defRPr/>
            </a:lvl9pPr>
          </a:lstStyle>
          <a:p/>
        </p:txBody>
      </p:sp>
      <p:sp>
        <p:nvSpPr>
          <p:cNvPr id="59" name="Google Shape;59;p15"/>
          <p:cNvSpPr txBox="1"/>
          <p:nvPr>
            <p:ph idx="10" type="dt"/>
          </p:nvPr>
        </p:nvSpPr>
        <p:spPr>
          <a:xfrm>
            <a:off x="0" y="0"/>
            <a:ext cx="3000000" cy="2997232"/>
          </a:xfrm>
          <a:prstGeom prst="rect">
            <a:avLst/>
          </a:prstGeom>
          <a:noFill/>
          <a:ln>
            <a:noFill/>
          </a:ln>
        </p:spPr>
        <p:txBody>
          <a:bodyPr anchorCtr="0" anchor="t" bIns="45700" lIns="91425" spcFirstLastPara="1" rIns="91425" wrap="square" tIns="45700">
            <a:noAutofit/>
          </a:bodyPr>
          <a:lstStyle>
            <a:lvl1pPr lvl="0" marR="0" rtl="0" algn="l">
              <a:lnSpc>
                <a:spcPct val="102000"/>
              </a:lnSpc>
              <a:spcBef>
                <a:spcPts val="0"/>
              </a:spcBef>
              <a:spcAft>
                <a:spcPts val="0"/>
              </a:spcAft>
              <a:buSzPts val="1400"/>
              <a:buNone/>
              <a:defRPr b="0" i="0" sz="1800" u="none">
                <a:solidFill>
                  <a:srgbClr val="000000"/>
                </a:solidFill>
                <a:latin typeface="Century Gothic"/>
                <a:ea typeface="Century Gothic"/>
                <a:cs typeface="Century Gothic"/>
                <a:sym typeface="Century Gothic"/>
              </a:defRPr>
            </a:lvl1pPr>
            <a:lvl2pPr lvl="1" marR="0" rtl="0" algn="l">
              <a:lnSpc>
                <a:spcPct val="102000"/>
              </a:lnSpc>
              <a:spcBef>
                <a:spcPts val="0"/>
              </a:spcBef>
              <a:spcAft>
                <a:spcPts val="0"/>
              </a:spcAft>
              <a:buSzPts val="1400"/>
              <a:buNone/>
              <a:defRPr b="0" i="0" sz="1800" u="none" cap="none" strike="noStrike">
                <a:solidFill>
                  <a:srgbClr val="000000"/>
                </a:solidFill>
                <a:latin typeface="Century Gothic"/>
                <a:ea typeface="Century Gothic"/>
                <a:cs typeface="Century Gothic"/>
                <a:sym typeface="Century Gothic"/>
              </a:defRPr>
            </a:lvl2pPr>
            <a:lvl3pPr lvl="2" marR="0" rtl="0" algn="l">
              <a:lnSpc>
                <a:spcPct val="102000"/>
              </a:lnSpc>
              <a:spcBef>
                <a:spcPts val="0"/>
              </a:spcBef>
              <a:spcAft>
                <a:spcPts val="0"/>
              </a:spcAft>
              <a:buSzPts val="1400"/>
              <a:buNone/>
              <a:defRPr b="0" i="0" sz="1800" u="none" cap="none" strike="noStrike">
                <a:solidFill>
                  <a:srgbClr val="000000"/>
                </a:solidFill>
                <a:latin typeface="Century Gothic"/>
                <a:ea typeface="Century Gothic"/>
                <a:cs typeface="Century Gothic"/>
                <a:sym typeface="Century Gothic"/>
              </a:defRPr>
            </a:lvl3pPr>
            <a:lvl4pPr lvl="3" marR="0" rtl="0" algn="l">
              <a:lnSpc>
                <a:spcPct val="102000"/>
              </a:lnSpc>
              <a:spcBef>
                <a:spcPts val="0"/>
              </a:spcBef>
              <a:spcAft>
                <a:spcPts val="0"/>
              </a:spcAft>
              <a:buSzPts val="1400"/>
              <a:buNone/>
              <a:defRPr b="0" i="0" sz="1800" u="none" cap="none" strike="noStrike">
                <a:solidFill>
                  <a:srgbClr val="000000"/>
                </a:solidFill>
                <a:latin typeface="Century Gothic"/>
                <a:ea typeface="Century Gothic"/>
                <a:cs typeface="Century Gothic"/>
                <a:sym typeface="Century Gothic"/>
              </a:defRPr>
            </a:lvl4pPr>
            <a:lvl5pPr lvl="4" marR="0" rtl="0" algn="l">
              <a:lnSpc>
                <a:spcPct val="102000"/>
              </a:lnSpc>
              <a:spcBef>
                <a:spcPts val="0"/>
              </a:spcBef>
              <a:spcAft>
                <a:spcPts val="0"/>
              </a:spcAft>
              <a:buSzPts val="1400"/>
              <a:buNone/>
              <a:defRPr b="0" i="0" sz="1800" u="none" cap="none" strike="noStrike">
                <a:solidFill>
                  <a:srgbClr val="000000"/>
                </a:solidFill>
                <a:latin typeface="Century Gothic"/>
                <a:ea typeface="Century Gothic"/>
                <a:cs typeface="Century Gothic"/>
                <a:sym typeface="Century Gothic"/>
              </a:defRPr>
            </a:lvl5pPr>
            <a:lvl6pPr lvl="5" marR="0" rtl="0" algn="l">
              <a:lnSpc>
                <a:spcPct val="102000"/>
              </a:lnSpc>
              <a:spcBef>
                <a:spcPts val="0"/>
              </a:spcBef>
              <a:spcAft>
                <a:spcPts val="0"/>
              </a:spcAft>
              <a:buSzPts val="1400"/>
              <a:buNone/>
              <a:defRPr b="0" i="0" sz="1800" u="none" cap="none" strike="noStrike">
                <a:solidFill>
                  <a:srgbClr val="000000"/>
                </a:solidFill>
                <a:latin typeface="Century Gothic"/>
                <a:ea typeface="Century Gothic"/>
                <a:cs typeface="Century Gothic"/>
                <a:sym typeface="Century Gothic"/>
              </a:defRPr>
            </a:lvl6pPr>
            <a:lvl7pPr lvl="6" marR="0" rtl="0" algn="l">
              <a:lnSpc>
                <a:spcPct val="102000"/>
              </a:lnSpc>
              <a:spcBef>
                <a:spcPts val="0"/>
              </a:spcBef>
              <a:spcAft>
                <a:spcPts val="0"/>
              </a:spcAft>
              <a:buSzPts val="1400"/>
              <a:buNone/>
              <a:defRPr b="0" i="0" sz="1800" u="none" cap="none" strike="noStrike">
                <a:solidFill>
                  <a:srgbClr val="000000"/>
                </a:solidFill>
                <a:latin typeface="Century Gothic"/>
                <a:ea typeface="Century Gothic"/>
                <a:cs typeface="Century Gothic"/>
                <a:sym typeface="Century Gothic"/>
              </a:defRPr>
            </a:lvl7pPr>
            <a:lvl8pPr lvl="7" marR="0" rtl="0" algn="l">
              <a:lnSpc>
                <a:spcPct val="102000"/>
              </a:lnSpc>
              <a:spcBef>
                <a:spcPts val="0"/>
              </a:spcBef>
              <a:spcAft>
                <a:spcPts val="0"/>
              </a:spcAft>
              <a:buSzPts val="1400"/>
              <a:buNone/>
              <a:defRPr b="0" i="0" sz="1800" u="none" cap="none" strike="noStrike">
                <a:solidFill>
                  <a:srgbClr val="000000"/>
                </a:solidFill>
                <a:latin typeface="Century Gothic"/>
                <a:ea typeface="Century Gothic"/>
                <a:cs typeface="Century Gothic"/>
                <a:sym typeface="Century Gothic"/>
              </a:defRPr>
            </a:lvl8pPr>
            <a:lvl9pPr lvl="8" marR="0" rtl="0" algn="l">
              <a:lnSpc>
                <a:spcPct val="102000"/>
              </a:lnSpc>
              <a:spcBef>
                <a:spcPts val="0"/>
              </a:spcBef>
              <a:spcAft>
                <a:spcPts val="0"/>
              </a:spcAft>
              <a:buSzPts val="1400"/>
              <a:buNone/>
              <a:defRPr b="0" i="0" sz="1800" u="none" cap="none" strike="noStrike">
                <a:solidFill>
                  <a:srgbClr val="000000"/>
                </a:solidFill>
                <a:latin typeface="Century Gothic"/>
                <a:ea typeface="Century Gothic"/>
                <a:cs typeface="Century Gothic"/>
                <a:sym typeface="Century Gothic"/>
              </a:defRPr>
            </a:lvl9pPr>
          </a:lstStyle>
          <a:p/>
        </p:txBody>
      </p:sp>
      <p:sp>
        <p:nvSpPr>
          <p:cNvPr id="60" name="Google Shape;60;p15"/>
          <p:cNvSpPr txBox="1"/>
          <p:nvPr>
            <p:ph idx="11" type="ftr"/>
          </p:nvPr>
        </p:nvSpPr>
        <p:spPr>
          <a:xfrm>
            <a:off x="0" y="0"/>
            <a:ext cx="3000000" cy="2997232"/>
          </a:xfrm>
          <a:prstGeom prst="rect">
            <a:avLst/>
          </a:prstGeom>
          <a:noFill/>
          <a:ln>
            <a:noFill/>
          </a:ln>
        </p:spPr>
        <p:txBody>
          <a:bodyPr anchorCtr="0" anchor="t" bIns="45700" lIns="91425" spcFirstLastPara="1" rIns="91425" wrap="square" tIns="45700">
            <a:noAutofit/>
          </a:bodyPr>
          <a:lstStyle>
            <a:lvl1pPr lvl="0" marR="0" rtl="0" algn="l">
              <a:lnSpc>
                <a:spcPct val="102000"/>
              </a:lnSpc>
              <a:spcBef>
                <a:spcPts val="0"/>
              </a:spcBef>
              <a:spcAft>
                <a:spcPts val="0"/>
              </a:spcAft>
              <a:buSzPts val="1400"/>
              <a:buNone/>
              <a:defRPr b="0" i="0" sz="1800" u="none">
                <a:solidFill>
                  <a:srgbClr val="000000"/>
                </a:solidFill>
                <a:latin typeface="Century Gothic"/>
                <a:ea typeface="Century Gothic"/>
                <a:cs typeface="Century Gothic"/>
                <a:sym typeface="Century Gothic"/>
              </a:defRPr>
            </a:lvl1pPr>
            <a:lvl2pPr lvl="1" marR="0" rtl="0" algn="l">
              <a:lnSpc>
                <a:spcPct val="102000"/>
              </a:lnSpc>
              <a:spcBef>
                <a:spcPts val="0"/>
              </a:spcBef>
              <a:spcAft>
                <a:spcPts val="0"/>
              </a:spcAft>
              <a:buSzPts val="1400"/>
              <a:buNone/>
              <a:defRPr b="0" i="0" sz="1800" u="none" cap="none" strike="noStrike">
                <a:solidFill>
                  <a:srgbClr val="000000"/>
                </a:solidFill>
                <a:latin typeface="Century Gothic"/>
                <a:ea typeface="Century Gothic"/>
                <a:cs typeface="Century Gothic"/>
                <a:sym typeface="Century Gothic"/>
              </a:defRPr>
            </a:lvl2pPr>
            <a:lvl3pPr lvl="2" marR="0" rtl="0" algn="l">
              <a:lnSpc>
                <a:spcPct val="102000"/>
              </a:lnSpc>
              <a:spcBef>
                <a:spcPts val="0"/>
              </a:spcBef>
              <a:spcAft>
                <a:spcPts val="0"/>
              </a:spcAft>
              <a:buSzPts val="1400"/>
              <a:buNone/>
              <a:defRPr b="0" i="0" sz="1800" u="none" cap="none" strike="noStrike">
                <a:solidFill>
                  <a:srgbClr val="000000"/>
                </a:solidFill>
                <a:latin typeface="Century Gothic"/>
                <a:ea typeface="Century Gothic"/>
                <a:cs typeface="Century Gothic"/>
                <a:sym typeface="Century Gothic"/>
              </a:defRPr>
            </a:lvl3pPr>
            <a:lvl4pPr lvl="3" marR="0" rtl="0" algn="l">
              <a:lnSpc>
                <a:spcPct val="102000"/>
              </a:lnSpc>
              <a:spcBef>
                <a:spcPts val="0"/>
              </a:spcBef>
              <a:spcAft>
                <a:spcPts val="0"/>
              </a:spcAft>
              <a:buSzPts val="1400"/>
              <a:buNone/>
              <a:defRPr b="0" i="0" sz="1800" u="none" cap="none" strike="noStrike">
                <a:solidFill>
                  <a:srgbClr val="000000"/>
                </a:solidFill>
                <a:latin typeface="Century Gothic"/>
                <a:ea typeface="Century Gothic"/>
                <a:cs typeface="Century Gothic"/>
                <a:sym typeface="Century Gothic"/>
              </a:defRPr>
            </a:lvl4pPr>
            <a:lvl5pPr lvl="4" marR="0" rtl="0" algn="l">
              <a:lnSpc>
                <a:spcPct val="102000"/>
              </a:lnSpc>
              <a:spcBef>
                <a:spcPts val="0"/>
              </a:spcBef>
              <a:spcAft>
                <a:spcPts val="0"/>
              </a:spcAft>
              <a:buSzPts val="1400"/>
              <a:buNone/>
              <a:defRPr b="0" i="0" sz="1800" u="none" cap="none" strike="noStrike">
                <a:solidFill>
                  <a:srgbClr val="000000"/>
                </a:solidFill>
                <a:latin typeface="Century Gothic"/>
                <a:ea typeface="Century Gothic"/>
                <a:cs typeface="Century Gothic"/>
                <a:sym typeface="Century Gothic"/>
              </a:defRPr>
            </a:lvl5pPr>
            <a:lvl6pPr lvl="5" marR="0" rtl="0" algn="l">
              <a:lnSpc>
                <a:spcPct val="102000"/>
              </a:lnSpc>
              <a:spcBef>
                <a:spcPts val="0"/>
              </a:spcBef>
              <a:spcAft>
                <a:spcPts val="0"/>
              </a:spcAft>
              <a:buSzPts val="1400"/>
              <a:buNone/>
              <a:defRPr b="0" i="0" sz="1800" u="none" cap="none" strike="noStrike">
                <a:solidFill>
                  <a:srgbClr val="000000"/>
                </a:solidFill>
                <a:latin typeface="Century Gothic"/>
                <a:ea typeface="Century Gothic"/>
                <a:cs typeface="Century Gothic"/>
                <a:sym typeface="Century Gothic"/>
              </a:defRPr>
            </a:lvl6pPr>
            <a:lvl7pPr lvl="6" marR="0" rtl="0" algn="l">
              <a:lnSpc>
                <a:spcPct val="102000"/>
              </a:lnSpc>
              <a:spcBef>
                <a:spcPts val="0"/>
              </a:spcBef>
              <a:spcAft>
                <a:spcPts val="0"/>
              </a:spcAft>
              <a:buSzPts val="1400"/>
              <a:buNone/>
              <a:defRPr b="0" i="0" sz="1800" u="none" cap="none" strike="noStrike">
                <a:solidFill>
                  <a:srgbClr val="000000"/>
                </a:solidFill>
                <a:latin typeface="Century Gothic"/>
                <a:ea typeface="Century Gothic"/>
                <a:cs typeface="Century Gothic"/>
                <a:sym typeface="Century Gothic"/>
              </a:defRPr>
            </a:lvl7pPr>
            <a:lvl8pPr lvl="7" marR="0" rtl="0" algn="l">
              <a:lnSpc>
                <a:spcPct val="102000"/>
              </a:lnSpc>
              <a:spcBef>
                <a:spcPts val="0"/>
              </a:spcBef>
              <a:spcAft>
                <a:spcPts val="0"/>
              </a:spcAft>
              <a:buSzPts val="1400"/>
              <a:buNone/>
              <a:defRPr b="0" i="0" sz="1800" u="none" cap="none" strike="noStrike">
                <a:solidFill>
                  <a:srgbClr val="000000"/>
                </a:solidFill>
                <a:latin typeface="Century Gothic"/>
                <a:ea typeface="Century Gothic"/>
                <a:cs typeface="Century Gothic"/>
                <a:sym typeface="Century Gothic"/>
              </a:defRPr>
            </a:lvl8pPr>
            <a:lvl9pPr lvl="8" marR="0" rtl="0" algn="l">
              <a:lnSpc>
                <a:spcPct val="102000"/>
              </a:lnSpc>
              <a:spcBef>
                <a:spcPts val="0"/>
              </a:spcBef>
              <a:spcAft>
                <a:spcPts val="0"/>
              </a:spcAft>
              <a:buSzPts val="1400"/>
              <a:buNone/>
              <a:defRPr b="0" i="0" sz="1800" u="none" cap="none" strike="noStrike">
                <a:solidFill>
                  <a:srgbClr val="000000"/>
                </a:solidFill>
                <a:latin typeface="Century Gothic"/>
                <a:ea typeface="Century Gothic"/>
                <a:cs typeface="Century Gothic"/>
                <a:sym typeface="Century Gothic"/>
              </a:defRPr>
            </a:lvl9pPr>
          </a:lstStyle>
          <a:p/>
        </p:txBody>
      </p:sp>
      <p:sp>
        <p:nvSpPr>
          <p:cNvPr id="61" name="Google Shape;61;p15"/>
          <p:cNvSpPr txBox="1"/>
          <p:nvPr>
            <p:ph idx="12" type="sldNum"/>
          </p:nvPr>
        </p:nvSpPr>
        <p:spPr>
          <a:xfrm>
            <a:off x="0" y="0"/>
            <a:ext cx="3000000" cy="2997232"/>
          </a:xfrm>
          <a:prstGeom prst="rect">
            <a:avLst/>
          </a:prstGeom>
          <a:noFill/>
          <a:ln>
            <a:noFill/>
          </a:ln>
        </p:spPr>
        <p:txBody>
          <a:bodyPr anchorCtr="0" anchor="t" bIns="45700" lIns="91425" spcFirstLastPara="1" rIns="91425" wrap="square" tIns="45700">
            <a:noAutofit/>
          </a:bodyPr>
          <a:lstStyle>
            <a:lvl1pPr indent="0" lvl="0" marL="0" marR="0" rtl="0" algn="l">
              <a:lnSpc>
                <a:spcPct val="102000"/>
              </a:lnSpc>
              <a:spcBef>
                <a:spcPts val="0"/>
              </a:spcBef>
              <a:spcAft>
                <a:spcPts val="0"/>
              </a:spcAft>
              <a:buNone/>
              <a:defRPr b="0" i="0" sz="1800" u="none">
                <a:solidFill>
                  <a:srgbClr val="000000"/>
                </a:solidFill>
                <a:latin typeface="Century Gothic"/>
                <a:ea typeface="Century Gothic"/>
                <a:cs typeface="Century Gothic"/>
                <a:sym typeface="Century Gothic"/>
              </a:defRPr>
            </a:lvl1pPr>
            <a:lvl2pPr indent="0" lvl="1" marL="0" marR="0" rtl="0" algn="l">
              <a:lnSpc>
                <a:spcPct val="102000"/>
              </a:lnSpc>
              <a:spcBef>
                <a:spcPts val="0"/>
              </a:spcBef>
              <a:spcAft>
                <a:spcPts val="0"/>
              </a:spcAft>
              <a:buNone/>
              <a:defRPr b="0" i="0" sz="1800" u="none">
                <a:solidFill>
                  <a:srgbClr val="000000"/>
                </a:solidFill>
                <a:latin typeface="Century Gothic"/>
                <a:ea typeface="Century Gothic"/>
                <a:cs typeface="Century Gothic"/>
                <a:sym typeface="Century Gothic"/>
              </a:defRPr>
            </a:lvl2pPr>
            <a:lvl3pPr indent="0" lvl="2" marL="0" marR="0" rtl="0" algn="l">
              <a:lnSpc>
                <a:spcPct val="102000"/>
              </a:lnSpc>
              <a:spcBef>
                <a:spcPts val="0"/>
              </a:spcBef>
              <a:spcAft>
                <a:spcPts val="0"/>
              </a:spcAft>
              <a:buNone/>
              <a:defRPr b="0" i="0" sz="1800" u="none">
                <a:solidFill>
                  <a:srgbClr val="000000"/>
                </a:solidFill>
                <a:latin typeface="Century Gothic"/>
                <a:ea typeface="Century Gothic"/>
                <a:cs typeface="Century Gothic"/>
                <a:sym typeface="Century Gothic"/>
              </a:defRPr>
            </a:lvl3pPr>
            <a:lvl4pPr indent="0" lvl="3" marL="0" marR="0" rtl="0" algn="l">
              <a:lnSpc>
                <a:spcPct val="102000"/>
              </a:lnSpc>
              <a:spcBef>
                <a:spcPts val="0"/>
              </a:spcBef>
              <a:spcAft>
                <a:spcPts val="0"/>
              </a:spcAft>
              <a:buNone/>
              <a:defRPr b="0" i="0" sz="1800" u="none">
                <a:solidFill>
                  <a:srgbClr val="000000"/>
                </a:solidFill>
                <a:latin typeface="Century Gothic"/>
                <a:ea typeface="Century Gothic"/>
                <a:cs typeface="Century Gothic"/>
                <a:sym typeface="Century Gothic"/>
              </a:defRPr>
            </a:lvl4pPr>
            <a:lvl5pPr indent="0" lvl="4" marL="0" marR="0" rtl="0" algn="l">
              <a:lnSpc>
                <a:spcPct val="102000"/>
              </a:lnSpc>
              <a:spcBef>
                <a:spcPts val="0"/>
              </a:spcBef>
              <a:spcAft>
                <a:spcPts val="0"/>
              </a:spcAft>
              <a:buNone/>
              <a:defRPr b="0" i="0" sz="1800" u="none">
                <a:solidFill>
                  <a:srgbClr val="000000"/>
                </a:solidFill>
                <a:latin typeface="Century Gothic"/>
                <a:ea typeface="Century Gothic"/>
                <a:cs typeface="Century Gothic"/>
                <a:sym typeface="Century Gothic"/>
              </a:defRPr>
            </a:lvl5pPr>
            <a:lvl6pPr indent="0" lvl="5" marL="0" marR="0" rtl="0" algn="l">
              <a:lnSpc>
                <a:spcPct val="102000"/>
              </a:lnSpc>
              <a:spcBef>
                <a:spcPts val="0"/>
              </a:spcBef>
              <a:spcAft>
                <a:spcPts val="0"/>
              </a:spcAft>
              <a:buNone/>
              <a:defRPr b="0" i="0" sz="1800" u="none">
                <a:solidFill>
                  <a:srgbClr val="000000"/>
                </a:solidFill>
                <a:latin typeface="Century Gothic"/>
                <a:ea typeface="Century Gothic"/>
                <a:cs typeface="Century Gothic"/>
                <a:sym typeface="Century Gothic"/>
              </a:defRPr>
            </a:lvl6pPr>
            <a:lvl7pPr indent="0" lvl="6" marL="0" marR="0" rtl="0" algn="l">
              <a:lnSpc>
                <a:spcPct val="102000"/>
              </a:lnSpc>
              <a:spcBef>
                <a:spcPts val="0"/>
              </a:spcBef>
              <a:spcAft>
                <a:spcPts val="0"/>
              </a:spcAft>
              <a:buNone/>
              <a:defRPr b="0" i="0" sz="1800" u="none">
                <a:solidFill>
                  <a:srgbClr val="000000"/>
                </a:solidFill>
                <a:latin typeface="Century Gothic"/>
                <a:ea typeface="Century Gothic"/>
                <a:cs typeface="Century Gothic"/>
                <a:sym typeface="Century Gothic"/>
              </a:defRPr>
            </a:lvl7pPr>
            <a:lvl8pPr indent="0" lvl="7" marL="0" marR="0" rtl="0" algn="l">
              <a:lnSpc>
                <a:spcPct val="102000"/>
              </a:lnSpc>
              <a:spcBef>
                <a:spcPts val="0"/>
              </a:spcBef>
              <a:spcAft>
                <a:spcPts val="0"/>
              </a:spcAft>
              <a:buNone/>
              <a:defRPr b="0" i="0" sz="1800" u="none">
                <a:solidFill>
                  <a:srgbClr val="000000"/>
                </a:solidFill>
                <a:latin typeface="Century Gothic"/>
                <a:ea typeface="Century Gothic"/>
                <a:cs typeface="Century Gothic"/>
                <a:sym typeface="Century Gothic"/>
              </a:defRPr>
            </a:lvl8pPr>
            <a:lvl9pPr indent="0" lvl="8" marL="0" marR="0" rtl="0" algn="l">
              <a:lnSpc>
                <a:spcPct val="102000"/>
              </a:lnSpc>
              <a:spcBef>
                <a:spcPts val="0"/>
              </a:spcBef>
              <a:spcAft>
                <a:spcPts val="0"/>
              </a:spcAft>
              <a:buNone/>
              <a:defRPr b="0" i="0" sz="1800" u="none">
                <a:solidFill>
                  <a:srgbClr val="000000"/>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
              <a:t>‹#›</a:t>
            </a:fld>
            <a:endParaRPr sz="1400">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bject on top, text on bottom" type="objOverTx">
  <p:cSld name="OBJECT_OVER_TEXT">
    <p:spTree>
      <p:nvGrpSpPr>
        <p:cNvPr id="62" name="Shape 62"/>
        <p:cNvGrpSpPr/>
        <p:nvPr/>
      </p:nvGrpSpPr>
      <p:grpSpPr>
        <a:xfrm>
          <a:off x="0" y="0"/>
          <a:ext cx="0" cy="0"/>
          <a:chOff x="0" y="0"/>
          <a:chExt cx="0" cy="0"/>
        </a:xfrm>
      </p:grpSpPr>
      <p:sp>
        <p:nvSpPr>
          <p:cNvPr id="63" name="Google Shape;63;p16"/>
          <p:cNvSpPr txBox="1"/>
          <p:nvPr>
            <p:ph idx="10" type="dt"/>
          </p:nvPr>
        </p:nvSpPr>
        <p:spPr>
          <a:xfrm>
            <a:off x="0" y="0"/>
            <a:ext cx="3000000" cy="2997232"/>
          </a:xfrm>
          <a:prstGeom prst="rect">
            <a:avLst/>
          </a:prstGeom>
          <a:noFill/>
          <a:ln>
            <a:noFill/>
          </a:ln>
        </p:spPr>
        <p:txBody>
          <a:bodyPr anchorCtr="0" anchor="t" bIns="45700" lIns="91425" spcFirstLastPara="1" rIns="91425" wrap="square" tIns="45700">
            <a:noAutofit/>
          </a:bodyPr>
          <a:lstStyle>
            <a:lvl1pPr lvl="0" marR="0" rtl="0" algn="l">
              <a:lnSpc>
                <a:spcPct val="102000"/>
              </a:lnSpc>
              <a:spcBef>
                <a:spcPts val="0"/>
              </a:spcBef>
              <a:spcAft>
                <a:spcPts val="0"/>
              </a:spcAft>
              <a:buSzPts val="1400"/>
              <a:buNone/>
              <a:defRPr b="0" i="0" sz="1800" u="none">
                <a:solidFill>
                  <a:srgbClr val="000000"/>
                </a:solidFill>
                <a:latin typeface="Century Gothic"/>
                <a:ea typeface="Century Gothic"/>
                <a:cs typeface="Century Gothic"/>
                <a:sym typeface="Century Gothic"/>
              </a:defRPr>
            </a:lvl1pPr>
            <a:lvl2pPr lvl="1" marR="0" rtl="0" algn="l">
              <a:lnSpc>
                <a:spcPct val="102000"/>
              </a:lnSpc>
              <a:spcBef>
                <a:spcPts val="0"/>
              </a:spcBef>
              <a:spcAft>
                <a:spcPts val="0"/>
              </a:spcAft>
              <a:buSzPts val="1400"/>
              <a:buNone/>
              <a:defRPr b="0" i="0" sz="1800" u="none" cap="none" strike="noStrike">
                <a:solidFill>
                  <a:srgbClr val="000000"/>
                </a:solidFill>
                <a:latin typeface="Century Gothic"/>
                <a:ea typeface="Century Gothic"/>
                <a:cs typeface="Century Gothic"/>
                <a:sym typeface="Century Gothic"/>
              </a:defRPr>
            </a:lvl2pPr>
            <a:lvl3pPr lvl="2" marR="0" rtl="0" algn="l">
              <a:lnSpc>
                <a:spcPct val="102000"/>
              </a:lnSpc>
              <a:spcBef>
                <a:spcPts val="0"/>
              </a:spcBef>
              <a:spcAft>
                <a:spcPts val="0"/>
              </a:spcAft>
              <a:buSzPts val="1400"/>
              <a:buNone/>
              <a:defRPr b="0" i="0" sz="1800" u="none" cap="none" strike="noStrike">
                <a:solidFill>
                  <a:srgbClr val="000000"/>
                </a:solidFill>
                <a:latin typeface="Century Gothic"/>
                <a:ea typeface="Century Gothic"/>
                <a:cs typeface="Century Gothic"/>
                <a:sym typeface="Century Gothic"/>
              </a:defRPr>
            </a:lvl3pPr>
            <a:lvl4pPr lvl="3" marR="0" rtl="0" algn="l">
              <a:lnSpc>
                <a:spcPct val="102000"/>
              </a:lnSpc>
              <a:spcBef>
                <a:spcPts val="0"/>
              </a:spcBef>
              <a:spcAft>
                <a:spcPts val="0"/>
              </a:spcAft>
              <a:buSzPts val="1400"/>
              <a:buNone/>
              <a:defRPr b="0" i="0" sz="1800" u="none" cap="none" strike="noStrike">
                <a:solidFill>
                  <a:srgbClr val="000000"/>
                </a:solidFill>
                <a:latin typeface="Century Gothic"/>
                <a:ea typeface="Century Gothic"/>
                <a:cs typeface="Century Gothic"/>
                <a:sym typeface="Century Gothic"/>
              </a:defRPr>
            </a:lvl4pPr>
            <a:lvl5pPr lvl="4" marR="0" rtl="0" algn="l">
              <a:lnSpc>
                <a:spcPct val="102000"/>
              </a:lnSpc>
              <a:spcBef>
                <a:spcPts val="0"/>
              </a:spcBef>
              <a:spcAft>
                <a:spcPts val="0"/>
              </a:spcAft>
              <a:buSzPts val="1400"/>
              <a:buNone/>
              <a:defRPr b="0" i="0" sz="1800" u="none" cap="none" strike="noStrike">
                <a:solidFill>
                  <a:srgbClr val="000000"/>
                </a:solidFill>
                <a:latin typeface="Century Gothic"/>
                <a:ea typeface="Century Gothic"/>
                <a:cs typeface="Century Gothic"/>
                <a:sym typeface="Century Gothic"/>
              </a:defRPr>
            </a:lvl5pPr>
            <a:lvl6pPr lvl="5" marR="0" rtl="0" algn="l">
              <a:lnSpc>
                <a:spcPct val="102000"/>
              </a:lnSpc>
              <a:spcBef>
                <a:spcPts val="0"/>
              </a:spcBef>
              <a:spcAft>
                <a:spcPts val="0"/>
              </a:spcAft>
              <a:buSzPts val="1400"/>
              <a:buNone/>
              <a:defRPr b="0" i="0" sz="1800" u="none" cap="none" strike="noStrike">
                <a:solidFill>
                  <a:srgbClr val="000000"/>
                </a:solidFill>
                <a:latin typeface="Century Gothic"/>
                <a:ea typeface="Century Gothic"/>
                <a:cs typeface="Century Gothic"/>
                <a:sym typeface="Century Gothic"/>
              </a:defRPr>
            </a:lvl6pPr>
            <a:lvl7pPr lvl="6" marR="0" rtl="0" algn="l">
              <a:lnSpc>
                <a:spcPct val="102000"/>
              </a:lnSpc>
              <a:spcBef>
                <a:spcPts val="0"/>
              </a:spcBef>
              <a:spcAft>
                <a:spcPts val="0"/>
              </a:spcAft>
              <a:buSzPts val="1400"/>
              <a:buNone/>
              <a:defRPr b="0" i="0" sz="1800" u="none" cap="none" strike="noStrike">
                <a:solidFill>
                  <a:srgbClr val="000000"/>
                </a:solidFill>
                <a:latin typeface="Century Gothic"/>
                <a:ea typeface="Century Gothic"/>
                <a:cs typeface="Century Gothic"/>
                <a:sym typeface="Century Gothic"/>
              </a:defRPr>
            </a:lvl7pPr>
            <a:lvl8pPr lvl="7" marR="0" rtl="0" algn="l">
              <a:lnSpc>
                <a:spcPct val="102000"/>
              </a:lnSpc>
              <a:spcBef>
                <a:spcPts val="0"/>
              </a:spcBef>
              <a:spcAft>
                <a:spcPts val="0"/>
              </a:spcAft>
              <a:buSzPts val="1400"/>
              <a:buNone/>
              <a:defRPr b="0" i="0" sz="1800" u="none" cap="none" strike="noStrike">
                <a:solidFill>
                  <a:srgbClr val="000000"/>
                </a:solidFill>
                <a:latin typeface="Century Gothic"/>
                <a:ea typeface="Century Gothic"/>
                <a:cs typeface="Century Gothic"/>
                <a:sym typeface="Century Gothic"/>
              </a:defRPr>
            </a:lvl8pPr>
            <a:lvl9pPr lvl="8" marR="0" rtl="0" algn="l">
              <a:lnSpc>
                <a:spcPct val="102000"/>
              </a:lnSpc>
              <a:spcBef>
                <a:spcPts val="0"/>
              </a:spcBef>
              <a:spcAft>
                <a:spcPts val="0"/>
              </a:spcAft>
              <a:buSzPts val="1400"/>
              <a:buNone/>
              <a:defRPr b="0" i="0" sz="1800" u="none" cap="none" strike="noStrike">
                <a:solidFill>
                  <a:srgbClr val="000000"/>
                </a:solidFill>
                <a:latin typeface="Century Gothic"/>
                <a:ea typeface="Century Gothic"/>
                <a:cs typeface="Century Gothic"/>
                <a:sym typeface="Century Gothic"/>
              </a:defRPr>
            </a:lvl9pPr>
          </a:lstStyle>
          <a:p/>
        </p:txBody>
      </p:sp>
      <p:sp>
        <p:nvSpPr>
          <p:cNvPr id="64" name="Google Shape;64;p16"/>
          <p:cNvSpPr txBox="1"/>
          <p:nvPr>
            <p:ph idx="11" type="ftr"/>
          </p:nvPr>
        </p:nvSpPr>
        <p:spPr>
          <a:xfrm>
            <a:off x="0" y="0"/>
            <a:ext cx="3000000" cy="2997232"/>
          </a:xfrm>
          <a:prstGeom prst="rect">
            <a:avLst/>
          </a:prstGeom>
          <a:noFill/>
          <a:ln>
            <a:noFill/>
          </a:ln>
        </p:spPr>
        <p:txBody>
          <a:bodyPr anchorCtr="0" anchor="t" bIns="45700" lIns="91425" spcFirstLastPara="1" rIns="91425" wrap="square" tIns="45700">
            <a:noAutofit/>
          </a:bodyPr>
          <a:lstStyle>
            <a:lvl1pPr lvl="0" marR="0" rtl="0" algn="l">
              <a:lnSpc>
                <a:spcPct val="102000"/>
              </a:lnSpc>
              <a:spcBef>
                <a:spcPts val="0"/>
              </a:spcBef>
              <a:spcAft>
                <a:spcPts val="0"/>
              </a:spcAft>
              <a:buSzPts val="1400"/>
              <a:buNone/>
              <a:defRPr b="0" i="0" sz="1800" u="none">
                <a:solidFill>
                  <a:srgbClr val="000000"/>
                </a:solidFill>
                <a:latin typeface="Century Gothic"/>
                <a:ea typeface="Century Gothic"/>
                <a:cs typeface="Century Gothic"/>
                <a:sym typeface="Century Gothic"/>
              </a:defRPr>
            </a:lvl1pPr>
            <a:lvl2pPr lvl="1" marR="0" rtl="0" algn="l">
              <a:lnSpc>
                <a:spcPct val="102000"/>
              </a:lnSpc>
              <a:spcBef>
                <a:spcPts val="0"/>
              </a:spcBef>
              <a:spcAft>
                <a:spcPts val="0"/>
              </a:spcAft>
              <a:buSzPts val="1400"/>
              <a:buNone/>
              <a:defRPr b="0" i="0" sz="1800" u="none" cap="none" strike="noStrike">
                <a:solidFill>
                  <a:srgbClr val="000000"/>
                </a:solidFill>
                <a:latin typeface="Century Gothic"/>
                <a:ea typeface="Century Gothic"/>
                <a:cs typeface="Century Gothic"/>
                <a:sym typeface="Century Gothic"/>
              </a:defRPr>
            </a:lvl2pPr>
            <a:lvl3pPr lvl="2" marR="0" rtl="0" algn="l">
              <a:lnSpc>
                <a:spcPct val="102000"/>
              </a:lnSpc>
              <a:spcBef>
                <a:spcPts val="0"/>
              </a:spcBef>
              <a:spcAft>
                <a:spcPts val="0"/>
              </a:spcAft>
              <a:buSzPts val="1400"/>
              <a:buNone/>
              <a:defRPr b="0" i="0" sz="1800" u="none" cap="none" strike="noStrike">
                <a:solidFill>
                  <a:srgbClr val="000000"/>
                </a:solidFill>
                <a:latin typeface="Century Gothic"/>
                <a:ea typeface="Century Gothic"/>
                <a:cs typeface="Century Gothic"/>
                <a:sym typeface="Century Gothic"/>
              </a:defRPr>
            </a:lvl3pPr>
            <a:lvl4pPr lvl="3" marR="0" rtl="0" algn="l">
              <a:lnSpc>
                <a:spcPct val="102000"/>
              </a:lnSpc>
              <a:spcBef>
                <a:spcPts val="0"/>
              </a:spcBef>
              <a:spcAft>
                <a:spcPts val="0"/>
              </a:spcAft>
              <a:buSzPts val="1400"/>
              <a:buNone/>
              <a:defRPr b="0" i="0" sz="1800" u="none" cap="none" strike="noStrike">
                <a:solidFill>
                  <a:srgbClr val="000000"/>
                </a:solidFill>
                <a:latin typeface="Century Gothic"/>
                <a:ea typeface="Century Gothic"/>
                <a:cs typeface="Century Gothic"/>
                <a:sym typeface="Century Gothic"/>
              </a:defRPr>
            </a:lvl4pPr>
            <a:lvl5pPr lvl="4" marR="0" rtl="0" algn="l">
              <a:lnSpc>
                <a:spcPct val="102000"/>
              </a:lnSpc>
              <a:spcBef>
                <a:spcPts val="0"/>
              </a:spcBef>
              <a:spcAft>
                <a:spcPts val="0"/>
              </a:spcAft>
              <a:buSzPts val="1400"/>
              <a:buNone/>
              <a:defRPr b="0" i="0" sz="1800" u="none" cap="none" strike="noStrike">
                <a:solidFill>
                  <a:srgbClr val="000000"/>
                </a:solidFill>
                <a:latin typeface="Century Gothic"/>
                <a:ea typeface="Century Gothic"/>
                <a:cs typeface="Century Gothic"/>
                <a:sym typeface="Century Gothic"/>
              </a:defRPr>
            </a:lvl5pPr>
            <a:lvl6pPr lvl="5" marR="0" rtl="0" algn="l">
              <a:lnSpc>
                <a:spcPct val="102000"/>
              </a:lnSpc>
              <a:spcBef>
                <a:spcPts val="0"/>
              </a:spcBef>
              <a:spcAft>
                <a:spcPts val="0"/>
              </a:spcAft>
              <a:buSzPts val="1400"/>
              <a:buNone/>
              <a:defRPr b="0" i="0" sz="1800" u="none" cap="none" strike="noStrike">
                <a:solidFill>
                  <a:srgbClr val="000000"/>
                </a:solidFill>
                <a:latin typeface="Century Gothic"/>
                <a:ea typeface="Century Gothic"/>
                <a:cs typeface="Century Gothic"/>
                <a:sym typeface="Century Gothic"/>
              </a:defRPr>
            </a:lvl6pPr>
            <a:lvl7pPr lvl="6" marR="0" rtl="0" algn="l">
              <a:lnSpc>
                <a:spcPct val="102000"/>
              </a:lnSpc>
              <a:spcBef>
                <a:spcPts val="0"/>
              </a:spcBef>
              <a:spcAft>
                <a:spcPts val="0"/>
              </a:spcAft>
              <a:buSzPts val="1400"/>
              <a:buNone/>
              <a:defRPr b="0" i="0" sz="1800" u="none" cap="none" strike="noStrike">
                <a:solidFill>
                  <a:srgbClr val="000000"/>
                </a:solidFill>
                <a:latin typeface="Century Gothic"/>
                <a:ea typeface="Century Gothic"/>
                <a:cs typeface="Century Gothic"/>
                <a:sym typeface="Century Gothic"/>
              </a:defRPr>
            </a:lvl7pPr>
            <a:lvl8pPr lvl="7" marR="0" rtl="0" algn="l">
              <a:lnSpc>
                <a:spcPct val="102000"/>
              </a:lnSpc>
              <a:spcBef>
                <a:spcPts val="0"/>
              </a:spcBef>
              <a:spcAft>
                <a:spcPts val="0"/>
              </a:spcAft>
              <a:buSzPts val="1400"/>
              <a:buNone/>
              <a:defRPr b="0" i="0" sz="1800" u="none" cap="none" strike="noStrike">
                <a:solidFill>
                  <a:srgbClr val="000000"/>
                </a:solidFill>
                <a:latin typeface="Century Gothic"/>
                <a:ea typeface="Century Gothic"/>
                <a:cs typeface="Century Gothic"/>
                <a:sym typeface="Century Gothic"/>
              </a:defRPr>
            </a:lvl8pPr>
            <a:lvl9pPr lvl="8" marR="0" rtl="0" algn="l">
              <a:lnSpc>
                <a:spcPct val="102000"/>
              </a:lnSpc>
              <a:spcBef>
                <a:spcPts val="0"/>
              </a:spcBef>
              <a:spcAft>
                <a:spcPts val="0"/>
              </a:spcAft>
              <a:buSzPts val="1400"/>
              <a:buNone/>
              <a:defRPr b="0" i="0" sz="1800" u="none" cap="none" strike="noStrike">
                <a:solidFill>
                  <a:srgbClr val="000000"/>
                </a:solidFill>
                <a:latin typeface="Century Gothic"/>
                <a:ea typeface="Century Gothic"/>
                <a:cs typeface="Century Gothic"/>
                <a:sym typeface="Century Gothic"/>
              </a:defRPr>
            </a:lvl9pPr>
          </a:lstStyle>
          <a:p/>
        </p:txBody>
      </p:sp>
      <p:sp>
        <p:nvSpPr>
          <p:cNvPr id="65" name="Google Shape;65;p16"/>
          <p:cNvSpPr txBox="1"/>
          <p:nvPr>
            <p:ph idx="12" type="sldNum"/>
          </p:nvPr>
        </p:nvSpPr>
        <p:spPr>
          <a:xfrm>
            <a:off x="0" y="0"/>
            <a:ext cx="3000000" cy="2997232"/>
          </a:xfrm>
          <a:prstGeom prst="rect">
            <a:avLst/>
          </a:prstGeom>
          <a:noFill/>
          <a:ln>
            <a:noFill/>
          </a:ln>
        </p:spPr>
        <p:txBody>
          <a:bodyPr anchorCtr="0" anchor="t" bIns="45700" lIns="91425" spcFirstLastPara="1" rIns="91425" wrap="square" tIns="45700">
            <a:noAutofit/>
          </a:bodyPr>
          <a:lstStyle>
            <a:lvl1pPr indent="0" lvl="0" marL="0" marR="0" rtl="0" algn="l">
              <a:lnSpc>
                <a:spcPct val="102000"/>
              </a:lnSpc>
              <a:spcBef>
                <a:spcPts val="0"/>
              </a:spcBef>
              <a:spcAft>
                <a:spcPts val="0"/>
              </a:spcAft>
              <a:buNone/>
              <a:defRPr b="0" i="0" sz="1800" u="none">
                <a:solidFill>
                  <a:srgbClr val="000000"/>
                </a:solidFill>
                <a:latin typeface="Century Gothic"/>
                <a:ea typeface="Century Gothic"/>
                <a:cs typeface="Century Gothic"/>
                <a:sym typeface="Century Gothic"/>
              </a:defRPr>
            </a:lvl1pPr>
            <a:lvl2pPr indent="0" lvl="1" marL="0" marR="0" rtl="0" algn="l">
              <a:lnSpc>
                <a:spcPct val="102000"/>
              </a:lnSpc>
              <a:spcBef>
                <a:spcPts val="0"/>
              </a:spcBef>
              <a:spcAft>
                <a:spcPts val="0"/>
              </a:spcAft>
              <a:buNone/>
              <a:defRPr b="0" i="0" sz="1800" u="none">
                <a:solidFill>
                  <a:srgbClr val="000000"/>
                </a:solidFill>
                <a:latin typeface="Century Gothic"/>
                <a:ea typeface="Century Gothic"/>
                <a:cs typeface="Century Gothic"/>
                <a:sym typeface="Century Gothic"/>
              </a:defRPr>
            </a:lvl2pPr>
            <a:lvl3pPr indent="0" lvl="2" marL="0" marR="0" rtl="0" algn="l">
              <a:lnSpc>
                <a:spcPct val="102000"/>
              </a:lnSpc>
              <a:spcBef>
                <a:spcPts val="0"/>
              </a:spcBef>
              <a:spcAft>
                <a:spcPts val="0"/>
              </a:spcAft>
              <a:buNone/>
              <a:defRPr b="0" i="0" sz="1800" u="none">
                <a:solidFill>
                  <a:srgbClr val="000000"/>
                </a:solidFill>
                <a:latin typeface="Century Gothic"/>
                <a:ea typeface="Century Gothic"/>
                <a:cs typeface="Century Gothic"/>
                <a:sym typeface="Century Gothic"/>
              </a:defRPr>
            </a:lvl3pPr>
            <a:lvl4pPr indent="0" lvl="3" marL="0" marR="0" rtl="0" algn="l">
              <a:lnSpc>
                <a:spcPct val="102000"/>
              </a:lnSpc>
              <a:spcBef>
                <a:spcPts val="0"/>
              </a:spcBef>
              <a:spcAft>
                <a:spcPts val="0"/>
              </a:spcAft>
              <a:buNone/>
              <a:defRPr b="0" i="0" sz="1800" u="none">
                <a:solidFill>
                  <a:srgbClr val="000000"/>
                </a:solidFill>
                <a:latin typeface="Century Gothic"/>
                <a:ea typeface="Century Gothic"/>
                <a:cs typeface="Century Gothic"/>
                <a:sym typeface="Century Gothic"/>
              </a:defRPr>
            </a:lvl4pPr>
            <a:lvl5pPr indent="0" lvl="4" marL="0" marR="0" rtl="0" algn="l">
              <a:lnSpc>
                <a:spcPct val="102000"/>
              </a:lnSpc>
              <a:spcBef>
                <a:spcPts val="0"/>
              </a:spcBef>
              <a:spcAft>
                <a:spcPts val="0"/>
              </a:spcAft>
              <a:buNone/>
              <a:defRPr b="0" i="0" sz="1800" u="none">
                <a:solidFill>
                  <a:srgbClr val="000000"/>
                </a:solidFill>
                <a:latin typeface="Century Gothic"/>
                <a:ea typeface="Century Gothic"/>
                <a:cs typeface="Century Gothic"/>
                <a:sym typeface="Century Gothic"/>
              </a:defRPr>
            </a:lvl5pPr>
            <a:lvl6pPr indent="0" lvl="5" marL="0" marR="0" rtl="0" algn="l">
              <a:lnSpc>
                <a:spcPct val="102000"/>
              </a:lnSpc>
              <a:spcBef>
                <a:spcPts val="0"/>
              </a:spcBef>
              <a:spcAft>
                <a:spcPts val="0"/>
              </a:spcAft>
              <a:buNone/>
              <a:defRPr b="0" i="0" sz="1800" u="none">
                <a:solidFill>
                  <a:srgbClr val="000000"/>
                </a:solidFill>
                <a:latin typeface="Century Gothic"/>
                <a:ea typeface="Century Gothic"/>
                <a:cs typeface="Century Gothic"/>
                <a:sym typeface="Century Gothic"/>
              </a:defRPr>
            </a:lvl6pPr>
            <a:lvl7pPr indent="0" lvl="6" marL="0" marR="0" rtl="0" algn="l">
              <a:lnSpc>
                <a:spcPct val="102000"/>
              </a:lnSpc>
              <a:spcBef>
                <a:spcPts val="0"/>
              </a:spcBef>
              <a:spcAft>
                <a:spcPts val="0"/>
              </a:spcAft>
              <a:buNone/>
              <a:defRPr b="0" i="0" sz="1800" u="none">
                <a:solidFill>
                  <a:srgbClr val="000000"/>
                </a:solidFill>
                <a:latin typeface="Century Gothic"/>
                <a:ea typeface="Century Gothic"/>
                <a:cs typeface="Century Gothic"/>
                <a:sym typeface="Century Gothic"/>
              </a:defRPr>
            </a:lvl7pPr>
            <a:lvl8pPr indent="0" lvl="7" marL="0" marR="0" rtl="0" algn="l">
              <a:lnSpc>
                <a:spcPct val="102000"/>
              </a:lnSpc>
              <a:spcBef>
                <a:spcPts val="0"/>
              </a:spcBef>
              <a:spcAft>
                <a:spcPts val="0"/>
              </a:spcAft>
              <a:buNone/>
              <a:defRPr b="0" i="0" sz="1800" u="none">
                <a:solidFill>
                  <a:srgbClr val="000000"/>
                </a:solidFill>
                <a:latin typeface="Century Gothic"/>
                <a:ea typeface="Century Gothic"/>
                <a:cs typeface="Century Gothic"/>
                <a:sym typeface="Century Gothic"/>
              </a:defRPr>
            </a:lvl8pPr>
            <a:lvl9pPr indent="0" lvl="8" marL="0" marR="0" rtl="0" algn="l">
              <a:lnSpc>
                <a:spcPct val="102000"/>
              </a:lnSpc>
              <a:spcBef>
                <a:spcPts val="0"/>
              </a:spcBef>
              <a:spcAft>
                <a:spcPts val="0"/>
              </a:spcAft>
              <a:buNone/>
              <a:defRPr b="0" i="0" sz="1800" u="none">
                <a:solidFill>
                  <a:srgbClr val="000000"/>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
              <a:t>‹#›</a:t>
            </a:fld>
            <a:endParaRPr sz="1400">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bullet points" type="tx">
  <p:cSld name="TITLE_AND_BODY">
    <p:spTree>
      <p:nvGrpSpPr>
        <p:cNvPr id="12" name="Shape 12"/>
        <p:cNvGrpSpPr/>
        <p:nvPr/>
      </p:nvGrpSpPr>
      <p:grpSpPr>
        <a:xfrm>
          <a:off x="0" y="0"/>
          <a:ext cx="0" cy="0"/>
          <a:chOff x="0" y="0"/>
          <a:chExt cx="0" cy="0"/>
        </a:xfrm>
      </p:grpSpPr>
      <p:cxnSp>
        <p:nvCxnSpPr>
          <p:cNvPr id="13" name="Google Shape;13;p3"/>
          <p:cNvCxnSpPr/>
          <p:nvPr/>
        </p:nvCxnSpPr>
        <p:spPr>
          <a:xfrm>
            <a:off x="238050" y="666750"/>
            <a:ext cx="8667900" cy="9600"/>
          </a:xfrm>
          <a:prstGeom prst="straightConnector1">
            <a:avLst/>
          </a:prstGeom>
          <a:noFill/>
          <a:ln cap="flat" cmpd="sng" w="19050">
            <a:solidFill>
              <a:srgbClr val="00796B"/>
            </a:solidFill>
            <a:prstDash val="solid"/>
            <a:round/>
            <a:headEnd len="sm" w="sm" type="none"/>
            <a:tailEnd len="sm" w="sm" type="none"/>
          </a:ln>
        </p:spPr>
      </p:cxnSp>
      <p:sp>
        <p:nvSpPr>
          <p:cNvPr id="14" name="Google Shape;14;p3"/>
          <p:cNvSpPr txBox="1"/>
          <p:nvPr>
            <p:ph idx="1" type="body"/>
          </p:nvPr>
        </p:nvSpPr>
        <p:spPr>
          <a:xfrm>
            <a:off x="311700" y="676350"/>
            <a:ext cx="8520600" cy="3416400"/>
          </a:xfrm>
          <a:prstGeom prst="rect">
            <a:avLst/>
          </a:prstGeom>
          <a:noFill/>
          <a:ln>
            <a:noFill/>
          </a:ln>
        </p:spPr>
        <p:txBody>
          <a:bodyPr anchorCtr="0" anchor="ctr" bIns="91425" lIns="91425" spcFirstLastPara="1" rIns="91425" wrap="square" tIns="91425">
            <a:noAutofit/>
          </a:bodyPr>
          <a:lstStyle>
            <a:lvl1pPr indent="-342900" lvl="0" marL="457200" marR="0" rtl="0" algn="l">
              <a:lnSpc>
                <a:spcPct val="100000"/>
              </a:lnSpc>
              <a:spcBef>
                <a:spcPts val="0"/>
              </a:spcBef>
              <a:spcAft>
                <a:spcPts val="0"/>
              </a:spcAft>
              <a:buClr>
                <a:srgbClr val="000000"/>
              </a:buClr>
              <a:buSzPts val="1800"/>
              <a:buFont typeface="Verdana"/>
              <a:buChar char="●"/>
              <a:defRPr b="0" i="0" sz="1800" u="none" cap="none" strike="noStrike">
                <a:solidFill>
                  <a:srgbClr val="000000"/>
                </a:solidFill>
                <a:latin typeface="Verdana"/>
                <a:ea typeface="Verdana"/>
                <a:cs typeface="Verdana"/>
                <a:sym typeface="Verdana"/>
              </a:defRPr>
            </a:lvl1pPr>
            <a:lvl2pPr indent="-317500" lvl="1" marL="914400" marR="0" rtl="0" algn="l">
              <a:lnSpc>
                <a:spcPct val="100000"/>
              </a:lnSpc>
              <a:spcBef>
                <a:spcPts val="0"/>
              </a:spcBef>
              <a:spcAft>
                <a:spcPts val="0"/>
              </a:spcAft>
              <a:buClr>
                <a:srgbClr val="000000"/>
              </a:buClr>
              <a:buSzPts val="1400"/>
              <a:buFont typeface="Verdana"/>
              <a:buChar char="○"/>
              <a:defRPr b="0" i="0" sz="1400" u="none" cap="none" strike="noStrike">
                <a:solidFill>
                  <a:srgbClr val="000000"/>
                </a:solidFill>
                <a:latin typeface="Verdana"/>
                <a:ea typeface="Verdana"/>
                <a:cs typeface="Verdana"/>
                <a:sym typeface="Verdana"/>
              </a:defRPr>
            </a:lvl2pPr>
            <a:lvl3pPr indent="-317500" lvl="2" marL="1371600" marR="0" rtl="0" algn="l">
              <a:lnSpc>
                <a:spcPct val="100000"/>
              </a:lnSpc>
              <a:spcBef>
                <a:spcPts val="0"/>
              </a:spcBef>
              <a:spcAft>
                <a:spcPts val="0"/>
              </a:spcAft>
              <a:buClr>
                <a:srgbClr val="000000"/>
              </a:buClr>
              <a:buSzPts val="1400"/>
              <a:buFont typeface="Verdana"/>
              <a:buChar char="■"/>
              <a:defRPr b="0" i="0" sz="1400" u="none" cap="none" strike="noStrike">
                <a:solidFill>
                  <a:srgbClr val="000000"/>
                </a:solidFill>
                <a:latin typeface="Verdana"/>
                <a:ea typeface="Verdana"/>
                <a:cs typeface="Verdana"/>
                <a:sym typeface="Verdana"/>
              </a:defRPr>
            </a:lvl3pPr>
            <a:lvl4pPr indent="-317500" lvl="3" marL="1828800" marR="0" rtl="0" algn="l">
              <a:lnSpc>
                <a:spcPct val="100000"/>
              </a:lnSpc>
              <a:spcBef>
                <a:spcPts val="0"/>
              </a:spcBef>
              <a:spcAft>
                <a:spcPts val="0"/>
              </a:spcAft>
              <a:buClr>
                <a:srgbClr val="000000"/>
              </a:buClr>
              <a:buSzPts val="1400"/>
              <a:buFont typeface="Verdana"/>
              <a:buChar char="●"/>
              <a:defRPr b="0" i="0" sz="1400" u="none" cap="none" strike="noStrike">
                <a:solidFill>
                  <a:srgbClr val="000000"/>
                </a:solidFill>
                <a:latin typeface="Verdana"/>
                <a:ea typeface="Verdana"/>
                <a:cs typeface="Verdana"/>
                <a:sym typeface="Verdana"/>
              </a:defRPr>
            </a:lvl4pPr>
            <a:lvl5pPr indent="-317500" lvl="4" marL="2286000" marR="0" rtl="0" algn="l">
              <a:lnSpc>
                <a:spcPct val="100000"/>
              </a:lnSpc>
              <a:spcBef>
                <a:spcPts val="0"/>
              </a:spcBef>
              <a:spcAft>
                <a:spcPts val="0"/>
              </a:spcAft>
              <a:buClr>
                <a:srgbClr val="000000"/>
              </a:buClr>
              <a:buSzPts val="1400"/>
              <a:buFont typeface="Verdana"/>
              <a:buChar char="○"/>
              <a:defRPr b="0" i="0" sz="1400" u="none" cap="none" strike="noStrike">
                <a:solidFill>
                  <a:srgbClr val="000000"/>
                </a:solidFill>
                <a:latin typeface="Verdana"/>
                <a:ea typeface="Verdana"/>
                <a:cs typeface="Verdana"/>
                <a:sym typeface="Verdana"/>
              </a:defRPr>
            </a:lvl5pPr>
            <a:lvl6pPr indent="-317500" lvl="5" marL="2743200" marR="0" rtl="0" algn="l">
              <a:lnSpc>
                <a:spcPct val="100000"/>
              </a:lnSpc>
              <a:spcBef>
                <a:spcPts val="0"/>
              </a:spcBef>
              <a:spcAft>
                <a:spcPts val="0"/>
              </a:spcAft>
              <a:buClr>
                <a:srgbClr val="000000"/>
              </a:buClr>
              <a:buSzPts val="1400"/>
              <a:buFont typeface="Verdana"/>
              <a:buChar char="■"/>
              <a:defRPr b="0" i="0" sz="1400" u="none" cap="none" strike="noStrike">
                <a:solidFill>
                  <a:srgbClr val="000000"/>
                </a:solidFill>
                <a:latin typeface="Verdana"/>
                <a:ea typeface="Verdana"/>
                <a:cs typeface="Verdana"/>
                <a:sym typeface="Verdana"/>
              </a:defRPr>
            </a:lvl6pPr>
            <a:lvl7pPr indent="-317500" lvl="6" marL="3200400" marR="0" rtl="0" algn="l">
              <a:lnSpc>
                <a:spcPct val="100000"/>
              </a:lnSpc>
              <a:spcBef>
                <a:spcPts val="0"/>
              </a:spcBef>
              <a:spcAft>
                <a:spcPts val="0"/>
              </a:spcAft>
              <a:buClr>
                <a:srgbClr val="000000"/>
              </a:buClr>
              <a:buSzPts val="1400"/>
              <a:buFont typeface="Verdana"/>
              <a:buChar char="●"/>
              <a:defRPr b="0" i="0" sz="1400" u="none" cap="none" strike="noStrike">
                <a:solidFill>
                  <a:srgbClr val="000000"/>
                </a:solidFill>
                <a:latin typeface="Verdana"/>
                <a:ea typeface="Verdana"/>
                <a:cs typeface="Verdana"/>
                <a:sym typeface="Verdana"/>
              </a:defRPr>
            </a:lvl7pPr>
            <a:lvl8pPr indent="-317500" lvl="7" marL="3657600" marR="0" rtl="0" algn="l">
              <a:lnSpc>
                <a:spcPct val="100000"/>
              </a:lnSpc>
              <a:spcBef>
                <a:spcPts val="0"/>
              </a:spcBef>
              <a:spcAft>
                <a:spcPts val="0"/>
              </a:spcAft>
              <a:buClr>
                <a:srgbClr val="000000"/>
              </a:buClr>
              <a:buSzPts val="1400"/>
              <a:buFont typeface="Verdana"/>
              <a:buChar char="○"/>
              <a:defRPr b="0" i="0" sz="1400" u="none" cap="none" strike="noStrike">
                <a:solidFill>
                  <a:srgbClr val="000000"/>
                </a:solidFill>
                <a:latin typeface="Verdana"/>
                <a:ea typeface="Verdana"/>
                <a:cs typeface="Verdana"/>
                <a:sym typeface="Verdana"/>
              </a:defRPr>
            </a:lvl8pPr>
            <a:lvl9pPr indent="-317500" lvl="8" marL="4114800" marR="0" rtl="0" algn="l">
              <a:lnSpc>
                <a:spcPct val="100000"/>
              </a:lnSpc>
              <a:spcBef>
                <a:spcPts val="0"/>
              </a:spcBef>
              <a:spcAft>
                <a:spcPts val="0"/>
              </a:spcAft>
              <a:buClr>
                <a:srgbClr val="000000"/>
              </a:buClr>
              <a:buSzPts val="1400"/>
              <a:buFont typeface="Verdana"/>
              <a:buChar char="■"/>
              <a:defRPr b="0" i="0" sz="1400" u="none" cap="none" strike="noStrike">
                <a:solidFill>
                  <a:srgbClr val="000000"/>
                </a:solidFill>
                <a:latin typeface="Verdana"/>
                <a:ea typeface="Verdana"/>
                <a:cs typeface="Verdana"/>
                <a:sym typeface="Verdana"/>
              </a:defRPr>
            </a:lvl9pPr>
          </a:lstStyle>
          <a:p/>
        </p:txBody>
      </p:sp>
      <p:sp>
        <p:nvSpPr>
          <p:cNvPr id="15" name="Google Shape;15;p3"/>
          <p:cNvSpPr txBox="1"/>
          <p:nvPr>
            <p:ph type="title"/>
          </p:nvPr>
        </p:nvSpPr>
        <p:spPr>
          <a:xfrm>
            <a:off x="181750" y="140050"/>
            <a:ext cx="8520600" cy="493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12169"/>
              </a:buClr>
              <a:buSzPts val="2500"/>
              <a:buFont typeface="Montserrat"/>
              <a:buNone/>
              <a:defRPr sz="2500" u="none" cap="none" strike="noStrike">
                <a:solidFill>
                  <a:srgbClr val="012169"/>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NAME" type="title">
  <p:cSld name="TITLE">
    <p:spTree>
      <p:nvGrpSpPr>
        <p:cNvPr id="16" name="Shape 16"/>
        <p:cNvGrpSpPr/>
        <p:nvPr/>
      </p:nvGrpSpPr>
      <p:grpSpPr>
        <a:xfrm>
          <a:off x="0" y="0"/>
          <a:ext cx="0" cy="0"/>
          <a:chOff x="0" y="0"/>
          <a:chExt cx="0" cy="0"/>
        </a:xfrm>
      </p:grpSpPr>
      <p:sp>
        <p:nvSpPr>
          <p:cNvPr id="17" name="Google Shape;17;p4"/>
          <p:cNvSpPr txBox="1"/>
          <p:nvPr/>
        </p:nvSpPr>
        <p:spPr>
          <a:xfrm>
            <a:off x="1157391" y="1588540"/>
            <a:ext cx="68292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500"/>
              <a:buFont typeface="Arial"/>
              <a:buNone/>
            </a:pPr>
            <a:r>
              <a:t/>
            </a:r>
            <a:endParaRPr b="0" i="0" sz="1400" u="none" cap="none" strike="noStrike">
              <a:solidFill>
                <a:srgbClr val="000000"/>
              </a:solidFill>
              <a:latin typeface="Arial"/>
              <a:ea typeface="Arial"/>
              <a:cs typeface="Arial"/>
              <a:sym typeface="Arial"/>
            </a:endParaRPr>
          </a:p>
        </p:txBody>
      </p:sp>
      <p:sp>
        <p:nvSpPr>
          <p:cNvPr id="18" name="Google Shape;18;p4"/>
          <p:cNvSpPr txBox="1"/>
          <p:nvPr>
            <p:ph type="title"/>
          </p:nvPr>
        </p:nvSpPr>
        <p:spPr>
          <a:xfrm>
            <a:off x="1879350" y="1208950"/>
            <a:ext cx="5385300" cy="14508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12169"/>
              </a:buClr>
              <a:buSzPts val="3500"/>
              <a:buFont typeface="Montserrat"/>
              <a:buNone/>
              <a:defRPr b="1" i="0" sz="3500" u="none" cap="none" strike="noStrike">
                <a:solidFill>
                  <a:srgbClr val="012169"/>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9" name="Google Shape;19;p4"/>
          <p:cNvSpPr txBox="1"/>
          <p:nvPr>
            <p:ph idx="1" type="subTitle"/>
          </p:nvPr>
        </p:nvSpPr>
        <p:spPr>
          <a:xfrm>
            <a:off x="5262750" y="3654400"/>
            <a:ext cx="3732300" cy="1105200"/>
          </a:xfrm>
          <a:prstGeom prst="rect">
            <a:avLst/>
          </a:prstGeom>
          <a:noFill/>
          <a:ln>
            <a:noFill/>
          </a:ln>
        </p:spPr>
        <p:txBody>
          <a:bodyPr anchorCtr="0" anchor="b" bIns="91425" lIns="91425" spcFirstLastPara="1" rIns="91425" wrap="square" tIns="91425">
            <a:noAutofit/>
          </a:bodyPr>
          <a:lstStyle>
            <a:lvl1pPr lvl="0" marR="0" rtl="0" algn="r">
              <a:lnSpc>
                <a:spcPct val="100000"/>
              </a:lnSpc>
              <a:spcBef>
                <a:spcPts val="0"/>
              </a:spcBef>
              <a:spcAft>
                <a:spcPts val="0"/>
              </a:spcAft>
              <a:buClr>
                <a:srgbClr val="000000"/>
              </a:buClr>
              <a:buSzPts val="2000"/>
              <a:buFont typeface="Montserrat"/>
              <a:buNone/>
              <a:defRPr b="0" i="0" sz="2000" u="none" cap="none" strike="noStrike">
                <a:solidFill>
                  <a:srgbClr val="000000"/>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TITLE_1">
    <p:spTree>
      <p:nvGrpSpPr>
        <p:cNvPr id="20" name="Shape 20"/>
        <p:cNvGrpSpPr/>
        <p:nvPr/>
      </p:nvGrpSpPr>
      <p:grpSpPr>
        <a:xfrm>
          <a:off x="0" y="0"/>
          <a:ext cx="0" cy="0"/>
          <a:chOff x="0" y="0"/>
          <a:chExt cx="0" cy="0"/>
        </a:xfrm>
      </p:grpSpPr>
      <p:sp>
        <p:nvSpPr>
          <p:cNvPr id="21" name="Google Shape;21;p5"/>
          <p:cNvSpPr txBox="1"/>
          <p:nvPr/>
        </p:nvSpPr>
        <p:spPr>
          <a:xfrm>
            <a:off x="1157391" y="1588540"/>
            <a:ext cx="68292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5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Heading" type="secHead">
  <p:cSld name="SECTION_HEADER">
    <p:spTree>
      <p:nvGrpSpPr>
        <p:cNvPr id="22" name="Shape 22"/>
        <p:cNvGrpSpPr/>
        <p:nvPr/>
      </p:nvGrpSpPr>
      <p:grpSpPr>
        <a:xfrm>
          <a:off x="0" y="0"/>
          <a:ext cx="0" cy="0"/>
          <a:chOff x="0" y="0"/>
          <a:chExt cx="0" cy="0"/>
        </a:xfrm>
      </p:grpSpPr>
      <p:sp>
        <p:nvSpPr>
          <p:cNvPr id="23" name="Google Shape;23;p6"/>
          <p:cNvSpPr txBox="1"/>
          <p:nvPr>
            <p:ph type="title"/>
          </p:nvPr>
        </p:nvSpPr>
        <p:spPr>
          <a:xfrm>
            <a:off x="1167000" y="467600"/>
            <a:ext cx="6810000" cy="884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12169"/>
              </a:buClr>
              <a:buSzPts val="3500"/>
              <a:buFont typeface="Montserrat"/>
              <a:buNone/>
              <a:defRPr b="1" i="0" sz="3500" u="none" cap="none" strike="noStrike">
                <a:solidFill>
                  <a:srgbClr val="012169"/>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any content">
  <p:cSld name="TITLE_AND_BODY_3">
    <p:spTree>
      <p:nvGrpSpPr>
        <p:cNvPr id="24" name="Shape 24"/>
        <p:cNvGrpSpPr/>
        <p:nvPr/>
      </p:nvGrpSpPr>
      <p:grpSpPr>
        <a:xfrm>
          <a:off x="0" y="0"/>
          <a:ext cx="0" cy="0"/>
          <a:chOff x="0" y="0"/>
          <a:chExt cx="0" cy="0"/>
        </a:xfrm>
      </p:grpSpPr>
      <p:cxnSp>
        <p:nvCxnSpPr>
          <p:cNvPr id="25" name="Google Shape;25;p7"/>
          <p:cNvCxnSpPr/>
          <p:nvPr/>
        </p:nvCxnSpPr>
        <p:spPr>
          <a:xfrm>
            <a:off x="238050" y="666750"/>
            <a:ext cx="8667900" cy="9600"/>
          </a:xfrm>
          <a:prstGeom prst="straightConnector1">
            <a:avLst/>
          </a:prstGeom>
          <a:noFill/>
          <a:ln cap="flat" cmpd="sng" w="19050">
            <a:solidFill>
              <a:srgbClr val="00796B"/>
            </a:solidFill>
            <a:prstDash val="solid"/>
            <a:round/>
            <a:headEnd len="sm" w="sm" type="none"/>
            <a:tailEnd len="sm" w="sm" type="none"/>
          </a:ln>
        </p:spPr>
      </p:cxnSp>
      <p:sp>
        <p:nvSpPr>
          <p:cNvPr id="26" name="Google Shape;26;p7"/>
          <p:cNvSpPr txBox="1"/>
          <p:nvPr>
            <p:ph type="title"/>
          </p:nvPr>
        </p:nvSpPr>
        <p:spPr>
          <a:xfrm>
            <a:off x="181750" y="140050"/>
            <a:ext cx="8520600" cy="493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12169"/>
              </a:buClr>
              <a:buSzPts val="2500"/>
              <a:buFont typeface="Montserrat"/>
              <a:buNone/>
              <a:defRPr sz="2500" u="none" cap="none" strike="noStrike">
                <a:solidFill>
                  <a:srgbClr val="012169"/>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bullet points + image">
  <p:cSld name="TITLE_AND_BODY_2">
    <p:spTree>
      <p:nvGrpSpPr>
        <p:cNvPr id="27" name="Shape 27"/>
        <p:cNvGrpSpPr/>
        <p:nvPr/>
      </p:nvGrpSpPr>
      <p:grpSpPr>
        <a:xfrm>
          <a:off x="0" y="0"/>
          <a:ext cx="0" cy="0"/>
          <a:chOff x="0" y="0"/>
          <a:chExt cx="0" cy="0"/>
        </a:xfrm>
      </p:grpSpPr>
      <p:cxnSp>
        <p:nvCxnSpPr>
          <p:cNvPr id="28" name="Google Shape;28;p8"/>
          <p:cNvCxnSpPr/>
          <p:nvPr/>
        </p:nvCxnSpPr>
        <p:spPr>
          <a:xfrm>
            <a:off x="238050" y="666750"/>
            <a:ext cx="8667900" cy="9600"/>
          </a:xfrm>
          <a:prstGeom prst="straightConnector1">
            <a:avLst/>
          </a:prstGeom>
          <a:noFill/>
          <a:ln cap="flat" cmpd="sng" w="19050">
            <a:solidFill>
              <a:srgbClr val="00796B"/>
            </a:solidFill>
            <a:prstDash val="solid"/>
            <a:round/>
            <a:headEnd len="sm" w="sm" type="none"/>
            <a:tailEnd len="sm" w="sm" type="none"/>
          </a:ln>
        </p:spPr>
      </p:cxnSp>
      <p:sp>
        <p:nvSpPr>
          <p:cNvPr id="29" name="Google Shape;29;p8"/>
          <p:cNvSpPr txBox="1"/>
          <p:nvPr>
            <p:ph idx="1" type="body"/>
          </p:nvPr>
        </p:nvSpPr>
        <p:spPr>
          <a:xfrm>
            <a:off x="311700" y="676350"/>
            <a:ext cx="4270800" cy="3416400"/>
          </a:xfrm>
          <a:prstGeom prst="rect">
            <a:avLst/>
          </a:prstGeom>
          <a:noFill/>
          <a:ln>
            <a:noFill/>
          </a:ln>
        </p:spPr>
        <p:txBody>
          <a:bodyPr anchorCtr="0" anchor="ctr" bIns="91425" lIns="91425" spcFirstLastPara="1" rIns="91425" wrap="square" tIns="91425">
            <a:noAutofit/>
          </a:bodyPr>
          <a:lstStyle>
            <a:lvl1pPr indent="-342900" lvl="0" marL="457200" marR="0" rtl="0" algn="l">
              <a:lnSpc>
                <a:spcPct val="100000"/>
              </a:lnSpc>
              <a:spcBef>
                <a:spcPts val="0"/>
              </a:spcBef>
              <a:spcAft>
                <a:spcPts val="0"/>
              </a:spcAft>
              <a:buClr>
                <a:srgbClr val="000000"/>
              </a:buClr>
              <a:buSzPts val="1800"/>
              <a:buFont typeface="Verdana"/>
              <a:buChar char="●"/>
              <a:defRPr b="0" i="0" sz="1800" u="none" cap="none" strike="noStrike">
                <a:solidFill>
                  <a:srgbClr val="000000"/>
                </a:solidFill>
                <a:latin typeface="Verdana"/>
                <a:ea typeface="Verdana"/>
                <a:cs typeface="Verdana"/>
                <a:sym typeface="Verdana"/>
              </a:defRPr>
            </a:lvl1pPr>
            <a:lvl2pPr indent="-317500" lvl="1" marL="914400" marR="0" rtl="0" algn="l">
              <a:lnSpc>
                <a:spcPct val="100000"/>
              </a:lnSpc>
              <a:spcBef>
                <a:spcPts val="0"/>
              </a:spcBef>
              <a:spcAft>
                <a:spcPts val="0"/>
              </a:spcAft>
              <a:buClr>
                <a:srgbClr val="000000"/>
              </a:buClr>
              <a:buSzPts val="1400"/>
              <a:buFont typeface="Verdana"/>
              <a:buChar char="○"/>
              <a:defRPr b="0" i="0" sz="1400" u="none" cap="none" strike="noStrike">
                <a:solidFill>
                  <a:srgbClr val="000000"/>
                </a:solidFill>
                <a:latin typeface="Verdana"/>
                <a:ea typeface="Verdana"/>
                <a:cs typeface="Verdana"/>
                <a:sym typeface="Verdana"/>
              </a:defRPr>
            </a:lvl2pPr>
            <a:lvl3pPr indent="-317500" lvl="2" marL="1371600" marR="0" rtl="0" algn="l">
              <a:lnSpc>
                <a:spcPct val="100000"/>
              </a:lnSpc>
              <a:spcBef>
                <a:spcPts val="0"/>
              </a:spcBef>
              <a:spcAft>
                <a:spcPts val="0"/>
              </a:spcAft>
              <a:buClr>
                <a:srgbClr val="000000"/>
              </a:buClr>
              <a:buSzPts val="1400"/>
              <a:buFont typeface="Verdana"/>
              <a:buChar char="■"/>
              <a:defRPr b="0" i="0" sz="1400" u="none" cap="none" strike="noStrike">
                <a:solidFill>
                  <a:srgbClr val="000000"/>
                </a:solidFill>
                <a:latin typeface="Verdana"/>
                <a:ea typeface="Verdana"/>
                <a:cs typeface="Verdana"/>
                <a:sym typeface="Verdana"/>
              </a:defRPr>
            </a:lvl3pPr>
            <a:lvl4pPr indent="-317500" lvl="3" marL="1828800" marR="0" rtl="0" algn="l">
              <a:lnSpc>
                <a:spcPct val="100000"/>
              </a:lnSpc>
              <a:spcBef>
                <a:spcPts val="0"/>
              </a:spcBef>
              <a:spcAft>
                <a:spcPts val="0"/>
              </a:spcAft>
              <a:buClr>
                <a:srgbClr val="000000"/>
              </a:buClr>
              <a:buSzPts val="1400"/>
              <a:buFont typeface="Verdana"/>
              <a:buChar char="●"/>
              <a:defRPr b="0" i="0" sz="1400" u="none" cap="none" strike="noStrike">
                <a:solidFill>
                  <a:srgbClr val="000000"/>
                </a:solidFill>
                <a:latin typeface="Verdana"/>
                <a:ea typeface="Verdana"/>
                <a:cs typeface="Verdana"/>
                <a:sym typeface="Verdana"/>
              </a:defRPr>
            </a:lvl4pPr>
            <a:lvl5pPr indent="-317500" lvl="4" marL="2286000" marR="0" rtl="0" algn="l">
              <a:lnSpc>
                <a:spcPct val="100000"/>
              </a:lnSpc>
              <a:spcBef>
                <a:spcPts val="0"/>
              </a:spcBef>
              <a:spcAft>
                <a:spcPts val="0"/>
              </a:spcAft>
              <a:buClr>
                <a:srgbClr val="000000"/>
              </a:buClr>
              <a:buSzPts val="1400"/>
              <a:buFont typeface="Verdana"/>
              <a:buChar char="○"/>
              <a:defRPr b="0" i="0" sz="1400" u="none" cap="none" strike="noStrike">
                <a:solidFill>
                  <a:srgbClr val="000000"/>
                </a:solidFill>
                <a:latin typeface="Verdana"/>
                <a:ea typeface="Verdana"/>
                <a:cs typeface="Verdana"/>
                <a:sym typeface="Verdana"/>
              </a:defRPr>
            </a:lvl5pPr>
            <a:lvl6pPr indent="-317500" lvl="5" marL="2743200" marR="0" rtl="0" algn="l">
              <a:lnSpc>
                <a:spcPct val="100000"/>
              </a:lnSpc>
              <a:spcBef>
                <a:spcPts val="0"/>
              </a:spcBef>
              <a:spcAft>
                <a:spcPts val="0"/>
              </a:spcAft>
              <a:buClr>
                <a:srgbClr val="000000"/>
              </a:buClr>
              <a:buSzPts val="1400"/>
              <a:buFont typeface="Verdana"/>
              <a:buChar char="■"/>
              <a:defRPr b="0" i="0" sz="1400" u="none" cap="none" strike="noStrike">
                <a:solidFill>
                  <a:srgbClr val="000000"/>
                </a:solidFill>
                <a:latin typeface="Verdana"/>
                <a:ea typeface="Verdana"/>
                <a:cs typeface="Verdana"/>
                <a:sym typeface="Verdana"/>
              </a:defRPr>
            </a:lvl6pPr>
            <a:lvl7pPr indent="-317500" lvl="6" marL="3200400" marR="0" rtl="0" algn="l">
              <a:lnSpc>
                <a:spcPct val="100000"/>
              </a:lnSpc>
              <a:spcBef>
                <a:spcPts val="0"/>
              </a:spcBef>
              <a:spcAft>
                <a:spcPts val="0"/>
              </a:spcAft>
              <a:buClr>
                <a:srgbClr val="000000"/>
              </a:buClr>
              <a:buSzPts val="1400"/>
              <a:buFont typeface="Verdana"/>
              <a:buChar char="●"/>
              <a:defRPr b="0" i="0" sz="1400" u="none" cap="none" strike="noStrike">
                <a:solidFill>
                  <a:srgbClr val="000000"/>
                </a:solidFill>
                <a:latin typeface="Verdana"/>
                <a:ea typeface="Verdana"/>
                <a:cs typeface="Verdana"/>
                <a:sym typeface="Verdana"/>
              </a:defRPr>
            </a:lvl7pPr>
            <a:lvl8pPr indent="-317500" lvl="7" marL="3657600" marR="0" rtl="0" algn="l">
              <a:lnSpc>
                <a:spcPct val="100000"/>
              </a:lnSpc>
              <a:spcBef>
                <a:spcPts val="0"/>
              </a:spcBef>
              <a:spcAft>
                <a:spcPts val="0"/>
              </a:spcAft>
              <a:buClr>
                <a:srgbClr val="000000"/>
              </a:buClr>
              <a:buSzPts val="1400"/>
              <a:buFont typeface="Verdana"/>
              <a:buChar char="○"/>
              <a:defRPr b="0" i="0" sz="1400" u="none" cap="none" strike="noStrike">
                <a:solidFill>
                  <a:srgbClr val="000000"/>
                </a:solidFill>
                <a:latin typeface="Verdana"/>
                <a:ea typeface="Verdana"/>
                <a:cs typeface="Verdana"/>
                <a:sym typeface="Verdana"/>
              </a:defRPr>
            </a:lvl8pPr>
            <a:lvl9pPr indent="-317500" lvl="8" marL="4114800" marR="0" rtl="0" algn="l">
              <a:lnSpc>
                <a:spcPct val="100000"/>
              </a:lnSpc>
              <a:spcBef>
                <a:spcPts val="0"/>
              </a:spcBef>
              <a:spcAft>
                <a:spcPts val="0"/>
              </a:spcAft>
              <a:buClr>
                <a:srgbClr val="000000"/>
              </a:buClr>
              <a:buSzPts val="1400"/>
              <a:buFont typeface="Verdana"/>
              <a:buChar char="■"/>
              <a:defRPr b="0" i="0" sz="1400" u="none" cap="none" strike="noStrike">
                <a:solidFill>
                  <a:srgbClr val="000000"/>
                </a:solidFill>
                <a:latin typeface="Verdana"/>
                <a:ea typeface="Verdana"/>
                <a:cs typeface="Verdana"/>
                <a:sym typeface="Verdana"/>
              </a:defRPr>
            </a:lvl9pPr>
          </a:lstStyle>
          <a:p/>
        </p:txBody>
      </p:sp>
      <p:sp>
        <p:nvSpPr>
          <p:cNvPr id="30" name="Google Shape;30;p8"/>
          <p:cNvSpPr txBox="1"/>
          <p:nvPr>
            <p:ph type="title"/>
          </p:nvPr>
        </p:nvSpPr>
        <p:spPr>
          <a:xfrm>
            <a:off x="181750" y="131675"/>
            <a:ext cx="8520600" cy="493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12169"/>
              </a:buClr>
              <a:buSzPts val="2500"/>
              <a:buFont typeface="Montserrat"/>
              <a:buNone/>
              <a:defRPr sz="2500" u="none" cap="none" strike="noStrike">
                <a:solidFill>
                  <a:srgbClr val="012169"/>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1" name="Google Shape;31;p8"/>
          <p:cNvSpPr/>
          <p:nvPr>
            <p:ph idx="2" type="pic"/>
          </p:nvPr>
        </p:nvSpPr>
        <p:spPr>
          <a:xfrm>
            <a:off x="4897050" y="756625"/>
            <a:ext cx="4008900" cy="3392100"/>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stdocs + students">
  <p:cSld name="TITLE_AND_BODY_2_1">
    <p:spTree>
      <p:nvGrpSpPr>
        <p:cNvPr id="32" name="Shape 32"/>
        <p:cNvGrpSpPr/>
        <p:nvPr/>
      </p:nvGrpSpPr>
      <p:grpSpPr>
        <a:xfrm>
          <a:off x="0" y="0"/>
          <a:ext cx="0" cy="0"/>
          <a:chOff x="0" y="0"/>
          <a:chExt cx="0" cy="0"/>
        </a:xfrm>
      </p:grpSpPr>
      <p:cxnSp>
        <p:nvCxnSpPr>
          <p:cNvPr id="33" name="Google Shape;33;p9"/>
          <p:cNvCxnSpPr/>
          <p:nvPr/>
        </p:nvCxnSpPr>
        <p:spPr>
          <a:xfrm>
            <a:off x="238050" y="666750"/>
            <a:ext cx="8667900" cy="9600"/>
          </a:xfrm>
          <a:prstGeom prst="straightConnector1">
            <a:avLst/>
          </a:prstGeom>
          <a:noFill/>
          <a:ln cap="flat" cmpd="sng" w="19050">
            <a:solidFill>
              <a:srgbClr val="00796B"/>
            </a:solidFill>
            <a:prstDash val="solid"/>
            <a:round/>
            <a:headEnd len="sm" w="sm" type="none"/>
            <a:tailEnd len="sm" w="sm" type="none"/>
          </a:ln>
        </p:spPr>
      </p:cxnSp>
      <p:sp>
        <p:nvSpPr>
          <p:cNvPr id="34" name="Google Shape;34;p9"/>
          <p:cNvSpPr txBox="1"/>
          <p:nvPr>
            <p:ph idx="1" type="body"/>
          </p:nvPr>
        </p:nvSpPr>
        <p:spPr>
          <a:xfrm>
            <a:off x="4531275" y="2433525"/>
            <a:ext cx="4270800" cy="1954500"/>
          </a:xfrm>
          <a:prstGeom prst="rect">
            <a:avLst/>
          </a:prstGeom>
          <a:noFill/>
          <a:ln>
            <a:noFill/>
          </a:ln>
        </p:spPr>
        <p:txBody>
          <a:bodyPr anchorCtr="0" anchor="ctr" bIns="91425" lIns="91425" spcFirstLastPara="1" rIns="91425" wrap="square" tIns="91425">
            <a:noAutofit/>
          </a:bodyPr>
          <a:lstStyle>
            <a:lvl1pPr indent="-342900" lvl="0" marL="457200" marR="0" rtl="0" algn="l">
              <a:lnSpc>
                <a:spcPct val="100000"/>
              </a:lnSpc>
              <a:spcBef>
                <a:spcPts val="0"/>
              </a:spcBef>
              <a:spcAft>
                <a:spcPts val="0"/>
              </a:spcAft>
              <a:buClr>
                <a:srgbClr val="000000"/>
              </a:buClr>
              <a:buSzPts val="1800"/>
              <a:buFont typeface="Verdana"/>
              <a:buChar char="●"/>
              <a:defRPr b="0" i="0" sz="1800" u="none" cap="none" strike="noStrike">
                <a:solidFill>
                  <a:srgbClr val="000000"/>
                </a:solidFill>
                <a:latin typeface="Verdana"/>
                <a:ea typeface="Verdana"/>
                <a:cs typeface="Verdana"/>
                <a:sym typeface="Verdana"/>
              </a:defRPr>
            </a:lvl1pPr>
            <a:lvl2pPr indent="-317500" lvl="1" marL="914400" marR="0" rtl="0" algn="l">
              <a:lnSpc>
                <a:spcPct val="100000"/>
              </a:lnSpc>
              <a:spcBef>
                <a:spcPts val="0"/>
              </a:spcBef>
              <a:spcAft>
                <a:spcPts val="0"/>
              </a:spcAft>
              <a:buClr>
                <a:srgbClr val="000000"/>
              </a:buClr>
              <a:buSzPts val="1400"/>
              <a:buFont typeface="Verdana"/>
              <a:buChar char="○"/>
              <a:defRPr b="0" i="0" sz="1400" u="none" cap="none" strike="noStrike">
                <a:solidFill>
                  <a:srgbClr val="000000"/>
                </a:solidFill>
                <a:latin typeface="Verdana"/>
                <a:ea typeface="Verdana"/>
                <a:cs typeface="Verdana"/>
                <a:sym typeface="Verdana"/>
              </a:defRPr>
            </a:lvl2pPr>
            <a:lvl3pPr indent="-317500" lvl="2" marL="1371600" marR="0" rtl="0" algn="l">
              <a:lnSpc>
                <a:spcPct val="100000"/>
              </a:lnSpc>
              <a:spcBef>
                <a:spcPts val="0"/>
              </a:spcBef>
              <a:spcAft>
                <a:spcPts val="0"/>
              </a:spcAft>
              <a:buClr>
                <a:srgbClr val="000000"/>
              </a:buClr>
              <a:buSzPts val="1400"/>
              <a:buFont typeface="Verdana"/>
              <a:buChar char="■"/>
              <a:defRPr b="0" i="0" sz="1400" u="none" cap="none" strike="noStrike">
                <a:solidFill>
                  <a:srgbClr val="000000"/>
                </a:solidFill>
                <a:latin typeface="Verdana"/>
                <a:ea typeface="Verdana"/>
                <a:cs typeface="Verdana"/>
                <a:sym typeface="Verdana"/>
              </a:defRPr>
            </a:lvl3pPr>
            <a:lvl4pPr indent="-317500" lvl="3" marL="1828800" marR="0" rtl="0" algn="l">
              <a:lnSpc>
                <a:spcPct val="100000"/>
              </a:lnSpc>
              <a:spcBef>
                <a:spcPts val="0"/>
              </a:spcBef>
              <a:spcAft>
                <a:spcPts val="0"/>
              </a:spcAft>
              <a:buClr>
                <a:srgbClr val="000000"/>
              </a:buClr>
              <a:buSzPts val="1400"/>
              <a:buFont typeface="Verdana"/>
              <a:buChar char="●"/>
              <a:defRPr b="0" i="0" sz="1400" u="none" cap="none" strike="noStrike">
                <a:solidFill>
                  <a:srgbClr val="000000"/>
                </a:solidFill>
                <a:latin typeface="Verdana"/>
                <a:ea typeface="Verdana"/>
                <a:cs typeface="Verdana"/>
                <a:sym typeface="Verdana"/>
              </a:defRPr>
            </a:lvl4pPr>
            <a:lvl5pPr indent="-317500" lvl="4" marL="2286000" marR="0" rtl="0" algn="l">
              <a:lnSpc>
                <a:spcPct val="100000"/>
              </a:lnSpc>
              <a:spcBef>
                <a:spcPts val="0"/>
              </a:spcBef>
              <a:spcAft>
                <a:spcPts val="0"/>
              </a:spcAft>
              <a:buClr>
                <a:srgbClr val="000000"/>
              </a:buClr>
              <a:buSzPts val="1400"/>
              <a:buFont typeface="Verdana"/>
              <a:buChar char="○"/>
              <a:defRPr b="0" i="0" sz="1400" u="none" cap="none" strike="noStrike">
                <a:solidFill>
                  <a:srgbClr val="000000"/>
                </a:solidFill>
                <a:latin typeface="Verdana"/>
                <a:ea typeface="Verdana"/>
                <a:cs typeface="Verdana"/>
                <a:sym typeface="Verdana"/>
              </a:defRPr>
            </a:lvl5pPr>
            <a:lvl6pPr indent="-317500" lvl="5" marL="2743200" marR="0" rtl="0" algn="l">
              <a:lnSpc>
                <a:spcPct val="100000"/>
              </a:lnSpc>
              <a:spcBef>
                <a:spcPts val="0"/>
              </a:spcBef>
              <a:spcAft>
                <a:spcPts val="0"/>
              </a:spcAft>
              <a:buClr>
                <a:srgbClr val="000000"/>
              </a:buClr>
              <a:buSzPts val="1400"/>
              <a:buFont typeface="Verdana"/>
              <a:buChar char="■"/>
              <a:defRPr b="0" i="0" sz="1400" u="none" cap="none" strike="noStrike">
                <a:solidFill>
                  <a:srgbClr val="000000"/>
                </a:solidFill>
                <a:latin typeface="Verdana"/>
                <a:ea typeface="Verdana"/>
                <a:cs typeface="Verdana"/>
                <a:sym typeface="Verdana"/>
              </a:defRPr>
            </a:lvl6pPr>
            <a:lvl7pPr indent="-317500" lvl="6" marL="3200400" marR="0" rtl="0" algn="l">
              <a:lnSpc>
                <a:spcPct val="100000"/>
              </a:lnSpc>
              <a:spcBef>
                <a:spcPts val="0"/>
              </a:spcBef>
              <a:spcAft>
                <a:spcPts val="0"/>
              </a:spcAft>
              <a:buClr>
                <a:srgbClr val="000000"/>
              </a:buClr>
              <a:buSzPts val="1400"/>
              <a:buFont typeface="Verdana"/>
              <a:buChar char="●"/>
              <a:defRPr b="0" i="0" sz="1400" u="none" cap="none" strike="noStrike">
                <a:solidFill>
                  <a:srgbClr val="000000"/>
                </a:solidFill>
                <a:latin typeface="Verdana"/>
                <a:ea typeface="Verdana"/>
                <a:cs typeface="Verdana"/>
                <a:sym typeface="Verdana"/>
              </a:defRPr>
            </a:lvl7pPr>
            <a:lvl8pPr indent="-317500" lvl="7" marL="3657600" marR="0" rtl="0" algn="l">
              <a:lnSpc>
                <a:spcPct val="100000"/>
              </a:lnSpc>
              <a:spcBef>
                <a:spcPts val="0"/>
              </a:spcBef>
              <a:spcAft>
                <a:spcPts val="0"/>
              </a:spcAft>
              <a:buClr>
                <a:srgbClr val="000000"/>
              </a:buClr>
              <a:buSzPts val="1400"/>
              <a:buFont typeface="Verdana"/>
              <a:buChar char="○"/>
              <a:defRPr b="0" i="0" sz="1400" u="none" cap="none" strike="noStrike">
                <a:solidFill>
                  <a:srgbClr val="000000"/>
                </a:solidFill>
                <a:latin typeface="Verdana"/>
                <a:ea typeface="Verdana"/>
                <a:cs typeface="Verdana"/>
                <a:sym typeface="Verdana"/>
              </a:defRPr>
            </a:lvl8pPr>
            <a:lvl9pPr indent="-317500" lvl="8" marL="4114800" marR="0" rtl="0" algn="l">
              <a:lnSpc>
                <a:spcPct val="100000"/>
              </a:lnSpc>
              <a:spcBef>
                <a:spcPts val="0"/>
              </a:spcBef>
              <a:spcAft>
                <a:spcPts val="0"/>
              </a:spcAft>
              <a:buClr>
                <a:srgbClr val="000000"/>
              </a:buClr>
              <a:buSzPts val="1400"/>
              <a:buFont typeface="Verdana"/>
              <a:buChar char="■"/>
              <a:defRPr b="0" i="0" sz="1400" u="none" cap="none" strike="noStrike">
                <a:solidFill>
                  <a:srgbClr val="000000"/>
                </a:solidFill>
                <a:latin typeface="Verdana"/>
                <a:ea typeface="Verdana"/>
                <a:cs typeface="Verdana"/>
                <a:sym typeface="Verdana"/>
              </a:defRPr>
            </a:lvl9pPr>
          </a:lstStyle>
          <a:p/>
        </p:txBody>
      </p:sp>
      <p:sp>
        <p:nvSpPr>
          <p:cNvPr id="35" name="Google Shape;35;p9"/>
          <p:cNvSpPr/>
          <p:nvPr>
            <p:ph idx="2" type="pic"/>
          </p:nvPr>
        </p:nvSpPr>
        <p:spPr>
          <a:xfrm>
            <a:off x="6631850" y="152850"/>
            <a:ext cx="2309700" cy="1954500"/>
          </a:xfrm>
          <a:prstGeom prst="rect">
            <a:avLst/>
          </a:prstGeom>
          <a:noFill/>
          <a:ln>
            <a:noFill/>
          </a:ln>
        </p:spPr>
      </p:sp>
      <p:sp>
        <p:nvSpPr>
          <p:cNvPr id="36" name="Google Shape;36;p9"/>
          <p:cNvSpPr/>
          <p:nvPr>
            <p:ph idx="3" type="pic"/>
          </p:nvPr>
        </p:nvSpPr>
        <p:spPr>
          <a:xfrm>
            <a:off x="384575" y="875700"/>
            <a:ext cx="4008900" cy="3392100"/>
          </a:xfrm>
          <a:prstGeom prst="rect">
            <a:avLst/>
          </a:prstGeom>
          <a:noFill/>
          <a:ln>
            <a:noFill/>
          </a:ln>
        </p:spPr>
      </p:sp>
      <p:sp>
        <p:nvSpPr>
          <p:cNvPr id="37" name="Google Shape;37;p9"/>
          <p:cNvSpPr txBox="1"/>
          <p:nvPr>
            <p:ph type="title"/>
          </p:nvPr>
        </p:nvSpPr>
        <p:spPr>
          <a:xfrm>
            <a:off x="238050" y="152850"/>
            <a:ext cx="7756200" cy="5139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lvl1pPr lvl="0">
              <a:spcBef>
                <a:spcPts val="0"/>
              </a:spcBef>
              <a:spcAft>
                <a:spcPts val="0"/>
              </a:spcAft>
              <a:buClr>
                <a:srgbClr val="012169"/>
              </a:buClr>
              <a:buSzPts val="2500"/>
              <a:buFont typeface="Montserrat"/>
              <a:buNone/>
              <a:defRPr sz="2500">
                <a:solidFill>
                  <a:srgbClr val="012169"/>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s">
  <p:cSld name="TITLE_AND_BODY_1">
    <p:spTree>
      <p:nvGrpSpPr>
        <p:cNvPr id="38" name="Shape 38"/>
        <p:cNvGrpSpPr/>
        <p:nvPr/>
      </p:nvGrpSpPr>
      <p:grpSpPr>
        <a:xfrm>
          <a:off x="0" y="0"/>
          <a:ext cx="0" cy="0"/>
          <a:chOff x="0" y="0"/>
          <a:chExt cx="0" cy="0"/>
        </a:xfrm>
      </p:grpSpPr>
      <p:sp>
        <p:nvSpPr>
          <p:cNvPr id="39" name="Google Shape;39;p10"/>
          <p:cNvSpPr txBox="1"/>
          <p:nvPr>
            <p:ph idx="1" type="body"/>
          </p:nvPr>
        </p:nvSpPr>
        <p:spPr>
          <a:xfrm>
            <a:off x="311700" y="679200"/>
            <a:ext cx="8520600" cy="3416400"/>
          </a:xfrm>
          <a:prstGeom prst="rect">
            <a:avLst/>
          </a:prstGeom>
          <a:noFill/>
          <a:ln>
            <a:noFill/>
          </a:ln>
        </p:spPr>
        <p:txBody>
          <a:bodyPr anchorCtr="0" anchor="ctr" bIns="91425" lIns="91425" spcFirstLastPara="1" rIns="91425" wrap="square" tIns="91425">
            <a:noAutofit/>
          </a:bodyPr>
          <a:lstStyle>
            <a:lvl1pPr indent="-342900" lvl="0" marL="457200" marR="0" rtl="0" algn="l">
              <a:lnSpc>
                <a:spcPct val="100000"/>
              </a:lnSpc>
              <a:spcBef>
                <a:spcPts val="0"/>
              </a:spcBef>
              <a:spcAft>
                <a:spcPts val="0"/>
              </a:spcAft>
              <a:buClr>
                <a:srgbClr val="000000"/>
              </a:buClr>
              <a:buSzPts val="1800"/>
              <a:buFont typeface="Verdana"/>
              <a:buChar char="●"/>
              <a:defRPr b="0" i="0" sz="1800" u="none" cap="none" strike="noStrike">
                <a:solidFill>
                  <a:srgbClr val="000000"/>
                </a:solidFill>
                <a:latin typeface="Verdana"/>
                <a:ea typeface="Verdana"/>
                <a:cs typeface="Verdana"/>
                <a:sym typeface="Verdana"/>
              </a:defRPr>
            </a:lvl1pPr>
            <a:lvl2pPr indent="-317500" lvl="1" marL="914400" marR="0" rtl="0" algn="l">
              <a:lnSpc>
                <a:spcPct val="100000"/>
              </a:lnSpc>
              <a:spcBef>
                <a:spcPts val="0"/>
              </a:spcBef>
              <a:spcAft>
                <a:spcPts val="0"/>
              </a:spcAft>
              <a:buClr>
                <a:srgbClr val="000000"/>
              </a:buClr>
              <a:buSzPts val="1400"/>
              <a:buFont typeface="Verdana"/>
              <a:buChar char="○"/>
              <a:defRPr b="0" i="0" sz="1400" u="none" cap="none" strike="noStrike">
                <a:solidFill>
                  <a:srgbClr val="000000"/>
                </a:solidFill>
                <a:latin typeface="Verdana"/>
                <a:ea typeface="Verdana"/>
                <a:cs typeface="Verdana"/>
                <a:sym typeface="Verdana"/>
              </a:defRPr>
            </a:lvl2pPr>
            <a:lvl3pPr indent="-317500" lvl="2" marL="1371600" marR="0" rtl="0" algn="l">
              <a:lnSpc>
                <a:spcPct val="100000"/>
              </a:lnSpc>
              <a:spcBef>
                <a:spcPts val="0"/>
              </a:spcBef>
              <a:spcAft>
                <a:spcPts val="0"/>
              </a:spcAft>
              <a:buClr>
                <a:srgbClr val="000000"/>
              </a:buClr>
              <a:buSzPts val="1400"/>
              <a:buFont typeface="Verdana"/>
              <a:buChar char="■"/>
              <a:defRPr b="0" i="0" sz="1400" u="none" cap="none" strike="noStrike">
                <a:solidFill>
                  <a:srgbClr val="000000"/>
                </a:solidFill>
                <a:latin typeface="Verdana"/>
                <a:ea typeface="Verdana"/>
                <a:cs typeface="Verdana"/>
                <a:sym typeface="Verdana"/>
              </a:defRPr>
            </a:lvl3pPr>
            <a:lvl4pPr indent="-317500" lvl="3" marL="1828800" marR="0" rtl="0" algn="l">
              <a:lnSpc>
                <a:spcPct val="100000"/>
              </a:lnSpc>
              <a:spcBef>
                <a:spcPts val="0"/>
              </a:spcBef>
              <a:spcAft>
                <a:spcPts val="0"/>
              </a:spcAft>
              <a:buClr>
                <a:srgbClr val="000000"/>
              </a:buClr>
              <a:buSzPts val="1400"/>
              <a:buFont typeface="Verdana"/>
              <a:buChar char="●"/>
              <a:defRPr b="0" i="0" sz="1400" u="none" cap="none" strike="noStrike">
                <a:solidFill>
                  <a:srgbClr val="000000"/>
                </a:solidFill>
                <a:latin typeface="Verdana"/>
                <a:ea typeface="Verdana"/>
                <a:cs typeface="Verdana"/>
                <a:sym typeface="Verdana"/>
              </a:defRPr>
            </a:lvl4pPr>
            <a:lvl5pPr indent="-317500" lvl="4" marL="2286000" marR="0" rtl="0" algn="l">
              <a:lnSpc>
                <a:spcPct val="100000"/>
              </a:lnSpc>
              <a:spcBef>
                <a:spcPts val="0"/>
              </a:spcBef>
              <a:spcAft>
                <a:spcPts val="0"/>
              </a:spcAft>
              <a:buClr>
                <a:srgbClr val="000000"/>
              </a:buClr>
              <a:buSzPts val="1400"/>
              <a:buFont typeface="Verdana"/>
              <a:buChar char="○"/>
              <a:defRPr b="0" i="0" sz="1400" u="none" cap="none" strike="noStrike">
                <a:solidFill>
                  <a:srgbClr val="000000"/>
                </a:solidFill>
                <a:latin typeface="Verdana"/>
                <a:ea typeface="Verdana"/>
                <a:cs typeface="Verdana"/>
                <a:sym typeface="Verdana"/>
              </a:defRPr>
            </a:lvl5pPr>
            <a:lvl6pPr indent="-317500" lvl="5" marL="2743200" marR="0" rtl="0" algn="l">
              <a:lnSpc>
                <a:spcPct val="100000"/>
              </a:lnSpc>
              <a:spcBef>
                <a:spcPts val="0"/>
              </a:spcBef>
              <a:spcAft>
                <a:spcPts val="0"/>
              </a:spcAft>
              <a:buClr>
                <a:srgbClr val="000000"/>
              </a:buClr>
              <a:buSzPts val="1400"/>
              <a:buFont typeface="Verdana"/>
              <a:buChar char="■"/>
              <a:defRPr b="0" i="0" sz="1400" u="none" cap="none" strike="noStrike">
                <a:solidFill>
                  <a:srgbClr val="000000"/>
                </a:solidFill>
                <a:latin typeface="Verdana"/>
                <a:ea typeface="Verdana"/>
                <a:cs typeface="Verdana"/>
                <a:sym typeface="Verdana"/>
              </a:defRPr>
            </a:lvl6pPr>
            <a:lvl7pPr indent="-317500" lvl="6" marL="3200400" marR="0" rtl="0" algn="l">
              <a:lnSpc>
                <a:spcPct val="100000"/>
              </a:lnSpc>
              <a:spcBef>
                <a:spcPts val="0"/>
              </a:spcBef>
              <a:spcAft>
                <a:spcPts val="0"/>
              </a:spcAft>
              <a:buClr>
                <a:srgbClr val="000000"/>
              </a:buClr>
              <a:buSzPts val="1400"/>
              <a:buFont typeface="Verdana"/>
              <a:buChar char="●"/>
              <a:defRPr b="0" i="0" sz="1400" u="none" cap="none" strike="noStrike">
                <a:solidFill>
                  <a:srgbClr val="000000"/>
                </a:solidFill>
                <a:latin typeface="Verdana"/>
                <a:ea typeface="Verdana"/>
                <a:cs typeface="Verdana"/>
                <a:sym typeface="Verdana"/>
              </a:defRPr>
            </a:lvl7pPr>
            <a:lvl8pPr indent="-317500" lvl="7" marL="3657600" marR="0" rtl="0" algn="l">
              <a:lnSpc>
                <a:spcPct val="100000"/>
              </a:lnSpc>
              <a:spcBef>
                <a:spcPts val="0"/>
              </a:spcBef>
              <a:spcAft>
                <a:spcPts val="0"/>
              </a:spcAft>
              <a:buClr>
                <a:srgbClr val="000000"/>
              </a:buClr>
              <a:buSzPts val="1400"/>
              <a:buFont typeface="Verdana"/>
              <a:buChar char="○"/>
              <a:defRPr b="0" i="0" sz="1400" u="none" cap="none" strike="noStrike">
                <a:solidFill>
                  <a:srgbClr val="000000"/>
                </a:solidFill>
                <a:latin typeface="Verdana"/>
                <a:ea typeface="Verdana"/>
                <a:cs typeface="Verdana"/>
                <a:sym typeface="Verdana"/>
              </a:defRPr>
            </a:lvl8pPr>
            <a:lvl9pPr indent="-317500" lvl="8" marL="4114800" marR="0" rtl="0" algn="l">
              <a:lnSpc>
                <a:spcPct val="100000"/>
              </a:lnSpc>
              <a:spcBef>
                <a:spcPts val="0"/>
              </a:spcBef>
              <a:spcAft>
                <a:spcPts val="0"/>
              </a:spcAft>
              <a:buClr>
                <a:srgbClr val="000000"/>
              </a:buClr>
              <a:buSzPts val="1400"/>
              <a:buFont typeface="Verdana"/>
              <a:buChar char="■"/>
              <a:defRPr b="0" i="0" sz="1400" u="none" cap="none" strike="noStrike">
                <a:solidFill>
                  <a:srgbClr val="000000"/>
                </a:solidFill>
                <a:latin typeface="Verdana"/>
                <a:ea typeface="Verdana"/>
                <a:cs typeface="Verdana"/>
                <a:sym typeface="Verdana"/>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5.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theme" Target="../theme/theme1.xml"/><Relationship Id="rId16" Type="http://schemas.openxmlformats.org/officeDocument/2006/relationships/slideLayout" Target="../slideLayouts/slideLayout15.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cxnSp>
        <p:nvCxnSpPr>
          <p:cNvPr id="6" name="Google Shape;6;p1"/>
          <p:cNvCxnSpPr>
            <a:stCxn id="7" idx="3"/>
          </p:cNvCxnSpPr>
          <p:nvPr/>
        </p:nvCxnSpPr>
        <p:spPr>
          <a:xfrm flipH="1" rot="10800000">
            <a:off x="1556417" y="4933652"/>
            <a:ext cx="7464000" cy="5400"/>
          </a:xfrm>
          <a:prstGeom prst="straightConnector1">
            <a:avLst/>
          </a:prstGeom>
          <a:noFill/>
          <a:ln cap="flat" cmpd="sng" w="9525">
            <a:solidFill>
              <a:srgbClr val="00796B"/>
            </a:solidFill>
            <a:prstDash val="solid"/>
            <a:round/>
            <a:headEnd len="sm" w="sm" type="none"/>
            <a:tailEnd len="sm" w="sm" type="none"/>
          </a:ln>
        </p:spPr>
      </p:cxnSp>
      <p:sp>
        <p:nvSpPr>
          <p:cNvPr id="8" name="Google Shape;8;p1"/>
          <p:cNvSpPr txBox="1"/>
          <p:nvPr/>
        </p:nvSpPr>
        <p:spPr>
          <a:xfrm>
            <a:off x="1494014" y="4808254"/>
            <a:ext cx="24159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00"/>
              <a:buFont typeface="Arial"/>
              <a:buNone/>
            </a:pPr>
            <a:r>
              <a:t/>
            </a:r>
            <a:endParaRPr b="0" i="0" sz="1100" u="none" cap="none" strike="noStrike">
              <a:solidFill>
                <a:srgbClr val="000000"/>
              </a:solidFill>
              <a:latin typeface="Arial"/>
              <a:ea typeface="Arial"/>
              <a:cs typeface="Arial"/>
              <a:sym typeface="Arial"/>
            </a:endParaRPr>
          </a:p>
        </p:txBody>
      </p:sp>
      <p:pic>
        <p:nvPicPr>
          <p:cNvPr id="7" name="Google Shape;7;p1"/>
          <p:cNvPicPr preferRelativeResize="0"/>
          <p:nvPr/>
        </p:nvPicPr>
        <p:blipFill>
          <a:blip r:embed="rId1">
            <a:alphaModFix/>
          </a:blip>
          <a:stretch>
            <a:fillRect/>
          </a:stretch>
        </p:blipFill>
        <p:spPr>
          <a:xfrm>
            <a:off x="75700" y="4742252"/>
            <a:ext cx="1480717" cy="3936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4.png"/><Relationship Id="rId4" Type="http://schemas.openxmlformats.org/officeDocument/2006/relationships/image" Target="../media/image30.png"/><Relationship Id="rId5" Type="http://schemas.openxmlformats.org/officeDocument/2006/relationships/image" Target="../media/image19.png"/><Relationship Id="rId6" Type="http://schemas.openxmlformats.org/officeDocument/2006/relationships/image" Target="../media/image5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s://www-sciencedirect-com.ezproxy.cul.columbia.edu/journal/computer-methods-in-applied-mechanics-and-engineering" TargetMode="Externa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1.png"/><Relationship Id="rId4" Type="http://schemas.openxmlformats.org/officeDocument/2006/relationships/hyperlink" Target="https://www-sciencedirect-com.ezproxy.cul.columbia.edu/journal/computer-methods-in-applied-mechanics-and-engineering" TargetMode="External"/><Relationship Id="rId5"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hyperlink" Target="https://www-sciencedirect-com.ezproxy.cul.columbia.edu/journal/computer-methods-in-applied-mechanics-and-engineering"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8.png"/><Relationship Id="rId4" Type="http://schemas.openxmlformats.org/officeDocument/2006/relationships/image" Target="../media/image22.png"/><Relationship Id="rId5" Type="http://schemas.openxmlformats.org/officeDocument/2006/relationships/hyperlink" Target="https://www-sciencedirect-com.ezproxy.cul.columbia.edu/journal/computer-methods-in-applied-mechanics-and-engineering"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5.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7.png"/><Relationship Id="rId4" Type="http://schemas.openxmlformats.org/officeDocument/2006/relationships/image" Target="../media/image35.png"/><Relationship Id="rId5"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17.png"/><Relationship Id="rId7" Type="http://schemas.openxmlformats.org/officeDocument/2006/relationships/image" Target="../media/image12.png"/><Relationship Id="rId8"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3.png"/><Relationship Id="rId4" Type="http://schemas.openxmlformats.org/officeDocument/2006/relationships/image" Target="../media/image31.png"/><Relationship Id="rId5" Type="http://schemas.openxmlformats.org/officeDocument/2006/relationships/image" Target="../media/image3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0.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8.png"/><Relationship Id="rId4" Type="http://schemas.openxmlformats.org/officeDocument/2006/relationships/image" Target="../media/image40.png"/><Relationship Id="rId5"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3.pn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9.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9.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6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29.gif"/><Relationship Id="rId4" Type="http://schemas.openxmlformats.org/officeDocument/2006/relationships/image" Target="../media/image2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60.png"/><Relationship Id="rId4" Type="http://schemas.openxmlformats.org/officeDocument/2006/relationships/image" Target="../media/image72.png"/><Relationship Id="rId5" Type="http://schemas.openxmlformats.org/officeDocument/2006/relationships/image" Target="../media/image6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6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8.png"/><Relationship Id="rId4" Type="http://schemas.openxmlformats.org/officeDocument/2006/relationships/image" Target="../media/image73.png"/><Relationship Id="rId5" Type="http://schemas.openxmlformats.org/officeDocument/2006/relationships/image" Target="../media/image6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71.png"/><Relationship Id="rId4" Type="http://schemas.openxmlformats.org/officeDocument/2006/relationships/image" Target="../media/image67.png"/><Relationship Id="rId5" Type="http://schemas.openxmlformats.org/officeDocument/2006/relationships/image" Target="../media/image6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06.png"/><Relationship Id="rId4" Type="http://schemas.openxmlformats.org/officeDocument/2006/relationships/image" Target="../media/image10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83.png"/><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64.png"/><Relationship Id="rId4" Type="http://schemas.openxmlformats.org/officeDocument/2006/relationships/image" Target="../media/image6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75.png"/><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89.png"/><Relationship Id="rId4" Type="http://schemas.openxmlformats.org/officeDocument/2006/relationships/image" Target="../media/image8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8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15.jpg"/><Relationship Id="rId6"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7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7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 Id="rId3" Type="http://schemas.openxmlformats.org/officeDocument/2006/relationships/image" Target="../media/image7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 Id="rId3" Type="http://schemas.openxmlformats.org/officeDocument/2006/relationships/image" Target="../media/image7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 Id="rId3" Type="http://schemas.openxmlformats.org/officeDocument/2006/relationships/image" Target="../media/image8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 Id="rId3" Type="http://schemas.openxmlformats.org/officeDocument/2006/relationships/image" Target="../media/image8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 Id="rId3" Type="http://schemas.openxmlformats.org/officeDocument/2006/relationships/image" Target="../media/image7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 Id="rId3" Type="http://schemas.openxmlformats.org/officeDocument/2006/relationships/image" Target="../media/image7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Relationship Id="rId3" Type="http://schemas.openxmlformats.org/officeDocument/2006/relationships/image" Target="../media/image7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87.png"/><Relationship Id="rId4" Type="http://schemas.openxmlformats.org/officeDocument/2006/relationships/image" Target="../media/image93.png"/><Relationship Id="rId5" Type="http://schemas.openxmlformats.org/officeDocument/2006/relationships/image" Target="../media/image8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10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8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8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9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10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9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9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9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10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9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hyperlink" Target="http://drive.google.com/file/d/1tXene2juFZwLdgl_9FNJvtG1QP-5NpMb/view" TargetMode="External"/><Relationship Id="rId4" Type="http://schemas.openxmlformats.org/officeDocument/2006/relationships/image" Target="../media/image107.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9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103.png"/><Relationship Id="rId4" Type="http://schemas.openxmlformats.org/officeDocument/2006/relationships/hyperlink" Target="http://drive.google.com/file/d/1H7qnNj_HuMGyDQIZYqblxYONmUN5SUGW/view" TargetMode="External"/><Relationship Id="rId5" Type="http://schemas.openxmlformats.org/officeDocument/2006/relationships/image" Target="../media/image98.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5.xml"/><Relationship Id="rId3" Type="http://schemas.openxmlformats.org/officeDocument/2006/relationships/image" Target="../media/image101.png"/><Relationship Id="rId4" Type="http://schemas.openxmlformats.org/officeDocument/2006/relationships/image" Target="../media/image8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6.xml"/><Relationship Id="rId3" Type="http://schemas.openxmlformats.org/officeDocument/2006/relationships/image" Target="../media/image9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7.xml"/><Relationship Id="rId3" Type="http://schemas.openxmlformats.org/officeDocument/2006/relationships/image" Target="../media/image10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8.xml"/><Relationship Id="rId3" Type="http://schemas.openxmlformats.org/officeDocument/2006/relationships/image" Target="../media/image10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9.xml"/><Relationship Id="rId3" Type="http://schemas.openxmlformats.org/officeDocument/2006/relationships/image" Target="../media/image9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1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7"/>
          <p:cNvSpPr txBox="1"/>
          <p:nvPr>
            <p:ph type="title"/>
          </p:nvPr>
        </p:nvSpPr>
        <p:spPr>
          <a:xfrm>
            <a:off x="2498825" y="1210388"/>
            <a:ext cx="6039000" cy="1715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Lost </a:t>
            </a:r>
            <a:r>
              <a:rPr b="0" lang="en"/>
              <a:t>(and found) </a:t>
            </a:r>
            <a:endParaRPr b="0"/>
          </a:p>
          <a:p>
            <a:pPr indent="0" lvl="0" marL="0" rtl="0" algn="ctr">
              <a:spcBef>
                <a:spcPts val="0"/>
              </a:spcBef>
              <a:spcAft>
                <a:spcPts val="0"/>
              </a:spcAft>
              <a:buNone/>
            </a:pPr>
            <a:r>
              <a:rPr lang="en"/>
              <a:t>in latent land:</a:t>
            </a:r>
            <a:endParaRPr/>
          </a:p>
          <a:p>
            <a:pPr indent="0" lvl="0" marL="0" rtl="0" algn="ctr">
              <a:spcBef>
                <a:spcPts val="0"/>
              </a:spcBef>
              <a:spcAft>
                <a:spcPts val="0"/>
              </a:spcAft>
              <a:buNone/>
            </a:pPr>
            <a:r>
              <a:rPr lang="en" sz="2200"/>
              <a:t>A </a:t>
            </a:r>
            <a:r>
              <a:rPr lang="en" sz="2200"/>
              <a:t>journey through latent space in climate science </a:t>
            </a:r>
            <a:endParaRPr sz="2200"/>
          </a:p>
        </p:txBody>
      </p:sp>
      <p:sp>
        <p:nvSpPr>
          <p:cNvPr id="71" name="Google Shape;71;p17"/>
          <p:cNvSpPr txBox="1"/>
          <p:nvPr>
            <p:ph idx="1" type="subTitle"/>
          </p:nvPr>
        </p:nvSpPr>
        <p:spPr>
          <a:xfrm>
            <a:off x="3614675" y="2823000"/>
            <a:ext cx="3807300" cy="1105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Pierre Gentine</a:t>
            </a:r>
            <a:endParaRPr/>
          </a:p>
          <a:p>
            <a:pPr indent="0" lvl="0" marL="0" rtl="0" algn="ctr">
              <a:spcBef>
                <a:spcPts val="0"/>
              </a:spcBef>
              <a:spcAft>
                <a:spcPts val="0"/>
              </a:spcAft>
              <a:buNone/>
            </a:pPr>
            <a:r>
              <a:rPr lang="en"/>
              <a:t>Columbia university</a:t>
            </a:r>
            <a:endParaRPr/>
          </a:p>
        </p:txBody>
      </p:sp>
      <p:pic>
        <p:nvPicPr>
          <p:cNvPr id="72" name="Google Shape;72;p17"/>
          <p:cNvPicPr preferRelativeResize="0"/>
          <p:nvPr/>
        </p:nvPicPr>
        <p:blipFill>
          <a:blip r:embed="rId3">
            <a:alphaModFix/>
          </a:blip>
          <a:stretch>
            <a:fillRect/>
          </a:stretch>
        </p:blipFill>
        <p:spPr>
          <a:xfrm>
            <a:off x="0" y="854375"/>
            <a:ext cx="2984975" cy="29849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6"/>
          <p:cNvSpPr txBox="1"/>
          <p:nvPr>
            <p:ph type="title"/>
          </p:nvPr>
        </p:nvSpPr>
        <p:spPr>
          <a:xfrm>
            <a:off x="218350" y="0"/>
            <a:ext cx="8749500" cy="8178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1B285E"/>
              </a:buClr>
              <a:buSzPts val="4100"/>
              <a:buFont typeface="Verdana"/>
              <a:buNone/>
            </a:pPr>
            <a:r>
              <a:rPr b="1" i="1" lang="en" sz="1600"/>
              <a:t>L</a:t>
            </a:r>
            <a:r>
              <a:rPr b="1" i="1" lang="en" sz="1600"/>
              <a:t>atent spaces in climate for prediction, data assimilation and understanding</a:t>
            </a:r>
            <a:endParaRPr b="1" i="1" sz="1600">
              <a:solidFill>
                <a:srgbClr val="FF0000"/>
              </a:solidFill>
            </a:endParaRPr>
          </a:p>
        </p:txBody>
      </p:sp>
      <p:sp>
        <p:nvSpPr>
          <p:cNvPr id="177" name="Google Shape;177;p26"/>
          <p:cNvSpPr txBox="1"/>
          <p:nvPr/>
        </p:nvSpPr>
        <p:spPr>
          <a:xfrm>
            <a:off x="922200" y="1775425"/>
            <a:ext cx="7299600" cy="1015800"/>
          </a:xfrm>
          <a:prstGeom prst="rect">
            <a:avLst/>
          </a:prstGeom>
          <a:noFill/>
          <a:ln>
            <a:noFill/>
          </a:ln>
        </p:spPr>
        <p:txBody>
          <a:bodyPr anchorCtr="0" anchor="t" bIns="45700" lIns="91425" spcFirstLastPara="1" rIns="91425" wrap="square" tIns="45700">
            <a:spAutoFit/>
          </a:bodyPr>
          <a:lstStyle/>
          <a:p>
            <a:pPr indent="0" lvl="0" marL="457200" marR="0" rtl="0" algn="ctr">
              <a:lnSpc>
                <a:spcPct val="100000"/>
              </a:lnSpc>
              <a:spcBef>
                <a:spcPts val="0"/>
              </a:spcBef>
              <a:spcAft>
                <a:spcPts val="0"/>
              </a:spcAft>
              <a:buNone/>
            </a:pPr>
            <a:r>
              <a:rPr lang="en" sz="2000">
                <a:solidFill>
                  <a:schemeClr val="dk1"/>
                </a:solidFill>
              </a:rPr>
              <a:t>1. Turbulence - Prediction</a:t>
            </a:r>
            <a:endParaRPr sz="2000">
              <a:solidFill>
                <a:schemeClr val="dk1"/>
              </a:solidFill>
            </a:endParaRPr>
          </a:p>
          <a:p>
            <a:pPr indent="0" lvl="0" marL="457200" rtl="0" algn="ctr">
              <a:spcBef>
                <a:spcPts val="0"/>
              </a:spcBef>
              <a:spcAft>
                <a:spcPts val="0"/>
              </a:spcAft>
              <a:buNone/>
            </a:pPr>
            <a:r>
              <a:rPr lang="en" sz="2000">
                <a:solidFill>
                  <a:srgbClr val="E6B8AF"/>
                </a:solidFill>
              </a:rPr>
              <a:t>2. </a:t>
            </a:r>
            <a:r>
              <a:rPr lang="en" sz="2000">
                <a:solidFill>
                  <a:srgbClr val="E6B8AF"/>
                </a:solidFill>
              </a:rPr>
              <a:t>Latent space and data assimilation - Model-data fusion</a:t>
            </a:r>
            <a:endParaRPr sz="2000">
              <a:solidFill>
                <a:srgbClr val="E6B8AF"/>
              </a:solidFill>
            </a:endParaRPr>
          </a:p>
          <a:p>
            <a:pPr indent="0" lvl="0" marL="457200" rtl="0" algn="ctr">
              <a:spcBef>
                <a:spcPts val="0"/>
              </a:spcBef>
              <a:spcAft>
                <a:spcPts val="0"/>
              </a:spcAft>
              <a:buNone/>
            </a:pPr>
            <a:r>
              <a:rPr lang="en" sz="2000">
                <a:solidFill>
                  <a:srgbClr val="E6B8AF"/>
                </a:solidFill>
              </a:rPr>
              <a:t>3. </a:t>
            </a:r>
            <a:r>
              <a:rPr lang="en" sz="2000">
                <a:solidFill>
                  <a:srgbClr val="E6B8AF"/>
                </a:solidFill>
              </a:rPr>
              <a:t>(Deep) convection - Understanding</a:t>
            </a:r>
            <a:endParaRPr sz="2000">
              <a:solidFill>
                <a:srgbClr val="E6B8A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7"/>
          <p:cNvSpPr txBox="1"/>
          <p:nvPr>
            <p:ph type="title"/>
          </p:nvPr>
        </p:nvSpPr>
        <p:spPr>
          <a:xfrm>
            <a:off x="181750" y="140050"/>
            <a:ext cx="8520600" cy="493200"/>
          </a:xfrm>
          <a:prstGeom prst="rect">
            <a:avLst/>
          </a:prstGeom>
        </p:spPr>
        <p:txBody>
          <a:bodyPr anchorCtr="0" anchor="t" bIns="91425" lIns="91425" spcFirstLastPara="1" rIns="91425" wrap="square" tIns="91425">
            <a:noAutofit/>
          </a:bodyPr>
          <a:lstStyle/>
          <a:p>
            <a:pPr indent="0" lvl="0" marL="0" marR="0" rtl="0" algn="l">
              <a:lnSpc>
                <a:spcPct val="90000"/>
              </a:lnSpc>
              <a:spcBef>
                <a:spcPts val="0"/>
              </a:spcBef>
              <a:spcAft>
                <a:spcPts val="0"/>
              </a:spcAft>
              <a:buNone/>
            </a:pPr>
            <a:r>
              <a:rPr b="1" i="1" lang="en" sz="2200">
                <a:solidFill>
                  <a:srgbClr val="1B285E"/>
                </a:solidFill>
              </a:rPr>
              <a:t>Turbulent flows are complicated!</a:t>
            </a:r>
            <a:endParaRPr b="1" i="1" sz="2200">
              <a:solidFill>
                <a:srgbClr val="1B285E"/>
              </a:solidFill>
            </a:endParaRPr>
          </a:p>
        </p:txBody>
      </p:sp>
      <p:sp>
        <p:nvSpPr>
          <p:cNvPr id="183" name="Google Shape;183;p27"/>
          <p:cNvSpPr txBox="1"/>
          <p:nvPr/>
        </p:nvSpPr>
        <p:spPr>
          <a:xfrm>
            <a:off x="493150" y="912600"/>
            <a:ext cx="1668300" cy="3510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i="1" lang="en" sz="1200">
                <a:solidFill>
                  <a:srgbClr val="1B285E"/>
                </a:solidFill>
                <a:latin typeface="Montserrat"/>
                <a:ea typeface="Montserrat"/>
                <a:cs typeface="Montserrat"/>
                <a:sym typeface="Montserrat"/>
              </a:rPr>
              <a:t>Multiscale</a:t>
            </a:r>
            <a:endParaRPr i="1" sz="1200"/>
          </a:p>
        </p:txBody>
      </p:sp>
      <p:pic>
        <p:nvPicPr>
          <p:cNvPr id="184" name="Google Shape;184;p27"/>
          <p:cNvPicPr preferRelativeResize="0"/>
          <p:nvPr/>
        </p:nvPicPr>
        <p:blipFill>
          <a:blip r:embed="rId3">
            <a:alphaModFix/>
          </a:blip>
          <a:stretch>
            <a:fillRect/>
          </a:stretch>
        </p:blipFill>
        <p:spPr>
          <a:xfrm>
            <a:off x="82750" y="1166625"/>
            <a:ext cx="2120400" cy="1689684"/>
          </a:xfrm>
          <a:prstGeom prst="rect">
            <a:avLst/>
          </a:prstGeom>
          <a:noFill/>
          <a:ln>
            <a:noFill/>
          </a:ln>
        </p:spPr>
      </p:pic>
      <p:sp>
        <p:nvSpPr>
          <p:cNvPr id="185" name="Google Shape;185;p27"/>
          <p:cNvSpPr txBox="1"/>
          <p:nvPr/>
        </p:nvSpPr>
        <p:spPr>
          <a:xfrm>
            <a:off x="2750850" y="1678650"/>
            <a:ext cx="2120400" cy="3510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i="1" lang="en" sz="1200">
                <a:solidFill>
                  <a:srgbClr val="1B285E"/>
                </a:solidFill>
                <a:latin typeface="Montserrat"/>
                <a:ea typeface="Montserrat"/>
                <a:cs typeface="Montserrat"/>
                <a:sym typeface="Montserrat"/>
              </a:rPr>
              <a:t>Stochastic</a:t>
            </a:r>
            <a:endParaRPr i="1" sz="1200"/>
          </a:p>
        </p:txBody>
      </p:sp>
      <p:pic>
        <p:nvPicPr>
          <p:cNvPr id="186" name="Google Shape;186;p27"/>
          <p:cNvPicPr preferRelativeResize="0"/>
          <p:nvPr/>
        </p:nvPicPr>
        <p:blipFill>
          <a:blip r:embed="rId4">
            <a:alphaModFix/>
          </a:blip>
          <a:stretch>
            <a:fillRect/>
          </a:stretch>
        </p:blipFill>
        <p:spPr>
          <a:xfrm>
            <a:off x="5056712" y="2438475"/>
            <a:ext cx="2493292" cy="2391013"/>
          </a:xfrm>
          <a:prstGeom prst="rect">
            <a:avLst/>
          </a:prstGeom>
          <a:noFill/>
          <a:ln>
            <a:noFill/>
          </a:ln>
        </p:spPr>
      </p:pic>
      <p:sp>
        <p:nvSpPr>
          <p:cNvPr id="187" name="Google Shape;187;p27"/>
          <p:cNvSpPr txBox="1"/>
          <p:nvPr/>
        </p:nvSpPr>
        <p:spPr>
          <a:xfrm>
            <a:off x="5599200" y="2087475"/>
            <a:ext cx="3220500" cy="3510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i="1" lang="en" sz="1200">
                <a:solidFill>
                  <a:srgbClr val="1B285E"/>
                </a:solidFill>
                <a:latin typeface="Montserrat"/>
                <a:ea typeface="Montserrat"/>
                <a:cs typeface="Montserrat"/>
                <a:sym typeface="Montserrat"/>
              </a:rPr>
              <a:t>Coherent Structures/ clustering</a:t>
            </a:r>
            <a:endParaRPr i="1" sz="1200">
              <a:solidFill>
                <a:srgbClr val="1B285E"/>
              </a:solidFill>
              <a:latin typeface="Montserrat"/>
              <a:ea typeface="Montserrat"/>
              <a:cs typeface="Montserrat"/>
              <a:sym typeface="Montserrat"/>
            </a:endParaRPr>
          </a:p>
        </p:txBody>
      </p:sp>
      <p:pic>
        <p:nvPicPr>
          <p:cNvPr id="188" name="Google Shape;188;p27"/>
          <p:cNvPicPr preferRelativeResize="0"/>
          <p:nvPr/>
        </p:nvPicPr>
        <p:blipFill rotWithShape="1">
          <a:blip r:embed="rId5">
            <a:alphaModFix/>
          </a:blip>
          <a:srcRect b="9166" l="50453" r="0" t="42357"/>
          <a:stretch/>
        </p:blipFill>
        <p:spPr>
          <a:xfrm>
            <a:off x="2335875" y="1968450"/>
            <a:ext cx="2660864" cy="1180949"/>
          </a:xfrm>
          <a:prstGeom prst="rect">
            <a:avLst/>
          </a:prstGeom>
          <a:noFill/>
          <a:ln>
            <a:noFill/>
          </a:ln>
        </p:spPr>
      </p:pic>
      <p:pic>
        <p:nvPicPr>
          <p:cNvPr id="189" name="Google Shape;189;p27"/>
          <p:cNvPicPr preferRelativeResize="0"/>
          <p:nvPr/>
        </p:nvPicPr>
        <p:blipFill rotWithShape="1">
          <a:blip r:embed="rId6">
            <a:alphaModFix/>
          </a:blip>
          <a:srcRect b="0" l="0" r="37876" t="0"/>
          <a:stretch/>
        </p:blipFill>
        <p:spPr>
          <a:xfrm>
            <a:off x="7768225" y="2601575"/>
            <a:ext cx="1262126" cy="20648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8"/>
          <p:cNvSpPr txBox="1"/>
          <p:nvPr>
            <p:ph type="title"/>
          </p:nvPr>
        </p:nvSpPr>
        <p:spPr>
          <a:xfrm>
            <a:off x="181750" y="140050"/>
            <a:ext cx="8520600" cy="493200"/>
          </a:xfrm>
          <a:prstGeom prst="rect">
            <a:avLst/>
          </a:prstGeom>
        </p:spPr>
        <p:txBody>
          <a:bodyPr anchorCtr="0" anchor="t" bIns="91425" lIns="91425" spcFirstLastPara="1" rIns="91425" wrap="square" tIns="91425">
            <a:noAutofit/>
          </a:bodyPr>
          <a:lstStyle/>
          <a:p>
            <a:pPr indent="0" lvl="0" marL="0" marR="0" rtl="0" algn="l">
              <a:lnSpc>
                <a:spcPct val="90000"/>
              </a:lnSpc>
              <a:spcBef>
                <a:spcPts val="0"/>
              </a:spcBef>
              <a:spcAft>
                <a:spcPts val="0"/>
              </a:spcAft>
              <a:buNone/>
            </a:pPr>
            <a:r>
              <a:rPr b="1" i="1" lang="en" sz="2200">
                <a:solidFill>
                  <a:srgbClr val="1B285E"/>
                </a:solidFill>
              </a:rPr>
              <a:t>Latent + GenAI for Stable and Skillful Forecast</a:t>
            </a:r>
            <a:endParaRPr b="1" i="1" sz="2200">
              <a:solidFill>
                <a:srgbClr val="1B285E"/>
              </a:solidFill>
            </a:endParaRPr>
          </a:p>
        </p:txBody>
      </p:sp>
      <p:sp>
        <p:nvSpPr>
          <p:cNvPr id="195" name="Google Shape;195;p28"/>
          <p:cNvSpPr txBox="1"/>
          <p:nvPr/>
        </p:nvSpPr>
        <p:spPr>
          <a:xfrm>
            <a:off x="2662725" y="1403700"/>
            <a:ext cx="3504000" cy="71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012169"/>
                </a:solidFill>
                <a:latin typeface="Verdana"/>
                <a:ea typeface="Verdana"/>
                <a:cs typeface="Verdana"/>
                <a:sym typeface="Verdana"/>
              </a:rPr>
              <a:t>x = F(&lt;x&gt;, x’) </a:t>
            </a:r>
            <a:endParaRPr sz="3000">
              <a:solidFill>
                <a:srgbClr val="012169"/>
              </a:solidFill>
              <a:latin typeface="Verdana"/>
              <a:ea typeface="Verdana"/>
              <a:cs typeface="Verdana"/>
              <a:sym typeface="Verdana"/>
            </a:endParaRPr>
          </a:p>
        </p:txBody>
      </p:sp>
      <p:sp>
        <p:nvSpPr>
          <p:cNvPr id="196" name="Google Shape;196;p28"/>
          <p:cNvSpPr/>
          <p:nvPr/>
        </p:nvSpPr>
        <p:spPr>
          <a:xfrm>
            <a:off x="726150" y="2571750"/>
            <a:ext cx="3298500" cy="36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012169"/>
                </a:solidFill>
              </a:rPr>
              <a:t>Mean component</a:t>
            </a:r>
            <a:endParaRPr b="1" sz="1800">
              <a:solidFill>
                <a:srgbClr val="012169"/>
              </a:solidFill>
            </a:endParaRPr>
          </a:p>
        </p:txBody>
      </p:sp>
      <p:sp>
        <p:nvSpPr>
          <p:cNvPr id="197" name="Google Shape;197;p28"/>
          <p:cNvSpPr/>
          <p:nvPr/>
        </p:nvSpPr>
        <p:spPr>
          <a:xfrm>
            <a:off x="4871703" y="2571750"/>
            <a:ext cx="3298500" cy="36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012169"/>
                </a:solidFill>
              </a:rPr>
              <a:t> Fluctuating flow</a:t>
            </a:r>
            <a:endParaRPr b="1" sz="1800">
              <a:solidFill>
                <a:srgbClr val="012169"/>
              </a:solidFill>
            </a:endParaRPr>
          </a:p>
        </p:txBody>
      </p:sp>
      <p:sp>
        <p:nvSpPr>
          <p:cNvPr id="198" name="Google Shape;198;p28"/>
          <p:cNvSpPr/>
          <p:nvPr/>
        </p:nvSpPr>
        <p:spPr>
          <a:xfrm>
            <a:off x="1171200" y="3497350"/>
            <a:ext cx="2408400" cy="719100"/>
          </a:xfrm>
          <a:prstGeom prst="rect">
            <a:avLst/>
          </a:prstGeom>
          <a:solidFill>
            <a:srgbClr val="00796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solidFill>
                  <a:schemeClr val="lt1"/>
                </a:solidFill>
              </a:rPr>
              <a:t>Reduced-order model </a:t>
            </a:r>
            <a:endParaRPr b="1" sz="1300">
              <a:solidFill>
                <a:schemeClr val="lt1"/>
              </a:solidFill>
            </a:endParaRPr>
          </a:p>
          <a:p>
            <a:pPr indent="0" lvl="0" marL="0" rtl="0" algn="ctr">
              <a:spcBef>
                <a:spcPts val="0"/>
              </a:spcBef>
              <a:spcAft>
                <a:spcPts val="0"/>
              </a:spcAft>
              <a:buNone/>
            </a:pPr>
            <a:r>
              <a:rPr b="1" lang="en" sz="1300">
                <a:solidFill>
                  <a:schemeClr val="lt1"/>
                </a:solidFill>
              </a:rPr>
              <a:t>(e.g., Deep Latent Koopman)</a:t>
            </a:r>
            <a:endParaRPr b="1" sz="1300">
              <a:solidFill>
                <a:schemeClr val="lt1"/>
              </a:solidFill>
            </a:endParaRPr>
          </a:p>
        </p:txBody>
      </p:sp>
      <p:sp>
        <p:nvSpPr>
          <p:cNvPr id="199" name="Google Shape;199;p28"/>
          <p:cNvSpPr/>
          <p:nvPr/>
        </p:nvSpPr>
        <p:spPr>
          <a:xfrm>
            <a:off x="5316750" y="3497350"/>
            <a:ext cx="2408400" cy="719100"/>
          </a:xfrm>
          <a:prstGeom prst="rect">
            <a:avLst/>
          </a:prstGeom>
          <a:solidFill>
            <a:srgbClr val="00796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solidFill>
                  <a:schemeClr val="lt1"/>
                </a:solidFill>
              </a:rPr>
              <a:t>Probabilistic ML</a:t>
            </a:r>
            <a:br>
              <a:rPr b="1" lang="en" sz="1300">
                <a:solidFill>
                  <a:schemeClr val="lt1"/>
                </a:solidFill>
              </a:rPr>
            </a:br>
            <a:r>
              <a:rPr b="1" lang="en" sz="1300">
                <a:solidFill>
                  <a:schemeClr val="lt1"/>
                </a:solidFill>
              </a:rPr>
              <a:t>GenAI</a:t>
            </a:r>
            <a:endParaRPr b="1" sz="1300">
              <a:solidFill>
                <a:schemeClr val="lt1"/>
              </a:solidFill>
            </a:endParaRPr>
          </a:p>
          <a:p>
            <a:pPr indent="0" lvl="0" marL="0" rtl="0" algn="ctr">
              <a:spcBef>
                <a:spcPts val="0"/>
              </a:spcBef>
              <a:spcAft>
                <a:spcPts val="0"/>
              </a:spcAft>
              <a:buNone/>
            </a:pPr>
            <a:r>
              <a:rPr b="1" lang="en" sz="1300">
                <a:solidFill>
                  <a:schemeClr val="lt1"/>
                </a:solidFill>
              </a:rPr>
              <a:t>(e.g., Diffusion)</a:t>
            </a:r>
            <a:endParaRPr b="1" sz="1300">
              <a:solidFill>
                <a:schemeClr val="lt1"/>
              </a:solidFill>
            </a:endParaRPr>
          </a:p>
        </p:txBody>
      </p:sp>
      <p:cxnSp>
        <p:nvCxnSpPr>
          <p:cNvPr id="200" name="Google Shape;200;p28"/>
          <p:cNvCxnSpPr>
            <a:stCxn id="196" idx="2"/>
            <a:endCxn id="198" idx="0"/>
          </p:cNvCxnSpPr>
          <p:nvPr/>
        </p:nvCxnSpPr>
        <p:spPr>
          <a:xfrm>
            <a:off x="2375400" y="2938350"/>
            <a:ext cx="0" cy="558900"/>
          </a:xfrm>
          <a:prstGeom prst="straightConnector1">
            <a:avLst/>
          </a:prstGeom>
          <a:noFill/>
          <a:ln cap="flat" cmpd="sng" w="28575">
            <a:solidFill>
              <a:schemeClr val="dk2"/>
            </a:solidFill>
            <a:prstDash val="solid"/>
            <a:round/>
            <a:headEnd len="med" w="med" type="none"/>
            <a:tailEnd len="med" w="med" type="triangle"/>
          </a:ln>
        </p:spPr>
      </p:cxnSp>
      <p:cxnSp>
        <p:nvCxnSpPr>
          <p:cNvPr id="201" name="Google Shape;201;p28"/>
          <p:cNvCxnSpPr>
            <a:stCxn id="197" idx="2"/>
            <a:endCxn id="199" idx="0"/>
          </p:cNvCxnSpPr>
          <p:nvPr/>
        </p:nvCxnSpPr>
        <p:spPr>
          <a:xfrm>
            <a:off x="6520953" y="2938350"/>
            <a:ext cx="0" cy="558900"/>
          </a:xfrm>
          <a:prstGeom prst="straightConnector1">
            <a:avLst/>
          </a:prstGeom>
          <a:noFill/>
          <a:ln cap="flat" cmpd="sng" w="28575">
            <a:solidFill>
              <a:schemeClr val="dk2"/>
            </a:solidFill>
            <a:prstDash val="solid"/>
            <a:round/>
            <a:headEnd len="med" w="med" type="none"/>
            <a:tailEnd len="med" w="med" type="triangle"/>
          </a:ln>
        </p:spPr>
      </p:cxnSp>
      <p:sp>
        <p:nvSpPr>
          <p:cNvPr id="202" name="Google Shape;202;p28"/>
          <p:cNvSpPr txBox="1"/>
          <p:nvPr/>
        </p:nvSpPr>
        <p:spPr>
          <a:xfrm>
            <a:off x="1556575" y="4876850"/>
            <a:ext cx="6996600" cy="3078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800">
                <a:solidFill>
                  <a:srgbClr val="DD7E6B"/>
                </a:solidFill>
              </a:rPr>
              <a:t>Nathaniel &amp; Gentine. "Generative emulation of chaotic dynamics with </a:t>
            </a:r>
            <a:r>
              <a:rPr lang="en" sz="800">
                <a:solidFill>
                  <a:srgbClr val="DD7E6B"/>
                </a:solidFill>
              </a:rPr>
              <a:t>coherent</a:t>
            </a:r>
            <a:r>
              <a:rPr lang="en" sz="800">
                <a:solidFill>
                  <a:srgbClr val="DD7E6B"/>
                </a:solidFill>
              </a:rPr>
              <a:t> prior".</a:t>
            </a:r>
            <a:r>
              <a:rPr lang="en" sz="800">
                <a:solidFill>
                  <a:srgbClr val="DD7E6B"/>
                </a:solidFill>
              </a:rPr>
              <a:t> </a:t>
            </a:r>
            <a:r>
              <a:rPr lang="en" sz="800">
                <a:solidFill>
                  <a:srgbClr val="DD7E6B"/>
                </a:solidFill>
                <a:uFill>
                  <a:noFill/>
                </a:uFill>
                <a:hlinkClick r:id="rId3">
                  <a:extLst>
                    <a:ext uri="{A12FA001-AC4F-418D-AE19-62706E023703}">
                      <ahyp:hlinkClr val="tx"/>
                    </a:ext>
                  </a:extLst>
                </a:hlinkClick>
              </a:rPr>
              <a:t>Computer Methods in Applied Mechanics and Engineering</a:t>
            </a:r>
            <a:r>
              <a:rPr lang="en" sz="800">
                <a:solidFill>
                  <a:srgbClr val="DD7E6B"/>
                </a:solidFill>
              </a:rPr>
              <a:t> (2025</a:t>
            </a:r>
            <a:r>
              <a:rPr lang="en" sz="800">
                <a:solidFill>
                  <a:srgbClr val="DD7E6B"/>
                </a:solidFill>
              </a:rPr>
              <a:t>)</a:t>
            </a:r>
            <a:endParaRPr sz="800">
              <a:solidFill>
                <a:srgbClr val="DD7E6B"/>
              </a:solidFill>
            </a:endParaRPr>
          </a:p>
        </p:txBody>
      </p:sp>
      <p:cxnSp>
        <p:nvCxnSpPr>
          <p:cNvPr id="203" name="Google Shape;203;p28"/>
          <p:cNvCxnSpPr>
            <a:endCxn id="197" idx="0"/>
          </p:cNvCxnSpPr>
          <p:nvPr/>
        </p:nvCxnSpPr>
        <p:spPr>
          <a:xfrm>
            <a:off x="5479053" y="1964550"/>
            <a:ext cx="1041900" cy="607200"/>
          </a:xfrm>
          <a:prstGeom prst="straightConnector1">
            <a:avLst/>
          </a:prstGeom>
          <a:noFill/>
          <a:ln cap="flat" cmpd="sng" w="9525">
            <a:solidFill>
              <a:schemeClr val="dk2"/>
            </a:solidFill>
            <a:prstDash val="solid"/>
            <a:round/>
            <a:headEnd len="med" w="med" type="none"/>
            <a:tailEnd len="med" w="med" type="triangle"/>
          </a:ln>
        </p:spPr>
      </p:cxnSp>
      <p:cxnSp>
        <p:nvCxnSpPr>
          <p:cNvPr id="204" name="Google Shape;204;p28"/>
          <p:cNvCxnSpPr>
            <a:endCxn id="196" idx="0"/>
          </p:cNvCxnSpPr>
          <p:nvPr/>
        </p:nvCxnSpPr>
        <p:spPr>
          <a:xfrm flipH="1">
            <a:off x="2375400" y="1974450"/>
            <a:ext cx="2205300" cy="597300"/>
          </a:xfrm>
          <a:prstGeom prst="straightConnector1">
            <a:avLst/>
          </a:prstGeom>
          <a:noFill/>
          <a:ln cap="flat" cmpd="sng" w="9525">
            <a:solidFill>
              <a:schemeClr val="dk2"/>
            </a:solidFill>
            <a:prstDash val="solid"/>
            <a:round/>
            <a:headEnd len="med" w="med" type="none"/>
            <a:tailEnd len="med" w="med" type="triangle"/>
          </a:ln>
        </p:spPr>
      </p:cxnSp>
      <p:pic>
        <p:nvPicPr>
          <p:cNvPr id="205" name="Google Shape;205;p28"/>
          <p:cNvPicPr preferRelativeResize="0"/>
          <p:nvPr/>
        </p:nvPicPr>
        <p:blipFill rotWithShape="1">
          <a:blip r:embed="rId4">
            <a:alphaModFix/>
          </a:blip>
          <a:srcRect b="18023" l="13358" r="9824" t="26485"/>
          <a:stretch/>
        </p:blipFill>
        <p:spPr>
          <a:xfrm>
            <a:off x="1658050" y="1481250"/>
            <a:ext cx="1092399" cy="493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29"/>
          <p:cNvSpPr/>
          <p:nvPr/>
        </p:nvSpPr>
        <p:spPr>
          <a:xfrm>
            <a:off x="514937" y="2088625"/>
            <a:ext cx="2959200" cy="2454000"/>
          </a:xfrm>
          <a:prstGeom prst="rect">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1" name="Google Shape;211;p29"/>
          <p:cNvSpPr/>
          <p:nvPr/>
        </p:nvSpPr>
        <p:spPr>
          <a:xfrm>
            <a:off x="4114511" y="1066800"/>
            <a:ext cx="2892000" cy="572700"/>
          </a:xfrm>
          <a:prstGeom prst="roundRect">
            <a:avLst>
              <a:gd fmla="val 16667" name="adj"/>
            </a:avLst>
          </a:prstGeom>
          <a:solidFill>
            <a:srgbClr val="012169"/>
          </a:solidFill>
          <a:ln cap="flat" cmpd="sng" w="9525">
            <a:solidFill>
              <a:srgbClr val="01216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2" name="Google Shape;212;p29"/>
          <p:cNvSpPr txBox="1"/>
          <p:nvPr>
            <p:ph type="title"/>
          </p:nvPr>
        </p:nvSpPr>
        <p:spPr>
          <a:xfrm>
            <a:off x="181750" y="140050"/>
            <a:ext cx="8520600" cy="49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2200">
                <a:solidFill>
                  <a:srgbClr val="1B285E"/>
                </a:solidFill>
              </a:rPr>
              <a:t>Algorithms Overview: Cohesion</a:t>
            </a:r>
            <a:endParaRPr/>
          </a:p>
        </p:txBody>
      </p:sp>
      <p:sp>
        <p:nvSpPr>
          <p:cNvPr id="213" name="Google Shape;213;p29"/>
          <p:cNvSpPr/>
          <p:nvPr/>
        </p:nvSpPr>
        <p:spPr>
          <a:xfrm>
            <a:off x="1381350" y="1019875"/>
            <a:ext cx="1230300" cy="672600"/>
          </a:xfrm>
          <a:prstGeom prst="roundRect">
            <a:avLst>
              <a:gd fmla="val 16667" name="adj"/>
            </a:avLst>
          </a:prstGeom>
          <a:solidFill>
            <a:srgbClr val="00796B"/>
          </a:solidFill>
          <a:ln cap="flat" cmpd="sng" w="9525">
            <a:solidFill>
              <a:srgbClr val="01216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rPr>
              <a:t>ROM</a:t>
            </a:r>
            <a:endParaRPr b="1" sz="1600">
              <a:solidFill>
                <a:schemeClr val="lt1"/>
              </a:solidFill>
            </a:endParaRPr>
          </a:p>
        </p:txBody>
      </p:sp>
      <p:sp>
        <p:nvSpPr>
          <p:cNvPr id="214" name="Google Shape;214;p29"/>
          <p:cNvSpPr txBox="1"/>
          <p:nvPr/>
        </p:nvSpPr>
        <p:spPr>
          <a:xfrm>
            <a:off x="4264286" y="1137400"/>
            <a:ext cx="459900" cy="38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lt1"/>
                </a:solidFill>
              </a:rPr>
              <a:t>x̄</a:t>
            </a:r>
            <a:r>
              <a:rPr baseline="-25000" lang="en" sz="1600">
                <a:solidFill>
                  <a:schemeClr val="lt1"/>
                </a:solidFill>
              </a:rPr>
              <a:t>0</a:t>
            </a:r>
            <a:endParaRPr sz="1600">
              <a:solidFill>
                <a:schemeClr val="lt1"/>
              </a:solidFill>
            </a:endParaRPr>
          </a:p>
        </p:txBody>
      </p:sp>
      <p:sp>
        <p:nvSpPr>
          <p:cNvPr id="215" name="Google Shape;215;p29"/>
          <p:cNvSpPr txBox="1"/>
          <p:nvPr/>
        </p:nvSpPr>
        <p:spPr>
          <a:xfrm>
            <a:off x="5054861" y="1137400"/>
            <a:ext cx="459900" cy="38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lt1"/>
                </a:solidFill>
              </a:rPr>
              <a:t>x̄</a:t>
            </a:r>
            <a:r>
              <a:rPr baseline="-25000" lang="en" sz="1600">
                <a:solidFill>
                  <a:schemeClr val="lt1"/>
                </a:solidFill>
              </a:rPr>
              <a:t>1</a:t>
            </a:r>
            <a:endParaRPr sz="1600">
              <a:solidFill>
                <a:schemeClr val="lt1"/>
              </a:solidFill>
            </a:endParaRPr>
          </a:p>
        </p:txBody>
      </p:sp>
      <p:sp>
        <p:nvSpPr>
          <p:cNvPr id="216" name="Google Shape;216;p29"/>
          <p:cNvSpPr txBox="1"/>
          <p:nvPr/>
        </p:nvSpPr>
        <p:spPr>
          <a:xfrm>
            <a:off x="6607436" y="1137400"/>
            <a:ext cx="459900" cy="38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lt1"/>
                </a:solidFill>
              </a:rPr>
              <a:t>x̄</a:t>
            </a:r>
            <a:r>
              <a:rPr baseline="-25000" lang="en" sz="1600">
                <a:solidFill>
                  <a:schemeClr val="lt1"/>
                </a:solidFill>
              </a:rPr>
              <a:t>T</a:t>
            </a:r>
            <a:endParaRPr sz="1600">
              <a:solidFill>
                <a:schemeClr val="lt1"/>
              </a:solidFill>
            </a:endParaRPr>
          </a:p>
        </p:txBody>
      </p:sp>
      <p:sp>
        <p:nvSpPr>
          <p:cNvPr id="217" name="Google Shape;217;p29"/>
          <p:cNvSpPr txBox="1"/>
          <p:nvPr/>
        </p:nvSpPr>
        <p:spPr>
          <a:xfrm>
            <a:off x="5871038" y="1089775"/>
            <a:ext cx="470700" cy="38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lt1"/>
                </a:solidFill>
              </a:rPr>
              <a:t>…</a:t>
            </a:r>
            <a:endParaRPr sz="1600">
              <a:solidFill>
                <a:schemeClr val="lt1"/>
              </a:solidFill>
            </a:endParaRPr>
          </a:p>
        </p:txBody>
      </p:sp>
      <p:sp>
        <p:nvSpPr>
          <p:cNvPr id="218" name="Google Shape;218;p29"/>
          <p:cNvSpPr txBox="1"/>
          <p:nvPr/>
        </p:nvSpPr>
        <p:spPr>
          <a:xfrm>
            <a:off x="7199350" y="1015300"/>
            <a:ext cx="1503000" cy="62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012169"/>
                </a:solidFill>
              </a:rPr>
              <a:t>Conditioning priors</a:t>
            </a:r>
            <a:endParaRPr b="1" sz="1600">
              <a:solidFill>
                <a:srgbClr val="012169"/>
              </a:solidFill>
            </a:endParaRPr>
          </a:p>
        </p:txBody>
      </p:sp>
      <p:cxnSp>
        <p:nvCxnSpPr>
          <p:cNvPr id="219" name="Google Shape;219;p29"/>
          <p:cNvCxnSpPr>
            <a:stCxn id="213" idx="3"/>
            <a:endCxn id="211" idx="1"/>
          </p:cNvCxnSpPr>
          <p:nvPr/>
        </p:nvCxnSpPr>
        <p:spPr>
          <a:xfrm flipH="1" rot="10800000">
            <a:off x="2611650" y="1353175"/>
            <a:ext cx="1503000" cy="3000"/>
          </a:xfrm>
          <a:prstGeom prst="straightConnector1">
            <a:avLst/>
          </a:prstGeom>
          <a:noFill/>
          <a:ln cap="flat" cmpd="sng" w="28575">
            <a:solidFill>
              <a:schemeClr val="dk2"/>
            </a:solidFill>
            <a:prstDash val="solid"/>
            <a:round/>
            <a:headEnd len="med" w="med" type="none"/>
            <a:tailEnd len="med" w="med" type="triangle"/>
          </a:ln>
        </p:spPr>
      </p:cxnSp>
      <p:sp>
        <p:nvSpPr>
          <p:cNvPr id="220" name="Google Shape;220;p29"/>
          <p:cNvSpPr/>
          <p:nvPr/>
        </p:nvSpPr>
        <p:spPr>
          <a:xfrm>
            <a:off x="4080911" y="3190900"/>
            <a:ext cx="2959200" cy="572700"/>
          </a:xfrm>
          <a:prstGeom prst="roundRect">
            <a:avLst>
              <a:gd fmla="val 16667" name="adj"/>
            </a:avLst>
          </a:prstGeom>
          <a:solidFill>
            <a:srgbClr val="012169"/>
          </a:solidFill>
          <a:ln cap="flat" cmpd="sng" w="9525">
            <a:solidFill>
              <a:srgbClr val="01216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1" name="Google Shape;221;p29"/>
          <p:cNvSpPr txBox="1"/>
          <p:nvPr/>
        </p:nvSpPr>
        <p:spPr>
          <a:xfrm>
            <a:off x="4264286" y="3271000"/>
            <a:ext cx="459900" cy="38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lt1"/>
                </a:solidFill>
              </a:rPr>
              <a:t>x</a:t>
            </a:r>
            <a:r>
              <a:rPr baseline="-25000" lang="en" sz="1600">
                <a:solidFill>
                  <a:schemeClr val="lt1"/>
                </a:solidFill>
              </a:rPr>
              <a:t>0</a:t>
            </a:r>
            <a:endParaRPr sz="1600">
              <a:solidFill>
                <a:schemeClr val="lt1"/>
              </a:solidFill>
            </a:endParaRPr>
          </a:p>
        </p:txBody>
      </p:sp>
      <p:sp>
        <p:nvSpPr>
          <p:cNvPr id="222" name="Google Shape;222;p29"/>
          <p:cNvSpPr txBox="1"/>
          <p:nvPr/>
        </p:nvSpPr>
        <p:spPr>
          <a:xfrm>
            <a:off x="5054861" y="3271000"/>
            <a:ext cx="459900" cy="38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lt1"/>
                </a:solidFill>
              </a:rPr>
              <a:t>x</a:t>
            </a:r>
            <a:r>
              <a:rPr baseline="-25000" lang="en" sz="1600">
                <a:solidFill>
                  <a:schemeClr val="lt1"/>
                </a:solidFill>
              </a:rPr>
              <a:t>1</a:t>
            </a:r>
            <a:endParaRPr sz="1600">
              <a:solidFill>
                <a:schemeClr val="lt1"/>
              </a:solidFill>
            </a:endParaRPr>
          </a:p>
        </p:txBody>
      </p:sp>
      <p:sp>
        <p:nvSpPr>
          <p:cNvPr id="223" name="Google Shape;223;p29"/>
          <p:cNvSpPr txBox="1"/>
          <p:nvPr/>
        </p:nvSpPr>
        <p:spPr>
          <a:xfrm>
            <a:off x="6607436" y="3271000"/>
            <a:ext cx="459900" cy="38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lt1"/>
                </a:solidFill>
              </a:rPr>
              <a:t>x</a:t>
            </a:r>
            <a:r>
              <a:rPr baseline="-25000" lang="en" sz="1600">
                <a:solidFill>
                  <a:schemeClr val="lt1"/>
                </a:solidFill>
              </a:rPr>
              <a:t>T</a:t>
            </a:r>
            <a:endParaRPr sz="1600">
              <a:solidFill>
                <a:schemeClr val="lt1"/>
              </a:solidFill>
            </a:endParaRPr>
          </a:p>
        </p:txBody>
      </p:sp>
      <p:sp>
        <p:nvSpPr>
          <p:cNvPr id="224" name="Google Shape;224;p29"/>
          <p:cNvSpPr txBox="1"/>
          <p:nvPr/>
        </p:nvSpPr>
        <p:spPr>
          <a:xfrm>
            <a:off x="5831149" y="3223375"/>
            <a:ext cx="459900" cy="38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lt1"/>
                </a:solidFill>
              </a:rPr>
              <a:t>…</a:t>
            </a:r>
            <a:endParaRPr sz="1600">
              <a:solidFill>
                <a:schemeClr val="lt1"/>
              </a:solidFill>
            </a:endParaRPr>
          </a:p>
        </p:txBody>
      </p:sp>
      <p:cxnSp>
        <p:nvCxnSpPr>
          <p:cNvPr id="225" name="Google Shape;225;p29"/>
          <p:cNvCxnSpPr>
            <a:stCxn id="211" idx="2"/>
            <a:endCxn id="220" idx="0"/>
          </p:cNvCxnSpPr>
          <p:nvPr/>
        </p:nvCxnSpPr>
        <p:spPr>
          <a:xfrm>
            <a:off x="5560511" y="1639500"/>
            <a:ext cx="0" cy="1551300"/>
          </a:xfrm>
          <a:prstGeom prst="straightConnector1">
            <a:avLst/>
          </a:prstGeom>
          <a:noFill/>
          <a:ln cap="flat" cmpd="sng" w="28575">
            <a:solidFill>
              <a:schemeClr val="dk2"/>
            </a:solidFill>
            <a:prstDash val="solid"/>
            <a:round/>
            <a:headEnd len="med" w="med" type="none"/>
            <a:tailEnd len="med" w="med" type="triangle"/>
          </a:ln>
        </p:spPr>
      </p:cxnSp>
      <p:sp>
        <p:nvSpPr>
          <p:cNvPr id="226" name="Google Shape;226;p29"/>
          <p:cNvSpPr/>
          <p:nvPr/>
        </p:nvSpPr>
        <p:spPr>
          <a:xfrm>
            <a:off x="4080911" y="2078888"/>
            <a:ext cx="1230300" cy="672600"/>
          </a:xfrm>
          <a:prstGeom prst="roundRect">
            <a:avLst>
              <a:gd fmla="val 16667" name="adj"/>
            </a:avLst>
          </a:prstGeom>
          <a:solidFill>
            <a:srgbClr val="00796B"/>
          </a:solidFill>
          <a:ln cap="flat" cmpd="sng" w="9525">
            <a:solidFill>
              <a:srgbClr val="01216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rPr>
              <a:t>Diffusion</a:t>
            </a:r>
            <a:endParaRPr b="1" sz="1600">
              <a:solidFill>
                <a:schemeClr val="lt1"/>
              </a:solidFill>
            </a:endParaRPr>
          </a:p>
        </p:txBody>
      </p:sp>
      <p:sp>
        <p:nvSpPr>
          <p:cNvPr id="227" name="Google Shape;227;p29"/>
          <p:cNvSpPr txBox="1"/>
          <p:nvPr/>
        </p:nvSpPr>
        <p:spPr>
          <a:xfrm>
            <a:off x="7199350" y="3164950"/>
            <a:ext cx="1503000" cy="62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012169"/>
                </a:solidFill>
              </a:rPr>
              <a:t>Forecasted Rollouts</a:t>
            </a:r>
            <a:endParaRPr b="1" sz="1600">
              <a:solidFill>
                <a:srgbClr val="012169"/>
              </a:solidFill>
            </a:endParaRPr>
          </a:p>
        </p:txBody>
      </p:sp>
      <p:sp>
        <p:nvSpPr>
          <p:cNvPr id="228" name="Google Shape;228;p29"/>
          <p:cNvSpPr txBox="1"/>
          <p:nvPr/>
        </p:nvSpPr>
        <p:spPr>
          <a:xfrm>
            <a:off x="5659725" y="2119150"/>
            <a:ext cx="2584500" cy="67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12169"/>
                </a:solidFill>
              </a:rPr>
              <a:t>Denoising / probabilistic “correction”…</a:t>
            </a:r>
            <a:endParaRPr b="1">
              <a:solidFill>
                <a:srgbClr val="012169"/>
              </a:solidFill>
            </a:endParaRPr>
          </a:p>
        </p:txBody>
      </p:sp>
      <p:pic>
        <p:nvPicPr>
          <p:cNvPr id="229" name="Google Shape;229;p29"/>
          <p:cNvPicPr preferRelativeResize="0"/>
          <p:nvPr/>
        </p:nvPicPr>
        <p:blipFill>
          <a:blip r:embed="rId3">
            <a:alphaModFix/>
          </a:blip>
          <a:stretch>
            <a:fillRect/>
          </a:stretch>
        </p:blipFill>
        <p:spPr>
          <a:xfrm>
            <a:off x="1719415" y="2978377"/>
            <a:ext cx="550500" cy="674491"/>
          </a:xfrm>
          <a:prstGeom prst="rect">
            <a:avLst/>
          </a:prstGeom>
          <a:noFill/>
          <a:ln>
            <a:noFill/>
          </a:ln>
        </p:spPr>
      </p:pic>
      <p:cxnSp>
        <p:nvCxnSpPr>
          <p:cNvPr id="230" name="Google Shape;230;p29"/>
          <p:cNvCxnSpPr>
            <a:stCxn id="213" idx="2"/>
            <a:endCxn id="210" idx="0"/>
          </p:cNvCxnSpPr>
          <p:nvPr/>
        </p:nvCxnSpPr>
        <p:spPr>
          <a:xfrm rot="5400000">
            <a:off x="1797300" y="1889575"/>
            <a:ext cx="396300" cy="2100"/>
          </a:xfrm>
          <a:prstGeom prst="bentConnector3">
            <a:avLst>
              <a:gd fmla="val 49981" name="adj1"/>
            </a:avLst>
          </a:prstGeom>
          <a:noFill/>
          <a:ln cap="flat" cmpd="sng" w="19050">
            <a:solidFill>
              <a:schemeClr val="dk1"/>
            </a:solidFill>
            <a:prstDash val="lgDash"/>
            <a:round/>
            <a:headEnd len="med" w="med" type="none"/>
            <a:tailEnd len="med" w="med" type="none"/>
          </a:ln>
        </p:spPr>
      </p:cxnSp>
      <p:sp>
        <p:nvSpPr>
          <p:cNvPr id="231" name="Google Shape;231;p29"/>
          <p:cNvSpPr/>
          <p:nvPr/>
        </p:nvSpPr>
        <p:spPr>
          <a:xfrm rot="5400000">
            <a:off x="519723" y="2548302"/>
            <a:ext cx="832800" cy="624600"/>
          </a:xfrm>
          <a:prstGeom prst="trapezoid">
            <a:avLst>
              <a:gd fmla="val 25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f</a:t>
            </a:r>
            <a:endParaRPr/>
          </a:p>
        </p:txBody>
      </p:sp>
      <p:sp>
        <p:nvSpPr>
          <p:cNvPr id="232" name="Google Shape;232;p29"/>
          <p:cNvSpPr/>
          <p:nvPr/>
        </p:nvSpPr>
        <p:spPr>
          <a:xfrm>
            <a:off x="1497365" y="2553949"/>
            <a:ext cx="141000" cy="615900"/>
          </a:xfrm>
          <a:prstGeom prst="rect">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3" name="Google Shape;233;p29"/>
          <p:cNvSpPr txBox="1"/>
          <p:nvPr/>
        </p:nvSpPr>
        <p:spPr>
          <a:xfrm>
            <a:off x="1250602" y="2143695"/>
            <a:ext cx="459900" cy="31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a:solidFill>
                  <a:schemeClr val="dk2"/>
                </a:solidFill>
              </a:rPr>
              <a:t>z</a:t>
            </a:r>
            <a:r>
              <a:rPr baseline="-25000" lang="en">
                <a:solidFill>
                  <a:schemeClr val="dk2"/>
                </a:solidFill>
              </a:rPr>
              <a:t>t</a:t>
            </a:r>
            <a:endParaRPr>
              <a:solidFill>
                <a:schemeClr val="dk2"/>
              </a:solidFill>
            </a:endParaRPr>
          </a:p>
        </p:txBody>
      </p:sp>
      <p:sp>
        <p:nvSpPr>
          <p:cNvPr id="234" name="Google Shape;234;p29"/>
          <p:cNvSpPr/>
          <p:nvPr/>
        </p:nvSpPr>
        <p:spPr>
          <a:xfrm>
            <a:off x="2350977" y="3524774"/>
            <a:ext cx="141000" cy="615900"/>
          </a:xfrm>
          <a:prstGeom prst="rect">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5" name="Google Shape;235;p29"/>
          <p:cNvSpPr txBox="1"/>
          <p:nvPr/>
        </p:nvSpPr>
        <p:spPr>
          <a:xfrm>
            <a:off x="2191527" y="4122620"/>
            <a:ext cx="459900" cy="31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a:solidFill>
                  <a:schemeClr val="dk2"/>
                </a:solidFill>
              </a:rPr>
              <a:t>z</a:t>
            </a:r>
            <a:r>
              <a:rPr baseline="-25000" lang="en">
                <a:solidFill>
                  <a:schemeClr val="dk2"/>
                </a:solidFill>
              </a:rPr>
              <a:t>t+1</a:t>
            </a:r>
            <a:endParaRPr>
              <a:solidFill>
                <a:schemeClr val="dk2"/>
              </a:solidFill>
            </a:endParaRPr>
          </a:p>
        </p:txBody>
      </p:sp>
      <p:sp>
        <p:nvSpPr>
          <p:cNvPr id="236" name="Google Shape;236;p29"/>
          <p:cNvSpPr/>
          <p:nvPr/>
        </p:nvSpPr>
        <p:spPr>
          <a:xfrm rot="-5400000">
            <a:off x="2623522" y="3520427"/>
            <a:ext cx="832800" cy="624600"/>
          </a:xfrm>
          <a:prstGeom prst="trapezoid">
            <a:avLst>
              <a:gd fmla="val 25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g</a:t>
            </a:r>
            <a:endParaRPr/>
          </a:p>
        </p:txBody>
      </p:sp>
      <p:cxnSp>
        <p:nvCxnSpPr>
          <p:cNvPr id="237" name="Google Shape;237;p29"/>
          <p:cNvCxnSpPr>
            <a:stCxn id="231" idx="0"/>
            <a:endCxn id="232" idx="1"/>
          </p:cNvCxnSpPr>
          <p:nvPr/>
        </p:nvCxnSpPr>
        <p:spPr>
          <a:xfrm>
            <a:off x="1248423" y="2860602"/>
            <a:ext cx="249000" cy="1200"/>
          </a:xfrm>
          <a:prstGeom prst="straightConnector1">
            <a:avLst/>
          </a:prstGeom>
          <a:noFill/>
          <a:ln cap="flat" cmpd="sng" w="9525">
            <a:solidFill>
              <a:schemeClr val="dk2"/>
            </a:solidFill>
            <a:prstDash val="solid"/>
            <a:round/>
            <a:headEnd len="med" w="med" type="none"/>
            <a:tailEnd len="med" w="med" type="triangle"/>
          </a:ln>
        </p:spPr>
      </p:cxnSp>
      <p:cxnSp>
        <p:nvCxnSpPr>
          <p:cNvPr id="238" name="Google Shape;238;p29"/>
          <p:cNvCxnSpPr>
            <a:stCxn id="232" idx="2"/>
            <a:endCxn id="229" idx="1"/>
          </p:cNvCxnSpPr>
          <p:nvPr/>
        </p:nvCxnSpPr>
        <p:spPr>
          <a:xfrm flipH="1" rot="-5400000">
            <a:off x="1570715" y="3166999"/>
            <a:ext cx="145800" cy="151500"/>
          </a:xfrm>
          <a:prstGeom prst="bentConnector2">
            <a:avLst/>
          </a:prstGeom>
          <a:noFill/>
          <a:ln cap="flat" cmpd="sng" w="9525">
            <a:solidFill>
              <a:schemeClr val="dk2"/>
            </a:solidFill>
            <a:prstDash val="solid"/>
            <a:round/>
            <a:headEnd len="med" w="med" type="none"/>
            <a:tailEnd len="med" w="med" type="triangle"/>
          </a:ln>
        </p:spPr>
      </p:cxnSp>
      <p:cxnSp>
        <p:nvCxnSpPr>
          <p:cNvPr id="239" name="Google Shape;239;p29"/>
          <p:cNvCxnSpPr>
            <a:stCxn id="229" idx="3"/>
            <a:endCxn id="234" idx="0"/>
          </p:cNvCxnSpPr>
          <p:nvPr/>
        </p:nvCxnSpPr>
        <p:spPr>
          <a:xfrm>
            <a:off x="2269915" y="3315622"/>
            <a:ext cx="151500" cy="209100"/>
          </a:xfrm>
          <a:prstGeom prst="bentConnector2">
            <a:avLst/>
          </a:prstGeom>
          <a:noFill/>
          <a:ln cap="flat" cmpd="sng" w="9525">
            <a:solidFill>
              <a:schemeClr val="dk2"/>
            </a:solidFill>
            <a:prstDash val="solid"/>
            <a:round/>
            <a:headEnd len="med" w="med" type="none"/>
            <a:tailEnd len="med" w="med" type="triangle"/>
          </a:ln>
        </p:spPr>
      </p:cxnSp>
      <p:cxnSp>
        <p:nvCxnSpPr>
          <p:cNvPr id="240" name="Google Shape;240;p29"/>
          <p:cNvCxnSpPr>
            <a:stCxn id="234" idx="3"/>
            <a:endCxn id="236" idx="0"/>
          </p:cNvCxnSpPr>
          <p:nvPr/>
        </p:nvCxnSpPr>
        <p:spPr>
          <a:xfrm>
            <a:off x="2491977" y="3832724"/>
            <a:ext cx="235500" cy="0"/>
          </a:xfrm>
          <a:prstGeom prst="straightConnector1">
            <a:avLst/>
          </a:prstGeom>
          <a:noFill/>
          <a:ln cap="flat" cmpd="sng" w="9525">
            <a:solidFill>
              <a:schemeClr val="dk2"/>
            </a:solidFill>
            <a:prstDash val="solid"/>
            <a:round/>
            <a:headEnd len="med" w="med" type="none"/>
            <a:tailEnd len="med" w="med" type="triangle"/>
          </a:ln>
        </p:spPr>
      </p:cxnSp>
      <p:sp>
        <p:nvSpPr>
          <p:cNvPr id="241" name="Google Shape;241;p29"/>
          <p:cNvSpPr txBox="1"/>
          <p:nvPr/>
        </p:nvSpPr>
        <p:spPr>
          <a:xfrm>
            <a:off x="1615201" y="2561038"/>
            <a:ext cx="762600" cy="31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00">
                <a:solidFill>
                  <a:schemeClr val="dk2"/>
                </a:solidFill>
              </a:rPr>
              <a:t>Koopman Operator </a:t>
            </a:r>
            <a:endParaRPr b="1" sz="900">
              <a:solidFill>
                <a:schemeClr val="dk2"/>
              </a:solidFill>
            </a:endParaRPr>
          </a:p>
        </p:txBody>
      </p:sp>
      <p:sp>
        <p:nvSpPr>
          <p:cNvPr id="242" name="Google Shape;242;p29"/>
          <p:cNvSpPr txBox="1"/>
          <p:nvPr/>
        </p:nvSpPr>
        <p:spPr>
          <a:xfrm>
            <a:off x="1671750" y="3531386"/>
            <a:ext cx="649500" cy="36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BFBFBF"/>
                </a:solidFill>
              </a:rPr>
              <a:t>Latent Space</a:t>
            </a:r>
            <a:endParaRPr sz="1200">
              <a:solidFill>
                <a:srgbClr val="BFBFBF"/>
              </a:solidFill>
            </a:endParaRPr>
          </a:p>
        </p:txBody>
      </p:sp>
      <p:sp>
        <p:nvSpPr>
          <p:cNvPr id="243" name="Google Shape;243;p29"/>
          <p:cNvSpPr txBox="1"/>
          <p:nvPr/>
        </p:nvSpPr>
        <p:spPr>
          <a:xfrm>
            <a:off x="1556575" y="4876850"/>
            <a:ext cx="6996600" cy="3078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800">
                <a:solidFill>
                  <a:srgbClr val="DD7E6B"/>
                </a:solidFill>
              </a:rPr>
              <a:t>Nathaniel &amp; Gentine. "Generative emulation of chaotic dynamics with coherent prior". </a:t>
            </a:r>
            <a:r>
              <a:rPr lang="en" sz="800">
                <a:solidFill>
                  <a:srgbClr val="DD7E6B"/>
                </a:solidFill>
                <a:uFill>
                  <a:noFill/>
                </a:uFill>
                <a:hlinkClick r:id="rId4">
                  <a:extLst>
                    <a:ext uri="{A12FA001-AC4F-418D-AE19-62706E023703}">
                      <ahyp:hlinkClr val="tx"/>
                    </a:ext>
                  </a:extLst>
                </a:hlinkClick>
              </a:rPr>
              <a:t>Computer Methods in Applied Mechanics and Engineering</a:t>
            </a:r>
            <a:r>
              <a:rPr lang="en" sz="800">
                <a:solidFill>
                  <a:srgbClr val="DD7E6B"/>
                </a:solidFill>
              </a:rPr>
              <a:t> (2025)</a:t>
            </a:r>
            <a:endParaRPr sz="800">
              <a:solidFill>
                <a:srgbClr val="DD7E6B"/>
              </a:solidFill>
            </a:endParaRPr>
          </a:p>
        </p:txBody>
      </p:sp>
      <p:pic>
        <p:nvPicPr>
          <p:cNvPr id="244" name="Google Shape;244;p29"/>
          <p:cNvPicPr preferRelativeResize="0"/>
          <p:nvPr/>
        </p:nvPicPr>
        <p:blipFill rotWithShape="1">
          <a:blip r:embed="rId5">
            <a:alphaModFix/>
          </a:blip>
          <a:srcRect b="3693" l="2960" r="75556" t="71845"/>
          <a:stretch/>
        </p:blipFill>
        <p:spPr>
          <a:xfrm>
            <a:off x="0" y="2574250"/>
            <a:ext cx="550502" cy="572700"/>
          </a:xfrm>
          <a:prstGeom prst="rect">
            <a:avLst/>
          </a:prstGeom>
          <a:noFill/>
          <a:ln>
            <a:noFill/>
          </a:ln>
        </p:spPr>
      </p:pic>
      <p:pic>
        <p:nvPicPr>
          <p:cNvPr id="245" name="Google Shape;245;p29"/>
          <p:cNvPicPr preferRelativeResize="0"/>
          <p:nvPr/>
        </p:nvPicPr>
        <p:blipFill rotWithShape="1">
          <a:blip r:embed="rId5">
            <a:alphaModFix/>
          </a:blip>
          <a:srcRect b="3693" l="28387" r="50128" t="71845"/>
          <a:stretch/>
        </p:blipFill>
        <p:spPr>
          <a:xfrm>
            <a:off x="3412800" y="3546375"/>
            <a:ext cx="550502" cy="572700"/>
          </a:xfrm>
          <a:prstGeom prst="rect">
            <a:avLst/>
          </a:prstGeom>
          <a:noFill/>
          <a:ln>
            <a:noFill/>
          </a:ln>
        </p:spPr>
      </p:pic>
      <p:sp>
        <p:nvSpPr>
          <p:cNvPr id="246" name="Google Shape;246;p29"/>
          <p:cNvSpPr txBox="1"/>
          <p:nvPr/>
        </p:nvSpPr>
        <p:spPr>
          <a:xfrm>
            <a:off x="578032" y="3970948"/>
            <a:ext cx="1172100" cy="30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BFBFBF"/>
                </a:solidFill>
              </a:rPr>
              <a:t>Linear latent</a:t>
            </a:r>
            <a:endParaRPr>
              <a:solidFill>
                <a:srgbClr val="BFBFBF"/>
              </a:solidFill>
            </a:endParaRPr>
          </a:p>
          <a:p>
            <a:pPr indent="0" lvl="0" marL="0" rtl="0" algn="l">
              <a:spcBef>
                <a:spcPts val="0"/>
              </a:spcBef>
              <a:spcAft>
                <a:spcPts val="0"/>
              </a:spcAft>
              <a:buNone/>
            </a:pPr>
            <a:r>
              <a:rPr lang="en">
                <a:solidFill>
                  <a:srgbClr val="BFBFBF"/>
                </a:solidFill>
              </a:rPr>
              <a:t>z</a:t>
            </a:r>
            <a:r>
              <a:rPr baseline="-25000" lang="en">
                <a:solidFill>
                  <a:srgbClr val="BFBFBF"/>
                </a:solidFill>
              </a:rPr>
              <a:t>t+1 </a:t>
            </a:r>
            <a:r>
              <a:rPr lang="en">
                <a:solidFill>
                  <a:srgbClr val="BFBFBF"/>
                </a:solidFill>
              </a:rPr>
              <a:t>= </a:t>
            </a:r>
            <a:r>
              <a:rPr b="1" i="1" lang="en">
                <a:solidFill>
                  <a:srgbClr val="BFBFBF"/>
                </a:solidFill>
              </a:rPr>
              <a:t>K</a:t>
            </a:r>
            <a:r>
              <a:rPr lang="en">
                <a:solidFill>
                  <a:srgbClr val="BFBFBF"/>
                </a:solidFill>
              </a:rPr>
              <a:t> </a:t>
            </a:r>
            <a:r>
              <a:rPr lang="en">
                <a:solidFill>
                  <a:srgbClr val="BFBFBF"/>
                </a:solidFill>
              </a:rPr>
              <a:t>z</a:t>
            </a:r>
            <a:r>
              <a:rPr baseline="-25000" lang="en">
                <a:solidFill>
                  <a:srgbClr val="BFBFBF"/>
                </a:solidFill>
              </a:rPr>
              <a:t>t </a:t>
            </a:r>
            <a:endParaRPr>
              <a:solidFill>
                <a:srgbClr val="BFBFBF"/>
              </a:solidFill>
            </a:endParaRPr>
          </a:p>
        </p:txBody>
      </p:sp>
      <p:sp>
        <p:nvSpPr>
          <p:cNvPr id="247" name="Google Shape;247;p29"/>
          <p:cNvSpPr txBox="1"/>
          <p:nvPr/>
        </p:nvSpPr>
        <p:spPr>
          <a:xfrm>
            <a:off x="0" y="2350900"/>
            <a:ext cx="649500" cy="20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800">
                <a:solidFill>
                  <a:srgbClr val="BFBFBF"/>
                </a:solidFill>
              </a:rPr>
              <a:t>x</a:t>
            </a:r>
            <a:r>
              <a:rPr lang="en" sz="800">
                <a:solidFill>
                  <a:srgbClr val="BFBFBF"/>
                </a:solidFill>
              </a:rPr>
              <a:t>(x,y,z)</a:t>
            </a:r>
            <a:endParaRPr sz="800">
              <a:solidFill>
                <a:srgbClr val="BFBFB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0"/>
          <p:cNvSpPr txBox="1"/>
          <p:nvPr>
            <p:ph type="title"/>
          </p:nvPr>
        </p:nvSpPr>
        <p:spPr>
          <a:xfrm>
            <a:off x="181750" y="140050"/>
            <a:ext cx="8520600" cy="49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Result: subseasonal-to-seasonal climate</a:t>
            </a:r>
            <a:endParaRPr b="1"/>
          </a:p>
        </p:txBody>
      </p:sp>
      <p:pic>
        <p:nvPicPr>
          <p:cNvPr id="253" name="Google Shape;253;p30"/>
          <p:cNvPicPr preferRelativeResize="0"/>
          <p:nvPr/>
        </p:nvPicPr>
        <p:blipFill>
          <a:blip r:embed="rId3">
            <a:alphaModFix/>
          </a:blip>
          <a:stretch>
            <a:fillRect/>
          </a:stretch>
        </p:blipFill>
        <p:spPr>
          <a:xfrm>
            <a:off x="733238" y="869463"/>
            <a:ext cx="7417626" cy="3404574"/>
          </a:xfrm>
          <a:prstGeom prst="rect">
            <a:avLst/>
          </a:prstGeom>
          <a:noFill/>
          <a:ln>
            <a:noFill/>
          </a:ln>
        </p:spPr>
      </p:pic>
      <p:sp>
        <p:nvSpPr>
          <p:cNvPr id="254" name="Google Shape;254;p30"/>
          <p:cNvSpPr txBox="1"/>
          <p:nvPr/>
        </p:nvSpPr>
        <p:spPr>
          <a:xfrm>
            <a:off x="2451300" y="4229150"/>
            <a:ext cx="6547200" cy="63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012169"/>
                </a:solidFill>
              </a:rPr>
              <a:t>Koopman run as conditioning prior </a:t>
            </a:r>
            <a:r>
              <a:rPr lang="en" sz="1600">
                <a:solidFill>
                  <a:srgbClr val="012169"/>
                </a:solidFill>
              </a:rPr>
              <a:t>(blurry, smoothed)</a:t>
            </a:r>
            <a:endParaRPr sz="1600">
              <a:solidFill>
                <a:srgbClr val="012169"/>
              </a:solidFill>
            </a:endParaRPr>
          </a:p>
          <a:p>
            <a:pPr indent="0" lvl="0" marL="0" rtl="0" algn="l">
              <a:spcBef>
                <a:spcPts val="0"/>
              </a:spcBef>
              <a:spcAft>
                <a:spcPts val="0"/>
              </a:spcAft>
              <a:buNone/>
            </a:pPr>
            <a:r>
              <a:rPr b="1" lang="en" sz="1600">
                <a:solidFill>
                  <a:srgbClr val="012169"/>
                </a:solidFill>
              </a:rPr>
              <a:t>→ Generative process results in realistic trajectories </a:t>
            </a:r>
            <a:endParaRPr b="1" sz="1600">
              <a:solidFill>
                <a:srgbClr val="012169"/>
              </a:solidFill>
            </a:endParaRPr>
          </a:p>
        </p:txBody>
      </p:sp>
      <p:sp>
        <p:nvSpPr>
          <p:cNvPr id="255" name="Google Shape;255;p30"/>
          <p:cNvSpPr txBox="1"/>
          <p:nvPr/>
        </p:nvSpPr>
        <p:spPr>
          <a:xfrm>
            <a:off x="2866575" y="580575"/>
            <a:ext cx="1687200" cy="21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Latent Koopman</a:t>
            </a:r>
            <a:endParaRPr/>
          </a:p>
        </p:txBody>
      </p:sp>
      <p:sp>
        <p:nvSpPr>
          <p:cNvPr id="256" name="Google Shape;256;p30"/>
          <p:cNvSpPr txBox="1"/>
          <p:nvPr/>
        </p:nvSpPr>
        <p:spPr>
          <a:xfrm>
            <a:off x="4996543" y="580575"/>
            <a:ext cx="2940900" cy="21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Koopman +  Conditional Diffusion</a:t>
            </a:r>
            <a:endParaRPr/>
          </a:p>
        </p:txBody>
      </p:sp>
      <p:sp>
        <p:nvSpPr>
          <p:cNvPr id="257" name="Google Shape;257;p30"/>
          <p:cNvSpPr txBox="1"/>
          <p:nvPr/>
        </p:nvSpPr>
        <p:spPr>
          <a:xfrm>
            <a:off x="1050475" y="560961"/>
            <a:ext cx="1687200" cy="21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Truth</a:t>
            </a:r>
            <a:endParaRPr/>
          </a:p>
        </p:txBody>
      </p:sp>
      <p:sp>
        <p:nvSpPr>
          <p:cNvPr id="258" name="Google Shape;258;p30"/>
          <p:cNvSpPr txBox="1"/>
          <p:nvPr/>
        </p:nvSpPr>
        <p:spPr>
          <a:xfrm>
            <a:off x="1556575" y="4876850"/>
            <a:ext cx="6996600" cy="3078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800">
                <a:solidFill>
                  <a:srgbClr val="DD7E6B"/>
                </a:solidFill>
              </a:rPr>
              <a:t>Nathaniel &amp; Gentine. "Generative emulation of chaotic dynamics with coherent prior". </a:t>
            </a:r>
            <a:r>
              <a:rPr lang="en" sz="800">
                <a:solidFill>
                  <a:srgbClr val="DD7E6B"/>
                </a:solidFill>
                <a:uFill>
                  <a:noFill/>
                </a:uFill>
                <a:hlinkClick r:id="rId4">
                  <a:extLst>
                    <a:ext uri="{A12FA001-AC4F-418D-AE19-62706E023703}">
                      <ahyp:hlinkClr val="tx"/>
                    </a:ext>
                  </a:extLst>
                </a:hlinkClick>
              </a:rPr>
              <a:t>Computer Methods in Applied Mechanics and Engineering</a:t>
            </a:r>
            <a:r>
              <a:rPr lang="en" sz="800">
                <a:solidFill>
                  <a:srgbClr val="DD7E6B"/>
                </a:solidFill>
              </a:rPr>
              <a:t> (2025)</a:t>
            </a:r>
            <a:endParaRPr sz="800">
              <a:solidFill>
                <a:srgbClr val="DD7E6B"/>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31"/>
          <p:cNvSpPr txBox="1"/>
          <p:nvPr>
            <p:ph type="title"/>
          </p:nvPr>
        </p:nvSpPr>
        <p:spPr>
          <a:xfrm>
            <a:off x="181750" y="140050"/>
            <a:ext cx="8520600" cy="49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Result: subseasonal-to-seasonal climate</a:t>
            </a:r>
            <a:endParaRPr b="1"/>
          </a:p>
        </p:txBody>
      </p:sp>
      <p:pic>
        <p:nvPicPr>
          <p:cNvPr id="264" name="Google Shape;264;p31"/>
          <p:cNvPicPr preferRelativeResize="0"/>
          <p:nvPr/>
        </p:nvPicPr>
        <p:blipFill>
          <a:blip r:embed="rId3">
            <a:alphaModFix/>
          </a:blip>
          <a:stretch>
            <a:fillRect/>
          </a:stretch>
        </p:blipFill>
        <p:spPr>
          <a:xfrm>
            <a:off x="1270880" y="779150"/>
            <a:ext cx="6602232" cy="1610304"/>
          </a:xfrm>
          <a:prstGeom prst="rect">
            <a:avLst/>
          </a:prstGeom>
          <a:noFill/>
          <a:ln>
            <a:noFill/>
          </a:ln>
        </p:spPr>
      </p:pic>
      <p:pic>
        <p:nvPicPr>
          <p:cNvPr id="265" name="Google Shape;265;p31"/>
          <p:cNvPicPr preferRelativeResize="0"/>
          <p:nvPr/>
        </p:nvPicPr>
        <p:blipFill>
          <a:blip r:embed="rId4">
            <a:alphaModFix/>
          </a:blip>
          <a:stretch>
            <a:fillRect/>
          </a:stretch>
        </p:blipFill>
        <p:spPr>
          <a:xfrm>
            <a:off x="1268063" y="2430621"/>
            <a:ext cx="6607874" cy="1610304"/>
          </a:xfrm>
          <a:prstGeom prst="rect">
            <a:avLst/>
          </a:prstGeom>
          <a:noFill/>
          <a:ln>
            <a:noFill/>
          </a:ln>
        </p:spPr>
      </p:pic>
      <p:sp>
        <p:nvSpPr>
          <p:cNvPr id="266" name="Google Shape;266;p31"/>
          <p:cNvSpPr txBox="1"/>
          <p:nvPr/>
        </p:nvSpPr>
        <p:spPr>
          <a:xfrm>
            <a:off x="2451300" y="4229150"/>
            <a:ext cx="6547200" cy="64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012169"/>
                </a:solidFill>
              </a:rPr>
              <a:t>Competitive with major weather centers (ensemble) setup, </a:t>
            </a:r>
            <a:br>
              <a:rPr b="1" lang="en" sz="1600">
                <a:solidFill>
                  <a:srgbClr val="012169"/>
                </a:solidFill>
              </a:rPr>
            </a:br>
            <a:r>
              <a:rPr b="1" lang="en" sz="1600">
                <a:solidFill>
                  <a:srgbClr val="012169"/>
                </a:solidFill>
              </a:rPr>
              <a:t>at a fraction of the cost!</a:t>
            </a:r>
            <a:endParaRPr b="1" sz="1600">
              <a:solidFill>
                <a:srgbClr val="012169"/>
              </a:solidFill>
            </a:endParaRPr>
          </a:p>
        </p:txBody>
      </p:sp>
      <p:cxnSp>
        <p:nvCxnSpPr>
          <p:cNvPr id="267" name="Google Shape;267;p31"/>
          <p:cNvCxnSpPr>
            <a:stCxn id="264" idx="1"/>
            <a:endCxn id="266" idx="1"/>
          </p:cNvCxnSpPr>
          <p:nvPr/>
        </p:nvCxnSpPr>
        <p:spPr>
          <a:xfrm>
            <a:off x="1270880" y="1584302"/>
            <a:ext cx="1180500" cy="2968800"/>
          </a:xfrm>
          <a:prstGeom prst="curvedConnector3">
            <a:avLst>
              <a:gd fmla="val -20172" name="adj1"/>
            </a:avLst>
          </a:prstGeom>
          <a:noFill/>
          <a:ln cap="flat" cmpd="sng" w="28575">
            <a:solidFill>
              <a:schemeClr val="dk2"/>
            </a:solidFill>
            <a:prstDash val="solid"/>
            <a:round/>
            <a:headEnd len="med" w="med" type="none"/>
            <a:tailEnd len="med" w="med" type="triangle"/>
          </a:ln>
        </p:spPr>
      </p:cxnSp>
      <p:sp>
        <p:nvSpPr>
          <p:cNvPr id="268" name="Google Shape;268;p31"/>
          <p:cNvSpPr/>
          <p:nvPr/>
        </p:nvSpPr>
        <p:spPr>
          <a:xfrm>
            <a:off x="6905625" y="1915825"/>
            <a:ext cx="887700" cy="173100"/>
          </a:xfrm>
          <a:prstGeom prst="rect">
            <a:avLst/>
          </a:prstGeom>
          <a:noFill/>
          <a:ln cap="flat" cmpd="sng" w="9525">
            <a:solidFill>
              <a:srgbClr val="B45F0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9" name="Google Shape;269;p31"/>
          <p:cNvSpPr/>
          <p:nvPr/>
        </p:nvSpPr>
        <p:spPr>
          <a:xfrm>
            <a:off x="6905625" y="2858350"/>
            <a:ext cx="887700" cy="173100"/>
          </a:xfrm>
          <a:prstGeom prst="rect">
            <a:avLst/>
          </a:prstGeom>
          <a:noFill/>
          <a:ln cap="flat" cmpd="sng" w="9525">
            <a:solidFill>
              <a:srgbClr val="B45F0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0" name="Google Shape;270;p31"/>
          <p:cNvSpPr txBox="1"/>
          <p:nvPr/>
        </p:nvSpPr>
        <p:spPr>
          <a:xfrm>
            <a:off x="1556575" y="4876850"/>
            <a:ext cx="6996600" cy="3078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800">
                <a:solidFill>
                  <a:srgbClr val="DD7E6B"/>
                </a:solidFill>
              </a:rPr>
              <a:t>Nathaniel &amp; Gentine. "Generative emulation of chaotic dynamics with coherent prior". </a:t>
            </a:r>
            <a:r>
              <a:rPr lang="en" sz="800">
                <a:solidFill>
                  <a:srgbClr val="DD7E6B"/>
                </a:solidFill>
                <a:uFill>
                  <a:noFill/>
                </a:uFill>
                <a:hlinkClick r:id="rId5">
                  <a:extLst>
                    <a:ext uri="{A12FA001-AC4F-418D-AE19-62706E023703}">
                      <ahyp:hlinkClr val="tx"/>
                    </a:ext>
                  </a:extLst>
                </a:hlinkClick>
              </a:rPr>
              <a:t>Computer Methods in Applied Mechanics and Engineering</a:t>
            </a:r>
            <a:r>
              <a:rPr lang="en" sz="800">
                <a:solidFill>
                  <a:srgbClr val="DD7E6B"/>
                </a:solidFill>
              </a:rPr>
              <a:t> (2025)</a:t>
            </a:r>
            <a:endParaRPr sz="800">
              <a:solidFill>
                <a:srgbClr val="DD7E6B"/>
              </a:solidFill>
            </a:endParaRPr>
          </a:p>
        </p:txBody>
      </p:sp>
      <p:cxnSp>
        <p:nvCxnSpPr>
          <p:cNvPr id="271" name="Google Shape;271;p31"/>
          <p:cNvCxnSpPr/>
          <p:nvPr/>
        </p:nvCxnSpPr>
        <p:spPr>
          <a:xfrm>
            <a:off x="8124950" y="987225"/>
            <a:ext cx="0" cy="1056300"/>
          </a:xfrm>
          <a:prstGeom prst="straightConnector1">
            <a:avLst/>
          </a:prstGeom>
          <a:noFill/>
          <a:ln cap="flat" cmpd="sng" w="9525">
            <a:solidFill>
              <a:schemeClr val="dk2"/>
            </a:solidFill>
            <a:prstDash val="solid"/>
            <a:round/>
            <a:headEnd len="med" w="med" type="none"/>
            <a:tailEnd len="med" w="med" type="triangle"/>
          </a:ln>
        </p:spPr>
      </p:cxnSp>
      <p:sp>
        <p:nvSpPr>
          <p:cNvPr id="272" name="Google Shape;272;p31"/>
          <p:cNvSpPr txBox="1"/>
          <p:nvPr/>
        </p:nvSpPr>
        <p:spPr>
          <a:xfrm>
            <a:off x="8253300" y="1332775"/>
            <a:ext cx="651600" cy="40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t>Better</a:t>
            </a:r>
            <a:endParaRPr sz="1300"/>
          </a:p>
        </p:txBody>
      </p:sp>
      <p:cxnSp>
        <p:nvCxnSpPr>
          <p:cNvPr id="273" name="Google Shape;273;p31"/>
          <p:cNvCxnSpPr/>
          <p:nvPr/>
        </p:nvCxnSpPr>
        <p:spPr>
          <a:xfrm rot="10800000">
            <a:off x="8117300" y="2689450"/>
            <a:ext cx="15300" cy="973200"/>
          </a:xfrm>
          <a:prstGeom prst="straightConnector1">
            <a:avLst/>
          </a:prstGeom>
          <a:noFill/>
          <a:ln cap="flat" cmpd="sng" w="9525">
            <a:solidFill>
              <a:schemeClr val="dk2"/>
            </a:solidFill>
            <a:prstDash val="solid"/>
            <a:round/>
            <a:headEnd len="med" w="med" type="none"/>
            <a:tailEnd len="med" w="med" type="triangle"/>
          </a:ln>
        </p:spPr>
      </p:cxnSp>
      <p:sp>
        <p:nvSpPr>
          <p:cNvPr id="274" name="Google Shape;274;p31"/>
          <p:cNvSpPr txBox="1"/>
          <p:nvPr/>
        </p:nvSpPr>
        <p:spPr>
          <a:xfrm>
            <a:off x="8346900" y="2926525"/>
            <a:ext cx="651600" cy="40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t>Better</a:t>
            </a:r>
            <a:endParaRPr sz="13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32"/>
          <p:cNvSpPr txBox="1"/>
          <p:nvPr>
            <p:ph type="title"/>
          </p:nvPr>
        </p:nvSpPr>
        <p:spPr>
          <a:xfrm>
            <a:off x="181750" y="140050"/>
            <a:ext cx="8520600" cy="49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Similar results: latent diffusion for physics</a:t>
            </a:r>
            <a:endParaRPr b="1"/>
          </a:p>
        </p:txBody>
      </p:sp>
      <p:sp>
        <p:nvSpPr>
          <p:cNvPr id="280" name="Google Shape;280;p32"/>
          <p:cNvSpPr txBox="1"/>
          <p:nvPr/>
        </p:nvSpPr>
        <p:spPr>
          <a:xfrm>
            <a:off x="2428900" y="4462550"/>
            <a:ext cx="4026300" cy="49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012169"/>
                </a:solidFill>
              </a:rPr>
              <a:t>High-quality forecast of turbulent flows</a:t>
            </a:r>
            <a:endParaRPr b="1" sz="1600">
              <a:solidFill>
                <a:srgbClr val="012169"/>
              </a:solidFill>
            </a:endParaRPr>
          </a:p>
        </p:txBody>
      </p:sp>
      <p:pic>
        <p:nvPicPr>
          <p:cNvPr id="281" name="Google Shape;281;p32" title="Screenshot 2025-09-30 at 9.24.51 AM.png"/>
          <p:cNvPicPr preferRelativeResize="0"/>
          <p:nvPr/>
        </p:nvPicPr>
        <p:blipFill>
          <a:blip r:embed="rId3">
            <a:alphaModFix/>
          </a:blip>
          <a:stretch>
            <a:fillRect/>
          </a:stretch>
        </p:blipFill>
        <p:spPr>
          <a:xfrm>
            <a:off x="1608612" y="717475"/>
            <a:ext cx="5926774" cy="1436800"/>
          </a:xfrm>
          <a:prstGeom prst="rect">
            <a:avLst/>
          </a:prstGeom>
          <a:noFill/>
          <a:ln>
            <a:noFill/>
          </a:ln>
        </p:spPr>
      </p:pic>
      <p:sp>
        <p:nvSpPr>
          <p:cNvPr id="282" name="Google Shape;282;p32"/>
          <p:cNvSpPr txBox="1"/>
          <p:nvPr/>
        </p:nvSpPr>
        <p:spPr>
          <a:xfrm>
            <a:off x="3399388" y="2016204"/>
            <a:ext cx="2085300" cy="39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rgbClr val="012169"/>
                </a:solidFill>
              </a:rPr>
              <a:t>Autoregressive rollout</a:t>
            </a:r>
            <a:endParaRPr sz="1300">
              <a:solidFill>
                <a:srgbClr val="012169"/>
              </a:solidFill>
            </a:endParaRPr>
          </a:p>
        </p:txBody>
      </p:sp>
      <p:pic>
        <p:nvPicPr>
          <p:cNvPr id="283" name="Google Shape;283;p32" title="Screenshot 2025-09-30 at 9.30.38 AM.png"/>
          <p:cNvPicPr preferRelativeResize="0"/>
          <p:nvPr/>
        </p:nvPicPr>
        <p:blipFill>
          <a:blip r:embed="rId4">
            <a:alphaModFix/>
          </a:blip>
          <a:stretch>
            <a:fillRect/>
          </a:stretch>
        </p:blipFill>
        <p:spPr>
          <a:xfrm>
            <a:off x="2695725" y="2414200"/>
            <a:ext cx="3221525" cy="2048350"/>
          </a:xfrm>
          <a:prstGeom prst="rect">
            <a:avLst/>
          </a:prstGeom>
          <a:noFill/>
          <a:ln>
            <a:noFill/>
          </a:ln>
        </p:spPr>
      </p:pic>
      <p:sp>
        <p:nvSpPr>
          <p:cNvPr id="284" name="Google Shape;284;p32"/>
          <p:cNvSpPr/>
          <p:nvPr/>
        </p:nvSpPr>
        <p:spPr>
          <a:xfrm>
            <a:off x="2695650" y="3401775"/>
            <a:ext cx="3221400" cy="493200"/>
          </a:xfrm>
          <a:prstGeom prst="rect">
            <a:avLst/>
          </a:prstGeom>
          <a:noFill/>
          <a:ln cap="flat" cmpd="sng" w="9525">
            <a:solidFill>
              <a:srgbClr val="CC412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5" name="Google Shape;285;p32"/>
          <p:cNvSpPr txBox="1"/>
          <p:nvPr/>
        </p:nvSpPr>
        <p:spPr>
          <a:xfrm>
            <a:off x="3558700" y="4881550"/>
            <a:ext cx="17667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rgbClr val="DD7E6B"/>
                </a:solidFill>
              </a:rPr>
              <a:t>Rozet … Ho</a:t>
            </a:r>
            <a:r>
              <a:rPr lang="en" sz="800">
                <a:solidFill>
                  <a:srgbClr val="DD7E6B"/>
                </a:solidFill>
              </a:rPr>
              <a:t>. arXiv (2025)</a:t>
            </a:r>
            <a:endParaRPr sz="800">
              <a:solidFill>
                <a:srgbClr val="DD7E6B"/>
              </a:solidFill>
            </a:endParaRPr>
          </a:p>
        </p:txBody>
      </p:sp>
      <p:sp>
        <p:nvSpPr>
          <p:cNvPr id="286" name="Google Shape;286;p32"/>
          <p:cNvSpPr/>
          <p:nvPr/>
        </p:nvSpPr>
        <p:spPr>
          <a:xfrm>
            <a:off x="5917050" y="2573575"/>
            <a:ext cx="531300" cy="2199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7F7F7F"/>
                </a:solidFill>
              </a:rPr>
              <a:t>truth</a:t>
            </a:r>
            <a:endParaRPr sz="800">
              <a:solidFill>
                <a:srgbClr val="7F7F7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33"/>
          <p:cNvSpPr txBox="1"/>
          <p:nvPr>
            <p:ph type="title"/>
          </p:nvPr>
        </p:nvSpPr>
        <p:spPr>
          <a:xfrm>
            <a:off x="181750" y="140050"/>
            <a:ext cx="8520600" cy="49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Similar results: latent diffusion for physics</a:t>
            </a:r>
            <a:endParaRPr b="1"/>
          </a:p>
        </p:txBody>
      </p:sp>
      <p:sp>
        <p:nvSpPr>
          <p:cNvPr id="292" name="Google Shape;292;p33"/>
          <p:cNvSpPr txBox="1"/>
          <p:nvPr/>
        </p:nvSpPr>
        <p:spPr>
          <a:xfrm>
            <a:off x="1556575" y="4876850"/>
            <a:ext cx="69966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rgbClr val="DD7E6B"/>
                </a:solidFill>
              </a:rPr>
              <a:t>Rozet … Ho. arXiv (2025)</a:t>
            </a:r>
            <a:endParaRPr sz="800">
              <a:solidFill>
                <a:srgbClr val="DD7E6B"/>
              </a:solidFill>
            </a:endParaRPr>
          </a:p>
        </p:txBody>
      </p:sp>
      <p:pic>
        <p:nvPicPr>
          <p:cNvPr id="293" name="Google Shape;293;p33" title="Screenshot 2025-09-30 at 9.33.01 AM.png"/>
          <p:cNvPicPr preferRelativeResize="0"/>
          <p:nvPr/>
        </p:nvPicPr>
        <p:blipFill>
          <a:blip r:embed="rId3">
            <a:alphaModFix/>
          </a:blip>
          <a:stretch>
            <a:fillRect/>
          </a:stretch>
        </p:blipFill>
        <p:spPr>
          <a:xfrm>
            <a:off x="1220714" y="799150"/>
            <a:ext cx="4694026" cy="4025474"/>
          </a:xfrm>
          <a:prstGeom prst="rect">
            <a:avLst/>
          </a:prstGeom>
          <a:noFill/>
          <a:ln>
            <a:noFill/>
          </a:ln>
        </p:spPr>
      </p:pic>
      <p:sp>
        <p:nvSpPr>
          <p:cNvPr id="294" name="Google Shape;294;p33"/>
          <p:cNvSpPr txBox="1"/>
          <p:nvPr/>
        </p:nvSpPr>
        <p:spPr>
          <a:xfrm>
            <a:off x="6419025" y="2070650"/>
            <a:ext cx="2008500" cy="194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012169"/>
                </a:solidFill>
              </a:rPr>
              <a:t>Conclusion</a:t>
            </a:r>
            <a:r>
              <a:rPr lang="en" sz="1600">
                <a:solidFill>
                  <a:srgbClr val="012169"/>
                </a:solidFill>
              </a:rPr>
              <a:t>:</a:t>
            </a:r>
            <a:endParaRPr sz="1600">
              <a:solidFill>
                <a:srgbClr val="012169"/>
              </a:solidFill>
            </a:endParaRPr>
          </a:p>
          <a:p>
            <a:pPr indent="0" lvl="0" marL="0" rtl="0" algn="l">
              <a:spcBef>
                <a:spcPts val="0"/>
              </a:spcBef>
              <a:spcAft>
                <a:spcPts val="0"/>
              </a:spcAft>
              <a:buNone/>
            </a:pPr>
            <a:r>
              <a:rPr lang="en" sz="1600">
                <a:solidFill>
                  <a:srgbClr val="012169"/>
                </a:solidFill>
              </a:rPr>
              <a:t>Turbulent</a:t>
            </a:r>
            <a:r>
              <a:rPr lang="en" sz="1600">
                <a:solidFill>
                  <a:srgbClr val="012169"/>
                </a:solidFill>
              </a:rPr>
              <a:t> flows (chaotic+stochastic) might be </a:t>
            </a:r>
            <a:r>
              <a:rPr b="1" lang="en" sz="1600">
                <a:solidFill>
                  <a:srgbClr val="012169"/>
                </a:solidFill>
              </a:rPr>
              <a:t>more predictable and lower dimensional</a:t>
            </a:r>
            <a:r>
              <a:rPr lang="en" sz="1600">
                <a:solidFill>
                  <a:srgbClr val="012169"/>
                </a:solidFill>
              </a:rPr>
              <a:t> than “expected”.</a:t>
            </a:r>
            <a:endParaRPr/>
          </a:p>
        </p:txBody>
      </p:sp>
      <p:sp>
        <p:nvSpPr>
          <p:cNvPr id="295" name="Google Shape;295;p33"/>
          <p:cNvSpPr/>
          <p:nvPr/>
        </p:nvSpPr>
        <p:spPr>
          <a:xfrm>
            <a:off x="6026400" y="2820875"/>
            <a:ext cx="392700" cy="1923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99" name="Shape 299"/>
        <p:cNvGrpSpPr/>
        <p:nvPr/>
      </p:nvGrpSpPr>
      <p:grpSpPr>
        <a:xfrm>
          <a:off x="0" y="0"/>
          <a:ext cx="0" cy="0"/>
          <a:chOff x="0" y="0"/>
          <a:chExt cx="0" cy="0"/>
        </a:xfrm>
      </p:grpSpPr>
      <p:sp>
        <p:nvSpPr>
          <p:cNvPr id="300" name="Google Shape;300;p34"/>
          <p:cNvSpPr txBox="1"/>
          <p:nvPr>
            <p:ph type="title"/>
          </p:nvPr>
        </p:nvSpPr>
        <p:spPr>
          <a:xfrm>
            <a:off x="218350" y="0"/>
            <a:ext cx="9043200" cy="8178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b="1" i="1" lang="en" sz="2100"/>
              <a:t>Operator Learning in Latent Space for Climate Predictability</a:t>
            </a:r>
            <a:endParaRPr b="1" i="1" sz="2100"/>
          </a:p>
        </p:txBody>
      </p:sp>
      <p:sp>
        <p:nvSpPr>
          <p:cNvPr id="301" name="Google Shape;301;p34"/>
          <p:cNvSpPr txBox="1"/>
          <p:nvPr/>
        </p:nvSpPr>
        <p:spPr>
          <a:xfrm>
            <a:off x="987110" y="1338996"/>
            <a:ext cx="31560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 sz="2000"/>
              <a:t>Latent Koopman + GenAI for S2S forecast</a:t>
            </a:r>
            <a:endParaRPr/>
          </a:p>
        </p:txBody>
      </p:sp>
      <p:pic>
        <p:nvPicPr>
          <p:cNvPr id="302" name="Google Shape;302;p34"/>
          <p:cNvPicPr preferRelativeResize="0"/>
          <p:nvPr/>
        </p:nvPicPr>
        <p:blipFill>
          <a:blip r:embed="rId3">
            <a:alphaModFix/>
          </a:blip>
          <a:stretch>
            <a:fillRect/>
          </a:stretch>
        </p:blipFill>
        <p:spPr>
          <a:xfrm>
            <a:off x="5169000" y="2161713"/>
            <a:ext cx="3283851" cy="1457150"/>
          </a:xfrm>
          <a:prstGeom prst="rect">
            <a:avLst/>
          </a:prstGeom>
          <a:noFill/>
          <a:ln>
            <a:noFill/>
          </a:ln>
        </p:spPr>
      </p:pic>
      <p:sp>
        <p:nvSpPr>
          <p:cNvPr id="303" name="Google Shape;303;p34"/>
          <p:cNvSpPr txBox="1"/>
          <p:nvPr/>
        </p:nvSpPr>
        <p:spPr>
          <a:xfrm>
            <a:off x="5232935" y="1338996"/>
            <a:ext cx="3156000" cy="677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 sz="1900"/>
              <a:t>Latent Koopman + Granger causality</a:t>
            </a:r>
            <a:endParaRPr sz="1300"/>
          </a:p>
        </p:txBody>
      </p:sp>
      <p:pic>
        <p:nvPicPr>
          <p:cNvPr id="304" name="Google Shape;304;p34"/>
          <p:cNvPicPr preferRelativeResize="0"/>
          <p:nvPr/>
        </p:nvPicPr>
        <p:blipFill rotWithShape="1">
          <a:blip r:embed="rId4">
            <a:alphaModFix/>
          </a:blip>
          <a:srcRect b="30168" l="3836" r="0" t="10667"/>
          <a:stretch/>
        </p:blipFill>
        <p:spPr>
          <a:xfrm>
            <a:off x="468273" y="2349440"/>
            <a:ext cx="2492177" cy="940162"/>
          </a:xfrm>
          <a:prstGeom prst="rect">
            <a:avLst/>
          </a:prstGeom>
          <a:noFill/>
          <a:ln>
            <a:noFill/>
          </a:ln>
        </p:spPr>
      </p:pic>
      <p:pic>
        <p:nvPicPr>
          <p:cNvPr id="305" name="Google Shape;305;p34"/>
          <p:cNvPicPr preferRelativeResize="0"/>
          <p:nvPr/>
        </p:nvPicPr>
        <p:blipFill rotWithShape="1">
          <a:blip r:embed="rId5">
            <a:alphaModFix/>
          </a:blip>
          <a:srcRect b="0" l="66160" r="0" t="16191"/>
          <a:stretch/>
        </p:blipFill>
        <p:spPr>
          <a:xfrm>
            <a:off x="3312250" y="2954669"/>
            <a:ext cx="1320562" cy="1161855"/>
          </a:xfrm>
          <a:prstGeom prst="rect">
            <a:avLst/>
          </a:prstGeom>
          <a:noFill/>
          <a:ln>
            <a:noFill/>
          </a:ln>
        </p:spPr>
      </p:pic>
      <p:sp>
        <p:nvSpPr>
          <p:cNvPr id="306" name="Google Shape;306;p34"/>
          <p:cNvSpPr/>
          <p:nvPr/>
        </p:nvSpPr>
        <p:spPr>
          <a:xfrm>
            <a:off x="727961" y="3321000"/>
            <a:ext cx="1972500" cy="187800"/>
          </a:xfrm>
          <a:prstGeom prst="rect">
            <a:avLst/>
          </a:prstGeom>
          <a:noFill/>
          <a:ln>
            <a:noFill/>
          </a:ln>
        </p:spPr>
        <p:txBody>
          <a:bodyPr anchorCtr="0" anchor="ctr" bIns="46825" lIns="46825" spcFirstLastPara="1" rIns="46825" wrap="square" tIns="46825">
            <a:noAutofit/>
          </a:bodyPr>
          <a:lstStyle/>
          <a:p>
            <a:pPr indent="0" lvl="0" marL="0" rtl="0" algn="ctr">
              <a:spcBef>
                <a:spcPts val="0"/>
              </a:spcBef>
              <a:spcAft>
                <a:spcPts val="0"/>
              </a:spcAft>
              <a:buNone/>
            </a:pPr>
            <a:r>
              <a:rPr lang="en" sz="819">
                <a:solidFill>
                  <a:srgbClr val="00796B"/>
                </a:solidFill>
              </a:rPr>
              <a:t>Blurrier as </a:t>
            </a:r>
            <a:r>
              <a:rPr b="1" lang="en" sz="819">
                <a:solidFill>
                  <a:srgbClr val="00796B"/>
                </a:solidFill>
              </a:rPr>
              <a:t>forecast</a:t>
            </a:r>
            <a:r>
              <a:rPr lang="en" sz="819">
                <a:solidFill>
                  <a:srgbClr val="00796B"/>
                </a:solidFill>
              </a:rPr>
              <a:t> </a:t>
            </a:r>
            <a:r>
              <a:rPr b="1" lang="en" sz="819">
                <a:solidFill>
                  <a:srgbClr val="00796B"/>
                </a:solidFill>
              </a:rPr>
              <a:t>time</a:t>
            </a:r>
            <a:r>
              <a:rPr lang="en" sz="819">
                <a:solidFill>
                  <a:srgbClr val="00796B"/>
                </a:solidFill>
              </a:rPr>
              <a:t> increases</a:t>
            </a:r>
            <a:endParaRPr b="1" sz="819">
              <a:solidFill>
                <a:srgbClr val="00796B"/>
              </a:solidFill>
            </a:endParaRPr>
          </a:p>
        </p:txBody>
      </p:sp>
      <p:sp>
        <p:nvSpPr>
          <p:cNvPr id="307" name="Google Shape;307;p34"/>
          <p:cNvSpPr/>
          <p:nvPr/>
        </p:nvSpPr>
        <p:spPr>
          <a:xfrm>
            <a:off x="441414" y="2161724"/>
            <a:ext cx="1101900" cy="187800"/>
          </a:xfrm>
          <a:prstGeom prst="rect">
            <a:avLst/>
          </a:prstGeom>
          <a:noFill/>
          <a:ln>
            <a:noFill/>
          </a:ln>
        </p:spPr>
        <p:txBody>
          <a:bodyPr anchorCtr="0" anchor="ctr" bIns="46825" lIns="46825" spcFirstLastPara="1" rIns="46825" wrap="square" tIns="46825">
            <a:noAutofit/>
          </a:bodyPr>
          <a:lstStyle/>
          <a:p>
            <a:pPr indent="0" lvl="0" marL="0" rtl="0" algn="ctr">
              <a:spcBef>
                <a:spcPts val="0"/>
              </a:spcBef>
              <a:spcAft>
                <a:spcPts val="0"/>
              </a:spcAft>
              <a:buNone/>
            </a:pPr>
            <a:r>
              <a:rPr b="1" lang="en" sz="819">
                <a:solidFill>
                  <a:srgbClr val="012169"/>
                </a:solidFill>
              </a:rPr>
              <a:t>1 day</a:t>
            </a:r>
            <a:endParaRPr b="1" sz="819">
              <a:solidFill>
                <a:srgbClr val="012169"/>
              </a:solidFill>
            </a:endParaRPr>
          </a:p>
        </p:txBody>
      </p:sp>
      <p:sp>
        <p:nvSpPr>
          <p:cNvPr id="308" name="Google Shape;308;p34"/>
          <p:cNvSpPr/>
          <p:nvPr/>
        </p:nvSpPr>
        <p:spPr>
          <a:xfrm>
            <a:off x="1706408" y="2161724"/>
            <a:ext cx="1101900" cy="187800"/>
          </a:xfrm>
          <a:prstGeom prst="rect">
            <a:avLst/>
          </a:prstGeom>
          <a:noFill/>
          <a:ln>
            <a:noFill/>
          </a:ln>
        </p:spPr>
        <p:txBody>
          <a:bodyPr anchorCtr="0" anchor="ctr" bIns="46825" lIns="46825" spcFirstLastPara="1" rIns="46825" wrap="square" tIns="46825">
            <a:noAutofit/>
          </a:bodyPr>
          <a:lstStyle/>
          <a:p>
            <a:pPr indent="0" lvl="0" marL="0" rtl="0" algn="ctr">
              <a:spcBef>
                <a:spcPts val="0"/>
              </a:spcBef>
              <a:spcAft>
                <a:spcPts val="0"/>
              </a:spcAft>
              <a:buNone/>
            </a:pPr>
            <a:r>
              <a:rPr b="1" lang="en" sz="819">
                <a:solidFill>
                  <a:srgbClr val="012169"/>
                </a:solidFill>
              </a:rPr>
              <a:t>44 day</a:t>
            </a:r>
            <a:endParaRPr b="1" sz="819">
              <a:solidFill>
                <a:srgbClr val="012169"/>
              </a:solidFill>
            </a:endParaRPr>
          </a:p>
        </p:txBody>
      </p:sp>
      <p:sp>
        <p:nvSpPr>
          <p:cNvPr id="309" name="Google Shape;309;p34"/>
          <p:cNvSpPr/>
          <p:nvPr/>
        </p:nvSpPr>
        <p:spPr>
          <a:xfrm rot="-5400000">
            <a:off x="136263" y="2493686"/>
            <a:ext cx="476400" cy="187800"/>
          </a:xfrm>
          <a:prstGeom prst="rect">
            <a:avLst/>
          </a:prstGeom>
          <a:noFill/>
          <a:ln>
            <a:noFill/>
          </a:ln>
        </p:spPr>
        <p:txBody>
          <a:bodyPr anchorCtr="0" anchor="ctr" bIns="46825" lIns="46825" spcFirstLastPara="1" rIns="46825" wrap="square" tIns="46825">
            <a:noAutofit/>
          </a:bodyPr>
          <a:lstStyle/>
          <a:p>
            <a:pPr indent="0" lvl="0" marL="0" rtl="0" algn="ctr">
              <a:spcBef>
                <a:spcPts val="0"/>
              </a:spcBef>
              <a:spcAft>
                <a:spcPts val="0"/>
              </a:spcAft>
              <a:buNone/>
            </a:pPr>
            <a:r>
              <a:rPr b="1" lang="en" sz="819">
                <a:solidFill>
                  <a:srgbClr val="012169"/>
                </a:solidFill>
              </a:rPr>
              <a:t>True</a:t>
            </a:r>
            <a:endParaRPr b="1" sz="819">
              <a:solidFill>
                <a:srgbClr val="012169"/>
              </a:solidFill>
            </a:endParaRPr>
          </a:p>
        </p:txBody>
      </p:sp>
      <p:sp>
        <p:nvSpPr>
          <p:cNvPr id="310" name="Google Shape;310;p34"/>
          <p:cNvSpPr/>
          <p:nvPr/>
        </p:nvSpPr>
        <p:spPr>
          <a:xfrm rot="-5400000">
            <a:off x="114813" y="2967456"/>
            <a:ext cx="519300" cy="187800"/>
          </a:xfrm>
          <a:prstGeom prst="rect">
            <a:avLst/>
          </a:prstGeom>
          <a:noFill/>
          <a:ln>
            <a:noFill/>
          </a:ln>
        </p:spPr>
        <p:txBody>
          <a:bodyPr anchorCtr="0" anchor="ctr" bIns="46825" lIns="46825" spcFirstLastPara="1" rIns="46825" wrap="square" tIns="46825">
            <a:noAutofit/>
          </a:bodyPr>
          <a:lstStyle/>
          <a:p>
            <a:pPr indent="0" lvl="0" marL="0" rtl="0" algn="ctr">
              <a:spcBef>
                <a:spcPts val="0"/>
              </a:spcBef>
              <a:spcAft>
                <a:spcPts val="0"/>
              </a:spcAft>
              <a:buNone/>
            </a:pPr>
            <a:r>
              <a:rPr b="1" lang="en" sz="819">
                <a:solidFill>
                  <a:srgbClr val="012169"/>
                </a:solidFill>
              </a:rPr>
              <a:t>Pred</a:t>
            </a:r>
            <a:endParaRPr b="1" sz="819">
              <a:solidFill>
                <a:srgbClr val="012169"/>
              </a:solidFill>
            </a:endParaRPr>
          </a:p>
        </p:txBody>
      </p:sp>
      <p:cxnSp>
        <p:nvCxnSpPr>
          <p:cNvPr id="311" name="Google Shape;311;p34"/>
          <p:cNvCxnSpPr>
            <a:stCxn id="304" idx="3"/>
            <a:endCxn id="306" idx="3"/>
          </p:cNvCxnSpPr>
          <p:nvPr/>
        </p:nvCxnSpPr>
        <p:spPr>
          <a:xfrm flipH="1">
            <a:off x="2700349" y="2819521"/>
            <a:ext cx="260100" cy="595500"/>
          </a:xfrm>
          <a:prstGeom prst="curvedConnector3">
            <a:avLst>
              <a:gd fmla="val -67842" name="adj1"/>
            </a:avLst>
          </a:prstGeom>
          <a:noFill/>
          <a:ln cap="flat" cmpd="sng" w="14625">
            <a:solidFill>
              <a:srgbClr val="595959"/>
            </a:solidFill>
            <a:prstDash val="solid"/>
            <a:round/>
            <a:headEnd len="med" w="med" type="none"/>
            <a:tailEnd len="med" w="med" type="triangle"/>
          </a:ln>
        </p:spPr>
      </p:cxnSp>
      <p:cxnSp>
        <p:nvCxnSpPr>
          <p:cNvPr id="312" name="Google Shape;312;p34"/>
          <p:cNvCxnSpPr>
            <a:stCxn id="304" idx="3"/>
            <a:endCxn id="305" idx="1"/>
          </p:cNvCxnSpPr>
          <p:nvPr/>
        </p:nvCxnSpPr>
        <p:spPr>
          <a:xfrm>
            <a:off x="2960449" y="2819521"/>
            <a:ext cx="351900" cy="716100"/>
          </a:xfrm>
          <a:prstGeom prst="curvedConnector3">
            <a:avLst>
              <a:gd fmla="val 50005" name="adj1"/>
            </a:avLst>
          </a:prstGeom>
          <a:noFill/>
          <a:ln cap="flat" cmpd="sng" w="14625">
            <a:solidFill>
              <a:srgbClr val="595959"/>
            </a:solidFill>
            <a:prstDash val="solid"/>
            <a:round/>
            <a:headEnd len="med" w="med" type="none"/>
            <a:tailEnd len="med" w="med" type="triangle"/>
          </a:ln>
        </p:spPr>
      </p:cxnSp>
      <p:sp>
        <p:nvSpPr>
          <p:cNvPr id="313" name="Google Shape;313;p34"/>
          <p:cNvSpPr/>
          <p:nvPr/>
        </p:nvSpPr>
        <p:spPr>
          <a:xfrm>
            <a:off x="3173535" y="2605697"/>
            <a:ext cx="1676100" cy="263400"/>
          </a:xfrm>
          <a:prstGeom prst="rect">
            <a:avLst/>
          </a:prstGeom>
          <a:noFill/>
          <a:ln>
            <a:noFill/>
          </a:ln>
        </p:spPr>
        <p:txBody>
          <a:bodyPr anchorCtr="0" anchor="ctr" bIns="46825" lIns="46825" spcFirstLastPara="1" rIns="46825" wrap="square" tIns="46825">
            <a:noAutofit/>
          </a:bodyPr>
          <a:lstStyle/>
          <a:p>
            <a:pPr indent="0" lvl="0" marL="0" rtl="0" algn="ctr">
              <a:spcBef>
                <a:spcPts val="0"/>
              </a:spcBef>
              <a:spcAft>
                <a:spcPts val="0"/>
              </a:spcAft>
              <a:buNone/>
            </a:pPr>
            <a:r>
              <a:rPr lang="en" sz="819">
                <a:solidFill>
                  <a:srgbClr val="00796B"/>
                </a:solidFill>
              </a:rPr>
              <a:t>Failure to capture </a:t>
            </a:r>
            <a:r>
              <a:rPr b="1" lang="en" sz="819">
                <a:solidFill>
                  <a:srgbClr val="00796B"/>
                </a:solidFill>
              </a:rPr>
              <a:t>high-frequency</a:t>
            </a:r>
            <a:r>
              <a:rPr lang="en" sz="819">
                <a:solidFill>
                  <a:srgbClr val="00796B"/>
                </a:solidFill>
              </a:rPr>
              <a:t> details</a:t>
            </a:r>
            <a:endParaRPr b="1" sz="819">
              <a:solidFill>
                <a:srgbClr val="00796B"/>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17" name="Shape 317"/>
        <p:cNvGrpSpPr/>
        <p:nvPr/>
      </p:nvGrpSpPr>
      <p:grpSpPr>
        <a:xfrm>
          <a:off x="0" y="0"/>
          <a:ext cx="0" cy="0"/>
          <a:chOff x="0" y="0"/>
          <a:chExt cx="0" cy="0"/>
        </a:xfrm>
      </p:grpSpPr>
      <p:sp>
        <p:nvSpPr>
          <p:cNvPr id="318" name="Google Shape;318;p35"/>
          <p:cNvSpPr txBox="1"/>
          <p:nvPr>
            <p:ph type="title"/>
          </p:nvPr>
        </p:nvSpPr>
        <p:spPr>
          <a:xfrm>
            <a:off x="218350" y="0"/>
            <a:ext cx="9043200" cy="8178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b="1" i="1" lang="en" sz="2100"/>
              <a:t>Latent Koopman Operator for Causal Inference: </a:t>
            </a:r>
            <a:r>
              <a:rPr b="1" i="1" lang="en" sz="2100"/>
              <a:t>K</a:t>
            </a:r>
            <a:r>
              <a:rPr b="1" i="1" lang="en" sz="2100"/>
              <a:t>ausal</a:t>
            </a:r>
            <a:endParaRPr b="1" i="1" sz="2100"/>
          </a:p>
        </p:txBody>
      </p:sp>
      <p:pic>
        <p:nvPicPr>
          <p:cNvPr id="319" name="Google Shape;319;p35"/>
          <p:cNvPicPr preferRelativeResize="0"/>
          <p:nvPr/>
        </p:nvPicPr>
        <p:blipFill>
          <a:blip r:embed="rId3">
            <a:alphaModFix/>
          </a:blip>
          <a:stretch>
            <a:fillRect/>
          </a:stretch>
        </p:blipFill>
        <p:spPr>
          <a:xfrm>
            <a:off x="1663850" y="1146163"/>
            <a:ext cx="5391826" cy="2992850"/>
          </a:xfrm>
          <a:prstGeom prst="rect">
            <a:avLst/>
          </a:prstGeom>
          <a:noFill/>
          <a:ln>
            <a:noFill/>
          </a:ln>
        </p:spPr>
      </p:pic>
      <p:sp>
        <p:nvSpPr>
          <p:cNvPr id="320" name="Google Shape;320;p35"/>
          <p:cNvSpPr txBox="1"/>
          <p:nvPr/>
        </p:nvSpPr>
        <p:spPr>
          <a:xfrm>
            <a:off x="285109" y="757300"/>
            <a:ext cx="80898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sz="2000"/>
              <a:t>Koopman theory + Granger causality → </a:t>
            </a:r>
            <a:r>
              <a:rPr b="1" lang="en" sz="2000"/>
              <a:t>Koopman Causality</a:t>
            </a:r>
            <a:endParaRPr b="1"/>
          </a:p>
        </p:txBody>
      </p:sp>
      <p:sp>
        <p:nvSpPr>
          <p:cNvPr id="321" name="Google Shape;321;p35"/>
          <p:cNvSpPr txBox="1"/>
          <p:nvPr/>
        </p:nvSpPr>
        <p:spPr>
          <a:xfrm>
            <a:off x="137100" y="4378189"/>
            <a:ext cx="8869800" cy="523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100">
                <a:solidFill>
                  <a:srgbClr val="DD7E6B"/>
                </a:solidFill>
              </a:rPr>
              <a:t>Rupe, </a:t>
            </a:r>
            <a:r>
              <a:rPr i="1" lang="en" sz="1100">
                <a:solidFill>
                  <a:srgbClr val="DD7E6B"/>
                </a:solidFill>
              </a:rPr>
              <a:t>et al</a:t>
            </a:r>
            <a:r>
              <a:rPr lang="en" sz="1100">
                <a:solidFill>
                  <a:srgbClr val="DD7E6B"/>
                </a:solidFill>
              </a:rPr>
              <a:t>. “Causal discovery in nonlinear dynamical systems using Koopman operators”. (2024)</a:t>
            </a:r>
            <a:br>
              <a:rPr lang="en" sz="1100">
                <a:solidFill>
                  <a:srgbClr val="DD7E6B"/>
                </a:solidFill>
              </a:rPr>
            </a:br>
            <a:r>
              <a:rPr lang="en" sz="1100">
                <a:solidFill>
                  <a:srgbClr val="DD7E6B"/>
                </a:solidFill>
              </a:rPr>
              <a:t>Nathaniel &amp; Roesch, </a:t>
            </a:r>
            <a:r>
              <a:rPr i="1" lang="en" sz="1100">
                <a:solidFill>
                  <a:srgbClr val="DD7E6B"/>
                </a:solidFill>
              </a:rPr>
              <a:t>et al</a:t>
            </a:r>
            <a:r>
              <a:rPr lang="en" sz="1100">
                <a:solidFill>
                  <a:srgbClr val="DD7E6B"/>
                </a:solidFill>
              </a:rPr>
              <a:t>. "Deep Koopman operator framework for causal discovery in nonlinear dynamical systems". In revision (2025)</a:t>
            </a:r>
            <a:endParaRPr sz="1100">
              <a:solidFill>
                <a:srgbClr val="DD7E6B"/>
              </a:solidFill>
            </a:endParaRPr>
          </a:p>
        </p:txBody>
      </p:sp>
      <p:sp>
        <p:nvSpPr>
          <p:cNvPr id="322" name="Google Shape;322;p35"/>
          <p:cNvSpPr/>
          <p:nvPr/>
        </p:nvSpPr>
        <p:spPr>
          <a:xfrm>
            <a:off x="654100" y="4029009"/>
            <a:ext cx="7720800" cy="411300"/>
          </a:xfrm>
          <a:prstGeom prst="rect">
            <a:avLst/>
          </a:prstGeom>
          <a:solidFill>
            <a:srgbClr val="FFFFFF"/>
          </a:solidFill>
          <a:ln cap="flat" cmpd="sng" w="28575">
            <a:solidFill>
              <a:srgbClr val="01216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012169"/>
                </a:solidFill>
              </a:rPr>
              <a:t>C</a:t>
            </a:r>
            <a:r>
              <a:rPr lang="en" sz="1600">
                <a:solidFill>
                  <a:srgbClr val="012169"/>
                </a:solidFill>
              </a:rPr>
              <a:t>ausality in latent Koopman space → causality in data space</a:t>
            </a:r>
            <a:endParaRPr sz="1600">
              <a:solidFill>
                <a:srgbClr val="012169"/>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8"/>
          <p:cNvSpPr txBox="1"/>
          <p:nvPr>
            <p:ph type="title"/>
          </p:nvPr>
        </p:nvSpPr>
        <p:spPr>
          <a:xfrm>
            <a:off x="1031700" y="71775"/>
            <a:ext cx="7080600" cy="1439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900"/>
              <a:t>Many </a:t>
            </a:r>
            <a:r>
              <a:rPr lang="en" sz="2900"/>
              <a:t>incredibly</a:t>
            </a:r>
            <a:r>
              <a:rPr lang="en" sz="2900"/>
              <a:t> talented </a:t>
            </a:r>
            <a:br>
              <a:rPr lang="en" sz="2900"/>
            </a:br>
            <a:r>
              <a:rPr lang="en" sz="2900"/>
              <a:t>and kind </a:t>
            </a:r>
            <a:r>
              <a:rPr lang="en" sz="2900"/>
              <a:t>scientists</a:t>
            </a:r>
            <a:r>
              <a:rPr lang="en" sz="2900"/>
              <a:t> </a:t>
            </a:r>
            <a:br>
              <a:rPr lang="en" sz="2900"/>
            </a:br>
            <a:r>
              <a:rPr lang="en" sz="2900">
                <a:solidFill>
                  <a:srgbClr val="B7B7B7"/>
                </a:solidFill>
              </a:rPr>
              <a:t>aka the Dream Team</a:t>
            </a:r>
            <a:endParaRPr sz="1600">
              <a:solidFill>
                <a:srgbClr val="B7B7B7"/>
              </a:solidFill>
            </a:endParaRPr>
          </a:p>
        </p:txBody>
      </p:sp>
      <p:pic>
        <p:nvPicPr>
          <p:cNvPr id="78" name="Google Shape;78;p18"/>
          <p:cNvPicPr preferRelativeResize="0"/>
          <p:nvPr/>
        </p:nvPicPr>
        <p:blipFill>
          <a:blip r:embed="rId3">
            <a:alphaModFix/>
          </a:blip>
          <a:stretch>
            <a:fillRect/>
          </a:stretch>
        </p:blipFill>
        <p:spPr>
          <a:xfrm>
            <a:off x="7500013" y="3072088"/>
            <a:ext cx="1028400" cy="1266900"/>
          </a:xfrm>
          <a:prstGeom prst="ellipse">
            <a:avLst/>
          </a:prstGeom>
          <a:noFill/>
          <a:ln>
            <a:noFill/>
          </a:ln>
        </p:spPr>
      </p:pic>
      <p:sp>
        <p:nvSpPr>
          <p:cNvPr id="79" name="Google Shape;79;p18"/>
          <p:cNvSpPr txBox="1"/>
          <p:nvPr/>
        </p:nvSpPr>
        <p:spPr>
          <a:xfrm>
            <a:off x="6900325" y="4328724"/>
            <a:ext cx="22278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solidFill>
                  <a:schemeClr val="dk1"/>
                </a:solidFill>
                <a:latin typeface="Montserrat"/>
                <a:ea typeface="Montserrat"/>
                <a:cs typeface="Montserrat"/>
                <a:sym typeface="Montserrat"/>
              </a:rPr>
              <a:t>Yongquan Qu</a:t>
            </a:r>
            <a:endParaRPr sz="1500">
              <a:solidFill>
                <a:schemeClr val="dk1"/>
              </a:solidFill>
              <a:latin typeface="Montserrat"/>
              <a:ea typeface="Montserrat"/>
              <a:cs typeface="Montserrat"/>
              <a:sym typeface="Montserrat"/>
            </a:endParaRPr>
          </a:p>
        </p:txBody>
      </p:sp>
      <p:pic>
        <p:nvPicPr>
          <p:cNvPr id="80" name="Google Shape;80;p18"/>
          <p:cNvPicPr preferRelativeResize="0"/>
          <p:nvPr/>
        </p:nvPicPr>
        <p:blipFill rotWithShape="1">
          <a:blip r:embed="rId4">
            <a:alphaModFix/>
          </a:blip>
          <a:srcRect b="32084" l="28954" r="24329" t="10364"/>
          <a:stretch/>
        </p:blipFill>
        <p:spPr>
          <a:xfrm>
            <a:off x="5430551" y="3119150"/>
            <a:ext cx="1028400" cy="1266900"/>
          </a:xfrm>
          <a:prstGeom prst="ellipse">
            <a:avLst/>
          </a:prstGeom>
          <a:noFill/>
          <a:ln>
            <a:noFill/>
          </a:ln>
        </p:spPr>
      </p:pic>
      <p:sp>
        <p:nvSpPr>
          <p:cNvPr id="81" name="Google Shape;81;p18"/>
          <p:cNvSpPr txBox="1"/>
          <p:nvPr/>
        </p:nvSpPr>
        <p:spPr>
          <a:xfrm>
            <a:off x="5167700" y="4328731"/>
            <a:ext cx="17280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solidFill>
                  <a:schemeClr val="dk1"/>
                </a:solidFill>
                <a:latin typeface="Montserrat"/>
                <a:ea typeface="Montserrat"/>
                <a:cs typeface="Montserrat"/>
                <a:sym typeface="Montserrat"/>
              </a:rPr>
              <a:t>Juan Nathaniel</a:t>
            </a:r>
            <a:endParaRPr sz="1500">
              <a:solidFill>
                <a:schemeClr val="dk1"/>
              </a:solidFill>
              <a:latin typeface="Montserrat"/>
              <a:ea typeface="Montserrat"/>
              <a:cs typeface="Montserrat"/>
              <a:sym typeface="Montserrat"/>
            </a:endParaRPr>
          </a:p>
        </p:txBody>
      </p:sp>
      <p:sp>
        <p:nvSpPr>
          <p:cNvPr id="82" name="Google Shape;82;p18"/>
          <p:cNvSpPr txBox="1"/>
          <p:nvPr/>
        </p:nvSpPr>
        <p:spPr>
          <a:xfrm>
            <a:off x="2831750" y="4311327"/>
            <a:ext cx="15318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solidFill>
                  <a:schemeClr val="dk1"/>
                </a:solidFill>
                <a:latin typeface="Montserrat"/>
                <a:ea typeface="Montserrat"/>
                <a:cs typeface="Montserrat"/>
                <a:sym typeface="Montserrat"/>
              </a:rPr>
              <a:t>Carla Roesch</a:t>
            </a:r>
            <a:endParaRPr sz="1500">
              <a:solidFill>
                <a:schemeClr val="dk1"/>
              </a:solidFill>
              <a:latin typeface="Montserrat"/>
              <a:ea typeface="Montserrat"/>
              <a:cs typeface="Montserrat"/>
              <a:sym typeface="Montserrat"/>
            </a:endParaRPr>
          </a:p>
        </p:txBody>
      </p:sp>
      <p:pic>
        <p:nvPicPr>
          <p:cNvPr id="83" name="Google Shape;83;p18"/>
          <p:cNvPicPr preferRelativeResize="0"/>
          <p:nvPr/>
        </p:nvPicPr>
        <p:blipFill rotWithShape="1">
          <a:blip r:embed="rId5">
            <a:alphaModFix/>
          </a:blip>
          <a:srcRect b="7347" l="14417" r="28458" t="13812"/>
          <a:stretch/>
        </p:blipFill>
        <p:spPr>
          <a:xfrm>
            <a:off x="3076000" y="3119150"/>
            <a:ext cx="1080900" cy="1299000"/>
          </a:xfrm>
          <a:prstGeom prst="ellipse">
            <a:avLst/>
          </a:prstGeom>
          <a:noFill/>
          <a:ln>
            <a:noFill/>
          </a:ln>
        </p:spPr>
      </p:pic>
      <p:pic>
        <p:nvPicPr>
          <p:cNvPr id="84" name="Google Shape;84;p18"/>
          <p:cNvPicPr preferRelativeResize="0"/>
          <p:nvPr/>
        </p:nvPicPr>
        <p:blipFill rotWithShape="1">
          <a:blip r:embed="rId6">
            <a:alphaModFix/>
          </a:blip>
          <a:srcRect b="16951" l="20723" r="17893" t="9916"/>
          <a:stretch/>
        </p:blipFill>
        <p:spPr>
          <a:xfrm>
            <a:off x="902625" y="3072088"/>
            <a:ext cx="1125000" cy="1299000"/>
          </a:xfrm>
          <a:prstGeom prst="ellipse">
            <a:avLst/>
          </a:prstGeom>
          <a:noFill/>
          <a:ln>
            <a:noFill/>
          </a:ln>
        </p:spPr>
      </p:pic>
      <p:sp>
        <p:nvSpPr>
          <p:cNvPr id="85" name="Google Shape;85;p18"/>
          <p:cNvSpPr txBox="1"/>
          <p:nvPr/>
        </p:nvSpPr>
        <p:spPr>
          <a:xfrm>
            <a:off x="476950" y="4308867"/>
            <a:ext cx="18054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solidFill>
                  <a:schemeClr val="dk1"/>
                </a:solidFill>
                <a:latin typeface="Montserrat"/>
                <a:ea typeface="Montserrat"/>
                <a:cs typeface="Montserrat"/>
                <a:sym typeface="Montserrat"/>
              </a:rPr>
              <a:t>Jianing Fang</a:t>
            </a:r>
            <a:endParaRPr sz="1500">
              <a:solidFill>
                <a:schemeClr val="dk1"/>
              </a:solidFill>
              <a:latin typeface="Montserrat"/>
              <a:ea typeface="Montserrat"/>
              <a:cs typeface="Montserrat"/>
              <a:sym typeface="Montserrat"/>
            </a:endParaRPr>
          </a:p>
        </p:txBody>
      </p:sp>
      <p:pic>
        <p:nvPicPr>
          <p:cNvPr id="86" name="Google Shape;86;p18"/>
          <p:cNvPicPr preferRelativeResize="0"/>
          <p:nvPr/>
        </p:nvPicPr>
        <p:blipFill rotWithShape="1">
          <a:blip r:embed="rId7">
            <a:alphaModFix/>
          </a:blip>
          <a:srcRect b="24157" l="20469" r="17217" t="8814"/>
          <a:stretch/>
        </p:blipFill>
        <p:spPr>
          <a:xfrm>
            <a:off x="4305975" y="1578175"/>
            <a:ext cx="1125000" cy="1210200"/>
          </a:xfrm>
          <a:prstGeom prst="ellipse">
            <a:avLst/>
          </a:prstGeom>
          <a:noFill/>
          <a:ln>
            <a:noFill/>
          </a:ln>
        </p:spPr>
      </p:pic>
      <p:sp>
        <p:nvSpPr>
          <p:cNvPr id="87" name="Google Shape;87;p18"/>
          <p:cNvSpPr txBox="1"/>
          <p:nvPr/>
        </p:nvSpPr>
        <p:spPr>
          <a:xfrm>
            <a:off x="3847300" y="2703647"/>
            <a:ext cx="18054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solidFill>
                  <a:schemeClr val="dk1"/>
                </a:solidFill>
                <a:latin typeface="Montserrat"/>
                <a:ea typeface="Montserrat"/>
                <a:cs typeface="Montserrat"/>
                <a:sym typeface="Montserrat"/>
              </a:rPr>
              <a:t>Sara Shamekh</a:t>
            </a:r>
            <a:endParaRPr sz="1500">
              <a:solidFill>
                <a:schemeClr val="dk1"/>
              </a:solidFill>
              <a:latin typeface="Montserrat"/>
              <a:ea typeface="Montserrat"/>
              <a:cs typeface="Montserrat"/>
              <a:sym typeface="Montserrat"/>
            </a:endParaRPr>
          </a:p>
        </p:txBody>
      </p:sp>
      <p:pic>
        <p:nvPicPr>
          <p:cNvPr id="88" name="Google Shape;88;p18"/>
          <p:cNvPicPr preferRelativeResize="0"/>
          <p:nvPr/>
        </p:nvPicPr>
        <p:blipFill rotWithShape="1">
          <a:blip r:embed="rId8">
            <a:alphaModFix/>
          </a:blip>
          <a:srcRect b="0" l="7586" r="4809" t="0"/>
          <a:stretch/>
        </p:blipFill>
        <p:spPr>
          <a:xfrm>
            <a:off x="1745150" y="1590325"/>
            <a:ext cx="1080900" cy="1185900"/>
          </a:xfrm>
          <a:prstGeom prst="ellipse">
            <a:avLst/>
          </a:prstGeom>
          <a:noFill/>
          <a:ln>
            <a:noFill/>
          </a:ln>
        </p:spPr>
      </p:pic>
      <p:sp>
        <p:nvSpPr>
          <p:cNvPr id="89" name="Google Shape;89;p18"/>
          <p:cNvSpPr txBox="1"/>
          <p:nvPr/>
        </p:nvSpPr>
        <p:spPr>
          <a:xfrm>
            <a:off x="1098650" y="2656600"/>
            <a:ext cx="23298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solidFill>
                  <a:schemeClr val="dk1"/>
                </a:solidFill>
                <a:latin typeface="Montserrat"/>
                <a:ea typeface="Montserrat"/>
                <a:cs typeface="Montserrat"/>
                <a:sym typeface="Montserrat"/>
              </a:rPr>
              <a:t>Sophie Abramian</a:t>
            </a:r>
            <a:endParaRPr sz="1500">
              <a:solidFill>
                <a:schemeClr val="dk1"/>
              </a:solidFill>
              <a:latin typeface="Montserrat"/>
              <a:ea typeface="Montserrat"/>
              <a:cs typeface="Montserrat"/>
              <a:sym typeface="Montserrat"/>
            </a:endParaRPr>
          </a:p>
        </p:txBody>
      </p:sp>
      <p:pic>
        <p:nvPicPr>
          <p:cNvPr id="90" name="Google Shape;90;p18"/>
          <p:cNvPicPr preferRelativeResize="0"/>
          <p:nvPr/>
        </p:nvPicPr>
        <p:blipFill rotWithShape="1">
          <a:blip r:embed="rId9">
            <a:alphaModFix/>
          </a:blip>
          <a:srcRect b="30553" l="19944" r="21858" t="3269"/>
          <a:stretch/>
        </p:blipFill>
        <p:spPr>
          <a:xfrm>
            <a:off x="6673950" y="1512247"/>
            <a:ext cx="1125000" cy="1279500"/>
          </a:xfrm>
          <a:prstGeom prst="ellipse">
            <a:avLst/>
          </a:prstGeom>
          <a:noFill/>
          <a:ln>
            <a:noFill/>
          </a:ln>
        </p:spPr>
      </p:pic>
      <p:sp>
        <p:nvSpPr>
          <p:cNvPr id="91" name="Google Shape;91;p18"/>
          <p:cNvSpPr txBox="1"/>
          <p:nvPr/>
        </p:nvSpPr>
        <p:spPr>
          <a:xfrm>
            <a:off x="6071550" y="2703650"/>
            <a:ext cx="23298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solidFill>
                  <a:schemeClr val="dk1"/>
                </a:solidFill>
                <a:latin typeface="Montserrat"/>
                <a:ea typeface="Montserrat"/>
                <a:cs typeface="Montserrat"/>
                <a:sym typeface="Montserrat"/>
              </a:rPr>
              <a:t>Hang Fan</a:t>
            </a:r>
            <a:endParaRPr sz="1500">
              <a:solidFill>
                <a:schemeClr val="dk1"/>
              </a:solidFill>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26" name="Shape 326"/>
        <p:cNvGrpSpPr/>
        <p:nvPr/>
      </p:nvGrpSpPr>
      <p:grpSpPr>
        <a:xfrm>
          <a:off x="0" y="0"/>
          <a:ext cx="0" cy="0"/>
          <a:chOff x="0" y="0"/>
          <a:chExt cx="0" cy="0"/>
        </a:xfrm>
      </p:grpSpPr>
      <p:sp>
        <p:nvSpPr>
          <p:cNvPr id="327" name="Google Shape;327;p36"/>
          <p:cNvSpPr txBox="1"/>
          <p:nvPr>
            <p:ph type="title"/>
          </p:nvPr>
        </p:nvSpPr>
        <p:spPr>
          <a:xfrm>
            <a:off x="181750" y="140050"/>
            <a:ext cx="8520600" cy="49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Latent Koopman Causality for Regime Detection</a:t>
            </a:r>
            <a:endParaRPr/>
          </a:p>
        </p:txBody>
      </p:sp>
      <p:pic>
        <p:nvPicPr>
          <p:cNvPr id="328" name="Google Shape;328;p36"/>
          <p:cNvPicPr preferRelativeResize="0"/>
          <p:nvPr/>
        </p:nvPicPr>
        <p:blipFill>
          <a:blip r:embed="rId3">
            <a:alphaModFix/>
          </a:blip>
          <a:stretch>
            <a:fillRect/>
          </a:stretch>
        </p:blipFill>
        <p:spPr>
          <a:xfrm>
            <a:off x="4773414" y="903850"/>
            <a:ext cx="4186425" cy="2986501"/>
          </a:xfrm>
          <a:prstGeom prst="rect">
            <a:avLst/>
          </a:prstGeom>
          <a:noFill/>
          <a:ln>
            <a:noFill/>
          </a:ln>
        </p:spPr>
      </p:pic>
      <p:sp>
        <p:nvSpPr>
          <p:cNvPr id="329" name="Google Shape;329;p36"/>
          <p:cNvSpPr/>
          <p:nvPr/>
        </p:nvSpPr>
        <p:spPr>
          <a:xfrm>
            <a:off x="613350" y="4160945"/>
            <a:ext cx="8089200" cy="540000"/>
          </a:xfrm>
          <a:prstGeom prst="rect">
            <a:avLst/>
          </a:prstGeom>
          <a:solidFill>
            <a:schemeClr val="lt1"/>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6">
                <a:solidFill>
                  <a:srgbClr val="012169"/>
                </a:solidFill>
              </a:rPr>
              <a:t>Koopman causality detects different stability regime</a:t>
            </a:r>
            <a:endParaRPr b="1" sz="2300">
              <a:solidFill>
                <a:srgbClr val="012169"/>
              </a:solidFill>
            </a:endParaRPr>
          </a:p>
        </p:txBody>
      </p:sp>
      <p:pic>
        <p:nvPicPr>
          <p:cNvPr id="330" name="Google Shape;330;p36"/>
          <p:cNvPicPr preferRelativeResize="0"/>
          <p:nvPr/>
        </p:nvPicPr>
        <p:blipFill>
          <a:blip r:embed="rId4">
            <a:alphaModFix/>
          </a:blip>
          <a:stretch>
            <a:fillRect/>
          </a:stretch>
        </p:blipFill>
        <p:spPr>
          <a:xfrm>
            <a:off x="414879" y="1171725"/>
            <a:ext cx="1787251" cy="636000"/>
          </a:xfrm>
          <a:prstGeom prst="rect">
            <a:avLst/>
          </a:prstGeom>
          <a:noFill/>
          <a:ln>
            <a:noFill/>
          </a:ln>
        </p:spPr>
      </p:pic>
      <p:sp>
        <p:nvSpPr>
          <p:cNvPr id="331" name="Google Shape;331;p36"/>
          <p:cNvSpPr txBox="1"/>
          <p:nvPr/>
        </p:nvSpPr>
        <p:spPr>
          <a:xfrm>
            <a:off x="199679" y="769425"/>
            <a:ext cx="2887800" cy="63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012169"/>
                </a:solidFill>
              </a:rPr>
              <a:t>Jin’s ENSO model (1997)</a:t>
            </a:r>
            <a:endParaRPr sz="1600">
              <a:solidFill>
                <a:srgbClr val="012169"/>
              </a:solidFill>
            </a:endParaRPr>
          </a:p>
        </p:txBody>
      </p:sp>
      <p:cxnSp>
        <p:nvCxnSpPr>
          <p:cNvPr id="332" name="Google Shape;332;p36"/>
          <p:cNvCxnSpPr/>
          <p:nvPr/>
        </p:nvCxnSpPr>
        <p:spPr>
          <a:xfrm flipH="1" rot="10800000">
            <a:off x="1795479" y="1142175"/>
            <a:ext cx="304500" cy="413100"/>
          </a:xfrm>
          <a:prstGeom prst="straightConnector1">
            <a:avLst/>
          </a:prstGeom>
          <a:noFill/>
          <a:ln cap="flat" cmpd="sng" w="19050">
            <a:solidFill>
              <a:srgbClr val="012169"/>
            </a:solidFill>
            <a:prstDash val="solid"/>
            <a:round/>
            <a:headEnd len="med" w="med" type="none"/>
            <a:tailEnd len="med" w="med" type="triangle"/>
          </a:ln>
        </p:spPr>
      </p:cxnSp>
      <p:pic>
        <p:nvPicPr>
          <p:cNvPr id="333" name="Google Shape;333;p36"/>
          <p:cNvPicPr preferRelativeResize="0"/>
          <p:nvPr/>
        </p:nvPicPr>
        <p:blipFill>
          <a:blip r:embed="rId5">
            <a:alphaModFix/>
          </a:blip>
          <a:stretch>
            <a:fillRect/>
          </a:stretch>
        </p:blipFill>
        <p:spPr>
          <a:xfrm>
            <a:off x="296568" y="1831936"/>
            <a:ext cx="4476846" cy="2016338"/>
          </a:xfrm>
          <a:prstGeom prst="rect">
            <a:avLst/>
          </a:prstGeom>
          <a:noFill/>
          <a:ln>
            <a:noFill/>
          </a:ln>
        </p:spPr>
      </p:pic>
      <p:sp>
        <p:nvSpPr>
          <p:cNvPr id="334" name="Google Shape;334;p36"/>
          <p:cNvSpPr txBox="1"/>
          <p:nvPr/>
        </p:nvSpPr>
        <p:spPr>
          <a:xfrm>
            <a:off x="982200" y="3747846"/>
            <a:ext cx="2887800" cy="41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012169"/>
                </a:solidFill>
              </a:rPr>
              <a:t>Linear stability analysis</a:t>
            </a:r>
            <a:endParaRPr sz="1600">
              <a:solidFill>
                <a:srgbClr val="012169"/>
              </a:solidFill>
            </a:endParaRPr>
          </a:p>
        </p:txBody>
      </p:sp>
      <p:sp>
        <p:nvSpPr>
          <p:cNvPr id="335" name="Google Shape;335;p36"/>
          <p:cNvSpPr txBox="1"/>
          <p:nvPr/>
        </p:nvSpPr>
        <p:spPr>
          <a:xfrm>
            <a:off x="5422725" y="3747846"/>
            <a:ext cx="2887800" cy="41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012169"/>
                </a:solidFill>
              </a:rPr>
              <a:t>Koopman causal measure</a:t>
            </a:r>
            <a:endParaRPr sz="1600">
              <a:solidFill>
                <a:srgbClr val="012169"/>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39" name="Shape 339"/>
        <p:cNvGrpSpPr/>
        <p:nvPr/>
      </p:nvGrpSpPr>
      <p:grpSpPr>
        <a:xfrm>
          <a:off x="0" y="0"/>
          <a:ext cx="0" cy="0"/>
          <a:chOff x="0" y="0"/>
          <a:chExt cx="0" cy="0"/>
        </a:xfrm>
      </p:grpSpPr>
      <p:sp>
        <p:nvSpPr>
          <p:cNvPr id="340" name="Google Shape;340;p37"/>
          <p:cNvSpPr txBox="1"/>
          <p:nvPr>
            <p:ph type="title"/>
          </p:nvPr>
        </p:nvSpPr>
        <p:spPr>
          <a:xfrm>
            <a:off x="181750" y="140050"/>
            <a:ext cx="8520600" cy="49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Causal Detection of Major ENSO events</a:t>
            </a:r>
            <a:endParaRPr b="1"/>
          </a:p>
        </p:txBody>
      </p:sp>
      <p:pic>
        <p:nvPicPr>
          <p:cNvPr id="341" name="Google Shape;341;p37"/>
          <p:cNvPicPr preferRelativeResize="0"/>
          <p:nvPr/>
        </p:nvPicPr>
        <p:blipFill>
          <a:blip r:embed="rId3">
            <a:alphaModFix/>
          </a:blip>
          <a:stretch>
            <a:fillRect/>
          </a:stretch>
        </p:blipFill>
        <p:spPr>
          <a:xfrm>
            <a:off x="3212500" y="886400"/>
            <a:ext cx="5284701" cy="2971725"/>
          </a:xfrm>
          <a:prstGeom prst="rect">
            <a:avLst/>
          </a:prstGeom>
          <a:noFill/>
          <a:ln>
            <a:noFill/>
          </a:ln>
        </p:spPr>
      </p:pic>
      <p:sp>
        <p:nvSpPr>
          <p:cNvPr id="342" name="Google Shape;342;p37"/>
          <p:cNvSpPr txBox="1"/>
          <p:nvPr/>
        </p:nvSpPr>
        <p:spPr>
          <a:xfrm>
            <a:off x="776850" y="3858125"/>
            <a:ext cx="7590300" cy="90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rgbClr val="012169"/>
                </a:solidFill>
              </a:rPr>
              <a:t>Koopman causality </a:t>
            </a:r>
            <a:r>
              <a:rPr b="1" lang="en" sz="1500">
                <a:solidFill>
                  <a:srgbClr val="012169"/>
                </a:solidFill>
              </a:rPr>
              <a:t>detects statistically significant causal measure of major </a:t>
            </a:r>
            <a:br>
              <a:rPr b="1" lang="en" sz="1500">
                <a:solidFill>
                  <a:srgbClr val="012169"/>
                </a:solidFill>
              </a:rPr>
            </a:br>
            <a:r>
              <a:rPr b="1" lang="en" sz="1500">
                <a:solidFill>
                  <a:srgbClr val="012169"/>
                </a:solidFill>
              </a:rPr>
              <a:t>El Ni</a:t>
            </a:r>
            <a:r>
              <a:rPr b="1" lang="en" sz="1500">
                <a:solidFill>
                  <a:srgbClr val="012169"/>
                </a:solidFill>
              </a:rPr>
              <a:t>ño</a:t>
            </a:r>
            <a:r>
              <a:rPr b="1" lang="en" sz="1500">
                <a:solidFill>
                  <a:srgbClr val="012169"/>
                </a:solidFill>
              </a:rPr>
              <a:t> events</a:t>
            </a:r>
            <a:r>
              <a:rPr lang="en" sz="1500">
                <a:solidFill>
                  <a:srgbClr val="012169"/>
                </a:solidFill>
              </a:rPr>
              <a:t>, paving the way for early detection of tipping points </a:t>
            </a:r>
            <a:br>
              <a:rPr lang="en" sz="1500">
                <a:solidFill>
                  <a:srgbClr val="012169"/>
                </a:solidFill>
              </a:rPr>
            </a:br>
            <a:r>
              <a:rPr lang="en" sz="1500">
                <a:solidFill>
                  <a:srgbClr val="012169"/>
                </a:solidFill>
              </a:rPr>
              <a:t>(e.g., </a:t>
            </a:r>
            <a:r>
              <a:rPr lang="en" sz="1500">
                <a:solidFill>
                  <a:srgbClr val="012169"/>
                </a:solidFill>
              </a:rPr>
              <a:t>stability</a:t>
            </a:r>
            <a:r>
              <a:rPr lang="en" sz="1500">
                <a:solidFill>
                  <a:srgbClr val="012169"/>
                </a:solidFill>
              </a:rPr>
              <a:t> analysis, etc)</a:t>
            </a:r>
            <a:endParaRPr sz="1500">
              <a:solidFill>
                <a:srgbClr val="012169"/>
              </a:solidFill>
            </a:endParaRPr>
          </a:p>
        </p:txBody>
      </p:sp>
      <p:pic>
        <p:nvPicPr>
          <p:cNvPr id="343" name="Google Shape;343;p37"/>
          <p:cNvPicPr preferRelativeResize="0"/>
          <p:nvPr/>
        </p:nvPicPr>
        <p:blipFill rotWithShape="1">
          <a:blip r:embed="rId4">
            <a:alphaModFix/>
          </a:blip>
          <a:srcRect b="0" l="0" r="49847" t="0"/>
          <a:stretch/>
        </p:blipFill>
        <p:spPr>
          <a:xfrm>
            <a:off x="712550" y="886400"/>
            <a:ext cx="2524488" cy="1444943"/>
          </a:xfrm>
          <a:prstGeom prst="rect">
            <a:avLst/>
          </a:prstGeom>
          <a:noFill/>
          <a:ln>
            <a:noFill/>
          </a:ln>
        </p:spPr>
      </p:pic>
      <p:pic>
        <p:nvPicPr>
          <p:cNvPr id="344" name="Google Shape;344;p37"/>
          <p:cNvPicPr preferRelativeResize="0"/>
          <p:nvPr/>
        </p:nvPicPr>
        <p:blipFill rotWithShape="1">
          <a:blip r:embed="rId4">
            <a:alphaModFix/>
          </a:blip>
          <a:srcRect b="0" l="49847" r="0" t="0"/>
          <a:stretch/>
        </p:blipFill>
        <p:spPr>
          <a:xfrm>
            <a:off x="812300" y="2252107"/>
            <a:ext cx="2524488" cy="144494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38"/>
          <p:cNvSpPr txBox="1"/>
          <p:nvPr>
            <p:ph type="title"/>
          </p:nvPr>
        </p:nvSpPr>
        <p:spPr>
          <a:xfrm>
            <a:off x="181750" y="140050"/>
            <a:ext cx="9144000" cy="49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300"/>
              <a:t>Considering Multivariate Consistency in AI forecast model</a:t>
            </a:r>
            <a:endParaRPr sz="2300"/>
          </a:p>
        </p:txBody>
      </p:sp>
      <p:pic>
        <p:nvPicPr>
          <p:cNvPr id="350" name="Google Shape;350;p38"/>
          <p:cNvPicPr preferRelativeResize="0"/>
          <p:nvPr/>
        </p:nvPicPr>
        <p:blipFill>
          <a:blip r:embed="rId3">
            <a:alphaModFix/>
          </a:blip>
          <a:stretch>
            <a:fillRect/>
          </a:stretch>
        </p:blipFill>
        <p:spPr>
          <a:xfrm>
            <a:off x="319675" y="1060250"/>
            <a:ext cx="8504650" cy="32934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39"/>
          <p:cNvSpPr txBox="1"/>
          <p:nvPr>
            <p:ph type="title"/>
          </p:nvPr>
        </p:nvSpPr>
        <p:spPr>
          <a:xfrm>
            <a:off x="181750" y="140050"/>
            <a:ext cx="9144000" cy="49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300"/>
              <a:t>Considering Multivariate Consistency in AI forecast model</a:t>
            </a:r>
            <a:endParaRPr sz="2300"/>
          </a:p>
        </p:txBody>
      </p:sp>
      <p:pic>
        <p:nvPicPr>
          <p:cNvPr id="356" name="Google Shape;356;p39"/>
          <p:cNvPicPr preferRelativeResize="0"/>
          <p:nvPr/>
        </p:nvPicPr>
        <p:blipFill>
          <a:blip r:embed="rId3">
            <a:alphaModFix/>
          </a:blip>
          <a:stretch>
            <a:fillRect/>
          </a:stretch>
        </p:blipFill>
        <p:spPr>
          <a:xfrm>
            <a:off x="381080" y="1787143"/>
            <a:ext cx="8381827" cy="2480475"/>
          </a:xfrm>
          <a:prstGeom prst="rect">
            <a:avLst/>
          </a:prstGeom>
          <a:noFill/>
          <a:ln>
            <a:noFill/>
          </a:ln>
        </p:spPr>
      </p:pic>
      <p:sp>
        <p:nvSpPr>
          <p:cNvPr id="357" name="Google Shape;357;p39"/>
          <p:cNvSpPr txBox="1"/>
          <p:nvPr/>
        </p:nvSpPr>
        <p:spPr>
          <a:xfrm>
            <a:off x="829788" y="1447275"/>
            <a:ext cx="3154800" cy="4155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b="1" lang="en" sz="1500">
                <a:solidFill>
                  <a:srgbClr val="203864"/>
                </a:solidFill>
              </a:rPr>
              <a:t>Trained with </a:t>
            </a:r>
            <a:r>
              <a:rPr b="1" lang="en" sz="1500" u="sng">
                <a:solidFill>
                  <a:srgbClr val="203864"/>
                </a:solidFill>
              </a:rPr>
              <a:t>model-space</a:t>
            </a:r>
            <a:r>
              <a:rPr b="1" lang="en" sz="1500">
                <a:solidFill>
                  <a:srgbClr val="203864"/>
                </a:solidFill>
              </a:rPr>
              <a:t> MSE</a:t>
            </a:r>
            <a:endParaRPr/>
          </a:p>
        </p:txBody>
      </p:sp>
      <p:sp>
        <p:nvSpPr>
          <p:cNvPr id="358" name="Google Shape;358;p39"/>
          <p:cNvSpPr txBox="1"/>
          <p:nvPr/>
        </p:nvSpPr>
        <p:spPr>
          <a:xfrm>
            <a:off x="5259863" y="1447275"/>
            <a:ext cx="3000000" cy="4155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b="1" lang="en" sz="1500">
                <a:solidFill>
                  <a:srgbClr val="203864"/>
                </a:solidFill>
              </a:rPr>
              <a:t>Trained with </a:t>
            </a:r>
            <a:r>
              <a:rPr b="1" lang="en" sz="1500" u="sng">
                <a:solidFill>
                  <a:srgbClr val="203864"/>
                </a:solidFill>
              </a:rPr>
              <a:t>latent-space</a:t>
            </a:r>
            <a:r>
              <a:rPr b="1" lang="en" sz="1500">
                <a:solidFill>
                  <a:srgbClr val="203864"/>
                </a:solidFill>
              </a:rPr>
              <a:t> MSE</a:t>
            </a:r>
            <a:endParaRPr/>
          </a:p>
        </p:txBody>
      </p:sp>
      <p:sp>
        <p:nvSpPr>
          <p:cNvPr id="359" name="Google Shape;359;p39"/>
          <p:cNvSpPr txBox="1"/>
          <p:nvPr/>
        </p:nvSpPr>
        <p:spPr>
          <a:xfrm>
            <a:off x="3096651" y="3926065"/>
            <a:ext cx="766200" cy="31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Blurry</a:t>
            </a:r>
            <a:endParaRPr/>
          </a:p>
        </p:txBody>
      </p:sp>
      <p:sp>
        <p:nvSpPr>
          <p:cNvPr id="360" name="Google Shape;360;p39"/>
          <p:cNvSpPr txBox="1"/>
          <p:nvPr/>
        </p:nvSpPr>
        <p:spPr>
          <a:xfrm>
            <a:off x="7269199" y="3926072"/>
            <a:ext cx="1493700" cy="31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Non-blurry!</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40"/>
          <p:cNvSpPr txBox="1"/>
          <p:nvPr>
            <p:ph type="title"/>
          </p:nvPr>
        </p:nvSpPr>
        <p:spPr>
          <a:xfrm>
            <a:off x="181750" y="140050"/>
            <a:ext cx="9144000" cy="49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300"/>
              <a:t>Physical realism analysis:  Geostrophic balance at 500hPa </a:t>
            </a:r>
            <a:endParaRPr sz="2300"/>
          </a:p>
        </p:txBody>
      </p:sp>
      <p:pic>
        <p:nvPicPr>
          <p:cNvPr id="366" name="Google Shape;366;p40"/>
          <p:cNvPicPr preferRelativeResize="0"/>
          <p:nvPr/>
        </p:nvPicPr>
        <p:blipFill>
          <a:blip r:embed="rId3">
            <a:alphaModFix/>
          </a:blip>
          <a:stretch>
            <a:fillRect/>
          </a:stretch>
        </p:blipFill>
        <p:spPr>
          <a:xfrm>
            <a:off x="389688" y="2885905"/>
            <a:ext cx="8364626" cy="1846100"/>
          </a:xfrm>
          <a:prstGeom prst="rect">
            <a:avLst/>
          </a:prstGeom>
          <a:noFill/>
          <a:ln>
            <a:noFill/>
          </a:ln>
        </p:spPr>
      </p:pic>
      <p:pic>
        <p:nvPicPr>
          <p:cNvPr id="367" name="Google Shape;367;p40"/>
          <p:cNvPicPr preferRelativeResize="0"/>
          <p:nvPr/>
        </p:nvPicPr>
        <p:blipFill>
          <a:blip r:embed="rId4">
            <a:alphaModFix/>
          </a:blip>
          <a:stretch>
            <a:fillRect/>
          </a:stretch>
        </p:blipFill>
        <p:spPr>
          <a:xfrm>
            <a:off x="521025" y="871375"/>
            <a:ext cx="3740445" cy="1846101"/>
          </a:xfrm>
          <a:prstGeom prst="rect">
            <a:avLst/>
          </a:prstGeom>
          <a:noFill/>
          <a:ln>
            <a:noFill/>
          </a:ln>
        </p:spPr>
      </p:pic>
      <p:pic>
        <p:nvPicPr>
          <p:cNvPr id="368" name="Google Shape;368;p40"/>
          <p:cNvPicPr preferRelativeResize="0"/>
          <p:nvPr/>
        </p:nvPicPr>
        <p:blipFill>
          <a:blip r:embed="rId5">
            <a:alphaModFix/>
          </a:blip>
          <a:stretch>
            <a:fillRect/>
          </a:stretch>
        </p:blipFill>
        <p:spPr>
          <a:xfrm>
            <a:off x="4385101" y="709450"/>
            <a:ext cx="3944203" cy="2100250"/>
          </a:xfrm>
          <a:prstGeom prst="rect">
            <a:avLst/>
          </a:prstGeom>
          <a:noFill/>
          <a:ln>
            <a:noFill/>
          </a:ln>
        </p:spPr>
      </p:pic>
      <p:sp>
        <p:nvSpPr>
          <p:cNvPr id="369" name="Google Shape;369;p40"/>
          <p:cNvSpPr txBox="1"/>
          <p:nvPr/>
        </p:nvSpPr>
        <p:spPr>
          <a:xfrm>
            <a:off x="1602782" y="2662541"/>
            <a:ext cx="1108200" cy="2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Latent </a:t>
            </a:r>
            <a:endParaRPr/>
          </a:p>
        </p:txBody>
      </p:sp>
      <p:sp>
        <p:nvSpPr>
          <p:cNvPr id="370" name="Google Shape;370;p40"/>
          <p:cNvSpPr txBox="1"/>
          <p:nvPr/>
        </p:nvSpPr>
        <p:spPr>
          <a:xfrm>
            <a:off x="4153844" y="2662541"/>
            <a:ext cx="1108200" cy="2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State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41"/>
          <p:cNvSpPr txBox="1"/>
          <p:nvPr>
            <p:ph type="title"/>
          </p:nvPr>
        </p:nvSpPr>
        <p:spPr>
          <a:xfrm>
            <a:off x="181750" y="140050"/>
            <a:ext cx="9144000" cy="49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300"/>
              <a:t>Physical realism analysis: Capability of spin-up </a:t>
            </a:r>
            <a:endParaRPr sz="2300"/>
          </a:p>
        </p:txBody>
      </p:sp>
      <p:pic>
        <p:nvPicPr>
          <p:cNvPr id="376" name="Google Shape;376;p41"/>
          <p:cNvPicPr preferRelativeResize="0"/>
          <p:nvPr/>
        </p:nvPicPr>
        <p:blipFill>
          <a:blip r:embed="rId3">
            <a:alphaModFix/>
          </a:blip>
          <a:stretch>
            <a:fillRect/>
          </a:stretch>
        </p:blipFill>
        <p:spPr>
          <a:xfrm>
            <a:off x="1516675" y="765725"/>
            <a:ext cx="6474148" cy="3866151"/>
          </a:xfrm>
          <a:prstGeom prst="rect">
            <a:avLst/>
          </a:prstGeom>
          <a:noFill/>
          <a:ln>
            <a:noFill/>
          </a:ln>
        </p:spPr>
      </p:pic>
      <p:sp>
        <p:nvSpPr>
          <p:cNvPr id="377" name="Google Shape;377;p41"/>
          <p:cNvSpPr/>
          <p:nvPr/>
        </p:nvSpPr>
        <p:spPr>
          <a:xfrm>
            <a:off x="1589450" y="770050"/>
            <a:ext cx="621900" cy="266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81" name="Shape 381"/>
        <p:cNvGrpSpPr/>
        <p:nvPr/>
      </p:nvGrpSpPr>
      <p:grpSpPr>
        <a:xfrm>
          <a:off x="0" y="0"/>
          <a:ext cx="0" cy="0"/>
          <a:chOff x="0" y="0"/>
          <a:chExt cx="0" cy="0"/>
        </a:xfrm>
      </p:grpSpPr>
      <p:sp>
        <p:nvSpPr>
          <p:cNvPr id="382" name="Google Shape;382;p42"/>
          <p:cNvSpPr txBox="1"/>
          <p:nvPr>
            <p:ph type="title"/>
          </p:nvPr>
        </p:nvSpPr>
        <p:spPr>
          <a:xfrm>
            <a:off x="181750" y="140050"/>
            <a:ext cx="9144000" cy="49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300"/>
              <a:t>Statistic performance of latent-constrained forecast model</a:t>
            </a:r>
            <a:endParaRPr sz="2300"/>
          </a:p>
        </p:txBody>
      </p:sp>
      <p:pic>
        <p:nvPicPr>
          <p:cNvPr id="383" name="Google Shape;383;p42"/>
          <p:cNvPicPr preferRelativeResize="0"/>
          <p:nvPr/>
        </p:nvPicPr>
        <p:blipFill>
          <a:blip r:embed="rId3">
            <a:alphaModFix/>
          </a:blip>
          <a:stretch>
            <a:fillRect/>
          </a:stretch>
        </p:blipFill>
        <p:spPr>
          <a:xfrm>
            <a:off x="2408750" y="697675"/>
            <a:ext cx="6356076" cy="4074951"/>
          </a:xfrm>
          <a:prstGeom prst="rect">
            <a:avLst/>
          </a:prstGeom>
          <a:noFill/>
          <a:ln>
            <a:noFill/>
          </a:ln>
        </p:spPr>
      </p:pic>
      <p:sp>
        <p:nvSpPr>
          <p:cNvPr id="384" name="Google Shape;384;p42"/>
          <p:cNvSpPr txBox="1"/>
          <p:nvPr/>
        </p:nvSpPr>
        <p:spPr>
          <a:xfrm>
            <a:off x="317175" y="754375"/>
            <a:ext cx="3154800" cy="12468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b="1" lang="en" sz="1500">
                <a:solidFill>
                  <a:srgbClr val="203864"/>
                </a:solidFill>
              </a:rPr>
              <a:t>Averaged over 2020</a:t>
            </a:r>
            <a:endParaRPr b="1" sz="1500">
              <a:solidFill>
                <a:srgbClr val="203864"/>
              </a:solidFill>
            </a:endParaRPr>
          </a:p>
          <a:p>
            <a:pPr indent="0" lvl="0" marL="0" rtl="0" algn="l">
              <a:lnSpc>
                <a:spcPct val="120000"/>
              </a:lnSpc>
              <a:spcBef>
                <a:spcPts val="0"/>
              </a:spcBef>
              <a:spcAft>
                <a:spcPts val="0"/>
              </a:spcAft>
              <a:buNone/>
            </a:pPr>
            <a:r>
              <a:t/>
            </a:r>
            <a:endParaRPr b="1" sz="1500">
              <a:solidFill>
                <a:srgbClr val="203864"/>
              </a:solidFill>
            </a:endParaRPr>
          </a:p>
          <a:p>
            <a:pPr indent="0" lvl="0" marL="0" rtl="0" algn="l">
              <a:lnSpc>
                <a:spcPct val="120000"/>
              </a:lnSpc>
              <a:spcBef>
                <a:spcPts val="0"/>
              </a:spcBef>
              <a:spcAft>
                <a:spcPts val="0"/>
              </a:spcAft>
              <a:buNone/>
            </a:pPr>
            <a:r>
              <a:rPr b="1" lang="en" sz="1500">
                <a:solidFill>
                  <a:srgbClr val="203864"/>
                </a:solidFill>
              </a:rPr>
              <a:t>RMSE is </a:t>
            </a:r>
            <a:r>
              <a:rPr b="1" lang="en" sz="1500">
                <a:solidFill>
                  <a:srgbClr val="203864"/>
                </a:solidFill>
              </a:rPr>
              <a:t>still</a:t>
            </a:r>
            <a:r>
              <a:rPr b="1" lang="en" sz="1500">
                <a:solidFill>
                  <a:srgbClr val="203864"/>
                </a:solidFill>
              </a:rPr>
              <a:t> lower</a:t>
            </a:r>
            <a:endParaRPr b="1" sz="1500">
              <a:solidFill>
                <a:srgbClr val="203864"/>
              </a:solidFill>
            </a:endParaRPr>
          </a:p>
          <a:p>
            <a:pPr indent="0" lvl="0" marL="0" rtl="0" algn="l">
              <a:lnSpc>
                <a:spcPct val="120000"/>
              </a:lnSpc>
              <a:spcBef>
                <a:spcPts val="0"/>
              </a:spcBef>
              <a:spcAft>
                <a:spcPts val="0"/>
              </a:spcAft>
              <a:buNone/>
            </a:pPr>
            <a:r>
              <a:rPr lang="en" sz="1500">
                <a:solidFill>
                  <a:srgbClr val="203864"/>
                </a:solidFill>
              </a:rPr>
              <a:t>b</a:t>
            </a:r>
            <a:r>
              <a:rPr lang="en" sz="1500">
                <a:solidFill>
                  <a:srgbClr val="203864"/>
                </a:solidFill>
              </a:rPr>
              <a:t>y construction</a:t>
            </a:r>
            <a:endParaRPr sz="1500">
              <a:solidFill>
                <a:srgbClr val="203864"/>
              </a:solidFill>
            </a:endParaRPr>
          </a:p>
        </p:txBody>
      </p:sp>
      <p:sp>
        <p:nvSpPr>
          <p:cNvPr id="385" name="Google Shape;385;p42"/>
          <p:cNvSpPr txBox="1"/>
          <p:nvPr/>
        </p:nvSpPr>
        <p:spPr>
          <a:xfrm>
            <a:off x="1964525" y="4919803"/>
            <a:ext cx="6837600" cy="181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850">
                <a:solidFill>
                  <a:srgbClr val="888888"/>
                </a:solidFill>
              </a:rPr>
              <a:t>Fan et al. submitted</a:t>
            </a:r>
            <a:endParaRPr sz="850">
              <a:solidFill>
                <a:srgbClr val="888888"/>
              </a:solidFill>
            </a:endParaRPr>
          </a:p>
          <a:p>
            <a:pPr indent="0" lvl="0" marL="0" rtl="0" algn="l">
              <a:spcBef>
                <a:spcPts val="0"/>
              </a:spcBef>
              <a:spcAft>
                <a:spcPts val="0"/>
              </a:spcAft>
              <a:buNone/>
            </a:pPr>
            <a:r>
              <a:t/>
            </a:r>
            <a:endParaRPr/>
          </a:p>
        </p:txBody>
      </p:sp>
      <p:sp>
        <p:nvSpPr>
          <p:cNvPr id="386" name="Google Shape;386;p42"/>
          <p:cNvSpPr/>
          <p:nvPr/>
        </p:nvSpPr>
        <p:spPr>
          <a:xfrm>
            <a:off x="5252100" y="4541275"/>
            <a:ext cx="651600" cy="2568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90" name="Shape 390"/>
        <p:cNvGrpSpPr/>
        <p:nvPr/>
      </p:nvGrpSpPr>
      <p:grpSpPr>
        <a:xfrm>
          <a:off x="0" y="0"/>
          <a:ext cx="0" cy="0"/>
          <a:chOff x="0" y="0"/>
          <a:chExt cx="0" cy="0"/>
        </a:xfrm>
      </p:grpSpPr>
      <p:sp>
        <p:nvSpPr>
          <p:cNvPr id="391" name="Google Shape;391;p43"/>
          <p:cNvSpPr txBox="1"/>
          <p:nvPr>
            <p:ph type="title"/>
          </p:nvPr>
        </p:nvSpPr>
        <p:spPr>
          <a:xfrm>
            <a:off x="181750" y="140050"/>
            <a:ext cx="9144000" cy="49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300"/>
              <a:t>Physical realism analysis: Kinetic Energy </a:t>
            </a:r>
            <a:endParaRPr sz="2300"/>
          </a:p>
        </p:txBody>
      </p:sp>
      <p:pic>
        <p:nvPicPr>
          <p:cNvPr id="392" name="Google Shape;392;p43"/>
          <p:cNvPicPr preferRelativeResize="0"/>
          <p:nvPr/>
        </p:nvPicPr>
        <p:blipFill>
          <a:blip r:embed="rId3">
            <a:alphaModFix/>
          </a:blip>
          <a:stretch>
            <a:fillRect/>
          </a:stretch>
        </p:blipFill>
        <p:spPr>
          <a:xfrm>
            <a:off x="1901200" y="957100"/>
            <a:ext cx="5916924" cy="3726226"/>
          </a:xfrm>
          <a:prstGeom prst="rect">
            <a:avLst/>
          </a:prstGeom>
          <a:noFill/>
          <a:ln>
            <a:noFill/>
          </a:ln>
        </p:spPr>
      </p:pic>
      <p:sp>
        <p:nvSpPr>
          <p:cNvPr id="393" name="Google Shape;393;p43"/>
          <p:cNvSpPr txBox="1"/>
          <p:nvPr/>
        </p:nvSpPr>
        <p:spPr>
          <a:xfrm>
            <a:off x="317175" y="754375"/>
            <a:ext cx="3154800" cy="4155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b="1" lang="en" sz="1500">
                <a:solidFill>
                  <a:srgbClr val="203864"/>
                </a:solidFill>
              </a:rPr>
              <a:t>Averaged over 2020</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44"/>
          <p:cNvSpPr txBox="1"/>
          <p:nvPr>
            <p:ph type="title"/>
          </p:nvPr>
        </p:nvSpPr>
        <p:spPr>
          <a:xfrm>
            <a:off x="181750" y="140050"/>
            <a:ext cx="9144000" cy="49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300"/>
              <a:t>Latent </a:t>
            </a:r>
            <a:r>
              <a:rPr lang="en" sz="2300"/>
              <a:t>spaces</a:t>
            </a:r>
            <a:r>
              <a:rPr lang="en" sz="2300"/>
              <a:t> are powerful for long-term </a:t>
            </a:r>
            <a:r>
              <a:rPr lang="en" sz="2300"/>
              <a:t>prediction</a:t>
            </a:r>
            <a:r>
              <a:rPr lang="en" sz="2300"/>
              <a:t> </a:t>
            </a:r>
            <a:endParaRPr sz="2300"/>
          </a:p>
        </p:txBody>
      </p:sp>
      <p:sp>
        <p:nvSpPr>
          <p:cNvPr id="399" name="Google Shape;399;p44"/>
          <p:cNvSpPr txBox="1"/>
          <p:nvPr/>
        </p:nvSpPr>
        <p:spPr>
          <a:xfrm>
            <a:off x="293075" y="824275"/>
            <a:ext cx="8590800" cy="3801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a:solidFill>
                  <a:schemeClr val="dk1"/>
                </a:solidFill>
              </a:rPr>
              <a:t>Advantages of latent spaces for physical systems:</a:t>
            </a:r>
            <a:endParaRPr b="1">
              <a:solidFill>
                <a:schemeClr val="dk1"/>
              </a:solidFill>
            </a:endParaRPr>
          </a:p>
          <a:p>
            <a:pPr indent="-317500" lvl="0" marL="457200" rtl="0" algn="l">
              <a:lnSpc>
                <a:spcPct val="115000"/>
              </a:lnSpc>
              <a:spcBef>
                <a:spcPts val="1200"/>
              </a:spcBef>
              <a:spcAft>
                <a:spcPts val="0"/>
              </a:spcAft>
              <a:buClr>
                <a:schemeClr val="dk1"/>
              </a:buClr>
              <a:buSzPts val="1400"/>
              <a:buChar char="●"/>
            </a:pPr>
            <a:r>
              <a:rPr b="1" lang="en">
                <a:solidFill>
                  <a:schemeClr val="dk1"/>
                </a:solidFill>
              </a:rPr>
              <a:t>Dimensionality reduction</a:t>
            </a:r>
            <a:r>
              <a:rPr lang="en">
                <a:solidFill>
                  <a:schemeClr val="dk1"/>
                </a:solidFill>
              </a:rPr>
              <a:t>: latent space captures main degrees of freedom, filters out noise.</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b="1" lang="en">
                <a:solidFill>
                  <a:schemeClr val="dk1"/>
                </a:solidFill>
              </a:rPr>
              <a:t>Stability/</a:t>
            </a:r>
            <a:r>
              <a:rPr b="1" lang="en">
                <a:solidFill>
                  <a:schemeClr val="dk1"/>
                </a:solidFill>
              </a:rPr>
              <a:t>sharpness</a:t>
            </a:r>
            <a:r>
              <a:rPr lang="en">
                <a:solidFill>
                  <a:schemeClr val="dk1"/>
                </a:solidFill>
              </a:rPr>
              <a:t>:</a:t>
            </a:r>
            <a:r>
              <a:rPr lang="en">
                <a:solidFill>
                  <a:schemeClr val="dk1"/>
                </a:solidFill>
              </a:rPr>
              <a:t> reduces error accumulation in rollouts, keeps trajectories on a more realistic manifold.</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b="1" lang="en">
                <a:solidFill>
                  <a:schemeClr val="dk1"/>
                </a:solidFill>
              </a:rPr>
              <a:t>More disentangled dynamics</a:t>
            </a:r>
            <a:r>
              <a:rPr lang="en">
                <a:solidFill>
                  <a:schemeClr val="dk1"/>
                </a:solidFill>
              </a:rPr>
              <a:t>: disentangles scales, easier to learn </a:t>
            </a:r>
            <a:r>
              <a:rPr lang="en">
                <a:solidFill>
                  <a:schemeClr val="dk1"/>
                </a:solidFill>
              </a:rPr>
              <a:t>different</a:t>
            </a:r>
            <a:r>
              <a:rPr lang="en">
                <a:solidFill>
                  <a:schemeClr val="dk1"/>
                </a:solidFill>
              </a:rPr>
              <a:t> scales, </a:t>
            </a:r>
            <a:r>
              <a:rPr lang="en">
                <a:solidFill>
                  <a:schemeClr val="dk1"/>
                </a:solidFill>
              </a:rPr>
              <a:t>coherent structures better preserved</a:t>
            </a:r>
            <a:r>
              <a:rPr lang="en">
                <a:solidFill>
                  <a:schemeClr val="dk1"/>
                </a:solidFill>
              </a:rPr>
              <a:t>.</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b="1" lang="en">
                <a:solidFill>
                  <a:schemeClr val="dk1"/>
                </a:solidFill>
              </a:rPr>
              <a:t>Decoder prior</a:t>
            </a:r>
            <a:r>
              <a:rPr lang="en">
                <a:solidFill>
                  <a:schemeClr val="dk1"/>
                </a:solidFill>
              </a:rPr>
              <a:t>: ensures outputs remain physically consistent and sharp.</a:t>
            </a:r>
            <a:endParaRPr>
              <a:solidFill>
                <a:schemeClr val="dk1"/>
              </a:solidFill>
            </a:endParaRPr>
          </a:p>
          <a:p>
            <a:pPr indent="0" lvl="0" marL="0" rtl="0" algn="l">
              <a:lnSpc>
                <a:spcPct val="115000"/>
              </a:lnSpc>
              <a:spcBef>
                <a:spcPts val="1200"/>
              </a:spcBef>
              <a:spcAft>
                <a:spcPts val="0"/>
              </a:spcAft>
              <a:buNone/>
            </a:pPr>
            <a:r>
              <a:t/>
            </a:r>
            <a:endParaRPr>
              <a:solidFill>
                <a:schemeClr val="dk1"/>
              </a:solidFill>
            </a:endParaRPr>
          </a:p>
          <a:p>
            <a:pPr indent="0" lvl="0" marL="0" rtl="0" algn="l">
              <a:lnSpc>
                <a:spcPct val="115000"/>
              </a:lnSpc>
              <a:spcBef>
                <a:spcPts val="1200"/>
              </a:spcBef>
              <a:spcAft>
                <a:spcPts val="0"/>
              </a:spcAft>
              <a:buNone/>
            </a:pPr>
            <a:r>
              <a:rPr lang="en">
                <a:solidFill>
                  <a:schemeClr val="dk1"/>
                </a:solidFill>
              </a:rPr>
              <a:t>Still many open questions: </a:t>
            </a:r>
            <a:br>
              <a:rPr lang="en">
                <a:solidFill>
                  <a:schemeClr val="dk1"/>
                </a:solidFill>
              </a:rPr>
            </a:br>
            <a:r>
              <a:rPr lang="en">
                <a:solidFill>
                  <a:schemeClr val="dk1"/>
                </a:solidFill>
              </a:rPr>
              <a:t>accurate chaotic behavior, accurate representation of </a:t>
            </a:r>
            <a:r>
              <a:rPr lang="en">
                <a:solidFill>
                  <a:schemeClr val="dk1"/>
                </a:solidFill>
              </a:rPr>
              <a:t>stochasticity</a:t>
            </a:r>
            <a:r>
              <a:rPr lang="en">
                <a:solidFill>
                  <a:schemeClr val="dk1"/>
                </a:solidFill>
              </a:rPr>
              <a:t> (</a:t>
            </a:r>
            <a:r>
              <a:rPr lang="en">
                <a:solidFill>
                  <a:schemeClr val="dk1"/>
                </a:solidFill>
              </a:rPr>
              <a:t>space</a:t>
            </a:r>
            <a:r>
              <a:rPr lang="en">
                <a:solidFill>
                  <a:schemeClr val="dk1"/>
                </a:solidFill>
              </a:rPr>
              <a:t> and time), time horizon of predictability, long-range forecasts…</a:t>
            </a:r>
            <a:endParaRPr>
              <a:solidFill>
                <a:schemeClr val="dk1"/>
              </a:solidFill>
            </a:endParaRPr>
          </a:p>
          <a:p>
            <a:pPr indent="0" lvl="0" marL="0" rtl="0" algn="l">
              <a:spcBef>
                <a:spcPts val="120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45"/>
          <p:cNvSpPr txBox="1"/>
          <p:nvPr>
            <p:ph type="title"/>
          </p:nvPr>
        </p:nvSpPr>
        <p:spPr>
          <a:xfrm>
            <a:off x="218350" y="0"/>
            <a:ext cx="8749500" cy="8178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1B285E"/>
              </a:buClr>
              <a:buSzPts val="4100"/>
              <a:buFont typeface="Verdana"/>
              <a:buNone/>
            </a:pPr>
            <a:r>
              <a:rPr b="1" i="1" lang="en" sz="2200"/>
              <a:t>Examples of latent spaces in climate</a:t>
            </a:r>
            <a:endParaRPr b="1" i="1" sz="2200">
              <a:solidFill>
                <a:srgbClr val="FF0000"/>
              </a:solidFill>
            </a:endParaRPr>
          </a:p>
        </p:txBody>
      </p:sp>
      <p:sp>
        <p:nvSpPr>
          <p:cNvPr id="405" name="Google Shape;405;p45"/>
          <p:cNvSpPr txBox="1"/>
          <p:nvPr/>
        </p:nvSpPr>
        <p:spPr>
          <a:xfrm>
            <a:off x="922200" y="1775425"/>
            <a:ext cx="7299600" cy="1323600"/>
          </a:xfrm>
          <a:prstGeom prst="rect">
            <a:avLst/>
          </a:prstGeom>
          <a:noFill/>
          <a:ln>
            <a:noFill/>
          </a:ln>
        </p:spPr>
        <p:txBody>
          <a:bodyPr anchorCtr="0" anchor="t" bIns="45700" lIns="91425" spcFirstLastPara="1" rIns="91425" wrap="square" tIns="45700">
            <a:spAutoFit/>
          </a:bodyPr>
          <a:lstStyle/>
          <a:p>
            <a:pPr indent="0" lvl="0" marL="457200" marR="0" rtl="0" algn="ctr">
              <a:lnSpc>
                <a:spcPct val="100000"/>
              </a:lnSpc>
              <a:spcBef>
                <a:spcPts val="0"/>
              </a:spcBef>
              <a:spcAft>
                <a:spcPts val="0"/>
              </a:spcAft>
              <a:buNone/>
            </a:pPr>
            <a:r>
              <a:rPr lang="en" sz="2000">
                <a:solidFill>
                  <a:srgbClr val="E6B8AF"/>
                </a:solidFill>
              </a:rPr>
              <a:t>1. Turbulence - Prediction</a:t>
            </a:r>
            <a:endParaRPr sz="2000">
              <a:solidFill>
                <a:srgbClr val="E6B8AF"/>
              </a:solidFill>
            </a:endParaRPr>
          </a:p>
          <a:p>
            <a:pPr indent="0" lvl="0" marL="457200" marR="0" rtl="0" algn="ctr">
              <a:lnSpc>
                <a:spcPct val="100000"/>
              </a:lnSpc>
              <a:spcBef>
                <a:spcPts val="0"/>
              </a:spcBef>
              <a:spcAft>
                <a:spcPts val="0"/>
              </a:spcAft>
              <a:buNone/>
            </a:pPr>
            <a:r>
              <a:rPr lang="en" sz="2000">
                <a:solidFill>
                  <a:schemeClr val="dk1"/>
                </a:solidFill>
              </a:rPr>
              <a:t>2. Latent space and data assimilation - Model-data fusion</a:t>
            </a:r>
            <a:endParaRPr sz="2000">
              <a:solidFill>
                <a:schemeClr val="dk1"/>
              </a:solidFill>
            </a:endParaRPr>
          </a:p>
          <a:p>
            <a:pPr indent="0" lvl="0" marL="457200" rtl="0" algn="ctr">
              <a:spcBef>
                <a:spcPts val="0"/>
              </a:spcBef>
              <a:spcAft>
                <a:spcPts val="0"/>
              </a:spcAft>
              <a:buNone/>
            </a:pPr>
            <a:r>
              <a:rPr lang="en" sz="2000">
                <a:solidFill>
                  <a:srgbClr val="E6B8AF"/>
                </a:solidFill>
              </a:rPr>
              <a:t>3. (Deep) convection - Understanding</a:t>
            </a:r>
            <a:endParaRPr sz="2000">
              <a:solidFill>
                <a:schemeClr val="dk1"/>
              </a:solidFill>
            </a:endParaRPr>
          </a:p>
          <a:p>
            <a:pPr indent="0" lvl="0" marL="457200" marR="0" rtl="0" algn="ctr">
              <a:lnSpc>
                <a:spcPct val="100000"/>
              </a:lnSpc>
              <a:spcBef>
                <a:spcPts val="0"/>
              </a:spcBef>
              <a:spcAft>
                <a:spcPts val="0"/>
              </a:spcAft>
              <a:buNone/>
            </a:pPr>
            <a:r>
              <a:t/>
            </a:r>
            <a:endParaRPr sz="2000">
              <a:solidFill>
                <a:srgbClr val="E6B8A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9"/>
          <p:cNvSpPr txBox="1"/>
          <p:nvPr>
            <p:ph type="title"/>
          </p:nvPr>
        </p:nvSpPr>
        <p:spPr>
          <a:xfrm>
            <a:off x="218350" y="0"/>
            <a:ext cx="8749500" cy="8178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1B285E"/>
              </a:buClr>
              <a:buSzPts val="4100"/>
              <a:buFont typeface="Verdana"/>
              <a:buNone/>
            </a:pPr>
            <a:r>
              <a:rPr b="1" i="1" lang="en" sz="2200"/>
              <a:t>Machine learning and AI have had a profound impact on weather and climate applications…</a:t>
            </a:r>
            <a:endParaRPr b="1" i="1" sz="2200">
              <a:solidFill>
                <a:srgbClr val="FF0000"/>
              </a:solidFill>
            </a:endParaRPr>
          </a:p>
        </p:txBody>
      </p:sp>
      <p:sp>
        <p:nvSpPr>
          <p:cNvPr id="97" name="Google Shape;97;p19"/>
          <p:cNvSpPr txBox="1"/>
          <p:nvPr/>
        </p:nvSpPr>
        <p:spPr>
          <a:xfrm>
            <a:off x="3263852" y="772750"/>
            <a:ext cx="26163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sz="2000"/>
              <a:t>Weather forecasting</a:t>
            </a:r>
            <a:endParaRPr/>
          </a:p>
        </p:txBody>
      </p:sp>
      <p:pic>
        <p:nvPicPr>
          <p:cNvPr id="98" name="Google Shape;98;p19" title="Chart"/>
          <p:cNvPicPr preferRelativeResize="0"/>
          <p:nvPr/>
        </p:nvPicPr>
        <p:blipFill>
          <a:blip r:embed="rId3">
            <a:alphaModFix/>
          </a:blip>
          <a:stretch>
            <a:fillRect/>
          </a:stretch>
        </p:blipFill>
        <p:spPr>
          <a:xfrm>
            <a:off x="100450" y="1276800"/>
            <a:ext cx="6248250" cy="3862425"/>
          </a:xfrm>
          <a:prstGeom prst="rect">
            <a:avLst/>
          </a:prstGeom>
          <a:noFill/>
          <a:ln>
            <a:noFill/>
          </a:ln>
        </p:spPr>
      </p:pic>
      <p:cxnSp>
        <p:nvCxnSpPr>
          <p:cNvPr id="99" name="Google Shape;99;p19"/>
          <p:cNvCxnSpPr/>
          <p:nvPr/>
        </p:nvCxnSpPr>
        <p:spPr>
          <a:xfrm>
            <a:off x="735700" y="2181250"/>
            <a:ext cx="5397000" cy="0"/>
          </a:xfrm>
          <a:prstGeom prst="straightConnector1">
            <a:avLst/>
          </a:prstGeom>
          <a:noFill/>
          <a:ln cap="flat" cmpd="sng" w="28575">
            <a:solidFill>
              <a:srgbClr val="34A853"/>
            </a:solidFill>
            <a:prstDash val="solid"/>
            <a:round/>
            <a:headEnd len="med" w="med" type="none"/>
            <a:tailEnd len="med" w="med" type="none"/>
          </a:ln>
        </p:spPr>
      </p:cxnSp>
      <p:sp>
        <p:nvSpPr>
          <p:cNvPr id="100" name="Google Shape;100;p19"/>
          <p:cNvSpPr txBox="1"/>
          <p:nvPr/>
        </p:nvSpPr>
        <p:spPr>
          <a:xfrm rot="-5400000">
            <a:off x="-1154300" y="3032675"/>
            <a:ext cx="2693400" cy="18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595959"/>
                </a:solidFill>
                <a:highlight>
                  <a:srgbClr val="FFFFFF"/>
                </a:highlight>
              </a:rPr>
              <a:t>% skill relative to ECMWF IFS</a:t>
            </a:r>
            <a:endParaRPr sz="1200">
              <a:solidFill>
                <a:srgbClr val="595959"/>
              </a:solidFill>
              <a:highlight>
                <a:srgbClr val="FFFFFF"/>
              </a:highlight>
            </a:endParaRPr>
          </a:p>
        </p:txBody>
      </p:sp>
      <p:sp>
        <p:nvSpPr>
          <p:cNvPr id="101" name="Google Shape;101;p19"/>
          <p:cNvSpPr/>
          <p:nvPr/>
        </p:nvSpPr>
        <p:spPr>
          <a:xfrm>
            <a:off x="4949900" y="1346375"/>
            <a:ext cx="1530600" cy="745500"/>
          </a:xfrm>
          <a:prstGeom prst="ellipse">
            <a:avLst/>
          </a:prstGeom>
          <a:noFill/>
          <a:ln cap="flat" cmpd="sng" w="28575">
            <a:solidFill>
              <a:srgbClr val="FBBC0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2" name="Google Shape;102;p19"/>
          <p:cNvSpPr txBox="1"/>
          <p:nvPr/>
        </p:nvSpPr>
        <p:spPr>
          <a:xfrm>
            <a:off x="6182100" y="4640400"/>
            <a:ext cx="2961900" cy="42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BFBFBF"/>
                </a:solidFill>
              </a:rPr>
              <a:t>Chart by Stephan Rasp @DeepMind</a:t>
            </a:r>
            <a:endParaRPr sz="1000">
              <a:solidFill>
                <a:srgbClr val="BFBFBF"/>
              </a:solidFill>
            </a:endParaRPr>
          </a:p>
        </p:txBody>
      </p:sp>
      <p:sp>
        <p:nvSpPr>
          <p:cNvPr id="103" name="Google Shape;103;p19"/>
          <p:cNvSpPr txBox="1"/>
          <p:nvPr/>
        </p:nvSpPr>
        <p:spPr>
          <a:xfrm>
            <a:off x="606475" y="4747500"/>
            <a:ext cx="894600" cy="21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595959"/>
                </a:solidFill>
                <a:highlight>
                  <a:srgbClr val="FFFFFF"/>
                </a:highlight>
              </a:rPr>
              <a:t>Jan 2019</a:t>
            </a:r>
            <a:endParaRPr sz="1200">
              <a:solidFill>
                <a:srgbClr val="595959"/>
              </a:solidFill>
              <a:highlight>
                <a:srgbClr val="FFFFFF"/>
              </a:highlight>
            </a:endParaRPr>
          </a:p>
        </p:txBody>
      </p:sp>
      <p:sp>
        <p:nvSpPr>
          <p:cNvPr id="104" name="Google Shape;104;p19"/>
          <p:cNvSpPr txBox="1"/>
          <p:nvPr/>
        </p:nvSpPr>
        <p:spPr>
          <a:xfrm>
            <a:off x="1732900" y="4747500"/>
            <a:ext cx="894600" cy="21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595959"/>
                </a:solidFill>
                <a:highlight>
                  <a:srgbClr val="FFFFFF"/>
                </a:highlight>
              </a:rPr>
              <a:t>Jan 2020</a:t>
            </a:r>
            <a:endParaRPr sz="1200">
              <a:solidFill>
                <a:srgbClr val="595959"/>
              </a:solidFill>
              <a:highlight>
                <a:srgbClr val="FFFFFF"/>
              </a:highlight>
            </a:endParaRPr>
          </a:p>
        </p:txBody>
      </p:sp>
      <p:sp>
        <p:nvSpPr>
          <p:cNvPr id="105" name="Google Shape;105;p19"/>
          <p:cNvSpPr txBox="1"/>
          <p:nvPr/>
        </p:nvSpPr>
        <p:spPr>
          <a:xfrm>
            <a:off x="2859325" y="4747500"/>
            <a:ext cx="894600" cy="21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595959"/>
                </a:solidFill>
                <a:highlight>
                  <a:srgbClr val="FFFFFF"/>
                </a:highlight>
              </a:rPr>
              <a:t>Jan 2021</a:t>
            </a:r>
            <a:endParaRPr sz="1200">
              <a:solidFill>
                <a:srgbClr val="595959"/>
              </a:solidFill>
              <a:highlight>
                <a:srgbClr val="FFFFFF"/>
              </a:highlight>
            </a:endParaRPr>
          </a:p>
        </p:txBody>
      </p:sp>
      <p:sp>
        <p:nvSpPr>
          <p:cNvPr id="106" name="Google Shape;106;p19"/>
          <p:cNvSpPr txBox="1"/>
          <p:nvPr/>
        </p:nvSpPr>
        <p:spPr>
          <a:xfrm>
            <a:off x="3985750" y="4747500"/>
            <a:ext cx="894600" cy="21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595959"/>
                </a:solidFill>
                <a:highlight>
                  <a:srgbClr val="FFFFFF"/>
                </a:highlight>
              </a:rPr>
              <a:t>Jan 2022</a:t>
            </a:r>
            <a:endParaRPr sz="1200">
              <a:solidFill>
                <a:srgbClr val="595959"/>
              </a:solidFill>
              <a:highlight>
                <a:srgbClr val="FFFFFF"/>
              </a:highlight>
            </a:endParaRPr>
          </a:p>
        </p:txBody>
      </p:sp>
      <p:sp>
        <p:nvSpPr>
          <p:cNvPr id="107" name="Google Shape;107;p19"/>
          <p:cNvSpPr txBox="1"/>
          <p:nvPr/>
        </p:nvSpPr>
        <p:spPr>
          <a:xfrm>
            <a:off x="5112175" y="4747500"/>
            <a:ext cx="894600" cy="21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595959"/>
                </a:solidFill>
                <a:highlight>
                  <a:srgbClr val="FFFFFF"/>
                </a:highlight>
              </a:rPr>
              <a:t>Jan 2023</a:t>
            </a:r>
            <a:endParaRPr sz="1200">
              <a:solidFill>
                <a:srgbClr val="595959"/>
              </a:solidFill>
              <a:highlight>
                <a:srgbClr val="FFFFFF"/>
              </a:highligh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46"/>
          <p:cNvSpPr txBox="1"/>
          <p:nvPr>
            <p:ph type="title"/>
          </p:nvPr>
        </p:nvSpPr>
        <p:spPr>
          <a:xfrm>
            <a:off x="181750" y="140050"/>
            <a:ext cx="8520600" cy="49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2100">
                <a:solidFill>
                  <a:srgbClr val="1B285E"/>
                </a:solidFill>
              </a:rPr>
              <a:t>Bridging the Great Chasm</a:t>
            </a:r>
            <a:endParaRPr/>
          </a:p>
        </p:txBody>
      </p:sp>
      <p:sp>
        <p:nvSpPr>
          <p:cNvPr id="411" name="Google Shape;411;p46"/>
          <p:cNvSpPr txBox="1"/>
          <p:nvPr/>
        </p:nvSpPr>
        <p:spPr>
          <a:xfrm>
            <a:off x="1129150" y="3747325"/>
            <a:ext cx="2200800" cy="63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2"/>
                </a:solidFill>
              </a:rPr>
              <a:t>Physical </a:t>
            </a:r>
            <a:r>
              <a:rPr b="1" lang="en" sz="1800">
                <a:solidFill>
                  <a:schemeClr val="dk2"/>
                </a:solidFill>
              </a:rPr>
              <a:t>Model</a:t>
            </a:r>
            <a:endParaRPr b="1" sz="1800">
              <a:solidFill>
                <a:schemeClr val="dk2"/>
              </a:solidFill>
            </a:endParaRPr>
          </a:p>
        </p:txBody>
      </p:sp>
      <p:pic>
        <p:nvPicPr>
          <p:cNvPr id="412" name="Google Shape;412;p46"/>
          <p:cNvPicPr preferRelativeResize="0"/>
          <p:nvPr/>
        </p:nvPicPr>
        <p:blipFill>
          <a:blip r:embed="rId3">
            <a:alphaModFix/>
          </a:blip>
          <a:stretch>
            <a:fillRect/>
          </a:stretch>
        </p:blipFill>
        <p:spPr>
          <a:xfrm>
            <a:off x="6170600" y="1863787"/>
            <a:ext cx="1716950" cy="1716926"/>
          </a:xfrm>
          <a:prstGeom prst="rect">
            <a:avLst/>
          </a:prstGeom>
          <a:noFill/>
          <a:ln>
            <a:noFill/>
          </a:ln>
        </p:spPr>
      </p:pic>
      <p:pic>
        <p:nvPicPr>
          <p:cNvPr id="413" name="Google Shape;413;p46"/>
          <p:cNvPicPr preferRelativeResize="0"/>
          <p:nvPr/>
        </p:nvPicPr>
        <p:blipFill rotWithShape="1">
          <a:blip r:embed="rId4">
            <a:alphaModFix/>
          </a:blip>
          <a:srcRect b="0" l="29066" r="48314" t="0"/>
          <a:stretch/>
        </p:blipFill>
        <p:spPr>
          <a:xfrm>
            <a:off x="1323673" y="1689325"/>
            <a:ext cx="1811774" cy="2129100"/>
          </a:xfrm>
          <a:prstGeom prst="rect">
            <a:avLst/>
          </a:prstGeom>
          <a:noFill/>
          <a:ln>
            <a:noFill/>
          </a:ln>
        </p:spPr>
      </p:pic>
      <p:sp>
        <p:nvSpPr>
          <p:cNvPr id="414" name="Google Shape;414;p46"/>
          <p:cNvSpPr txBox="1"/>
          <p:nvPr/>
        </p:nvSpPr>
        <p:spPr>
          <a:xfrm>
            <a:off x="5928675" y="3763800"/>
            <a:ext cx="2200800" cy="63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2"/>
                </a:solidFill>
              </a:rPr>
              <a:t>Observations</a:t>
            </a:r>
            <a:endParaRPr b="1" sz="1800">
              <a:solidFill>
                <a:schemeClr val="dk2"/>
              </a:solidFill>
            </a:endParaRPr>
          </a:p>
        </p:txBody>
      </p:sp>
      <p:sp>
        <p:nvSpPr>
          <p:cNvPr id="415" name="Google Shape;415;p46"/>
          <p:cNvSpPr txBox="1"/>
          <p:nvPr/>
        </p:nvSpPr>
        <p:spPr>
          <a:xfrm>
            <a:off x="5360300" y="2780325"/>
            <a:ext cx="8103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000"/>
              <a:t>📡</a:t>
            </a:r>
            <a:endParaRPr sz="4000"/>
          </a:p>
        </p:txBody>
      </p:sp>
      <p:sp>
        <p:nvSpPr>
          <p:cNvPr id="416" name="Google Shape;416;p46"/>
          <p:cNvSpPr txBox="1"/>
          <p:nvPr/>
        </p:nvSpPr>
        <p:spPr>
          <a:xfrm>
            <a:off x="8005225" y="2780325"/>
            <a:ext cx="8103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000"/>
              <a:t>🔭</a:t>
            </a:r>
            <a:endParaRPr sz="4000"/>
          </a:p>
        </p:txBody>
      </p:sp>
      <p:sp>
        <p:nvSpPr>
          <p:cNvPr id="417" name="Google Shape;417;p46"/>
          <p:cNvSpPr txBox="1"/>
          <p:nvPr/>
        </p:nvSpPr>
        <p:spPr>
          <a:xfrm>
            <a:off x="7935850" y="1689325"/>
            <a:ext cx="8793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000"/>
              <a:t>🛩️</a:t>
            </a:r>
            <a:endParaRPr sz="4000"/>
          </a:p>
        </p:txBody>
      </p:sp>
      <p:cxnSp>
        <p:nvCxnSpPr>
          <p:cNvPr id="418" name="Google Shape;418;p46"/>
          <p:cNvCxnSpPr/>
          <p:nvPr/>
        </p:nvCxnSpPr>
        <p:spPr>
          <a:xfrm>
            <a:off x="4423650" y="1017725"/>
            <a:ext cx="0" cy="3844200"/>
          </a:xfrm>
          <a:prstGeom prst="straightConnector1">
            <a:avLst/>
          </a:prstGeom>
          <a:noFill/>
          <a:ln cap="flat" cmpd="sng" w="76200">
            <a:solidFill>
              <a:schemeClr val="dk2"/>
            </a:solidFill>
            <a:prstDash val="solid"/>
            <a:round/>
            <a:headEnd len="med" w="med" type="none"/>
            <a:tailEnd len="med" w="med" type="none"/>
          </a:ln>
        </p:spPr>
      </p:cxnSp>
      <p:pic>
        <p:nvPicPr>
          <p:cNvPr id="419" name="Google Shape;419;p46"/>
          <p:cNvPicPr preferRelativeResize="0"/>
          <p:nvPr/>
        </p:nvPicPr>
        <p:blipFill>
          <a:blip r:embed="rId5">
            <a:alphaModFix/>
          </a:blip>
          <a:stretch>
            <a:fillRect/>
          </a:stretch>
        </p:blipFill>
        <p:spPr>
          <a:xfrm>
            <a:off x="6659675" y="1130975"/>
            <a:ext cx="738825" cy="732801"/>
          </a:xfrm>
          <a:prstGeom prst="rect">
            <a:avLst/>
          </a:prstGeom>
          <a:noFill/>
          <a:ln>
            <a:noFill/>
          </a:ln>
        </p:spPr>
      </p:pic>
      <p:pic>
        <p:nvPicPr>
          <p:cNvPr id="420" name="Google Shape;420;p46"/>
          <p:cNvPicPr preferRelativeResize="0"/>
          <p:nvPr/>
        </p:nvPicPr>
        <p:blipFill>
          <a:blip r:embed="rId6">
            <a:alphaModFix/>
          </a:blip>
          <a:stretch>
            <a:fillRect/>
          </a:stretch>
        </p:blipFill>
        <p:spPr>
          <a:xfrm>
            <a:off x="5213423" y="1786952"/>
            <a:ext cx="810300" cy="810300"/>
          </a:xfrm>
          <a:prstGeom prst="rect">
            <a:avLst/>
          </a:prstGeom>
          <a:noFill/>
          <a:ln>
            <a:noFill/>
          </a:ln>
        </p:spPr>
      </p:pic>
      <p:sp>
        <p:nvSpPr>
          <p:cNvPr id="421" name="Google Shape;421;p46"/>
          <p:cNvSpPr/>
          <p:nvPr/>
        </p:nvSpPr>
        <p:spPr>
          <a:xfrm>
            <a:off x="3190675" y="2100600"/>
            <a:ext cx="2354400" cy="1229100"/>
          </a:xfrm>
          <a:prstGeom prst="lef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t>Data Assimilation</a:t>
            </a:r>
            <a:endParaRPr b="1" sz="2000"/>
          </a:p>
        </p:txBody>
      </p:sp>
      <p:sp>
        <p:nvSpPr>
          <p:cNvPr id="422" name="Google Shape;422;p46"/>
          <p:cNvSpPr txBox="1"/>
          <p:nvPr/>
        </p:nvSpPr>
        <p:spPr>
          <a:xfrm>
            <a:off x="102200" y="4314450"/>
            <a:ext cx="3767400" cy="4695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rPr>
              <a:t>Goal</a:t>
            </a:r>
            <a:r>
              <a:rPr lang="en" sz="1800">
                <a:solidFill>
                  <a:schemeClr val="dk2"/>
                </a:solidFill>
              </a:rPr>
              <a:t>: bridging the chasm with DA</a:t>
            </a:r>
            <a:endParaRPr sz="1800">
              <a:solidFill>
                <a:schemeClr val="dk2"/>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47"/>
          <p:cNvSpPr txBox="1"/>
          <p:nvPr>
            <p:ph type="title"/>
          </p:nvPr>
        </p:nvSpPr>
        <p:spPr>
          <a:xfrm>
            <a:off x="311700" y="626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i="1" lang="en" sz="3040"/>
              <a:t>“[S]atellite data make the biggest contribution to global forecast skill today…”</a:t>
            </a:r>
            <a:endParaRPr b="1" i="1" sz="3040"/>
          </a:p>
        </p:txBody>
      </p:sp>
      <p:sp>
        <p:nvSpPr>
          <p:cNvPr id="428" name="Google Shape;428;p47"/>
          <p:cNvSpPr txBox="1"/>
          <p:nvPr/>
        </p:nvSpPr>
        <p:spPr>
          <a:xfrm>
            <a:off x="863675" y="1695600"/>
            <a:ext cx="7769400" cy="477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i="1" lang="en" sz="1800">
                <a:solidFill>
                  <a:schemeClr val="dk2"/>
                </a:solidFill>
              </a:rPr>
              <a:t>– European Centre for Medium-Range Weather Forecasts (ECMWF)</a:t>
            </a:r>
            <a:endParaRPr i="1" sz="1800">
              <a:solidFill>
                <a:schemeClr val="dk2"/>
              </a:solidFill>
            </a:endParaRPr>
          </a:p>
        </p:txBody>
      </p:sp>
      <p:sp>
        <p:nvSpPr>
          <p:cNvPr id="429" name="Google Shape;429;p47"/>
          <p:cNvSpPr/>
          <p:nvPr/>
        </p:nvSpPr>
        <p:spPr>
          <a:xfrm>
            <a:off x="939450" y="3031800"/>
            <a:ext cx="3092100" cy="9597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Insufficient</a:t>
            </a:r>
            <a:r>
              <a:rPr lang="en"/>
              <a:t> observations in DA </a:t>
            </a:r>
            <a:r>
              <a:rPr i="1" lang="en">
                <a:solidFill>
                  <a:schemeClr val="dk1"/>
                </a:solidFill>
              </a:rPr>
              <a:t>O</a:t>
            </a:r>
            <a:r>
              <a:rPr baseline="-25000" i="1" lang="en">
                <a:solidFill>
                  <a:schemeClr val="dk1"/>
                </a:solidFill>
              </a:rPr>
              <a:t>model</a:t>
            </a:r>
            <a:r>
              <a:rPr lang="en">
                <a:solidFill>
                  <a:schemeClr val="dk1"/>
                </a:solidFill>
              </a:rPr>
              <a:t>(10</a:t>
            </a:r>
            <a:r>
              <a:rPr baseline="30000" lang="en">
                <a:solidFill>
                  <a:schemeClr val="dk1"/>
                </a:solidFill>
              </a:rPr>
              <a:t>9</a:t>
            </a:r>
            <a:r>
              <a:rPr lang="en">
                <a:solidFill>
                  <a:schemeClr val="dk1"/>
                </a:solidFill>
              </a:rPr>
              <a:t>) &gt;&gt; </a:t>
            </a:r>
            <a:r>
              <a:rPr i="1" lang="en"/>
              <a:t>O</a:t>
            </a:r>
            <a:r>
              <a:rPr baseline="-25000" i="1" lang="en"/>
              <a:t>obs</a:t>
            </a:r>
            <a:r>
              <a:rPr lang="en"/>
              <a:t>(10</a:t>
            </a:r>
            <a:r>
              <a:rPr baseline="30000" lang="en"/>
              <a:t>7</a:t>
            </a:r>
            <a:r>
              <a:rPr lang="en"/>
              <a:t>)</a:t>
            </a:r>
            <a:endParaRPr/>
          </a:p>
        </p:txBody>
      </p:sp>
      <p:sp>
        <p:nvSpPr>
          <p:cNvPr id="430" name="Google Shape;430;p47"/>
          <p:cNvSpPr/>
          <p:nvPr/>
        </p:nvSpPr>
        <p:spPr>
          <a:xfrm>
            <a:off x="5262250" y="3031800"/>
            <a:ext cx="3092100" cy="9597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Expensive</a:t>
            </a:r>
            <a:r>
              <a:rPr lang="en"/>
              <a:t> compute </a:t>
            </a:r>
            <a:r>
              <a:rPr lang="en">
                <a:solidFill>
                  <a:schemeClr val="dk1"/>
                </a:solidFill>
              </a:rPr>
              <a:t>with large fraction of it is dedicated for DA</a:t>
            </a:r>
            <a:endParaRPr/>
          </a:p>
        </p:txBody>
      </p:sp>
      <p:cxnSp>
        <p:nvCxnSpPr>
          <p:cNvPr id="431" name="Google Shape;431;p47"/>
          <p:cNvCxnSpPr>
            <a:stCxn id="428" idx="2"/>
            <a:endCxn id="429" idx="0"/>
          </p:cNvCxnSpPr>
          <p:nvPr/>
        </p:nvCxnSpPr>
        <p:spPr>
          <a:xfrm rot="5400000">
            <a:off x="3187325" y="1470750"/>
            <a:ext cx="859200" cy="2262900"/>
          </a:xfrm>
          <a:prstGeom prst="curvedConnector3">
            <a:avLst>
              <a:gd fmla="val 50000" name="adj1"/>
            </a:avLst>
          </a:prstGeom>
          <a:noFill/>
          <a:ln cap="flat" cmpd="sng" w="9525">
            <a:solidFill>
              <a:schemeClr val="dk2"/>
            </a:solidFill>
            <a:prstDash val="solid"/>
            <a:round/>
            <a:headEnd len="med" w="med" type="none"/>
            <a:tailEnd len="med" w="med" type="none"/>
          </a:ln>
        </p:spPr>
      </p:cxnSp>
      <p:cxnSp>
        <p:nvCxnSpPr>
          <p:cNvPr id="432" name="Google Shape;432;p47"/>
          <p:cNvCxnSpPr>
            <a:stCxn id="428" idx="2"/>
            <a:endCxn id="430" idx="0"/>
          </p:cNvCxnSpPr>
          <p:nvPr/>
        </p:nvCxnSpPr>
        <p:spPr>
          <a:xfrm flipH="1" rot="-5400000">
            <a:off x="5348675" y="1572300"/>
            <a:ext cx="859200" cy="2059800"/>
          </a:xfrm>
          <a:prstGeom prst="curvedConnector3">
            <a:avLst>
              <a:gd fmla="val 50000" name="adj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48"/>
          <p:cNvSpPr txBox="1"/>
          <p:nvPr>
            <p:ph type="title"/>
          </p:nvPr>
        </p:nvSpPr>
        <p:spPr>
          <a:xfrm>
            <a:off x="181750" y="140050"/>
            <a:ext cx="8520600" cy="49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2100">
                <a:solidFill>
                  <a:srgbClr val="1B285E"/>
                </a:solidFill>
              </a:rPr>
              <a:t>Data Assimilation In Picture</a:t>
            </a:r>
            <a:endParaRPr/>
          </a:p>
        </p:txBody>
      </p:sp>
      <p:pic>
        <p:nvPicPr>
          <p:cNvPr id="438" name="Google Shape;438;p48"/>
          <p:cNvPicPr preferRelativeResize="0"/>
          <p:nvPr/>
        </p:nvPicPr>
        <p:blipFill>
          <a:blip r:embed="rId3">
            <a:alphaModFix/>
          </a:blip>
          <a:stretch>
            <a:fillRect/>
          </a:stretch>
        </p:blipFill>
        <p:spPr>
          <a:xfrm>
            <a:off x="1866177" y="1474348"/>
            <a:ext cx="5411650" cy="2797349"/>
          </a:xfrm>
          <a:prstGeom prst="rect">
            <a:avLst/>
          </a:prstGeom>
          <a:noFill/>
          <a:ln>
            <a:noFill/>
          </a:ln>
        </p:spPr>
      </p:pic>
      <p:sp>
        <p:nvSpPr>
          <p:cNvPr id="439" name="Google Shape;439;p48"/>
          <p:cNvSpPr txBox="1"/>
          <p:nvPr/>
        </p:nvSpPr>
        <p:spPr>
          <a:xfrm>
            <a:off x="133900" y="4227275"/>
            <a:ext cx="4721100" cy="4857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rPr>
              <a:t>Goal</a:t>
            </a:r>
            <a:r>
              <a:rPr lang="en" sz="1800">
                <a:solidFill>
                  <a:schemeClr val="dk2"/>
                </a:solidFill>
              </a:rPr>
              <a:t>: Estimate analysis/posterior of </a:t>
            </a:r>
            <a:r>
              <a:rPr i="1" lang="en" sz="1800">
                <a:solidFill>
                  <a:schemeClr val="dk2"/>
                </a:solidFill>
              </a:rPr>
              <a:t>p(x|y)</a:t>
            </a:r>
            <a:endParaRPr i="1" sz="1800">
              <a:solidFill>
                <a:schemeClr val="dk2"/>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49"/>
          <p:cNvSpPr txBox="1"/>
          <p:nvPr>
            <p:ph type="title"/>
          </p:nvPr>
        </p:nvSpPr>
        <p:spPr>
          <a:xfrm>
            <a:off x="181750" y="140050"/>
            <a:ext cx="8520600" cy="49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2100">
                <a:solidFill>
                  <a:srgbClr val="1B285E"/>
                </a:solidFill>
              </a:rPr>
              <a:t>Data Assimilation In Picture</a:t>
            </a:r>
            <a:endParaRPr/>
          </a:p>
        </p:txBody>
      </p:sp>
      <p:pic>
        <p:nvPicPr>
          <p:cNvPr id="445" name="Google Shape;445;p49"/>
          <p:cNvPicPr preferRelativeResize="0"/>
          <p:nvPr/>
        </p:nvPicPr>
        <p:blipFill>
          <a:blip r:embed="rId3">
            <a:alphaModFix/>
          </a:blip>
          <a:stretch>
            <a:fillRect/>
          </a:stretch>
        </p:blipFill>
        <p:spPr>
          <a:xfrm>
            <a:off x="1866177" y="1474348"/>
            <a:ext cx="5411650" cy="2797349"/>
          </a:xfrm>
          <a:prstGeom prst="rect">
            <a:avLst/>
          </a:prstGeom>
          <a:noFill/>
          <a:ln>
            <a:noFill/>
          </a:ln>
        </p:spPr>
      </p:pic>
      <p:sp>
        <p:nvSpPr>
          <p:cNvPr id="446" name="Google Shape;446;p49"/>
          <p:cNvSpPr/>
          <p:nvPr/>
        </p:nvSpPr>
        <p:spPr>
          <a:xfrm>
            <a:off x="244375" y="1474350"/>
            <a:ext cx="3092100" cy="9597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Observations and states do not match (i.e., </a:t>
            </a:r>
            <a:r>
              <a:rPr b="1" lang="en"/>
              <a:t>heterogeneous</a:t>
            </a:r>
            <a:r>
              <a:rPr lang="en"/>
              <a:t>)</a:t>
            </a:r>
            <a:endParaRPr/>
          </a:p>
        </p:txBody>
      </p:sp>
      <p:cxnSp>
        <p:nvCxnSpPr>
          <p:cNvPr id="447" name="Google Shape;447;p49"/>
          <p:cNvCxnSpPr>
            <a:endCxn id="446" idx="2"/>
          </p:cNvCxnSpPr>
          <p:nvPr/>
        </p:nvCxnSpPr>
        <p:spPr>
          <a:xfrm flipH="1" rot="5400000">
            <a:off x="1535875" y="2688600"/>
            <a:ext cx="1323600" cy="814500"/>
          </a:xfrm>
          <a:prstGeom prst="curvedConnector3">
            <a:avLst>
              <a:gd fmla="val 7308" name="adj1"/>
            </a:avLst>
          </a:prstGeom>
          <a:noFill/>
          <a:ln cap="flat" cmpd="sng" w="28575">
            <a:solidFill>
              <a:srgbClr val="9FC5E8"/>
            </a:solidFill>
            <a:prstDash val="solid"/>
            <a:round/>
            <a:headEnd len="med" w="med" type="none"/>
            <a:tailEnd len="med" w="med" type="triangle"/>
          </a:ln>
        </p:spPr>
      </p:cxnSp>
      <p:sp>
        <p:nvSpPr>
          <p:cNvPr id="448" name="Google Shape;448;p49"/>
          <p:cNvSpPr/>
          <p:nvPr/>
        </p:nvSpPr>
        <p:spPr>
          <a:xfrm>
            <a:off x="5566775" y="4014900"/>
            <a:ext cx="3341700" cy="9597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Has to capture observation and model uncertainties (i.e., </a:t>
            </a:r>
            <a:r>
              <a:rPr b="1" lang="en"/>
              <a:t>probabilistic</a:t>
            </a:r>
            <a:r>
              <a:rPr lang="en"/>
              <a:t>)</a:t>
            </a:r>
            <a:endParaRPr/>
          </a:p>
        </p:txBody>
      </p:sp>
      <p:cxnSp>
        <p:nvCxnSpPr>
          <p:cNvPr id="449" name="Google Shape;449;p49"/>
          <p:cNvCxnSpPr>
            <a:endCxn id="448" idx="1"/>
          </p:cNvCxnSpPr>
          <p:nvPr/>
        </p:nvCxnSpPr>
        <p:spPr>
          <a:xfrm flipH="1" rot="-5400000">
            <a:off x="4721675" y="3649650"/>
            <a:ext cx="1413600" cy="276600"/>
          </a:xfrm>
          <a:prstGeom prst="curvedConnector2">
            <a:avLst/>
          </a:prstGeom>
          <a:noFill/>
          <a:ln cap="flat" cmpd="sng" w="28575">
            <a:solidFill>
              <a:srgbClr val="9FC5E8"/>
            </a:solidFill>
            <a:prstDash val="solid"/>
            <a:round/>
            <a:headEnd len="med" w="med" type="none"/>
            <a:tailEnd len="med" w="med" type="triangle"/>
          </a:ln>
        </p:spPr>
      </p:cxnSp>
      <p:sp>
        <p:nvSpPr>
          <p:cNvPr id="450" name="Google Shape;450;p49"/>
          <p:cNvSpPr txBox="1"/>
          <p:nvPr/>
        </p:nvSpPr>
        <p:spPr>
          <a:xfrm>
            <a:off x="7371525" y="2132525"/>
            <a:ext cx="1087200" cy="38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t>Prior</a:t>
            </a:r>
            <a:endParaRPr sz="1200"/>
          </a:p>
        </p:txBody>
      </p:sp>
      <p:sp>
        <p:nvSpPr>
          <p:cNvPr id="451" name="Google Shape;451;p49"/>
          <p:cNvSpPr txBox="1"/>
          <p:nvPr/>
        </p:nvSpPr>
        <p:spPr>
          <a:xfrm>
            <a:off x="7371525" y="3309900"/>
            <a:ext cx="1087200" cy="38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t>Posterior</a:t>
            </a:r>
            <a:endParaRPr sz="12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pic>
        <p:nvPicPr>
          <p:cNvPr id="456" name="Google Shape;456;p50"/>
          <p:cNvPicPr preferRelativeResize="0"/>
          <p:nvPr/>
        </p:nvPicPr>
        <p:blipFill rotWithShape="1">
          <a:blip r:embed="rId3">
            <a:alphaModFix/>
          </a:blip>
          <a:srcRect b="0" l="3449" r="3820" t="0"/>
          <a:stretch/>
        </p:blipFill>
        <p:spPr>
          <a:xfrm>
            <a:off x="2779422" y="3292088"/>
            <a:ext cx="1515746" cy="796212"/>
          </a:xfrm>
          <a:prstGeom prst="rect">
            <a:avLst/>
          </a:prstGeom>
          <a:noFill/>
          <a:ln>
            <a:noFill/>
          </a:ln>
        </p:spPr>
      </p:pic>
      <p:sp>
        <p:nvSpPr>
          <p:cNvPr id="457" name="Google Shape;457;p50"/>
          <p:cNvSpPr txBox="1"/>
          <p:nvPr>
            <p:ph type="title"/>
          </p:nvPr>
        </p:nvSpPr>
        <p:spPr>
          <a:xfrm>
            <a:off x="181750" y="140050"/>
            <a:ext cx="8520600" cy="49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2100">
                <a:solidFill>
                  <a:srgbClr val="1B285E"/>
                </a:solidFill>
              </a:rPr>
              <a:t>Homogeneous Space</a:t>
            </a:r>
            <a:r>
              <a:rPr lang="en"/>
              <a:t> - </a:t>
            </a:r>
            <a:r>
              <a:rPr lang="en" sz="2100"/>
              <a:t>Unified Latent Space</a:t>
            </a:r>
            <a:endParaRPr sz="2100"/>
          </a:p>
        </p:txBody>
      </p:sp>
      <p:pic>
        <p:nvPicPr>
          <p:cNvPr id="458" name="Google Shape;458;p50"/>
          <p:cNvPicPr preferRelativeResize="0"/>
          <p:nvPr/>
        </p:nvPicPr>
        <p:blipFill>
          <a:blip r:embed="rId4">
            <a:alphaModFix/>
          </a:blip>
          <a:stretch>
            <a:fillRect/>
          </a:stretch>
        </p:blipFill>
        <p:spPr>
          <a:xfrm>
            <a:off x="1621663" y="1557957"/>
            <a:ext cx="2334580" cy="1341616"/>
          </a:xfrm>
          <a:prstGeom prst="rect">
            <a:avLst/>
          </a:prstGeom>
          <a:noFill/>
          <a:ln>
            <a:noFill/>
          </a:ln>
        </p:spPr>
      </p:pic>
      <p:pic>
        <p:nvPicPr>
          <p:cNvPr id="459" name="Google Shape;459;p50"/>
          <p:cNvPicPr preferRelativeResize="0"/>
          <p:nvPr/>
        </p:nvPicPr>
        <p:blipFill rotWithShape="1">
          <a:blip r:embed="rId3">
            <a:alphaModFix/>
          </a:blip>
          <a:srcRect b="0" l="3449" r="3820" t="0"/>
          <a:stretch/>
        </p:blipFill>
        <p:spPr>
          <a:xfrm>
            <a:off x="1293472" y="3285188"/>
            <a:ext cx="1515765" cy="796213"/>
          </a:xfrm>
          <a:prstGeom prst="rect">
            <a:avLst/>
          </a:prstGeom>
          <a:noFill/>
          <a:ln>
            <a:noFill/>
          </a:ln>
        </p:spPr>
      </p:pic>
      <p:sp>
        <p:nvSpPr>
          <p:cNvPr id="460" name="Google Shape;460;p50"/>
          <p:cNvSpPr/>
          <p:nvPr/>
        </p:nvSpPr>
        <p:spPr>
          <a:xfrm>
            <a:off x="1385811" y="1368850"/>
            <a:ext cx="1867500" cy="361800"/>
          </a:xfrm>
          <a:prstGeom prst="rect">
            <a:avLst/>
          </a:prstGeom>
          <a:solidFill>
            <a:srgbClr val="E6B8AF"/>
          </a:solidFill>
          <a:ln cap="flat" cmpd="sng" w="9525">
            <a:solidFill>
              <a:srgbClr val="A61C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State Space</a:t>
            </a:r>
            <a:endParaRPr b="1"/>
          </a:p>
        </p:txBody>
      </p:sp>
      <p:sp>
        <p:nvSpPr>
          <p:cNvPr id="461" name="Google Shape;461;p50"/>
          <p:cNvSpPr/>
          <p:nvPr/>
        </p:nvSpPr>
        <p:spPr>
          <a:xfrm>
            <a:off x="1327693" y="3000828"/>
            <a:ext cx="2930400" cy="361800"/>
          </a:xfrm>
          <a:prstGeom prst="rect">
            <a:avLst/>
          </a:prstGeom>
          <a:solidFill>
            <a:srgbClr val="E6B8AF"/>
          </a:solidFill>
          <a:ln cap="flat" cmpd="sng" w="9525">
            <a:solidFill>
              <a:srgbClr val="A61C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Multimodal Observation Space</a:t>
            </a:r>
            <a:endParaRPr b="1"/>
          </a:p>
        </p:txBody>
      </p:sp>
      <p:grpSp>
        <p:nvGrpSpPr>
          <p:cNvPr id="462" name="Google Shape;462;p50"/>
          <p:cNvGrpSpPr/>
          <p:nvPr/>
        </p:nvGrpSpPr>
        <p:grpSpPr>
          <a:xfrm>
            <a:off x="5894325" y="2063825"/>
            <a:ext cx="2641076" cy="1513546"/>
            <a:chOff x="624177" y="858486"/>
            <a:chExt cx="3691747" cy="2115664"/>
          </a:xfrm>
        </p:grpSpPr>
        <p:pic>
          <p:nvPicPr>
            <p:cNvPr id="463" name="Google Shape;463;p50"/>
            <p:cNvPicPr preferRelativeResize="0"/>
            <p:nvPr/>
          </p:nvPicPr>
          <p:blipFill>
            <a:blip r:embed="rId4">
              <a:alphaModFix/>
            </a:blip>
            <a:stretch>
              <a:fillRect/>
            </a:stretch>
          </p:blipFill>
          <p:spPr>
            <a:xfrm>
              <a:off x="1052525" y="1246475"/>
              <a:ext cx="3263400" cy="1727675"/>
            </a:xfrm>
            <a:prstGeom prst="rect">
              <a:avLst/>
            </a:prstGeom>
            <a:noFill/>
            <a:ln>
              <a:noFill/>
            </a:ln>
          </p:spPr>
        </p:pic>
        <p:sp>
          <p:nvSpPr>
            <p:cNvPr id="464" name="Google Shape;464;p50"/>
            <p:cNvSpPr/>
            <p:nvPr/>
          </p:nvSpPr>
          <p:spPr>
            <a:xfrm>
              <a:off x="624177" y="858486"/>
              <a:ext cx="2610600" cy="629400"/>
            </a:xfrm>
            <a:prstGeom prst="rect">
              <a:avLst/>
            </a:prstGeom>
            <a:solidFill>
              <a:srgbClr val="C9DAF8"/>
            </a:solidFill>
            <a:ln cap="flat" cmpd="sng" w="9525">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Unified Latent Space</a:t>
              </a:r>
              <a:endParaRPr b="1"/>
            </a:p>
          </p:txBody>
        </p:sp>
      </p:grpSp>
      <p:sp>
        <p:nvSpPr>
          <p:cNvPr id="465" name="Google Shape;465;p50"/>
          <p:cNvSpPr/>
          <p:nvPr/>
        </p:nvSpPr>
        <p:spPr>
          <a:xfrm>
            <a:off x="4439859" y="2679119"/>
            <a:ext cx="1272900" cy="530400"/>
          </a:xfrm>
          <a:prstGeom prst="roundRect">
            <a:avLst>
              <a:gd fmla="val 16667" name="adj"/>
            </a:avLst>
          </a:prstGeom>
          <a:solidFill>
            <a:srgbClr val="D9EAD3"/>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Latent Model</a:t>
            </a:r>
            <a:endParaRPr b="1"/>
          </a:p>
        </p:txBody>
      </p:sp>
      <p:cxnSp>
        <p:nvCxnSpPr>
          <p:cNvPr id="466" name="Google Shape;466;p50"/>
          <p:cNvCxnSpPr>
            <a:stCxn id="465" idx="3"/>
            <a:endCxn id="463" idx="1"/>
          </p:cNvCxnSpPr>
          <p:nvPr/>
        </p:nvCxnSpPr>
        <p:spPr>
          <a:xfrm>
            <a:off x="5712759" y="2944319"/>
            <a:ext cx="488100" cy="15000"/>
          </a:xfrm>
          <a:prstGeom prst="straightConnector1">
            <a:avLst/>
          </a:prstGeom>
          <a:noFill/>
          <a:ln cap="flat" cmpd="sng" w="9525">
            <a:solidFill>
              <a:schemeClr val="dk2"/>
            </a:solidFill>
            <a:prstDash val="solid"/>
            <a:round/>
            <a:headEnd len="med" w="med" type="none"/>
            <a:tailEnd len="med" w="med" type="triangle"/>
          </a:ln>
        </p:spPr>
      </p:cxnSp>
      <p:cxnSp>
        <p:nvCxnSpPr>
          <p:cNvPr id="467" name="Google Shape;467;p50"/>
          <p:cNvCxnSpPr>
            <a:stCxn id="458" idx="3"/>
            <a:endCxn id="465" idx="0"/>
          </p:cNvCxnSpPr>
          <p:nvPr/>
        </p:nvCxnSpPr>
        <p:spPr>
          <a:xfrm>
            <a:off x="3956243" y="2228765"/>
            <a:ext cx="1120200" cy="450300"/>
          </a:xfrm>
          <a:prstGeom prst="bentConnector2">
            <a:avLst/>
          </a:prstGeom>
          <a:noFill/>
          <a:ln cap="flat" cmpd="sng" w="9525">
            <a:solidFill>
              <a:schemeClr val="dk2"/>
            </a:solidFill>
            <a:prstDash val="solid"/>
            <a:round/>
            <a:headEnd len="med" w="med" type="none"/>
            <a:tailEnd len="med" w="med" type="triangle"/>
          </a:ln>
        </p:spPr>
      </p:cxnSp>
      <p:cxnSp>
        <p:nvCxnSpPr>
          <p:cNvPr id="468" name="Google Shape;468;p50"/>
          <p:cNvCxnSpPr>
            <a:stCxn id="456" idx="3"/>
            <a:endCxn id="465" idx="2"/>
          </p:cNvCxnSpPr>
          <p:nvPr/>
        </p:nvCxnSpPr>
        <p:spPr>
          <a:xfrm flipH="1" rot="10800000">
            <a:off x="4295169" y="3209593"/>
            <a:ext cx="781200" cy="480600"/>
          </a:xfrm>
          <a:prstGeom prst="bentConnector2">
            <a:avLst/>
          </a:prstGeom>
          <a:noFill/>
          <a:ln cap="flat" cmpd="sng" w="9525">
            <a:solidFill>
              <a:schemeClr val="dk2"/>
            </a:solidFill>
            <a:prstDash val="solid"/>
            <a:round/>
            <a:headEnd len="med" w="med" type="none"/>
            <a:tailEnd len="med" w="med" type="triangle"/>
          </a:ln>
        </p:spPr>
      </p:cxnSp>
      <p:cxnSp>
        <p:nvCxnSpPr>
          <p:cNvPr id="469" name="Google Shape;469;p50"/>
          <p:cNvCxnSpPr>
            <a:stCxn id="460" idx="1"/>
            <a:endCxn id="461" idx="1"/>
          </p:cNvCxnSpPr>
          <p:nvPr/>
        </p:nvCxnSpPr>
        <p:spPr>
          <a:xfrm flipH="1">
            <a:off x="1327611" y="1549750"/>
            <a:ext cx="58200" cy="1632000"/>
          </a:xfrm>
          <a:prstGeom prst="curvedConnector3">
            <a:avLst>
              <a:gd fmla="val 479864" name="adj1"/>
            </a:avLst>
          </a:prstGeom>
          <a:noFill/>
          <a:ln cap="flat" cmpd="sng" w="9525">
            <a:solidFill>
              <a:schemeClr val="dk2"/>
            </a:solidFill>
            <a:prstDash val="solid"/>
            <a:round/>
            <a:headEnd len="med" w="med" type="none"/>
            <a:tailEnd len="med" w="med" type="none"/>
          </a:ln>
        </p:spPr>
      </p:cxnSp>
      <p:sp>
        <p:nvSpPr>
          <p:cNvPr id="470" name="Google Shape;470;p50"/>
          <p:cNvSpPr/>
          <p:nvPr/>
        </p:nvSpPr>
        <p:spPr>
          <a:xfrm>
            <a:off x="558525" y="1989695"/>
            <a:ext cx="588300" cy="361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2400"/>
              </a:spcBef>
              <a:spcAft>
                <a:spcPts val="600"/>
              </a:spcAft>
              <a:buNone/>
            </a:pPr>
            <a:r>
              <a:rPr lang="en" sz="2300">
                <a:solidFill>
                  <a:schemeClr val="dk1"/>
                </a:solidFill>
              </a:rPr>
              <a:t>ℋ*</a:t>
            </a:r>
            <a:endParaRPr/>
          </a:p>
        </p:txBody>
      </p:sp>
      <p:cxnSp>
        <p:nvCxnSpPr>
          <p:cNvPr id="471" name="Google Shape;471;p50"/>
          <p:cNvCxnSpPr>
            <a:stCxn id="459" idx="2"/>
            <a:endCxn id="456" idx="2"/>
          </p:cNvCxnSpPr>
          <p:nvPr/>
        </p:nvCxnSpPr>
        <p:spPr>
          <a:xfrm flipH="1" rot="-5400000">
            <a:off x="2790855" y="3341900"/>
            <a:ext cx="6900" cy="1485900"/>
          </a:xfrm>
          <a:prstGeom prst="curvedConnector3">
            <a:avLst>
              <a:gd fmla="val 3274318" name="adj1"/>
            </a:avLst>
          </a:prstGeom>
          <a:noFill/>
          <a:ln cap="flat" cmpd="sng" w="9525">
            <a:solidFill>
              <a:schemeClr val="dk2"/>
            </a:solidFill>
            <a:prstDash val="solid"/>
            <a:round/>
            <a:headEnd len="med" w="med" type="none"/>
            <a:tailEnd len="med" w="med" type="none"/>
          </a:ln>
        </p:spPr>
      </p:cxnSp>
      <p:sp>
        <p:nvSpPr>
          <p:cNvPr id="472" name="Google Shape;472;p50"/>
          <p:cNvSpPr/>
          <p:nvPr/>
        </p:nvSpPr>
        <p:spPr>
          <a:xfrm>
            <a:off x="131411" y="4307325"/>
            <a:ext cx="7841400" cy="390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2400"/>
              </a:spcBef>
              <a:spcAft>
                <a:spcPts val="600"/>
              </a:spcAft>
              <a:buNone/>
            </a:pPr>
            <a:r>
              <a:rPr lang="en">
                <a:solidFill>
                  <a:schemeClr val="dk1"/>
                </a:solidFill>
              </a:rPr>
              <a:t>*ℋ (Observation Operator) is a functional map (e.g., closed formula)</a:t>
            </a:r>
            <a:endParaRPr/>
          </a:p>
        </p:txBody>
      </p:sp>
      <p:cxnSp>
        <p:nvCxnSpPr>
          <p:cNvPr id="473" name="Google Shape;473;p50"/>
          <p:cNvCxnSpPr>
            <a:stCxn id="463" idx="2"/>
          </p:cNvCxnSpPr>
          <p:nvPr/>
        </p:nvCxnSpPr>
        <p:spPr>
          <a:xfrm>
            <a:off x="7368083" y="3577371"/>
            <a:ext cx="6600" cy="490200"/>
          </a:xfrm>
          <a:prstGeom prst="straightConnector1">
            <a:avLst/>
          </a:prstGeom>
          <a:noFill/>
          <a:ln cap="flat" cmpd="sng" w="9525">
            <a:solidFill>
              <a:schemeClr val="dk2"/>
            </a:solidFill>
            <a:prstDash val="solid"/>
            <a:round/>
            <a:headEnd len="med" w="med" type="none"/>
            <a:tailEnd len="med" w="med" type="triangle"/>
          </a:ln>
        </p:spPr>
      </p:cxnSp>
      <p:sp>
        <p:nvSpPr>
          <p:cNvPr id="474" name="Google Shape;474;p50"/>
          <p:cNvSpPr txBox="1"/>
          <p:nvPr/>
        </p:nvSpPr>
        <p:spPr>
          <a:xfrm>
            <a:off x="6052750" y="4146400"/>
            <a:ext cx="2881800" cy="48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Generate best </a:t>
            </a:r>
            <a:r>
              <a:rPr lang="en"/>
              <a:t>estimate</a:t>
            </a:r>
            <a:r>
              <a:rPr lang="en"/>
              <a:t> of state</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51"/>
          <p:cNvSpPr txBox="1"/>
          <p:nvPr>
            <p:ph type="title"/>
          </p:nvPr>
        </p:nvSpPr>
        <p:spPr>
          <a:xfrm>
            <a:off x="181750" y="140050"/>
            <a:ext cx="8520600" cy="49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2100">
                <a:solidFill>
                  <a:srgbClr val="1B285E"/>
                </a:solidFill>
              </a:rPr>
              <a:t>Probabilistic ML</a:t>
            </a:r>
            <a:r>
              <a:rPr b="1" lang="en"/>
              <a:t> </a:t>
            </a:r>
            <a:r>
              <a:rPr lang="en"/>
              <a:t>- </a:t>
            </a:r>
            <a:r>
              <a:rPr lang="en" sz="2100"/>
              <a:t>Diffusion</a:t>
            </a:r>
            <a:endParaRPr sz="2100"/>
          </a:p>
        </p:txBody>
      </p:sp>
      <p:sp>
        <p:nvSpPr>
          <p:cNvPr id="480" name="Google Shape;480;p51"/>
          <p:cNvSpPr txBox="1"/>
          <p:nvPr/>
        </p:nvSpPr>
        <p:spPr>
          <a:xfrm>
            <a:off x="606975" y="1400125"/>
            <a:ext cx="7497300" cy="278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E06666"/>
                </a:solidFill>
              </a:rPr>
              <a:t>Conditioning</a:t>
            </a:r>
            <a:r>
              <a:rPr b="1" lang="en" sz="1800">
                <a:solidFill>
                  <a:schemeClr val="dk2"/>
                </a:solidFill>
              </a:rPr>
              <a:t>-</a:t>
            </a:r>
            <a:r>
              <a:rPr b="1" lang="en" sz="1800">
                <a:solidFill>
                  <a:srgbClr val="6D9EEB"/>
                </a:solidFill>
              </a:rPr>
              <a:t>Data</a:t>
            </a:r>
            <a:r>
              <a:rPr lang="en" sz="1800">
                <a:solidFill>
                  <a:srgbClr val="6D9EEB"/>
                </a:solidFill>
              </a:rPr>
              <a:t> (</a:t>
            </a:r>
            <a:r>
              <a:rPr b="1" lang="en" sz="1800">
                <a:solidFill>
                  <a:srgbClr val="E06666"/>
                </a:solidFill>
              </a:rPr>
              <a:t>Y</a:t>
            </a:r>
            <a:r>
              <a:rPr b="1" lang="en" sz="1800">
                <a:solidFill>
                  <a:schemeClr val="dk2"/>
                </a:solidFill>
              </a:rPr>
              <a:t>-</a:t>
            </a:r>
            <a:r>
              <a:rPr b="1" lang="en" sz="1800">
                <a:solidFill>
                  <a:srgbClr val="6D9EEB"/>
                </a:solidFill>
              </a:rPr>
              <a:t>X</a:t>
            </a:r>
            <a:r>
              <a:rPr lang="en" sz="1800">
                <a:solidFill>
                  <a:srgbClr val="6D9EEB"/>
                </a:solidFill>
              </a:rPr>
              <a:t>)</a:t>
            </a:r>
            <a:r>
              <a:rPr lang="en" sz="1800">
                <a:solidFill>
                  <a:schemeClr val="dk1"/>
                </a:solidFill>
              </a:rPr>
              <a:t>-pair</a:t>
            </a:r>
            <a:r>
              <a:rPr lang="en" sz="1800">
                <a:solidFill>
                  <a:schemeClr val="dk2"/>
                </a:solidFill>
              </a:rPr>
              <a:t>:</a:t>
            </a:r>
            <a:endParaRPr sz="1800">
              <a:solidFill>
                <a:schemeClr val="dk2"/>
              </a:solidFill>
            </a:endParaRPr>
          </a:p>
          <a:p>
            <a:pPr indent="-342900" lvl="0" marL="457200" rtl="0" algn="l">
              <a:spcBef>
                <a:spcPts val="0"/>
              </a:spcBef>
              <a:spcAft>
                <a:spcPts val="0"/>
              </a:spcAft>
              <a:buClr>
                <a:schemeClr val="dk2"/>
              </a:buClr>
              <a:buSzPts val="1800"/>
              <a:buAutoNum type="arabicPeriod"/>
            </a:pPr>
            <a:r>
              <a:rPr lang="en" sz="1800">
                <a:solidFill>
                  <a:srgbClr val="E06666"/>
                </a:solidFill>
              </a:rPr>
              <a:t>Text</a:t>
            </a:r>
            <a:r>
              <a:rPr lang="en" sz="1800">
                <a:solidFill>
                  <a:schemeClr val="dk2"/>
                </a:solidFill>
              </a:rPr>
              <a:t>-guided </a:t>
            </a:r>
            <a:r>
              <a:rPr lang="en" sz="1800">
                <a:solidFill>
                  <a:srgbClr val="6D9EEB"/>
                </a:solidFill>
              </a:rPr>
              <a:t>image</a:t>
            </a:r>
            <a:r>
              <a:rPr lang="en" sz="1800">
                <a:solidFill>
                  <a:schemeClr val="dk2"/>
                </a:solidFill>
              </a:rPr>
              <a:t> generation (DALL-E)</a:t>
            </a:r>
            <a:endParaRPr sz="1800">
              <a:solidFill>
                <a:schemeClr val="dk2"/>
              </a:solidFill>
            </a:endParaRPr>
          </a:p>
          <a:p>
            <a:pPr indent="-342900" lvl="0" marL="457200" rtl="0" algn="l">
              <a:spcBef>
                <a:spcPts val="0"/>
              </a:spcBef>
              <a:spcAft>
                <a:spcPts val="0"/>
              </a:spcAft>
              <a:buClr>
                <a:schemeClr val="dk2"/>
              </a:buClr>
              <a:buSzPts val="1800"/>
              <a:buAutoNum type="arabicPeriod"/>
            </a:pPr>
            <a:r>
              <a:rPr lang="en" sz="1800">
                <a:solidFill>
                  <a:srgbClr val="E06666"/>
                </a:solidFill>
              </a:rPr>
              <a:t>Text</a:t>
            </a:r>
            <a:r>
              <a:rPr lang="en" sz="1800">
                <a:solidFill>
                  <a:schemeClr val="dk2"/>
                </a:solidFill>
              </a:rPr>
              <a:t>-guided </a:t>
            </a:r>
            <a:r>
              <a:rPr lang="en" sz="1800">
                <a:solidFill>
                  <a:srgbClr val="6D9EEB"/>
                </a:solidFill>
              </a:rPr>
              <a:t>video</a:t>
            </a:r>
            <a:r>
              <a:rPr lang="en" sz="1800">
                <a:solidFill>
                  <a:schemeClr val="dk2"/>
                </a:solidFill>
              </a:rPr>
              <a:t> generation (Sora)</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Also,</a:t>
            </a:r>
            <a:endParaRPr sz="1800">
              <a:solidFill>
                <a:schemeClr val="dk2"/>
              </a:solidFill>
            </a:endParaRPr>
          </a:p>
          <a:p>
            <a:pPr indent="-342900" lvl="0" marL="457200" rtl="0" algn="l">
              <a:spcBef>
                <a:spcPts val="0"/>
              </a:spcBef>
              <a:spcAft>
                <a:spcPts val="0"/>
              </a:spcAft>
              <a:buClr>
                <a:schemeClr val="dk2"/>
              </a:buClr>
              <a:buSzPts val="1800"/>
              <a:buAutoNum type="arabicPeriod"/>
            </a:pPr>
            <a:r>
              <a:rPr lang="en" sz="1800">
                <a:solidFill>
                  <a:srgbClr val="E06666"/>
                </a:solidFill>
              </a:rPr>
              <a:t>Observation</a:t>
            </a:r>
            <a:r>
              <a:rPr lang="en" sz="1800">
                <a:solidFill>
                  <a:schemeClr val="dk2"/>
                </a:solidFill>
              </a:rPr>
              <a:t>-guided </a:t>
            </a:r>
            <a:r>
              <a:rPr lang="en" sz="1800">
                <a:solidFill>
                  <a:srgbClr val="6D9EEB"/>
                </a:solidFill>
              </a:rPr>
              <a:t>state/parameter</a:t>
            </a:r>
            <a:r>
              <a:rPr lang="en" sz="1800">
                <a:solidFill>
                  <a:schemeClr val="dk2"/>
                </a:solidFill>
              </a:rPr>
              <a:t> inference → data assimilation i.e., estimating p(</a:t>
            </a:r>
            <a:r>
              <a:rPr lang="en" sz="1800">
                <a:solidFill>
                  <a:srgbClr val="6D9EEB"/>
                </a:solidFill>
              </a:rPr>
              <a:t>x</a:t>
            </a:r>
            <a:r>
              <a:rPr lang="en" sz="1800">
                <a:solidFill>
                  <a:schemeClr val="dk2"/>
                </a:solidFill>
              </a:rPr>
              <a:t> | </a:t>
            </a:r>
            <a:r>
              <a:rPr lang="en" sz="1800">
                <a:solidFill>
                  <a:srgbClr val="E06666"/>
                </a:solidFill>
              </a:rPr>
              <a:t>y</a:t>
            </a:r>
            <a:r>
              <a:rPr lang="en" sz="1800">
                <a:solidFill>
                  <a:schemeClr val="dk2"/>
                </a:solidFill>
              </a:rPr>
              <a:t>)</a:t>
            </a:r>
            <a:endParaRPr sz="1800">
              <a:solidFill>
                <a:schemeClr val="dk2"/>
              </a:solidFill>
            </a:endParaRPr>
          </a:p>
        </p:txBody>
      </p:sp>
      <p:sp>
        <p:nvSpPr>
          <p:cNvPr id="481" name="Google Shape;481;p51"/>
          <p:cNvSpPr txBox="1"/>
          <p:nvPr/>
        </p:nvSpPr>
        <p:spPr>
          <a:xfrm>
            <a:off x="942900" y="4125775"/>
            <a:ext cx="7258200" cy="571500"/>
          </a:xfrm>
          <a:prstGeom prst="rect">
            <a:avLst/>
          </a:prstGeom>
          <a:solidFill>
            <a:schemeClr val="lt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2"/>
                </a:solidFill>
              </a:rPr>
              <a:t>Emulating DA with diffusion principles (connection in paper)</a:t>
            </a:r>
            <a:endParaRPr b="1" i="1" sz="1800">
              <a:solidFill>
                <a:schemeClr val="dk2"/>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pic>
        <p:nvPicPr>
          <p:cNvPr id="486" name="Google Shape;486;p52"/>
          <p:cNvPicPr preferRelativeResize="0"/>
          <p:nvPr/>
        </p:nvPicPr>
        <p:blipFill rotWithShape="1">
          <a:blip r:embed="rId3">
            <a:alphaModFix/>
          </a:blip>
          <a:srcRect b="36515" l="44261" r="0" t="0"/>
          <a:stretch/>
        </p:blipFill>
        <p:spPr>
          <a:xfrm>
            <a:off x="4158692" y="1160500"/>
            <a:ext cx="4086249" cy="2390875"/>
          </a:xfrm>
          <a:prstGeom prst="rect">
            <a:avLst/>
          </a:prstGeom>
          <a:noFill/>
          <a:ln>
            <a:noFill/>
          </a:ln>
        </p:spPr>
      </p:pic>
      <p:pic>
        <p:nvPicPr>
          <p:cNvPr id="487" name="Google Shape;487;p52"/>
          <p:cNvPicPr preferRelativeResize="0"/>
          <p:nvPr/>
        </p:nvPicPr>
        <p:blipFill rotWithShape="1">
          <a:blip r:embed="rId3">
            <a:alphaModFix/>
          </a:blip>
          <a:srcRect b="37441" l="0" r="43512" t="0"/>
          <a:stretch/>
        </p:blipFill>
        <p:spPr>
          <a:xfrm>
            <a:off x="915595" y="1157225"/>
            <a:ext cx="4141276" cy="2356075"/>
          </a:xfrm>
          <a:prstGeom prst="rect">
            <a:avLst/>
          </a:prstGeom>
          <a:noFill/>
          <a:ln>
            <a:noFill/>
          </a:ln>
        </p:spPr>
      </p:pic>
      <p:pic>
        <p:nvPicPr>
          <p:cNvPr id="488" name="Google Shape;488;p52"/>
          <p:cNvPicPr preferRelativeResize="0"/>
          <p:nvPr/>
        </p:nvPicPr>
        <p:blipFill rotWithShape="1">
          <a:blip r:embed="rId3">
            <a:alphaModFix/>
          </a:blip>
          <a:srcRect b="37441" l="0" r="64428" t="0"/>
          <a:stretch/>
        </p:blipFill>
        <p:spPr>
          <a:xfrm>
            <a:off x="921925" y="1157225"/>
            <a:ext cx="2607850" cy="2356075"/>
          </a:xfrm>
          <a:prstGeom prst="rect">
            <a:avLst/>
          </a:prstGeom>
          <a:noFill/>
          <a:ln>
            <a:noFill/>
          </a:ln>
        </p:spPr>
      </p:pic>
      <p:sp>
        <p:nvSpPr>
          <p:cNvPr id="489" name="Google Shape;489;p52"/>
          <p:cNvSpPr txBox="1"/>
          <p:nvPr>
            <p:ph type="title"/>
          </p:nvPr>
        </p:nvSpPr>
        <p:spPr>
          <a:xfrm>
            <a:off x="181750" y="140050"/>
            <a:ext cx="8520600" cy="49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2100">
                <a:solidFill>
                  <a:srgbClr val="1B285E"/>
                </a:solidFill>
              </a:rPr>
              <a:t>SLAMS Framework </a:t>
            </a:r>
            <a:endParaRPr/>
          </a:p>
        </p:txBody>
      </p:sp>
      <p:pic>
        <p:nvPicPr>
          <p:cNvPr id="490" name="Google Shape;490;p52"/>
          <p:cNvPicPr preferRelativeResize="0"/>
          <p:nvPr/>
        </p:nvPicPr>
        <p:blipFill rotWithShape="1">
          <a:blip r:embed="rId3">
            <a:alphaModFix/>
          </a:blip>
          <a:srcRect b="40589" l="43512" r="0" t="0"/>
          <a:stretch/>
        </p:blipFill>
        <p:spPr>
          <a:xfrm>
            <a:off x="4103667" y="1157225"/>
            <a:ext cx="4141276" cy="2237449"/>
          </a:xfrm>
          <a:prstGeom prst="rect">
            <a:avLst/>
          </a:prstGeom>
          <a:noFill/>
          <a:ln>
            <a:noFill/>
          </a:ln>
        </p:spPr>
      </p:pic>
      <p:pic>
        <p:nvPicPr>
          <p:cNvPr id="491" name="Google Shape;491;p52"/>
          <p:cNvPicPr preferRelativeResize="0"/>
          <p:nvPr/>
        </p:nvPicPr>
        <p:blipFill rotWithShape="1">
          <a:blip r:embed="rId3">
            <a:alphaModFix/>
          </a:blip>
          <a:srcRect b="1731" l="0" r="45027" t="62858"/>
          <a:stretch/>
        </p:blipFill>
        <p:spPr>
          <a:xfrm>
            <a:off x="921927" y="3511733"/>
            <a:ext cx="4030350" cy="1333540"/>
          </a:xfrm>
          <a:prstGeom prst="rect">
            <a:avLst/>
          </a:prstGeom>
          <a:noFill/>
          <a:ln>
            <a:noFill/>
          </a:ln>
        </p:spPr>
      </p:pic>
      <p:sp>
        <p:nvSpPr>
          <p:cNvPr id="492" name="Google Shape;492;p52"/>
          <p:cNvSpPr txBox="1"/>
          <p:nvPr/>
        </p:nvSpPr>
        <p:spPr>
          <a:xfrm>
            <a:off x="4355494" y="1086669"/>
            <a:ext cx="707700" cy="415500"/>
          </a:xfrm>
          <a:prstGeom prst="rect">
            <a:avLst/>
          </a:prstGeom>
          <a:solidFill>
            <a:srgbClr val="B6D7A8"/>
          </a:solidFill>
          <a:ln cap="flat" cmpd="sng" w="19050">
            <a:solidFill>
              <a:srgbClr val="38761D"/>
            </a:solidFill>
            <a:prstDash val="dash"/>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i="1" lang="en" sz="1500">
                <a:solidFill>
                  <a:schemeClr val="dk2"/>
                </a:solidFill>
              </a:rPr>
              <a:t>p</a:t>
            </a:r>
            <a:r>
              <a:rPr lang="en" sz="1500">
                <a:solidFill>
                  <a:schemeClr val="dk2"/>
                </a:solidFill>
              </a:rPr>
              <a:t>(</a:t>
            </a:r>
            <a:r>
              <a:rPr b="1" lang="en" sz="1500">
                <a:solidFill>
                  <a:schemeClr val="dk2"/>
                </a:solidFill>
              </a:rPr>
              <a:t>z</a:t>
            </a:r>
            <a:r>
              <a:rPr b="1" baseline="-25000" lang="en" sz="1500">
                <a:solidFill>
                  <a:schemeClr val="dk2"/>
                </a:solidFill>
              </a:rPr>
              <a:t>0</a:t>
            </a:r>
            <a:r>
              <a:rPr lang="en" sz="1500">
                <a:solidFill>
                  <a:schemeClr val="dk2"/>
                </a:solidFill>
              </a:rPr>
              <a:t>)</a:t>
            </a:r>
            <a:endParaRPr sz="1500">
              <a:solidFill>
                <a:schemeClr val="dk2"/>
              </a:solidFill>
            </a:endParaRPr>
          </a:p>
        </p:txBody>
      </p:sp>
      <p:sp>
        <p:nvSpPr>
          <p:cNvPr id="493" name="Google Shape;493;p52"/>
          <p:cNvSpPr txBox="1"/>
          <p:nvPr/>
        </p:nvSpPr>
        <p:spPr>
          <a:xfrm>
            <a:off x="5801763" y="3551377"/>
            <a:ext cx="1110900" cy="415500"/>
          </a:xfrm>
          <a:prstGeom prst="rect">
            <a:avLst/>
          </a:prstGeom>
          <a:solidFill>
            <a:srgbClr val="CFE2F3"/>
          </a:solidFill>
          <a:ln cap="flat" cmpd="sng" w="9525">
            <a:solidFill>
              <a:srgbClr val="6D9EEB"/>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500">
                <a:solidFill>
                  <a:schemeClr val="dk2"/>
                </a:solidFill>
              </a:rPr>
              <a:t>s</a:t>
            </a:r>
            <a:r>
              <a:rPr baseline="-25000" lang="en" sz="1500">
                <a:solidFill>
                  <a:schemeClr val="dk2"/>
                </a:solidFill>
              </a:rPr>
              <a:t>θ</a:t>
            </a:r>
            <a:r>
              <a:rPr lang="en" sz="1500">
                <a:solidFill>
                  <a:schemeClr val="dk2"/>
                </a:solidFill>
              </a:rPr>
              <a:t>(</a:t>
            </a:r>
            <a:r>
              <a:rPr b="1" lang="en" sz="1500">
                <a:solidFill>
                  <a:schemeClr val="dk2"/>
                </a:solidFill>
              </a:rPr>
              <a:t>z</a:t>
            </a:r>
            <a:r>
              <a:rPr b="1" baseline="-25000" lang="en" sz="1500">
                <a:solidFill>
                  <a:schemeClr val="dk2"/>
                </a:solidFill>
              </a:rPr>
              <a:t>t</a:t>
            </a:r>
            <a:r>
              <a:rPr b="1" lang="en" sz="1500">
                <a:solidFill>
                  <a:schemeClr val="dk2"/>
                </a:solidFill>
              </a:rPr>
              <a:t>, t</a:t>
            </a:r>
            <a:r>
              <a:rPr lang="en" sz="1500">
                <a:solidFill>
                  <a:schemeClr val="dk2"/>
                </a:solidFill>
              </a:rPr>
              <a:t>)</a:t>
            </a:r>
            <a:endParaRPr sz="1500">
              <a:solidFill>
                <a:schemeClr val="dk2"/>
              </a:solidFill>
            </a:endParaRPr>
          </a:p>
        </p:txBody>
      </p:sp>
      <p:cxnSp>
        <p:nvCxnSpPr>
          <p:cNvPr id="494" name="Google Shape;494;p52"/>
          <p:cNvCxnSpPr>
            <a:stCxn id="493" idx="1"/>
          </p:cNvCxnSpPr>
          <p:nvPr/>
        </p:nvCxnSpPr>
        <p:spPr>
          <a:xfrm rot="10800000">
            <a:off x="5583363" y="3490327"/>
            <a:ext cx="218400" cy="268800"/>
          </a:xfrm>
          <a:prstGeom prst="bentConnector2">
            <a:avLst/>
          </a:prstGeom>
          <a:noFill/>
          <a:ln cap="flat" cmpd="sng" w="19050">
            <a:solidFill>
              <a:schemeClr val="dk1"/>
            </a:solidFill>
            <a:prstDash val="solid"/>
            <a:round/>
            <a:headEnd len="med" w="med" type="none"/>
            <a:tailEnd len="med" w="med" type="stealth"/>
          </a:ln>
        </p:spPr>
      </p:cxnSp>
      <p:pic>
        <p:nvPicPr>
          <p:cNvPr id="495" name="Google Shape;495;p52"/>
          <p:cNvPicPr preferRelativeResize="0"/>
          <p:nvPr/>
        </p:nvPicPr>
        <p:blipFill rotWithShape="1">
          <a:blip r:embed="rId4">
            <a:alphaModFix/>
          </a:blip>
          <a:srcRect b="0" l="29066" r="48314" t="0"/>
          <a:stretch/>
        </p:blipFill>
        <p:spPr>
          <a:xfrm>
            <a:off x="150299" y="1442775"/>
            <a:ext cx="960700" cy="1128975"/>
          </a:xfrm>
          <a:prstGeom prst="rect">
            <a:avLst/>
          </a:prstGeom>
          <a:noFill/>
          <a:ln>
            <a:noFill/>
          </a:ln>
        </p:spPr>
      </p:pic>
      <p:cxnSp>
        <p:nvCxnSpPr>
          <p:cNvPr id="496" name="Google Shape;496;p52"/>
          <p:cNvCxnSpPr/>
          <p:nvPr/>
        </p:nvCxnSpPr>
        <p:spPr>
          <a:xfrm>
            <a:off x="1110999" y="2007250"/>
            <a:ext cx="569100" cy="0"/>
          </a:xfrm>
          <a:prstGeom prst="straightConnector1">
            <a:avLst/>
          </a:prstGeom>
          <a:noFill/>
          <a:ln cap="flat" cmpd="sng" w="19050">
            <a:solidFill>
              <a:schemeClr val="dk1"/>
            </a:solidFill>
            <a:prstDash val="solid"/>
            <a:round/>
            <a:headEnd len="med" w="med" type="none"/>
            <a:tailEnd len="med" w="med" type="triangle"/>
          </a:ln>
        </p:spPr>
      </p:cxnSp>
      <p:sp>
        <p:nvSpPr>
          <p:cNvPr id="497" name="Google Shape;497;p52"/>
          <p:cNvSpPr txBox="1"/>
          <p:nvPr/>
        </p:nvSpPr>
        <p:spPr>
          <a:xfrm>
            <a:off x="182000" y="2354313"/>
            <a:ext cx="897300" cy="57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2"/>
                </a:solidFill>
              </a:rPr>
              <a:t>Model</a:t>
            </a:r>
            <a:endParaRPr>
              <a:solidFill>
                <a:schemeClr val="dk2"/>
              </a:solidFill>
            </a:endParaRPr>
          </a:p>
        </p:txBody>
      </p:sp>
      <p:sp>
        <p:nvSpPr>
          <p:cNvPr id="498" name="Google Shape;498;p52"/>
          <p:cNvSpPr txBox="1"/>
          <p:nvPr/>
        </p:nvSpPr>
        <p:spPr>
          <a:xfrm rot="5400000">
            <a:off x="7709623" y="2432329"/>
            <a:ext cx="1502700" cy="415500"/>
          </a:xfrm>
          <a:prstGeom prst="rect">
            <a:avLst/>
          </a:prstGeom>
          <a:solidFill>
            <a:srgbClr val="B6D7A8"/>
          </a:solidFill>
          <a:ln cap="flat" cmpd="sng" w="19050">
            <a:solidFill>
              <a:srgbClr val="38761D"/>
            </a:solidFill>
            <a:prstDash val="dash"/>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i="1" lang="en" sz="1500">
                <a:solidFill>
                  <a:schemeClr val="dk2"/>
                </a:solidFill>
              </a:rPr>
              <a:t>p</a:t>
            </a:r>
            <a:r>
              <a:rPr lang="en" sz="1500">
                <a:solidFill>
                  <a:schemeClr val="dk2"/>
                </a:solidFill>
              </a:rPr>
              <a:t>(</a:t>
            </a:r>
            <a:r>
              <a:rPr b="1" lang="en" sz="1500">
                <a:solidFill>
                  <a:schemeClr val="dk2"/>
                </a:solidFill>
              </a:rPr>
              <a:t>z</a:t>
            </a:r>
            <a:r>
              <a:rPr b="1" baseline="-25000" lang="en" sz="1500">
                <a:solidFill>
                  <a:schemeClr val="dk2"/>
                </a:solidFill>
              </a:rPr>
              <a:t>T</a:t>
            </a:r>
            <a:r>
              <a:rPr lang="en" sz="1500">
                <a:solidFill>
                  <a:schemeClr val="dk2"/>
                </a:solidFill>
              </a:rPr>
              <a:t>) ~ </a:t>
            </a:r>
            <a:r>
              <a:rPr b="1" i="1" lang="en" sz="1500">
                <a:solidFill>
                  <a:schemeClr val="dk2"/>
                </a:solidFill>
              </a:rPr>
              <a:t>N</a:t>
            </a:r>
            <a:r>
              <a:rPr lang="en" sz="1500">
                <a:solidFill>
                  <a:schemeClr val="dk2"/>
                </a:solidFill>
              </a:rPr>
              <a:t>(0,1)</a:t>
            </a:r>
            <a:endParaRPr sz="1500">
              <a:solidFill>
                <a:schemeClr val="dk2"/>
              </a:solidFill>
            </a:endParaRPr>
          </a:p>
        </p:txBody>
      </p:sp>
      <p:sp>
        <p:nvSpPr>
          <p:cNvPr id="499" name="Google Shape;499;p52"/>
          <p:cNvSpPr txBox="1"/>
          <p:nvPr/>
        </p:nvSpPr>
        <p:spPr>
          <a:xfrm>
            <a:off x="1964525" y="4919803"/>
            <a:ext cx="6837600" cy="181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850">
                <a:solidFill>
                  <a:srgbClr val="888888"/>
                </a:solidFill>
              </a:rPr>
              <a:t>Nathaniel, Qu, Li and Gentine CVPR Best Paper 2024; Mardani et al., 2024; Lockwood et al. 2024 </a:t>
            </a:r>
            <a:r>
              <a:rPr i="1" lang="en" sz="850">
                <a:solidFill>
                  <a:srgbClr val="888888"/>
                </a:solidFill>
              </a:rPr>
              <a:t>JGR Atmos; </a:t>
            </a:r>
            <a:r>
              <a:rPr lang="en" sz="850">
                <a:solidFill>
                  <a:srgbClr val="888888"/>
                </a:solidFill>
              </a:rPr>
              <a:t>Fan et al. submitted</a:t>
            </a:r>
            <a:endParaRPr sz="850">
              <a:solidFill>
                <a:srgbClr val="888888"/>
              </a:solidFill>
            </a:endParaRPr>
          </a:p>
          <a:p>
            <a:pPr indent="0" lvl="0" marL="0" rtl="0" algn="l">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03" name="Shape 503"/>
        <p:cNvGrpSpPr/>
        <p:nvPr/>
      </p:nvGrpSpPr>
      <p:grpSpPr>
        <a:xfrm>
          <a:off x="0" y="0"/>
          <a:ext cx="0" cy="0"/>
          <a:chOff x="0" y="0"/>
          <a:chExt cx="0" cy="0"/>
        </a:xfrm>
      </p:grpSpPr>
      <p:pic>
        <p:nvPicPr>
          <p:cNvPr id="504" name="Google Shape;504;p53"/>
          <p:cNvPicPr preferRelativeResize="0"/>
          <p:nvPr/>
        </p:nvPicPr>
        <p:blipFill rotWithShape="1">
          <a:blip r:embed="rId3">
            <a:alphaModFix/>
          </a:blip>
          <a:srcRect b="36515" l="44261" r="0" t="0"/>
          <a:stretch/>
        </p:blipFill>
        <p:spPr>
          <a:xfrm>
            <a:off x="4158692" y="1160500"/>
            <a:ext cx="4086249" cy="2390875"/>
          </a:xfrm>
          <a:prstGeom prst="rect">
            <a:avLst/>
          </a:prstGeom>
          <a:noFill/>
          <a:ln>
            <a:noFill/>
          </a:ln>
        </p:spPr>
      </p:pic>
      <p:pic>
        <p:nvPicPr>
          <p:cNvPr id="505" name="Google Shape;505;p53"/>
          <p:cNvPicPr preferRelativeResize="0"/>
          <p:nvPr/>
        </p:nvPicPr>
        <p:blipFill rotWithShape="1">
          <a:blip r:embed="rId3">
            <a:alphaModFix/>
          </a:blip>
          <a:srcRect b="37441" l="0" r="43512" t="0"/>
          <a:stretch/>
        </p:blipFill>
        <p:spPr>
          <a:xfrm>
            <a:off x="915595" y="1157225"/>
            <a:ext cx="4141276" cy="2356075"/>
          </a:xfrm>
          <a:prstGeom prst="rect">
            <a:avLst/>
          </a:prstGeom>
          <a:noFill/>
          <a:ln>
            <a:noFill/>
          </a:ln>
        </p:spPr>
      </p:pic>
      <p:pic>
        <p:nvPicPr>
          <p:cNvPr id="506" name="Google Shape;506;p53"/>
          <p:cNvPicPr preferRelativeResize="0"/>
          <p:nvPr/>
        </p:nvPicPr>
        <p:blipFill rotWithShape="1">
          <a:blip r:embed="rId3">
            <a:alphaModFix/>
          </a:blip>
          <a:srcRect b="37441" l="0" r="64428" t="0"/>
          <a:stretch/>
        </p:blipFill>
        <p:spPr>
          <a:xfrm>
            <a:off x="921925" y="1157225"/>
            <a:ext cx="2607850" cy="2356075"/>
          </a:xfrm>
          <a:prstGeom prst="rect">
            <a:avLst/>
          </a:prstGeom>
          <a:noFill/>
          <a:ln>
            <a:noFill/>
          </a:ln>
        </p:spPr>
      </p:pic>
      <p:sp>
        <p:nvSpPr>
          <p:cNvPr id="507" name="Google Shape;507;p53"/>
          <p:cNvSpPr txBox="1"/>
          <p:nvPr>
            <p:ph type="title"/>
          </p:nvPr>
        </p:nvSpPr>
        <p:spPr>
          <a:xfrm>
            <a:off x="181750" y="140050"/>
            <a:ext cx="8520600" cy="49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2100">
                <a:solidFill>
                  <a:srgbClr val="1B285E"/>
                </a:solidFill>
              </a:rPr>
              <a:t>SLAMS Framework - Unconditional Training</a:t>
            </a:r>
            <a:endParaRPr/>
          </a:p>
        </p:txBody>
      </p:sp>
      <p:pic>
        <p:nvPicPr>
          <p:cNvPr id="508" name="Google Shape;508;p53"/>
          <p:cNvPicPr preferRelativeResize="0"/>
          <p:nvPr/>
        </p:nvPicPr>
        <p:blipFill rotWithShape="1">
          <a:blip r:embed="rId3">
            <a:alphaModFix/>
          </a:blip>
          <a:srcRect b="40589" l="43512" r="0" t="0"/>
          <a:stretch/>
        </p:blipFill>
        <p:spPr>
          <a:xfrm>
            <a:off x="4103667" y="1157225"/>
            <a:ext cx="4141276" cy="2237449"/>
          </a:xfrm>
          <a:prstGeom prst="rect">
            <a:avLst/>
          </a:prstGeom>
          <a:noFill/>
          <a:ln>
            <a:noFill/>
          </a:ln>
        </p:spPr>
      </p:pic>
      <p:pic>
        <p:nvPicPr>
          <p:cNvPr id="509" name="Google Shape;509;p53"/>
          <p:cNvPicPr preferRelativeResize="0"/>
          <p:nvPr/>
        </p:nvPicPr>
        <p:blipFill rotWithShape="1">
          <a:blip r:embed="rId3">
            <a:alphaModFix/>
          </a:blip>
          <a:srcRect b="1731" l="0" r="45027" t="62858"/>
          <a:stretch/>
        </p:blipFill>
        <p:spPr>
          <a:xfrm>
            <a:off x="921927" y="3511733"/>
            <a:ext cx="4030350" cy="1333540"/>
          </a:xfrm>
          <a:prstGeom prst="rect">
            <a:avLst/>
          </a:prstGeom>
          <a:noFill/>
          <a:ln>
            <a:noFill/>
          </a:ln>
        </p:spPr>
      </p:pic>
      <p:sp>
        <p:nvSpPr>
          <p:cNvPr id="510" name="Google Shape;510;p53"/>
          <p:cNvSpPr txBox="1"/>
          <p:nvPr/>
        </p:nvSpPr>
        <p:spPr>
          <a:xfrm>
            <a:off x="4355494" y="1086669"/>
            <a:ext cx="707700" cy="415500"/>
          </a:xfrm>
          <a:prstGeom prst="rect">
            <a:avLst/>
          </a:prstGeom>
          <a:solidFill>
            <a:srgbClr val="B6D7A8"/>
          </a:solidFill>
          <a:ln cap="flat" cmpd="sng" w="19050">
            <a:solidFill>
              <a:srgbClr val="38761D"/>
            </a:solidFill>
            <a:prstDash val="dash"/>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i="1" lang="en" sz="1500">
                <a:solidFill>
                  <a:schemeClr val="dk2"/>
                </a:solidFill>
              </a:rPr>
              <a:t>p</a:t>
            </a:r>
            <a:r>
              <a:rPr lang="en" sz="1500">
                <a:solidFill>
                  <a:schemeClr val="dk2"/>
                </a:solidFill>
              </a:rPr>
              <a:t>(</a:t>
            </a:r>
            <a:r>
              <a:rPr b="1" lang="en" sz="1500">
                <a:solidFill>
                  <a:schemeClr val="dk2"/>
                </a:solidFill>
              </a:rPr>
              <a:t>z</a:t>
            </a:r>
            <a:r>
              <a:rPr b="1" baseline="-25000" lang="en" sz="1500">
                <a:solidFill>
                  <a:schemeClr val="dk2"/>
                </a:solidFill>
              </a:rPr>
              <a:t>0</a:t>
            </a:r>
            <a:r>
              <a:rPr lang="en" sz="1500">
                <a:solidFill>
                  <a:schemeClr val="dk2"/>
                </a:solidFill>
              </a:rPr>
              <a:t>)</a:t>
            </a:r>
            <a:endParaRPr sz="1500">
              <a:solidFill>
                <a:schemeClr val="dk2"/>
              </a:solidFill>
            </a:endParaRPr>
          </a:p>
        </p:txBody>
      </p:sp>
      <p:sp>
        <p:nvSpPr>
          <p:cNvPr id="511" name="Google Shape;511;p53"/>
          <p:cNvSpPr txBox="1"/>
          <p:nvPr/>
        </p:nvSpPr>
        <p:spPr>
          <a:xfrm>
            <a:off x="5801763" y="3551377"/>
            <a:ext cx="1110900" cy="415500"/>
          </a:xfrm>
          <a:prstGeom prst="rect">
            <a:avLst/>
          </a:prstGeom>
          <a:solidFill>
            <a:srgbClr val="CFE2F3"/>
          </a:solidFill>
          <a:ln cap="flat" cmpd="sng" w="9525">
            <a:solidFill>
              <a:srgbClr val="6D9EEB"/>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500">
                <a:solidFill>
                  <a:schemeClr val="dk2"/>
                </a:solidFill>
              </a:rPr>
              <a:t>s</a:t>
            </a:r>
            <a:r>
              <a:rPr baseline="-25000" lang="en" sz="1500">
                <a:solidFill>
                  <a:schemeClr val="dk2"/>
                </a:solidFill>
              </a:rPr>
              <a:t>θ</a:t>
            </a:r>
            <a:r>
              <a:rPr lang="en" sz="1500">
                <a:solidFill>
                  <a:schemeClr val="dk2"/>
                </a:solidFill>
              </a:rPr>
              <a:t>(</a:t>
            </a:r>
            <a:r>
              <a:rPr b="1" lang="en" sz="1500">
                <a:solidFill>
                  <a:schemeClr val="dk2"/>
                </a:solidFill>
              </a:rPr>
              <a:t>z</a:t>
            </a:r>
            <a:r>
              <a:rPr b="1" baseline="-25000" lang="en" sz="1500">
                <a:solidFill>
                  <a:schemeClr val="dk2"/>
                </a:solidFill>
              </a:rPr>
              <a:t>t</a:t>
            </a:r>
            <a:r>
              <a:rPr b="1" lang="en" sz="1500">
                <a:solidFill>
                  <a:schemeClr val="dk2"/>
                </a:solidFill>
              </a:rPr>
              <a:t>, t</a:t>
            </a:r>
            <a:r>
              <a:rPr lang="en" sz="1500">
                <a:solidFill>
                  <a:schemeClr val="dk2"/>
                </a:solidFill>
              </a:rPr>
              <a:t>)</a:t>
            </a:r>
            <a:endParaRPr sz="1500">
              <a:solidFill>
                <a:schemeClr val="dk2"/>
              </a:solidFill>
            </a:endParaRPr>
          </a:p>
        </p:txBody>
      </p:sp>
      <p:cxnSp>
        <p:nvCxnSpPr>
          <p:cNvPr id="512" name="Google Shape;512;p53"/>
          <p:cNvCxnSpPr>
            <a:stCxn id="511" idx="1"/>
          </p:cNvCxnSpPr>
          <p:nvPr/>
        </p:nvCxnSpPr>
        <p:spPr>
          <a:xfrm rot="10800000">
            <a:off x="5583363" y="3490327"/>
            <a:ext cx="218400" cy="268800"/>
          </a:xfrm>
          <a:prstGeom prst="bentConnector2">
            <a:avLst/>
          </a:prstGeom>
          <a:noFill/>
          <a:ln cap="flat" cmpd="sng" w="19050">
            <a:solidFill>
              <a:schemeClr val="dk1"/>
            </a:solidFill>
            <a:prstDash val="solid"/>
            <a:round/>
            <a:headEnd len="med" w="med" type="none"/>
            <a:tailEnd len="med" w="med" type="stealth"/>
          </a:ln>
        </p:spPr>
      </p:cxnSp>
      <p:pic>
        <p:nvPicPr>
          <p:cNvPr id="513" name="Google Shape;513;p53"/>
          <p:cNvPicPr preferRelativeResize="0"/>
          <p:nvPr/>
        </p:nvPicPr>
        <p:blipFill rotWithShape="1">
          <a:blip r:embed="rId4">
            <a:alphaModFix/>
          </a:blip>
          <a:srcRect b="0" l="29066" r="48314" t="0"/>
          <a:stretch/>
        </p:blipFill>
        <p:spPr>
          <a:xfrm>
            <a:off x="150299" y="1442775"/>
            <a:ext cx="960700" cy="1128975"/>
          </a:xfrm>
          <a:prstGeom prst="rect">
            <a:avLst/>
          </a:prstGeom>
          <a:noFill/>
          <a:ln>
            <a:noFill/>
          </a:ln>
        </p:spPr>
      </p:pic>
      <p:cxnSp>
        <p:nvCxnSpPr>
          <p:cNvPr id="514" name="Google Shape;514;p53"/>
          <p:cNvCxnSpPr/>
          <p:nvPr/>
        </p:nvCxnSpPr>
        <p:spPr>
          <a:xfrm>
            <a:off x="1110999" y="2007250"/>
            <a:ext cx="569100" cy="0"/>
          </a:xfrm>
          <a:prstGeom prst="straightConnector1">
            <a:avLst/>
          </a:prstGeom>
          <a:noFill/>
          <a:ln cap="flat" cmpd="sng" w="19050">
            <a:solidFill>
              <a:schemeClr val="dk1"/>
            </a:solidFill>
            <a:prstDash val="solid"/>
            <a:round/>
            <a:headEnd len="med" w="med" type="none"/>
            <a:tailEnd len="med" w="med" type="triangle"/>
          </a:ln>
        </p:spPr>
      </p:cxnSp>
      <p:sp>
        <p:nvSpPr>
          <p:cNvPr id="515" name="Google Shape;515;p53"/>
          <p:cNvSpPr txBox="1"/>
          <p:nvPr/>
        </p:nvSpPr>
        <p:spPr>
          <a:xfrm>
            <a:off x="182000" y="2354313"/>
            <a:ext cx="897300" cy="57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2"/>
                </a:solidFill>
              </a:rPr>
              <a:t>Model</a:t>
            </a:r>
            <a:endParaRPr>
              <a:solidFill>
                <a:schemeClr val="dk2"/>
              </a:solidFill>
            </a:endParaRPr>
          </a:p>
        </p:txBody>
      </p:sp>
      <p:sp>
        <p:nvSpPr>
          <p:cNvPr id="516" name="Google Shape;516;p53"/>
          <p:cNvSpPr txBox="1"/>
          <p:nvPr/>
        </p:nvSpPr>
        <p:spPr>
          <a:xfrm rot="5400000">
            <a:off x="7709623" y="2432329"/>
            <a:ext cx="1502700" cy="415500"/>
          </a:xfrm>
          <a:prstGeom prst="rect">
            <a:avLst/>
          </a:prstGeom>
          <a:solidFill>
            <a:srgbClr val="B6D7A8"/>
          </a:solidFill>
          <a:ln cap="flat" cmpd="sng" w="19050">
            <a:solidFill>
              <a:srgbClr val="38761D"/>
            </a:solidFill>
            <a:prstDash val="dash"/>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i="1" lang="en" sz="1500">
                <a:solidFill>
                  <a:schemeClr val="dk2"/>
                </a:solidFill>
              </a:rPr>
              <a:t>p</a:t>
            </a:r>
            <a:r>
              <a:rPr lang="en" sz="1500">
                <a:solidFill>
                  <a:schemeClr val="dk2"/>
                </a:solidFill>
              </a:rPr>
              <a:t>(</a:t>
            </a:r>
            <a:r>
              <a:rPr b="1" lang="en" sz="1500">
                <a:solidFill>
                  <a:schemeClr val="dk2"/>
                </a:solidFill>
              </a:rPr>
              <a:t>z</a:t>
            </a:r>
            <a:r>
              <a:rPr b="1" baseline="-25000" lang="en" sz="1500">
                <a:solidFill>
                  <a:schemeClr val="dk2"/>
                </a:solidFill>
              </a:rPr>
              <a:t>T</a:t>
            </a:r>
            <a:r>
              <a:rPr lang="en" sz="1500">
                <a:solidFill>
                  <a:schemeClr val="dk2"/>
                </a:solidFill>
              </a:rPr>
              <a:t>) ~ </a:t>
            </a:r>
            <a:r>
              <a:rPr b="1" i="1" lang="en" sz="1500">
                <a:solidFill>
                  <a:schemeClr val="dk2"/>
                </a:solidFill>
              </a:rPr>
              <a:t>N</a:t>
            </a:r>
            <a:r>
              <a:rPr lang="en" sz="1500">
                <a:solidFill>
                  <a:schemeClr val="dk2"/>
                </a:solidFill>
              </a:rPr>
              <a:t>(0,1)</a:t>
            </a:r>
            <a:endParaRPr sz="1500">
              <a:solidFill>
                <a:schemeClr val="dk2"/>
              </a:solidFill>
            </a:endParaRPr>
          </a:p>
        </p:txBody>
      </p:sp>
      <p:sp>
        <p:nvSpPr>
          <p:cNvPr id="517" name="Google Shape;517;p53"/>
          <p:cNvSpPr txBox="1"/>
          <p:nvPr/>
        </p:nvSpPr>
        <p:spPr>
          <a:xfrm>
            <a:off x="1964525" y="4919803"/>
            <a:ext cx="6837600" cy="181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850">
                <a:solidFill>
                  <a:srgbClr val="888888"/>
                </a:solidFill>
              </a:rPr>
              <a:t>Nathaniel, Qu, Li and Gentine CVPR Best Paper 2024; Mardani et al., 2024; Lockwood et al. 2024 </a:t>
            </a:r>
            <a:r>
              <a:rPr i="1" lang="en" sz="850">
                <a:solidFill>
                  <a:srgbClr val="888888"/>
                </a:solidFill>
              </a:rPr>
              <a:t>JGR Atmos; </a:t>
            </a:r>
            <a:r>
              <a:rPr lang="en" sz="850">
                <a:solidFill>
                  <a:srgbClr val="888888"/>
                </a:solidFill>
              </a:rPr>
              <a:t>Fan et al. submitted</a:t>
            </a:r>
            <a:endParaRPr sz="850">
              <a:solidFill>
                <a:srgbClr val="888888"/>
              </a:solidFill>
            </a:endParaRPr>
          </a:p>
          <a:p>
            <a:pPr indent="0" lvl="0" marL="0" rtl="0" algn="l">
              <a:spcBef>
                <a:spcPts val="0"/>
              </a:spcBef>
              <a:spcAft>
                <a:spcPts val="0"/>
              </a:spcAft>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54"/>
          <p:cNvSpPr txBox="1"/>
          <p:nvPr>
            <p:ph type="title"/>
          </p:nvPr>
        </p:nvSpPr>
        <p:spPr>
          <a:xfrm>
            <a:off x="181750" y="140050"/>
            <a:ext cx="8520600" cy="49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2100">
                <a:solidFill>
                  <a:srgbClr val="1B285E"/>
                </a:solidFill>
              </a:rPr>
              <a:t>SLAMS Framework - Conditional Inference</a:t>
            </a:r>
            <a:endParaRPr/>
          </a:p>
        </p:txBody>
      </p:sp>
      <p:pic>
        <p:nvPicPr>
          <p:cNvPr id="523" name="Google Shape;523;p54"/>
          <p:cNvPicPr preferRelativeResize="0"/>
          <p:nvPr/>
        </p:nvPicPr>
        <p:blipFill rotWithShape="1">
          <a:blip r:embed="rId3">
            <a:alphaModFix/>
          </a:blip>
          <a:srcRect b="37440" l="46008" r="918" t="19024"/>
          <a:stretch/>
        </p:blipFill>
        <p:spPr>
          <a:xfrm>
            <a:off x="4115502" y="1774875"/>
            <a:ext cx="3689422" cy="1569747"/>
          </a:xfrm>
          <a:prstGeom prst="rect">
            <a:avLst/>
          </a:prstGeom>
          <a:noFill/>
          <a:ln>
            <a:noFill/>
          </a:ln>
        </p:spPr>
      </p:pic>
      <p:pic>
        <p:nvPicPr>
          <p:cNvPr id="524" name="Google Shape;524;p54"/>
          <p:cNvPicPr preferRelativeResize="0"/>
          <p:nvPr/>
        </p:nvPicPr>
        <p:blipFill rotWithShape="1">
          <a:blip r:embed="rId3">
            <a:alphaModFix/>
          </a:blip>
          <a:srcRect b="1731" l="0" r="45027" t="62858"/>
          <a:stretch/>
        </p:blipFill>
        <p:spPr>
          <a:xfrm>
            <a:off x="917225" y="3343131"/>
            <a:ext cx="3821560" cy="1276713"/>
          </a:xfrm>
          <a:prstGeom prst="rect">
            <a:avLst/>
          </a:prstGeom>
          <a:noFill/>
          <a:ln>
            <a:noFill/>
          </a:ln>
        </p:spPr>
      </p:pic>
      <p:pic>
        <p:nvPicPr>
          <p:cNvPr id="525" name="Google Shape;525;p54"/>
          <p:cNvPicPr preferRelativeResize="0"/>
          <p:nvPr/>
        </p:nvPicPr>
        <p:blipFill rotWithShape="1">
          <a:blip r:embed="rId3">
            <a:alphaModFix/>
          </a:blip>
          <a:srcRect b="0" l="56275" r="920" t="62515"/>
          <a:stretch/>
        </p:blipFill>
        <p:spPr>
          <a:xfrm>
            <a:off x="4829252" y="3343132"/>
            <a:ext cx="2975664" cy="1351544"/>
          </a:xfrm>
          <a:prstGeom prst="rect">
            <a:avLst/>
          </a:prstGeom>
          <a:noFill/>
          <a:ln>
            <a:noFill/>
          </a:ln>
        </p:spPr>
      </p:pic>
      <p:sp>
        <p:nvSpPr>
          <p:cNvPr id="526" name="Google Shape;526;p54"/>
          <p:cNvSpPr txBox="1"/>
          <p:nvPr/>
        </p:nvSpPr>
        <p:spPr>
          <a:xfrm rot="5400000">
            <a:off x="7261323" y="2293204"/>
            <a:ext cx="1502700" cy="415500"/>
          </a:xfrm>
          <a:prstGeom prst="rect">
            <a:avLst/>
          </a:prstGeom>
          <a:solidFill>
            <a:srgbClr val="E6B8AF"/>
          </a:solidFill>
          <a:ln cap="flat" cmpd="sng" w="19050">
            <a:solidFill>
              <a:srgbClr val="A61C00"/>
            </a:solidFill>
            <a:prstDash val="dash"/>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i="1" lang="en" sz="1500">
                <a:solidFill>
                  <a:schemeClr val="dk2"/>
                </a:solidFill>
              </a:rPr>
              <a:t>p</a:t>
            </a:r>
            <a:r>
              <a:rPr lang="en" sz="1500">
                <a:solidFill>
                  <a:schemeClr val="dk2"/>
                </a:solidFill>
              </a:rPr>
              <a:t>(</a:t>
            </a:r>
            <a:r>
              <a:rPr b="1" lang="en" sz="1500">
                <a:solidFill>
                  <a:schemeClr val="dk2"/>
                </a:solidFill>
              </a:rPr>
              <a:t>z</a:t>
            </a:r>
            <a:r>
              <a:rPr b="1" baseline="-25000" lang="en" sz="1500">
                <a:solidFill>
                  <a:schemeClr val="dk2"/>
                </a:solidFill>
              </a:rPr>
              <a:t>T</a:t>
            </a:r>
            <a:r>
              <a:rPr lang="en" sz="1500">
                <a:solidFill>
                  <a:schemeClr val="dk2"/>
                </a:solidFill>
              </a:rPr>
              <a:t>) ~ </a:t>
            </a:r>
            <a:r>
              <a:rPr b="1" i="1" lang="en" sz="1500">
                <a:solidFill>
                  <a:schemeClr val="dk2"/>
                </a:solidFill>
              </a:rPr>
              <a:t>N</a:t>
            </a:r>
            <a:r>
              <a:rPr lang="en" sz="1500">
                <a:solidFill>
                  <a:schemeClr val="dk2"/>
                </a:solidFill>
              </a:rPr>
              <a:t>(0,1)</a:t>
            </a:r>
            <a:endParaRPr sz="1500">
              <a:solidFill>
                <a:schemeClr val="dk2"/>
              </a:solidFill>
            </a:endParaRPr>
          </a:p>
        </p:txBody>
      </p:sp>
      <p:sp>
        <p:nvSpPr>
          <p:cNvPr id="527" name="Google Shape;527;p54"/>
          <p:cNvSpPr txBox="1"/>
          <p:nvPr/>
        </p:nvSpPr>
        <p:spPr>
          <a:xfrm>
            <a:off x="4115502" y="1282949"/>
            <a:ext cx="800700" cy="415500"/>
          </a:xfrm>
          <a:prstGeom prst="rect">
            <a:avLst/>
          </a:prstGeom>
          <a:solidFill>
            <a:srgbClr val="E6B8AF"/>
          </a:solidFill>
          <a:ln cap="flat" cmpd="sng" w="19050">
            <a:solidFill>
              <a:srgbClr val="A61C00"/>
            </a:solidFill>
            <a:prstDash val="dash"/>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i="1" lang="en" sz="1500">
                <a:solidFill>
                  <a:schemeClr val="dk2"/>
                </a:solidFill>
              </a:rPr>
              <a:t>p</a:t>
            </a:r>
            <a:r>
              <a:rPr lang="en" sz="1500">
                <a:solidFill>
                  <a:schemeClr val="dk2"/>
                </a:solidFill>
              </a:rPr>
              <a:t>(</a:t>
            </a:r>
            <a:r>
              <a:rPr b="1" lang="en" sz="1500">
                <a:solidFill>
                  <a:schemeClr val="dk2"/>
                </a:solidFill>
              </a:rPr>
              <a:t>z</a:t>
            </a:r>
            <a:r>
              <a:rPr b="1" baseline="-25000" lang="en" sz="1500">
                <a:solidFill>
                  <a:schemeClr val="dk2"/>
                </a:solidFill>
              </a:rPr>
              <a:t>0</a:t>
            </a:r>
            <a:r>
              <a:rPr b="1" lang="en" sz="1500">
                <a:solidFill>
                  <a:schemeClr val="dk2"/>
                </a:solidFill>
              </a:rPr>
              <a:t>|y</a:t>
            </a:r>
            <a:r>
              <a:rPr lang="en" sz="1500">
                <a:solidFill>
                  <a:schemeClr val="dk2"/>
                </a:solidFill>
              </a:rPr>
              <a:t>)</a:t>
            </a:r>
            <a:endParaRPr sz="1500">
              <a:solidFill>
                <a:schemeClr val="dk2"/>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55"/>
          <p:cNvSpPr txBox="1"/>
          <p:nvPr>
            <p:ph type="title"/>
          </p:nvPr>
        </p:nvSpPr>
        <p:spPr>
          <a:xfrm>
            <a:off x="181750" y="140050"/>
            <a:ext cx="8520600" cy="49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2100">
                <a:solidFill>
                  <a:srgbClr val="1B285E"/>
                </a:solidFill>
              </a:rPr>
              <a:t>Qualitative Results - Optimistic Case</a:t>
            </a:r>
            <a:endParaRPr/>
          </a:p>
        </p:txBody>
      </p:sp>
      <p:sp>
        <p:nvSpPr>
          <p:cNvPr id="533" name="Google Shape;533;p55"/>
          <p:cNvSpPr txBox="1"/>
          <p:nvPr/>
        </p:nvSpPr>
        <p:spPr>
          <a:xfrm>
            <a:off x="338774" y="915725"/>
            <a:ext cx="8436900" cy="39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chemeClr val="dk2"/>
                </a:solidFill>
              </a:rPr>
              <a:t>High-quality background + observations for conditioning</a:t>
            </a:r>
            <a:endParaRPr b="1" sz="1300">
              <a:solidFill>
                <a:schemeClr val="dk2"/>
              </a:solidFill>
            </a:endParaRPr>
          </a:p>
        </p:txBody>
      </p:sp>
      <p:grpSp>
        <p:nvGrpSpPr>
          <p:cNvPr id="534" name="Google Shape;534;p55"/>
          <p:cNvGrpSpPr/>
          <p:nvPr/>
        </p:nvGrpSpPr>
        <p:grpSpPr>
          <a:xfrm>
            <a:off x="1875835" y="1371113"/>
            <a:ext cx="5508644" cy="3522902"/>
            <a:chOff x="2272025" y="1624475"/>
            <a:chExt cx="4530880" cy="2897600"/>
          </a:xfrm>
        </p:grpSpPr>
        <p:sp>
          <p:nvSpPr>
            <p:cNvPr id="535" name="Google Shape;535;p55"/>
            <p:cNvSpPr txBox="1"/>
            <p:nvPr/>
          </p:nvSpPr>
          <p:spPr>
            <a:xfrm rot="-5400000">
              <a:off x="2009225" y="2258225"/>
              <a:ext cx="921300" cy="395700"/>
            </a:xfrm>
            <a:prstGeom prst="rect">
              <a:avLst/>
            </a:prstGeom>
            <a:noFill/>
            <a:ln>
              <a:noFill/>
            </a:ln>
          </p:spPr>
          <p:txBody>
            <a:bodyPr anchorCtr="0" anchor="t" bIns="111150" lIns="111150" spcFirstLastPara="1" rIns="111150" wrap="square" tIns="111150">
              <a:noAutofit/>
            </a:bodyPr>
            <a:lstStyle/>
            <a:p>
              <a:pPr indent="0" lvl="0" marL="0" rtl="0" algn="ctr">
                <a:spcBef>
                  <a:spcPts val="0"/>
                </a:spcBef>
                <a:spcAft>
                  <a:spcPts val="0"/>
                </a:spcAft>
                <a:buNone/>
              </a:pPr>
              <a:r>
                <a:rPr b="1" lang="en" sz="1094">
                  <a:solidFill>
                    <a:schemeClr val="dk2"/>
                  </a:solidFill>
                </a:rPr>
                <a:t>Truth</a:t>
              </a:r>
              <a:endParaRPr b="1" sz="1094">
                <a:solidFill>
                  <a:schemeClr val="dk2"/>
                </a:solidFill>
              </a:endParaRPr>
            </a:p>
          </p:txBody>
        </p:sp>
        <p:sp>
          <p:nvSpPr>
            <p:cNvPr id="536" name="Google Shape;536;p55"/>
            <p:cNvSpPr txBox="1"/>
            <p:nvPr/>
          </p:nvSpPr>
          <p:spPr>
            <a:xfrm rot="-5400000">
              <a:off x="1983125" y="2983500"/>
              <a:ext cx="973500" cy="395700"/>
            </a:xfrm>
            <a:prstGeom prst="rect">
              <a:avLst/>
            </a:prstGeom>
            <a:noFill/>
            <a:ln>
              <a:noFill/>
            </a:ln>
          </p:spPr>
          <p:txBody>
            <a:bodyPr anchorCtr="0" anchor="t" bIns="111150" lIns="111150" spcFirstLastPara="1" rIns="111150" wrap="square" tIns="111150">
              <a:noAutofit/>
            </a:bodyPr>
            <a:lstStyle/>
            <a:p>
              <a:pPr indent="0" lvl="0" marL="0" rtl="0" algn="ctr">
                <a:spcBef>
                  <a:spcPts val="0"/>
                </a:spcBef>
                <a:spcAft>
                  <a:spcPts val="0"/>
                </a:spcAft>
                <a:buNone/>
              </a:pPr>
              <a:r>
                <a:rPr b="1" lang="en" sz="1094">
                  <a:solidFill>
                    <a:schemeClr val="dk2"/>
                  </a:solidFill>
                </a:rPr>
                <a:t>Condition</a:t>
              </a:r>
              <a:endParaRPr b="1" sz="1094">
                <a:solidFill>
                  <a:schemeClr val="dk2"/>
                </a:solidFill>
              </a:endParaRPr>
            </a:p>
          </p:txBody>
        </p:sp>
        <p:sp>
          <p:nvSpPr>
            <p:cNvPr id="537" name="Google Shape;537;p55"/>
            <p:cNvSpPr txBox="1"/>
            <p:nvPr/>
          </p:nvSpPr>
          <p:spPr>
            <a:xfrm rot="-5400000">
              <a:off x="1876325" y="3730675"/>
              <a:ext cx="1187100" cy="395700"/>
            </a:xfrm>
            <a:prstGeom prst="rect">
              <a:avLst/>
            </a:prstGeom>
            <a:noFill/>
            <a:ln>
              <a:noFill/>
            </a:ln>
          </p:spPr>
          <p:txBody>
            <a:bodyPr anchorCtr="0" anchor="t" bIns="111150" lIns="111150" spcFirstLastPara="1" rIns="111150" wrap="square" tIns="111150">
              <a:noAutofit/>
            </a:bodyPr>
            <a:lstStyle/>
            <a:p>
              <a:pPr indent="0" lvl="0" marL="0" rtl="0" algn="ctr">
                <a:spcBef>
                  <a:spcPts val="0"/>
                </a:spcBef>
                <a:spcAft>
                  <a:spcPts val="0"/>
                </a:spcAft>
                <a:buNone/>
              </a:pPr>
              <a:r>
                <a:rPr b="1" lang="en" sz="1215">
                  <a:solidFill>
                    <a:schemeClr val="dk2"/>
                  </a:solidFill>
                </a:rPr>
                <a:t>Analysis</a:t>
              </a:r>
              <a:endParaRPr b="1" sz="1215">
                <a:solidFill>
                  <a:schemeClr val="dk2"/>
                </a:solidFill>
              </a:endParaRPr>
            </a:p>
          </p:txBody>
        </p:sp>
        <p:pic>
          <p:nvPicPr>
            <p:cNvPr id="538" name="Google Shape;538;p55"/>
            <p:cNvPicPr preferRelativeResize="0"/>
            <p:nvPr/>
          </p:nvPicPr>
          <p:blipFill>
            <a:blip r:embed="rId3">
              <a:alphaModFix/>
            </a:blip>
            <a:stretch>
              <a:fillRect/>
            </a:stretch>
          </p:blipFill>
          <p:spPr>
            <a:xfrm>
              <a:off x="2667725" y="2087488"/>
              <a:ext cx="4135180" cy="2187725"/>
            </a:xfrm>
            <a:prstGeom prst="rect">
              <a:avLst/>
            </a:prstGeom>
            <a:noFill/>
            <a:ln>
              <a:noFill/>
            </a:ln>
          </p:spPr>
        </p:pic>
        <p:sp>
          <p:nvSpPr>
            <p:cNvPr id="539" name="Google Shape;539;p55"/>
            <p:cNvSpPr txBox="1"/>
            <p:nvPr/>
          </p:nvSpPr>
          <p:spPr>
            <a:xfrm>
              <a:off x="2763420" y="1624475"/>
              <a:ext cx="3963000" cy="395700"/>
            </a:xfrm>
            <a:prstGeom prst="rect">
              <a:avLst/>
            </a:prstGeom>
            <a:noFill/>
            <a:ln>
              <a:noFill/>
            </a:ln>
          </p:spPr>
          <p:txBody>
            <a:bodyPr anchorCtr="0" anchor="t" bIns="111150" lIns="111150" spcFirstLastPara="1" rIns="111150" wrap="square" tIns="111150">
              <a:noAutofit/>
            </a:bodyPr>
            <a:lstStyle/>
            <a:p>
              <a:pPr indent="0" lvl="0" marL="0" rtl="0" algn="ctr">
                <a:spcBef>
                  <a:spcPts val="0"/>
                </a:spcBef>
                <a:spcAft>
                  <a:spcPts val="0"/>
                </a:spcAft>
                <a:buNone/>
              </a:pPr>
              <a:r>
                <a:rPr b="1" lang="en" sz="1580">
                  <a:solidFill>
                    <a:schemeClr val="dk2"/>
                  </a:solidFill>
                </a:rPr>
                <a:t>High quality background + observations</a:t>
              </a:r>
              <a:endParaRPr sz="1580">
                <a:solidFill>
                  <a:schemeClr val="dk2"/>
                </a:solidFil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0"/>
          <p:cNvSpPr txBox="1"/>
          <p:nvPr>
            <p:ph type="title"/>
          </p:nvPr>
        </p:nvSpPr>
        <p:spPr>
          <a:xfrm>
            <a:off x="218350" y="0"/>
            <a:ext cx="8749500" cy="8178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1B285E"/>
              </a:buClr>
              <a:buSzPts val="4100"/>
              <a:buFont typeface="Verdana"/>
              <a:buNone/>
            </a:pPr>
            <a:r>
              <a:rPr b="1" i="1" lang="en" sz="2200"/>
              <a:t>Machine learning and AI have had a profound impact on weather and climate applications…</a:t>
            </a:r>
            <a:endParaRPr b="1" i="1" sz="2200">
              <a:solidFill>
                <a:srgbClr val="FF0000"/>
              </a:solidFill>
            </a:endParaRPr>
          </a:p>
        </p:txBody>
      </p:sp>
      <p:sp>
        <p:nvSpPr>
          <p:cNvPr id="113" name="Google Shape;113;p20"/>
          <p:cNvSpPr txBox="1"/>
          <p:nvPr/>
        </p:nvSpPr>
        <p:spPr>
          <a:xfrm>
            <a:off x="3263852" y="772750"/>
            <a:ext cx="26163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sz="2000"/>
              <a:t>Weather forecasting</a:t>
            </a:r>
            <a:endParaRPr sz="2000"/>
          </a:p>
          <a:p>
            <a:pPr indent="0" lvl="0" marL="0" marR="0" rtl="0" algn="l">
              <a:lnSpc>
                <a:spcPct val="100000"/>
              </a:lnSpc>
              <a:spcBef>
                <a:spcPts val="0"/>
              </a:spcBef>
              <a:spcAft>
                <a:spcPts val="0"/>
              </a:spcAft>
              <a:buNone/>
            </a:pPr>
            <a:r>
              <a:rPr lang="en" sz="2000"/>
              <a:t>Skillful (but </a:t>
            </a:r>
            <a:r>
              <a:rPr i="1" lang="en" sz="2000"/>
              <a:t>blurry</a:t>
            </a:r>
            <a:r>
              <a:rPr lang="en" sz="2000"/>
              <a:t>)</a:t>
            </a:r>
            <a:endParaRPr sz="2000"/>
          </a:p>
        </p:txBody>
      </p:sp>
      <p:pic>
        <p:nvPicPr>
          <p:cNvPr id="114" name="Google Shape;114;p20"/>
          <p:cNvPicPr preferRelativeResize="0"/>
          <p:nvPr/>
        </p:nvPicPr>
        <p:blipFill rotWithShape="1">
          <a:blip r:embed="rId3">
            <a:alphaModFix/>
          </a:blip>
          <a:srcRect b="9105" l="1257" r="66320" t="29743"/>
          <a:stretch/>
        </p:blipFill>
        <p:spPr>
          <a:xfrm>
            <a:off x="465825" y="2154375"/>
            <a:ext cx="4148299" cy="2200425"/>
          </a:xfrm>
          <a:prstGeom prst="rect">
            <a:avLst/>
          </a:prstGeom>
          <a:noFill/>
          <a:ln>
            <a:noFill/>
          </a:ln>
        </p:spPr>
      </p:pic>
      <p:pic>
        <p:nvPicPr>
          <p:cNvPr id="115" name="Google Shape;115;p20"/>
          <p:cNvPicPr preferRelativeResize="0"/>
          <p:nvPr/>
        </p:nvPicPr>
        <p:blipFill rotWithShape="1">
          <a:blip r:embed="rId3">
            <a:alphaModFix/>
          </a:blip>
          <a:srcRect b="9105" l="65526" r="2052" t="29743"/>
          <a:stretch/>
        </p:blipFill>
        <p:spPr>
          <a:xfrm>
            <a:off x="4547475" y="2154375"/>
            <a:ext cx="4148299" cy="2200425"/>
          </a:xfrm>
          <a:prstGeom prst="rect">
            <a:avLst/>
          </a:prstGeom>
          <a:noFill/>
          <a:ln>
            <a:noFill/>
          </a:ln>
        </p:spPr>
      </p:pic>
      <p:pic>
        <p:nvPicPr>
          <p:cNvPr id="116" name="Google Shape;116;p20"/>
          <p:cNvPicPr preferRelativeResize="0"/>
          <p:nvPr/>
        </p:nvPicPr>
        <p:blipFill rotWithShape="1">
          <a:blip r:embed="rId3">
            <a:alphaModFix/>
          </a:blip>
          <a:srcRect b="74857" l="36204" r="37247" t="9209"/>
          <a:stretch/>
        </p:blipFill>
        <p:spPr>
          <a:xfrm>
            <a:off x="6202163" y="1611600"/>
            <a:ext cx="2346724" cy="396100"/>
          </a:xfrm>
          <a:prstGeom prst="rect">
            <a:avLst/>
          </a:prstGeom>
          <a:noFill/>
          <a:ln>
            <a:noFill/>
          </a:ln>
        </p:spPr>
      </p:pic>
      <p:sp>
        <p:nvSpPr>
          <p:cNvPr id="117" name="Google Shape;117;p20"/>
          <p:cNvSpPr txBox="1"/>
          <p:nvPr/>
        </p:nvSpPr>
        <p:spPr>
          <a:xfrm>
            <a:off x="6621700" y="4652600"/>
            <a:ext cx="2463600" cy="30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BFBFBF"/>
                </a:solidFill>
              </a:rPr>
              <a:t>Slide from Stephan Hoyer @Google</a:t>
            </a:r>
            <a:endParaRPr sz="1100">
              <a:solidFill>
                <a:srgbClr val="BFBFBF"/>
              </a:solidFill>
            </a:endParaRPr>
          </a:p>
        </p:txBody>
      </p:sp>
      <p:pic>
        <p:nvPicPr>
          <p:cNvPr id="118" name="Google Shape;118;p20" title="Screenshot 2025-10-01 at 9.16.42 AM.png"/>
          <p:cNvPicPr preferRelativeResize="0"/>
          <p:nvPr/>
        </p:nvPicPr>
        <p:blipFill>
          <a:blip r:embed="rId4">
            <a:alphaModFix/>
          </a:blip>
          <a:stretch>
            <a:fillRect/>
          </a:stretch>
        </p:blipFill>
        <p:spPr>
          <a:xfrm>
            <a:off x="7401087" y="3951125"/>
            <a:ext cx="1147789" cy="8178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56"/>
          <p:cNvSpPr txBox="1"/>
          <p:nvPr>
            <p:ph type="title"/>
          </p:nvPr>
        </p:nvSpPr>
        <p:spPr>
          <a:xfrm>
            <a:off x="181750" y="140050"/>
            <a:ext cx="8520600" cy="49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2100">
                <a:solidFill>
                  <a:srgbClr val="1B285E"/>
                </a:solidFill>
              </a:rPr>
              <a:t>Qualitative Results - Realistic Case</a:t>
            </a:r>
            <a:endParaRPr/>
          </a:p>
        </p:txBody>
      </p:sp>
      <p:pic>
        <p:nvPicPr>
          <p:cNvPr id="545" name="Google Shape;545;p56"/>
          <p:cNvPicPr preferRelativeResize="0"/>
          <p:nvPr/>
        </p:nvPicPr>
        <p:blipFill>
          <a:blip r:embed="rId3">
            <a:alphaModFix/>
          </a:blip>
          <a:stretch>
            <a:fillRect/>
          </a:stretch>
        </p:blipFill>
        <p:spPr>
          <a:xfrm>
            <a:off x="915122" y="1855550"/>
            <a:ext cx="2230325" cy="2042000"/>
          </a:xfrm>
          <a:prstGeom prst="rect">
            <a:avLst/>
          </a:prstGeom>
          <a:noFill/>
          <a:ln>
            <a:noFill/>
          </a:ln>
        </p:spPr>
      </p:pic>
      <p:pic>
        <p:nvPicPr>
          <p:cNvPr id="546" name="Google Shape;546;p56"/>
          <p:cNvPicPr preferRelativeResize="0"/>
          <p:nvPr/>
        </p:nvPicPr>
        <p:blipFill>
          <a:blip r:embed="rId4">
            <a:alphaModFix/>
          </a:blip>
          <a:stretch>
            <a:fillRect/>
          </a:stretch>
        </p:blipFill>
        <p:spPr>
          <a:xfrm>
            <a:off x="6230807" y="1855550"/>
            <a:ext cx="2524446" cy="2042000"/>
          </a:xfrm>
          <a:prstGeom prst="rect">
            <a:avLst/>
          </a:prstGeom>
          <a:noFill/>
          <a:ln>
            <a:noFill/>
          </a:ln>
        </p:spPr>
      </p:pic>
      <p:pic>
        <p:nvPicPr>
          <p:cNvPr id="547" name="Google Shape;547;p56"/>
          <p:cNvPicPr preferRelativeResize="0"/>
          <p:nvPr/>
        </p:nvPicPr>
        <p:blipFill>
          <a:blip r:embed="rId5">
            <a:alphaModFix/>
          </a:blip>
          <a:stretch>
            <a:fillRect/>
          </a:stretch>
        </p:blipFill>
        <p:spPr>
          <a:xfrm>
            <a:off x="3462350" y="1864549"/>
            <a:ext cx="2524451" cy="2024004"/>
          </a:xfrm>
          <a:prstGeom prst="rect">
            <a:avLst/>
          </a:prstGeom>
          <a:noFill/>
          <a:ln>
            <a:noFill/>
          </a:ln>
        </p:spPr>
      </p:pic>
      <p:sp>
        <p:nvSpPr>
          <p:cNvPr id="548" name="Google Shape;548;p56"/>
          <p:cNvSpPr txBox="1"/>
          <p:nvPr/>
        </p:nvSpPr>
        <p:spPr>
          <a:xfrm>
            <a:off x="942900" y="1459850"/>
            <a:ext cx="2340900" cy="39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300">
                <a:solidFill>
                  <a:schemeClr val="dk2"/>
                </a:solidFill>
              </a:rPr>
              <a:t>Coarse → Downscaling</a:t>
            </a:r>
            <a:endParaRPr sz="1300">
              <a:solidFill>
                <a:schemeClr val="dk2"/>
              </a:solidFill>
            </a:endParaRPr>
          </a:p>
        </p:txBody>
      </p:sp>
      <p:sp>
        <p:nvSpPr>
          <p:cNvPr id="549" name="Google Shape;549;p56"/>
          <p:cNvSpPr txBox="1"/>
          <p:nvPr/>
        </p:nvSpPr>
        <p:spPr>
          <a:xfrm>
            <a:off x="3559224" y="1459850"/>
            <a:ext cx="2340900" cy="39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300">
                <a:solidFill>
                  <a:schemeClr val="dk2"/>
                </a:solidFill>
              </a:rPr>
              <a:t>Noise → Denoising</a:t>
            </a:r>
            <a:endParaRPr sz="1300">
              <a:solidFill>
                <a:schemeClr val="dk2"/>
              </a:solidFill>
            </a:endParaRPr>
          </a:p>
        </p:txBody>
      </p:sp>
      <p:sp>
        <p:nvSpPr>
          <p:cNvPr id="550" name="Google Shape;550;p56"/>
          <p:cNvSpPr txBox="1"/>
          <p:nvPr/>
        </p:nvSpPr>
        <p:spPr>
          <a:xfrm>
            <a:off x="6313899" y="1459850"/>
            <a:ext cx="2190900" cy="39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300">
                <a:solidFill>
                  <a:schemeClr val="dk2"/>
                </a:solidFill>
              </a:rPr>
              <a:t>Sparse → Interpolation</a:t>
            </a:r>
            <a:endParaRPr sz="1300">
              <a:solidFill>
                <a:schemeClr val="dk2"/>
              </a:solidFill>
            </a:endParaRPr>
          </a:p>
        </p:txBody>
      </p:sp>
      <p:sp>
        <p:nvSpPr>
          <p:cNvPr id="551" name="Google Shape;551;p56"/>
          <p:cNvSpPr txBox="1"/>
          <p:nvPr/>
        </p:nvSpPr>
        <p:spPr>
          <a:xfrm>
            <a:off x="338774" y="915725"/>
            <a:ext cx="8436900" cy="39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chemeClr val="dk2"/>
                </a:solidFill>
              </a:rPr>
              <a:t>Low-quality background + observations for conditioning</a:t>
            </a:r>
            <a:endParaRPr b="1" sz="1300">
              <a:solidFill>
                <a:schemeClr val="dk2"/>
              </a:solidFill>
            </a:endParaRPr>
          </a:p>
        </p:txBody>
      </p:sp>
      <p:sp>
        <p:nvSpPr>
          <p:cNvPr id="552" name="Google Shape;552;p56"/>
          <p:cNvSpPr txBox="1"/>
          <p:nvPr/>
        </p:nvSpPr>
        <p:spPr>
          <a:xfrm rot="-5400000">
            <a:off x="256625" y="1953425"/>
            <a:ext cx="921300" cy="39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00">
                <a:solidFill>
                  <a:schemeClr val="dk2"/>
                </a:solidFill>
              </a:rPr>
              <a:t>Truth</a:t>
            </a:r>
            <a:endParaRPr b="1" sz="900">
              <a:solidFill>
                <a:schemeClr val="dk2"/>
              </a:solidFill>
            </a:endParaRPr>
          </a:p>
        </p:txBody>
      </p:sp>
      <p:sp>
        <p:nvSpPr>
          <p:cNvPr id="553" name="Google Shape;553;p56"/>
          <p:cNvSpPr txBox="1"/>
          <p:nvPr/>
        </p:nvSpPr>
        <p:spPr>
          <a:xfrm rot="-5400000">
            <a:off x="230525" y="2678700"/>
            <a:ext cx="973500" cy="39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00">
                <a:solidFill>
                  <a:schemeClr val="dk2"/>
                </a:solidFill>
              </a:rPr>
              <a:t>Condition</a:t>
            </a:r>
            <a:endParaRPr b="1" sz="900">
              <a:solidFill>
                <a:schemeClr val="dk2"/>
              </a:solidFill>
            </a:endParaRPr>
          </a:p>
        </p:txBody>
      </p:sp>
      <p:sp>
        <p:nvSpPr>
          <p:cNvPr id="554" name="Google Shape;554;p56"/>
          <p:cNvSpPr txBox="1"/>
          <p:nvPr/>
        </p:nvSpPr>
        <p:spPr>
          <a:xfrm rot="-5400000">
            <a:off x="123725" y="3425875"/>
            <a:ext cx="1187100" cy="39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chemeClr val="dk2"/>
                </a:solidFill>
              </a:rPr>
              <a:t>Analysis</a:t>
            </a:r>
            <a:endParaRPr b="1" sz="1000">
              <a:solidFill>
                <a:schemeClr val="dk2"/>
              </a:solidFill>
            </a:endParaRPr>
          </a:p>
        </p:txBody>
      </p:sp>
      <p:sp>
        <p:nvSpPr>
          <p:cNvPr id="555" name="Google Shape;555;p56"/>
          <p:cNvSpPr txBox="1"/>
          <p:nvPr/>
        </p:nvSpPr>
        <p:spPr>
          <a:xfrm>
            <a:off x="942900" y="4125775"/>
            <a:ext cx="7258200" cy="571500"/>
          </a:xfrm>
          <a:prstGeom prst="rect">
            <a:avLst/>
          </a:prstGeom>
          <a:solidFill>
            <a:schemeClr val="lt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2"/>
                </a:solidFill>
              </a:rPr>
              <a:t>Physically-consistent even in non-ideal scenarios</a:t>
            </a:r>
            <a:endParaRPr b="1" i="1" sz="1800">
              <a:solidFill>
                <a:schemeClr val="dk2"/>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59" name="Shape 559"/>
        <p:cNvGrpSpPr/>
        <p:nvPr/>
      </p:nvGrpSpPr>
      <p:grpSpPr>
        <a:xfrm>
          <a:off x="0" y="0"/>
          <a:ext cx="0" cy="0"/>
          <a:chOff x="0" y="0"/>
          <a:chExt cx="0" cy="0"/>
        </a:xfrm>
      </p:grpSpPr>
      <p:sp>
        <p:nvSpPr>
          <p:cNvPr id="560" name="Google Shape;560;p57"/>
          <p:cNvSpPr txBox="1"/>
          <p:nvPr>
            <p:ph type="title"/>
          </p:nvPr>
        </p:nvSpPr>
        <p:spPr>
          <a:xfrm>
            <a:off x="181750" y="140050"/>
            <a:ext cx="8520600" cy="49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Quantitative Results</a:t>
            </a:r>
            <a:endParaRPr/>
          </a:p>
        </p:txBody>
      </p:sp>
      <p:pic>
        <p:nvPicPr>
          <p:cNvPr id="561" name="Google Shape;561;p57"/>
          <p:cNvPicPr preferRelativeResize="0"/>
          <p:nvPr/>
        </p:nvPicPr>
        <p:blipFill>
          <a:blip r:embed="rId3">
            <a:alphaModFix/>
          </a:blip>
          <a:stretch>
            <a:fillRect/>
          </a:stretch>
        </p:blipFill>
        <p:spPr>
          <a:xfrm>
            <a:off x="152400" y="1338788"/>
            <a:ext cx="8839201" cy="2465923"/>
          </a:xfrm>
          <a:prstGeom prst="rect">
            <a:avLst/>
          </a:prstGeom>
          <a:noFill/>
          <a:ln>
            <a:noFill/>
          </a:ln>
        </p:spPr>
      </p:pic>
      <p:sp>
        <p:nvSpPr>
          <p:cNvPr id="562" name="Google Shape;562;p57"/>
          <p:cNvSpPr txBox="1"/>
          <p:nvPr/>
        </p:nvSpPr>
        <p:spPr>
          <a:xfrm>
            <a:off x="942900" y="4125775"/>
            <a:ext cx="7258200" cy="571500"/>
          </a:xfrm>
          <a:prstGeom prst="rect">
            <a:avLst/>
          </a:prstGeom>
          <a:solidFill>
            <a:schemeClr val="lt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2"/>
                </a:solidFill>
              </a:rPr>
              <a:t>Incorporating observations through DA gives better calibration</a:t>
            </a:r>
            <a:endParaRPr b="1" i="1" sz="1800">
              <a:solidFill>
                <a:schemeClr val="dk2"/>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58"/>
          <p:cNvSpPr txBox="1"/>
          <p:nvPr>
            <p:ph type="title"/>
          </p:nvPr>
        </p:nvSpPr>
        <p:spPr>
          <a:xfrm>
            <a:off x="181750" y="140050"/>
            <a:ext cx="8520600" cy="49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2100">
                <a:solidFill>
                  <a:srgbClr val="1B285E"/>
                </a:solidFill>
              </a:rPr>
              <a:t>Variational Latent Data Assimilation</a:t>
            </a:r>
            <a:endParaRPr/>
          </a:p>
        </p:txBody>
      </p:sp>
      <p:pic>
        <p:nvPicPr>
          <p:cNvPr id="568" name="Google Shape;568;p58"/>
          <p:cNvPicPr preferRelativeResize="0"/>
          <p:nvPr/>
        </p:nvPicPr>
        <p:blipFill>
          <a:blip r:embed="rId3">
            <a:alphaModFix/>
          </a:blip>
          <a:stretch>
            <a:fillRect/>
          </a:stretch>
        </p:blipFill>
        <p:spPr>
          <a:xfrm>
            <a:off x="226675" y="691075"/>
            <a:ext cx="8690652" cy="2619825"/>
          </a:xfrm>
          <a:prstGeom prst="rect">
            <a:avLst/>
          </a:prstGeom>
          <a:noFill/>
          <a:ln>
            <a:noFill/>
          </a:ln>
        </p:spPr>
      </p:pic>
      <p:sp>
        <p:nvSpPr>
          <p:cNvPr id="569" name="Google Shape;569;p58"/>
          <p:cNvSpPr txBox="1"/>
          <p:nvPr/>
        </p:nvSpPr>
        <p:spPr>
          <a:xfrm>
            <a:off x="5484975" y="805800"/>
            <a:ext cx="3491700" cy="585000"/>
          </a:xfrm>
          <a:prstGeom prst="rect">
            <a:avLst/>
          </a:prstGeom>
          <a:noFill/>
          <a:ln>
            <a:noFill/>
          </a:ln>
        </p:spPr>
        <p:txBody>
          <a:bodyPr anchorCtr="0" anchor="t" bIns="91425" lIns="91425" spcFirstLastPara="1" rIns="91425" wrap="square" tIns="91425">
            <a:spAutoFit/>
          </a:bodyPr>
          <a:lstStyle/>
          <a:p>
            <a:pPr indent="0" lvl="0" marL="0" rtl="0" algn="ctr">
              <a:lnSpc>
                <a:spcPct val="160000"/>
              </a:lnSpc>
              <a:spcBef>
                <a:spcPts val="0"/>
              </a:spcBef>
              <a:spcAft>
                <a:spcPts val="0"/>
              </a:spcAft>
              <a:buNone/>
            </a:pPr>
            <a:r>
              <a:rPr b="1" lang="en" sz="1000">
                <a:solidFill>
                  <a:srgbClr val="2100B4"/>
                </a:solidFill>
              </a:rPr>
              <a:t>Z, Q, U, V ,T (13 levels)  </a:t>
            </a:r>
            <a:r>
              <a:rPr b="1" lang="en" sz="1000">
                <a:solidFill>
                  <a:srgbClr val="C00000"/>
                </a:solidFill>
              </a:rPr>
              <a:t>msl, u10, v10, t2m </a:t>
            </a:r>
            <a:br>
              <a:rPr b="1" lang="en" sz="1000">
                <a:solidFill>
                  <a:srgbClr val="C00000"/>
                </a:solidFill>
              </a:rPr>
            </a:br>
            <a:r>
              <a:rPr b="1" lang="en" sz="1000">
                <a:solidFill>
                  <a:schemeClr val="dk1"/>
                </a:solidFill>
              </a:rPr>
              <a:t>1.41°ERA5    69×256×128 → 34×64×32  (1/32)</a:t>
            </a:r>
            <a:endParaRPr b="1" sz="1000">
              <a:solidFill>
                <a:schemeClr val="dk1"/>
              </a:solidFill>
            </a:endParaRPr>
          </a:p>
        </p:txBody>
      </p:sp>
      <p:pic>
        <p:nvPicPr>
          <p:cNvPr id="570" name="Google Shape;570;p58"/>
          <p:cNvPicPr preferRelativeResize="0"/>
          <p:nvPr/>
        </p:nvPicPr>
        <p:blipFill>
          <a:blip r:embed="rId4">
            <a:alphaModFix/>
          </a:blip>
          <a:stretch>
            <a:fillRect/>
          </a:stretch>
        </p:blipFill>
        <p:spPr>
          <a:xfrm>
            <a:off x="2415530" y="4112917"/>
            <a:ext cx="5694052" cy="536485"/>
          </a:xfrm>
          <a:prstGeom prst="rect">
            <a:avLst/>
          </a:prstGeom>
          <a:noFill/>
          <a:ln>
            <a:noFill/>
          </a:ln>
        </p:spPr>
      </p:pic>
      <p:pic>
        <p:nvPicPr>
          <p:cNvPr id="571" name="Google Shape;571;p58"/>
          <p:cNvPicPr preferRelativeResize="0"/>
          <p:nvPr/>
        </p:nvPicPr>
        <p:blipFill>
          <a:blip r:embed="rId5">
            <a:alphaModFix/>
          </a:blip>
          <a:stretch>
            <a:fillRect/>
          </a:stretch>
        </p:blipFill>
        <p:spPr>
          <a:xfrm>
            <a:off x="2787905" y="3690465"/>
            <a:ext cx="4847567" cy="396726"/>
          </a:xfrm>
          <a:prstGeom prst="rect">
            <a:avLst/>
          </a:prstGeom>
          <a:noFill/>
          <a:ln>
            <a:noFill/>
          </a:ln>
        </p:spPr>
      </p:pic>
      <p:sp>
        <p:nvSpPr>
          <p:cNvPr id="572" name="Google Shape;572;p58"/>
          <p:cNvSpPr txBox="1"/>
          <p:nvPr/>
        </p:nvSpPr>
        <p:spPr>
          <a:xfrm>
            <a:off x="1397330" y="3671575"/>
            <a:ext cx="1217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Latent 3DVar</a:t>
            </a:r>
            <a:endParaRPr/>
          </a:p>
        </p:txBody>
      </p:sp>
      <p:sp>
        <p:nvSpPr>
          <p:cNvPr id="573" name="Google Shape;573;p58"/>
          <p:cNvSpPr txBox="1"/>
          <p:nvPr/>
        </p:nvSpPr>
        <p:spPr>
          <a:xfrm>
            <a:off x="1138122" y="4181050"/>
            <a:ext cx="1217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Latent 4DVar</a:t>
            </a:r>
            <a:endParaRPr/>
          </a:p>
        </p:txBody>
      </p:sp>
      <p:sp>
        <p:nvSpPr>
          <p:cNvPr id="574" name="Google Shape;574;p58"/>
          <p:cNvSpPr txBox="1"/>
          <p:nvPr/>
        </p:nvSpPr>
        <p:spPr>
          <a:xfrm>
            <a:off x="3257700" y="4919649"/>
            <a:ext cx="2628600" cy="214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850">
                <a:solidFill>
                  <a:srgbClr val="888888"/>
                </a:solidFill>
              </a:rPr>
              <a:t>Fan et al. </a:t>
            </a:r>
            <a:r>
              <a:rPr i="1" lang="en" sz="850">
                <a:solidFill>
                  <a:srgbClr val="888888"/>
                </a:solidFill>
              </a:rPr>
              <a:t>Sci Adv </a:t>
            </a:r>
            <a:r>
              <a:rPr lang="en" sz="850">
                <a:solidFill>
                  <a:srgbClr val="888888"/>
                </a:solidFill>
              </a:rPr>
              <a:t>minor revision</a:t>
            </a:r>
            <a:endParaRPr sz="850">
              <a:solidFill>
                <a:srgbClr val="888888"/>
              </a:solidFill>
            </a:endParaRPr>
          </a:p>
          <a:p>
            <a:pPr indent="0" lvl="0" marL="0" rtl="0" algn="l">
              <a:spcBef>
                <a:spcPts val="0"/>
              </a:spcBef>
              <a:spcAft>
                <a:spcPts val="0"/>
              </a:spcAft>
              <a:buNone/>
            </a:pPr>
            <a:r>
              <a:t/>
            </a:r>
            <a:endParaRPr/>
          </a:p>
        </p:txBody>
      </p:sp>
      <p:sp>
        <p:nvSpPr>
          <p:cNvPr id="575" name="Google Shape;575;p58"/>
          <p:cNvSpPr txBox="1"/>
          <p:nvPr/>
        </p:nvSpPr>
        <p:spPr>
          <a:xfrm>
            <a:off x="4050825" y="4581250"/>
            <a:ext cx="1661700" cy="33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999999"/>
                </a:solidFill>
              </a:rPr>
              <a:t>Assimilation window</a:t>
            </a:r>
            <a:endParaRPr sz="1200">
              <a:solidFill>
                <a:srgbClr val="999999"/>
              </a:solidFill>
            </a:endParaRPr>
          </a:p>
        </p:txBody>
      </p:sp>
      <p:sp>
        <p:nvSpPr>
          <p:cNvPr id="576" name="Google Shape;576;p58"/>
          <p:cNvSpPr/>
          <p:nvPr/>
        </p:nvSpPr>
        <p:spPr>
          <a:xfrm rot="-5400000">
            <a:off x="3989965" y="2875628"/>
            <a:ext cx="214500" cy="1661700"/>
          </a:xfrm>
          <a:prstGeom prst="righ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 </a:t>
            </a:r>
            <a:endParaRPr/>
          </a:p>
        </p:txBody>
      </p:sp>
      <p:sp>
        <p:nvSpPr>
          <p:cNvPr id="577" name="Google Shape;577;p58"/>
          <p:cNvSpPr/>
          <p:nvPr/>
        </p:nvSpPr>
        <p:spPr>
          <a:xfrm rot="-5400000">
            <a:off x="6266290" y="2439428"/>
            <a:ext cx="183300" cy="2503200"/>
          </a:xfrm>
          <a:prstGeom prst="righ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 </a:t>
            </a:r>
            <a:endParaRPr/>
          </a:p>
        </p:txBody>
      </p:sp>
      <p:sp>
        <p:nvSpPr>
          <p:cNvPr id="578" name="Google Shape;578;p58"/>
          <p:cNvSpPr txBox="1"/>
          <p:nvPr/>
        </p:nvSpPr>
        <p:spPr>
          <a:xfrm>
            <a:off x="5453915" y="3278503"/>
            <a:ext cx="1986600" cy="39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Observation update</a:t>
            </a:r>
            <a:endParaRPr/>
          </a:p>
        </p:txBody>
      </p:sp>
      <p:sp>
        <p:nvSpPr>
          <p:cNvPr id="579" name="Google Shape;579;p58"/>
          <p:cNvSpPr txBox="1"/>
          <p:nvPr/>
        </p:nvSpPr>
        <p:spPr>
          <a:xfrm>
            <a:off x="3561565" y="3278503"/>
            <a:ext cx="1366500" cy="39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Background</a:t>
            </a:r>
            <a:endParaRPr/>
          </a:p>
        </p:txBody>
      </p:sp>
      <p:sp>
        <p:nvSpPr>
          <p:cNvPr id="580" name="Google Shape;580;p58"/>
          <p:cNvSpPr/>
          <p:nvPr/>
        </p:nvSpPr>
        <p:spPr>
          <a:xfrm>
            <a:off x="4593132" y="4162000"/>
            <a:ext cx="310500" cy="493200"/>
          </a:xfrm>
          <a:prstGeom prst="rect">
            <a:avLst/>
          </a:prstGeom>
          <a:no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59"/>
          <p:cNvSpPr txBox="1"/>
          <p:nvPr>
            <p:ph type="title"/>
          </p:nvPr>
        </p:nvSpPr>
        <p:spPr>
          <a:xfrm>
            <a:off x="181750" y="140050"/>
            <a:ext cx="8520600" cy="49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2100">
                <a:solidFill>
                  <a:srgbClr val="1B285E"/>
                </a:solidFill>
              </a:rPr>
              <a:t>Background error covariance in the Latent space</a:t>
            </a:r>
            <a:endParaRPr/>
          </a:p>
        </p:txBody>
      </p:sp>
      <p:pic>
        <p:nvPicPr>
          <p:cNvPr id="586" name="Google Shape;586;p59"/>
          <p:cNvPicPr preferRelativeResize="0"/>
          <p:nvPr/>
        </p:nvPicPr>
        <p:blipFill>
          <a:blip r:embed="rId3">
            <a:alphaModFix/>
          </a:blip>
          <a:stretch>
            <a:fillRect/>
          </a:stretch>
        </p:blipFill>
        <p:spPr>
          <a:xfrm>
            <a:off x="494825" y="1115200"/>
            <a:ext cx="8154348" cy="2544250"/>
          </a:xfrm>
          <a:prstGeom prst="rect">
            <a:avLst/>
          </a:prstGeom>
          <a:noFill/>
          <a:ln>
            <a:noFill/>
          </a:ln>
        </p:spPr>
      </p:pic>
      <p:sp>
        <p:nvSpPr>
          <p:cNvPr id="587" name="Google Shape;587;p59"/>
          <p:cNvSpPr txBox="1"/>
          <p:nvPr/>
        </p:nvSpPr>
        <p:spPr>
          <a:xfrm>
            <a:off x="239375" y="689575"/>
            <a:ext cx="3849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b="1" sz="1200">
              <a:solidFill>
                <a:srgbClr val="C00000"/>
              </a:solidFill>
            </a:endParaRPr>
          </a:p>
        </p:txBody>
      </p:sp>
      <p:pic>
        <p:nvPicPr>
          <p:cNvPr id="588" name="Google Shape;588;p59"/>
          <p:cNvPicPr preferRelativeResize="0"/>
          <p:nvPr/>
        </p:nvPicPr>
        <p:blipFill>
          <a:blip r:embed="rId4">
            <a:alphaModFix/>
          </a:blip>
          <a:stretch>
            <a:fillRect/>
          </a:stretch>
        </p:blipFill>
        <p:spPr>
          <a:xfrm>
            <a:off x="5473065" y="3570950"/>
            <a:ext cx="2187520" cy="493200"/>
          </a:xfrm>
          <a:prstGeom prst="rect">
            <a:avLst/>
          </a:prstGeom>
          <a:noFill/>
          <a:ln>
            <a:noFill/>
          </a:ln>
        </p:spPr>
      </p:pic>
      <p:pic>
        <p:nvPicPr>
          <p:cNvPr id="589" name="Google Shape;589;p59"/>
          <p:cNvPicPr preferRelativeResize="0"/>
          <p:nvPr/>
        </p:nvPicPr>
        <p:blipFill>
          <a:blip r:embed="rId5">
            <a:alphaModFix/>
          </a:blip>
          <a:stretch>
            <a:fillRect/>
          </a:stretch>
        </p:blipFill>
        <p:spPr>
          <a:xfrm>
            <a:off x="1409700" y="3598225"/>
            <a:ext cx="2187501" cy="438628"/>
          </a:xfrm>
          <a:prstGeom prst="rect">
            <a:avLst/>
          </a:prstGeom>
          <a:noFill/>
          <a:ln>
            <a:noFill/>
          </a:ln>
        </p:spPr>
      </p:pic>
      <p:cxnSp>
        <p:nvCxnSpPr>
          <p:cNvPr id="590" name="Google Shape;590;p59"/>
          <p:cNvCxnSpPr/>
          <p:nvPr/>
        </p:nvCxnSpPr>
        <p:spPr>
          <a:xfrm flipH="1" rot="10800000">
            <a:off x="4206100" y="3196900"/>
            <a:ext cx="594000" cy="1009200"/>
          </a:xfrm>
          <a:prstGeom prst="straightConnector1">
            <a:avLst/>
          </a:prstGeom>
          <a:noFill/>
          <a:ln cap="flat" cmpd="sng" w="9525">
            <a:solidFill>
              <a:schemeClr val="dk2"/>
            </a:solidFill>
            <a:prstDash val="solid"/>
            <a:round/>
            <a:headEnd len="med" w="med" type="none"/>
            <a:tailEnd len="med" w="med" type="triangle"/>
          </a:ln>
        </p:spPr>
      </p:cxnSp>
      <p:sp>
        <p:nvSpPr>
          <p:cNvPr id="591" name="Google Shape;591;p59"/>
          <p:cNvSpPr txBox="1"/>
          <p:nvPr/>
        </p:nvSpPr>
        <p:spPr>
          <a:xfrm>
            <a:off x="2936275" y="4290950"/>
            <a:ext cx="2536800" cy="33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Latent space is quasi </a:t>
            </a:r>
            <a:r>
              <a:rPr b="1" lang="en"/>
              <a:t>linear</a:t>
            </a:r>
            <a:r>
              <a:rPr lang="en"/>
              <a:t>!</a:t>
            </a:r>
            <a:endParaRPr/>
          </a:p>
        </p:txBody>
      </p:sp>
      <p:sp>
        <p:nvSpPr>
          <p:cNvPr id="592" name="Google Shape;592;p59"/>
          <p:cNvSpPr txBox="1"/>
          <p:nvPr/>
        </p:nvSpPr>
        <p:spPr>
          <a:xfrm>
            <a:off x="3257700" y="4919649"/>
            <a:ext cx="2628600" cy="214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850">
                <a:solidFill>
                  <a:srgbClr val="888888"/>
                </a:solidFill>
              </a:rPr>
              <a:t>Fan et al. </a:t>
            </a:r>
            <a:r>
              <a:rPr i="1" lang="en" sz="850">
                <a:solidFill>
                  <a:srgbClr val="888888"/>
                </a:solidFill>
              </a:rPr>
              <a:t>Sci Adv </a:t>
            </a:r>
            <a:r>
              <a:rPr lang="en" sz="850">
                <a:solidFill>
                  <a:srgbClr val="888888"/>
                </a:solidFill>
              </a:rPr>
              <a:t>minor revision</a:t>
            </a:r>
            <a:endParaRPr sz="850">
              <a:solidFill>
                <a:srgbClr val="888888"/>
              </a:solidFill>
            </a:endParaRPr>
          </a:p>
          <a:p>
            <a:pPr indent="0" lvl="0" marL="0" rtl="0" algn="l">
              <a:spcBef>
                <a:spcPts val="0"/>
              </a:spcBef>
              <a:spcAft>
                <a:spcPts val="0"/>
              </a:spcAft>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96" name="Shape 596"/>
        <p:cNvGrpSpPr/>
        <p:nvPr/>
      </p:nvGrpSpPr>
      <p:grpSpPr>
        <a:xfrm>
          <a:off x="0" y="0"/>
          <a:ext cx="0" cy="0"/>
          <a:chOff x="0" y="0"/>
          <a:chExt cx="0" cy="0"/>
        </a:xfrm>
      </p:grpSpPr>
      <p:sp>
        <p:nvSpPr>
          <p:cNvPr id="597" name="Google Shape;597;p60"/>
          <p:cNvSpPr txBox="1"/>
          <p:nvPr>
            <p:ph type="title"/>
          </p:nvPr>
        </p:nvSpPr>
        <p:spPr>
          <a:xfrm>
            <a:off x="181750" y="140050"/>
            <a:ext cx="8520600" cy="49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2100">
                <a:solidFill>
                  <a:srgbClr val="1B285E"/>
                </a:solidFill>
              </a:rPr>
              <a:t>Single observation DA Exps</a:t>
            </a:r>
            <a:endParaRPr/>
          </a:p>
        </p:txBody>
      </p:sp>
      <p:pic>
        <p:nvPicPr>
          <p:cNvPr id="598" name="Google Shape;598;p60"/>
          <p:cNvPicPr preferRelativeResize="0"/>
          <p:nvPr/>
        </p:nvPicPr>
        <p:blipFill>
          <a:blip r:embed="rId3">
            <a:alphaModFix/>
          </a:blip>
          <a:stretch>
            <a:fillRect/>
          </a:stretch>
        </p:blipFill>
        <p:spPr>
          <a:xfrm>
            <a:off x="5256527" y="1182274"/>
            <a:ext cx="3521705" cy="3001834"/>
          </a:xfrm>
          <a:prstGeom prst="rect">
            <a:avLst/>
          </a:prstGeom>
          <a:noFill/>
          <a:ln>
            <a:noFill/>
          </a:ln>
        </p:spPr>
      </p:pic>
      <p:pic>
        <p:nvPicPr>
          <p:cNvPr id="599" name="Google Shape;599;p60"/>
          <p:cNvPicPr preferRelativeResize="0"/>
          <p:nvPr/>
        </p:nvPicPr>
        <p:blipFill>
          <a:blip r:embed="rId4">
            <a:alphaModFix/>
          </a:blip>
          <a:stretch>
            <a:fillRect/>
          </a:stretch>
        </p:blipFill>
        <p:spPr>
          <a:xfrm>
            <a:off x="1600377" y="1152367"/>
            <a:ext cx="3521705" cy="3061651"/>
          </a:xfrm>
          <a:prstGeom prst="rect">
            <a:avLst/>
          </a:prstGeom>
          <a:noFill/>
          <a:ln>
            <a:noFill/>
          </a:ln>
        </p:spPr>
      </p:pic>
      <p:sp>
        <p:nvSpPr>
          <p:cNvPr id="600" name="Google Shape;600;p60"/>
          <p:cNvSpPr txBox="1"/>
          <p:nvPr/>
        </p:nvSpPr>
        <p:spPr>
          <a:xfrm>
            <a:off x="314425" y="1661788"/>
            <a:ext cx="1337400" cy="5910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1200">
                <a:solidFill>
                  <a:schemeClr val="dk1"/>
                </a:solidFill>
              </a:rPr>
              <a:t>Increment of </a:t>
            </a:r>
            <a:endParaRPr sz="1200">
              <a:solidFill>
                <a:schemeClr val="dk1"/>
              </a:solidFill>
            </a:endParaRPr>
          </a:p>
          <a:p>
            <a:pPr indent="0" lvl="0" marL="0" rtl="0" algn="l">
              <a:lnSpc>
                <a:spcPct val="120000"/>
              </a:lnSpc>
              <a:spcBef>
                <a:spcPts val="0"/>
              </a:spcBef>
              <a:spcAft>
                <a:spcPts val="0"/>
              </a:spcAft>
              <a:buNone/>
            </a:pPr>
            <a:r>
              <a:rPr lang="en" sz="1200">
                <a:solidFill>
                  <a:schemeClr val="dk1"/>
                </a:solidFill>
              </a:rPr>
              <a:t>Z and wind</a:t>
            </a:r>
            <a:endParaRPr sz="1200">
              <a:solidFill>
                <a:schemeClr val="dk1"/>
              </a:solidFill>
            </a:endParaRPr>
          </a:p>
        </p:txBody>
      </p:sp>
      <p:sp>
        <p:nvSpPr>
          <p:cNvPr id="601" name="Google Shape;601;p60"/>
          <p:cNvSpPr txBox="1"/>
          <p:nvPr/>
        </p:nvSpPr>
        <p:spPr>
          <a:xfrm>
            <a:off x="220975" y="3032723"/>
            <a:ext cx="1524300" cy="8127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Clr>
                <a:schemeClr val="dk1"/>
              </a:buClr>
              <a:buSzPts val="1100"/>
              <a:buFont typeface="Arial"/>
              <a:buNone/>
            </a:pPr>
            <a:r>
              <a:rPr lang="en" sz="1200">
                <a:solidFill>
                  <a:schemeClr val="dk1"/>
                </a:solidFill>
              </a:rPr>
              <a:t>Increment of T &amp; Background wind</a:t>
            </a:r>
            <a:endParaRPr sz="1200">
              <a:solidFill>
                <a:schemeClr val="dk1"/>
              </a:solidFill>
            </a:endParaRPr>
          </a:p>
          <a:p>
            <a:pPr indent="0" lvl="0" marL="0" rtl="0" algn="l">
              <a:lnSpc>
                <a:spcPct val="120000"/>
              </a:lnSpc>
              <a:spcBef>
                <a:spcPts val="0"/>
              </a:spcBef>
              <a:spcAft>
                <a:spcPts val="0"/>
              </a:spcAft>
              <a:buNone/>
            </a:pPr>
            <a:r>
              <a:t/>
            </a:r>
            <a:endParaRPr sz="1200">
              <a:solidFill>
                <a:schemeClr val="dk1"/>
              </a:solidFill>
            </a:endParaRPr>
          </a:p>
        </p:txBody>
      </p:sp>
      <p:sp>
        <p:nvSpPr>
          <p:cNvPr id="602" name="Google Shape;602;p60"/>
          <p:cNvSpPr txBox="1"/>
          <p:nvPr/>
        </p:nvSpPr>
        <p:spPr>
          <a:xfrm>
            <a:off x="222053" y="687050"/>
            <a:ext cx="6970200" cy="4155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b="1" lang="en" sz="1500">
                <a:solidFill>
                  <a:srgbClr val="203864"/>
                </a:solidFill>
              </a:rPr>
              <a:t>Z500 single observation experiments with static and diagonalized Bz</a:t>
            </a:r>
            <a:endParaRPr b="1" sz="1500">
              <a:solidFill>
                <a:srgbClr val="203864"/>
              </a:solidFill>
            </a:endParaRPr>
          </a:p>
        </p:txBody>
      </p:sp>
      <p:sp>
        <p:nvSpPr>
          <p:cNvPr id="603" name="Google Shape;603;p60"/>
          <p:cNvSpPr txBox="1"/>
          <p:nvPr/>
        </p:nvSpPr>
        <p:spPr>
          <a:xfrm>
            <a:off x="1651828" y="4268450"/>
            <a:ext cx="6970200" cy="4155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b="1" lang="en" sz="1500">
                <a:solidFill>
                  <a:srgbClr val="203864"/>
                </a:solidFill>
              </a:rPr>
              <a:t>LDA is intrinsically physically consistent and flow-dependent.</a:t>
            </a:r>
            <a:endParaRPr b="1" sz="1500">
              <a:solidFill>
                <a:srgbClr val="203864"/>
              </a:solidFill>
            </a:endParaRPr>
          </a:p>
        </p:txBody>
      </p:sp>
      <p:sp>
        <p:nvSpPr>
          <p:cNvPr id="604" name="Google Shape;604;p60"/>
          <p:cNvSpPr txBox="1"/>
          <p:nvPr/>
        </p:nvSpPr>
        <p:spPr>
          <a:xfrm>
            <a:off x="2910000" y="948363"/>
            <a:ext cx="1337400" cy="3693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b="1" lang="en" sz="1200">
                <a:solidFill>
                  <a:schemeClr val="dk1"/>
                </a:solidFill>
              </a:rPr>
              <a:t>Case1</a:t>
            </a:r>
            <a:endParaRPr b="1" sz="1200">
              <a:solidFill>
                <a:schemeClr val="dk1"/>
              </a:solidFill>
            </a:endParaRPr>
          </a:p>
        </p:txBody>
      </p:sp>
      <p:sp>
        <p:nvSpPr>
          <p:cNvPr id="605" name="Google Shape;605;p60"/>
          <p:cNvSpPr txBox="1"/>
          <p:nvPr/>
        </p:nvSpPr>
        <p:spPr>
          <a:xfrm>
            <a:off x="6554415" y="948363"/>
            <a:ext cx="1337400" cy="3693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b="1" lang="en" sz="1200">
                <a:solidFill>
                  <a:schemeClr val="dk1"/>
                </a:solidFill>
              </a:rPr>
              <a:t>Case2</a:t>
            </a:r>
            <a:endParaRPr b="1" sz="1200">
              <a:solidFill>
                <a:schemeClr val="dk1"/>
              </a:solidFill>
            </a:endParaRPr>
          </a:p>
        </p:txBody>
      </p:sp>
      <p:sp>
        <p:nvSpPr>
          <p:cNvPr id="606" name="Google Shape;606;p60"/>
          <p:cNvSpPr txBox="1"/>
          <p:nvPr/>
        </p:nvSpPr>
        <p:spPr>
          <a:xfrm>
            <a:off x="3257700" y="4919649"/>
            <a:ext cx="2628600" cy="214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850">
                <a:solidFill>
                  <a:srgbClr val="888888"/>
                </a:solidFill>
              </a:rPr>
              <a:t>Fan et al. </a:t>
            </a:r>
            <a:r>
              <a:rPr i="1" lang="en" sz="850">
                <a:solidFill>
                  <a:srgbClr val="888888"/>
                </a:solidFill>
              </a:rPr>
              <a:t>Sci Adv </a:t>
            </a:r>
            <a:r>
              <a:rPr lang="en" sz="850">
                <a:solidFill>
                  <a:srgbClr val="888888"/>
                </a:solidFill>
              </a:rPr>
              <a:t>minor revision</a:t>
            </a:r>
            <a:endParaRPr sz="850">
              <a:solidFill>
                <a:srgbClr val="888888"/>
              </a:solidFill>
            </a:endParaRPr>
          </a:p>
          <a:p>
            <a:pPr indent="0" lvl="0" marL="0" rtl="0" algn="l">
              <a:spcBef>
                <a:spcPts val="0"/>
              </a:spcBef>
              <a:spcAft>
                <a:spcPts val="0"/>
              </a:spcAft>
              <a:buNone/>
            </a:pPr>
            <a:r>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10" name="Shape 610"/>
        <p:cNvGrpSpPr/>
        <p:nvPr/>
      </p:nvGrpSpPr>
      <p:grpSpPr>
        <a:xfrm>
          <a:off x="0" y="0"/>
          <a:ext cx="0" cy="0"/>
          <a:chOff x="0" y="0"/>
          <a:chExt cx="0" cy="0"/>
        </a:xfrm>
      </p:grpSpPr>
      <p:sp>
        <p:nvSpPr>
          <p:cNvPr id="611" name="Google Shape;611;p61"/>
          <p:cNvSpPr txBox="1"/>
          <p:nvPr>
            <p:ph type="title"/>
          </p:nvPr>
        </p:nvSpPr>
        <p:spPr>
          <a:xfrm>
            <a:off x="181750" y="140050"/>
            <a:ext cx="8520600" cy="49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2100">
                <a:solidFill>
                  <a:srgbClr val="1B285E"/>
                </a:solidFill>
              </a:rPr>
              <a:t>Physical consistency embedded in latent space</a:t>
            </a:r>
            <a:endParaRPr/>
          </a:p>
        </p:txBody>
      </p:sp>
      <p:sp>
        <p:nvSpPr>
          <p:cNvPr id="612" name="Google Shape;612;p61"/>
          <p:cNvSpPr txBox="1"/>
          <p:nvPr/>
        </p:nvSpPr>
        <p:spPr>
          <a:xfrm>
            <a:off x="221875" y="3822675"/>
            <a:ext cx="4657500" cy="6927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b="1" lang="en" sz="1500">
                <a:solidFill>
                  <a:srgbClr val="203864"/>
                </a:solidFill>
              </a:rPr>
              <a:t>Latent variables represent distinct atmospheric variables in a </a:t>
            </a:r>
            <a:r>
              <a:rPr b="1" lang="en" sz="1500">
                <a:solidFill>
                  <a:srgbClr val="203864"/>
                </a:solidFill>
              </a:rPr>
              <a:t>nearly</a:t>
            </a:r>
            <a:r>
              <a:rPr b="1" lang="en" sz="1500">
                <a:solidFill>
                  <a:srgbClr val="203864"/>
                </a:solidFill>
              </a:rPr>
              <a:t> orthogonal way.</a:t>
            </a:r>
            <a:endParaRPr b="1" sz="1500">
              <a:solidFill>
                <a:srgbClr val="203864"/>
              </a:solidFill>
            </a:endParaRPr>
          </a:p>
        </p:txBody>
      </p:sp>
      <p:pic>
        <p:nvPicPr>
          <p:cNvPr id="613" name="Google Shape;613;p61"/>
          <p:cNvPicPr preferRelativeResize="0"/>
          <p:nvPr/>
        </p:nvPicPr>
        <p:blipFill>
          <a:blip r:embed="rId3">
            <a:alphaModFix/>
          </a:blip>
          <a:stretch>
            <a:fillRect/>
          </a:stretch>
        </p:blipFill>
        <p:spPr>
          <a:xfrm>
            <a:off x="121800" y="1205375"/>
            <a:ext cx="4415761" cy="2284437"/>
          </a:xfrm>
          <a:prstGeom prst="rect">
            <a:avLst/>
          </a:prstGeom>
          <a:noFill/>
          <a:ln>
            <a:noFill/>
          </a:ln>
        </p:spPr>
      </p:pic>
      <p:pic>
        <p:nvPicPr>
          <p:cNvPr id="614" name="Google Shape;614;p61"/>
          <p:cNvPicPr preferRelativeResize="0"/>
          <p:nvPr/>
        </p:nvPicPr>
        <p:blipFill>
          <a:blip r:embed="rId4">
            <a:alphaModFix/>
          </a:blip>
          <a:stretch>
            <a:fillRect/>
          </a:stretch>
        </p:blipFill>
        <p:spPr>
          <a:xfrm>
            <a:off x="5033700" y="1205376"/>
            <a:ext cx="3999393" cy="2284425"/>
          </a:xfrm>
          <a:prstGeom prst="rect">
            <a:avLst/>
          </a:prstGeom>
          <a:noFill/>
          <a:ln>
            <a:noFill/>
          </a:ln>
        </p:spPr>
      </p:pic>
      <p:sp>
        <p:nvSpPr>
          <p:cNvPr id="615" name="Google Shape;615;p61"/>
          <p:cNvSpPr txBox="1"/>
          <p:nvPr/>
        </p:nvSpPr>
        <p:spPr>
          <a:xfrm>
            <a:off x="5033700" y="3822675"/>
            <a:ext cx="3826200" cy="6927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b="1" lang="en" sz="1500">
                <a:solidFill>
                  <a:srgbClr val="203864"/>
                </a:solidFill>
              </a:rPr>
              <a:t>Latent variables learned the interaction between different variables</a:t>
            </a:r>
            <a:endParaRPr b="1" sz="1500">
              <a:solidFill>
                <a:srgbClr val="203864"/>
              </a:solidFill>
            </a:endParaRPr>
          </a:p>
        </p:txBody>
      </p:sp>
      <p:sp>
        <p:nvSpPr>
          <p:cNvPr id="616" name="Google Shape;616;p61"/>
          <p:cNvSpPr txBox="1"/>
          <p:nvPr/>
        </p:nvSpPr>
        <p:spPr>
          <a:xfrm>
            <a:off x="3257700" y="4919649"/>
            <a:ext cx="2628600" cy="214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850">
                <a:solidFill>
                  <a:srgbClr val="888888"/>
                </a:solidFill>
              </a:rPr>
              <a:t>Fan et al. </a:t>
            </a:r>
            <a:r>
              <a:rPr i="1" lang="en" sz="850">
                <a:solidFill>
                  <a:srgbClr val="888888"/>
                </a:solidFill>
              </a:rPr>
              <a:t>Sci Adv </a:t>
            </a:r>
            <a:r>
              <a:rPr lang="en" sz="850">
                <a:solidFill>
                  <a:srgbClr val="888888"/>
                </a:solidFill>
              </a:rPr>
              <a:t>minor revision</a:t>
            </a:r>
            <a:endParaRPr sz="850">
              <a:solidFill>
                <a:srgbClr val="888888"/>
              </a:solidFill>
            </a:endParaRPr>
          </a:p>
          <a:p>
            <a:pPr indent="0" lvl="0" marL="0" rtl="0" algn="l">
              <a:spcBef>
                <a:spcPts val="0"/>
              </a:spcBef>
              <a:spcAft>
                <a:spcPts val="0"/>
              </a:spcAft>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62"/>
          <p:cNvSpPr txBox="1"/>
          <p:nvPr>
            <p:ph type="title"/>
          </p:nvPr>
        </p:nvSpPr>
        <p:spPr>
          <a:xfrm>
            <a:off x="181750" y="140050"/>
            <a:ext cx="8520600" cy="4932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1" lang="en" sz="2100">
                <a:solidFill>
                  <a:srgbClr val="1B285E"/>
                </a:solidFill>
              </a:rPr>
              <a:t>DA Experiments with Idealized Observation </a:t>
            </a:r>
            <a:endParaRPr b="1" i="1" sz="2100">
              <a:solidFill>
                <a:srgbClr val="1B285E"/>
              </a:solidFill>
            </a:endParaRPr>
          </a:p>
          <a:p>
            <a:pPr indent="0" lvl="0" marL="0" rtl="0" algn="l">
              <a:spcBef>
                <a:spcPts val="0"/>
              </a:spcBef>
              <a:spcAft>
                <a:spcPts val="0"/>
              </a:spcAft>
              <a:buNone/>
            </a:pPr>
            <a:r>
              <a:t/>
            </a:r>
            <a:endParaRPr/>
          </a:p>
        </p:txBody>
      </p:sp>
      <p:sp>
        <p:nvSpPr>
          <p:cNvPr id="622" name="Google Shape;622;p62"/>
          <p:cNvSpPr txBox="1"/>
          <p:nvPr/>
        </p:nvSpPr>
        <p:spPr>
          <a:xfrm>
            <a:off x="222053" y="687050"/>
            <a:ext cx="6970200" cy="4002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b="1" lang="en">
                <a:solidFill>
                  <a:srgbClr val="203864"/>
                </a:solidFill>
              </a:rPr>
              <a:t>Obs are sampled from real conventional observation locations.</a:t>
            </a:r>
            <a:endParaRPr b="1">
              <a:solidFill>
                <a:srgbClr val="203864"/>
              </a:solidFill>
            </a:endParaRPr>
          </a:p>
        </p:txBody>
      </p:sp>
      <p:sp>
        <p:nvSpPr>
          <p:cNvPr id="623" name="Google Shape;623;p62"/>
          <p:cNvSpPr txBox="1"/>
          <p:nvPr/>
        </p:nvSpPr>
        <p:spPr>
          <a:xfrm>
            <a:off x="1600375" y="4367025"/>
            <a:ext cx="6320700" cy="4155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b="1" lang="en" sz="1500">
                <a:solidFill>
                  <a:srgbClr val="203864"/>
                </a:solidFill>
              </a:rPr>
              <a:t>Latent-space assimilation is </a:t>
            </a:r>
            <a:r>
              <a:rPr b="1" i="1" lang="en" sz="1500">
                <a:solidFill>
                  <a:srgbClr val="203864"/>
                </a:solidFill>
              </a:rPr>
              <a:t>superior</a:t>
            </a:r>
            <a:r>
              <a:rPr b="1" lang="en" sz="1500">
                <a:solidFill>
                  <a:srgbClr val="203864"/>
                </a:solidFill>
              </a:rPr>
              <a:t> to model-space assimilation!</a:t>
            </a:r>
            <a:endParaRPr b="1" sz="1500">
              <a:solidFill>
                <a:srgbClr val="203864"/>
              </a:solidFill>
            </a:endParaRPr>
          </a:p>
        </p:txBody>
      </p:sp>
      <p:pic>
        <p:nvPicPr>
          <p:cNvPr id="624" name="Google Shape;624;p62"/>
          <p:cNvPicPr preferRelativeResize="0"/>
          <p:nvPr/>
        </p:nvPicPr>
        <p:blipFill>
          <a:blip r:embed="rId3">
            <a:alphaModFix/>
          </a:blip>
          <a:stretch>
            <a:fillRect/>
          </a:stretch>
        </p:blipFill>
        <p:spPr>
          <a:xfrm>
            <a:off x="7621825" y="766449"/>
            <a:ext cx="1166250" cy="612000"/>
          </a:xfrm>
          <a:prstGeom prst="rect">
            <a:avLst/>
          </a:prstGeom>
          <a:noFill/>
          <a:ln>
            <a:noFill/>
          </a:ln>
        </p:spPr>
      </p:pic>
      <p:pic>
        <p:nvPicPr>
          <p:cNvPr id="625" name="Google Shape;625;p62"/>
          <p:cNvPicPr preferRelativeResize="0"/>
          <p:nvPr/>
        </p:nvPicPr>
        <p:blipFill>
          <a:blip r:embed="rId4">
            <a:alphaModFix/>
          </a:blip>
          <a:stretch>
            <a:fillRect/>
          </a:stretch>
        </p:blipFill>
        <p:spPr>
          <a:xfrm>
            <a:off x="1512300" y="1141050"/>
            <a:ext cx="5920051" cy="3225974"/>
          </a:xfrm>
          <a:prstGeom prst="rect">
            <a:avLst/>
          </a:prstGeom>
          <a:noFill/>
          <a:ln>
            <a:noFill/>
          </a:ln>
        </p:spPr>
      </p:pic>
      <p:sp>
        <p:nvSpPr>
          <p:cNvPr id="626" name="Google Shape;626;p62"/>
          <p:cNvSpPr txBox="1"/>
          <p:nvPr/>
        </p:nvSpPr>
        <p:spPr>
          <a:xfrm>
            <a:off x="3257700" y="4919649"/>
            <a:ext cx="2628600" cy="214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850">
                <a:solidFill>
                  <a:srgbClr val="888888"/>
                </a:solidFill>
              </a:rPr>
              <a:t>Fan et al. </a:t>
            </a:r>
            <a:r>
              <a:rPr i="1" lang="en" sz="850">
                <a:solidFill>
                  <a:srgbClr val="888888"/>
                </a:solidFill>
              </a:rPr>
              <a:t>Sci Adv </a:t>
            </a:r>
            <a:r>
              <a:rPr lang="en" sz="850">
                <a:solidFill>
                  <a:srgbClr val="888888"/>
                </a:solidFill>
              </a:rPr>
              <a:t>minor revision</a:t>
            </a:r>
            <a:endParaRPr sz="850">
              <a:solidFill>
                <a:srgbClr val="888888"/>
              </a:solidFill>
            </a:endParaRPr>
          </a:p>
          <a:p>
            <a:pPr indent="0" lvl="0" marL="0" rtl="0" algn="l">
              <a:spcBef>
                <a:spcPts val="0"/>
              </a:spcBef>
              <a:spcAft>
                <a:spcPts val="0"/>
              </a:spcAft>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30" name="Shape 630"/>
        <p:cNvGrpSpPr/>
        <p:nvPr/>
      </p:nvGrpSpPr>
      <p:grpSpPr>
        <a:xfrm>
          <a:off x="0" y="0"/>
          <a:ext cx="0" cy="0"/>
          <a:chOff x="0" y="0"/>
          <a:chExt cx="0" cy="0"/>
        </a:xfrm>
      </p:grpSpPr>
      <p:sp>
        <p:nvSpPr>
          <p:cNvPr id="631" name="Google Shape;631;p63"/>
          <p:cNvSpPr txBox="1"/>
          <p:nvPr>
            <p:ph type="title"/>
          </p:nvPr>
        </p:nvSpPr>
        <p:spPr>
          <a:xfrm>
            <a:off x="181750" y="140050"/>
            <a:ext cx="8520600" cy="4932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1" lang="en" sz="2100">
                <a:solidFill>
                  <a:srgbClr val="1B285E"/>
                </a:solidFill>
              </a:rPr>
              <a:t>DA Experiments with Real Observations </a:t>
            </a:r>
            <a:endParaRPr b="1" i="1" sz="2100">
              <a:solidFill>
                <a:srgbClr val="1B285E"/>
              </a:solidFill>
            </a:endParaRPr>
          </a:p>
        </p:txBody>
      </p:sp>
      <p:sp>
        <p:nvSpPr>
          <p:cNvPr id="632" name="Google Shape;632;p63"/>
          <p:cNvSpPr txBox="1"/>
          <p:nvPr/>
        </p:nvSpPr>
        <p:spPr>
          <a:xfrm>
            <a:off x="222049" y="687050"/>
            <a:ext cx="8444700" cy="4002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b="1" lang="en">
                <a:solidFill>
                  <a:srgbClr val="203864"/>
                </a:solidFill>
              </a:rPr>
              <a:t>Assimilating real GDAS observations in 2017.  ~3000 surface stations and ~400 radiosondes</a:t>
            </a:r>
            <a:endParaRPr b="1">
              <a:solidFill>
                <a:srgbClr val="203864"/>
              </a:solidFill>
            </a:endParaRPr>
          </a:p>
        </p:txBody>
      </p:sp>
      <p:sp>
        <p:nvSpPr>
          <p:cNvPr id="633" name="Google Shape;633;p63"/>
          <p:cNvSpPr txBox="1"/>
          <p:nvPr/>
        </p:nvSpPr>
        <p:spPr>
          <a:xfrm>
            <a:off x="1617500" y="4187000"/>
            <a:ext cx="6320700" cy="4155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b="1" lang="en" sz="1500">
                <a:solidFill>
                  <a:srgbClr val="203864"/>
                </a:solidFill>
              </a:rPr>
              <a:t>Latent-space assimilation is </a:t>
            </a:r>
            <a:r>
              <a:rPr b="1" i="1" lang="en" sz="1500">
                <a:solidFill>
                  <a:srgbClr val="203864"/>
                </a:solidFill>
              </a:rPr>
              <a:t>superior</a:t>
            </a:r>
            <a:r>
              <a:rPr b="1" lang="en" sz="1500">
                <a:solidFill>
                  <a:srgbClr val="203864"/>
                </a:solidFill>
              </a:rPr>
              <a:t> to model-space assimilation.</a:t>
            </a:r>
            <a:endParaRPr b="1" sz="1500">
              <a:solidFill>
                <a:srgbClr val="203864"/>
              </a:solidFill>
            </a:endParaRPr>
          </a:p>
        </p:txBody>
      </p:sp>
      <p:pic>
        <p:nvPicPr>
          <p:cNvPr id="634" name="Google Shape;634;p63"/>
          <p:cNvPicPr preferRelativeResize="0"/>
          <p:nvPr/>
        </p:nvPicPr>
        <p:blipFill>
          <a:blip r:embed="rId3">
            <a:alphaModFix/>
          </a:blip>
          <a:stretch>
            <a:fillRect/>
          </a:stretch>
        </p:blipFill>
        <p:spPr>
          <a:xfrm>
            <a:off x="181750" y="1508175"/>
            <a:ext cx="4355651" cy="2352224"/>
          </a:xfrm>
          <a:prstGeom prst="rect">
            <a:avLst/>
          </a:prstGeom>
          <a:noFill/>
          <a:ln>
            <a:noFill/>
          </a:ln>
        </p:spPr>
      </p:pic>
      <p:pic>
        <p:nvPicPr>
          <p:cNvPr id="635" name="Google Shape;635;p63"/>
          <p:cNvPicPr preferRelativeResize="0"/>
          <p:nvPr/>
        </p:nvPicPr>
        <p:blipFill>
          <a:blip r:embed="rId4">
            <a:alphaModFix/>
          </a:blip>
          <a:stretch>
            <a:fillRect/>
          </a:stretch>
        </p:blipFill>
        <p:spPr>
          <a:xfrm>
            <a:off x="4535507" y="1455945"/>
            <a:ext cx="4542776" cy="2490974"/>
          </a:xfrm>
          <a:prstGeom prst="rect">
            <a:avLst/>
          </a:prstGeom>
          <a:noFill/>
          <a:ln>
            <a:noFill/>
          </a:ln>
        </p:spPr>
      </p:pic>
      <p:sp>
        <p:nvSpPr>
          <p:cNvPr id="636" name="Google Shape;636;p63"/>
          <p:cNvSpPr txBox="1"/>
          <p:nvPr/>
        </p:nvSpPr>
        <p:spPr>
          <a:xfrm>
            <a:off x="1778415" y="1175340"/>
            <a:ext cx="1984800" cy="3693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b="1" lang="en" sz="1200">
                <a:solidFill>
                  <a:schemeClr val="dk1"/>
                </a:solidFill>
              </a:rPr>
              <a:t>DA-Forecast exps</a:t>
            </a:r>
            <a:endParaRPr b="1" sz="1200">
              <a:solidFill>
                <a:schemeClr val="dk1"/>
              </a:solidFill>
            </a:endParaRPr>
          </a:p>
        </p:txBody>
      </p:sp>
      <p:sp>
        <p:nvSpPr>
          <p:cNvPr id="637" name="Google Shape;637;p63"/>
          <p:cNvSpPr txBox="1"/>
          <p:nvPr/>
        </p:nvSpPr>
        <p:spPr>
          <a:xfrm>
            <a:off x="6225640" y="1141040"/>
            <a:ext cx="1984800" cy="3693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b="1" lang="en" sz="1200">
                <a:solidFill>
                  <a:schemeClr val="dk1"/>
                </a:solidFill>
              </a:rPr>
              <a:t>Cyclic DA exps</a:t>
            </a:r>
            <a:endParaRPr b="1" sz="1200">
              <a:solidFill>
                <a:schemeClr val="dk1"/>
              </a:solidFill>
            </a:endParaRPr>
          </a:p>
        </p:txBody>
      </p:sp>
      <p:sp>
        <p:nvSpPr>
          <p:cNvPr id="638" name="Google Shape;638;p63"/>
          <p:cNvSpPr txBox="1"/>
          <p:nvPr/>
        </p:nvSpPr>
        <p:spPr>
          <a:xfrm>
            <a:off x="3257700" y="4919649"/>
            <a:ext cx="2628600" cy="214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850">
                <a:solidFill>
                  <a:srgbClr val="888888"/>
                </a:solidFill>
              </a:rPr>
              <a:t>Fan et al. </a:t>
            </a:r>
            <a:r>
              <a:rPr i="1" lang="en" sz="850">
                <a:solidFill>
                  <a:srgbClr val="888888"/>
                </a:solidFill>
              </a:rPr>
              <a:t>Sci Adv </a:t>
            </a:r>
            <a:r>
              <a:rPr lang="en" sz="850">
                <a:solidFill>
                  <a:srgbClr val="888888"/>
                </a:solidFill>
              </a:rPr>
              <a:t>minor revision</a:t>
            </a:r>
            <a:endParaRPr sz="850">
              <a:solidFill>
                <a:srgbClr val="888888"/>
              </a:solidFill>
            </a:endParaRPr>
          </a:p>
          <a:p>
            <a:pPr indent="0" lvl="0" marL="0" rtl="0" algn="l">
              <a:spcBef>
                <a:spcPts val="0"/>
              </a:spcBef>
              <a:spcAft>
                <a:spcPts val="0"/>
              </a:spcAft>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64"/>
          <p:cNvSpPr txBox="1"/>
          <p:nvPr>
            <p:ph type="title"/>
          </p:nvPr>
        </p:nvSpPr>
        <p:spPr>
          <a:xfrm>
            <a:off x="181750" y="140050"/>
            <a:ext cx="8520600" cy="49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2100">
                <a:solidFill>
                  <a:srgbClr val="1B285E"/>
                </a:solidFill>
              </a:rPr>
              <a:t>Why Latent Data Assimilation works?</a:t>
            </a:r>
            <a:endParaRPr/>
          </a:p>
        </p:txBody>
      </p:sp>
      <p:pic>
        <p:nvPicPr>
          <p:cNvPr id="644" name="Google Shape;644;p64"/>
          <p:cNvPicPr preferRelativeResize="0"/>
          <p:nvPr/>
        </p:nvPicPr>
        <p:blipFill>
          <a:blip r:embed="rId3">
            <a:alphaModFix/>
          </a:blip>
          <a:stretch>
            <a:fillRect/>
          </a:stretch>
        </p:blipFill>
        <p:spPr>
          <a:xfrm>
            <a:off x="872475" y="939968"/>
            <a:ext cx="3713799" cy="2814651"/>
          </a:xfrm>
          <a:prstGeom prst="rect">
            <a:avLst/>
          </a:prstGeom>
          <a:noFill/>
          <a:ln>
            <a:noFill/>
          </a:ln>
        </p:spPr>
      </p:pic>
      <p:pic>
        <p:nvPicPr>
          <p:cNvPr id="645" name="Google Shape;645;p64"/>
          <p:cNvPicPr preferRelativeResize="0"/>
          <p:nvPr/>
        </p:nvPicPr>
        <p:blipFill rotWithShape="1">
          <a:blip r:embed="rId4">
            <a:alphaModFix/>
          </a:blip>
          <a:srcRect b="11424" l="0" r="0" t="27965"/>
          <a:stretch/>
        </p:blipFill>
        <p:spPr>
          <a:xfrm>
            <a:off x="5373025" y="1263860"/>
            <a:ext cx="2753701" cy="1871749"/>
          </a:xfrm>
          <a:prstGeom prst="rect">
            <a:avLst/>
          </a:prstGeom>
          <a:noFill/>
          <a:ln>
            <a:noFill/>
          </a:ln>
        </p:spPr>
      </p:pic>
      <p:sp>
        <p:nvSpPr>
          <p:cNvPr id="646" name="Google Shape;646;p64"/>
          <p:cNvSpPr txBox="1"/>
          <p:nvPr/>
        </p:nvSpPr>
        <p:spPr>
          <a:xfrm>
            <a:off x="1230275" y="3697125"/>
            <a:ext cx="7805100" cy="12468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b="1" lang="en" sz="1500">
                <a:solidFill>
                  <a:srgbClr val="203864"/>
                </a:solidFill>
              </a:rPr>
              <a:t>The decoder of AE is locally </a:t>
            </a:r>
            <a:r>
              <a:rPr b="1" i="1" lang="en" sz="1500">
                <a:solidFill>
                  <a:srgbClr val="203864"/>
                </a:solidFill>
              </a:rPr>
              <a:t>linear</a:t>
            </a:r>
            <a:r>
              <a:rPr b="1" lang="en" sz="1500">
                <a:solidFill>
                  <a:srgbClr val="203864"/>
                </a:solidFill>
              </a:rPr>
              <a:t>.  </a:t>
            </a:r>
            <a:endParaRPr b="1" sz="1500">
              <a:solidFill>
                <a:srgbClr val="203864"/>
              </a:solidFill>
            </a:endParaRPr>
          </a:p>
          <a:p>
            <a:pPr indent="0" lvl="0" marL="0" rtl="0" algn="l">
              <a:lnSpc>
                <a:spcPct val="120000"/>
              </a:lnSpc>
              <a:spcBef>
                <a:spcPts val="0"/>
              </a:spcBef>
              <a:spcAft>
                <a:spcPts val="0"/>
              </a:spcAft>
              <a:buNone/>
            </a:pPr>
            <a:r>
              <a:rPr b="1" lang="en" sz="1500">
                <a:solidFill>
                  <a:srgbClr val="203864"/>
                </a:solidFill>
              </a:rPr>
              <a:t>→ The L3DVar/L4DVar and 3DVar/4DVar have </a:t>
            </a:r>
            <a:r>
              <a:rPr b="1" lang="en" sz="1500">
                <a:solidFill>
                  <a:srgbClr val="203864"/>
                </a:solidFill>
              </a:rPr>
              <a:t>similar optimal analysis.</a:t>
            </a:r>
            <a:endParaRPr b="1" sz="1500">
              <a:solidFill>
                <a:srgbClr val="203864"/>
              </a:solidFill>
            </a:endParaRPr>
          </a:p>
          <a:p>
            <a:pPr indent="0" lvl="0" marL="0" rtl="0" algn="l">
              <a:lnSpc>
                <a:spcPct val="120000"/>
              </a:lnSpc>
              <a:spcBef>
                <a:spcPts val="0"/>
              </a:spcBef>
              <a:spcAft>
                <a:spcPts val="0"/>
              </a:spcAft>
              <a:buNone/>
            </a:pPr>
            <a:r>
              <a:t/>
            </a:r>
            <a:endParaRPr b="1" sz="1500">
              <a:solidFill>
                <a:srgbClr val="203864"/>
              </a:solidFill>
            </a:endParaRPr>
          </a:p>
          <a:p>
            <a:pPr indent="0" lvl="0" marL="0" rtl="0" algn="l">
              <a:lnSpc>
                <a:spcPct val="120000"/>
              </a:lnSpc>
              <a:spcBef>
                <a:spcPts val="0"/>
              </a:spcBef>
              <a:spcAft>
                <a:spcPts val="0"/>
              </a:spcAft>
              <a:buNone/>
            </a:pPr>
            <a:r>
              <a:rPr b="1" lang="en" sz="1500">
                <a:solidFill>
                  <a:srgbClr val="203864"/>
                </a:solidFill>
              </a:rPr>
              <a:t>Conclusion: latent data assimilation is </a:t>
            </a:r>
            <a:r>
              <a:rPr b="1" i="1" lang="en" sz="1500">
                <a:solidFill>
                  <a:srgbClr val="203864"/>
                </a:solidFill>
              </a:rPr>
              <a:t>both</a:t>
            </a:r>
            <a:r>
              <a:rPr b="1" lang="en" sz="1500">
                <a:solidFill>
                  <a:srgbClr val="203864"/>
                </a:solidFill>
              </a:rPr>
              <a:t> more </a:t>
            </a:r>
            <a:r>
              <a:rPr b="1" i="1" lang="en" sz="1500">
                <a:solidFill>
                  <a:srgbClr val="203864"/>
                </a:solidFill>
              </a:rPr>
              <a:t>efficient</a:t>
            </a:r>
            <a:r>
              <a:rPr b="1" lang="en" sz="1500">
                <a:solidFill>
                  <a:srgbClr val="203864"/>
                </a:solidFill>
              </a:rPr>
              <a:t> and more </a:t>
            </a:r>
            <a:r>
              <a:rPr b="1" i="1" lang="en" sz="1500">
                <a:solidFill>
                  <a:srgbClr val="203864"/>
                </a:solidFill>
              </a:rPr>
              <a:t>accurate</a:t>
            </a:r>
            <a:endParaRPr b="1" i="1" sz="1500">
              <a:solidFill>
                <a:srgbClr val="203864"/>
              </a:solidFill>
            </a:endParaRPr>
          </a:p>
        </p:txBody>
      </p:sp>
      <p:sp>
        <p:nvSpPr>
          <p:cNvPr id="647" name="Google Shape;647;p64"/>
          <p:cNvSpPr txBox="1"/>
          <p:nvPr/>
        </p:nvSpPr>
        <p:spPr>
          <a:xfrm>
            <a:off x="3257700" y="4919649"/>
            <a:ext cx="2628600" cy="214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850">
                <a:solidFill>
                  <a:srgbClr val="888888"/>
                </a:solidFill>
              </a:rPr>
              <a:t>Fan et al. </a:t>
            </a:r>
            <a:r>
              <a:rPr i="1" lang="en" sz="850">
                <a:solidFill>
                  <a:srgbClr val="888888"/>
                </a:solidFill>
              </a:rPr>
              <a:t>Sci Adv </a:t>
            </a:r>
            <a:r>
              <a:rPr lang="en" sz="850">
                <a:solidFill>
                  <a:srgbClr val="888888"/>
                </a:solidFill>
              </a:rPr>
              <a:t>minor revision</a:t>
            </a:r>
            <a:endParaRPr sz="850">
              <a:solidFill>
                <a:srgbClr val="888888"/>
              </a:solidFill>
            </a:endParaRPr>
          </a:p>
          <a:p>
            <a:pPr indent="0" lvl="0" marL="0" rtl="0" algn="l">
              <a:spcBef>
                <a:spcPts val="0"/>
              </a:spcBef>
              <a:spcAft>
                <a:spcPts val="0"/>
              </a:spcAft>
              <a:buNone/>
            </a:pPr>
            <a:r>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51" name="Shape 651"/>
        <p:cNvGrpSpPr/>
        <p:nvPr/>
      </p:nvGrpSpPr>
      <p:grpSpPr>
        <a:xfrm>
          <a:off x="0" y="0"/>
          <a:ext cx="0" cy="0"/>
          <a:chOff x="0" y="0"/>
          <a:chExt cx="0" cy="0"/>
        </a:xfrm>
      </p:grpSpPr>
      <p:sp>
        <p:nvSpPr>
          <p:cNvPr id="652" name="Google Shape;652;p65"/>
          <p:cNvSpPr txBox="1"/>
          <p:nvPr>
            <p:ph type="title"/>
          </p:nvPr>
        </p:nvSpPr>
        <p:spPr>
          <a:xfrm>
            <a:off x="181750" y="140050"/>
            <a:ext cx="8520600" cy="49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2100">
                <a:solidFill>
                  <a:srgbClr val="1B285E"/>
                </a:solidFill>
              </a:rPr>
              <a:t>The impact of latent size</a:t>
            </a:r>
            <a:endParaRPr/>
          </a:p>
        </p:txBody>
      </p:sp>
      <p:sp>
        <p:nvSpPr>
          <p:cNvPr id="653" name="Google Shape;653;p65"/>
          <p:cNvSpPr txBox="1"/>
          <p:nvPr/>
        </p:nvSpPr>
        <p:spPr>
          <a:xfrm>
            <a:off x="820075" y="3778425"/>
            <a:ext cx="7805100" cy="6927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b="1" lang="en" sz="1500">
                <a:solidFill>
                  <a:srgbClr val="203864"/>
                </a:solidFill>
              </a:rPr>
              <a:t>Higher compression ratio:   </a:t>
            </a:r>
            <a:endParaRPr b="1" sz="1500">
              <a:solidFill>
                <a:srgbClr val="203864"/>
              </a:solidFill>
            </a:endParaRPr>
          </a:p>
          <a:p>
            <a:pPr indent="0" lvl="0" marL="0" rtl="0" algn="l">
              <a:lnSpc>
                <a:spcPct val="120000"/>
              </a:lnSpc>
              <a:spcBef>
                <a:spcPts val="0"/>
              </a:spcBef>
              <a:spcAft>
                <a:spcPts val="0"/>
              </a:spcAft>
              <a:buNone/>
            </a:pPr>
            <a:r>
              <a:rPr b="1" lang="en" sz="1500">
                <a:solidFill>
                  <a:srgbClr val="203864"/>
                </a:solidFill>
              </a:rPr>
              <a:t>Reconstruction error ↑  DA accuracy ↓       Diagonalizability of Bz </a:t>
            </a:r>
            <a:r>
              <a:rPr b="1" lang="en" sz="1500">
                <a:solidFill>
                  <a:srgbClr val="203864"/>
                </a:solidFill>
              </a:rPr>
              <a:t> ↑  DA accuracy ↑</a:t>
            </a:r>
            <a:endParaRPr b="1" sz="1500">
              <a:solidFill>
                <a:srgbClr val="203864"/>
              </a:solidFill>
            </a:endParaRPr>
          </a:p>
        </p:txBody>
      </p:sp>
      <p:pic>
        <p:nvPicPr>
          <p:cNvPr id="654" name="Google Shape;654;p65"/>
          <p:cNvPicPr preferRelativeResize="0"/>
          <p:nvPr/>
        </p:nvPicPr>
        <p:blipFill>
          <a:blip r:embed="rId3">
            <a:alphaModFix/>
          </a:blip>
          <a:stretch>
            <a:fillRect/>
          </a:stretch>
        </p:blipFill>
        <p:spPr>
          <a:xfrm>
            <a:off x="472038" y="794200"/>
            <a:ext cx="7940024" cy="2858400"/>
          </a:xfrm>
          <a:prstGeom prst="rect">
            <a:avLst/>
          </a:prstGeom>
          <a:noFill/>
          <a:ln>
            <a:noFill/>
          </a:ln>
        </p:spPr>
      </p:pic>
      <p:sp>
        <p:nvSpPr>
          <p:cNvPr id="655" name="Google Shape;655;p65"/>
          <p:cNvSpPr txBox="1"/>
          <p:nvPr/>
        </p:nvSpPr>
        <p:spPr>
          <a:xfrm>
            <a:off x="3257700" y="4883024"/>
            <a:ext cx="2628600" cy="214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850">
                <a:solidFill>
                  <a:srgbClr val="888888"/>
                </a:solidFill>
              </a:rPr>
              <a:t>Fan et al. </a:t>
            </a:r>
            <a:r>
              <a:rPr i="1" lang="en" sz="850">
                <a:solidFill>
                  <a:srgbClr val="888888"/>
                </a:solidFill>
              </a:rPr>
              <a:t>Sci Adv </a:t>
            </a:r>
            <a:r>
              <a:rPr lang="en" sz="850">
                <a:solidFill>
                  <a:srgbClr val="888888"/>
                </a:solidFill>
              </a:rPr>
              <a:t>minor revision</a:t>
            </a:r>
            <a:endParaRPr sz="850">
              <a:solidFill>
                <a:srgbClr val="888888"/>
              </a:solidFill>
            </a:endParaRPr>
          </a:p>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1"/>
          <p:cNvSpPr txBox="1"/>
          <p:nvPr>
            <p:ph type="title"/>
          </p:nvPr>
        </p:nvSpPr>
        <p:spPr>
          <a:xfrm>
            <a:off x="218350" y="0"/>
            <a:ext cx="8749500" cy="8178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1B285E"/>
              </a:buClr>
              <a:buSzPts val="4100"/>
              <a:buFont typeface="Verdana"/>
              <a:buNone/>
            </a:pPr>
            <a:r>
              <a:rPr b="1" i="1" lang="en" sz="2200"/>
              <a:t>Machine learning and AI have had a profound impact on weather and climate applications…</a:t>
            </a:r>
            <a:endParaRPr b="1" i="1" sz="2200">
              <a:solidFill>
                <a:srgbClr val="FF0000"/>
              </a:solidFill>
            </a:endParaRPr>
          </a:p>
        </p:txBody>
      </p:sp>
      <p:sp>
        <p:nvSpPr>
          <p:cNvPr id="124" name="Google Shape;124;p21"/>
          <p:cNvSpPr txBox="1"/>
          <p:nvPr/>
        </p:nvSpPr>
        <p:spPr>
          <a:xfrm>
            <a:off x="3418953" y="758566"/>
            <a:ext cx="23061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sz="2000"/>
              <a:t>Climate modeling</a:t>
            </a:r>
            <a:endParaRPr/>
          </a:p>
        </p:txBody>
      </p:sp>
      <p:pic>
        <p:nvPicPr>
          <p:cNvPr id="125" name="Google Shape;125;p21"/>
          <p:cNvPicPr preferRelativeResize="0"/>
          <p:nvPr/>
        </p:nvPicPr>
        <p:blipFill rotWithShape="1">
          <a:blip r:embed="rId3">
            <a:alphaModFix/>
          </a:blip>
          <a:srcRect b="0" l="9231" r="0" t="0"/>
          <a:stretch/>
        </p:blipFill>
        <p:spPr>
          <a:xfrm>
            <a:off x="967500" y="1173263"/>
            <a:ext cx="3722925" cy="3509124"/>
          </a:xfrm>
          <a:prstGeom prst="rect">
            <a:avLst/>
          </a:prstGeom>
          <a:noFill/>
          <a:ln>
            <a:noFill/>
          </a:ln>
        </p:spPr>
      </p:pic>
      <p:pic>
        <p:nvPicPr>
          <p:cNvPr id="126" name="Google Shape;126;p21"/>
          <p:cNvPicPr preferRelativeResize="0"/>
          <p:nvPr/>
        </p:nvPicPr>
        <p:blipFill>
          <a:blip r:embed="rId4">
            <a:alphaModFix/>
          </a:blip>
          <a:stretch>
            <a:fillRect/>
          </a:stretch>
        </p:blipFill>
        <p:spPr>
          <a:xfrm>
            <a:off x="4776400" y="1166050"/>
            <a:ext cx="4002199" cy="3265275"/>
          </a:xfrm>
          <a:prstGeom prst="rect">
            <a:avLst/>
          </a:prstGeom>
          <a:noFill/>
          <a:ln>
            <a:noFill/>
          </a:ln>
        </p:spPr>
      </p:pic>
      <p:sp>
        <p:nvSpPr>
          <p:cNvPr id="127" name="Google Shape;127;p21"/>
          <p:cNvSpPr txBox="1"/>
          <p:nvPr/>
        </p:nvSpPr>
        <p:spPr>
          <a:xfrm>
            <a:off x="3366475" y="4926300"/>
            <a:ext cx="3791100" cy="256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750">
                <a:solidFill>
                  <a:srgbClr val="BFBFBF"/>
                </a:solidFill>
              </a:rPr>
              <a:t>Rasp, Pritchard, Gentine., 2018 </a:t>
            </a:r>
            <a:r>
              <a:rPr i="1" lang="en" sz="750">
                <a:solidFill>
                  <a:srgbClr val="BFBFBF"/>
                </a:solidFill>
              </a:rPr>
              <a:t>PNAS</a:t>
            </a:r>
            <a:r>
              <a:rPr lang="en" sz="750">
                <a:solidFill>
                  <a:srgbClr val="BFBFBF"/>
                </a:solidFill>
              </a:rPr>
              <a:t>; Behrens, Eyring, Gentine  </a:t>
            </a:r>
            <a:r>
              <a:rPr i="1" lang="en" sz="750">
                <a:solidFill>
                  <a:srgbClr val="BFBFBF"/>
                </a:solidFill>
              </a:rPr>
              <a:t>JAMES</a:t>
            </a:r>
            <a:r>
              <a:rPr lang="en" sz="750">
                <a:solidFill>
                  <a:srgbClr val="BFBFBF"/>
                </a:solidFill>
              </a:rPr>
              <a:t>, 2024 </a:t>
            </a:r>
            <a:endParaRPr sz="750">
              <a:solidFill>
                <a:srgbClr val="BFBFBF"/>
              </a:solidFill>
            </a:endParaRPr>
          </a:p>
          <a:p>
            <a:pPr indent="0" lvl="0" marL="0" rtl="0" algn="l">
              <a:spcBef>
                <a:spcPts val="0"/>
              </a:spcBef>
              <a:spcAft>
                <a:spcPts val="0"/>
              </a:spcAft>
              <a:buNone/>
            </a:pPr>
            <a:r>
              <a:t/>
            </a:r>
            <a:endParaRPr/>
          </a:p>
        </p:txBody>
      </p:sp>
      <p:sp>
        <p:nvSpPr>
          <p:cNvPr id="128" name="Google Shape;128;p21"/>
          <p:cNvSpPr/>
          <p:nvPr/>
        </p:nvSpPr>
        <p:spPr>
          <a:xfrm>
            <a:off x="4827450" y="1147325"/>
            <a:ext cx="4188900" cy="3561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lt1"/>
              </a:highlight>
            </a:endParaRPr>
          </a:p>
        </p:txBody>
      </p:sp>
      <p:grpSp>
        <p:nvGrpSpPr>
          <p:cNvPr id="129" name="Google Shape;129;p21"/>
          <p:cNvGrpSpPr/>
          <p:nvPr/>
        </p:nvGrpSpPr>
        <p:grpSpPr>
          <a:xfrm>
            <a:off x="-8" y="673435"/>
            <a:ext cx="1326584" cy="817933"/>
            <a:chOff x="5061462" y="1030091"/>
            <a:chExt cx="6720283" cy="4087623"/>
          </a:xfrm>
        </p:grpSpPr>
        <p:pic>
          <p:nvPicPr>
            <p:cNvPr descr="Amazing Cloud Photos Taken by Astronauts from the ISS" id="130" name="Google Shape;130;p21"/>
            <p:cNvPicPr preferRelativeResize="0"/>
            <p:nvPr/>
          </p:nvPicPr>
          <p:blipFill rotWithShape="1">
            <a:blip r:embed="rId5">
              <a:alphaModFix/>
            </a:blip>
            <a:srcRect b="0" l="0" r="0" t="0"/>
            <a:stretch/>
          </p:blipFill>
          <p:spPr>
            <a:xfrm>
              <a:off x="5061462" y="1030091"/>
              <a:ext cx="6720283" cy="4087623"/>
            </a:xfrm>
            <a:prstGeom prst="rect">
              <a:avLst/>
            </a:prstGeom>
            <a:noFill/>
            <a:ln>
              <a:noFill/>
            </a:ln>
          </p:spPr>
        </p:pic>
        <p:grpSp>
          <p:nvGrpSpPr>
            <p:cNvPr id="131" name="Google Shape;131;p21"/>
            <p:cNvGrpSpPr/>
            <p:nvPr/>
          </p:nvGrpSpPr>
          <p:grpSpPr>
            <a:xfrm>
              <a:off x="6101451" y="2541485"/>
              <a:ext cx="4333160" cy="1589128"/>
              <a:chOff x="6332452" y="2512610"/>
              <a:chExt cx="4333160" cy="1589128"/>
            </a:xfrm>
          </p:grpSpPr>
          <p:cxnSp>
            <p:nvCxnSpPr>
              <p:cNvPr id="132" name="Google Shape;132;p21"/>
              <p:cNvCxnSpPr/>
              <p:nvPr/>
            </p:nvCxnSpPr>
            <p:spPr>
              <a:xfrm flipH="1" rot="10800000">
                <a:off x="6352769" y="2515774"/>
                <a:ext cx="1539300" cy="642000"/>
              </a:xfrm>
              <a:prstGeom prst="straightConnector1">
                <a:avLst/>
              </a:prstGeom>
              <a:noFill/>
              <a:ln cap="flat" cmpd="sng" w="6425">
                <a:solidFill>
                  <a:srgbClr val="000000"/>
                </a:solidFill>
                <a:prstDash val="solid"/>
                <a:round/>
                <a:headEnd len="sm" w="sm" type="none"/>
                <a:tailEnd len="sm" w="sm" type="none"/>
              </a:ln>
            </p:spPr>
          </p:cxnSp>
          <p:cxnSp>
            <p:nvCxnSpPr>
              <p:cNvPr id="133" name="Google Shape;133;p21"/>
              <p:cNvCxnSpPr/>
              <p:nvPr/>
            </p:nvCxnSpPr>
            <p:spPr>
              <a:xfrm flipH="1" rot="10800000">
                <a:off x="6347225" y="3161703"/>
                <a:ext cx="2780100" cy="8400"/>
              </a:xfrm>
              <a:prstGeom prst="straightConnector1">
                <a:avLst/>
              </a:prstGeom>
              <a:noFill/>
              <a:ln cap="flat" cmpd="sng" w="6425">
                <a:solidFill>
                  <a:srgbClr val="000000"/>
                </a:solidFill>
                <a:prstDash val="solid"/>
                <a:round/>
                <a:headEnd len="sm" w="sm" type="none"/>
                <a:tailEnd len="sm" w="sm" type="none"/>
              </a:ln>
            </p:spPr>
          </p:cxnSp>
          <p:cxnSp>
            <p:nvCxnSpPr>
              <p:cNvPr id="134" name="Google Shape;134;p21"/>
              <p:cNvCxnSpPr/>
              <p:nvPr/>
            </p:nvCxnSpPr>
            <p:spPr>
              <a:xfrm flipH="1" rot="10800000">
                <a:off x="6332452" y="4093338"/>
                <a:ext cx="2780100" cy="8400"/>
              </a:xfrm>
              <a:prstGeom prst="straightConnector1">
                <a:avLst/>
              </a:prstGeom>
              <a:noFill/>
              <a:ln cap="flat" cmpd="sng" w="6425">
                <a:solidFill>
                  <a:srgbClr val="000000"/>
                </a:solidFill>
                <a:prstDash val="solid"/>
                <a:round/>
                <a:headEnd len="sm" w="sm" type="none"/>
                <a:tailEnd len="sm" w="sm" type="none"/>
              </a:ln>
            </p:spPr>
          </p:cxnSp>
          <p:cxnSp>
            <p:nvCxnSpPr>
              <p:cNvPr id="135" name="Google Shape;135;p21"/>
              <p:cNvCxnSpPr/>
              <p:nvPr/>
            </p:nvCxnSpPr>
            <p:spPr>
              <a:xfrm flipH="1">
                <a:off x="6343325" y="3165885"/>
                <a:ext cx="3900" cy="932700"/>
              </a:xfrm>
              <a:prstGeom prst="straightConnector1">
                <a:avLst/>
              </a:prstGeom>
              <a:noFill/>
              <a:ln cap="flat" cmpd="sng" w="6425">
                <a:solidFill>
                  <a:srgbClr val="000000"/>
                </a:solidFill>
                <a:prstDash val="solid"/>
                <a:round/>
                <a:headEnd len="sm" w="sm" type="none"/>
                <a:tailEnd len="sm" w="sm" type="none"/>
              </a:ln>
            </p:spPr>
          </p:cxnSp>
          <p:cxnSp>
            <p:nvCxnSpPr>
              <p:cNvPr id="136" name="Google Shape;136;p21"/>
              <p:cNvCxnSpPr/>
              <p:nvPr/>
            </p:nvCxnSpPr>
            <p:spPr>
              <a:xfrm flipH="1" rot="10800000">
                <a:off x="9112538" y="2523885"/>
                <a:ext cx="1539300" cy="642000"/>
              </a:xfrm>
              <a:prstGeom prst="straightConnector1">
                <a:avLst/>
              </a:prstGeom>
              <a:noFill/>
              <a:ln cap="flat" cmpd="sng" w="6425">
                <a:solidFill>
                  <a:srgbClr val="000000"/>
                </a:solidFill>
                <a:prstDash val="solid"/>
                <a:round/>
                <a:headEnd len="sm" w="sm" type="none"/>
                <a:tailEnd len="sm" w="sm" type="none"/>
              </a:ln>
            </p:spPr>
          </p:cxnSp>
          <p:cxnSp>
            <p:nvCxnSpPr>
              <p:cNvPr id="137" name="Google Shape;137;p21"/>
              <p:cNvCxnSpPr/>
              <p:nvPr/>
            </p:nvCxnSpPr>
            <p:spPr>
              <a:xfrm flipH="1" rot="10800000">
                <a:off x="7885512" y="2512610"/>
                <a:ext cx="2780100" cy="8400"/>
              </a:xfrm>
              <a:prstGeom prst="straightConnector1">
                <a:avLst/>
              </a:prstGeom>
              <a:noFill/>
              <a:ln cap="flat" cmpd="sng" w="6425">
                <a:solidFill>
                  <a:srgbClr val="000000"/>
                </a:solidFill>
                <a:prstDash val="solid"/>
                <a:round/>
                <a:headEnd len="sm" w="sm" type="none"/>
                <a:tailEnd len="sm" w="sm" type="none"/>
              </a:ln>
            </p:spPr>
          </p:cxnSp>
          <p:cxnSp>
            <p:nvCxnSpPr>
              <p:cNvPr id="138" name="Google Shape;138;p21"/>
              <p:cNvCxnSpPr/>
              <p:nvPr/>
            </p:nvCxnSpPr>
            <p:spPr>
              <a:xfrm flipH="1" rot="10800000">
                <a:off x="9103903" y="3454960"/>
                <a:ext cx="1539300" cy="642000"/>
              </a:xfrm>
              <a:prstGeom prst="straightConnector1">
                <a:avLst/>
              </a:prstGeom>
              <a:noFill/>
              <a:ln cap="flat" cmpd="sng" w="6425">
                <a:solidFill>
                  <a:srgbClr val="000000"/>
                </a:solidFill>
                <a:prstDash val="solid"/>
                <a:round/>
                <a:headEnd len="sm" w="sm" type="none"/>
                <a:tailEnd len="sm" w="sm" type="none"/>
              </a:ln>
            </p:spPr>
          </p:cxnSp>
          <p:cxnSp>
            <p:nvCxnSpPr>
              <p:cNvPr id="139" name="Google Shape;139;p21"/>
              <p:cNvCxnSpPr/>
              <p:nvPr/>
            </p:nvCxnSpPr>
            <p:spPr>
              <a:xfrm flipH="1">
                <a:off x="9118311" y="3165885"/>
                <a:ext cx="9000" cy="930300"/>
              </a:xfrm>
              <a:prstGeom prst="straightConnector1">
                <a:avLst/>
              </a:prstGeom>
              <a:noFill/>
              <a:ln cap="flat" cmpd="sng" w="6425">
                <a:solidFill>
                  <a:srgbClr val="000000"/>
                </a:solidFill>
                <a:prstDash val="solid"/>
                <a:round/>
                <a:headEnd len="sm" w="sm" type="none"/>
                <a:tailEnd len="sm" w="sm" type="none"/>
              </a:ln>
            </p:spPr>
          </p:cxnSp>
          <p:cxnSp>
            <p:nvCxnSpPr>
              <p:cNvPr id="140" name="Google Shape;140;p21"/>
              <p:cNvCxnSpPr/>
              <p:nvPr/>
            </p:nvCxnSpPr>
            <p:spPr>
              <a:xfrm flipH="1">
                <a:off x="10649838" y="2515145"/>
                <a:ext cx="4500" cy="948900"/>
              </a:xfrm>
              <a:prstGeom prst="straightConnector1">
                <a:avLst/>
              </a:prstGeom>
              <a:noFill/>
              <a:ln cap="flat" cmpd="sng" w="6425">
                <a:solidFill>
                  <a:srgbClr val="000000"/>
                </a:solidFill>
                <a:prstDash val="solid"/>
                <a:round/>
                <a:headEnd len="sm" w="sm" type="none"/>
                <a:tailEnd len="sm" w="sm" type="none"/>
              </a:ln>
            </p:spPr>
          </p:cxnSp>
        </p:grpSp>
        <p:sp>
          <p:nvSpPr>
            <p:cNvPr id="141" name="Google Shape;141;p21"/>
            <p:cNvSpPr txBox="1"/>
            <p:nvPr/>
          </p:nvSpPr>
          <p:spPr>
            <a:xfrm>
              <a:off x="6239137" y="2075770"/>
              <a:ext cx="5518200" cy="604800"/>
            </a:xfrm>
            <a:prstGeom prst="rect">
              <a:avLst/>
            </a:prstGeom>
            <a:noFill/>
            <a:ln>
              <a:noFill/>
            </a:ln>
          </p:spPr>
          <p:txBody>
            <a:bodyPr anchorCtr="0" anchor="t" bIns="17400" lIns="34800" spcFirstLastPara="1" rIns="34800" wrap="square" tIns="17400">
              <a:spAutoFit/>
            </a:bodyPr>
            <a:lstStyle/>
            <a:p>
              <a:pPr indent="0" lvl="0" marL="0" marR="0" rtl="0" algn="l">
                <a:lnSpc>
                  <a:spcPct val="100000"/>
                </a:lnSpc>
                <a:spcBef>
                  <a:spcPts val="0"/>
                </a:spcBef>
                <a:spcAft>
                  <a:spcPts val="0"/>
                </a:spcAft>
                <a:buClr>
                  <a:srgbClr val="000000"/>
                </a:buClr>
                <a:buSzPts val="558"/>
                <a:buFont typeface="Arial"/>
                <a:buNone/>
              </a:pPr>
              <a:r>
                <a:rPr b="1" i="0" lang="en" sz="558" u="none" cap="none" strike="noStrike">
                  <a:solidFill>
                    <a:srgbClr val="0C343D"/>
                  </a:solidFill>
                  <a:latin typeface="Helvetica Neue"/>
                  <a:ea typeface="Helvetica Neue"/>
                  <a:cs typeface="Helvetica Neue"/>
                  <a:sym typeface="Helvetica Neue"/>
                </a:rPr>
                <a:t>Climate Model Grid ~100km </a:t>
              </a:r>
              <a:endParaRPr b="0" i="0" sz="558" u="none" cap="none" strike="noStrike">
                <a:solidFill>
                  <a:srgbClr val="0C343D"/>
                </a:solidFill>
                <a:latin typeface="Arial"/>
                <a:ea typeface="Arial"/>
                <a:cs typeface="Arial"/>
                <a:sym typeface="Arial"/>
              </a:endParaRPr>
            </a:p>
          </p:txBody>
        </p:sp>
      </p:grpSp>
      <p:cxnSp>
        <p:nvCxnSpPr>
          <p:cNvPr id="142" name="Google Shape;142;p21"/>
          <p:cNvCxnSpPr/>
          <p:nvPr/>
        </p:nvCxnSpPr>
        <p:spPr>
          <a:xfrm flipH="1" rot="10800000">
            <a:off x="562725" y="1194500"/>
            <a:ext cx="19800" cy="552900"/>
          </a:xfrm>
          <a:prstGeom prst="straightConnector1">
            <a:avLst/>
          </a:prstGeom>
          <a:noFill/>
          <a:ln cap="flat" cmpd="sng" w="9525">
            <a:solidFill>
              <a:schemeClr val="dk2"/>
            </a:solidFill>
            <a:prstDash val="solid"/>
            <a:round/>
            <a:headEnd len="med" w="med" type="none"/>
            <a:tailEnd len="med" w="med" type="triangle"/>
          </a:ln>
        </p:spPr>
      </p:cxnSp>
      <p:pic>
        <p:nvPicPr>
          <p:cNvPr id="143" name="Google Shape;143;p21"/>
          <p:cNvPicPr preferRelativeResize="0"/>
          <p:nvPr/>
        </p:nvPicPr>
        <p:blipFill>
          <a:blip r:embed="rId6">
            <a:alphaModFix/>
          </a:blip>
          <a:stretch>
            <a:fillRect/>
          </a:stretch>
        </p:blipFill>
        <p:spPr>
          <a:xfrm>
            <a:off x="172425" y="1747400"/>
            <a:ext cx="800401" cy="4002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12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59" name="Shape 659"/>
        <p:cNvGrpSpPr/>
        <p:nvPr/>
      </p:nvGrpSpPr>
      <p:grpSpPr>
        <a:xfrm>
          <a:off x="0" y="0"/>
          <a:ext cx="0" cy="0"/>
          <a:chOff x="0" y="0"/>
          <a:chExt cx="0" cy="0"/>
        </a:xfrm>
      </p:grpSpPr>
      <p:sp>
        <p:nvSpPr>
          <p:cNvPr id="660" name="Google Shape;660;p66"/>
          <p:cNvSpPr txBox="1"/>
          <p:nvPr>
            <p:ph type="title"/>
          </p:nvPr>
        </p:nvSpPr>
        <p:spPr>
          <a:xfrm>
            <a:off x="181750" y="140050"/>
            <a:ext cx="8520600" cy="49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t>
            </a:r>
            <a:r>
              <a:rPr lang="en"/>
              <a:t>limitation</a:t>
            </a:r>
            <a:r>
              <a:rPr lang="en"/>
              <a:t> of Latent Data Assimilation (for now) </a:t>
            </a:r>
            <a:endParaRPr/>
          </a:p>
        </p:txBody>
      </p:sp>
      <p:pic>
        <p:nvPicPr>
          <p:cNvPr id="661" name="Google Shape;661;p66"/>
          <p:cNvPicPr preferRelativeResize="0"/>
          <p:nvPr/>
        </p:nvPicPr>
        <p:blipFill>
          <a:blip r:embed="rId3">
            <a:alphaModFix/>
          </a:blip>
          <a:stretch>
            <a:fillRect/>
          </a:stretch>
        </p:blipFill>
        <p:spPr>
          <a:xfrm>
            <a:off x="1463975" y="1176900"/>
            <a:ext cx="5673205" cy="3005375"/>
          </a:xfrm>
          <a:prstGeom prst="rect">
            <a:avLst/>
          </a:prstGeom>
          <a:noFill/>
          <a:ln>
            <a:noFill/>
          </a:ln>
        </p:spPr>
      </p:pic>
      <p:sp>
        <p:nvSpPr>
          <p:cNvPr id="662" name="Google Shape;662;p66"/>
          <p:cNvSpPr txBox="1"/>
          <p:nvPr/>
        </p:nvSpPr>
        <p:spPr>
          <a:xfrm>
            <a:off x="451400" y="4234800"/>
            <a:ext cx="85983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600">
                <a:solidFill>
                  <a:schemeClr val="dk1"/>
                </a:solidFill>
              </a:rPr>
              <a:t>LDA is unable to analyze structures that cannot be represented within its latent space.</a:t>
            </a:r>
            <a:endParaRPr sz="1200"/>
          </a:p>
        </p:txBody>
      </p:sp>
      <p:sp>
        <p:nvSpPr>
          <p:cNvPr id="663" name="Google Shape;663;p66"/>
          <p:cNvSpPr txBox="1"/>
          <p:nvPr/>
        </p:nvSpPr>
        <p:spPr>
          <a:xfrm>
            <a:off x="248600" y="745800"/>
            <a:ext cx="7398000" cy="4311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1600">
                <a:solidFill>
                  <a:schemeClr val="dk1"/>
                </a:solidFill>
              </a:rPr>
              <a:t>Demonstrated by an idealized convection case for T2 analysis.</a:t>
            </a:r>
            <a:endParaRPr sz="1600">
              <a:solidFill>
                <a:schemeClr val="dk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67"/>
          <p:cNvSpPr txBox="1"/>
          <p:nvPr>
            <p:ph type="title"/>
          </p:nvPr>
        </p:nvSpPr>
        <p:spPr>
          <a:xfrm>
            <a:off x="218350" y="0"/>
            <a:ext cx="8749500" cy="8178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1B285E"/>
              </a:buClr>
              <a:buSzPts val="4100"/>
              <a:buFont typeface="Verdana"/>
              <a:buNone/>
            </a:pPr>
            <a:r>
              <a:rPr b="1" i="1" lang="en" sz="2200"/>
              <a:t>Examples of latent spaces in climate</a:t>
            </a:r>
            <a:endParaRPr b="1" i="1" sz="2200">
              <a:solidFill>
                <a:srgbClr val="FF0000"/>
              </a:solidFill>
            </a:endParaRPr>
          </a:p>
        </p:txBody>
      </p:sp>
      <p:sp>
        <p:nvSpPr>
          <p:cNvPr id="669" name="Google Shape;669;p67"/>
          <p:cNvSpPr txBox="1"/>
          <p:nvPr/>
        </p:nvSpPr>
        <p:spPr>
          <a:xfrm>
            <a:off x="922200" y="1775425"/>
            <a:ext cx="7299600" cy="1323600"/>
          </a:xfrm>
          <a:prstGeom prst="rect">
            <a:avLst/>
          </a:prstGeom>
          <a:noFill/>
          <a:ln>
            <a:noFill/>
          </a:ln>
        </p:spPr>
        <p:txBody>
          <a:bodyPr anchorCtr="0" anchor="t" bIns="45700" lIns="91425" spcFirstLastPara="1" rIns="91425" wrap="square" tIns="45700">
            <a:spAutoFit/>
          </a:bodyPr>
          <a:lstStyle/>
          <a:p>
            <a:pPr indent="0" lvl="0" marL="457200" marR="0" rtl="0" algn="ctr">
              <a:lnSpc>
                <a:spcPct val="100000"/>
              </a:lnSpc>
              <a:spcBef>
                <a:spcPts val="0"/>
              </a:spcBef>
              <a:spcAft>
                <a:spcPts val="0"/>
              </a:spcAft>
              <a:buNone/>
            </a:pPr>
            <a:r>
              <a:rPr lang="en" sz="2000">
                <a:solidFill>
                  <a:srgbClr val="E6B8AF"/>
                </a:solidFill>
              </a:rPr>
              <a:t>1. Turbulence - Prediction</a:t>
            </a:r>
            <a:endParaRPr sz="2000">
              <a:solidFill>
                <a:srgbClr val="E6B8AF"/>
              </a:solidFill>
            </a:endParaRPr>
          </a:p>
          <a:p>
            <a:pPr indent="0" lvl="0" marL="457200" rtl="0" algn="ctr">
              <a:spcBef>
                <a:spcPts val="0"/>
              </a:spcBef>
              <a:spcAft>
                <a:spcPts val="0"/>
              </a:spcAft>
              <a:buNone/>
            </a:pPr>
            <a:r>
              <a:rPr lang="en" sz="2000">
                <a:solidFill>
                  <a:srgbClr val="E6B8AF"/>
                </a:solidFill>
              </a:rPr>
              <a:t>2. Latent space and data assimilation - Model-data fusion</a:t>
            </a:r>
            <a:endParaRPr sz="2000">
              <a:solidFill>
                <a:srgbClr val="E6B8AF"/>
              </a:solidFill>
            </a:endParaRPr>
          </a:p>
          <a:p>
            <a:pPr indent="0" lvl="0" marL="457200" rtl="0" algn="ctr">
              <a:spcBef>
                <a:spcPts val="0"/>
              </a:spcBef>
              <a:spcAft>
                <a:spcPts val="0"/>
              </a:spcAft>
              <a:buNone/>
            </a:pPr>
            <a:r>
              <a:rPr lang="en" sz="2000">
                <a:solidFill>
                  <a:schemeClr val="dk1"/>
                </a:solidFill>
              </a:rPr>
              <a:t>3. (Deep) convection - </a:t>
            </a:r>
            <a:r>
              <a:rPr b="1" lang="en" sz="2000">
                <a:solidFill>
                  <a:schemeClr val="dk1"/>
                </a:solidFill>
              </a:rPr>
              <a:t>Understanding</a:t>
            </a:r>
            <a:endParaRPr b="1" sz="2000">
              <a:solidFill>
                <a:schemeClr val="dk1"/>
              </a:solidFill>
            </a:endParaRPr>
          </a:p>
          <a:p>
            <a:pPr indent="0" lvl="0" marL="457200" marR="0" rtl="0" algn="ctr">
              <a:lnSpc>
                <a:spcPct val="100000"/>
              </a:lnSpc>
              <a:spcBef>
                <a:spcPts val="0"/>
              </a:spcBef>
              <a:spcAft>
                <a:spcPts val="0"/>
              </a:spcAft>
              <a:buNone/>
            </a:pPr>
            <a:r>
              <a:t/>
            </a:r>
            <a:endParaRPr sz="2000">
              <a:solidFill>
                <a:srgbClr val="E6B8AF"/>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68"/>
          <p:cNvSpPr txBox="1"/>
          <p:nvPr>
            <p:ph type="title"/>
          </p:nvPr>
        </p:nvSpPr>
        <p:spPr>
          <a:xfrm>
            <a:off x="218350" y="0"/>
            <a:ext cx="8749500" cy="8178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1B285E"/>
              </a:buClr>
              <a:buSzPts val="4100"/>
              <a:buFont typeface="Verdana"/>
              <a:buNone/>
            </a:pPr>
            <a:r>
              <a:rPr b="1" i="1" lang="en" sz="2200"/>
              <a:t>Examples of latent spaces in convection</a:t>
            </a:r>
            <a:endParaRPr b="1" i="1" sz="2200">
              <a:solidFill>
                <a:srgbClr val="FF0000"/>
              </a:solidFill>
            </a:endParaRPr>
          </a:p>
        </p:txBody>
      </p:sp>
      <p:sp>
        <p:nvSpPr>
          <p:cNvPr id="675" name="Google Shape;675;p68"/>
          <p:cNvSpPr txBox="1"/>
          <p:nvPr/>
        </p:nvSpPr>
        <p:spPr>
          <a:xfrm>
            <a:off x="457425" y="945525"/>
            <a:ext cx="32301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sz="2000">
                <a:solidFill>
                  <a:schemeClr val="dk1"/>
                </a:solidFill>
              </a:rPr>
              <a:t>Convection can aggregate</a:t>
            </a:r>
            <a:endParaRPr sz="2000">
              <a:solidFill>
                <a:schemeClr val="dk1"/>
              </a:solidFill>
            </a:endParaRPr>
          </a:p>
        </p:txBody>
      </p:sp>
      <p:sp>
        <p:nvSpPr>
          <p:cNvPr id="676" name="Google Shape;676;p68"/>
          <p:cNvSpPr txBox="1"/>
          <p:nvPr/>
        </p:nvSpPr>
        <p:spPr>
          <a:xfrm>
            <a:off x="0" y="1746925"/>
            <a:ext cx="4300500" cy="2631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dk1"/>
                </a:solidFill>
              </a:rPr>
              <a:t>Aggregation has a large impact on:</a:t>
            </a:r>
            <a:endParaRPr>
              <a:solidFill>
                <a:schemeClr val="dk1"/>
              </a:solidFill>
              <a:latin typeface="Courier New"/>
              <a:ea typeface="Courier New"/>
              <a:cs typeface="Courier New"/>
              <a:sym typeface="Courier New"/>
            </a:endParaRPr>
          </a:p>
          <a:p>
            <a:pPr indent="457200" lvl="0" marL="0" rtl="0" algn="l">
              <a:lnSpc>
                <a:spcPct val="100000"/>
              </a:lnSpc>
              <a:spcBef>
                <a:spcPts val="0"/>
              </a:spcBef>
              <a:spcAft>
                <a:spcPts val="0"/>
              </a:spcAft>
              <a:buNone/>
            </a:pPr>
            <a:r>
              <a:rPr lang="en">
                <a:solidFill>
                  <a:schemeClr val="dk1"/>
                </a:solidFill>
              </a:rPr>
              <a:t>- Humidity</a:t>
            </a:r>
            <a:endParaRPr>
              <a:solidFill>
                <a:schemeClr val="dk1"/>
              </a:solidFill>
            </a:endParaRPr>
          </a:p>
          <a:p>
            <a:pPr indent="457200" lvl="0" marL="0" rtl="0" algn="l">
              <a:lnSpc>
                <a:spcPct val="100000"/>
              </a:lnSpc>
              <a:spcBef>
                <a:spcPts val="0"/>
              </a:spcBef>
              <a:spcAft>
                <a:spcPts val="0"/>
              </a:spcAft>
              <a:buNone/>
            </a:pPr>
            <a:r>
              <a:rPr lang="en">
                <a:solidFill>
                  <a:schemeClr val="dk1"/>
                </a:solidFill>
              </a:rPr>
              <a:t>- Radiative cooling</a:t>
            </a:r>
            <a:endParaRPr>
              <a:solidFill>
                <a:schemeClr val="dk1"/>
              </a:solidFill>
            </a:endParaRPr>
          </a:p>
          <a:p>
            <a:pPr indent="457200" lvl="0" marL="457200" rtl="0" algn="l">
              <a:lnSpc>
                <a:spcPct val="100000"/>
              </a:lnSpc>
              <a:spcBef>
                <a:spcPts val="0"/>
              </a:spcBef>
              <a:spcAft>
                <a:spcPts val="0"/>
              </a:spcAft>
              <a:buNone/>
            </a:pPr>
            <a:r>
              <a:rPr lang="en">
                <a:solidFill>
                  <a:schemeClr val="dk1"/>
                </a:solidFill>
              </a:rPr>
              <a:t>→ Enhances radiative cooling</a:t>
            </a:r>
            <a:br>
              <a:rPr lang="en">
                <a:solidFill>
                  <a:schemeClr val="dk1"/>
                </a:solidFill>
              </a:rPr>
            </a:br>
            <a:r>
              <a:rPr lang="en">
                <a:solidFill>
                  <a:schemeClr val="dk1"/>
                </a:solidFill>
              </a:rPr>
              <a:t>   	→ Potentially impacts climate sensitivity</a:t>
            </a:r>
            <a:endParaRPr>
              <a:solidFill>
                <a:schemeClr val="dk1"/>
              </a:solidFill>
            </a:endParaRPr>
          </a:p>
          <a:p>
            <a:pPr indent="457200" lvl="0" marL="457200" rtl="0" algn="l">
              <a:lnSpc>
                <a:spcPct val="100000"/>
              </a:lnSpc>
              <a:spcBef>
                <a:spcPts val="0"/>
              </a:spcBef>
              <a:spcAft>
                <a:spcPts val="0"/>
              </a:spcAft>
              <a:buNone/>
            </a:pPr>
            <a:r>
              <a:t/>
            </a:r>
            <a:endParaRPr>
              <a:solidFill>
                <a:schemeClr val="dk1"/>
              </a:solidFill>
            </a:endParaRPr>
          </a:p>
          <a:p>
            <a:pPr indent="0" lvl="0" marL="457200" rtl="0" algn="l">
              <a:lnSpc>
                <a:spcPct val="100000"/>
              </a:lnSpc>
              <a:spcBef>
                <a:spcPts val="0"/>
              </a:spcBef>
              <a:spcAft>
                <a:spcPts val="0"/>
              </a:spcAft>
              <a:buNone/>
            </a:pPr>
            <a:r>
              <a:rPr lang="en">
                <a:solidFill>
                  <a:schemeClr val="dk1"/>
                </a:solidFill>
              </a:rPr>
              <a:t>- Precipitation</a:t>
            </a:r>
            <a:endParaRPr>
              <a:solidFill>
                <a:schemeClr val="dk1"/>
              </a:solidFill>
            </a:endParaRPr>
          </a:p>
          <a:p>
            <a:pPr indent="457200" lvl="0" marL="457200" rtl="0" algn="l">
              <a:lnSpc>
                <a:spcPct val="100000"/>
              </a:lnSpc>
              <a:spcBef>
                <a:spcPts val="0"/>
              </a:spcBef>
              <a:spcAft>
                <a:spcPts val="0"/>
              </a:spcAft>
              <a:buNone/>
            </a:pPr>
            <a:r>
              <a:rPr lang="en">
                <a:solidFill>
                  <a:schemeClr val="dk1"/>
                </a:solidFill>
              </a:rPr>
              <a:t>→ Increases accumulated precipitation</a:t>
            </a:r>
            <a:endParaRPr>
              <a:solidFill>
                <a:schemeClr val="dk1"/>
              </a:solidFill>
            </a:endParaRPr>
          </a:p>
          <a:p>
            <a:pPr indent="0" lvl="0" marL="0" rtl="0" algn="l">
              <a:lnSpc>
                <a:spcPct val="100000"/>
              </a:lnSpc>
              <a:spcBef>
                <a:spcPts val="0"/>
              </a:spcBef>
              <a:spcAft>
                <a:spcPts val="0"/>
              </a:spcAft>
              <a:buNone/>
            </a:pPr>
            <a:r>
              <a:t/>
            </a:r>
            <a:endParaRPr sz="1300"/>
          </a:p>
        </p:txBody>
      </p:sp>
      <p:pic>
        <p:nvPicPr>
          <p:cNvPr id="677" name="Google Shape;677;p68" title="picture2.png"/>
          <p:cNvPicPr preferRelativeResize="0"/>
          <p:nvPr/>
        </p:nvPicPr>
        <p:blipFill>
          <a:blip r:embed="rId3">
            <a:alphaModFix/>
          </a:blip>
          <a:stretch>
            <a:fillRect/>
          </a:stretch>
        </p:blipFill>
        <p:spPr>
          <a:xfrm>
            <a:off x="4196650" y="1301425"/>
            <a:ext cx="4947348" cy="28758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p69"/>
          <p:cNvSpPr txBox="1"/>
          <p:nvPr>
            <p:ph type="title"/>
          </p:nvPr>
        </p:nvSpPr>
        <p:spPr>
          <a:xfrm>
            <a:off x="218350" y="0"/>
            <a:ext cx="8749500" cy="8178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1B285E"/>
              </a:buClr>
              <a:buSzPts val="4100"/>
              <a:buFont typeface="Verdana"/>
              <a:buNone/>
            </a:pPr>
            <a:r>
              <a:rPr b="1" i="1" lang="en" sz="2200"/>
              <a:t>Examples of latent spaces in convection</a:t>
            </a:r>
            <a:endParaRPr b="1" i="1" sz="2200">
              <a:solidFill>
                <a:srgbClr val="FF0000"/>
              </a:solidFill>
            </a:endParaRPr>
          </a:p>
        </p:txBody>
      </p:sp>
      <p:sp>
        <p:nvSpPr>
          <p:cNvPr id="683" name="Google Shape;683;p69"/>
          <p:cNvSpPr txBox="1"/>
          <p:nvPr/>
        </p:nvSpPr>
        <p:spPr>
          <a:xfrm>
            <a:off x="339500" y="898375"/>
            <a:ext cx="8119800" cy="13560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None/>
            </a:pPr>
            <a:r>
              <a:rPr lang="en" sz="1800">
                <a:solidFill>
                  <a:schemeClr val="dk1"/>
                </a:solidFill>
              </a:rPr>
              <a:t>Science questions:</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1800">
                <a:solidFill>
                  <a:schemeClr val="dk1"/>
                </a:solidFill>
              </a:rPr>
              <a:t>Does P = F (</a:t>
            </a:r>
            <a:r>
              <a:rPr i="1" lang="en" sz="1800">
                <a:solidFill>
                  <a:schemeClr val="dk1"/>
                </a:solidFill>
              </a:rPr>
              <a:t>X</a:t>
            </a:r>
            <a:r>
              <a:rPr lang="en" sz="1800">
                <a:solidFill>
                  <a:schemeClr val="dk1"/>
                </a:solidFill>
              </a:rPr>
              <a:t> coarse-scale, </a:t>
            </a:r>
            <a:r>
              <a:rPr b="1" lang="en" sz="1800">
                <a:solidFill>
                  <a:schemeClr val="dk1"/>
                </a:solidFill>
              </a:rPr>
              <a:t>subgrid scale stuff</a:t>
            </a:r>
            <a:r>
              <a:rPr lang="en" sz="1800">
                <a:solidFill>
                  <a:schemeClr val="dk1"/>
                </a:solidFill>
              </a:rPr>
              <a:t>) improve prediction?</a:t>
            </a:r>
            <a:endParaRPr sz="16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1800">
                <a:solidFill>
                  <a:schemeClr val="dk1"/>
                </a:solidFill>
              </a:rPr>
              <a:t>Can we explain (some of) the </a:t>
            </a:r>
            <a:r>
              <a:rPr b="1" lang="en" sz="1800">
                <a:solidFill>
                  <a:schemeClr val="dk1"/>
                </a:solidFill>
              </a:rPr>
              <a:t>stochasticity</a:t>
            </a:r>
            <a:r>
              <a:rPr lang="en" sz="1800">
                <a:solidFill>
                  <a:schemeClr val="dk1"/>
                </a:solidFill>
              </a:rPr>
              <a:t>? Still unclear how to model it.</a:t>
            </a:r>
            <a:endParaRPr sz="1800">
              <a:solidFill>
                <a:schemeClr val="dk1"/>
              </a:solidFill>
            </a:endParaRPr>
          </a:p>
          <a:p>
            <a:pPr indent="0" lvl="0" marL="0" marR="0" rtl="0" algn="l">
              <a:lnSpc>
                <a:spcPct val="100000"/>
              </a:lnSpc>
              <a:spcBef>
                <a:spcPts val="0"/>
              </a:spcBef>
              <a:spcAft>
                <a:spcPts val="0"/>
              </a:spcAft>
              <a:buNone/>
            </a:pPr>
            <a:r>
              <a:t/>
            </a:r>
            <a:endParaRPr sz="2000">
              <a:solidFill>
                <a:schemeClr val="dk1"/>
              </a:solidFill>
            </a:endParaRPr>
          </a:p>
        </p:txBody>
      </p:sp>
      <p:sp>
        <p:nvSpPr>
          <p:cNvPr id="684" name="Google Shape;684;p69"/>
          <p:cNvSpPr txBox="1"/>
          <p:nvPr/>
        </p:nvSpPr>
        <p:spPr>
          <a:xfrm>
            <a:off x="3112125" y="4885100"/>
            <a:ext cx="3093300" cy="258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750">
                <a:solidFill>
                  <a:srgbClr val="7F7F7F"/>
                </a:solidFill>
              </a:rPr>
              <a:t>Shamekh, Lamb, Huang and Gentine, PNAS 2023</a:t>
            </a:r>
            <a:endParaRPr/>
          </a:p>
        </p:txBody>
      </p:sp>
      <p:pic>
        <p:nvPicPr>
          <p:cNvPr id="685" name="Google Shape;685;p69" title="Screenshot 2025-09-15 at 6.05.25 PM.png"/>
          <p:cNvPicPr preferRelativeResize="0"/>
          <p:nvPr/>
        </p:nvPicPr>
        <p:blipFill>
          <a:blip r:embed="rId3">
            <a:alphaModFix/>
          </a:blip>
          <a:stretch>
            <a:fillRect/>
          </a:stretch>
        </p:blipFill>
        <p:spPr>
          <a:xfrm>
            <a:off x="1847297" y="2097863"/>
            <a:ext cx="5235301" cy="2514987"/>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70"/>
          <p:cNvSpPr txBox="1"/>
          <p:nvPr>
            <p:ph type="title"/>
          </p:nvPr>
        </p:nvSpPr>
        <p:spPr>
          <a:xfrm>
            <a:off x="218350" y="0"/>
            <a:ext cx="8749500" cy="8178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1B285E"/>
              </a:buClr>
              <a:buSzPts val="4100"/>
              <a:buFont typeface="Verdana"/>
              <a:buNone/>
            </a:pPr>
            <a:r>
              <a:rPr b="1" i="1" lang="en" sz="2200"/>
              <a:t>Using high-resolution models to understand convection</a:t>
            </a:r>
            <a:endParaRPr b="1" i="1" sz="2200">
              <a:solidFill>
                <a:srgbClr val="FF0000"/>
              </a:solidFill>
            </a:endParaRPr>
          </a:p>
        </p:txBody>
      </p:sp>
      <p:sp>
        <p:nvSpPr>
          <p:cNvPr id="691" name="Google Shape;691;p70"/>
          <p:cNvSpPr txBox="1"/>
          <p:nvPr/>
        </p:nvSpPr>
        <p:spPr>
          <a:xfrm>
            <a:off x="339500" y="898375"/>
            <a:ext cx="4268700" cy="1770000"/>
          </a:xfrm>
          <a:prstGeom prst="rect">
            <a:avLst/>
          </a:prstGeom>
          <a:noFill/>
          <a:ln>
            <a:noFill/>
          </a:ln>
        </p:spPr>
        <p:txBody>
          <a:bodyPr anchorCtr="0" anchor="t" bIns="45700" lIns="91425" spcFirstLastPara="1" rIns="91425" wrap="square" tIns="45700">
            <a:spAutoFit/>
          </a:bodyPr>
          <a:lstStyle/>
          <a:p>
            <a:pPr indent="0" lvl="0" marL="0" rtl="0" algn="l">
              <a:lnSpc>
                <a:spcPct val="100000"/>
              </a:lnSpc>
              <a:spcBef>
                <a:spcPts val="0"/>
              </a:spcBef>
              <a:spcAft>
                <a:spcPts val="0"/>
              </a:spcAft>
              <a:buClr>
                <a:schemeClr val="dk1"/>
              </a:buClr>
              <a:buSzPts val="1100"/>
              <a:buFont typeface="Arial"/>
              <a:buNone/>
            </a:pPr>
            <a:r>
              <a:rPr b="1" lang="en" sz="1500">
                <a:solidFill>
                  <a:schemeClr val="dk1"/>
                </a:solidFill>
              </a:rPr>
              <a:t>Data</a:t>
            </a:r>
            <a:r>
              <a:rPr lang="en" sz="1500">
                <a:solidFill>
                  <a:schemeClr val="dk1"/>
                </a:solidFill>
              </a:rPr>
              <a:t>:</a:t>
            </a:r>
            <a:endParaRPr sz="15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500">
                <a:solidFill>
                  <a:schemeClr val="dk1"/>
                </a:solidFill>
              </a:rPr>
              <a:t>DYAMOND Storm-resolving model experiment</a:t>
            </a:r>
            <a:endParaRPr sz="15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500">
                <a:solidFill>
                  <a:schemeClr val="dk1"/>
                </a:solidFill>
              </a:rPr>
              <a:t>Tropical band (20S-20N), ~2.5km resolution,</a:t>
            </a:r>
            <a:br>
              <a:rPr lang="en" sz="1500">
                <a:solidFill>
                  <a:schemeClr val="dk1"/>
                </a:solidFill>
              </a:rPr>
            </a:br>
            <a:r>
              <a:rPr lang="en" sz="1500">
                <a:solidFill>
                  <a:schemeClr val="dk1"/>
                </a:solidFill>
              </a:rPr>
              <a:t>10 days of simulations</a:t>
            </a:r>
            <a:endParaRPr sz="15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500">
                <a:solidFill>
                  <a:schemeClr val="dk1"/>
                </a:solidFill>
              </a:rPr>
              <a:t>10</a:t>
            </a:r>
            <a:r>
              <a:rPr baseline="30000" lang="en" sz="1600">
                <a:solidFill>
                  <a:schemeClr val="dk1"/>
                </a:solidFill>
              </a:rPr>
              <a:t>8</a:t>
            </a:r>
            <a:r>
              <a:rPr lang="en" sz="1500">
                <a:solidFill>
                  <a:schemeClr val="dk1"/>
                </a:solidFill>
              </a:rPr>
              <a:t> data points</a:t>
            </a:r>
            <a:endParaRPr sz="15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500">
                <a:solidFill>
                  <a:schemeClr val="dk1"/>
                </a:solidFill>
              </a:rPr>
              <a:t>→ Predicting precipitation</a:t>
            </a:r>
            <a:endParaRPr sz="1500">
              <a:solidFill>
                <a:schemeClr val="dk1"/>
              </a:solidFill>
            </a:endParaRPr>
          </a:p>
          <a:p>
            <a:pPr indent="0" lvl="0" marL="0" marR="0" rtl="0" algn="l">
              <a:lnSpc>
                <a:spcPct val="100000"/>
              </a:lnSpc>
              <a:spcBef>
                <a:spcPts val="0"/>
              </a:spcBef>
              <a:spcAft>
                <a:spcPts val="0"/>
              </a:spcAft>
              <a:buNone/>
            </a:pPr>
            <a:r>
              <a:t/>
            </a:r>
            <a:endParaRPr sz="1800">
              <a:solidFill>
                <a:schemeClr val="dk1"/>
              </a:solidFill>
            </a:endParaRPr>
          </a:p>
        </p:txBody>
      </p:sp>
      <p:sp>
        <p:nvSpPr>
          <p:cNvPr id="692" name="Google Shape;692;p70"/>
          <p:cNvSpPr txBox="1"/>
          <p:nvPr/>
        </p:nvSpPr>
        <p:spPr>
          <a:xfrm>
            <a:off x="3112125" y="4885100"/>
            <a:ext cx="3093300" cy="258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750">
                <a:solidFill>
                  <a:srgbClr val="7F7F7F"/>
                </a:solidFill>
              </a:rPr>
              <a:t>Shamekh, Lamb, Huang and Gentine, PNAS 2023</a:t>
            </a:r>
            <a:endParaRPr/>
          </a:p>
        </p:txBody>
      </p:sp>
      <p:pic>
        <p:nvPicPr>
          <p:cNvPr id="693" name="Google Shape;693;p70" title="Screenshot 2025-09-15 at 6.14.16 PM.png"/>
          <p:cNvPicPr preferRelativeResize="0"/>
          <p:nvPr/>
        </p:nvPicPr>
        <p:blipFill>
          <a:blip r:embed="rId3">
            <a:alphaModFix/>
          </a:blip>
          <a:stretch>
            <a:fillRect/>
          </a:stretch>
        </p:blipFill>
        <p:spPr>
          <a:xfrm>
            <a:off x="4951474" y="952500"/>
            <a:ext cx="4192526" cy="3535274"/>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71"/>
          <p:cNvSpPr txBox="1"/>
          <p:nvPr>
            <p:ph type="title"/>
          </p:nvPr>
        </p:nvSpPr>
        <p:spPr>
          <a:xfrm>
            <a:off x="218350" y="0"/>
            <a:ext cx="8749500" cy="8178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1B285E"/>
              </a:buClr>
              <a:buSzPts val="4100"/>
              <a:buFont typeface="Verdana"/>
              <a:buNone/>
            </a:pPr>
            <a:r>
              <a:rPr b="1" i="1" lang="en" sz="2200"/>
              <a:t>The inner gut: Learning convection end-to-end</a:t>
            </a:r>
            <a:endParaRPr b="1" i="1" sz="2200">
              <a:solidFill>
                <a:srgbClr val="FF0000"/>
              </a:solidFill>
            </a:endParaRPr>
          </a:p>
        </p:txBody>
      </p:sp>
      <p:sp>
        <p:nvSpPr>
          <p:cNvPr id="699" name="Google Shape;699;p71"/>
          <p:cNvSpPr txBox="1"/>
          <p:nvPr/>
        </p:nvSpPr>
        <p:spPr>
          <a:xfrm>
            <a:off x="3112125" y="4885100"/>
            <a:ext cx="3093300" cy="258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750">
                <a:solidFill>
                  <a:srgbClr val="7F7F7F"/>
                </a:solidFill>
              </a:rPr>
              <a:t>Shamekh, Lamb, Huang and Gentine, PNAS 2023</a:t>
            </a:r>
            <a:endParaRPr/>
          </a:p>
        </p:txBody>
      </p:sp>
      <p:pic>
        <p:nvPicPr>
          <p:cNvPr id="700" name="Google Shape;700;p71" title="Screenshot 2025-09-15 at 6.16.32 PM.png"/>
          <p:cNvPicPr preferRelativeResize="0"/>
          <p:nvPr/>
        </p:nvPicPr>
        <p:blipFill rotWithShape="1">
          <a:blip r:embed="rId3">
            <a:alphaModFix/>
          </a:blip>
          <a:srcRect b="0" l="0" r="0" t="3175"/>
          <a:stretch/>
        </p:blipFill>
        <p:spPr>
          <a:xfrm>
            <a:off x="152400" y="1206525"/>
            <a:ext cx="8839201" cy="3604449"/>
          </a:xfrm>
          <a:prstGeom prst="rect">
            <a:avLst/>
          </a:prstGeom>
          <a:noFill/>
          <a:ln>
            <a:noFill/>
          </a:ln>
        </p:spPr>
      </p:pic>
      <p:sp>
        <p:nvSpPr>
          <p:cNvPr id="701" name="Google Shape;701;p71"/>
          <p:cNvSpPr txBox="1"/>
          <p:nvPr/>
        </p:nvSpPr>
        <p:spPr>
          <a:xfrm>
            <a:off x="689425" y="762000"/>
            <a:ext cx="7883100" cy="299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rPr>
              <a:t>Strategy: Learning precipitation and organization (implicitly) in tandem</a:t>
            </a:r>
            <a:endParaRPr sz="1800">
              <a:solidFill>
                <a:schemeClr val="dk1"/>
              </a:solidFill>
            </a:endParaRPr>
          </a:p>
          <a:p>
            <a:pPr indent="0" lvl="0" marL="0" rtl="0" algn="l">
              <a:spcBef>
                <a:spcPts val="0"/>
              </a:spcBef>
              <a:spcAft>
                <a:spcPts val="0"/>
              </a:spcAft>
              <a:buNone/>
            </a:pPr>
            <a:r>
              <a:t/>
            </a:r>
            <a:endParaRPr/>
          </a:p>
        </p:txBody>
      </p:sp>
      <p:sp>
        <p:nvSpPr>
          <p:cNvPr id="702" name="Google Shape;702;p71"/>
          <p:cNvSpPr/>
          <p:nvPr/>
        </p:nvSpPr>
        <p:spPr>
          <a:xfrm>
            <a:off x="172350" y="2848425"/>
            <a:ext cx="8889900" cy="1986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pic>
        <p:nvPicPr>
          <p:cNvPr id="707" name="Google Shape;707;p72" title="Screenshot 2025-09-15 at 6.16.32 PM.png"/>
          <p:cNvPicPr preferRelativeResize="0"/>
          <p:nvPr/>
        </p:nvPicPr>
        <p:blipFill rotWithShape="1">
          <a:blip r:embed="rId3">
            <a:alphaModFix/>
          </a:blip>
          <a:srcRect b="0" l="0" r="0" t="3175"/>
          <a:stretch/>
        </p:blipFill>
        <p:spPr>
          <a:xfrm>
            <a:off x="152400" y="1206525"/>
            <a:ext cx="8839201" cy="3604449"/>
          </a:xfrm>
          <a:prstGeom prst="rect">
            <a:avLst/>
          </a:prstGeom>
          <a:noFill/>
          <a:ln>
            <a:noFill/>
          </a:ln>
        </p:spPr>
      </p:pic>
      <p:sp>
        <p:nvSpPr>
          <p:cNvPr id="708" name="Google Shape;708;p72"/>
          <p:cNvSpPr txBox="1"/>
          <p:nvPr>
            <p:ph type="title"/>
          </p:nvPr>
        </p:nvSpPr>
        <p:spPr>
          <a:xfrm>
            <a:off x="218350" y="0"/>
            <a:ext cx="8749500" cy="8178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1B285E"/>
              </a:buClr>
              <a:buSzPts val="4100"/>
              <a:buFont typeface="Verdana"/>
              <a:buNone/>
            </a:pPr>
            <a:r>
              <a:rPr b="1" i="1" lang="en" sz="2200"/>
              <a:t>The inner gut: Learning convection end-to-end</a:t>
            </a:r>
            <a:endParaRPr b="1" i="1" sz="2200">
              <a:solidFill>
                <a:srgbClr val="FF0000"/>
              </a:solidFill>
            </a:endParaRPr>
          </a:p>
        </p:txBody>
      </p:sp>
      <p:sp>
        <p:nvSpPr>
          <p:cNvPr id="709" name="Google Shape;709;p72"/>
          <p:cNvSpPr txBox="1"/>
          <p:nvPr/>
        </p:nvSpPr>
        <p:spPr>
          <a:xfrm>
            <a:off x="3112125" y="4885100"/>
            <a:ext cx="3093300" cy="258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750">
                <a:solidFill>
                  <a:srgbClr val="7F7F7F"/>
                </a:solidFill>
              </a:rPr>
              <a:t>Shamekh, Lamb, Huang and Gentine, PNAS 2023</a:t>
            </a:r>
            <a:endParaRPr/>
          </a:p>
        </p:txBody>
      </p:sp>
      <p:sp>
        <p:nvSpPr>
          <p:cNvPr id="710" name="Google Shape;710;p72"/>
          <p:cNvSpPr txBox="1"/>
          <p:nvPr/>
        </p:nvSpPr>
        <p:spPr>
          <a:xfrm>
            <a:off x="689425" y="762000"/>
            <a:ext cx="7883100" cy="299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rPr>
              <a:t>Strategy: Learning precipitation and organization (implicitly) in tandem</a:t>
            </a:r>
            <a:endParaRPr sz="1800">
              <a:solidFill>
                <a:schemeClr val="dk1"/>
              </a:solidFill>
            </a:endParaRPr>
          </a:p>
          <a:p>
            <a:pPr indent="0" lvl="0" marL="0" rtl="0" algn="l">
              <a:spcBef>
                <a:spcPts val="0"/>
              </a:spcBef>
              <a:spcAft>
                <a:spcPts val="0"/>
              </a:spcAft>
              <a:buNone/>
            </a:pPr>
            <a:r>
              <a:t/>
            </a:r>
            <a:endParaRPr/>
          </a:p>
        </p:txBody>
      </p:sp>
      <p:sp>
        <p:nvSpPr>
          <p:cNvPr id="711" name="Google Shape;711;p72"/>
          <p:cNvSpPr/>
          <p:nvPr/>
        </p:nvSpPr>
        <p:spPr>
          <a:xfrm>
            <a:off x="258825" y="3886209"/>
            <a:ext cx="1459800" cy="72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p73"/>
          <p:cNvSpPr txBox="1"/>
          <p:nvPr>
            <p:ph type="title"/>
          </p:nvPr>
        </p:nvSpPr>
        <p:spPr>
          <a:xfrm>
            <a:off x="218350" y="0"/>
            <a:ext cx="8749500" cy="8178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1B285E"/>
              </a:buClr>
              <a:buSzPts val="4100"/>
              <a:buFont typeface="Verdana"/>
              <a:buNone/>
            </a:pPr>
            <a:r>
              <a:rPr b="1" i="1" lang="en" sz="2200"/>
              <a:t>The inner gut: Learning convection end-to-end</a:t>
            </a:r>
            <a:endParaRPr b="1" i="1" sz="2200">
              <a:solidFill>
                <a:srgbClr val="FF0000"/>
              </a:solidFill>
            </a:endParaRPr>
          </a:p>
        </p:txBody>
      </p:sp>
      <p:sp>
        <p:nvSpPr>
          <p:cNvPr id="717" name="Google Shape;717;p73"/>
          <p:cNvSpPr txBox="1"/>
          <p:nvPr/>
        </p:nvSpPr>
        <p:spPr>
          <a:xfrm>
            <a:off x="3112125" y="4885100"/>
            <a:ext cx="3093300" cy="258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750">
                <a:solidFill>
                  <a:srgbClr val="7F7F7F"/>
                </a:solidFill>
              </a:rPr>
              <a:t>Shamekh, Lamb, Huang and Gentine, PNAS 2023</a:t>
            </a:r>
            <a:endParaRPr/>
          </a:p>
        </p:txBody>
      </p:sp>
      <p:sp>
        <p:nvSpPr>
          <p:cNvPr id="718" name="Google Shape;718;p73"/>
          <p:cNvSpPr txBox="1"/>
          <p:nvPr/>
        </p:nvSpPr>
        <p:spPr>
          <a:xfrm>
            <a:off x="689425" y="762000"/>
            <a:ext cx="7883100" cy="299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rPr>
              <a:t>Precipitation and its stochasticity are very well predicted with </a:t>
            </a:r>
            <a:r>
              <a:rPr i="1" lang="en" sz="1800">
                <a:solidFill>
                  <a:schemeClr val="dk1"/>
                </a:solidFill>
              </a:rPr>
              <a:t>org</a:t>
            </a:r>
            <a:endParaRPr i="1" sz="1800">
              <a:solidFill>
                <a:schemeClr val="dk1"/>
              </a:solidFill>
            </a:endParaRPr>
          </a:p>
          <a:p>
            <a:pPr indent="0" lvl="0" marL="0" rtl="0" algn="l">
              <a:lnSpc>
                <a:spcPct val="115000"/>
              </a:lnSpc>
              <a:spcBef>
                <a:spcPts val="0"/>
              </a:spcBef>
              <a:spcAft>
                <a:spcPts val="0"/>
              </a:spcAft>
              <a:buNone/>
            </a:pPr>
            <a:r>
              <a:t/>
            </a:r>
            <a:endParaRPr sz="1800">
              <a:solidFill>
                <a:schemeClr val="dk1"/>
              </a:solidFill>
            </a:endParaRPr>
          </a:p>
          <a:p>
            <a:pPr indent="0" lvl="0" marL="0" rtl="0" algn="l">
              <a:spcBef>
                <a:spcPts val="0"/>
              </a:spcBef>
              <a:spcAft>
                <a:spcPts val="0"/>
              </a:spcAft>
              <a:buNone/>
            </a:pPr>
            <a:r>
              <a:t/>
            </a:r>
            <a:endParaRPr/>
          </a:p>
        </p:txBody>
      </p:sp>
      <p:pic>
        <p:nvPicPr>
          <p:cNvPr id="719" name="Google Shape;719;p73" title="Screenshot 2025-09-15 at 6.18.02 PM.png"/>
          <p:cNvPicPr preferRelativeResize="0"/>
          <p:nvPr/>
        </p:nvPicPr>
        <p:blipFill>
          <a:blip r:embed="rId3">
            <a:alphaModFix/>
          </a:blip>
          <a:stretch>
            <a:fillRect/>
          </a:stretch>
        </p:blipFill>
        <p:spPr>
          <a:xfrm>
            <a:off x="152400" y="1213800"/>
            <a:ext cx="8451128" cy="3518900"/>
          </a:xfrm>
          <a:prstGeom prst="rect">
            <a:avLst/>
          </a:prstGeom>
          <a:noFill/>
          <a:ln>
            <a:noFill/>
          </a:ln>
        </p:spPr>
      </p:pic>
      <p:sp>
        <p:nvSpPr>
          <p:cNvPr id="720" name="Google Shape;720;p73"/>
          <p:cNvSpPr/>
          <p:nvPr/>
        </p:nvSpPr>
        <p:spPr>
          <a:xfrm>
            <a:off x="172350" y="2911925"/>
            <a:ext cx="8889900" cy="1986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p74"/>
          <p:cNvSpPr txBox="1"/>
          <p:nvPr>
            <p:ph type="title"/>
          </p:nvPr>
        </p:nvSpPr>
        <p:spPr>
          <a:xfrm>
            <a:off x="218350" y="0"/>
            <a:ext cx="8749500" cy="8178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1B285E"/>
              </a:buClr>
              <a:buSzPts val="4100"/>
              <a:buFont typeface="Verdana"/>
              <a:buNone/>
            </a:pPr>
            <a:r>
              <a:rPr b="1" i="1" lang="en" sz="2200"/>
              <a:t>The inner gut: Learning convection end-to-end</a:t>
            </a:r>
            <a:endParaRPr b="1" i="1" sz="2200">
              <a:solidFill>
                <a:srgbClr val="FF0000"/>
              </a:solidFill>
            </a:endParaRPr>
          </a:p>
        </p:txBody>
      </p:sp>
      <p:sp>
        <p:nvSpPr>
          <p:cNvPr id="726" name="Google Shape;726;p74"/>
          <p:cNvSpPr txBox="1"/>
          <p:nvPr/>
        </p:nvSpPr>
        <p:spPr>
          <a:xfrm>
            <a:off x="3112125" y="4885100"/>
            <a:ext cx="3093300" cy="258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750">
                <a:solidFill>
                  <a:srgbClr val="7F7F7F"/>
                </a:solidFill>
              </a:rPr>
              <a:t>Shamekh, Lamb, Huang and Gentine, PNAS 2023</a:t>
            </a:r>
            <a:endParaRPr/>
          </a:p>
        </p:txBody>
      </p:sp>
      <p:sp>
        <p:nvSpPr>
          <p:cNvPr id="727" name="Google Shape;727;p74"/>
          <p:cNvSpPr txBox="1"/>
          <p:nvPr/>
        </p:nvSpPr>
        <p:spPr>
          <a:xfrm>
            <a:off x="689425" y="762000"/>
            <a:ext cx="7883100" cy="299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rPr>
              <a:t>Precipitation and its stochasticity are very well predicted with </a:t>
            </a:r>
            <a:r>
              <a:rPr i="1" lang="en" sz="1800">
                <a:solidFill>
                  <a:schemeClr val="dk1"/>
                </a:solidFill>
              </a:rPr>
              <a:t>org</a:t>
            </a:r>
            <a:endParaRPr i="1" sz="1800">
              <a:solidFill>
                <a:schemeClr val="dk1"/>
              </a:solidFill>
            </a:endParaRPr>
          </a:p>
          <a:p>
            <a:pPr indent="0" lvl="0" marL="0" rtl="0" algn="l">
              <a:lnSpc>
                <a:spcPct val="115000"/>
              </a:lnSpc>
              <a:spcBef>
                <a:spcPts val="0"/>
              </a:spcBef>
              <a:spcAft>
                <a:spcPts val="0"/>
              </a:spcAft>
              <a:buNone/>
            </a:pPr>
            <a:r>
              <a:t/>
            </a:r>
            <a:endParaRPr sz="1800">
              <a:solidFill>
                <a:schemeClr val="dk1"/>
              </a:solidFill>
            </a:endParaRPr>
          </a:p>
          <a:p>
            <a:pPr indent="0" lvl="0" marL="0" rtl="0" algn="l">
              <a:spcBef>
                <a:spcPts val="0"/>
              </a:spcBef>
              <a:spcAft>
                <a:spcPts val="0"/>
              </a:spcAft>
              <a:buNone/>
            </a:pPr>
            <a:r>
              <a:t/>
            </a:r>
            <a:endParaRPr/>
          </a:p>
        </p:txBody>
      </p:sp>
      <p:pic>
        <p:nvPicPr>
          <p:cNvPr id="728" name="Google Shape;728;p74" title="Screenshot 2025-09-15 at 6.18.02 PM.png"/>
          <p:cNvPicPr preferRelativeResize="0"/>
          <p:nvPr/>
        </p:nvPicPr>
        <p:blipFill>
          <a:blip r:embed="rId3">
            <a:alphaModFix/>
          </a:blip>
          <a:stretch>
            <a:fillRect/>
          </a:stretch>
        </p:blipFill>
        <p:spPr>
          <a:xfrm>
            <a:off x="152400" y="1213800"/>
            <a:ext cx="8451128" cy="35189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75"/>
          <p:cNvSpPr txBox="1"/>
          <p:nvPr>
            <p:ph type="title"/>
          </p:nvPr>
        </p:nvSpPr>
        <p:spPr>
          <a:xfrm>
            <a:off x="218350" y="0"/>
            <a:ext cx="8749500" cy="8178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1B285E"/>
              </a:buClr>
              <a:buSzPts val="4100"/>
              <a:buFont typeface="Verdana"/>
              <a:buNone/>
            </a:pPr>
            <a:r>
              <a:rPr b="1" i="1" lang="en" sz="2200"/>
              <a:t>The inner gut: Learning convection end-to-end</a:t>
            </a:r>
            <a:endParaRPr b="1" i="1" sz="2200">
              <a:solidFill>
                <a:srgbClr val="FF0000"/>
              </a:solidFill>
            </a:endParaRPr>
          </a:p>
        </p:txBody>
      </p:sp>
      <p:sp>
        <p:nvSpPr>
          <p:cNvPr id="734" name="Google Shape;734;p75"/>
          <p:cNvSpPr txBox="1"/>
          <p:nvPr/>
        </p:nvSpPr>
        <p:spPr>
          <a:xfrm>
            <a:off x="3112125" y="4885100"/>
            <a:ext cx="3093300" cy="258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750">
                <a:solidFill>
                  <a:srgbClr val="7F7F7F"/>
                </a:solidFill>
              </a:rPr>
              <a:t>Shamekh, Lamb, Huang and Gentine, PNAS 2023</a:t>
            </a:r>
            <a:endParaRPr/>
          </a:p>
        </p:txBody>
      </p:sp>
      <p:sp>
        <p:nvSpPr>
          <p:cNvPr id="735" name="Google Shape;735;p75"/>
          <p:cNvSpPr txBox="1"/>
          <p:nvPr/>
        </p:nvSpPr>
        <p:spPr>
          <a:xfrm>
            <a:off x="689425" y="762000"/>
            <a:ext cx="7883100" cy="299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rPr>
              <a:t>Precipitation and its stochasticity are very well predicted with </a:t>
            </a:r>
            <a:r>
              <a:rPr i="1" lang="en" sz="1800">
                <a:solidFill>
                  <a:schemeClr val="dk1"/>
                </a:solidFill>
              </a:rPr>
              <a:t>org</a:t>
            </a:r>
            <a:endParaRPr i="1" sz="1800">
              <a:solidFill>
                <a:schemeClr val="dk1"/>
              </a:solidFill>
            </a:endParaRPr>
          </a:p>
          <a:p>
            <a:pPr indent="0" lvl="0" marL="0" rtl="0" algn="l">
              <a:lnSpc>
                <a:spcPct val="115000"/>
              </a:lnSpc>
              <a:spcBef>
                <a:spcPts val="0"/>
              </a:spcBef>
              <a:spcAft>
                <a:spcPts val="0"/>
              </a:spcAft>
              <a:buNone/>
            </a:pPr>
            <a:r>
              <a:t/>
            </a:r>
            <a:endParaRPr sz="1800">
              <a:solidFill>
                <a:schemeClr val="dk1"/>
              </a:solidFill>
            </a:endParaRPr>
          </a:p>
          <a:p>
            <a:pPr indent="0" lvl="0" marL="0" rtl="0" algn="l">
              <a:spcBef>
                <a:spcPts val="0"/>
              </a:spcBef>
              <a:spcAft>
                <a:spcPts val="0"/>
              </a:spcAft>
              <a:buNone/>
            </a:pPr>
            <a:r>
              <a:t/>
            </a:r>
            <a:endParaRPr/>
          </a:p>
        </p:txBody>
      </p:sp>
      <p:pic>
        <p:nvPicPr>
          <p:cNvPr id="736" name="Google Shape;736;p75" title="Screenshot 2025-09-15 at 6.18.02 PM.png"/>
          <p:cNvPicPr preferRelativeResize="0"/>
          <p:nvPr/>
        </p:nvPicPr>
        <p:blipFill>
          <a:blip r:embed="rId3">
            <a:alphaModFix/>
          </a:blip>
          <a:stretch>
            <a:fillRect/>
          </a:stretch>
        </p:blipFill>
        <p:spPr>
          <a:xfrm>
            <a:off x="152400" y="1213800"/>
            <a:ext cx="8451128" cy="3518900"/>
          </a:xfrm>
          <a:prstGeom prst="rect">
            <a:avLst/>
          </a:prstGeom>
          <a:noFill/>
          <a:ln>
            <a:noFill/>
          </a:ln>
        </p:spPr>
      </p:pic>
      <p:sp>
        <p:nvSpPr>
          <p:cNvPr id="737" name="Google Shape;737;p75"/>
          <p:cNvSpPr/>
          <p:nvPr/>
        </p:nvSpPr>
        <p:spPr>
          <a:xfrm>
            <a:off x="127050" y="1578450"/>
            <a:ext cx="8889900" cy="2930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76200" rtl="0" algn="ctr">
              <a:lnSpc>
                <a:spcPct val="115000"/>
              </a:lnSpc>
              <a:spcBef>
                <a:spcPts val="0"/>
              </a:spcBef>
              <a:spcAft>
                <a:spcPts val="0"/>
              </a:spcAft>
              <a:buNone/>
            </a:pPr>
            <a:r>
              <a:rPr lang="en" sz="1700">
                <a:solidFill>
                  <a:schemeClr val="dk1"/>
                </a:solidFill>
              </a:rPr>
              <a:t>What did we learn?</a:t>
            </a:r>
            <a:endParaRPr sz="1700">
              <a:solidFill>
                <a:schemeClr val="dk1"/>
              </a:solidFill>
            </a:endParaRPr>
          </a:p>
          <a:p>
            <a:pPr indent="0" lvl="0" marL="0" rtl="0" algn="l">
              <a:lnSpc>
                <a:spcPct val="115000"/>
              </a:lnSpc>
              <a:spcBef>
                <a:spcPts val="0"/>
              </a:spcBef>
              <a:spcAft>
                <a:spcPts val="0"/>
              </a:spcAft>
              <a:buNone/>
            </a:pPr>
            <a:r>
              <a:t/>
            </a:r>
            <a:endParaRPr sz="1700">
              <a:solidFill>
                <a:schemeClr val="dk1"/>
              </a:solidFill>
            </a:endParaRPr>
          </a:p>
          <a:p>
            <a:pPr indent="457200" lvl="0" marL="457200" rtl="0" algn="l">
              <a:lnSpc>
                <a:spcPct val="115000"/>
              </a:lnSpc>
              <a:spcBef>
                <a:spcPts val="0"/>
              </a:spcBef>
              <a:spcAft>
                <a:spcPts val="0"/>
              </a:spcAft>
              <a:buClr>
                <a:schemeClr val="dk1"/>
              </a:buClr>
              <a:buSzPts val="1100"/>
              <a:buFont typeface="Arial"/>
              <a:buNone/>
            </a:pPr>
            <a:r>
              <a:rPr lang="en" sz="1700">
                <a:solidFill>
                  <a:schemeClr val="dk1"/>
                </a:solidFill>
              </a:rPr>
              <a:t>✅ Organization regulates precipitation extremes and their prediction</a:t>
            </a:r>
            <a:endParaRPr sz="17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700">
              <a:solidFill>
                <a:schemeClr val="dk1"/>
              </a:solidFill>
            </a:endParaRPr>
          </a:p>
          <a:p>
            <a:pPr indent="457200" lvl="0" marL="457200" rtl="0" algn="l">
              <a:lnSpc>
                <a:spcPct val="115000"/>
              </a:lnSpc>
              <a:spcBef>
                <a:spcPts val="0"/>
              </a:spcBef>
              <a:spcAft>
                <a:spcPts val="0"/>
              </a:spcAft>
              <a:buClr>
                <a:schemeClr val="dk1"/>
              </a:buClr>
              <a:buSzPts val="1100"/>
              <a:buFont typeface="Arial"/>
              <a:buNone/>
            </a:pPr>
            <a:r>
              <a:rPr lang="en" sz="1700">
                <a:solidFill>
                  <a:schemeClr val="dk1"/>
                </a:solidFill>
              </a:rPr>
              <a:t>✅ Precipitation stochasticity is mainly due to convective aggregation</a:t>
            </a:r>
            <a:endParaRPr sz="1700">
              <a:solidFill>
                <a:schemeClr val="dk1"/>
              </a:solidFill>
            </a:endParaRPr>
          </a:p>
          <a:p>
            <a:pPr indent="0" lvl="0" marL="0" rtl="0" algn="ctr">
              <a:spcBef>
                <a:spcPts val="0"/>
              </a:spcBef>
              <a:spcAft>
                <a:spcPts val="0"/>
              </a:spcAft>
              <a:buNone/>
            </a:pPr>
            <a:r>
              <a:t/>
            </a:r>
            <a:endParaRPr sz="1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2"/>
          <p:cNvSpPr txBox="1"/>
          <p:nvPr>
            <p:ph type="title"/>
          </p:nvPr>
        </p:nvSpPr>
        <p:spPr>
          <a:xfrm>
            <a:off x="218350" y="0"/>
            <a:ext cx="8749500" cy="8178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1B285E"/>
              </a:buClr>
              <a:buSzPts val="4100"/>
              <a:buFont typeface="Verdana"/>
              <a:buNone/>
            </a:pPr>
            <a:r>
              <a:rPr b="1" i="1" lang="en" sz="2200"/>
              <a:t>… but what new understanding did we gain?</a:t>
            </a:r>
            <a:endParaRPr b="1" i="1" sz="2200">
              <a:solidFill>
                <a:srgbClr val="FF0000"/>
              </a:solidFill>
            </a:endParaRPr>
          </a:p>
        </p:txBody>
      </p:sp>
      <p:sp>
        <p:nvSpPr>
          <p:cNvPr id="149" name="Google Shape;149;p22"/>
          <p:cNvSpPr txBox="1"/>
          <p:nvPr/>
        </p:nvSpPr>
        <p:spPr>
          <a:xfrm>
            <a:off x="1879901" y="817800"/>
            <a:ext cx="55245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sz="2000"/>
              <a:t>Can we open up the black box?</a:t>
            </a:r>
            <a:endParaRPr sz="2000"/>
          </a:p>
          <a:p>
            <a:pPr indent="0" lvl="0" marL="0" marR="0" rtl="0" algn="l">
              <a:lnSpc>
                <a:spcPct val="100000"/>
              </a:lnSpc>
              <a:spcBef>
                <a:spcPts val="0"/>
              </a:spcBef>
              <a:spcAft>
                <a:spcPts val="0"/>
              </a:spcAft>
              <a:buNone/>
            </a:pPr>
            <a:r>
              <a:t/>
            </a:r>
            <a:endParaRPr sz="2000"/>
          </a:p>
          <a:p>
            <a:pPr indent="0" lvl="0" marL="0" marR="0" rtl="0" algn="l">
              <a:lnSpc>
                <a:spcPct val="100000"/>
              </a:lnSpc>
              <a:spcBef>
                <a:spcPts val="0"/>
              </a:spcBef>
              <a:spcAft>
                <a:spcPts val="0"/>
              </a:spcAft>
              <a:buNone/>
            </a:pPr>
            <a:r>
              <a:rPr lang="en" sz="2000"/>
              <a:t>Can “data compression” teach us something?</a:t>
            </a:r>
            <a:endParaRPr sz="2000"/>
          </a:p>
        </p:txBody>
      </p:sp>
      <p:pic>
        <p:nvPicPr>
          <p:cNvPr id="150" name="Google Shape;150;p22"/>
          <p:cNvPicPr preferRelativeResize="0"/>
          <p:nvPr/>
        </p:nvPicPr>
        <p:blipFill rotWithShape="1">
          <a:blip r:embed="rId3">
            <a:alphaModFix/>
          </a:blip>
          <a:srcRect b="14716" l="0" r="0" t="31337"/>
          <a:stretch/>
        </p:blipFill>
        <p:spPr>
          <a:xfrm>
            <a:off x="705225" y="1944850"/>
            <a:ext cx="7629201" cy="2211400"/>
          </a:xfrm>
          <a:prstGeom prst="rect">
            <a:avLst/>
          </a:prstGeom>
          <a:noFill/>
          <a:ln>
            <a:noFill/>
          </a:ln>
        </p:spPr>
      </p:pic>
      <p:sp>
        <p:nvSpPr>
          <p:cNvPr id="151" name="Google Shape;151;p22"/>
          <p:cNvSpPr txBox="1"/>
          <p:nvPr/>
        </p:nvSpPr>
        <p:spPr>
          <a:xfrm>
            <a:off x="2981850" y="4267500"/>
            <a:ext cx="31803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sz="2000"/>
              <a:t>Example of autoencoder</a:t>
            </a:r>
            <a:endParaRPr sz="2000"/>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pic>
        <p:nvPicPr>
          <p:cNvPr id="742" name="Google Shape;742;p76"/>
          <p:cNvPicPr preferRelativeResize="0"/>
          <p:nvPr/>
        </p:nvPicPr>
        <p:blipFill rotWithShape="1">
          <a:blip r:embed="rId3">
            <a:alphaModFix/>
          </a:blip>
          <a:srcRect b="13138" l="0" r="0" t="7427"/>
          <a:stretch/>
        </p:blipFill>
        <p:spPr>
          <a:xfrm>
            <a:off x="802138" y="770300"/>
            <a:ext cx="7539727" cy="3491450"/>
          </a:xfrm>
          <a:prstGeom prst="rect">
            <a:avLst/>
          </a:prstGeom>
          <a:noFill/>
          <a:ln>
            <a:noFill/>
          </a:ln>
        </p:spPr>
      </p:pic>
      <p:sp>
        <p:nvSpPr>
          <p:cNvPr id="743" name="Google Shape;743;p76"/>
          <p:cNvSpPr txBox="1"/>
          <p:nvPr>
            <p:ph type="title"/>
          </p:nvPr>
        </p:nvSpPr>
        <p:spPr>
          <a:xfrm>
            <a:off x="181750" y="140050"/>
            <a:ext cx="8520600" cy="49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2200">
                <a:solidFill>
                  <a:srgbClr val="1B285E"/>
                </a:solidFill>
              </a:rPr>
              <a:t>Extension in time → modes of convection</a:t>
            </a:r>
            <a:endParaRPr/>
          </a:p>
        </p:txBody>
      </p:sp>
      <p:sp>
        <p:nvSpPr>
          <p:cNvPr id="744" name="Google Shape;744;p76"/>
          <p:cNvSpPr txBox="1"/>
          <p:nvPr>
            <p:ph idx="1" type="body"/>
          </p:nvPr>
        </p:nvSpPr>
        <p:spPr>
          <a:xfrm>
            <a:off x="311700" y="1255800"/>
            <a:ext cx="1866600" cy="933300"/>
          </a:xfrm>
          <a:prstGeom prst="rect">
            <a:avLst/>
          </a:prstGeom>
          <a:solidFill>
            <a:srgbClr val="FFFFFF">
              <a:alpha val="83920"/>
            </a:srgbClr>
          </a:solidFill>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BFBFBF"/>
                </a:solidFill>
              </a:rPr>
              <a:t>Low level wind shear with basal velocity = 8m/s</a:t>
            </a:r>
            <a:endParaRPr sz="900">
              <a:solidFill>
                <a:srgbClr val="BFBFBF"/>
              </a:solidFill>
            </a:endParaRPr>
          </a:p>
        </p:txBody>
      </p:sp>
      <p:pic>
        <p:nvPicPr>
          <p:cNvPr id="745" name="Google Shape;745;p76"/>
          <p:cNvPicPr preferRelativeResize="0"/>
          <p:nvPr/>
        </p:nvPicPr>
        <p:blipFill>
          <a:blip r:embed="rId4">
            <a:alphaModFix/>
          </a:blip>
          <a:stretch>
            <a:fillRect/>
          </a:stretch>
        </p:blipFill>
        <p:spPr>
          <a:xfrm>
            <a:off x="0" y="2956300"/>
            <a:ext cx="1204650" cy="1305449"/>
          </a:xfrm>
          <a:prstGeom prst="rect">
            <a:avLst/>
          </a:prstGeom>
          <a:noFill/>
          <a:ln>
            <a:noFill/>
          </a:ln>
        </p:spPr>
      </p:pic>
      <p:pic>
        <p:nvPicPr>
          <p:cNvPr id="746" name="Google Shape;746;p76"/>
          <p:cNvPicPr preferRelativeResize="0"/>
          <p:nvPr/>
        </p:nvPicPr>
        <p:blipFill>
          <a:blip r:embed="rId5">
            <a:alphaModFix/>
          </a:blip>
          <a:stretch>
            <a:fillRect/>
          </a:stretch>
        </p:blipFill>
        <p:spPr>
          <a:xfrm>
            <a:off x="1780648" y="3159426"/>
            <a:ext cx="596275" cy="196825"/>
          </a:xfrm>
          <a:prstGeom prst="rect">
            <a:avLst/>
          </a:prstGeom>
          <a:noFill/>
          <a:ln>
            <a:noFill/>
          </a:ln>
        </p:spPr>
      </p:pic>
      <p:sp>
        <p:nvSpPr>
          <p:cNvPr id="747" name="Google Shape;747;p76"/>
          <p:cNvSpPr txBox="1"/>
          <p:nvPr>
            <p:ph idx="1" type="body"/>
          </p:nvPr>
        </p:nvSpPr>
        <p:spPr>
          <a:xfrm>
            <a:off x="851850" y="4398850"/>
            <a:ext cx="7990200" cy="49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400"/>
              <a:t>Can we characterize the </a:t>
            </a:r>
            <a:r>
              <a:rPr b="1" lang="en" sz="1400"/>
              <a:t>dynamical</a:t>
            </a:r>
            <a:r>
              <a:rPr lang="en" sz="1400"/>
              <a:t> response of convection as a function of forcing?</a:t>
            </a:r>
            <a:endParaRPr sz="1400"/>
          </a:p>
          <a:p>
            <a:pPr indent="0" lvl="0" marL="0" rtl="0" algn="ctr">
              <a:spcBef>
                <a:spcPts val="0"/>
              </a:spcBef>
              <a:spcAft>
                <a:spcPts val="0"/>
              </a:spcAft>
              <a:buNone/>
            </a:pPr>
            <a:r>
              <a:rPr b="1" i="1" lang="en" sz="1400"/>
              <a:t>Objective</a:t>
            </a:r>
            <a:r>
              <a:rPr i="1" lang="en" sz="1400"/>
              <a:t>: Capture oscillating modes of convection</a:t>
            </a:r>
            <a:endParaRPr i="1" sz="1400"/>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51" name="Shape 751"/>
        <p:cNvGrpSpPr/>
        <p:nvPr/>
      </p:nvGrpSpPr>
      <p:grpSpPr>
        <a:xfrm>
          <a:off x="0" y="0"/>
          <a:ext cx="0" cy="0"/>
          <a:chOff x="0" y="0"/>
          <a:chExt cx="0" cy="0"/>
        </a:xfrm>
      </p:grpSpPr>
      <p:sp>
        <p:nvSpPr>
          <p:cNvPr id="752" name="Google Shape;752;p77"/>
          <p:cNvSpPr txBox="1"/>
          <p:nvPr>
            <p:ph idx="1" type="body"/>
          </p:nvPr>
        </p:nvSpPr>
        <p:spPr>
          <a:xfrm>
            <a:off x="311700" y="4140750"/>
            <a:ext cx="8520600" cy="49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500"/>
              <a:t>VAE is a universal approximation of E and D</a:t>
            </a:r>
            <a:endParaRPr sz="1500"/>
          </a:p>
          <a:p>
            <a:pPr indent="0" lvl="0" marL="0" rtl="0" algn="ctr">
              <a:spcBef>
                <a:spcPts val="0"/>
              </a:spcBef>
              <a:spcAft>
                <a:spcPts val="0"/>
              </a:spcAft>
              <a:buNone/>
            </a:pPr>
            <a:r>
              <a:rPr lang="en" sz="1500"/>
              <a:t> Generative properties enable modes’ reconstruction</a:t>
            </a:r>
            <a:endParaRPr sz="1500"/>
          </a:p>
        </p:txBody>
      </p:sp>
      <p:sp>
        <p:nvSpPr>
          <p:cNvPr id="753" name="Google Shape;753;p77"/>
          <p:cNvSpPr txBox="1"/>
          <p:nvPr>
            <p:ph type="title"/>
          </p:nvPr>
        </p:nvSpPr>
        <p:spPr>
          <a:xfrm>
            <a:off x="181750" y="140050"/>
            <a:ext cx="8520600" cy="493200"/>
          </a:xfrm>
          <a:prstGeom prst="rect">
            <a:avLst/>
          </a:prstGeom>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1B285E"/>
              </a:buClr>
              <a:buSzPts val="4100"/>
              <a:buFont typeface="Verdana"/>
              <a:buNone/>
            </a:pPr>
            <a:r>
              <a:rPr b="1" i="1" lang="en" sz="2200">
                <a:solidFill>
                  <a:srgbClr val="1B285E"/>
                </a:solidFill>
              </a:rPr>
              <a:t>Koopman-VAE principle</a:t>
            </a:r>
            <a:endParaRPr b="1" i="1" sz="2200">
              <a:solidFill>
                <a:srgbClr val="1B285E"/>
              </a:solidFill>
            </a:endParaRPr>
          </a:p>
        </p:txBody>
      </p:sp>
      <p:pic>
        <p:nvPicPr>
          <p:cNvPr id="754" name="Google Shape;754;p77"/>
          <p:cNvPicPr preferRelativeResize="0"/>
          <p:nvPr/>
        </p:nvPicPr>
        <p:blipFill>
          <a:blip r:embed="rId3">
            <a:alphaModFix/>
          </a:blip>
          <a:stretch>
            <a:fillRect/>
          </a:stretch>
        </p:blipFill>
        <p:spPr>
          <a:xfrm>
            <a:off x="723725" y="828950"/>
            <a:ext cx="7436657" cy="3202701"/>
          </a:xfrm>
          <a:prstGeom prst="rect">
            <a:avLst/>
          </a:prstGeom>
          <a:noFill/>
          <a:ln>
            <a:noFill/>
          </a:ln>
        </p:spPr>
      </p:pic>
      <p:sp>
        <p:nvSpPr>
          <p:cNvPr id="755" name="Google Shape;755;p77"/>
          <p:cNvSpPr txBox="1"/>
          <p:nvPr/>
        </p:nvSpPr>
        <p:spPr>
          <a:xfrm>
            <a:off x="5022275" y="1125675"/>
            <a:ext cx="1136400" cy="28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t>Latent Space</a:t>
            </a:r>
            <a:endParaRPr sz="1200"/>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59" name="Shape 759"/>
        <p:cNvGrpSpPr/>
        <p:nvPr/>
      </p:nvGrpSpPr>
      <p:grpSpPr>
        <a:xfrm>
          <a:off x="0" y="0"/>
          <a:ext cx="0" cy="0"/>
          <a:chOff x="0" y="0"/>
          <a:chExt cx="0" cy="0"/>
        </a:xfrm>
      </p:grpSpPr>
      <p:sp>
        <p:nvSpPr>
          <p:cNvPr id="760" name="Google Shape;760;p78"/>
          <p:cNvSpPr txBox="1"/>
          <p:nvPr>
            <p:ph type="title"/>
          </p:nvPr>
        </p:nvSpPr>
        <p:spPr>
          <a:xfrm>
            <a:off x="181750" y="140050"/>
            <a:ext cx="8520600" cy="4932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b="1" i="1" lang="en" sz="2200">
                <a:solidFill>
                  <a:srgbClr val="1B285E"/>
                </a:solidFill>
              </a:rPr>
              <a:t>Koopman-VAE principle</a:t>
            </a:r>
            <a:endParaRPr b="1" i="1" sz="2200">
              <a:solidFill>
                <a:srgbClr val="1B285E"/>
              </a:solidFill>
            </a:endParaRPr>
          </a:p>
          <a:p>
            <a:pPr indent="0" lvl="0" marL="0" rtl="0" algn="l">
              <a:spcBef>
                <a:spcPts val="0"/>
              </a:spcBef>
              <a:spcAft>
                <a:spcPts val="0"/>
              </a:spcAft>
              <a:buNone/>
            </a:pPr>
            <a:r>
              <a:t/>
            </a:r>
            <a:endParaRPr/>
          </a:p>
        </p:txBody>
      </p:sp>
      <p:pic>
        <p:nvPicPr>
          <p:cNvPr id="761" name="Google Shape;761;p78"/>
          <p:cNvPicPr preferRelativeResize="0"/>
          <p:nvPr/>
        </p:nvPicPr>
        <p:blipFill>
          <a:blip r:embed="rId3">
            <a:alphaModFix/>
          </a:blip>
          <a:stretch>
            <a:fillRect/>
          </a:stretch>
        </p:blipFill>
        <p:spPr>
          <a:xfrm>
            <a:off x="0" y="797455"/>
            <a:ext cx="8798776" cy="39792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65" name="Shape 765"/>
        <p:cNvGrpSpPr/>
        <p:nvPr/>
      </p:nvGrpSpPr>
      <p:grpSpPr>
        <a:xfrm>
          <a:off x="0" y="0"/>
          <a:ext cx="0" cy="0"/>
          <a:chOff x="0" y="0"/>
          <a:chExt cx="0" cy="0"/>
        </a:xfrm>
      </p:grpSpPr>
      <p:sp>
        <p:nvSpPr>
          <p:cNvPr id="766" name="Google Shape;766;p79"/>
          <p:cNvSpPr txBox="1"/>
          <p:nvPr>
            <p:ph type="title"/>
          </p:nvPr>
        </p:nvSpPr>
        <p:spPr>
          <a:xfrm>
            <a:off x="181750" y="140050"/>
            <a:ext cx="8520600" cy="4932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1B285E"/>
              </a:buClr>
              <a:buSzPts val="4100"/>
              <a:buFont typeface="Verdana"/>
              <a:buNone/>
            </a:pPr>
            <a:r>
              <a:rPr b="1" i="1" lang="en" sz="2200">
                <a:solidFill>
                  <a:srgbClr val="1B285E"/>
                </a:solidFill>
              </a:rPr>
              <a:t>Koopman-VAE principle</a:t>
            </a:r>
            <a:endParaRPr b="1" i="1" sz="2200">
              <a:solidFill>
                <a:srgbClr val="1B285E"/>
              </a:solidFill>
            </a:endParaRPr>
          </a:p>
          <a:p>
            <a:pPr indent="0" lvl="0" marL="0" rtl="0" algn="l">
              <a:spcBef>
                <a:spcPts val="0"/>
              </a:spcBef>
              <a:spcAft>
                <a:spcPts val="0"/>
              </a:spcAft>
              <a:buNone/>
            </a:pPr>
            <a:r>
              <a:t/>
            </a:r>
            <a:endParaRPr/>
          </a:p>
        </p:txBody>
      </p:sp>
      <p:pic>
        <p:nvPicPr>
          <p:cNvPr id="767" name="Google Shape;767;p79"/>
          <p:cNvPicPr preferRelativeResize="0"/>
          <p:nvPr/>
        </p:nvPicPr>
        <p:blipFill>
          <a:blip r:embed="rId3">
            <a:alphaModFix/>
          </a:blip>
          <a:stretch>
            <a:fillRect/>
          </a:stretch>
        </p:blipFill>
        <p:spPr>
          <a:xfrm>
            <a:off x="152400" y="785650"/>
            <a:ext cx="8493850" cy="3979276"/>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p80"/>
          <p:cNvSpPr txBox="1"/>
          <p:nvPr>
            <p:ph type="title"/>
          </p:nvPr>
        </p:nvSpPr>
        <p:spPr>
          <a:xfrm>
            <a:off x="181750" y="140050"/>
            <a:ext cx="8520600" cy="4932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1B285E"/>
              </a:buClr>
              <a:buSzPts val="4100"/>
              <a:buFont typeface="Verdana"/>
              <a:buNone/>
            </a:pPr>
            <a:r>
              <a:rPr b="1" i="1" lang="en" sz="2200">
                <a:solidFill>
                  <a:srgbClr val="1B285E"/>
                </a:solidFill>
              </a:rPr>
              <a:t>Koopman-VAE principle</a:t>
            </a:r>
            <a:endParaRPr b="1" i="1" sz="2200">
              <a:solidFill>
                <a:srgbClr val="1B285E"/>
              </a:solidFill>
            </a:endParaRPr>
          </a:p>
          <a:p>
            <a:pPr indent="0" lvl="0" marL="0" rtl="0" algn="l">
              <a:spcBef>
                <a:spcPts val="0"/>
              </a:spcBef>
              <a:spcAft>
                <a:spcPts val="0"/>
              </a:spcAft>
              <a:buNone/>
            </a:pPr>
            <a:r>
              <a:t/>
            </a:r>
            <a:endParaRPr/>
          </a:p>
        </p:txBody>
      </p:sp>
      <p:pic>
        <p:nvPicPr>
          <p:cNvPr id="773" name="Google Shape;773;p80"/>
          <p:cNvPicPr preferRelativeResize="0"/>
          <p:nvPr/>
        </p:nvPicPr>
        <p:blipFill>
          <a:blip r:embed="rId3">
            <a:alphaModFix/>
          </a:blip>
          <a:stretch>
            <a:fillRect/>
          </a:stretch>
        </p:blipFill>
        <p:spPr>
          <a:xfrm>
            <a:off x="389650" y="678100"/>
            <a:ext cx="8364698" cy="420545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77" name="Shape 777"/>
        <p:cNvGrpSpPr/>
        <p:nvPr/>
      </p:nvGrpSpPr>
      <p:grpSpPr>
        <a:xfrm>
          <a:off x="0" y="0"/>
          <a:ext cx="0" cy="0"/>
          <a:chOff x="0" y="0"/>
          <a:chExt cx="0" cy="0"/>
        </a:xfrm>
      </p:grpSpPr>
      <p:sp>
        <p:nvSpPr>
          <p:cNvPr id="778" name="Google Shape;778;p81"/>
          <p:cNvSpPr txBox="1"/>
          <p:nvPr>
            <p:ph idx="1" type="body"/>
          </p:nvPr>
        </p:nvSpPr>
        <p:spPr>
          <a:xfrm>
            <a:off x="311700" y="676350"/>
            <a:ext cx="8520600" cy="3416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81"/>
          <p:cNvSpPr txBox="1"/>
          <p:nvPr>
            <p:ph type="title"/>
          </p:nvPr>
        </p:nvSpPr>
        <p:spPr>
          <a:xfrm>
            <a:off x="181750" y="140050"/>
            <a:ext cx="8520600" cy="49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2200">
                <a:solidFill>
                  <a:srgbClr val="1B285E"/>
                </a:solidFill>
              </a:rPr>
              <a:t>Training of Koopman-VAE</a:t>
            </a:r>
            <a:endParaRPr/>
          </a:p>
        </p:txBody>
      </p:sp>
      <p:pic>
        <p:nvPicPr>
          <p:cNvPr id="780" name="Google Shape;780;p81"/>
          <p:cNvPicPr preferRelativeResize="0"/>
          <p:nvPr/>
        </p:nvPicPr>
        <p:blipFill rotWithShape="1">
          <a:blip r:embed="rId3">
            <a:alphaModFix/>
          </a:blip>
          <a:srcRect b="0" l="0" r="0" t="6498"/>
          <a:stretch/>
        </p:blipFill>
        <p:spPr>
          <a:xfrm>
            <a:off x="311700" y="941675"/>
            <a:ext cx="8520602" cy="3194376"/>
          </a:xfrm>
          <a:prstGeom prst="rect">
            <a:avLst/>
          </a:prstGeom>
          <a:noFill/>
          <a:ln>
            <a:noFill/>
          </a:ln>
        </p:spPr>
      </p:pic>
      <p:sp>
        <p:nvSpPr>
          <p:cNvPr id="781" name="Google Shape;781;p81"/>
          <p:cNvSpPr txBox="1"/>
          <p:nvPr>
            <p:ph idx="1" type="body"/>
          </p:nvPr>
        </p:nvSpPr>
        <p:spPr>
          <a:xfrm>
            <a:off x="4692825" y="2557025"/>
            <a:ext cx="4369500" cy="129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400"/>
              <a:t>-Koopman loss is turned on after 40 epochs</a:t>
            </a:r>
            <a:endParaRPr sz="1400"/>
          </a:p>
          <a:p>
            <a:pPr indent="0" lvl="0" marL="0" rtl="0" algn="ctr">
              <a:spcBef>
                <a:spcPts val="0"/>
              </a:spcBef>
              <a:spcAft>
                <a:spcPts val="0"/>
              </a:spcAft>
              <a:buNone/>
            </a:pPr>
            <a:r>
              <a:rPr lang="en" sz="1400"/>
              <a:t>-Even without the koopman loss, VAE latent space is getting in the way of linear dynamic</a:t>
            </a:r>
            <a:endParaRPr sz="1400"/>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85" name="Shape 785"/>
        <p:cNvGrpSpPr/>
        <p:nvPr/>
      </p:nvGrpSpPr>
      <p:grpSpPr>
        <a:xfrm>
          <a:off x="0" y="0"/>
          <a:ext cx="0" cy="0"/>
          <a:chOff x="0" y="0"/>
          <a:chExt cx="0" cy="0"/>
        </a:xfrm>
      </p:grpSpPr>
      <p:sp>
        <p:nvSpPr>
          <p:cNvPr id="786" name="Google Shape;786;p82"/>
          <p:cNvSpPr txBox="1"/>
          <p:nvPr>
            <p:ph idx="1" type="body"/>
          </p:nvPr>
        </p:nvSpPr>
        <p:spPr>
          <a:xfrm>
            <a:off x="311700" y="676350"/>
            <a:ext cx="8520600" cy="3416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82"/>
          <p:cNvSpPr txBox="1"/>
          <p:nvPr>
            <p:ph type="title"/>
          </p:nvPr>
        </p:nvSpPr>
        <p:spPr>
          <a:xfrm>
            <a:off x="181750" y="140050"/>
            <a:ext cx="8520600" cy="49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2200">
                <a:solidFill>
                  <a:srgbClr val="1B285E"/>
                </a:solidFill>
              </a:rPr>
              <a:t>Training of Koopman-VAE</a:t>
            </a:r>
            <a:endParaRPr b="1" i="1" sz="2200">
              <a:solidFill>
                <a:srgbClr val="1B285E"/>
              </a:solidFill>
            </a:endParaRPr>
          </a:p>
        </p:txBody>
      </p:sp>
      <p:pic>
        <p:nvPicPr>
          <p:cNvPr id="788" name="Google Shape;788;p82"/>
          <p:cNvPicPr preferRelativeResize="0"/>
          <p:nvPr/>
        </p:nvPicPr>
        <p:blipFill rotWithShape="1">
          <a:blip r:embed="rId3">
            <a:alphaModFix/>
          </a:blip>
          <a:srcRect b="0" l="0" r="0" t="7441"/>
          <a:stretch/>
        </p:blipFill>
        <p:spPr>
          <a:xfrm>
            <a:off x="311700" y="974147"/>
            <a:ext cx="8520602" cy="3194376"/>
          </a:xfrm>
          <a:prstGeom prst="rect">
            <a:avLst/>
          </a:prstGeom>
          <a:noFill/>
          <a:ln>
            <a:noFill/>
          </a:ln>
        </p:spPr>
      </p:pic>
      <p:sp>
        <p:nvSpPr>
          <p:cNvPr id="789" name="Google Shape;789;p82"/>
          <p:cNvSpPr txBox="1"/>
          <p:nvPr>
            <p:ph idx="1" type="body"/>
          </p:nvPr>
        </p:nvSpPr>
        <p:spPr>
          <a:xfrm>
            <a:off x="4692825" y="2752975"/>
            <a:ext cx="4369500" cy="129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400"/>
              <a:t>-Koopman loss is turned on after 40 epochs</a:t>
            </a:r>
            <a:endParaRPr sz="1400"/>
          </a:p>
          <a:p>
            <a:pPr indent="0" lvl="0" marL="0" rtl="0" algn="ctr">
              <a:spcBef>
                <a:spcPts val="0"/>
              </a:spcBef>
              <a:spcAft>
                <a:spcPts val="0"/>
              </a:spcAft>
              <a:buNone/>
            </a:pPr>
            <a:r>
              <a:rPr lang="en" sz="1400"/>
              <a:t>-Even without the koopman loss, VAE latent space is getting in the way of linear dynamic</a:t>
            </a:r>
            <a:endParaRPr sz="1400"/>
          </a:p>
          <a:p>
            <a:pPr indent="0" lvl="0" marL="0" rtl="0" algn="ctr">
              <a:spcBef>
                <a:spcPts val="0"/>
              </a:spcBef>
              <a:spcAft>
                <a:spcPts val="0"/>
              </a:spcAft>
              <a:buNone/>
            </a:pPr>
            <a:r>
              <a:t/>
            </a:r>
            <a:endParaRPr sz="1400"/>
          </a:p>
          <a:p>
            <a:pPr indent="0" lvl="0" marL="0" rtl="0" algn="ctr">
              <a:spcBef>
                <a:spcPts val="0"/>
              </a:spcBef>
              <a:spcAft>
                <a:spcPts val="0"/>
              </a:spcAft>
              <a:buNone/>
            </a:pPr>
            <a:r>
              <a:rPr lang="en" sz="1400"/>
              <a:t>Training is stopped after 300 epochs</a:t>
            </a:r>
            <a:endParaRPr sz="1400"/>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93" name="Shape 793"/>
        <p:cNvGrpSpPr/>
        <p:nvPr/>
      </p:nvGrpSpPr>
      <p:grpSpPr>
        <a:xfrm>
          <a:off x="0" y="0"/>
          <a:ext cx="0" cy="0"/>
          <a:chOff x="0" y="0"/>
          <a:chExt cx="0" cy="0"/>
        </a:xfrm>
      </p:grpSpPr>
      <p:sp>
        <p:nvSpPr>
          <p:cNvPr id="794" name="Google Shape;794;p83"/>
          <p:cNvSpPr txBox="1"/>
          <p:nvPr>
            <p:ph idx="1" type="body"/>
          </p:nvPr>
        </p:nvSpPr>
        <p:spPr>
          <a:xfrm>
            <a:off x="311700" y="676350"/>
            <a:ext cx="8520600" cy="66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How this manifold relates to convective organization?</a:t>
            </a:r>
            <a:endParaRPr/>
          </a:p>
        </p:txBody>
      </p:sp>
      <p:sp>
        <p:nvSpPr>
          <p:cNvPr id="795" name="Google Shape;795;p83"/>
          <p:cNvSpPr txBox="1"/>
          <p:nvPr>
            <p:ph type="title"/>
          </p:nvPr>
        </p:nvSpPr>
        <p:spPr>
          <a:xfrm>
            <a:off x="181750" y="140050"/>
            <a:ext cx="8520600" cy="49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2200">
                <a:solidFill>
                  <a:srgbClr val="1B285E"/>
                </a:solidFill>
              </a:rPr>
              <a:t>Manifold evaluation</a:t>
            </a:r>
            <a:endParaRPr/>
          </a:p>
        </p:txBody>
      </p:sp>
      <p:pic>
        <p:nvPicPr>
          <p:cNvPr id="796" name="Google Shape;796;p83"/>
          <p:cNvPicPr preferRelativeResize="0"/>
          <p:nvPr/>
        </p:nvPicPr>
        <p:blipFill>
          <a:blip r:embed="rId3">
            <a:alphaModFix/>
          </a:blip>
          <a:stretch>
            <a:fillRect/>
          </a:stretch>
        </p:blipFill>
        <p:spPr>
          <a:xfrm>
            <a:off x="2700950" y="1342050"/>
            <a:ext cx="3742105" cy="3496651"/>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p84"/>
          <p:cNvSpPr txBox="1"/>
          <p:nvPr>
            <p:ph idx="1" type="body"/>
          </p:nvPr>
        </p:nvSpPr>
        <p:spPr>
          <a:xfrm>
            <a:off x="311700" y="676350"/>
            <a:ext cx="8520600" cy="66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How this manifold relates to convective organization?</a:t>
            </a:r>
            <a:endParaRPr/>
          </a:p>
        </p:txBody>
      </p:sp>
      <p:sp>
        <p:nvSpPr>
          <p:cNvPr id="802" name="Google Shape;802;p84"/>
          <p:cNvSpPr txBox="1"/>
          <p:nvPr>
            <p:ph type="title"/>
          </p:nvPr>
        </p:nvSpPr>
        <p:spPr>
          <a:xfrm>
            <a:off x="181750" y="140050"/>
            <a:ext cx="8520600" cy="49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2200">
                <a:solidFill>
                  <a:srgbClr val="1B285E"/>
                </a:solidFill>
              </a:rPr>
              <a:t>Manifold evaluation</a:t>
            </a:r>
            <a:endParaRPr b="1" i="1" sz="2200">
              <a:solidFill>
                <a:srgbClr val="1B285E"/>
              </a:solidFill>
            </a:endParaRPr>
          </a:p>
        </p:txBody>
      </p:sp>
      <p:pic>
        <p:nvPicPr>
          <p:cNvPr id="803" name="Google Shape;803;p84"/>
          <p:cNvPicPr preferRelativeResize="0"/>
          <p:nvPr/>
        </p:nvPicPr>
        <p:blipFill>
          <a:blip r:embed="rId3">
            <a:alphaModFix/>
          </a:blip>
          <a:stretch>
            <a:fillRect/>
          </a:stretch>
        </p:blipFill>
        <p:spPr>
          <a:xfrm>
            <a:off x="2955775" y="1352675"/>
            <a:ext cx="4079776" cy="3117576"/>
          </a:xfrm>
          <a:prstGeom prst="rect">
            <a:avLst/>
          </a:prstGeom>
          <a:noFill/>
          <a:ln>
            <a:noFill/>
          </a:ln>
        </p:spPr>
      </p:pic>
      <p:sp>
        <p:nvSpPr>
          <p:cNvPr id="804" name="Google Shape;804;p84"/>
          <p:cNvSpPr txBox="1"/>
          <p:nvPr>
            <p:ph idx="1" type="body"/>
          </p:nvPr>
        </p:nvSpPr>
        <p:spPr>
          <a:xfrm>
            <a:off x="311700" y="4270725"/>
            <a:ext cx="8520600" cy="665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1500"/>
              <a:t>Convective Organization is a principal axis of variability</a:t>
            </a:r>
            <a:endParaRPr b="1" sz="1500"/>
          </a:p>
        </p:txBody>
      </p:sp>
      <p:cxnSp>
        <p:nvCxnSpPr>
          <p:cNvPr id="805" name="Google Shape;805;p84"/>
          <p:cNvCxnSpPr/>
          <p:nvPr/>
        </p:nvCxnSpPr>
        <p:spPr>
          <a:xfrm rot="10800000">
            <a:off x="3685650" y="2578025"/>
            <a:ext cx="2060400" cy="652200"/>
          </a:xfrm>
          <a:prstGeom prst="straightConnector1">
            <a:avLst/>
          </a:prstGeom>
          <a:noFill/>
          <a:ln cap="flat" cmpd="sng" w="28575">
            <a:solidFill>
              <a:schemeClr val="dk2"/>
            </a:solidFill>
            <a:prstDash val="solid"/>
            <a:round/>
            <a:headEnd len="med" w="med" type="none"/>
            <a:tailEnd len="med" w="med" type="triangle"/>
          </a:ln>
        </p:spPr>
      </p:cxnSp>
      <p:sp>
        <p:nvSpPr>
          <p:cNvPr id="806" name="Google Shape;806;p84"/>
          <p:cNvSpPr txBox="1"/>
          <p:nvPr/>
        </p:nvSpPr>
        <p:spPr>
          <a:xfrm>
            <a:off x="4074000" y="2737025"/>
            <a:ext cx="1516800" cy="49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Organization</a:t>
            </a:r>
            <a:endParaRPr b="1"/>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sp>
        <p:nvSpPr>
          <p:cNvPr id="811" name="Google Shape;811;p85"/>
          <p:cNvSpPr txBox="1"/>
          <p:nvPr>
            <p:ph type="title"/>
          </p:nvPr>
        </p:nvSpPr>
        <p:spPr>
          <a:xfrm>
            <a:off x="181750" y="140050"/>
            <a:ext cx="8520600" cy="4932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1" lang="en" sz="2200">
                <a:solidFill>
                  <a:srgbClr val="1B285E"/>
                </a:solidFill>
              </a:rPr>
              <a:t>Koopman modes</a:t>
            </a:r>
            <a:endParaRPr b="1" i="1" sz="2200">
              <a:solidFill>
                <a:srgbClr val="1B285E"/>
              </a:solidFill>
            </a:endParaRPr>
          </a:p>
        </p:txBody>
      </p:sp>
      <p:pic>
        <p:nvPicPr>
          <p:cNvPr id="812" name="Google Shape;812;p85"/>
          <p:cNvPicPr preferRelativeResize="0"/>
          <p:nvPr/>
        </p:nvPicPr>
        <p:blipFill>
          <a:blip r:embed="rId3">
            <a:alphaModFix/>
          </a:blip>
          <a:stretch>
            <a:fillRect/>
          </a:stretch>
        </p:blipFill>
        <p:spPr>
          <a:xfrm>
            <a:off x="523625" y="676350"/>
            <a:ext cx="8308675" cy="42126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5" name="Shape 155"/>
        <p:cNvGrpSpPr/>
        <p:nvPr/>
      </p:nvGrpSpPr>
      <p:grpSpPr>
        <a:xfrm>
          <a:off x="0" y="0"/>
          <a:ext cx="0" cy="0"/>
          <a:chOff x="0" y="0"/>
          <a:chExt cx="0" cy="0"/>
        </a:xfrm>
      </p:grpSpPr>
      <p:sp>
        <p:nvSpPr>
          <p:cNvPr id="156" name="Google Shape;156;p23"/>
          <p:cNvSpPr txBox="1"/>
          <p:nvPr>
            <p:ph type="title"/>
          </p:nvPr>
        </p:nvSpPr>
        <p:spPr>
          <a:xfrm>
            <a:off x="218350" y="0"/>
            <a:ext cx="8749500" cy="8178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1B285E"/>
              </a:buClr>
              <a:buSzPts val="4100"/>
              <a:buFont typeface="Verdana"/>
              <a:buNone/>
            </a:pPr>
            <a:r>
              <a:rPr b="1" i="1" lang="en" sz="2200"/>
              <a:t>… but what new understanding did we gain?</a:t>
            </a:r>
            <a:endParaRPr b="1" i="1" sz="2200">
              <a:solidFill>
                <a:srgbClr val="FF0000"/>
              </a:solidFill>
            </a:endParaRPr>
          </a:p>
        </p:txBody>
      </p:sp>
      <p:sp>
        <p:nvSpPr>
          <p:cNvPr id="157" name="Google Shape;157;p23"/>
          <p:cNvSpPr txBox="1"/>
          <p:nvPr/>
        </p:nvSpPr>
        <p:spPr>
          <a:xfrm>
            <a:off x="1541250" y="4158900"/>
            <a:ext cx="60615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 sz="2000"/>
              <a:t>Example of (variational) autoencoder </a:t>
            </a:r>
            <a:endParaRPr sz="2000"/>
          </a:p>
          <a:p>
            <a:pPr indent="0" lvl="0" marL="0" marR="0" rtl="0" algn="ctr">
              <a:lnSpc>
                <a:spcPct val="100000"/>
              </a:lnSpc>
              <a:spcBef>
                <a:spcPts val="0"/>
              </a:spcBef>
              <a:spcAft>
                <a:spcPts val="0"/>
              </a:spcAft>
              <a:buNone/>
            </a:pPr>
            <a:r>
              <a:rPr lang="en" sz="2000"/>
              <a:t>in computer vision</a:t>
            </a:r>
            <a:endParaRPr sz="2000"/>
          </a:p>
        </p:txBody>
      </p:sp>
      <p:pic>
        <p:nvPicPr>
          <p:cNvPr id="158" name="Google Shape;158;p23" title="Screenshot 2025-09-16 at 6.05.21 AM.png"/>
          <p:cNvPicPr preferRelativeResize="0"/>
          <p:nvPr/>
        </p:nvPicPr>
        <p:blipFill>
          <a:blip r:embed="rId3">
            <a:alphaModFix/>
          </a:blip>
          <a:stretch>
            <a:fillRect/>
          </a:stretch>
        </p:blipFill>
        <p:spPr>
          <a:xfrm>
            <a:off x="574525" y="1053600"/>
            <a:ext cx="8241388" cy="3036301"/>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16" name="Shape 816"/>
        <p:cNvGrpSpPr/>
        <p:nvPr/>
      </p:nvGrpSpPr>
      <p:grpSpPr>
        <a:xfrm>
          <a:off x="0" y="0"/>
          <a:ext cx="0" cy="0"/>
          <a:chOff x="0" y="0"/>
          <a:chExt cx="0" cy="0"/>
        </a:xfrm>
      </p:grpSpPr>
      <p:sp>
        <p:nvSpPr>
          <p:cNvPr id="817" name="Google Shape;817;p86"/>
          <p:cNvSpPr txBox="1"/>
          <p:nvPr>
            <p:ph type="title"/>
          </p:nvPr>
        </p:nvSpPr>
        <p:spPr>
          <a:xfrm>
            <a:off x="181750" y="140050"/>
            <a:ext cx="8520600" cy="4932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1" lang="en" sz="2200">
                <a:solidFill>
                  <a:srgbClr val="1B285E"/>
                </a:solidFill>
              </a:rPr>
              <a:t>Koopman modes</a:t>
            </a:r>
            <a:endParaRPr b="1" i="1" sz="2200">
              <a:solidFill>
                <a:srgbClr val="1B285E"/>
              </a:solidFill>
            </a:endParaRPr>
          </a:p>
        </p:txBody>
      </p:sp>
      <p:pic>
        <p:nvPicPr>
          <p:cNvPr id="818" name="Google Shape;818;p86"/>
          <p:cNvPicPr preferRelativeResize="0"/>
          <p:nvPr/>
        </p:nvPicPr>
        <p:blipFill>
          <a:blip r:embed="rId3">
            <a:alphaModFix/>
          </a:blip>
          <a:stretch>
            <a:fillRect/>
          </a:stretch>
        </p:blipFill>
        <p:spPr>
          <a:xfrm>
            <a:off x="523625" y="676352"/>
            <a:ext cx="8308675" cy="4212651"/>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sp>
        <p:nvSpPr>
          <p:cNvPr id="823" name="Google Shape;823;p87"/>
          <p:cNvSpPr txBox="1"/>
          <p:nvPr>
            <p:ph idx="1" type="body"/>
          </p:nvPr>
        </p:nvSpPr>
        <p:spPr>
          <a:xfrm>
            <a:off x="3691950" y="863550"/>
            <a:ext cx="5154900" cy="3416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Arial"/>
                <a:ea typeface="Arial"/>
                <a:cs typeface="Arial"/>
                <a:sym typeface="Arial"/>
              </a:rPr>
              <a:t>Physical processes extracted:</a:t>
            </a:r>
            <a:endParaRPr sz="1500">
              <a:solidFill>
                <a:schemeClr val="dk1"/>
              </a:solidFill>
              <a:latin typeface="Arial"/>
              <a:ea typeface="Arial"/>
              <a:cs typeface="Arial"/>
              <a:sym typeface="Arial"/>
            </a:endParaRPr>
          </a:p>
          <a:p>
            <a:pPr indent="0" lvl="0" marL="457200" rtl="0" algn="l">
              <a:spcBef>
                <a:spcPts val="0"/>
              </a:spcBef>
              <a:spcAft>
                <a:spcPts val="0"/>
              </a:spcAft>
              <a:buNone/>
            </a:pPr>
            <a:r>
              <a:rPr lang="en" sz="1500">
                <a:solidFill>
                  <a:schemeClr val="dk1"/>
                </a:solidFill>
                <a:latin typeface="Arial"/>
                <a:ea typeface="Arial"/>
                <a:cs typeface="Arial"/>
                <a:sym typeface="Arial"/>
              </a:rPr>
              <a:t>-Transition shallow-congestus</a:t>
            </a:r>
            <a:endParaRPr sz="1500">
              <a:solidFill>
                <a:schemeClr val="dk1"/>
              </a:solidFill>
              <a:latin typeface="Arial"/>
              <a:ea typeface="Arial"/>
              <a:cs typeface="Arial"/>
              <a:sym typeface="Arial"/>
            </a:endParaRPr>
          </a:p>
          <a:p>
            <a:pPr indent="0" lvl="0" marL="457200" rtl="0" algn="l">
              <a:spcBef>
                <a:spcPts val="0"/>
              </a:spcBef>
              <a:spcAft>
                <a:spcPts val="0"/>
              </a:spcAft>
              <a:buNone/>
            </a:pPr>
            <a:r>
              <a:rPr lang="en" sz="1500">
                <a:solidFill>
                  <a:schemeClr val="dk1"/>
                </a:solidFill>
                <a:latin typeface="Arial"/>
                <a:ea typeface="Arial"/>
                <a:cs typeface="Arial"/>
                <a:sym typeface="Arial"/>
              </a:rPr>
              <a:t>-Deep convection</a:t>
            </a:r>
            <a:endParaRPr sz="1500">
              <a:solidFill>
                <a:schemeClr val="dk1"/>
              </a:solidFill>
              <a:latin typeface="Arial"/>
              <a:ea typeface="Arial"/>
              <a:cs typeface="Arial"/>
              <a:sym typeface="Arial"/>
            </a:endParaRPr>
          </a:p>
          <a:p>
            <a:pPr indent="0" lvl="0" marL="457200" rtl="0" algn="l">
              <a:spcBef>
                <a:spcPts val="0"/>
              </a:spcBef>
              <a:spcAft>
                <a:spcPts val="0"/>
              </a:spcAft>
              <a:buNone/>
            </a:pPr>
            <a:r>
              <a:rPr lang="en" sz="1500">
                <a:solidFill>
                  <a:schemeClr val="dk1"/>
                </a:solidFill>
                <a:latin typeface="Arial"/>
                <a:ea typeface="Arial"/>
                <a:cs typeface="Arial"/>
                <a:sym typeface="Arial"/>
              </a:rPr>
              <a:t>-Overshooting</a:t>
            </a:r>
            <a:endParaRPr sz="1500">
              <a:solidFill>
                <a:schemeClr val="dk1"/>
              </a:solidFill>
              <a:latin typeface="Arial"/>
              <a:ea typeface="Arial"/>
              <a:cs typeface="Arial"/>
              <a:sym typeface="Arial"/>
            </a:endParaRPr>
          </a:p>
          <a:p>
            <a:pPr indent="0" lvl="0" marL="457200" rtl="0" algn="l">
              <a:spcBef>
                <a:spcPts val="0"/>
              </a:spcBef>
              <a:spcAft>
                <a:spcPts val="0"/>
              </a:spcAft>
              <a:buNone/>
            </a:pPr>
            <a:r>
              <a:rPr lang="en" sz="1500">
                <a:solidFill>
                  <a:schemeClr val="dk1"/>
                </a:solidFill>
                <a:latin typeface="Arial"/>
                <a:ea typeface="Arial"/>
                <a:cs typeface="Arial"/>
                <a:sym typeface="Arial"/>
              </a:rPr>
              <a:t>-Stratiform rain? </a:t>
            </a:r>
            <a:endParaRPr sz="1500">
              <a:solidFill>
                <a:schemeClr val="dk1"/>
              </a:solidFill>
              <a:latin typeface="Arial"/>
              <a:ea typeface="Arial"/>
              <a:cs typeface="Arial"/>
              <a:sym typeface="Arial"/>
            </a:endParaRPr>
          </a:p>
          <a:p>
            <a:pPr indent="0" lvl="0" marL="457200" rtl="0" algn="l">
              <a:spcBef>
                <a:spcPts val="0"/>
              </a:spcBef>
              <a:spcAft>
                <a:spcPts val="0"/>
              </a:spcAft>
              <a:buNone/>
            </a:pPr>
            <a:r>
              <a:rPr lang="en" sz="1500">
                <a:solidFill>
                  <a:schemeClr val="dk1"/>
                </a:solidFill>
                <a:latin typeface="Arial"/>
                <a:ea typeface="Arial"/>
                <a:cs typeface="Arial"/>
                <a:sym typeface="Arial"/>
              </a:rPr>
              <a:t>-Deep convective updrafts</a:t>
            </a:r>
            <a:endParaRPr sz="1500">
              <a:solidFill>
                <a:schemeClr val="dk1"/>
              </a:solidFill>
              <a:latin typeface="Arial"/>
              <a:ea typeface="Arial"/>
              <a:cs typeface="Arial"/>
              <a:sym typeface="Arial"/>
            </a:endParaRPr>
          </a:p>
          <a:p>
            <a:pPr indent="0" lvl="0" marL="457200" rtl="0" algn="l">
              <a:spcBef>
                <a:spcPts val="0"/>
              </a:spcBef>
              <a:spcAft>
                <a:spcPts val="0"/>
              </a:spcAft>
              <a:buNone/>
            </a:pPr>
            <a:r>
              <a:rPr lang="en" sz="1500">
                <a:solidFill>
                  <a:schemeClr val="dk1"/>
                </a:solidFill>
                <a:latin typeface="Arial"/>
                <a:ea typeface="Arial"/>
                <a:cs typeface="Arial"/>
                <a:sym typeface="Arial"/>
              </a:rPr>
              <a:t>-Convective rain</a:t>
            </a:r>
            <a:endParaRPr sz="1500">
              <a:solidFill>
                <a:schemeClr val="dk1"/>
              </a:solidFill>
              <a:latin typeface="Arial"/>
              <a:ea typeface="Arial"/>
              <a:cs typeface="Arial"/>
              <a:sym typeface="Arial"/>
            </a:endParaRPr>
          </a:p>
          <a:p>
            <a:pPr indent="0" lvl="0" marL="457200" rtl="0" algn="l">
              <a:spcBef>
                <a:spcPts val="0"/>
              </a:spcBef>
              <a:spcAft>
                <a:spcPts val="0"/>
              </a:spcAft>
              <a:buNone/>
            </a:pPr>
            <a:r>
              <a:rPr lang="en" sz="1500">
                <a:solidFill>
                  <a:schemeClr val="dk1"/>
                </a:solidFill>
                <a:latin typeface="Arial"/>
                <a:ea typeface="Arial"/>
                <a:cs typeface="Arial"/>
                <a:sym typeface="Arial"/>
              </a:rPr>
              <a:t>-Gravity waves</a:t>
            </a:r>
            <a:endParaRPr sz="1500">
              <a:solidFill>
                <a:schemeClr val="dk1"/>
              </a:solidFill>
              <a:latin typeface="Arial"/>
              <a:ea typeface="Arial"/>
              <a:cs typeface="Arial"/>
              <a:sym typeface="Arial"/>
            </a:endParaRPr>
          </a:p>
          <a:p>
            <a:pPr indent="0" lvl="0" marL="457200" rtl="0" algn="l">
              <a:spcBef>
                <a:spcPts val="0"/>
              </a:spcBef>
              <a:spcAft>
                <a:spcPts val="0"/>
              </a:spcAft>
              <a:buNone/>
            </a:pPr>
            <a:r>
              <a:t/>
            </a:r>
            <a:endParaRPr sz="1500">
              <a:solidFill>
                <a:schemeClr val="dk1"/>
              </a:solidFill>
              <a:latin typeface="Arial"/>
              <a:ea typeface="Arial"/>
              <a:cs typeface="Arial"/>
              <a:sym typeface="Arial"/>
            </a:endParaRPr>
          </a:p>
          <a:p>
            <a:pPr indent="0" lvl="0" marL="0" rtl="0" algn="l">
              <a:spcBef>
                <a:spcPts val="0"/>
              </a:spcBef>
              <a:spcAft>
                <a:spcPts val="0"/>
              </a:spcAft>
              <a:buNone/>
            </a:pPr>
            <a:r>
              <a:rPr lang="en" sz="1500">
                <a:solidFill>
                  <a:schemeClr val="dk1"/>
                </a:solidFill>
                <a:latin typeface="Arial"/>
                <a:ea typeface="Arial"/>
                <a:cs typeface="Arial"/>
                <a:sym typeface="Arial"/>
              </a:rPr>
              <a:t>Under a fixed external forcing low level windshear:</a:t>
            </a:r>
            <a:endParaRPr sz="1500">
              <a:solidFill>
                <a:schemeClr val="dk1"/>
              </a:solidFill>
              <a:latin typeface="Arial"/>
              <a:ea typeface="Arial"/>
              <a:cs typeface="Arial"/>
              <a:sym typeface="Arial"/>
            </a:endParaRPr>
          </a:p>
          <a:p>
            <a:pPr indent="0" lvl="0" marL="457200" rtl="0" algn="l">
              <a:spcBef>
                <a:spcPts val="0"/>
              </a:spcBef>
              <a:spcAft>
                <a:spcPts val="0"/>
              </a:spcAft>
              <a:buNone/>
            </a:pPr>
            <a:r>
              <a:rPr lang="en" sz="1500">
                <a:solidFill>
                  <a:schemeClr val="dk1"/>
                </a:solidFill>
                <a:latin typeface="Arial"/>
                <a:ea typeface="Arial"/>
                <a:cs typeface="Arial"/>
                <a:sym typeface="Arial"/>
              </a:rPr>
              <a:t>-One natural mode of variability that describes a </a:t>
            </a:r>
            <a:r>
              <a:rPr b="1" lang="en" sz="1500">
                <a:solidFill>
                  <a:schemeClr val="dk1"/>
                </a:solidFill>
                <a:latin typeface="Arial"/>
                <a:ea typeface="Arial"/>
                <a:cs typeface="Arial"/>
                <a:sym typeface="Arial"/>
              </a:rPr>
              <a:t>canonical deep convective cycle</a:t>
            </a:r>
            <a:endParaRPr b="1" sz="1500">
              <a:solidFill>
                <a:schemeClr val="dk1"/>
              </a:solidFill>
              <a:latin typeface="Arial"/>
              <a:ea typeface="Arial"/>
              <a:cs typeface="Arial"/>
              <a:sym typeface="Arial"/>
            </a:endParaRPr>
          </a:p>
          <a:p>
            <a:pPr indent="0" lvl="0" marL="457200" rtl="0" algn="l">
              <a:spcBef>
                <a:spcPts val="0"/>
              </a:spcBef>
              <a:spcAft>
                <a:spcPts val="0"/>
              </a:spcAft>
              <a:buNone/>
            </a:pPr>
            <a:r>
              <a:rPr lang="en" sz="1500">
                <a:solidFill>
                  <a:schemeClr val="dk1"/>
                </a:solidFill>
                <a:latin typeface="Arial"/>
                <a:ea typeface="Arial"/>
                <a:cs typeface="Arial"/>
                <a:sym typeface="Arial"/>
              </a:rPr>
              <a:t>-The full cycle is </a:t>
            </a:r>
            <a:r>
              <a:rPr b="1" lang="en" sz="1500">
                <a:solidFill>
                  <a:schemeClr val="dk1"/>
                </a:solidFill>
                <a:latin typeface="Arial"/>
                <a:ea typeface="Arial"/>
                <a:cs typeface="Arial"/>
                <a:sym typeface="Arial"/>
              </a:rPr>
              <a:t>12h</a:t>
            </a:r>
            <a:r>
              <a:rPr lang="en" sz="1500">
                <a:solidFill>
                  <a:schemeClr val="dk1"/>
                </a:solidFill>
                <a:latin typeface="Arial"/>
                <a:ea typeface="Arial"/>
                <a:cs typeface="Arial"/>
                <a:sym typeface="Arial"/>
              </a:rPr>
              <a:t>, consistent with the </a:t>
            </a:r>
            <a:r>
              <a:rPr b="1" lang="en" sz="1500">
                <a:solidFill>
                  <a:schemeClr val="dk1"/>
                </a:solidFill>
                <a:latin typeface="Arial"/>
                <a:ea typeface="Arial"/>
                <a:cs typeface="Arial"/>
                <a:sym typeface="Arial"/>
              </a:rPr>
              <a:t>time duration of squall lines</a:t>
            </a:r>
            <a:endParaRPr b="1" sz="1500">
              <a:solidFill>
                <a:schemeClr val="dk1"/>
              </a:solidFill>
              <a:latin typeface="Arial"/>
              <a:ea typeface="Arial"/>
              <a:cs typeface="Arial"/>
              <a:sym typeface="Arial"/>
            </a:endParaRPr>
          </a:p>
        </p:txBody>
      </p:sp>
      <p:sp>
        <p:nvSpPr>
          <p:cNvPr id="824" name="Google Shape;824;p87"/>
          <p:cNvSpPr txBox="1"/>
          <p:nvPr>
            <p:ph type="title"/>
          </p:nvPr>
        </p:nvSpPr>
        <p:spPr>
          <a:xfrm>
            <a:off x="181750" y="140050"/>
            <a:ext cx="8520600" cy="49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2200">
                <a:solidFill>
                  <a:srgbClr val="1B285E"/>
                </a:solidFill>
              </a:rPr>
              <a:t>Oscillating eigenmodes</a:t>
            </a:r>
            <a:endParaRPr/>
          </a:p>
        </p:txBody>
      </p:sp>
      <p:pic>
        <p:nvPicPr>
          <p:cNvPr id="825" name="Google Shape;825;p87" title="mode_vizu.mp4">
            <a:hlinkClick r:id="rId3"/>
          </p:cNvPr>
          <p:cNvPicPr preferRelativeResize="0"/>
          <p:nvPr/>
        </p:nvPicPr>
        <p:blipFill>
          <a:blip r:embed="rId4">
            <a:alphaModFix/>
          </a:blip>
          <a:stretch>
            <a:fillRect/>
          </a:stretch>
        </p:blipFill>
        <p:spPr>
          <a:xfrm>
            <a:off x="152400" y="785650"/>
            <a:ext cx="3364360" cy="4205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25"/>
                                        </p:tgtEl>
                                        <p:attrNameLst>
                                          <p:attrName>style.visibility</p:attrName>
                                        </p:attrNameLst>
                                      </p:cBhvr>
                                      <p:to>
                                        <p:strVal val="visible"/>
                                      </p:to>
                                    </p:set>
                                    <p:animEffect filter="fade" transition="in">
                                      <p:cBhvr>
                                        <p:cTn dur="1000"/>
                                        <p:tgtEl>
                                          <p:spTgt spid="8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p88"/>
          <p:cNvSpPr txBox="1"/>
          <p:nvPr>
            <p:ph idx="1" type="body"/>
          </p:nvPr>
        </p:nvSpPr>
        <p:spPr>
          <a:xfrm>
            <a:off x="1202550" y="633250"/>
            <a:ext cx="6738900" cy="567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500">
                <a:latin typeface="Arial"/>
                <a:ea typeface="Arial"/>
                <a:cs typeface="Arial"/>
                <a:sym typeface="Arial"/>
              </a:rPr>
              <a:t>What is the trajectory of the oscillating mode in the latent space?</a:t>
            </a:r>
            <a:endParaRPr sz="1500">
              <a:latin typeface="Arial"/>
              <a:ea typeface="Arial"/>
              <a:cs typeface="Arial"/>
              <a:sym typeface="Arial"/>
            </a:endParaRPr>
          </a:p>
        </p:txBody>
      </p:sp>
      <p:sp>
        <p:nvSpPr>
          <p:cNvPr id="831" name="Google Shape;831;p88"/>
          <p:cNvSpPr txBox="1"/>
          <p:nvPr>
            <p:ph type="title"/>
          </p:nvPr>
        </p:nvSpPr>
        <p:spPr>
          <a:xfrm>
            <a:off x="181750" y="140050"/>
            <a:ext cx="8520600" cy="49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2200">
                <a:solidFill>
                  <a:srgbClr val="1B285E"/>
                </a:solidFill>
              </a:rPr>
              <a:t>Orbit in the latent space</a:t>
            </a:r>
            <a:endParaRPr/>
          </a:p>
        </p:txBody>
      </p:sp>
      <p:pic>
        <p:nvPicPr>
          <p:cNvPr id="832" name="Google Shape;832;p88"/>
          <p:cNvPicPr preferRelativeResize="0"/>
          <p:nvPr/>
        </p:nvPicPr>
        <p:blipFill>
          <a:blip r:embed="rId3">
            <a:alphaModFix/>
          </a:blip>
          <a:stretch>
            <a:fillRect/>
          </a:stretch>
        </p:blipFill>
        <p:spPr>
          <a:xfrm>
            <a:off x="814538" y="1201150"/>
            <a:ext cx="5217178" cy="3594452"/>
          </a:xfrm>
          <a:prstGeom prst="rect">
            <a:avLst/>
          </a:prstGeom>
          <a:noFill/>
          <a:ln>
            <a:noFill/>
          </a:ln>
        </p:spPr>
      </p:pic>
      <p:sp>
        <p:nvSpPr>
          <p:cNvPr id="833" name="Google Shape;833;p88"/>
          <p:cNvSpPr txBox="1"/>
          <p:nvPr>
            <p:ph idx="1" type="body"/>
          </p:nvPr>
        </p:nvSpPr>
        <p:spPr>
          <a:xfrm>
            <a:off x="5750950" y="2135750"/>
            <a:ext cx="3293100" cy="95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500">
                <a:latin typeface="Arial"/>
                <a:ea typeface="Arial"/>
                <a:cs typeface="Arial"/>
                <a:sym typeface="Arial"/>
              </a:rPr>
              <a:t>Beyond clustering: we can (automatically) analyze the </a:t>
            </a:r>
            <a:r>
              <a:rPr b="1" lang="en" sz="1500">
                <a:latin typeface="Arial"/>
                <a:ea typeface="Arial"/>
                <a:cs typeface="Arial"/>
                <a:sym typeface="Arial"/>
              </a:rPr>
              <a:t>life cycle </a:t>
            </a:r>
            <a:r>
              <a:rPr lang="en" sz="1500">
                <a:latin typeface="Arial"/>
                <a:ea typeface="Arial"/>
                <a:cs typeface="Arial"/>
                <a:sym typeface="Arial"/>
              </a:rPr>
              <a:t>of convection </a:t>
            </a:r>
            <a:endParaRPr sz="1500">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sp>
        <p:nvSpPr>
          <p:cNvPr id="838" name="Google Shape;838;p89"/>
          <p:cNvSpPr txBox="1"/>
          <p:nvPr>
            <p:ph type="title"/>
          </p:nvPr>
        </p:nvSpPr>
        <p:spPr>
          <a:xfrm>
            <a:off x="181750" y="140050"/>
            <a:ext cx="8520600" cy="49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2100">
                <a:solidFill>
                  <a:srgbClr val="1B285E"/>
                </a:solidFill>
              </a:rPr>
              <a:t>Latent land = wonderland</a:t>
            </a:r>
            <a:endParaRPr/>
          </a:p>
        </p:txBody>
      </p:sp>
      <p:sp>
        <p:nvSpPr>
          <p:cNvPr id="839" name="Google Shape;839;p89"/>
          <p:cNvSpPr txBox="1"/>
          <p:nvPr/>
        </p:nvSpPr>
        <p:spPr>
          <a:xfrm>
            <a:off x="455225" y="1145650"/>
            <a:ext cx="8063700" cy="26322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b="1" lang="en" sz="1500">
                <a:solidFill>
                  <a:srgbClr val="203864"/>
                </a:solidFill>
              </a:rPr>
              <a:t>Latent spaces are </a:t>
            </a:r>
            <a:r>
              <a:rPr b="1" lang="en" sz="1500">
                <a:solidFill>
                  <a:srgbClr val="203864"/>
                </a:solidFill>
              </a:rPr>
              <a:t>powerful</a:t>
            </a:r>
            <a:r>
              <a:rPr b="1" lang="en" sz="1500">
                <a:solidFill>
                  <a:srgbClr val="203864"/>
                </a:solidFill>
              </a:rPr>
              <a:t> tools</a:t>
            </a:r>
            <a:br>
              <a:rPr b="1" lang="en" sz="1500">
                <a:solidFill>
                  <a:srgbClr val="203864"/>
                </a:solidFill>
              </a:rPr>
            </a:br>
            <a:r>
              <a:rPr b="1" lang="en" sz="1500">
                <a:solidFill>
                  <a:srgbClr val="203864"/>
                </a:solidFill>
              </a:rPr>
              <a:t>for </a:t>
            </a:r>
            <a:r>
              <a:rPr b="1" i="1" lang="en" sz="1500">
                <a:solidFill>
                  <a:srgbClr val="203864"/>
                </a:solidFill>
              </a:rPr>
              <a:t>skillful</a:t>
            </a:r>
            <a:r>
              <a:rPr b="1" lang="en" sz="1500">
                <a:solidFill>
                  <a:srgbClr val="203864"/>
                </a:solidFill>
              </a:rPr>
              <a:t> prediction and </a:t>
            </a:r>
            <a:r>
              <a:rPr b="1" i="1" lang="en" sz="1500">
                <a:solidFill>
                  <a:srgbClr val="203864"/>
                </a:solidFill>
              </a:rPr>
              <a:t>efficient</a:t>
            </a:r>
            <a:r>
              <a:rPr b="1" lang="en" sz="1500">
                <a:solidFill>
                  <a:srgbClr val="203864"/>
                </a:solidFill>
              </a:rPr>
              <a:t> data assimilation </a:t>
            </a:r>
            <a:br>
              <a:rPr b="1" lang="en" sz="1500">
                <a:solidFill>
                  <a:srgbClr val="203864"/>
                </a:solidFill>
              </a:rPr>
            </a:br>
            <a:r>
              <a:rPr b="1" lang="en" sz="1500">
                <a:solidFill>
                  <a:srgbClr val="203864"/>
                </a:solidFill>
              </a:rPr>
              <a:t>of chaotic/</a:t>
            </a:r>
            <a:r>
              <a:rPr b="1" lang="en" sz="1500">
                <a:solidFill>
                  <a:srgbClr val="203864"/>
                </a:solidFill>
              </a:rPr>
              <a:t>stochastic</a:t>
            </a:r>
            <a:r>
              <a:rPr b="1" lang="en" sz="1500">
                <a:solidFill>
                  <a:srgbClr val="203864"/>
                </a:solidFill>
              </a:rPr>
              <a:t> systems in weather and climate.</a:t>
            </a:r>
            <a:endParaRPr b="1" sz="1500">
              <a:solidFill>
                <a:srgbClr val="203864"/>
              </a:solidFill>
            </a:endParaRPr>
          </a:p>
          <a:p>
            <a:pPr indent="0" lvl="0" marL="0" rtl="0" algn="l">
              <a:lnSpc>
                <a:spcPct val="120000"/>
              </a:lnSpc>
              <a:spcBef>
                <a:spcPts val="0"/>
              </a:spcBef>
              <a:spcAft>
                <a:spcPts val="0"/>
              </a:spcAft>
              <a:buNone/>
            </a:pPr>
            <a:r>
              <a:t/>
            </a:r>
            <a:endParaRPr b="1" sz="1500">
              <a:solidFill>
                <a:srgbClr val="203864"/>
              </a:solidFill>
            </a:endParaRPr>
          </a:p>
          <a:p>
            <a:pPr indent="0" lvl="0" marL="0" rtl="0" algn="l">
              <a:lnSpc>
                <a:spcPct val="120000"/>
              </a:lnSpc>
              <a:spcBef>
                <a:spcPts val="0"/>
              </a:spcBef>
              <a:spcAft>
                <a:spcPts val="0"/>
              </a:spcAft>
              <a:buNone/>
            </a:pPr>
            <a:r>
              <a:rPr b="1" i="1" lang="en" sz="1500">
                <a:solidFill>
                  <a:srgbClr val="203864"/>
                </a:solidFill>
              </a:rPr>
              <a:t>Not</a:t>
            </a:r>
            <a:r>
              <a:rPr b="1" lang="en" sz="1500">
                <a:solidFill>
                  <a:srgbClr val="203864"/>
                </a:solidFill>
              </a:rPr>
              <a:t> </a:t>
            </a:r>
            <a:r>
              <a:rPr b="1" i="1" lang="en" sz="1500">
                <a:solidFill>
                  <a:srgbClr val="203864"/>
                </a:solidFill>
              </a:rPr>
              <a:t>just</a:t>
            </a:r>
            <a:r>
              <a:rPr b="1" lang="en" sz="1500">
                <a:solidFill>
                  <a:srgbClr val="203864"/>
                </a:solidFill>
              </a:rPr>
              <a:t> data </a:t>
            </a:r>
            <a:r>
              <a:rPr b="1" lang="en" sz="1500">
                <a:solidFill>
                  <a:srgbClr val="203864"/>
                </a:solidFill>
              </a:rPr>
              <a:t>compression </a:t>
            </a:r>
            <a:r>
              <a:rPr b="1" lang="en" sz="1500">
                <a:solidFill>
                  <a:srgbClr val="203864"/>
                </a:solidFill>
              </a:rPr>
              <a:t> </a:t>
            </a:r>
            <a:endParaRPr b="1" sz="1500">
              <a:solidFill>
                <a:srgbClr val="203864"/>
              </a:solidFill>
            </a:endParaRPr>
          </a:p>
          <a:p>
            <a:pPr indent="0" lvl="0" marL="0" rtl="0" algn="l">
              <a:lnSpc>
                <a:spcPct val="120000"/>
              </a:lnSpc>
              <a:spcBef>
                <a:spcPts val="0"/>
              </a:spcBef>
              <a:spcAft>
                <a:spcPts val="0"/>
              </a:spcAft>
              <a:buNone/>
            </a:pPr>
            <a:r>
              <a:rPr b="1" lang="en" sz="1500">
                <a:solidFill>
                  <a:srgbClr val="203864"/>
                </a:solidFill>
              </a:rPr>
              <a:t>but can also lead to </a:t>
            </a:r>
            <a:r>
              <a:rPr b="1" lang="en" sz="1500" u="sng">
                <a:solidFill>
                  <a:srgbClr val="203864"/>
                </a:solidFill>
              </a:rPr>
              <a:t>new </a:t>
            </a:r>
            <a:r>
              <a:rPr b="1" lang="en" sz="1500" u="sng">
                <a:solidFill>
                  <a:srgbClr val="203864"/>
                </a:solidFill>
              </a:rPr>
              <a:t>understanding</a:t>
            </a:r>
            <a:endParaRPr b="1" sz="1500" u="sng">
              <a:solidFill>
                <a:srgbClr val="203864"/>
              </a:solidFill>
            </a:endParaRPr>
          </a:p>
          <a:p>
            <a:pPr indent="0" lvl="0" marL="457200" rtl="0" algn="l">
              <a:lnSpc>
                <a:spcPct val="120000"/>
              </a:lnSpc>
              <a:spcBef>
                <a:spcPts val="0"/>
              </a:spcBef>
              <a:spcAft>
                <a:spcPts val="0"/>
              </a:spcAft>
              <a:buNone/>
            </a:pPr>
            <a:r>
              <a:t/>
            </a:r>
            <a:endParaRPr b="1" sz="1500">
              <a:solidFill>
                <a:srgbClr val="203864"/>
              </a:solidFill>
            </a:endParaRPr>
          </a:p>
          <a:p>
            <a:pPr indent="0" lvl="0" marL="0" rtl="0" algn="l">
              <a:lnSpc>
                <a:spcPct val="120000"/>
              </a:lnSpc>
              <a:spcBef>
                <a:spcPts val="0"/>
              </a:spcBef>
              <a:spcAft>
                <a:spcPts val="0"/>
              </a:spcAft>
              <a:buNone/>
            </a:pPr>
            <a:r>
              <a:t/>
            </a:r>
            <a:endParaRPr b="1" sz="1500">
              <a:solidFill>
                <a:srgbClr val="203864"/>
              </a:solidFill>
            </a:endParaRPr>
          </a:p>
          <a:p>
            <a:pPr indent="0" lvl="0" marL="0" rtl="0" algn="l">
              <a:lnSpc>
                <a:spcPct val="120000"/>
              </a:lnSpc>
              <a:spcBef>
                <a:spcPts val="0"/>
              </a:spcBef>
              <a:spcAft>
                <a:spcPts val="0"/>
              </a:spcAft>
              <a:buNone/>
            </a:pPr>
            <a:r>
              <a:rPr b="1" lang="en" sz="1500">
                <a:solidFill>
                  <a:srgbClr val="203864"/>
                </a:solidFill>
              </a:rPr>
              <a:t> Thank you for your attention</a:t>
            </a:r>
            <a:endParaRPr b="1" sz="1500">
              <a:solidFill>
                <a:srgbClr val="203864"/>
              </a:solidFill>
            </a:endParaRPr>
          </a:p>
        </p:txBody>
      </p:sp>
      <p:pic>
        <p:nvPicPr>
          <p:cNvPr id="840" name="Google Shape;840;p89"/>
          <p:cNvPicPr preferRelativeResize="0"/>
          <p:nvPr/>
        </p:nvPicPr>
        <p:blipFill rotWithShape="1">
          <a:blip r:embed="rId3">
            <a:alphaModFix/>
          </a:blip>
          <a:srcRect b="12679" l="0" r="0" t="0"/>
          <a:stretch/>
        </p:blipFill>
        <p:spPr>
          <a:xfrm>
            <a:off x="6510800" y="1200400"/>
            <a:ext cx="2008125" cy="2742701"/>
          </a:xfrm>
          <a:prstGeom prst="rect">
            <a:avLst/>
          </a:prstGeom>
          <a:noFill/>
          <a:ln>
            <a:noFill/>
          </a:ln>
        </p:spPr>
      </p:pic>
      <p:pic>
        <p:nvPicPr>
          <p:cNvPr id="841" name="Google Shape;841;p89" title="PierreInWonderland.MP4">
            <a:hlinkClick r:id="rId4"/>
          </p:cNvPr>
          <p:cNvPicPr preferRelativeResize="0"/>
          <p:nvPr/>
        </p:nvPicPr>
        <p:blipFill>
          <a:blip r:embed="rId5">
            <a:alphaModFix/>
          </a:blip>
          <a:stretch>
            <a:fillRect/>
          </a:stretch>
        </p:blipFill>
        <p:spPr>
          <a:xfrm>
            <a:off x="6510801" y="936700"/>
            <a:ext cx="2008125" cy="365109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41"/>
                                        </p:tgtEl>
                                        <p:attrNameLst>
                                          <p:attrName>style.visibility</p:attrName>
                                        </p:attrNameLst>
                                      </p:cBhvr>
                                      <p:to>
                                        <p:strVal val="visible"/>
                                      </p:to>
                                    </p:set>
                                    <p:animEffect filter="fade" transition="in">
                                      <p:cBhvr>
                                        <p:cTn dur="1000"/>
                                        <p:tgtEl>
                                          <p:spTgt spid="8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sp>
        <p:nvSpPr>
          <p:cNvPr id="846" name="Google Shape;846;p90"/>
          <p:cNvSpPr txBox="1"/>
          <p:nvPr>
            <p:ph type="title"/>
          </p:nvPr>
        </p:nvSpPr>
        <p:spPr>
          <a:xfrm>
            <a:off x="218350" y="0"/>
            <a:ext cx="8749500" cy="8178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1B285E"/>
              </a:buClr>
              <a:buSzPts val="4100"/>
              <a:buFont typeface="Verdana"/>
              <a:buNone/>
            </a:pPr>
            <a:r>
              <a:rPr b="1" i="1" lang="en" sz="2200"/>
              <a:t>Examples of latent spaces in climate</a:t>
            </a:r>
            <a:endParaRPr b="1" i="1" sz="2200">
              <a:solidFill>
                <a:srgbClr val="FF0000"/>
              </a:solidFill>
            </a:endParaRPr>
          </a:p>
        </p:txBody>
      </p:sp>
      <p:sp>
        <p:nvSpPr>
          <p:cNvPr id="847" name="Google Shape;847;p90"/>
          <p:cNvSpPr txBox="1"/>
          <p:nvPr/>
        </p:nvSpPr>
        <p:spPr>
          <a:xfrm>
            <a:off x="1230750" y="2315800"/>
            <a:ext cx="6682500" cy="708000"/>
          </a:xfrm>
          <a:prstGeom prst="rect">
            <a:avLst/>
          </a:prstGeom>
          <a:noFill/>
          <a:ln>
            <a:noFill/>
          </a:ln>
        </p:spPr>
        <p:txBody>
          <a:bodyPr anchorCtr="0" anchor="t" bIns="45700" lIns="91425" spcFirstLastPara="1" rIns="91425" wrap="square" tIns="45700">
            <a:spAutoFit/>
          </a:bodyPr>
          <a:lstStyle/>
          <a:p>
            <a:pPr indent="0" lvl="0" marL="457200" marR="0" rtl="0" algn="ctr">
              <a:lnSpc>
                <a:spcPct val="100000"/>
              </a:lnSpc>
              <a:spcBef>
                <a:spcPts val="0"/>
              </a:spcBef>
              <a:spcAft>
                <a:spcPts val="0"/>
              </a:spcAft>
              <a:buNone/>
            </a:pPr>
            <a:r>
              <a:rPr lang="en" sz="2000"/>
              <a:t>Global land carbon cycle</a:t>
            </a:r>
            <a:endParaRPr sz="2000"/>
          </a:p>
          <a:p>
            <a:pPr indent="0" lvl="0" marL="457200" marR="0" rtl="0" algn="l">
              <a:lnSpc>
                <a:spcPct val="100000"/>
              </a:lnSpc>
              <a:spcBef>
                <a:spcPts val="0"/>
              </a:spcBef>
              <a:spcAft>
                <a:spcPts val="0"/>
              </a:spcAft>
              <a:buNone/>
            </a:pPr>
            <a:r>
              <a:t/>
            </a:r>
            <a:endParaRPr sz="2000"/>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sp>
        <p:nvSpPr>
          <p:cNvPr id="852" name="Google Shape;852;p91"/>
          <p:cNvSpPr txBox="1"/>
          <p:nvPr>
            <p:ph type="title"/>
          </p:nvPr>
        </p:nvSpPr>
        <p:spPr>
          <a:xfrm>
            <a:off x="218350" y="0"/>
            <a:ext cx="8749500" cy="8178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1B285E"/>
              </a:buClr>
              <a:buSzPts val="4100"/>
              <a:buFont typeface="Verdana"/>
              <a:buNone/>
            </a:pPr>
            <a:r>
              <a:rPr b="1" i="1" lang="en" sz="2200"/>
              <a:t>Where Is Ecological Predictability in a Diverse Biosphere? </a:t>
            </a:r>
            <a:endParaRPr b="1" i="1" sz="2200">
              <a:solidFill>
                <a:srgbClr val="FF0000"/>
              </a:solidFill>
            </a:endParaRPr>
          </a:p>
        </p:txBody>
      </p:sp>
      <p:sp>
        <p:nvSpPr>
          <p:cNvPr id="853" name="Google Shape;853;p91"/>
          <p:cNvSpPr txBox="1"/>
          <p:nvPr>
            <p:ph idx="12" type="sldNum"/>
          </p:nvPr>
        </p:nvSpPr>
        <p:spPr>
          <a:xfrm>
            <a:off x="82810" y="4809250"/>
            <a:ext cx="2057400" cy="2739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Clr>
                <a:srgbClr val="000000"/>
              </a:buClr>
              <a:buSzPts val="1400"/>
              <a:buFont typeface="Arial"/>
              <a:buNone/>
            </a:pPr>
            <a:fld id="{00000000-1234-1234-1234-123412341234}" type="slidenum">
              <a:rPr lang="en"/>
              <a:t>‹#›</a:t>
            </a:fld>
            <a:endParaRPr/>
          </a:p>
        </p:txBody>
      </p:sp>
      <p:pic>
        <p:nvPicPr>
          <p:cNvPr id="854" name="Google Shape;854;p91"/>
          <p:cNvPicPr preferRelativeResize="0"/>
          <p:nvPr/>
        </p:nvPicPr>
        <p:blipFill rotWithShape="1">
          <a:blip r:embed="rId3">
            <a:alphaModFix/>
          </a:blip>
          <a:srcRect b="0" l="0" r="0" t="0"/>
          <a:stretch/>
        </p:blipFill>
        <p:spPr>
          <a:xfrm>
            <a:off x="82800" y="1357664"/>
            <a:ext cx="4487075" cy="2521851"/>
          </a:xfrm>
          <a:prstGeom prst="rect">
            <a:avLst/>
          </a:prstGeom>
          <a:noFill/>
          <a:ln>
            <a:noFill/>
          </a:ln>
        </p:spPr>
      </p:pic>
      <p:sp>
        <p:nvSpPr>
          <p:cNvPr id="855" name="Google Shape;855;p91"/>
          <p:cNvSpPr txBox="1"/>
          <p:nvPr/>
        </p:nvSpPr>
        <p:spPr>
          <a:xfrm>
            <a:off x="1585924" y="3766574"/>
            <a:ext cx="16422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100" u="none" cap="none" strike="noStrike">
                <a:solidFill>
                  <a:srgbClr val="E6B8AF"/>
                </a:solidFill>
                <a:latin typeface="Arial"/>
                <a:ea typeface="Arial"/>
                <a:cs typeface="Arial"/>
                <a:sym typeface="Arial"/>
              </a:rPr>
              <a:t>Fisher &amp; Koven (2020)</a:t>
            </a:r>
            <a:endParaRPr b="0" i="1" sz="1100" u="none" cap="none" strike="noStrike">
              <a:solidFill>
                <a:srgbClr val="E6B8AF"/>
              </a:solidFill>
              <a:latin typeface="Arial"/>
              <a:ea typeface="Arial"/>
              <a:cs typeface="Arial"/>
              <a:sym typeface="Arial"/>
            </a:endParaRPr>
          </a:p>
        </p:txBody>
      </p:sp>
      <p:pic>
        <p:nvPicPr>
          <p:cNvPr id="856" name="Google Shape;856;p91"/>
          <p:cNvPicPr preferRelativeResize="0"/>
          <p:nvPr/>
        </p:nvPicPr>
        <p:blipFill rotWithShape="1">
          <a:blip r:embed="rId4">
            <a:alphaModFix/>
          </a:blip>
          <a:srcRect b="0" l="0" r="0" t="0"/>
          <a:stretch/>
        </p:blipFill>
        <p:spPr>
          <a:xfrm>
            <a:off x="4936275" y="1392424"/>
            <a:ext cx="3658176" cy="2264075"/>
          </a:xfrm>
          <a:prstGeom prst="rect">
            <a:avLst/>
          </a:prstGeom>
          <a:noFill/>
          <a:ln>
            <a:noFill/>
          </a:ln>
        </p:spPr>
      </p:pic>
      <p:sp>
        <p:nvSpPr>
          <p:cNvPr id="857" name="Google Shape;857;p91"/>
          <p:cNvSpPr txBox="1"/>
          <p:nvPr/>
        </p:nvSpPr>
        <p:spPr>
          <a:xfrm>
            <a:off x="987110" y="985096"/>
            <a:ext cx="31560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u="none" cap="none" strike="noStrike">
                <a:solidFill>
                  <a:srgbClr val="000000"/>
                </a:solidFill>
                <a:latin typeface="Arial"/>
                <a:ea typeface="Arial"/>
                <a:cs typeface="Arial"/>
                <a:sym typeface="Arial"/>
              </a:rPr>
              <a:t>Curse of Dimensionality</a:t>
            </a:r>
            <a:endParaRPr sz="800"/>
          </a:p>
        </p:txBody>
      </p:sp>
      <p:sp>
        <p:nvSpPr>
          <p:cNvPr id="858" name="Google Shape;858;p91"/>
          <p:cNvSpPr txBox="1"/>
          <p:nvPr/>
        </p:nvSpPr>
        <p:spPr>
          <a:xfrm>
            <a:off x="3828662" y="797071"/>
            <a:ext cx="62118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 u="none" cap="none" strike="noStrike">
                <a:solidFill>
                  <a:srgbClr val="000000"/>
                </a:solidFill>
                <a:latin typeface="Arial"/>
                <a:ea typeface="Arial"/>
                <a:cs typeface="Arial"/>
                <a:sym typeface="Arial"/>
              </a:rPr>
              <a:t>Lower Effective Dimensionality</a:t>
            </a:r>
            <a:endParaRPr sz="800"/>
          </a:p>
          <a:p>
            <a:pPr indent="0" lvl="0" marL="0" marR="0" rtl="0" algn="ctr">
              <a:lnSpc>
                <a:spcPct val="100000"/>
              </a:lnSpc>
              <a:spcBef>
                <a:spcPts val="0"/>
              </a:spcBef>
              <a:spcAft>
                <a:spcPts val="0"/>
              </a:spcAft>
              <a:buNone/>
            </a:pPr>
            <a:r>
              <a:rPr b="0" i="0" lang="en" u="none" cap="none" strike="noStrike">
                <a:solidFill>
                  <a:srgbClr val="000000"/>
                </a:solidFill>
                <a:latin typeface="Arial"/>
                <a:ea typeface="Arial"/>
                <a:cs typeface="Arial"/>
                <a:sym typeface="Arial"/>
              </a:rPr>
              <a:t> in the Latent Space?</a:t>
            </a:r>
            <a:endParaRPr sz="800"/>
          </a:p>
        </p:txBody>
      </p:sp>
      <p:sp>
        <p:nvSpPr>
          <p:cNvPr id="859" name="Google Shape;859;p91"/>
          <p:cNvSpPr txBox="1"/>
          <p:nvPr/>
        </p:nvSpPr>
        <p:spPr>
          <a:xfrm>
            <a:off x="5834677" y="3656489"/>
            <a:ext cx="2319900" cy="261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 sz="1100" u="none" cap="none" strike="noStrike">
                <a:solidFill>
                  <a:srgbClr val="E6B8AF"/>
                </a:solidFill>
                <a:latin typeface="Arial"/>
                <a:ea typeface="Arial"/>
                <a:cs typeface="Arial"/>
                <a:sym typeface="Arial"/>
              </a:rPr>
              <a:t>Famiglietti et al. (2021)</a:t>
            </a:r>
            <a:endParaRPr b="0" i="1" sz="1100" u="none" cap="none" strike="noStrike">
              <a:solidFill>
                <a:srgbClr val="E6B8AF"/>
              </a:solidFill>
              <a:latin typeface="Arial"/>
              <a:ea typeface="Arial"/>
              <a:cs typeface="Arial"/>
              <a:sym typeface="Arial"/>
            </a:endParaRPr>
          </a:p>
        </p:txBody>
      </p:sp>
      <p:sp>
        <p:nvSpPr>
          <p:cNvPr id="860" name="Google Shape;860;p91"/>
          <p:cNvSpPr txBox="1"/>
          <p:nvPr/>
        </p:nvSpPr>
        <p:spPr>
          <a:xfrm>
            <a:off x="1303150" y="4087213"/>
            <a:ext cx="6673800" cy="55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t>Questions: 1. Can we learn </a:t>
            </a:r>
            <a:r>
              <a:rPr b="1" lang="en" sz="1600"/>
              <a:t>covariations</a:t>
            </a:r>
            <a:r>
              <a:rPr lang="en" sz="1600"/>
              <a:t> in plant traints?</a:t>
            </a:r>
            <a:endParaRPr sz="1600"/>
          </a:p>
          <a:p>
            <a:pPr indent="457200" lvl="0" marL="457200" rtl="0" algn="l">
              <a:spcBef>
                <a:spcPts val="0"/>
              </a:spcBef>
              <a:spcAft>
                <a:spcPts val="0"/>
              </a:spcAft>
              <a:buNone/>
            </a:pPr>
            <a:r>
              <a:rPr lang="en" sz="1600"/>
              <a:t>  2. Can we learn plant </a:t>
            </a:r>
            <a:r>
              <a:rPr b="1" lang="en" sz="1600"/>
              <a:t>adataption</a:t>
            </a:r>
            <a:r>
              <a:rPr lang="en" sz="1600"/>
              <a:t> to their environment?   </a:t>
            </a:r>
            <a:endParaRPr sz="1600"/>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pic>
        <p:nvPicPr>
          <p:cNvPr id="865" name="Google Shape;865;p92" title="Screenshot 2025-09-16 at 7.08.28 AM.png"/>
          <p:cNvPicPr preferRelativeResize="0"/>
          <p:nvPr/>
        </p:nvPicPr>
        <p:blipFill>
          <a:blip r:embed="rId3">
            <a:alphaModFix/>
          </a:blip>
          <a:stretch>
            <a:fillRect/>
          </a:stretch>
        </p:blipFill>
        <p:spPr>
          <a:xfrm>
            <a:off x="1031688" y="772950"/>
            <a:ext cx="7710239" cy="4084800"/>
          </a:xfrm>
          <a:prstGeom prst="rect">
            <a:avLst/>
          </a:prstGeom>
          <a:noFill/>
          <a:ln>
            <a:noFill/>
          </a:ln>
        </p:spPr>
      </p:pic>
      <p:sp>
        <p:nvSpPr>
          <p:cNvPr id="866" name="Google Shape;866;p92"/>
          <p:cNvSpPr txBox="1"/>
          <p:nvPr>
            <p:ph type="title"/>
          </p:nvPr>
        </p:nvSpPr>
        <p:spPr>
          <a:xfrm>
            <a:off x="218350" y="0"/>
            <a:ext cx="9001200" cy="8178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b="1" i="1" lang="en"/>
              <a:t>Plant Adaptation as Latent Ecological Parameters </a:t>
            </a:r>
            <a:endParaRPr b="1" i="1"/>
          </a:p>
        </p:txBody>
      </p:sp>
      <p:sp>
        <p:nvSpPr>
          <p:cNvPr id="867" name="Google Shape;867;p92"/>
          <p:cNvSpPr txBox="1"/>
          <p:nvPr/>
        </p:nvSpPr>
        <p:spPr>
          <a:xfrm>
            <a:off x="2236000" y="4896711"/>
            <a:ext cx="4965900" cy="207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850">
                <a:solidFill>
                  <a:srgbClr val="BFBFBF"/>
                </a:solidFill>
              </a:rPr>
              <a:t>Fang et al. 2024, JAMES; Fang et al., Nature Comm in review , Qu, Bhouri and Gentine </a:t>
            </a:r>
            <a:r>
              <a:rPr i="1" lang="en" sz="850">
                <a:solidFill>
                  <a:srgbClr val="BFBFBF"/>
                </a:solidFill>
              </a:rPr>
              <a:t>ICLR</a:t>
            </a:r>
            <a:r>
              <a:rPr lang="en" sz="850">
                <a:solidFill>
                  <a:srgbClr val="BFBFBF"/>
                </a:solidFill>
              </a:rPr>
              <a:t> 2024</a:t>
            </a:r>
            <a:endParaRPr/>
          </a:p>
        </p:txBody>
      </p:sp>
      <p:sp>
        <p:nvSpPr>
          <p:cNvPr id="868" name="Google Shape;868;p92"/>
          <p:cNvSpPr/>
          <p:nvPr/>
        </p:nvSpPr>
        <p:spPr>
          <a:xfrm>
            <a:off x="1031700" y="811800"/>
            <a:ext cx="2215500" cy="4084800"/>
          </a:xfrm>
          <a:prstGeom prst="rect">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69" name="Google Shape;869;p92"/>
          <p:cNvSpPr/>
          <p:nvPr/>
        </p:nvSpPr>
        <p:spPr>
          <a:xfrm>
            <a:off x="3160550" y="3539400"/>
            <a:ext cx="3766800" cy="1321500"/>
          </a:xfrm>
          <a:prstGeom prst="rect">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70" name="Google Shape;870;p92"/>
          <p:cNvSpPr/>
          <p:nvPr/>
        </p:nvSpPr>
        <p:spPr>
          <a:xfrm>
            <a:off x="3085650" y="811800"/>
            <a:ext cx="3841800" cy="887700"/>
          </a:xfrm>
          <a:prstGeom prst="rect">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71" name="Google Shape;871;p92"/>
          <p:cNvSpPr/>
          <p:nvPr/>
        </p:nvSpPr>
        <p:spPr>
          <a:xfrm>
            <a:off x="6927350" y="817800"/>
            <a:ext cx="2155500" cy="3965700"/>
          </a:xfrm>
          <a:prstGeom prst="rect">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86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86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87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87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sp>
        <p:nvSpPr>
          <p:cNvPr id="876" name="Google Shape;876;p93"/>
          <p:cNvSpPr txBox="1"/>
          <p:nvPr>
            <p:ph type="title"/>
          </p:nvPr>
        </p:nvSpPr>
        <p:spPr>
          <a:xfrm>
            <a:off x="218350" y="0"/>
            <a:ext cx="9043200" cy="8178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b="1" i="1" lang="en" sz="1900"/>
              <a:t>… and new understading on traits’ dependence on the environment</a:t>
            </a:r>
            <a:endParaRPr b="1" i="1" sz="1900"/>
          </a:p>
        </p:txBody>
      </p:sp>
      <p:pic>
        <p:nvPicPr>
          <p:cNvPr id="877" name="Google Shape;877;p93" title="Screenshot 2025-09-15 at 6.07.36 PM.png"/>
          <p:cNvPicPr preferRelativeResize="0"/>
          <p:nvPr/>
        </p:nvPicPr>
        <p:blipFill rotWithShape="1">
          <a:blip r:embed="rId3">
            <a:alphaModFix/>
          </a:blip>
          <a:srcRect b="0" l="0" r="1681" t="0"/>
          <a:stretch/>
        </p:blipFill>
        <p:spPr>
          <a:xfrm>
            <a:off x="100800" y="1184975"/>
            <a:ext cx="9043198" cy="3137981"/>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1" name="Shape 881"/>
        <p:cNvGrpSpPr/>
        <p:nvPr/>
      </p:nvGrpSpPr>
      <p:grpSpPr>
        <a:xfrm>
          <a:off x="0" y="0"/>
          <a:ext cx="0" cy="0"/>
          <a:chOff x="0" y="0"/>
          <a:chExt cx="0" cy="0"/>
        </a:xfrm>
      </p:grpSpPr>
      <p:sp>
        <p:nvSpPr>
          <p:cNvPr id="882" name="Google Shape;882;p94"/>
          <p:cNvSpPr txBox="1"/>
          <p:nvPr>
            <p:ph type="title"/>
          </p:nvPr>
        </p:nvSpPr>
        <p:spPr>
          <a:xfrm>
            <a:off x="218350" y="0"/>
            <a:ext cx="9043200" cy="8178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b="1" i="1" lang="en" sz="2100"/>
              <a:t>Trait Coordination Leads to Emergent Environment-Trait Axes</a:t>
            </a:r>
            <a:endParaRPr b="1" i="1" sz="2100"/>
          </a:p>
        </p:txBody>
      </p:sp>
      <p:pic>
        <p:nvPicPr>
          <p:cNvPr id="883" name="Google Shape;883;p94" title="Screen Shot 2025-09-08 at 9.57.28 PM.png"/>
          <p:cNvPicPr preferRelativeResize="0"/>
          <p:nvPr/>
        </p:nvPicPr>
        <p:blipFill>
          <a:blip r:embed="rId3">
            <a:alphaModFix/>
          </a:blip>
          <a:stretch>
            <a:fillRect/>
          </a:stretch>
        </p:blipFill>
        <p:spPr>
          <a:xfrm>
            <a:off x="818848" y="735311"/>
            <a:ext cx="7808312" cy="4399801"/>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sp>
        <p:nvSpPr>
          <p:cNvPr id="888" name="Google Shape;888;p95"/>
          <p:cNvSpPr txBox="1"/>
          <p:nvPr>
            <p:ph type="title"/>
          </p:nvPr>
        </p:nvSpPr>
        <p:spPr>
          <a:xfrm>
            <a:off x="218350" y="0"/>
            <a:ext cx="9043200" cy="8178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b="1" i="1" lang="en" sz="1900"/>
              <a:t>… and new understading on traits’ dependence on the environment</a:t>
            </a:r>
            <a:endParaRPr b="1" i="1" sz="1900"/>
          </a:p>
        </p:txBody>
      </p:sp>
      <p:pic>
        <p:nvPicPr>
          <p:cNvPr id="889" name="Google Shape;889;p95" title="Screenshot 2025-09-15 at 6.06.43 PM.png"/>
          <p:cNvPicPr preferRelativeResize="0"/>
          <p:nvPr/>
        </p:nvPicPr>
        <p:blipFill rotWithShape="1">
          <a:blip r:embed="rId3">
            <a:alphaModFix/>
          </a:blip>
          <a:srcRect b="0" l="626" r="0" t="2534"/>
          <a:stretch/>
        </p:blipFill>
        <p:spPr>
          <a:xfrm>
            <a:off x="173175" y="870050"/>
            <a:ext cx="8935402" cy="38775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4"/>
          <p:cNvSpPr txBox="1"/>
          <p:nvPr>
            <p:ph type="title"/>
          </p:nvPr>
        </p:nvSpPr>
        <p:spPr>
          <a:xfrm>
            <a:off x="218350" y="0"/>
            <a:ext cx="8749500" cy="8178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1B285E"/>
              </a:buClr>
              <a:buSzPts val="4100"/>
              <a:buFont typeface="Verdana"/>
              <a:buNone/>
            </a:pPr>
            <a:r>
              <a:rPr b="1" i="1" lang="en" sz="2200"/>
              <a:t>… but what new understanding did we gain?</a:t>
            </a:r>
            <a:endParaRPr b="1" i="1" sz="2200">
              <a:solidFill>
                <a:srgbClr val="FF0000"/>
              </a:solidFill>
            </a:endParaRPr>
          </a:p>
        </p:txBody>
      </p:sp>
      <p:sp>
        <p:nvSpPr>
          <p:cNvPr id="164" name="Google Shape;164;p24"/>
          <p:cNvSpPr txBox="1"/>
          <p:nvPr/>
        </p:nvSpPr>
        <p:spPr>
          <a:xfrm>
            <a:off x="1491875" y="4099650"/>
            <a:ext cx="66825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 sz="2000"/>
              <a:t>Example of (variational) autoencoder in computer vision</a:t>
            </a:r>
            <a:endParaRPr sz="2000"/>
          </a:p>
          <a:p>
            <a:pPr indent="0" lvl="0" marL="0" marR="0" rtl="0" algn="ctr">
              <a:lnSpc>
                <a:spcPct val="100000"/>
              </a:lnSpc>
              <a:spcBef>
                <a:spcPts val="0"/>
              </a:spcBef>
              <a:spcAft>
                <a:spcPts val="0"/>
              </a:spcAft>
              <a:buNone/>
            </a:pPr>
            <a:r>
              <a:rPr lang="en" sz="2000"/>
              <a:t>Are there equivalent </a:t>
            </a:r>
            <a:r>
              <a:rPr b="1" lang="en" sz="2000"/>
              <a:t>dimensional reductions</a:t>
            </a:r>
            <a:r>
              <a:rPr lang="en" sz="2000"/>
              <a:t> in climate?</a:t>
            </a:r>
            <a:endParaRPr sz="2000"/>
          </a:p>
        </p:txBody>
      </p:sp>
      <p:pic>
        <p:nvPicPr>
          <p:cNvPr id="165" name="Google Shape;165;p24" title="Screenshot 2025-09-16 at 6.06.04 AM.png"/>
          <p:cNvPicPr preferRelativeResize="0"/>
          <p:nvPr/>
        </p:nvPicPr>
        <p:blipFill rotWithShape="1">
          <a:blip r:embed="rId3">
            <a:alphaModFix/>
          </a:blip>
          <a:srcRect b="0" l="0" r="0" t="2884"/>
          <a:stretch/>
        </p:blipFill>
        <p:spPr>
          <a:xfrm>
            <a:off x="2697164" y="817800"/>
            <a:ext cx="3749673" cy="328185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93" name="Shape 893"/>
        <p:cNvGrpSpPr/>
        <p:nvPr/>
      </p:nvGrpSpPr>
      <p:grpSpPr>
        <a:xfrm>
          <a:off x="0" y="0"/>
          <a:ext cx="0" cy="0"/>
          <a:chOff x="0" y="0"/>
          <a:chExt cx="0" cy="0"/>
        </a:xfrm>
      </p:grpSpPr>
      <p:sp>
        <p:nvSpPr>
          <p:cNvPr id="894" name="Google Shape;894;p96"/>
          <p:cNvSpPr txBox="1"/>
          <p:nvPr>
            <p:ph type="title"/>
          </p:nvPr>
        </p:nvSpPr>
        <p:spPr>
          <a:xfrm>
            <a:off x="181750" y="140050"/>
            <a:ext cx="8520600" cy="49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2100">
                <a:solidFill>
                  <a:srgbClr val="1B285E"/>
                </a:solidFill>
              </a:rPr>
              <a:t>The times … they are a-changin’</a:t>
            </a:r>
            <a:endParaRPr/>
          </a:p>
        </p:txBody>
      </p:sp>
      <p:sp>
        <p:nvSpPr>
          <p:cNvPr id="895" name="Google Shape;895;p96"/>
          <p:cNvSpPr txBox="1"/>
          <p:nvPr/>
        </p:nvSpPr>
        <p:spPr>
          <a:xfrm>
            <a:off x="455225" y="1145650"/>
            <a:ext cx="8063700" cy="23550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b="1" i="1" lang="en" sz="1500">
                <a:solidFill>
                  <a:srgbClr val="203864"/>
                </a:solidFill>
              </a:rPr>
              <a:t>Fear</a:t>
            </a:r>
            <a:r>
              <a:rPr b="1" lang="en" sz="1500">
                <a:solidFill>
                  <a:srgbClr val="203864"/>
                </a:solidFill>
              </a:rPr>
              <a:t> is driving many of the societal changes we are facing.</a:t>
            </a:r>
            <a:endParaRPr b="1" sz="1500">
              <a:solidFill>
                <a:srgbClr val="203864"/>
              </a:solidFill>
            </a:endParaRPr>
          </a:p>
          <a:p>
            <a:pPr indent="0" lvl="0" marL="0" rtl="0" algn="l">
              <a:lnSpc>
                <a:spcPct val="120000"/>
              </a:lnSpc>
              <a:spcBef>
                <a:spcPts val="0"/>
              </a:spcBef>
              <a:spcAft>
                <a:spcPts val="0"/>
              </a:spcAft>
              <a:buNone/>
            </a:pPr>
            <a:r>
              <a:t/>
            </a:r>
            <a:endParaRPr b="1" sz="1500">
              <a:solidFill>
                <a:srgbClr val="203864"/>
              </a:solidFill>
            </a:endParaRPr>
          </a:p>
          <a:p>
            <a:pPr indent="-323850" lvl="0" marL="457200" rtl="0" algn="l">
              <a:lnSpc>
                <a:spcPct val="120000"/>
              </a:lnSpc>
              <a:spcBef>
                <a:spcPts val="0"/>
              </a:spcBef>
              <a:spcAft>
                <a:spcPts val="0"/>
              </a:spcAft>
              <a:buClr>
                <a:srgbClr val="203864"/>
              </a:buClr>
              <a:buSzPts val="1500"/>
              <a:buAutoNum type="arabicPeriod"/>
            </a:pPr>
            <a:r>
              <a:rPr b="1" lang="en" sz="1500">
                <a:solidFill>
                  <a:srgbClr val="203864"/>
                </a:solidFill>
              </a:rPr>
              <a:t>Let us be </a:t>
            </a:r>
            <a:r>
              <a:rPr b="1" i="1" lang="en" sz="1500">
                <a:solidFill>
                  <a:srgbClr val="203864"/>
                </a:solidFill>
              </a:rPr>
              <a:t>kind</a:t>
            </a:r>
            <a:r>
              <a:rPr b="1" lang="en" sz="1500">
                <a:solidFill>
                  <a:srgbClr val="203864"/>
                </a:solidFill>
              </a:rPr>
              <a:t> to each other.</a:t>
            </a:r>
            <a:endParaRPr b="1" sz="1500" u="sng">
              <a:solidFill>
                <a:srgbClr val="203864"/>
              </a:solidFill>
            </a:endParaRPr>
          </a:p>
          <a:p>
            <a:pPr indent="-323850" lvl="0" marL="457200" rtl="0" algn="l">
              <a:lnSpc>
                <a:spcPct val="120000"/>
              </a:lnSpc>
              <a:spcBef>
                <a:spcPts val="0"/>
              </a:spcBef>
              <a:spcAft>
                <a:spcPts val="0"/>
              </a:spcAft>
              <a:buClr>
                <a:srgbClr val="203864"/>
              </a:buClr>
              <a:buSzPts val="1500"/>
              <a:buAutoNum type="arabicPeriod"/>
            </a:pPr>
            <a:r>
              <a:rPr b="1" i="1" lang="en" sz="1500">
                <a:solidFill>
                  <a:srgbClr val="203864"/>
                </a:solidFill>
              </a:rPr>
              <a:t>Nurture</a:t>
            </a:r>
            <a:r>
              <a:rPr b="1" lang="en" sz="1500">
                <a:solidFill>
                  <a:srgbClr val="203864"/>
                </a:solidFill>
              </a:rPr>
              <a:t> the changes you want to see in society:</a:t>
            </a:r>
            <a:endParaRPr b="1" sz="1500">
              <a:solidFill>
                <a:srgbClr val="203864"/>
              </a:solidFill>
            </a:endParaRPr>
          </a:p>
          <a:p>
            <a:pPr indent="0" lvl="0" marL="457200" rtl="0" algn="l">
              <a:lnSpc>
                <a:spcPct val="120000"/>
              </a:lnSpc>
              <a:spcBef>
                <a:spcPts val="0"/>
              </a:spcBef>
              <a:spcAft>
                <a:spcPts val="0"/>
              </a:spcAft>
              <a:buNone/>
            </a:pPr>
            <a:r>
              <a:rPr b="1" lang="en" sz="1500">
                <a:solidFill>
                  <a:srgbClr val="203864"/>
                </a:solidFill>
              </a:rPr>
              <a:t>Be </a:t>
            </a:r>
            <a:r>
              <a:rPr b="1" i="1" lang="en" sz="1500">
                <a:solidFill>
                  <a:srgbClr val="203864"/>
                </a:solidFill>
              </a:rPr>
              <a:t>open</a:t>
            </a:r>
            <a:r>
              <a:rPr b="1" lang="en" sz="1500">
                <a:solidFill>
                  <a:srgbClr val="203864"/>
                </a:solidFill>
              </a:rPr>
              <a:t> to new ideas,</a:t>
            </a:r>
            <a:endParaRPr b="1" sz="1500">
              <a:solidFill>
                <a:srgbClr val="203864"/>
              </a:solidFill>
            </a:endParaRPr>
          </a:p>
          <a:p>
            <a:pPr indent="0" lvl="0" marL="457200" rtl="0" algn="l">
              <a:lnSpc>
                <a:spcPct val="120000"/>
              </a:lnSpc>
              <a:spcBef>
                <a:spcPts val="0"/>
              </a:spcBef>
              <a:spcAft>
                <a:spcPts val="0"/>
              </a:spcAft>
              <a:buNone/>
            </a:pPr>
            <a:r>
              <a:rPr b="1" lang="en" sz="1500">
                <a:solidFill>
                  <a:srgbClr val="203864"/>
                </a:solidFill>
              </a:rPr>
              <a:t>allow </a:t>
            </a:r>
            <a:r>
              <a:rPr b="1" i="1" lang="en" sz="1500">
                <a:solidFill>
                  <a:srgbClr val="203864"/>
                </a:solidFill>
              </a:rPr>
              <a:t>creativity</a:t>
            </a:r>
            <a:r>
              <a:rPr b="1" lang="en" sz="1500" u="sng">
                <a:solidFill>
                  <a:srgbClr val="203864"/>
                </a:solidFill>
              </a:rPr>
              <a:t>,</a:t>
            </a:r>
            <a:endParaRPr b="1" sz="1500" u="sng">
              <a:solidFill>
                <a:srgbClr val="203864"/>
              </a:solidFill>
            </a:endParaRPr>
          </a:p>
          <a:p>
            <a:pPr indent="0" lvl="0" marL="457200" rtl="0" algn="l">
              <a:lnSpc>
                <a:spcPct val="120000"/>
              </a:lnSpc>
              <a:spcBef>
                <a:spcPts val="0"/>
              </a:spcBef>
              <a:spcAft>
                <a:spcPts val="0"/>
              </a:spcAft>
              <a:buNone/>
            </a:pPr>
            <a:r>
              <a:rPr b="1" lang="en" sz="1500">
                <a:solidFill>
                  <a:srgbClr val="203864"/>
                </a:solidFill>
              </a:rPr>
              <a:t>Don’t be afraid to </a:t>
            </a:r>
            <a:r>
              <a:rPr b="1" i="1" lang="en" sz="1500">
                <a:solidFill>
                  <a:srgbClr val="203864"/>
                </a:solidFill>
              </a:rPr>
              <a:t>change</a:t>
            </a:r>
            <a:r>
              <a:rPr b="1" lang="en" sz="1500">
                <a:solidFill>
                  <a:srgbClr val="203864"/>
                </a:solidFill>
              </a:rPr>
              <a:t> and take </a:t>
            </a:r>
            <a:r>
              <a:rPr b="1" i="1" lang="en" sz="1500">
                <a:solidFill>
                  <a:srgbClr val="203864"/>
                </a:solidFill>
              </a:rPr>
              <a:t>risks</a:t>
            </a:r>
            <a:r>
              <a:rPr b="1" lang="en" sz="1500">
                <a:solidFill>
                  <a:srgbClr val="203864"/>
                </a:solidFill>
              </a:rPr>
              <a:t>.</a:t>
            </a:r>
            <a:endParaRPr b="1" sz="1500">
              <a:solidFill>
                <a:srgbClr val="203864"/>
              </a:solidFill>
            </a:endParaRPr>
          </a:p>
          <a:p>
            <a:pPr indent="-323850" lvl="0" marL="457200" rtl="0" algn="l">
              <a:lnSpc>
                <a:spcPct val="120000"/>
              </a:lnSpc>
              <a:spcBef>
                <a:spcPts val="0"/>
              </a:spcBef>
              <a:spcAft>
                <a:spcPts val="0"/>
              </a:spcAft>
              <a:buClr>
                <a:srgbClr val="203864"/>
              </a:buClr>
              <a:buSzPts val="1500"/>
              <a:buAutoNum type="arabicPeriod"/>
            </a:pPr>
            <a:r>
              <a:rPr b="1" i="1" lang="en" sz="1500">
                <a:solidFill>
                  <a:srgbClr val="203864"/>
                </a:solidFill>
              </a:rPr>
              <a:t>Local </a:t>
            </a:r>
            <a:r>
              <a:rPr b="1" lang="en" sz="1500">
                <a:solidFill>
                  <a:srgbClr val="203864"/>
                </a:solidFill>
              </a:rPr>
              <a:t>changes can have a positive impact</a:t>
            </a:r>
            <a:endParaRPr b="1" sz="1500">
              <a:solidFill>
                <a:srgbClr val="203864"/>
              </a:solidFill>
            </a:endParaRPr>
          </a:p>
        </p:txBody>
      </p:sp>
      <p:pic>
        <p:nvPicPr>
          <p:cNvPr id="896" name="Google Shape;896;p96"/>
          <p:cNvPicPr preferRelativeResize="0"/>
          <p:nvPr/>
        </p:nvPicPr>
        <p:blipFill>
          <a:blip r:embed="rId3">
            <a:alphaModFix/>
          </a:blip>
          <a:stretch>
            <a:fillRect/>
          </a:stretch>
        </p:blipFill>
        <p:spPr>
          <a:xfrm>
            <a:off x="5954801" y="1260337"/>
            <a:ext cx="3189202" cy="212561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5"/>
          <p:cNvSpPr txBox="1"/>
          <p:nvPr>
            <p:ph type="title"/>
          </p:nvPr>
        </p:nvSpPr>
        <p:spPr>
          <a:xfrm>
            <a:off x="218350" y="0"/>
            <a:ext cx="8749500" cy="8178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1B285E"/>
              </a:buClr>
              <a:buSzPts val="4100"/>
              <a:buFont typeface="Verdana"/>
              <a:buNone/>
            </a:pPr>
            <a:r>
              <a:rPr b="1" i="1" lang="en" sz="2200"/>
              <a:t>Examples of latent spaces in climate</a:t>
            </a:r>
            <a:endParaRPr b="1" i="1" sz="2200">
              <a:solidFill>
                <a:srgbClr val="FF0000"/>
              </a:solidFill>
            </a:endParaRPr>
          </a:p>
        </p:txBody>
      </p:sp>
      <p:sp>
        <p:nvSpPr>
          <p:cNvPr id="171" name="Google Shape;171;p25"/>
          <p:cNvSpPr txBox="1"/>
          <p:nvPr/>
        </p:nvSpPr>
        <p:spPr>
          <a:xfrm>
            <a:off x="922200" y="1775425"/>
            <a:ext cx="7299600" cy="1015800"/>
          </a:xfrm>
          <a:prstGeom prst="rect">
            <a:avLst/>
          </a:prstGeom>
          <a:noFill/>
          <a:ln>
            <a:noFill/>
          </a:ln>
        </p:spPr>
        <p:txBody>
          <a:bodyPr anchorCtr="0" anchor="t" bIns="45700" lIns="91425" spcFirstLastPara="1" rIns="91425" wrap="square" tIns="45700">
            <a:spAutoFit/>
          </a:bodyPr>
          <a:lstStyle/>
          <a:p>
            <a:pPr indent="0" lvl="0" marL="457200" marR="0" rtl="0" algn="ctr">
              <a:lnSpc>
                <a:spcPct val="100000"/>
              </a:lnSpc>
              <a:spcBef>
                <a:spcPts val="0"/>
              </a:spcBef>
              <a:spcAft>
                <a:spcPts val="0"/>
              </a:spcAft>
              <a:buNone/>
            </a:pPr>
            <a:r>
              <a:rPr lang="en" sz="2000">
                <a:solidFill>
                  <a:schemeClr val="dk1"/>
                </a:solidFill>
              </a:rPr>
              <a:t>1. Turbulence - Prediction</a:t>
            </a:r>
            <a:endParaRPr sz="2000">
              <a:solidFill>
                <a:schemeClr val="dk1"/>
              </a:solidFill>
            </a:endParaRPr>
          </a:p>
          <a:p>
            <a:pPr indent="0" lvl="0" marL="457200" rtl="0" algn="ctr">
              <a:spcBef>
                <a:spcPts val="0"/>
              </a:spcBef>
              <a:spcAft>
                <a:spcPts val="0"/>
              </a:spcAft>
              <a:buNone/>
            </a:pPr>
            <a:r>
              <a:rPr lang="en" sz="2000">
                <a:solidFill>
                  <a:schemeClr val="dk1"/>
                </a:solidFill>
              </a:rPr>
              <a:t>2. </a:t>
            </a:r>
            <a:r>
              <a:rPr lang="en" sz="2000">
                <a:solidFill>
                  <a:schemeClr val="dk1"/>
                </a:solidFill>
              </a:rPr>
              <a:t>Latent space and data assimilation - Model-data fusion</a:t>
            </a:r>
            <a:endParaRPr sz="2000">
              <a:solidFill>
                <a:schemeClr val="dk1"/>
              </a:solidFill>
            </a:endParaRPr>
          </a:p>
          <a:p>
            <a:pPr indent="0" lvl="0" marL="457200" rtl="0" algn="ctr">
              <a:spcBef>
                <a:spcPts val="0"/>
              </a:spcBef>
              <a:spcAft>
                <a:spcPts val="0"/>
              </a:spcAft>
              <a:buNone/>
            </a:pPr>
            <a:r>
              <a:rPr lang="en" sz="2000">
                <a:solidFill>
                  <a:schemeClr val="dk1"/>
                </a:solidFill>
              </a:rPr>
              <a:t>3. </a:t>
            </a:r>
            <a:r>
              <a:rPr lang="en" sz="2000">
                <a:solidFill>
                  <a:schemeClr val="dk1"/>
                </a:solidFill>
              </a:rPr>
              <a:t>(Deep) convection - Understanding</a:t>
            </a:r>
            <a:endParaRPr sz="2000">
              <a:solidFill>
                <a:schemeClr val="dk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