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sldIdLst>
    <p:sldId id="263" r:id="rId4"/>
    <p:sldId id="294" r:id="rId5"/>
    <p:sldId id="326" r:id="rId6"/>
    <p:sldId id="325" r:id="rId7"/>
    <p:sldId id="367" r:id="rId8"/>
    <p:sldId id="329" r:id="rId9"/>
    <p:sldId id="368" r:id="rId10"/>
    <p:sldId id="265" r:id="rId11"/>
    <p:sldId id="302" r:id="rId12"/>
    <p:sldId id="304" r:id="rId13"/>
    <p:sldId id="330" r:id="rId14"/>
    <p:sldId id="305" r:id="rId15"/>
    <p:sldId id="331" r:id="rId16"/>
    <p:sldId id="365" r:id="rId17"/>
    <p:sldId id="360" r:id="rId18"/>
    <p:sldId id="366" r:id="rId19"/>
    <p:sldId id="332" r:id="rId20"/>
    <p:sldId id="361" r:id="rId21"/>
    <p:sldId id="362" r:id="rId22"/>
    <p:sldId id="370" r:id="rId23"/>
    <p:sldId id="333" r:id="rId24"/>
    <p:sldId id="369" r:id="rId25"/>
    <p:sldId id="334" r:id="rId26"/>
    <p:sldId id="335" r:id="rId27"/>
    <p:sldId id="364"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4658" autoAdjust="0"/>
  </p:normalViewPr>
  <p:slideViewPr>
    <p:cSldViewPr showGuides="1">
      <p:cViewPr varScale="1">
        <p:scale>
          <a:sx n="120" d="100"/>
          <a:sy n="120" d="100"/>
        </p:scale>
        <p:origin x="149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6"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886" y="620688"/>
            <a:ext cx="2052228" cy="2052228"/>
          </a:xfrm>
          <a:prstGeom prst="rect">
            <a:avLst/>
          </a:prstGeom>
        </p:spPr>
      </p:pic>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563888" y="548680"/>
            <a:ext cx="5472608" cy="4536504"/>
          </a:xfrm>
        </p:spPr>
        <p:txBody>
          <a:bodyPr/>
          <a:lstStyle/>
          <a:p>
            <a:pPr algn="ctr"/>
            <a:r>
              <a:rPr lang="it-IT" sz="3200" dirty="0">
                <a:latin typeface="Garamond" panose="02020404030301010803" pitchFamily="18" charset="0"/>
              </a:rPr>
              <a:t>Lezione 13</a:t>
            </a:r>
          </a:p>
          <a:p>
            <a:endParaRPr lang="it-IT" sz="4400" i="1" dirty="0">
              <a:solidFill>
                <a:srgbClr val="FFFF00"/>
              </a:solidFill>
              <a:latin typeface="Garamond" panose="02020404030301010803" pitchFamily="18" charset="0"/>
            </a:endParaRPr>
          </a:p>
        </p:txBody>
      </p:sp>
      <p:sp>
        <p:nvSpPr>
          <p:cNvPr id="3" name="CasellaDiTesto 2">
            <a:extLst>
              <a:ext uri="{FF2B5EF4-FFF2-40B4-BE49-F238E27FC236}">
                <a16:creationId xmlns:a16="http://schemas.microsoft.com/office/drawing/2014/main" id="{20B7D486-F91A-114A-BDDE-E1CAADEF6509}"/>
              </a:ext>
            </a:extLst>
          </p:cNvPr>
          <p:cNvSpPr txBox="1"/>
          <p:nvPr/>
        </p:nvSpPr>
        <p:spPr>
          <a:xfrm rot="10800000" flipV="1">
            <a:off x="3851920" y="2635508"/>
            <a:ext cx="4968551" cy="2554545"/>
          </a:xfrm>
          <a:prstGeom prst="rect">
            <a:avLst/>
          </a:prstGeom>
          <a:noFill/>
        </p:spPr>
        <p:txBody>
          <a:bodyPr wrap="square" rtlCol="0">
            <a:spAutoFit/>
          </a:bodyPr>
          <a:lstStyle/>
          <a:p>
            <a:pPr algn="ctr"/>
            <a:r>
              <a:rPr lang="it-IT" sz="4000" dirty="0">
                <a:solidFill>
                  <a:srgbClr val="FFFF00"/>
                </a:solidFill>
                <a:latin typeface="Garamond" panose="02020404030301010803" pitchFamily="18" charset="0"/>
              </a:rPr>
              <a:t>La Politica</a:t>
            </a:r>
          </a:p>
          <a:p>
            <a:pPr algn="ctr"/>
            <a:r>
              <a:rPr lang="it-IT" sz="4000" dirty="0">
                <a:solidFill>
                  <a:srgbClr val="FFFF00"/>
                </a:solidFill>
                <a:latin typeface="Garamond" panose="02020404030301010803" pitchFamily="18" charset="0"/>
              </a:rPr>
              <a:t>SANITARIA</a:t>
            </a:r>
          </a:p>
          <a:p>
            <a:pPr algn="ctr"/>
            <a:r>
              <a:rPr lang="it-IT" sz="4000" dirty="0">
                <a:solidFill>
                  <a:srgbClr val="FFFF00"/>
                </a:solidFill>
                <a:latin typeface="Garamond" panose="02020404030301010803" pitchFamily="18" charset="0"/>
              </a:rPr>
              <a:t>Come gioco strategico</a:t>
            </a:r>
          </a:p>
          <a:p>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4B1538-630B-DC42-8E26-4EA2602567EF}"/>
              </a:ext>
            </a:extLst>
          </p:cNvPr>
          <p:cNvSpPr>
            <a:spLocks noGrp="1"/>
          </p:cNvSpPr>
          <p:nvPr>
            <p:ph type="body" sz="quarter" idx="10"/>
          </p:nvPr>
        </p:nvSpPr>
        <p:spPr>
          <a:xfrm>
            <a:off x="359569" y="116632"/>
            <a:ext cx="8424862" cy="648071"/>
          </a:xfrm>
        </p:spPr>
        <p:txBody>
          <a:bodyPr/>
          <a:lstStyle/>
          <a:p>
            <a:pPr algn="ctr"/>
            <a:r>
              <a:rPr lang="it-IT" sz="2800" dirty="0">
                <a:solidFill>
                  <a:srgbClr val="C00000"/>
                </a:solidFill>
                <a:latin typeface="Garamond" panose="02020404030301010803" pitchFamily="18" charset="0"/>
              </a:rPr>
              <a:t> Gli attori e le regole del gioco. Il livello </a:t>
            </a:r>
            <a:r>
              <a:rPr lang="it-IT" sz="2800" i="1" dirty="0">
                <a:solidFill>
                  <a:srgbClr val="C00000"/>
                </a:solidFill>
                <a:latin typeface="Garamond" panose="02020404030301010803" pitchFamily="18" charset="0"/>
              </a:rPr>
              <a:t>NAZIONALE </a:t>
            </a:r>
          </a:p>
        </p:txBody>
      </p:sp>
      <p:sp>
        <p:nvSpPr>
          <p:cNvPr id="3" name="Segnaposto testo 2">
            <a:extLst>
              <a:ext uri="{FF2B5EF4-FFF2-40B4-BE49-F238E27FC236}">
                <a16:creationId xmlns:a16="http://schemas.microsoft.com/office/drawing/2014/main" id="{769D4156-9645-864B-93EE-730E3374360A}"/>
              </a:ext>
            </a:extLst>
          </p:cNvPr>
          <p:cNvSpPr>
            <a:spLocks noGrp="1"/>
          </p:cNvSpPr>
          <p:nvPr>
            <p:ph type="body" sz="quarter" idx="11"/>
          </p:nvPr>
        </p:nvSpPr>
        <p:spPr>
          <a:xfrm>
            <a:off x="0" y="764703"/>
            <a:ext cx="9144000" cy="5256586"/>
          </a:xfrm>
        </p:spPr>
        <p:txBody>
          <a:bodyPr/>
          <a:lstStyle/>
          <a:p>
            <a:pPr indent="-285750" algn="just">
              <a:spcBef>
                <a:spcPts val="0"/>
              </a:spcBef>
              <a:buFont typeface="Arial" panose="020B0604020202020204" pitchFamily="34" charset="0"/>
              <a:buChar char="•"/>
            </a:pPr>
            <a:r>
              <a:rPr lang="it-IT" sz="2400" dirty="0">
                <a:latin typeface="Garamond" panose="02020404030301010803" pitchFamily="18" charset="0"/>
              </a:rPr>
              <a:t>il Ministero della Salute ricopre ancora oggi un ruolo centrale nel coordinamento del SSN. Al Ministero della Salute compete innanzitutto </a:t>
            </a:r>
            <a:r>
              <a:rPr lang="it-IT" sz="2400" b="1" dirty="0">
                <a:latin typeface="Garamond" panose="02020404030301010803" pitchFamily="18" charset="0"/>
              </a:rPr>
              <a:t>determinare il budget complessivo da destinare al servizio sanitario pubblico</a:t>
            </a:r>
            <a:r>
              <a:rPr lang="it-IT" sz="2400" dirty="0">
                <a:latin typeface="Garamond" panose="02020404030301010803" pitchFamily="18" charset="0"/>
              </a:rPr>
              <a:t>. Un secondo compito strategico riguarda </a:t>
            </a:r>
            <a:r>
              <a:rPr lang="it-IT" sz="2400" b="1" dirty="0">
                <a:latin typeface="Garamond" panose="02020404030301010803" pitchFamily="18" charset="0"/>
              </a:rPr>
              <a:t>la definizione dei cosiddetti «livelli essenziali di assistenza» (LEA), </a:t>
            </a:r>
            <a:r>
              <a:rPr lang="it-IT" sz="2400" dirty="0">
                <a:latin typeface="Garamond" panose="02020404030301010803" pitchFamily="18" charset="0"/>
              </a:rPr>
              <a:t>di cui si tratterà tra poco.</a:t>
            </a:r>
          </a:p>
          <a:p>
            <a:pPr indent="-285750" algn="just">
              <a:spcBef>
                <a:spcPts val="0"/>
              </a:spcBef>
              <a:buFont typeface="Arial" panose="020B0604020202020204" pitchFamily="34" charset="0"/>
              <a:buChar char="•"/>
            </a:pPr>
            <a:r>
              <a:rPr lang="it-IT" sz="2600" dirty="0">
                <a:latin typeface="Garamond" panose="02020404030301010803" pitchFamily="18" charset="0"/>
              </a:rPr>
              <a:t>Enti pubblici vigilati e finanziati dal Ministero della Salute, tra cui:</a:t>
            </a:r>
          </a:p>
          <a:p>
            <a:pPr indent="313200" algn="just">
              <a:spcBef>
                <a:spcPts val="0"/>
              </a:spcBef>
              <a:buFont typeface="+mj-lt"/>
              <a:buAutoNum type="arabicPeriod"/>
            </a:pPr>
            <a:r>
              <a:rPr lang="it-IT" sz="2600" dirty="0">
                <a:highlight>
                  <a:srgbClr val="FFFF00"/>
                </a:highlight>
                <a:latin typeface="Garamond" panose="02020404030301010803" pitchFamily="18" charset="0"/>
              </a:rPr>
              <a:t>L’</a:t>
            </a:r>
            <a:r>
              <a:rPr lang="it-IT" sz="2600" i="1" dirty="0">
                <a:highlight>
                  <a:srgbClr val="FFFF00"/>
                </a:highlight>
                <a:latin typeface="Garamond" panose="02020404030301010803" pitchFamily="18" charset="0"/>
              </a:rPr>
              <a:t>Istituto superiore di sanità</a:t>
            </a:r>
            <a:r>
              <a:rPr lang="it-IT" sz="2600" dirty="0">
                <a:highlight>
                  <a:srgbClr val="FFFF00"/>
                </a:highlight>
                <a:latin typeface="Garamond" panose="02020404030301010803" pitchFamily="18" charset="0"/>
              </a:rPr>
              <a:t> </a:t>
            </a:r>
            <a:r>
              <a:rPr lang="it-IT" sz="2600" dirty="0">
                <a:latin typeface="Garamond" panose="02020404030301010803" pitchFamily="18" charset="0"/>
              </a:rPr>
              <a:t>svolge attività di ricerca scientifica, controllo, documentazione e formazione in materia di salute pubblica.</a:t>
            </a:r>
          </a:p>
          <a:p>
            <a:pPr indent="313200" algn="just">
              <a:spcBef>
                <a:spcPts val="0"/>
              </a:spcBef>
              <a:buFont typeface="+mj-lt"/>
              <a:buAutoNum type="arabicPeriod"/>
            </a:pPr>
            <a:r>
              <a:rPr lang="it-IT" sz="2600" i="1" dirty="0">
                <a:highlight>
                  <a:srgbClr val="FFFF00"/>
                </a:highlight>
                <a:latin typeface="Garamond" panose="02020404030301010803" pitchFamily="18" charset="0"/>
              </a:rPr>
              <a:t>Agenzia italiana del farmaco </a:t>
            </a:r>
            <a:r>
              <a:rPr lang="it-IT" sz="2600" dirty="0">
                <a:highlight>
                  <a:srgbClr val="FFFF00"/>
                </a:highlight>
                <a:latin typeface="Garamond" panose="02020404030301010803" pitchFamily="18" charset="0"/>
              </a:rPr>
              <a:t>(</a:t>
            </a:r>
            <a:r>
              <a:rPr lang="it-IT" sz="2600" dirty="0" err="1">
                <a:highlight>
                  <a:srgbClr val="FFFF00"/>
                </a:highlight>
                <a:latin typeface="Garamond" panose="02020404030301010803" pitchFamily="18" charset="0"/>
              </a:rPr>
              <a:t>Aifa</a:t>
            </a:r>
            <a:r>
              <a:rPr lang="it-IT" sz="2600" dirty="0">
                <a:latin typeface="Garamond" panose="02020404030301010803" pitchFamily="18" charset="0"/>
              </a:rPr>
              <a:t>), operativa a partire dal 2004,  a cui è affidata la regolazione dell’intera filiera farmaceutica in Italia. </a:t>
            </a:r>
          </a:p>
          <a:p>
            <a:pPr indent="313200" algn="just">
              <a:spcBef>
                <a:spcPts val="0"/>
              </a:spcBef>
              <a:buFont typeface="+mj-lt"/>
              <a:buAutoNum type="arabicPeriod"/>
            </a:pPr>
            <a:r>
              <a:rPr lang="it-IT" sz="2600" i="1" dirty="0">
                <a:highlight>
                  <a:srgbClr val="FFFF00"/>
                </a:highlight>
                <a:latin typeface="Garamond" panose="02020404030301010803" pitchFamily="18" charset="0"/>
              </a:rPr>
              <a:t>Agenzia nazionale per i servizi sanitari regionali </a:t>
            </a:r>
            <a:r>
              <a:rPr lang="it-IT" sz="2600" dirty="0">
                <a:highlight>
                  <a:srgbClr val="FFFF00"/>
                </a:highlight>
                <a:latin typeface="Garamond" panose="02020404030301010803" pitchFamily="18" charset="0"/>
              </a:rPr>
              <a:t>(</a:t>
            </a:r>
            <a:r>
              <a:rPr lang="it-IT" sz="2600" dirty="0" err="1">
                <a:highlight>
                  <a:srgbClr val="FFFF00"/>
                </a:highlight>
                <a:latin typeface="Garamond" panose="02020404030301010803" pitchFamily="18" charset="0"/>
              </a:rPr>
              <a:t>Agenas</a:t>
            </a:r>
            <a:r>
              <a:rPr lang="it-IT" sz="2600" dirty="0">
                <a:latin typeface="Garamond" panose="02020404030301010803" pitchFamily="18" charset="0"/>
              </a:rPr>
              <a:t>), istituita nel 1993, fornisce supporto tecnico-operativo al Ministero della Salute e alle regioni nel rilevare costi ed efficacia dei servizi erogati ai cittadini</a:t>
            </a:r>
            <a:r>
              <a:rPr lang="it-IT" sz="2800" dirty="0">
                <a:latin typeface="Garamond" panose="02020404030301010803" pitchFamily="18" charset="0"/>
              </a:rPr>
              <a:t>. </a:t>
            </a:r>
          </a:p>
          <a:p>
            <a:endParaRPr lang="en-GB" dirty="0"/>
          </a:p>
        </p:txBody>
      </p:sp>
    </p:spTree>
    <p:extLst>
      <p:ext uri="{BB962C8B-B14F-4D97-AF65-F5344CB8AC3E}">
        <p14:creationId xmlns:p14="http://schemas.microsoft.com/office/powerpoint/2010/main" val="20212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4B1538-630B-DC42-8E26-4EA2602567EF}"/>
              </a:ext>
            </a:extLst>
          </p:cNvPr>
          <p:cNvSpPr>
            <a:spLocks noGrp="1"/>
          </p:cNvSpPr>
          <p:nvPr>
            <p:ph type="body" sz="quarter" idx="10"/>
          </p:nvPr>
        </p:nvSpPr>
        <p:spPr>
          <a:xfrm>
            <a:off x="359569" y="116632"/>
            <a:ext cx="8424862" cy="648071"/>
          </a:xfrm>
        </p:spPr>
        <p:txBody>
          <a:bodyPr/>
          <a:lstStyle/>
          <a:p>
            <a:pPr algn="ctr"/>
            <a:r>
              <a:rPr lang="it-IT" sz="2800" dirty="0">
                <a:solidFill>
                  <a:srgbClr val="C00000"/>
                </a:solidFill>
                <a:latin typeface="Garamond" panose="02020404030301010803" pitchFamily="18" charset="0"/>
              </a:rPr>
              <a:t> Gli attori e le regole del gioco. Il livello </a:t>
            </a:r>
            <a:r>
              <a:rPr lang="it-IT" sz="2800" i="1" dirty="0">
                <a:solidFill>
                  <a:srgbClr val="C00000"/>
                </a:solidFill>
                <a:latin typeface="Garamond" panose="02020404030301010803" pitchFamily="18" charset="0"/>
              </a:rPr>
              <a:t>REGIONALE </a:t>
            </a:r>
          </a:p>
        </p:txBody>
      </p:sp>
      <p:sp>
        <p:nvSpPr>
          <p:cNvPr id="3" name="Segnaposto testo 2">
            <a:extLst>
              <a:ext uri="{FF2B5EF4-FFF2-40B4-BE49-F238E27FC236}">
                <a16:creationId xmlns:a16="http://schemas.microsoft.com/office/drawing/2014/main" id="{769D4156-9645-864B-93EE-730E3374360A}"/>
              </a:ext>
            </a:extLst>
          </p:cNvPr>
          <p:cNvSpPr>
            <a:spLocks noGrp="1"/>
          </p:cNvSpPr>
          <p:nvPr>
            <p:ph type="body" sz="quarter" idx="11"/>
          </p:nvPr>
        </p:nvSpPr>
        <p:spPr>
          <a:xfrm>
            <a:off x="0" y="764702"/>
            <a:ext cx="9144000" cy="5616625"/>
          </a:xfrm>
        </p:spPr>
        <p:txBody>
          <a:bodyPr/>
          <a:lstStyle/>
          <a:p>
            <a:pPr marL="342900" indent="-342900" algn="just">
              <a:spcBef>
                <a:spcPts val="0"/>
              </a:spcBef>
              <a:buFont typeface="Arial" panose="020B0604020202020204" pitchFamily="34" charset="0"/>
              <a:buChar char="•"/>
            </a:pPr>
            <a:r>
              <a:rPr lang="it-IT" sz="2400" dirty="0">
                <a:latin typeface="Garamond" panose="02020404030301010803" pitchFamily="18" charset="0"/>
              </a:rPr>
              <a:t>La Costituzione colloca la tutela della salute tra le materie di legislazione «concorrente» tra Stato e regioni. </a:t>
            </a:r>
          </a:p>
          <a:p>
            <a:pPr marL="342900" indent="-342900" algn="just">
              <a:spcBef>
                <a:spcPts val="0"/>
              </a:spcBef>
              <a:buFont typeface="Arial" panose="020B0604020202020204" pitchFamily="34" charset="0"/>
              <a:buChar char="•"/>
            </a:pPr>
            <a:r>
              <a:rPr lang="it-IT" sz="2400" dirty="0">
                <a:latin typeface="Garamond" panose="02020404030301010803" pitchFamily="18" charset="0"/>
              </a:rPr>
              <a:t>Il governo nazionale deve limitarsi a determinare i princìpi di carattere generale, mentre alle regioni e alle province autonome viene riconosciuta ampia discrezionalità nel programmare e organizzare l’assistenza sanitaria sul proprio territorio.</a:t>
            </a:r>
            <a:r>
              <a:rPr lang="it-IT" sz="2400" b="1" dirty="0">
                <a:latin typeface="Garamond" panose="02020404030301010803" pitchFamily="18" charset="0"/>
              </a:rPr>
              <a:t> </a:t>
            </a:r>
          </a:p>
          <a:p>
            <a:pPr algn="just">
              <a:spcBef>
                <a:spcPts val="0"/>
              </a:spcBef>
            </a:pPr>
            <a:endParaRPr lang="it-IT" sz="2400" b="1" dirty="0">
              <a:latin typeface="Garamond" panose="02020404030301010803" pitchFamily="18" charset="0"/>
            </a:endParaRPr>
          </a:p>
          <a:p>
            <a:pPr marL="342900" indent="-342900" algn="just">
              <a:spcBef>
                <a:spcPts val="0"/>
              </a:spcBef>
              <a:buFont typeface="Arial" panose="020B0604020202020204" pitchFamily="34" charset="0"/>
              <a:buChar char="•"/>
            </a:pPr>
            <a:r>
              <a:rPr lang="it-IT" sz="2400" dirty="0">
                <a:highlight>
                  <a:srgbClr val="FFFF00"/>
                </a:highlight>
                <a:latin typeface="Garamond" panose="02020404030301010803" pitchFamily="18" charset="0"/>
              </a:rPr>
              <a:t>Tale discrezionalità si traduce nella possibilità da parte delle amministrazioni regionali di </a:t>
            </a:r>
            <a:r>
              <a:rPr lang="it-IT" sz="2400" i="1" dirty="0">
                <a:highlight>
                  <a:srgbClr val="FFFF00"/>
                </a:highlight>
                <a:latin typeface="Garamond" panose="02020404030301010803" pitchFamily="18" charset="0"/>
              </a:rPr>
              <a:t>configurare il proprio servizio sanitario nel modo che ritengono più opportuno, adottando modelli organizzativi anche molto diversi tra loro</a:t>
            </a:r>
          </a:p>
          <a:p>
            <a:pPr algn="just">
              <a:spcBef>
                <a:spcPts val="0"/>
              </a:spcBef>
            </a:pPr>
            <a:r>
              <a:rPr lang="it-IT" sz="2400" i="1" dirty="0">
                <a:highlight>
                  <a:srgbClr val="FFFF00"/>
                </a:highlight>
                <a:latin typeface="Garamond" panose="02020404030301010803" pitchFamily="18" charset="0"/>
              </a:rPr>
              <a:t> </a:t>
            </a:r>
          </a:p>
          <a:p>
            <a:pPr marL="342900" indent="-342900" algn="just">
              <a:spcBef>
                <a:spcPts val="0"/>
              </a:spcBef>
              <a:buFont typeface="Arial" panose="020B0604020202020204" pitchFamily="34" charset="0"/>
              <a:buChar char="•"/>
            </a:pPr>
            <a:r>
              <a:rPr lang="it-IT" sz="2400" dirty="0">
                <a:latin typeface="Garamond" panose="02020404030301010803" pitchFamily="18" charset="0"/>
              </a:rPr>
              <a:t>Spetta al singolo governo regionale stabilire i criteri di accreditamento e di remunerazione dei fornitori, sia pubblici che privati, e come suddividere le risorse tra i diversi ambiti assistenziali (cure primarie, cure ospedaliere, prevenzione, ecc.). </a:t>
            </a:r>
          </a:p>
          <a:p>
            <a:endParaRPr lang="en-GB" dirty="0"/>
          </a:p>
        </p:txBody>
      </p:sp>
    </p:spTree>
    <p:extLst>
      <p:ext uri="{BB962C8B-B14F-4D97-AF65-F5344CB8AC3E}">
        <p14:creationId xmlns:p14="http://schemas.microsoft.com/office/powerpoint/2010/main" val="4832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rPr>
              <a:t> Gli attori e le regole del gioco. Il livello </a:t>
            </a:r>
            <a:r>
              <a:rPr lang="it-IT" sz="3200" i="1" dirty="0">
                <a:solidFill>
                  <a:srgbClr val="C00000"/>
                </a:solidFill>
                <a:latin typeface="Garamond" panose="02020404030301010803" pitchFamily="18" charset="0"/>
              </a:rPr>
              <a:t>Locale</a:t>
            </a: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548680"/>
            <a:ext cx="8892480" cy="5976664"/>
          </a:xfrm>
        </p:spPr>
        <p:txBody>
          <a:bodyPr/>
          <a:lstStyle/>
          <a:p>
            <a:pPr marL="285750" indent="-285750" algn="just">
              <a:buFont typeface="Arial" panose="020B0604020202020204" pitchFamily="34" charset="0"/>
              <a:buChar char="•"/>
            </a:pPr>
            <a:r>
              <a:rPr lang="it-IT" sz="2200" dirty="0">
                <a:latin typeface="Garamond" panose="02020404030301010803" pitchFamily="18" charset="0"/>
              </a:rPr>
              <a:t>A </a:t>
            </a:r>
            <a:r>
              <a:rPr lang="it-IT" sz="2200" i="1" dirty="0">
                <a:latin typeface="Garamond" panose="02020404030301010803" pitchFamily="18" charset="0"/>
              </a:rPr>
              <a:t>livello locale</a:t>
            </a:r>
            <a:r>
              <a:rPr lang="it-IT" sz="2200" dirty="0">
                <a:latin typeface="Garamond" panose="02020404030301010803" pitchFamily="18" charset="0"/>
              </a:rPr>
              <a:t> operano le aziende sanitarie, che si dividono (tranne che in Lombardia) in due categorie: quelle territoriali (aziende sanitarie locali, Asl) e quelle ospedaliere (</a:t>
            </a:r>
            <a:r>
              <a:rPr lang="it-IT" sz="2200" dirty="0" err="1">
                <a:latin typeface="Garamond" panose="02020404030301010803" pitchFamily="18" charset="0"/>
              </a:rPr>
              <a:t>Ao</a:t>
            </a:r>
            <a:r>
              <a:rPr lang="it-IT" sz="2200" dirty="0">
                <a:latin typeface="Garamond" panose="02020404030301010803" pitchFamily="18" charset="0"/>
              </a:rPr>
              <a:t>). </a:t>
            </a:r>
          </a:p>
          <a:p>
            <a:pPr marL="285750" indent="-285750" algn="just">
              <a:buFont typeface="Arial" panose="020B0604020202020204" pitchFamily="34" charset="0"/>
              <a:buChar char="•"/>
            </a:pPr>
            <a:r>
              <a:rPr lang="it-IT" sz="2200" dirty="0">
                <a:latin typeface="Garamond" panose="02020404030301010803" pitchFamily="18" charset="0"/>
              </a:rPr>
              <a:t>Le aziende territoriali hanno il compito di garantire ai propri assistiti tutti i servizi inclusi nei livelli essenziali di assistenza</a:t>
            </a:r>
            <a:r>
              <a:rPr lang="it-IT" sz="2200" i="1" dirty="0">
                <a:latin typeface="Garamond" panose="02020404030301010803" pitchFamily="18" charset="0"/>
              </a:rPr>
              <a:t> (anche con esternalizzazione)</a:t>
            </a:r>
          </a:p>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Ogni regione può determinare, a propria discrezione, quante Asl istituire nel proprio territorio, e la relativa ampiezza.</a:t>
            </a:r>
          </a:p>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 </a:t>
            </a:r>
            <a:r>
              <a:rPr lang="it-IT" sz="2200" dirty="0">
                <a:latin typeface="Garamond" panose="02020404030301010803" pitchFamily="18" charset="0"/>
              </a:rPr>
              <a:t>Le aziende ospedaliere (</a:t>
            </a:r>
            <a:r>
              <a:rPr lang="it-IT" sz="2200" dirty="0" err="1">
                <a:latin typeface="Garamond" panose="02020404030301010803" pitchFamily="18" charset="0"/>
              </a:rPr>
              <a:t>Ao</a:t>
            </a:r>
            <a:r>
              <a:rPr lang="it-IT" sz="2200" dirty="0">
                <a:latin typeface="Garamond" panose="02020404030301010803" pitchFamily="18" charset="0"/>
              </a:rPr>
              <a:t>) svolgono invece esclusivamente funzioni di produzione, avendo il primario compito di erogare cure specialistiche. </a:t>
            </a:r>
          </a:p>
          <a:p>
            <a:pPr marL="285750" indent="-285750" algn="just">
              <a:buFont typeface="Arial" panose="020B0604020202020204" pitchFamily="34" charset="0"/>
              <a:buChar char="•"/>
            </a:pPr>
            <a:r>
              <a:rPr lang="it-IT" sz="2200" dirty="0">
                <a:latin typeface="Garamond" panose="02020404030301010803" pitchFamily="18" charset="0"/>
              </a:rPr>
              <a:t>Gli ospedali pubblici che non costituiscono azienda autonoma rimangono stabilimenti produttivi all’interno delle rispettive Asl: essi godono di un’autonomia limitata rispetto alle aziende ospedaliere</a:t>
            </a:r>
            <a:r>
              <a:rPr lang="it-IT" sz="2200" cap="all" dirty="0">
                <a:latin typeface="Garamond" panose="02020404030301010803" pitchFamily="18" charset="0"/>
              </a:rPr>
              <a:t>.</a:t>
            </a:r>
            <a:r>
              <a:rPr lang="it-IT" sz="2200" dirty="0">
                <a:latin typeface="Garamond" panose="02020404030301010803" pitchFamily="18" charset="0"/>
              </a:rPr>
              <a:t> </a:t>
            </a:r>
          </a:p>
          <a:p>
            <a:pPr marL="285750" indent="-285750" algn="just">
              <a:buFont typeface="Arial" panose="020B0604020202020204" pitchFamily="34" charset="0"/>
              <a:buChar char="•"/>
            </a:pPr>
            <a:r>
              <a:rPr lang="it-IT" sz="2200" dirty="0">
                <a:latin typeface="Garamond" panose="02020404030301010803" pitchFamily="18" charset="0"/>
              </a:rPr>
              <a:t>In Lombardia, in attuazione </a:t>
            </a:r>
            <a:r>
              <a:rPr lang="it-IT" sz="2200" dirty="0" err="1">
                <a:latin typeface="Garamond" panose="02020404030301010803" pitchFamily="18" charset="0"/>
              </a:rPr>
              <a:t>unadi</a:t>
            </a:r>
            <a:r>
              <a:rPr lang="it-IT" sz="2200" dirty="0">
                <a:latin typeface="Garamond" panose="02020404030301010803" pitchFamily="18" charset="0"/>
              </a:rPr>
              <a:t>  legge regionale 2015, riformata nel </a:t>
            </a:r>
            <a:r>
              <a:rPr lang="it-IT" sz="2200" dirty="0">
                <a:highlight>
                  <a:srgbClr val="FFFF00"/>
                </a:highlight>
                <a:latin typeface="Garamond" panose="02020404030301010803" pitchFamily="18" charset="0"/>
              </a:rPr>
              <a:t>2021</a:t>
            </a:r>
            <a:r>
              <a:rPr lang="it-IT" sz="2200" dirty="0">
                <a:latin typeface="Garamond" panose="02020404030301010803" pitchFamily="18" charset="0"/>
              </a:rPr>
              <a:t>, non esistono più le Asl e le aziende ospedaliere. </a:t>
            </a:r>
            <a:r>
              <a:rPr lang="it-IT" sz="2200" dirty="0">
                <a:highlight>
                  <a:srgbClr val="FFFF00"/>
                </a:highlight>
                <a:latin typeface="Garamond" panose="02020404030301010803" pitchFamily="18" charset="0"/>
              </a:rPr>
              <a:t>Al loro posto, sono state costituite 26 Aziende socio-sanitarie territoriali (ASST) e 8 Agenzie di tutela della salute (ATS). </a:t>
            </a:r>
          </a:p>
          <a:p>
            <a:pPr>
              <a:lnSpc>
                <a:spcPct val="80000"/>
              </a:lnSpc>
            </a:pPr>
            <a:endParaRPr lang="it-IT" sz="24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14898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9145016" cy="548680"/>
          </a:xfrm>
        </p:spPr>
        <p:txBody>
          <a:bodyPr/>
          <a:lstStyle/>
          <a:p>
            <a:pPr algn="ctr"/>
            <a:r>
              <a:rPr lang="it-IT" sz="3000" i="1" dirty="0">
                <a:latin typeface="Garamond" panose="02020404030301010803" pitchFamily="18" charset="0"/>
              </a:rPr>
              <a:t> I livelli essenziali di assistenza (LEA)</a:t>
            </a: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342900" indent="-342900" algn="just">
              <a:lnSpc>
                <a:spcPct val="80000"/>
              </a:lnSpc>
              <a:buFont typeface="Arial" panose="020B0604020202020204" pitchFamily="34" charset="0"/>
              <a:buChar char="•"/>
            </a:pPr>
            <a:r>
              <a:rPr lang="it-IT" sz="2600" i="1" dirty="0">
                <a:highlight>
                  <a:srgbClr val="FFFF00"/>
                </a:highlight>
                <a:latin typeface="Garamond" panose="02020404030301010803" pitchFamily="18" charset="0"/>
              </a:rPr>
              <a:t>«pacchetto» di servizi che il SSN s’impegna a garantire a tutti i residenti in forma gratuita o tutt’al più previo pagamento di una quota di partecipazione alla spesa </a:t>
            </a:r>
            <a:r>
              <a:rPr lang="it-IT" sz="2600" i="1" dirty="0">
                <a:latin typeface="Garamond" panose="02020404030301010803" pitchFamily="18" charset="0"/>
              </a:rPr>
              <a:t>(</a:t>
            </a:r>
            <a:r>
              <a:rPr lang="it-IT" sz="2600" dirty="0">
                <a:latin typeface="Garamond" panose="02020404030301010803" pitchFamily="18" charset="0"/>
              </a:rPr>
              <a:t>ticket). </a:t>
            </a:r>
          </a:p>
          <a:p>
            <a:pPr marL="342900" indent="-342900" algn="just">
              <a:lnSpc>
                <a:spcPct val="80000"/>
              </a:lnSpc>
              <a:buFont typeface="Arial" panose="020B0604020202020204" pitchFamily="34" charset="0"/>
              <a:buChar char="•"/>
            </a:pPr>
            <a:r>
              <a:rPr lang="it-IT" sz="2600" dirty="0">
                <a:latin typeface="Garamond" panose="02020404030301010803" pitchFamily="18" charset="0"/>
              </a:rPr>
              <a:t>La definizione della lista dei LEA costituisce uno snodo cruciale nei rapporti tra governo centrale e regioni, in quanto proprio dalla determinazione dei livelli essenziali dovrebbe discendere l’ammontare</a:t>
            </a:r>
            <a:r>
              <a:rPr lang="it-IT" sz="2600" i="1" dirty="0">
                <a:latin typeface="Garamond" panose="02020404030301010803" pitchFamily="18" charset="0"/>
              </a:rPr>
              <a:t> </a:t>
            </a:r>
            <a:r>
              <a:rPr lang="it-IT" sz="2600" dirty="0">
                <a:latin typeface="Garamond" panose="02020404030301010803" pitchFamily="18" charset="0"/>
              </a:rPr>
              <a:t>di risorse che lo Stato s’impegna a destinare al finanziamento del SSN.</a:t>
            </a:r>
          </a:p>
          <a:p>
            <a:pPr marL="342900" indent="-342900" algn="just">
              <a:lnSpc>
                <a:spcPct val="80000"/>
              </a:lnSpc>
              <a:buFont typeface="Arial" panose="020B0604020202020204" pitchFamily="34" charset="0"/>
              <a:buChar char="•"/>
            </a:pPr>
            <a:r>
              <a:rPr lang="it-IT" sz="2600" dirty="0">
                <a:latin typeface="Garamond" panose="02020404030301010803" pitchFamily="18" charset="0"/>
              </a:rPr>
              <a:t>Il Ministero della Salute monitora ogni anno in quale misura le regioni eroghino effettivamente i LEA. </a:t>
            </a:r>
            <a:r>
              <a:rPr lang="it-IT" sz="2600" i="1" dirty="0">
                <a:highlight>
                  <a:srgbClr val="FFFF00"/>
                </a:highlight>
                <a:latin typeface="Garamond" panose="02020404030301010803" pitchFamily="18" charset="0"/>
              </a:rPr>
              <a:t>Emerge come negli ultimi anni le regioni del Centro-Nord siano state solitamente in grado di erogare la maggioranza dei LEA in modo appropriato e con tempi di attesa ragionevoli. </a:t>
            </a:r>
          </a:p>
          <a:p>
            <a:pPr marL="342900" indent="-342900" algn="just">
              <a:lnSpc>
                <a:spcPct val="80000"/>
              </a:lnSpc>
              <a:buFont typeface="Arial" panose="020B0604020202020204" pitchFamily="34" charset="0"/>
              <a:buChar char="•"/>
            </a:pPr>
            <a:r>
              <a:rPr lang="it-IT" sz="2600" dirty="0">
                <a:highlight>
                  <a:srgbClr val="00FFFF"/>
                </a:highlight>
                <a:latin typeface="Garamond" panose="02020404030301010803" pitchFamily="18" charset="0"/>
              </a:rPr>
              <a:t>Molte regioni del Mezzogiorno, al contrario, sono risultate in larga misura inadempienti</a:t>
            </a:r>
            <a:r>
              <a:rPr lang="it-IT" sz="2600" dirty="0">
                <a:latin typeface="Garamond" panose="02020404030301010803" pitchFamily="18" charset="0"/>
              </a:rPr>
              <a:t>: esse non erogano tutti i LEA, talvolta non li erogano in modo appropriato, spesso non li erogano nei tempi dovuti. </a:t>
            </a:r>
          </a:p>
          <a:p>
            <a:pPr marL="342900" indent="-342900" algn="just">
              <a:lnSpc>
                <a:spcPct val="80000"/>
              </a:lnSpc>
              <a:buFont typeface="Arial" panose="020B0604020202020204" pitchFamily="34" charset="0"/>
              <a:buChar char="•"/>
            </a:pPr>
            <a:r>
              <a:rPr lang="it-IT" sz="2200" dirty="0">
                <a:latin typeface="Garamond" panose="02020404030301010803" pitchFamily="18" charset="0"/>
              </a:rPr>
              <a:t> </a:t>
            </a:r>
          </a:p>
        </p:txBody>
      </p:sp>
    </p:spTree>
    <p:extLst>
      <p:ext uri="{BB962C8B-B14F-4D97-AF65-F5344CB8AC3E}">
        <p14:creationId xmlns:p14="http://schemas.microsoft.com/office/powerpoint/2010/main" val="5066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E793-B1EF-337E-5A65-38D4A337614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2FC135B-C2FA-C173-05BB-988632D9F2ED}"/>
              </a:ext>
            </a:extLst>
          </p:cNvPr>
          <p:cNvPicPr>
            <a:picLocks noChangeAspect="1"/>
          </p:cNvPicPr>
          <p:nvPr/>
        </p:nvPicPr>
        <p:blipFill>
          <a:blip r:embed="rId2"/>
          <a:stretch>
            <a:fillRect/>
          </a:stretch>
        </p:blipFill>
        <p:spPr>
          <a:xfrm>
            <a:off x="107504" y="0"/>
            <a:ext cx="9036496" cy="6858000"/>
          </a:xfrm>
          <a:prstGeom prst="rect">
            <a:avLst/>
          </a:prstGeom>
        </p:spPr>
      </p:pic>
    </p:spTree>
    <p:extLst>
      <p:ext uri="{BB962C8B-B14F-4D97-AF65-F5344CB8AC3E}">
        <p14:creationId xmlns:p14="http://schemas.microsoft.com/office/powerpoint/2010/main" val="17769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F15D1EA-25BA-4BF2-00C2-E75C5D665079}"/>
              </a:ext>
            </a:extLst>
          </p:cNvPr>
          <p:cNvSpPr>
            <a:spLocks noGrp="1"/>
          </p:cNvSpPr>
          <p:nvPr>
            <p:ph type="body" sz="quarter" idx="10"/>
          </p:nvPr>
        </p:nvSpPr>
        <p:spPr/>
        <p:txBody>
          <a:bodyPr/>
          <a:lstStyle/>
          <a:p>
            <a:endParaRPr lang="it-IT"/>
          </a:p>
        </p:txBody>
      </p:sp>
      <p:pic>
        <p:nvPicPr>
          <p:cNvPr id="9" name="Immagine 8">
            <a:extLst>
              <a:ext uri="{FF2B5EF4-FFF2-40B4-BE49-F238E27FC236}">
                <a16:creationId xmlns:a16="http://schemas.microsoft.com/office/drawing/2014/main" id="{3616D7FB-727E-0D15-D913-F79E34704588}"/>
              </a:ext>
            </a:extLst>
          </p:cNvPr>
          <p:cNvPicPr>
            <a:picLocks noChangeAspect="1"/>
          </p:cNvPicPr>
          <p:nvPr/>
        </p:nvPicPr>
        <p:blipFill>
          <a:blip r:embed="rId2"/>
          <a:stretch>
            <a:fillRect/>
          </a:stretch>
        </p:blipFill>
        <p:spPr>
          <a:xfrm>
            <a:off x="323850" y="0"/>
            <a:ext cx="8496299" cy="6858000"/>
          </a:xfrm>
          <a:prstGeom prst="rect">
            <a:avLst/>
          </a:prstGeom>
        </p:spPr>
      </p:pic>
    </p:spTree>
    <p:extLst>
      <p:ext uri="{BB962C8B-B14F-4D97-AF65-F5344CB8AC3E}">
        <p14:creationId xmlns:p14="http://schemas.microsoft.com/office/powerpoint/2010/main" val="230172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ACB12-8BF6-D43F-89B5-67A3B60F3CC2}"/>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C4668EA7-3475-B32E-E9DF-450BB7B203B9}"/>
              </a:ext>
            </a:extLst>
          </p:cNvPr>
          <p:cNvPicPr>
            <a:picLocks noChangeAspect="1"/>
          </p:cNvPicPr>
          <p:nvPr/>
        </p:nvPicPr>
        <p:blipFill>
          <a:blip r:embed="rId2"/>
          <a:stretch>
            <a:fillRect/>
          </a:stretch>
        </p:blipFill>
        <p:spPr>
          <a:xfrm>
            <a:off x="107504" y="0"/>
            <a:ext cx="9145016" cy="6858000"/>
          </a:xfrm>
          <a:prstGeom prst="rect">
            <a:avLst/>
          </a:prstGeom>
        </p:spPr>
      </p:pic>
    </p:spTree>
    <p:extLst>
      <p:ext uri="{BB962C8B-B14F-4D97-AF65-F5344CB8AC3E}">
        <p14:creationId xmlns:p14="http://schemas.microsoft.com/office/powerpoint/2010/main" val="110367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2800" dirty="0">
                <a:latin typeface="Garamond" panose="02020404030301010803" pitchFamily="18" charset="0"/>
              </a:rPr>
              <a:t>Il finanziamento del sistema: la posta in gioco e i conflitti tra Stato e regioni (1) </a:t>
            </a:r>
          </a:p>
          <a:p>
            <a:pPr algn="ctr"/>
            <a:endParaRPr lang="it-IT" dirty="0">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algn="just"/>
            <a:r>
              <a:rPr lang="it-IT" sz="2800" dirty="0">
                <a:latin typeface="Garamond" panose="02020404030301010803" pitchFamily="18" charset="0"/>
              </a:rPr>
              <a:t> </a:t>
            </a:r>
            <a:r>
              <a:rPr lang="it-IT" sz="2800" i="1" dirty="0">
                <a:latin typeface="Garamond" panose="02020404030301010803" pitchFamily="18" charset="0"/>
              </a:rPr>
              <a:t>La determinazione del fondo sanitario nazionale </a:t>
            </a:r>
            <a:endParaRPr lang="it-IT" sz="2800" dirty="0">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latin typeface="Garamond" panose="02020404030301010803" pitchFamily="18" charset="0"/>
              </a:rPr>
              <a:t>il governo centrale è tenuto a fornire alle regioni le risorse finanziarie necessarie ad assicurare i livelli essenziali d’assistenza all’intera popolazione. </a:t>
            </a:r>
            <a:r>
              <a:rPr lang="it-IT" sz="2800" dirty="0">
                <a:highlight>
                  <a:srgbClr val="FFFF00"/>
                </a:highlight>
                <a:latin typeface="Garamond" panose="02020404030301010803" pitchFamily="18" charset="0"/>
              </a:rPr>
              <a:t>Negli ultimi due decenni l’ammontare del fondo sanitario nazionale sembra tuttavia essere stato determinato in modo più pragmatico: base storica e incrementale</a:t>
            </a:r>
          </a:p>
          <a:p>
            <a:pPr marL="342900" indent="-342900" algn="just">
              <a:lnSpc>
                <a:spcPct val="80000"/>
              </a:lnSpc>
              <a:buFont typeface="Arial" panose="020B0604020202020204" pitchFamily="34" charset="0"/>
              <a:buChar char="•"/>
            </a:pPr>
            <a:endParaRPr lang="it-IT" sz="2800" dirty="0">
              <a:highlight>
                <a:srgbClr val="FFFF00"/>
              </a:highlight>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latin typeface="Garamond" panose="02020404030301010803" pitchFamily="18" charset="0"/>
              </a:rPr>
              <a:t>Programmazione triennale che fallisce sempre</a:t>
            </a:r>
          </a:p>
          <a:p>
            <a:pPr marL="342900" indent="-342900" algn="just">
              <a:lnSpc>
                <a:spcPct val="80000"/>
              </a:lnSpc>
              <a:buFont typeface="Arial" panose="020B0604020202020204" pitchFamily="34" charset="0"/>
              <a:buChar char="•"/>
            </a:pPr>
            <a:endParaRPr lang="it-IT" sz="2800" dirty="0">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highlight>
                  <a:srgbClr val="00FFFF"/>
                </a:highlight>
                <a:latin typeface="Garamond" panose="02020404030301010803" pitchFamily="18" charset="0"/>
              </a:rPr>
              <a:t>E’ almeno dai primi anni Novanta che le regioni rinfacciano al governo di destinare al SSN una quantità di risorse inadeguata. </a:t>
            </a:r>
            <a:r>
              <a:rPr lang="it-IT" sz="2800" dirty="0">
                <a:latin typeface="Garamond" panose="02020404030301010803" pitchFamily="18" charset="0"/>
              </a:rPr>
              <a:t>Quella che il SSN italiano sia sistematicamente sotto-finanziato è una tesi ampiamente condivisa, anche tra gli studiosi di politiche sanitarie </a:t>
            </a:r>
            <a:endParaRPr lang="it-IT" sz="28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38389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5C51D70-29F7-6264-F783-81A6B406C806}"/>
              </a:ext>
            </a:extLst>
          </p:cNvPr>
          <p:cNvPicPr>
            <a:picLocks noChangeAspect="1"/>
          </p:cNvPicPr>
          <p:nvPr/>
        </p:nvPicPr>
        <p:blipFill>
          <a:blip r:embed="rId2"/>
          <a:stretch>
            <a:fillRect/>
          </a:stretch>
        </p:blipFill>
        <p:spPr>
          <a:xfrm>
            <a:off x="730753" y="260648"/>
            <a:ext cx="7676647" cy="6264696"/>
          </a:xfrm>
          <a:prstGeom prst="rect">
            <a:avLst/>
          </a:prstGeom>
        </p:spPr>
      </p:pic>
    </p:spTree>
    <p:extLst>
      <p:ext uri="{BB962C8B-B14F-4D97-AF65-F5344CB8AC3E}">
        <p14:creationId xmlns:p14="http://schemas.microsoft.com/office/powerpoint/2010/main" val="11487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EF08713-52D2-3757-F3B4-C1E82AA61232}"/>
              </a:ext>
            </a:extLst>
          </p:cNvPr>
          <p:cNvSpPr>
            <a:spLocks noGrp="1"/>
          </p:cNvSpPr>
          <p:nvPr>
            <p:ph type="body" sz="quarter" idx="11"/>
          </p:nvPr>
        </p:nvSpPr>
        <p:spPr/>
        <p:txBody>
          <a:bodyPr/>
          <a:lstStyle/>
          <a:p>
            <a:endParaRPr lang="it-IT"/>
          </a:p>
        </p:txBody>
      </p:sp>
      <p:pic>
        <p:nvPicPr>
          <p:cNvPr id="4" name="Immagine 3">
            <a:extLst>
              <a:ext uri="{FF2B5EF4-FFF2-40B4-BE49-F238E27FC236}">
                <a16:creationId xmlns:a16="http://schemas.microsoft.com/office/drawing/2014/main" id="{FE0F8059-6990-2262-0C9D-938F7D4F4B47}"/>
              </a:ext>
            </a:extLst>
          </p:cNvPr>
          <p:cNvPicPr>
            <a:picLocks noChangeAspect="1"/>
          </p:cNvPicPr>
          <p:nvPr/>
        </p:nvPicPr>
        <p:blipFill>
          <a:blip r:embed="rId2"/>
          <a:stretch>
            <a:fillRect/>
          </a:stretch>
        </p:blipFill>
        <p:spPr>
          <a:xfrm>
            <a:off x="717550" y="332656"/>
            <a:ext cx="7708900" cy="6048672"/>
          </a:xfrm>
          <a:prstGeom prst="rect">
            <a:avLst/>
          </a:prstGeom>
        </p:spPr>
      </p:pic>
    </p:spTree>
    <p:extLst>
      <p:ext uri="{BB962C8B-B14F-4D97-AF65-F5344CB8AC3E}">
        <p14:creationId xmlns:p14="http://schemas.microsoft.com/office/powerpoint/2010/main" val="125224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0"/>
            <a:ext cx="9107934" cy="1052736"/>
          </a:xfrm>
        </p:spPr>
        <p:txBody>
          <a:bodyPr/>
          <a:lstStyle/>
          <a:p>
            <a:pPr algn="ctr"/>
            <a:endParaRPr lang="it-IT" sz="3600" dirty="0">
              <a:latin typeface="Garamond" panose="02020404030301010803" pitchFamily="18" charset="0"/>
            </a:endParaRPr>
          </a:p>
          <a:p>
            <a:pPr algn="ctr"/>
            <a:r>
              <a:rPr lang="it-IT" sz="3600" dirty="0">
                <a:latin typeface="Garamond" panose="02020404030301010803" pitchFamily="18" charset="0"/>
              </a:rPr>
              <a:t>Trent’anni di riforme</a:t>
            </a:r>
            <a:endParaRPr lang="it-IT" sz="3200" dirty="0">
              <a:latin typeface="Garamond" panose="02020404030301010803" pitchFamily="18" charset="0"/>
            </a:endParaRPr>
          </a:p>
        </p:txBody>
      </p:sp>
      <p:sp>
        <p:nvSpPr>
          <p:cNvPr id="3" name="Segnaposto testo 2"/>
          <p:cNvSpPr>
            <a:spLocks noGrp="1"/>
          </p:cNvSpPr>
          <p:nvPr>
            <p:ph type="body" sz="quarter" idx="11"/>
          </p:nvPr>
        </p:nvSpPr>
        <p:spPr>
          <a:xfrm>
            <a:off x="0" y="1052736"/>
            <a:ext cx="9107934" cy="5256584"/>
          </a:xfrm>
        </p:spPr>
        <p:txBody>
          <a:bodyPr/>
          <a:lstStyle/>
          <a:p>
            <a:pPr marL="457200" indent="-457200">
              <a:buFont typeface="Arial" panose="020B0604020202020204" pitchFamily="34" charset="0"/>
              <a:buChar char="•"/>
              <a:defRPr sz="2400">
                <a:solidFill>
                  <a:srgbClr val="1F2937"/>
                </a:solidFill>
              </a:defRPr>
            </a:pPr>
            <a:r>
              <a:rPr lang="it-IT" sz="2800" dirty="0">
                <a:latin typeface="Garamond" panose="02020404030301010803" pitchFamily="18" charset="0"/>
              </a:rPr>
              <a:t>Il Servizio Sanitario Nazionale fu istituito con la legge 833 del 1978 (600 Unità sanitarie locali)</a:t>
            </a:r>
          </a:p>
          <a:p>
            <a:pPr marL="457200" indent="-457200">
              <a:buFont typeface="Arial" panose="020B0604020202020204" pitchFamily="34" charset="0"/>
              <a:buChar char="•"/>
              <a:defRPr sz="2400">
                <a:solidFill>
                  <a:srgbClr val="1F2937"/>
                </a:solidFill>
              </a:defRPr>
            </a:pPr>
            <a:r>
              <a:rPr lang="it-IT" sz="2800" dirty="0">
                <a:latin typeface="Garamond" panose="02020404030301010803" pitchFamily="18" charset="0"/>
              </a:rPr>
              <a:t>Anno tragico (Assassinio Moro/ dimissioni Leone, postumi crisi petrolifera del 1973)</a:t>
            </a:r>
          </a:p>
          <a:p>
            <a:pPr marL="457200" indent="-457200">
              <a:buFont typeface="Arial" panose="020B0604020202020204" pitchFamily="34" charset="0"/>
              <a:buChar char="•"/>
              <a:defRPr sz="2400">
                <a:solidFill>
                  <a:srgbClr val="1F2937"/>
                </a:solidFill>
              </a:defRPr>
            </a:pPr>
            <a:r>
              <a:rPr lang="it-IT" sz="2800" dirty="0">
                <a:latin typeface="Garamond" panose="02020404030301010803" pitchFamily="18" charset="0"/>
              </a:rPr>
              <a:t>Governo Andreotti, un monocolore democristiano detto di «solidarietà nazionale» in quanto poteva contare sull’appoggio esterno di Psi, Psdi, Pri e Pci. Proprio l’inclusione nell’area di governo del partito comunista fu decisiva per l’approvazione della riforma sanitaria: </a:t>
            </a:r>
            <a:r>
              <a:rPr lang="it-IT" sz="2800" dirty="0">
                <a:highlight>
                  <a:srgbClr val="FFFF00"/>
                </a:highlight>
                <a:latin typeface="Garamond" panose="02020404030301010803" pitchFamily="18" charset="0"/>
              </a:rPr>
              <a:t>l’istituzione del SSN fu infatti posta come condizione del Pci per appoggiare il governo</a:t>
            </a:r>
          </a:p>
        </p:txBody>
      </p:sp>
    </p:spTree>
    <p:extLst>
      <p:ext uri="{BB962C8B-B14F-4D97-AF65-F5344CB8AC3E}">
        <p14:creationId xmlns:p14="http://schemas.microsoft.com/office/powerpoint/2010/main" val="29208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85A14-68B3-A93F-4C45-36755056D04A}"/>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4644047A-33C5-A92B-27E9-78E9812D3965}"/>
              </a:ext>
            </a:extLst>
          </p:cNvPr>
          <p:cNvSpPr>
            <a:spLocks noGrp="1"/>
          </p:cNvSpPr>
          <p:nvPr>
            <p:ph type="body" sz="quarter" idx="11"/>
          </p:nvPr>
        </p:nvSpPr>
        <p:spPr/>
        <p:txBody>
          <a:bodyPr/>
          <a:lstStyle/>
          <a:p>
            <a:endParaRPr lang="it-IT"/>
          </a:p>
        </p:txBody>
      </p:sp>
      <p:pic>
        <p:nvPicPr>
          <p:cNvPr id="2" name="Immagine 1">
            <a:extLst>
              <a:ext uri="{FF2B5EF4-FFF2-40B4-BE49-F238E27FC236}">
                <a16:creationId xmlns:a16="http://schemas.microsoft.com/office/drawing/2014/main" id="{B240C384-A493-4134-20C8-7B49E7AEB87C}"/>
              </a:ext>
            </a:extLst>
          </p:cNvPr>
          <p:cNvPicPr>
            <a:picLocks noChangeAspect="1"/>
          </p:cNvPicPr>
          <p:nvPr/>
        </p:nvPicPr>
        <p:blipFill>
          <a:blip r:embed="rId2"/>
          <a:stretch>
            <a:fillRect/>
          </a:stretch>
        </p:blipFill>
        <p:spPr>
          <a:xfrm>
            <a:off x="33338" y="188640"/>
            <a:ext cx="9110662" cy="6669360"/>
          </a:xfrm>
          <a:prstGeom prst="rect">
            <a:avLst/>
          </a:prstGeom>
        </p:spPr>
      </p:pic>
    </p:spTree>
    <p:extLst>
      <p:ext uri="{BB962C8B-B14F-4D97-AF65-F5344CB8AC3E}">
        <p14:creationId xmlns:p14="http://schemas.microsoft.com/office/powerpoint/2010/main" val="3048358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La rilevanza della posta in gioco (1)</a:t>
            </a:r>
          </a:p>
          <a:p>
            <a:pPr algn="ctr"/>
            <a:r>
              <a:rPr lang="it-IT" sz="3200" b="1" dirty="0">
                <a:latin typeface="Garamond" panose="02020404030301010803" pitchFamily="18" charset="0"/>
              </a:rPr>
              <a:t>La sanità come settore strategico dell’economia pubblica</a:t>
            </a:r>
            <a:endParaRPr lang="it-IT" sz="3200" dirty="0">
              <a:latin typeface="Garamond" panose="02020404030301010803" pitchFamily="18" charset="0"/>
            </a:endParaRPr>
          </a:p>
          <a:p>
            <a:pPr algn="ct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1052736"/>
            <a:ext cx="8820150" cy="5472608"/>
          </a:xfrm>
        </p:spPr>
        <p:txBody>
          <a:bodyPr/>
          <a:lstStyle/>
          <a:p>
            <a:pPr marL="457200" indent="-457200" algn="just">
              <a:buFont typeface="Arial" panose="020B0604020202020204" pitchFamily="34" charset="0"/>
              <a:buChar char="•"/>
            </a:pPr>
            <a:r>
              <a:rPr lang="it-IT" sz="2800" dirty="0">
                <a:latin typeface="Garamond" panose="02020404030301010803" pitchFamily="18" charset="0"/>
              </a:rPr>
              <a:t>Le politiche sanitarie valgono circa l’9,5% del PIL, configurando il SSN come una delle principali filiere produttive nazionali.</a:t>
            </a:r>
          </a:p>
          <a:p>
            <a:pPr marL="457200" indent="-457200" algn="just">
              <a:buFont typeface="Arial" panose="020B0604020202020204" pitchFamily="34" charset="0"/>
              <a:buChar char="•"/>
            </a:pPr>
            <a:endParaRPr lang="it-IT" sz="2800" dirty="0">
              <a:latin typeface="Garamond" panose="02020404030301010803" pitchFamily="18" charset="0"/>
            </a:endParaRPr>
          </a:p>
          <a:p>
            <a:pPr marL="457200" indent="-457200" algn="just">
              <a:buFont typeface="Arial" panose="020B0604020202020204" pitchFamily="34" charset="0"/>
              <a:buChar char="•"/>
            </a:pPr>
            <a:r>
              <a:rPr lang="it-IT" sz="2800" dirty="0">
                <a:latin typeface="Garamond" panose="02020404030301010803" pitchFamily="18" charset="0"/>
              </a:rPr>
              <a:t>Le decisioni sul SSN risentono della tensione tra contenimento della spesa pubblica e tutela di un settore produttivo strategico.</a:t>
            </a:r>
          </a:p>
          <a:p>
            <a:pPr marL="457200" indent="-457200" algn="just">
              <a:buFont typeface="Arial" panose="020B0604020202020204" pitchFamily="34" charset="0"/>
              <a:buChar char="•"/>
            </a:pPr>
            <a:endParaRPr lang="it-IT" sz="2800" dirty="0">
              <a:latin typeface="Garamond" panose="02020404030301010803" pitchFamily="18" charset="0"/>
            </a:endParaRPr>
          </a:p>
          <a:p>
            <a:pPr marL="457200" indent="-457200" algn="just">
              <a:buFont typeface="Arial" panose="020B0604020202020204" pitchFamily="34" charset="0"/>
              <a:buChar char="•"/>
            </a:pPr>
            <a:r>
              <a:rPr lang="it-IT" sz="2800" dirty="0">
                <a:latin typeface="Garamond" panose="02020404030301010803" pitchFamily="18" charset="0"/>
              </a:rPr>
              <a:t>La sanità privata è strettamente integrata con il pubblico: circa un terzo del FSN remunera fornitori esterni al SSN</a:t>
            </a:r>
            <a:r>
              <a:rPr lang="it-IT" sz="2400" dirty="0"/>
              <a:t>.</a:t>
            </a:r>
          </a:p>
          <a:p>
            <a:endParaRPr lang="it-IT" sz="2300" dirty="0">
              <a:latin typeface="Garamond" panose="02020404030301010803" pitchFamily="18" charset="0"/>
            </a:endParaRPr>
          </a:p>
        </p:txBody>
      </p:sp>
    </p:spTree>
    <p:extLst>
      <p:ext uri="{BB962C8B-B14F-4D97-AF65-F5344CB8AC3E}">
        <p14:creationId xmlns:p14="http://schemas.microsoft.com/office/powerpoint/2010/main" val="7049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1B021-9E2C-83B0-6AA3-B4051207FEF8}"/>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63F11CB4-3927-4EC1-88C7-45A2F5172730}"/>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La rilevanza della posta in gioco (2)</a:t>
            </a:r>
          </a:p>
          <a:p>
            <a:pPr algn="ctr"/>
            <a:r>
              <a:rPr lang="it-IT" sz="3200" dirty="0">
                <a:solidFill>
                  <a:srgbClr val="C00000"/>
                </a:solidFill>
                <a:latin typeface="Garamond" panose="02020404030301010803" pitchFamily="18" charset="0"/>
                <a:cs typeface="Arial" pitchFamily="34" charset="0"/>
              </a:rPr>
              <a:t>Gli attori e gli interessi</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993BCFCA-895C-98B1-A236-4B60C9D9F909}"/>
              </a:ext>
            </a:extLst>
          </p:cNvPr>
          <p:cNvSpPr>
            <a:spLocks noGrp="1"/>
          </p:cNvSpPr>
          <p:nvPr>
            <p:ph type="body" sz="quarter" idx="11"/>
          </p:nvPr>
        </p:nvSpPr>
        <p:spPr>
          <a:xfrm>
            <a:off x="107504" y="1052736"/>
            <a:ext cx="8712646" cy="5472608"/>
          </a:xfrm>
        </p:spPr>
        <p:txBody>
          <a:bodyPr/>
          <a:lstStyle/>
          <a:p>
            <a:pPr marL="457200" indent="-457200" algn="just">
              <a:buFont typeface="Arial" panose="020B0604020202020204" pitchFamily="34" charset="0"/>
              <a:buChar char="•"/>
            </a:pPr>
            <a:r>
              <a:rPr lang="it-IT" sz="2800" dirty="0">
                <a:latin typeface="Garamond" panose="02020404030301010803" pitchFamily="18" charset="0"/>
              </a:rPr>
              <a:t>I medici di famiglia, pur non dipendenti del SSN, dipendono dal finanziamento pubblico tramite rapporti convenzionali.</a:t>
            </a:r>
          </a:p>
          <a:p>
            <a:pPr marL="457200" indent="-457200" algn="just">
              <a:buFont typeface="Arial" panose="020B0604020202020204" pitchFamily="34" charset="0"/>
              <a:buChar char="•"/>
            </a:pPr>
            <a:r>
              <a:rPr lang="it-IT" sz="2800" dirty="0">
                <a:latin typeface="Garamond" panose="02020404030301010803" pitchFamily="18" charset="0"/>
              </a:rPr>
              <a:t>Case di cura private e farmacie operano in larga parte tramite accreditamento, con forte dipendenza dal FSN.</a:t>
            </a:r>
          </a:p>
          <a:p>
            <a:pPr marL="457200" indent="-457200" algn="just">
              <a:buFont typeface="Arial" panose="020B0604020202020204" pitchFamily="34" charset="0"/>
              <a:buChar char="•"/>
            </a:pPr>
            <a:r>
              <a:rPr lang="it-IT" sz="2800" dirty="0">
                <a:latin typeface="Garamond" panose="02020404030301010803" pitchFamily="18" charset="0"/>
              </a:rPr>
              <a:t>La filiera farmaceutica e dei dispositivi medici è direttamente influenzata dall’ammontare della spesa sanitaria pubblica.</a:t>
            </a:r>
          </a:p>
          <a:p>
            <a:pPr marL="457200" indent="-457200" algn="just">
              <a:buFont typeface="Arial" panose="020B0604020202020204" pitchFamily="34" charset="0"/>
              <a:buChar char="•"/>
            </a:pPr>
            <a:r>
              <a:rPr lang="it-IT" sz="2800" dirty="0">
                <a:highlight>
                  <a:srgbClr val="00FFFF"/>
                </a:highlight>
                <a:latin typeface="Garamond" panose="02020404030301010803" pitchFamily="18" charset="0"/>
              </a:rPr>
              <a:t>Molti attori che operano nel settore sanitario hanno un forte interesse che il finanziamento del servizio sanitario pubblico sia adeguato</a:t>
            </a:r>
            <a:endParaRPr lang="it-IT" sz="2800" dirty="0">
              <a:highlight>
                <a:srgbClr val="00FFFF"/>
              </a:highlight>
              <a:latin typeface="Garamond" panose="02020404030301010803" pitchFamily="18" charset="0"/>
              <a:cs typeface="Arial" pitchFamily="34" charset="0"/>
            </a:endParaRPr>
          </a:p>
        </p:txBody>
      </p:sp>
    </p:spTree>
    <p:extLst>
      <p:ext uri="{BB962C8B-B14F-4D97-AF65-F5344CB8AC3E}">
        <p14:creationId xmlns:p14="http://schemas.microsoft.com/office/powerpoint/2010/main" val="27555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I deficit regionali</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Solo poche regioni sono state capaci di tenere sempre i conti in ordine; la maggioranza delle regioni ha invece – chi più, chi meno – ripetutamente sforato il budget. Dal 2001 al 2012 i sistemi sanitari regionali hanno accumulato un disavanzo complessivo di oltre 40 miliardi di euro.</a:t>
            </a:r>
          </a:p>
          <a:p>
            <a:pPr marL="285750" indent="-285750" algn="just">
              <a:buFont typeface="Arial" panose="020B0604020202020204" pitchFamily="34" charset="0"/>
              <a:buChar char="•"/>
            </a:pPr>
            <a:r>
              <a:rPr lang="it-IT" sz="2800" dirty="0">
                <a:latin typeface="Garamond" panose="02020404030301010803" pitchFamily="18" charset="0"/>
              </a:rPr>
              <a:t> Le regioni centro-settentrionali sono state però responsabili di appena il 12% di tale passivo: ad aver accumulato l’88% del disavanzo sono state le regioni centro-meridionali (Lazio incluso). </a:t>
            </a:r>
          </a:p>
          <a:p>
            <a:pPr marL="285750" indent="-285750" algn="just">
              <a:buFont typeface="Arial" panose="020B0604020202020204" pitchFamily="34" charset="0"/>
              <a:buChar char="•"/>
            </a:pPr>
            <a:r>
              <a:rPr lang="it-IT" sz="2800" dirty="0">
                <a:latin typeface="Garamond" panose="02020404030301010803" pitchFamily="18" charset="0"/>
              </a:rPr>
              <a:t>La situazione dei conti sanitari regionali è sensibilmente migliorata a partire dal 2012 [</a:t>
            </a:r>
            <a:r>
              <a:rPr lang="it-IT" sz="2800" b="1" dirty="0">
                <a:latin typeface="Garamond" panose="02020404030301010803" pitchFamily="18" charset="0"/>
              </a:rPr>
              <a:t>Corte dei Conti 2018</a:t>
            </a:r>
            <a:r>
              <a:rPr lang="it-IT" sz="2800" dirty="0">
                <a:latin typeface="Garamond" panose="02020404030301010803" pitchFamily="18" charset="0"/>
              </a:rPr>
              <a:t>]. </a:t>
            </a:r>
          </a:p>
          <a:p>
            <a:pPr marL="285750" indent="-285750" algn="just">
              <a:buFont typeface="Arial" panose="020B0604020202020204" pitchFamily="34" charset="0"/>
              <a:buChar char="•"/>
            </a:pPr>
            <a:r>
              <a:rPr lang="it-IT" sz="2800" dirty="0">
                <a:latin typeface="Garamond" panose="02020404030301010803" pitchFamily="18" charset="0"/>
                <a:cs typeface="Arial" pitchFamily="34" charset="0"/>
              </a:rPr>
              <a:t>Piani di rientro</a:t>
            </a:r>
          </a:p>
        </p:txBody>
      </p:sp>
    </p:spTree>
    <p:extLst>
      <p:ext uri="{BB962C8B-B14F-4D97-AF65-F5344CB8AC3E}">
        <p14:creationId xmlns:p14="http://schemas.microsoft.com/office/powerpoint/2010/main" val="9022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endParaRPr lang="it-IT" sz="3200" dirty="0">
              <a:solidFill>
                <a:srgbClr val="C00000"/>
              </a:solidFill>
              <a:latin typeface="Garamond" panose="02020404030301010803" pitchFamily="18" charset="0"/>
              <a:cs typeface="Arial" pitchFamily="34" charset="0"/>
            </a:endParaRPr>
          </a:p>
          <a:p>
            <a:pPr algn="ctr"/>
            <a:r>
              <a:rPr lang="it-IT" sz="3200" dirty="0">
                <a:solidFill>
                  <a:srgbClr val="C00000"/>
                </a:solidFill>
                <a:latin typeface="Garamond" panose="02020404030301010803" pitchFamily="18" charset="0"/>
                <a:cs typeface="Arial" pitchFamily="34" charset="0"/>
              </a:rPr>
              <a:t>Conclusioni (1)</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332656"/>
            <a:ext cx="9036496" cy="6192688"/>
          </a:xfrm>
        </p:spPr>
        <p:txBody>
          <a:bodyPr/>
          <a:lstStyle/>
          <a:p>
            <a:pPr marL="285750" indent="-285750" algn="just">
              <a:buFont typeface="Arial" panose="020B0604020202020204" pitchFamily="34" charset="0"/>
              <a:buChar char="•"/>
            </a:pPr>
            <a:endParaRPr lang="it-IT" sz="2200" dirty="0">
              <a:latin typeface="Garamond" panose="02020404030301010803" pitchFamily="18" charset="0"/>
            </a:endParaRPr>
          </a:p>
          <a:p>
            <a:pPr marL="285750" indent="-285750" algn="just">
              <a:buFont typeface="Arial" panose="020B0604020202020204" pitchFamily="34" charset="0"/>
              <a:buChar char="•"/>
            </a:pPr>
            <a:r>
              <a:rPr lang="it-IT" sz="2800" dirty="0">
                <a:latin typeface="Garamond" panose="02020404030301010803" pitchFamily="18" charset="0"/>
              </a:rPr>
              <a:t>Le singole regioni godono di ampia autonomia in campo sanitario, sul piano organizzativo e gestionale; sul piano finanziario, esse dipendono invece ancora – in massima parte – dal fondo sanitario nazionale. </a:t>
            </a:r>
          </a:p>
          <a:p>
            <a:pPr marL="285750" indent="-285750" algn="just">
              <a:buFont typeface="Arial" panose="020B0604020202020204" pitchFamily="34" charset="0"/>
              <a:buChar char="•"/>
            </a:pPr>
            <a:endParaRPr lang="it-IT" sz="2800" dirty="0">
              <a:latin typeface="Garamond" panose="02020404030301010803" pitchFamily="18" charset="0"/>
            </a:endParaRPr>
          </a:p>
          <a:p>
            <a:pPr marL="285750" indent="-285750" algn="just">
              <a:buFont typeface="Arial" panose="020B0604020202020204" pitchFamily="34" charset="0"/>
              <a:buChar char="•"/>
            </a:pPr>
            <a:r>
              <a:rPr lang="it-IT" sz="2800" dirty="0">
                <a:latin typeface="Garamond" panose="02020404030301010803" pitchFamily="18" charset="0"/>
              </a:rPr>
              <a:t>le regioni con minore capacità amministrativa hanno continuato ad accumulare ritardo, e il divario Nord-Sud non solo non è diminuito, ma è anzi aumentato</a:t>
            </a:r>
          </a:p>
          <a:p>
            <a:pPr algn="just"/>
            <a:endParaRPr lang="it-IT" sz="2800" dirty="0">
              <a:latin typeface="Garamond" panose="02020404030301010803" pitchFamily="18" charset="0"/>
            </a:endParaRPr>
          </a:p>
          <a:p>
            <a:pPr marL="285750" indent="-285750" algn="just">
              <a:buFont typeface="Arial" panose="020B0604020202020204" pitchFamily="34" charset="0"/>
              <a:buChar char="•"/>
            </a:pPr>
            <a:r>
              <a:rPr lang="it-IT" sz="2800" dirty="0">
                <a:highlight>
                  <a:srgbClr val="00FFFF"/>
                </a:highlight>
                <a:latin typeface="Garamond" panose="02020404030301010803" pitchFamily="18" charset="0"/>
              </a:rPr>
              <a:t>Diversi commentatori traggono la conclusione che il regionalismo sanitario si sia rivelato un fallimento: bisognerebbe ridurre l’autonomia regionale e ridare maggiori poteri potere al governo nazionale. </a:t>
            </a:r>
          </a:p>
        </p:txBody>
      </p:sp>
    </p:spTree>
    <p:extLst>
      <p:ext uri="{BB962C8B-B14F-4D97-AF65-F5344CB8AC3E}">
        <p14:creationId xmlns:p14="http://schemas.microsoft.com/office/powerpoint/2010/main" val="80596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Conclusioni (2)</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332656"/>
            <a:ext cx="9036496" cy="6192688"/>
          </a:xfrm>
        </p:spPr>
        <p:txBody>
          <a:bodyPr/>
          <a:lstStyle/>
          <a:p>
            <a:pPr marL="285750" indent="-285750" algn="just">
              <a:buFont typeface="Arial" panose="020B0604020202020204" pitchFamily="34" charset="0"/>
              <a:buChar char="•"/>
            </a:pPr>
            <a:endParaRPr lang="it-IT" sz="2800" dirty="0">
              <a:latin typeface="Garamond" panose="02020404030301010803" pitchFamily="18" charset="0"/>
            </a:endParaRPr>
          </a:p>
          <a:p>
            <a:pPr marL="285750" indent="-285750" algn="just">
              <a:buFont typeface="Arial" panose="020B0604020202020204" pitchFamily="34" charset="0"/>
              <a:buChar char="•"/>
            </a:pPr>
            <a:r>
              <a:rPr lang="it-IT" sz="2800" dirty="0">
                <a:latin typeface="Garamond" panose="02020404030301010803" pitchFamily="18" charset="0"/>
              </a:rPr>
              <a:t>Il sistema di finanziamento ancora in larga misura centralizzato ha tuttavia avuto un importante merito, quello di preservare un assetto di «</a:t>
            </a:r>
            <a:r>
              <a:rPr lang="it-IT" sz="2800" dirty="0">
                <a:highlight>
                  <a:srgbClr val="00FFFF"/>
                </a:highlight>
                <a:latin typeface="Garamond" panose="02020404030301010803" pitchFamily="18" charset="0"/>
              </a:rPr>
              <a:t>regionalismo solidale»: le regioni più ricche trasferiscono parte delle proprie risorse alle regioni più povere. </a:t>
            </a:r>
          </a:p>
          <a:p>
            <a:pPr marL="285750" indent="-285750" algn="just">
              <a:buFont typeface="Arial" panose="020B0604020202020204" pitchFamily="34" charset="0"/>
              <a:buChar char="•"/>
            </a:pPr>
            <a:endParaRPr lang="it-IT" sz="2800" dirty="0">
              <a:highlight>
                <a:srgbClr val="00FFFF"/>
              </a:highlight>
              <a:latin typeface="Garamond" panose="02020404030301010803" pitchFamily="18" charset="0"/>
            </a:endParaRPr>
          </a:p>
          <a:p>
            <a:pPr marL="285750" indent="-285750" algn="just">
              <a:buFont typeface="Arial" panose="020B0604020202020204" pitchFamily="34" charset="0"/>
              <a:buChar char="•"/>
            </a:pPr>
            <a:r>
              <a:rPr lang="it-IT" sz="2800" dirty="0">
                <a:highlight>
                  <a:srgbClr val="FFFF00"/>
                </a:highlight>
                <a:latin typeface="Garamond" panose="02020404030301010803" pitchFamily="18" charset="0"/>
              </a:rPr>
              <a:t>Le </a:t>
            </a:r>
            <a:r>
              <a:rPr lang="it-IT" sz="2800">
                <a:highlight>
                  <a:srgbClr val="FFFF00"/>
                </a:highlight>
                <a:latin typeface="Garamond" panose="02020404030301010803" pitchFamily="18" charset="0"/>
              </a:rPr>
              <a:t>regioni hanno ricevuto</a:t>
            </a:r>
            <a:r>
              <a:rPr lang="it-IT" sz="2800" dirty="0">
                <a:highlight>
                  <a:srgbClr val="FFFF00"/>
                </a:highlight>
                <a:latin typeface="Garamond" panose="02020404030301010803" pitchFamily="18" charset="0"/>
              </a:rPr>
              <a:t>, negli ultimi tre decenni, grosso modo le stesse risorse pro capite da investire in sanità. Alcune regioni hanno fatto buon uso delle risorse loro assegnate</a:t>
            </a:r>
            <a:r>
              <a:rPr lang="it-IT" sz="2800" dirty="0">
                <a:latin typeface="Garamond" panose="02020404030301010803" pitchFamily="18" charset="0"/>
              </a:rPr>
              <a:t>. Altre regioni, soprattutto quelle meridionali, che presentavano condizioni di partenza oggettivamente più problematiche, hanno sistematicamente fatto registrare performance inferiori</a:t>
            </a:r>
            <a:endParaRPr lang="it-IT" sz="28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177221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C9C6F2F-5F80-9045-B9B1-DCF065E2A220}"/>
              </a:ext>
            </a:extLst>
          </p:cNvPr>
          <p:cNvSpPr>
            <a:spLocks noGrp="1"/>
          </p:cNvSpPr>
          <p:nvPr>
            <p:ph type="body" sz="quarter" idx="10"/>
          </p:nvPr>
        </p:nvSpPr>
        <p:spPr/>
        <p:txBody>
          <a:bodyPr/>
          <a:lstStyle/>
          <a:p>
            <a:pPr algn="ctr"/>
            <a:r>
              <a:rPr lang="en-GB" sz="2800" dirty="0">
                <a:latin typeface="Garamond" panose="02020404030301010803" pitchFamily="18" charset="0"/>
              </a:rPr>
              <a:t>La </a:t>
            </a:r>
            <a:r>
              <a:rPr lang="en-GB" sz="2800" dirty="0" err="1">
                <a:latin typeface="Garamond" panose="02020404030301010803" pitchFamily="18" charset="0"/>
              </a:rPr>
              <a:t>Sanità</a:t>
            </a:r>
            <a:r>
              <a:rPr lang="en-GB" sz="2800" dirty="0">
                <a:latin typeface="Garamond" panose="02020404030301010803" pitchFamily="18" charset="0"/>
              </a:rPr>
              <a:t> </a:t>
            </a:r>
            <a:r>
              <a:rPr lang="en-GB" sz="2800" dirty="0" err="1">
                <a:latin typeface="Garamond" panose="02020404030301010803" pitchFamily="18" charset="0"/>
              </a:rPr>
              <a:t>dei</a:t>
            </a:r>
            <a:r>
              <a:rPr lang="en-GB" sz="2800" dirty="0">
                <a:latin typeface="Garamond" panose="02020404030301010803" pitchFamily="18" charset="0"/>
              </a:rPr>
              <a:t> </a:t>
            </a:r>
            <a:r>
              <a:rPr lang="en-GB" sz="2800" dirty="0" err="1">
                <a:latin typeface="Garamond" panose="02020404030301010803" pitchFamily="18" charset="0"/>
              </a:rPr>
              <a:t>partiti</a:t>
            </a:r>
            <a:endParaRPr lang="en-GB" sz="2800" dirty="0">
              <a:latin typeface="Garamond" panose="02020404030301010803" pitchFamily="18" charset="0"/>
            </a:endParaRPr>
          </a:p>
        </p:txBody>
      </p:sp>
      <p:sp>
        <p:nvSpPr>
          <p:cNvPr id="3" name="Segnaposto testo 2">
            <a:extLst>
              <a:ext uri="{FF2B5EF4-FFF2-40B4-BE49-F238E27FC236}">
                <a16:creationId xmlns:a16="http://schemas.microsoft.com/office/drawing/2014/main" id="{B446B5DB-7340-1042-AAAB-1D65ACF3BD4A}"/>
              </a:ext>
            </a:extLst>
          </p:cNvPr>
          <p:cNvSpPr>
            <a:spLocks noGrp="1"/>
          </p:cNvSpPr>
          <p:nvPr>
            <p:ph type="body" sz="quarter" idx="11"/>
          </p:nvPr>
        </p:nvSpPr>
        <p:spPr>
          <a:xfrm>
            <a:off x="179512" y="980729"/>
            <a:ext cx="8640638" cy="5040560"/>
          </a:xfrm>
        </p:spPr>
        <p:txBody>
          <a:bodyPr/>
          <a:lstStyle/>
          <a:p>
            <a:pPr marL="342900" indent="-342900" algn="just">
              <a:buFont typeface="Arial" panose="020B0604020202020204" pitchFamily="34" charset="0"/>
              <a:buChar char="•"/>
              <a:defRPr sz="2400">
                <a:solidFill>
                  <a:srgbClr val="1F2937"/>
                </a:solidFill>
              </a:defRPr>
            </a:pPr>
            <a:r>
              <a:rPr lang="it-IT" sz="2600" dirty="0">
                <a:latin typeface="Garamond" panose="02020404030301010803" pitchFamily="18" charset="0"/>
              </a:rPr>
              <a:t>Già nel corso degli anni Ottanta, il SSN venne accusato di erogare prestazioni di bassa qualità, di essere eccessivamente burocratico, di tollerare sprechi ed episodi di corruzione</a:t>
            </a:r>
          </a:p>
          <a:p>
            <a:pPr marL="342900" indent="-342900" algn="just">
              <a:buFont typeface="Arial" panose="020B0604020202020204" pitchFamily="34" charset="0"/>
              <a:buChar char="•"/>
              <a:defRPr sz="2400">
                <a:solidFill>
                  <a:srgbClr val="1F2937"/>
                </a:solidFill>
              </a:defRPr>
            </a:pPr>
            <a:r>
              <a:rPr lang="it-IT" sz="2600" dirty="0">
                <a:latin typeface="Garamond" panose="02020404030301010803" pitchFamily="18" charset="0"/>
              </a:rPr>
              <a:t>La principale critica riguardava l’eccessiva ingerenza dei partiti</a:t>
            </a:r>
          </a:p>
          <a:p>
            <a:pPr marL="342900" indent="-342900" algn="just">
              <a:buFont typeface="Arial" panose="020B0604020202020204" pitchFamily="34" charset="0"/>
              <a:buChar char="•"/>
              <a:defRPr sz="2400">
                <a:solidFill>
                  <a:srgbClr val="1F2937"/>
                </a:solidFill>
              </a:defRPr>
            </a:pPr>
            <a:r>
              <a:rPr lang="it-IT" sz="2600" dirty="0">
                <a:latin typeface="Garamond" panose="02020404030301010803" pitchFamily="18" charset="0"/>
              </a:rPr>
              <a:t>Questi problemi contribuirono ad alimentare un diffuso malcontento nei confronti delle modalità di gestione del SSN.</a:t>
            </a:r>
          </a:p>
          <a:p>
            <a:pPr marL="342900" indent="-342900" algn="just">
              <a:buFont typeface="Arial" panose="020B0604020202020204" pitchFamily="34" charset="0"/>
              <a:buChar char="•"/>
              <a:defRPr sz="2400">
                <a:solidFill>
                  <a:srgbClr val="1F2937"/>
                </a:solidFill>
              </a:defRPr>
            </a:pPr>
            <a:r>
              <a:rPr lang="it-IT" sz="2600" dirty="0">
                <a:latin typeface="Garamond" panose="02020404030301010803" pitchFamily="18" charset="0"/>
              </a:rPr>
              <a:t>Venne pertanto invocata una «riforma della riforma», che togliesse la gestione della sanità dalle mani dei partiti e imprimesse al SSN una «svolta manageriale</a:t>
            </a:r>
            <a:endParaRPr lang="en-GB" sz="2600" dirty="0">
              <a:latin typeface="Garamond" panose="02020404030301010803" pitchFamily="18" charset="0"/>
            </a:endParaRPr>
          </a:p>
        </p:txBody>
      </p:sp>
    </p:spTree>
    <p:extLst>
      <p:ext uri="{BB962C8B-B14F-4D97-AF65-F5344CB8AC3E}">
        <p14:creationId xmlns:p14="http://schemas.microsoft.com/office/powerpoint/2010/main" val="26855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0"/>
            <a:ext cx="9107934" cy="1052736"/>
          </a:xfrm>
        </p:spPr>
        <p:txBody>
          <a:bodyPr/>
          <a:lstStyle/>
          <a:p>
            <a:pPr algn="ctr"/>
            <a:endParaRPr lang="it-IT" sz="3600" dirty="0">
              <a:latin typeface="Garamond" panose="02020404030301010803" pitchFamily="18" charset="0"/>
            </a:endParaRPr>
          </a:p>
          <a:p>
            <a:pPr algn="ctr"/>
            <a:r>
              <a:rPr lang="it-IT" sz="3200" dirty="0">
                <a:latin typeface="Garamond" panose="02020404030301010803" pitchFamily="18" charset="0"/>
              </a:rPr>
              <a:t>La riforma del 1992-93 (1)</a:t>
            </a:r>
          </a:p>
        </p:txBody>
      </p:sp>
      <p:sp>
        <p:nvSpPr>
          <p:cNvPr id="3" name="Segnaposto testo 2"/>
          <p:cNvSpPr>
            <a:spLocks noGrp="1"/>
          </p:cNvSpPr>
          <p:nvPr>
            <p:ph type="body" sz="quarter" idx="11"/>
          </p:nvPr>
        </p:nvSpPr>
        <p:spPr>
          <a:xfrm>
            <a:off x="0" y="764704"/>
            <a:ext cx="9107934" cy="5760640"/>
          </a:xfrm>
        </p:spPr>
        <p:txBody>
          <a:bodyPr/>
          <a:lstStyle/>
          <a:p>
            <a:pPr marL="457200" indent="-457200">
              <a:buFont typeface="Arial" panose="020B0604020202020204" pitchFamily="34" charset="0"/>
              <a:buChar char="•"/>
              <a:defRPr sz="2400">
                <a:solidFill>
                  <a:srgbClr val="1F2937"/>
                </a:solidFill>
              </a:defRPr>
            </a:pPr>
            <a:r>
              <a:rPr lang="it-IT" sz="2600" dirty="0">
                <a:latin typeface="Garamond" panose="02020404030301010803" pitchFamily="18" charset="0"/>
              </a:rPr>
              <a:t>Biennio drammatico (stragi di Mafia, Tangentopoli, crisi finanziaria durissima nel 1993). Provvedimenti urgenti e riforme profonde approvate tra 1992 e 1993</a:t>
            </a:r>
          </a:p>
          <a:p>
            <a:pPr marL="457200" indent="-457200">
              <a:buFont typeface="Arial" panose="020B0604020202020204" pitchFamily="34" charset="0"/>
              <a:buChar char="•"/>
              <a:defRPr sz="2400">
                <a:solidFill>
                  <a:srgbClr val="1F2937"/>
                </a:solidFill>
              </a:defRPr>
            </a:pPr>
            <a:r>
              <a:rPr lang="it-IT" sz="2600" dirty="0">
                <a:latin typeface="Garamond" panose="02020404030301010803" pitchFamily="18" charset="0"/>
              </a:rPr>
              <a:t>I decreti 502 e 517, approvati rispettivamente nel 1992 e nel 1993, possono essere considerati come un unico intervento di riforma, destinato a ridisegnare il SSN secondo tre grandi direttrici: </a:t>
            </a:r>
          </a:p>
          <a:p>
            <a:pPr marL="457200" indent="-457200">
              <a:buFont typeface="Arial" panose="020B0604020202020204" pitchFamily="34" charset="0"/>
              <a:buChar char="•"/>
              <a:defRPr sz="2400">
                <a:solidFill>
                  <a:srgbClr val="1F2937"/>
                </a:solidFill>
              </a:defRPr>
            </a:pPr>
            <a:r>
              <a:rPr lang="it-IT" sz="2600" dirty="0">
                <a:latin typeface="Garamond" panose="02020404030301010803" pitchFamily="18" charset="0"/>
              </a:rPr>
              <a:t>1) l’aziendalizzazione; </a:t>
            </a:r>
          </a:p>
          <a:p>
            <a:pPr marL="457200" indent="-457200">
              <a:buFont typeface="Arial" panose="020B0604020202020204" pitchFamily="34" charset="0"/>
              <a:buChar char="•"/>
              <a:defRPr sz="2400">
                <a:solidFill>
                  <a:srgbClr val="1F2937"/>
                </a:solidFill>
              </a:defRPr>
            </a:pPr>
            <a:r>
              <a:rPr lang="it-IT" sz="2600" dirty="0">
                <a:latin typeface="Garamond" panose="02020404030301010803" pitchFamily="18" charset="0"/>
              </a:rPr>
              <a:t>2) la separazione tra committenti e fornitori; </a:t>
            </a:r>
          </a:p>
          <a:p>
            <a:pPr marL="457200" indent="-457200">
              <a:buFont typeface="Arial" panose="020B0604020202020204" pitchFamily="34" charset="0"/>
              <a:buChar char="•"/>
              <a:defRPr sz="2400">
                <a:solidFill>
                  <a:srgbClr val="1F2937"/>
                </a:solidFill>
              </a:defRPr>
            </a:pPr>
            <a:r>
              <a:rPr lang="it-IT" sz="2600" dirty="0">
                <a:latin typeface="Garamond" panose="02020404030301010803" pitchFamily="18" charset="0"/>
              </a:rPr>
              <a:t>3) la regionalizzazione.</a:t>
            </a:r>
          </a:p>
          <a:p>
            <a:pPr algn="just"/>
            <a:endParaRPr lang="it-IT" sz="2600" dirty="0">
              <a:latin typeface="Garamond" panose="02020404030301010803" pitchFamily="18" charset="0"/>
            </a:endParaRPr>
          </a:p>
          <a:p>
            <a:pPr marL="285750" indent="-285750" algn="just">
              <a:buFont typeface="Arial" panose="020B0604020202020204" pitchFamily="34" charset="0"/>
              <a:buChar char="•"/>
            </a:pPr>
            <a:endParaRPr lang="it-IT" sz="2200" dirty="0">
              <a:latin typeface="Garamond" panose="02020404030301010803" pitchFamily="18" charset="0"/>
            </a:endParaRPr>
          </a:p>
        </p:txBody>
      </p:sp>
    </p:spTree>
    <p:extLst>
      <p:ext uri="{BB962C8B-B14F-4D97-AF65-F5344CB8AC3E}">
        <p14:creationId xmlns:p14="http://schemas.microsoft.com/office/powerpoint/2010/main" val="17186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75B18-EF62-EBAC-E9D9-BD069920CE8A}"/>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086359A0-E2FF-0FEF-E63D-6DFCD7BF258C}"/>
              </a:ext>
            </a:extLst>
          </p:cNvPr>
          <p:cNvSpPr>
            <a:spLocks noGrp="1"/>
          </p:cNvSpPr>
          <p:nvPr>
            <p:ph type="body" sz="quarter" idx="10"/>
          </p:nvPr>
        </p:nvSpPr>
        <p:spPr>
          <a:xfrm>
            <a:off x="0" y="0"/>
            <a:ext cx="9107934" cy="1052736"/>
          </a:xfrm>
        </p:spPr>
        <p:txBody>
          <a:bodyPr/>
          <a:lstStyle/>
          <a:p>
            <a:pPr algn="ctr"/>
            <a:endParaRPr lang="it-IT" sz="3600" dirty="0">
              <a:latin typeface="Garamond" panose="02020404030301010803" pitchFamily="18" charset="0"/>
            </a:endParaRPr>
          </a:p>
          <a:p>
            <a:pPr algn="ctr"/>
            <a:r>
              <a:rPr lang="it-IT" sz="3200" dirty="0">
                <a:latin typeface="Garamond" panose="02020404030301010803" pitchFamily="18" charset="0"/>
              </a:rPr>
              <a:t>La riforma del 1992-93 (2)</a:t>
            </a:r>
          </a:p>
        </p:txBody>
      </p:sp>
      <p:sp>
        <p:nvSpPr>
          <p:cNvPr id="3" name="Segnaposto testo 2">
            <a:extLst>
              <a:ext uri="{FF2B5EF4-FFF2-40B4-BE49-F238E27FC236}">
                <a16:creationId xmlns:a16="http://schemas.microsoft.com/office/drawing/2014/main" id="{535CA926-4E30-2F8C-5835-E9573A9D4338}"/>
              </a:ext>
            </a:extLst>
          </p:cNvPr>
          <p:cNvSpPr>
            <a:spLocks noGrp="1"/>
          </p:cNvSpPr>
          <p:nvPr>
            <p:ph type="body" sz="quarter" idx="11"/>
          </p:nvPr>
        </p:nvSpPr>
        <p:spPr>
          <a:xfrm>
            <a:off x="251520" y="836712"/>
            <a:ext cx="8856414" cy="5688632"/>
          </a:xfrm>
        </p:spPr>
        <p:txBody>
          <a:bodyPr/>
          <a:lstStyle/>
          <a:p>
            <a:pPr marL="457200" indent="-457200">
              <a:buFont typeface="Arial" panose="020B0604020202020204" pitchFamily="34" charset="0"/>
              <a:buChar char="•"/>
              <a:defRPr sz="2400">
                <a:solidFill>
                  <a:srgbClr val="1F2937"/>
                </a:solidFill>
              </a:defRPr>
            </a:pPr>
            <a:r>
              <a:rPr lang="it-IT" sz="2600" b="1" dirty="0">
                <a:latin typeface="Garamond" panose="02020404030301010803" pitchFamily="18" charset="0"/>
              </a:rPr>
              <a:t>AZIENDALIZZAZIONE</a:t>
            </a:r>
          </a:p>
          <a:p>
            <a:pPr marL="457200" indent="-457200">
              <a:buFont typeface="Arial" panose="020B0604020202020204" pitchFamily="34" charset="0"/>
              <a:buChar char="•"/>
              <a:defRPr sz="2400">
                <a:solidFill>
                  <a:srgbClr val="1F2937"/>
                </a:solidFill>
              </a:defRPr>
            </a:pPr>
            <a:endParaRPr lang="it-IT" sz="2600" b="1" dirty="0">
              <a:latin typeface="Garamond" panose="02020404030301010803" pitchFamily="18" charset="0"/>
            </a:endParaRPr>
          </a:p>
          <a:p>
            <a:pPr marL="457200" indent="-457200">
              <a:buFontTx/>
              <a:buChar char="-"/>
              <a:defRPr sz="2400">
                <a:solidFill>
                  <a:srgbClr val="1F2937"/>
                </a:solidFill>
              </a:defRPr>
            </a:pPr>
            <a:r>
              <a:rPr lang="it-IT" sz="2600" dirty="0">
                <a:latin typeface="Garamond" panose="02020404030301010803" pitchFamily="18" charset="0"/>
              </a:rPr>
              <a:t>Usl e i maggiori ospedali  trasformati in aziende pubbliche.</a:t>
            </a:r>
          </a:p>
          <a:p>
            <a:pPr marL="457200" indent="-457200">
              <a:buFontTx/>
              <a:buChar char="-"/>
              <a:defRPr sz="2400">
                <a:solidFill>
                  <a:srgbClr val="1F2937"/>
                </a:solidFill>
              </a:defRPr>
            </a:pPr>
            <a:endParaRPr lang="it-IT" sz="2600" dirty="0">
              <a:latin typeface="Garamond" panose="02020404030301010803" pitchFamily="18" charset="0"/>
            </a:endParaRPr>
          </a:p>
          <a:p>
            <a:pPr marL="457200" indent="-457200">
              <a:buFontTx/>
              <a:buChar char="-"/>
              <a:defRPr sz="2400">
                <a:solidFill>
                  <a:srgbClr val="1F2937"/>
                </a:solidFill>
              </a:defRPr>
            </a:pPr>
            <a:r>
              <a:rPr lang="it-IT" sz="2600" dirty="0">
                <a:latin typeface="Garamond" panose="02020404030301010803" pitchFamily="18" charset="0"/>
              </a:rPr>
              <a:t>S’intendeva così favorire l’autonomia delle strutture sanitarie pubbliche e l’adozione di strumenti di gestione mutuati dal settore privato. </a:t>
            </a:r>
          </a:p>
          <a:p>
            <a:pPr marL="457200" indent="-457200">
              <a:buFontTx/>
              <a:buChar char="-"/>
              <a:defRPr sz="2400">
                <a:solidFill>
                  <a:srgbClr val="1F2937"/>
                </a:solidFill>
              </a:defRPr>
            </a:pPr>
            <a:endParaRPr lang="it-IT" sz="2600" dirty="0">
              <a:latin typeface="Garamond" panose="02020404030301010803" pitchFamily="18" charset="0"/>
            </a:endParaRPr>
          </a:p>
          <a:p>
            <a:pPr marL="457200" indent="-457200">
              <a:buFontTx/>
              <a:buChar char="-"/>
              <a:defRPr sz="2400">
                <a:solidFill>
                  <a:srgbClr val="1F2937"/>
                </a:solidFill>
              </a:defRPr>
            </a:pPr>
            <a:r>
              <a:rPr lang="it-IT" sz="2600" dirty="0">
                <a:latin typeface="Garamond" panose="02020404030301010803" pitchFamily="18" charset="0"/>
              </a:rPr>
              <a:t>Alcuni dei principali ospedali pubblici furono scorporati dalle rispettive Asl e trasformati in aziende ospedaliere (</a:t>
            </a:r>
            <a:r>
              <a:rPr lang="it-IT" sz="2600" dirty="0" err="1">
                <a:latin typeface="Garamond" panose="02020404030301010803" pitchFamily="18" charset="0"/>
              </a:rPr>
              <a:t>Ao</a:t>
            </a:r>
            <a:r>
              <a:rPr lang="it-IT" sz="2600" dirty="0">
                <a:latin typeface="Garamond" panose="02020404030301010803" pitchFamily="18" charset="0"/>
              </a:rPr>
              <a:t>).</a:t>
            </a:r>
          </a:p>
          <a:p>
            <a:pPr algn="just"/>
            <a:endParaRPr lang="it-IT" sz="2600" dirty="0">
              <a:latin typeface="Garamond" panose="02020404030301010803" pitchFamily="18" charset="0"/>
            </a:endParaRPr>
          </a:p>
          <a:p>
            <a:pPr marL="285750" indent="-285750" algn="just">
              <a:buFont typeface="Arial" panose="020B0604020202020204" pitchFamily="34" charset="0"/>
              <a:buChar char="•"/>
            </a:pPr>
            <a:endParaRPr lang="it-IT" sz="2200" dirty="0">
              <a:latin typeface="Garamond" panose="02020404030301010803" pitchFamily="18" charset="0"/>
            </a:endParaRPr>
          </a:p>
        </p:txBody>
      </p:sp>
    </p:spTree>
    <p:extLst>
      <p:ext uri="{BB962C8B-B14F-4D97-AF65-F5344CB8AC3E}">
        <p14:creationId xmlns:p14="http://schemas.microsoft.com/office/powerpoint/2010/main" val="13069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0"/>
            <a:ext cx="9107934" cy="332656"/>
          </a:xfrm>
        </p:spPr>
        <p:txBody>
          <a:bodyPr/>
          <a:lstStyle/>
          <a:p>
            <a:pPr algn="ctr"/>
            <a:endParaRPr lang="it-IT" sz="3600" dirty="0">
              <a:latin typeface="Garamond" panose="02020404030301010803" pitchFamily="18" charset="0"/>
            </a:endParaRPr>
          </a:p>
          <a:p>
            <a:pPr algn="ctr"/>
            <a:r>
              <a:rPr lang="it-IT" sz="3200" dirty="0">
                <a:latin typeface="Garamond" panose="02020404030301010803" pitchFamily="18" charset="0"/>
              </a:rPr>
              <a:t>La riforma del 1992-93 (3)</a:t>
            </a:r>
          </a:p>
        </p:txBody>
      </p:sp>
      <p:sp>
        <p:nvSpPr>
          <p:cNvPr id="3" name="Segnaposto testo 2"/>
          <p:cNvSpPr>
            <a:spLocks noGrp="1"/>
          </p:cNvSpPr>
          <p:nvPr>
            <p:ph type="body" sz="quarter" idx="11"/>
          </p:nvPr>
        </p:nvSpPr>
        <p:spPr>
          <a:xfrm>
            <a:off x="179511" y="764703"/>
            <a:ext cx="8855553" cy="5999607"/>
          </a:xfrm>
        </p:spPr>
        <p:txBody>
          <a:bodyPr/>
          <a:lstStyle/>
          <a:p>
            <a:pPr>
              <a:defRPr sz="2400">
                <a:solidFill>
                  <a:srgbClr val="1F2937"/>
                </a:solidFill>
              </a:defRPr>
            </a:pPr>
            <a:r>
              <a:rPr lang="it-IT" b="1" cap="small" dirty="0">
                <a:latin typeface="Garamond" panose="02020404030301010803" pitchFamily="18" charset="0"/>
              </a:rPr>
              <a:t>La separazione tra committenti e fornitori</a:t>
            </a:r>
            <a:r>
              <a:rPr lang="it-IT" b="1" dirty="0">
                <a:latin typeface="Garamond" panose="02020404030301010803" pitchFamily="18" charset="0"/>
              </a:rPr>
              <a:t>. </a:t>
            </a:r>
          </a:p>
          <a:p>
            <a:pPr>
              <a:defRPr sz="2400">
                <a:solidFill>
                  <a:srgbClr val="1F2937"/>
                </a:solidFill>
              </a:defRPr>
            </a:pPr>
            <a:endParaRPr lang="it-IT" b="1" dirty="0">
              <a:latin typeface="Garamond" panose="02020404030301010803" pitchFamily="18" charset="0"/>
            </a:endParaRPr>
          </a:p>
          <a:p>
            <a:pPr marL="342900" indent="-342900" algn="just">
              <a:buFontTx/>
              <a:buChar char="-"/>
              <a:defRPr sz="2400">
                <a:solidFill>
                  <a:srgbClr val="1F2937"/>
                </a:solidFill>
              </a:defRPr>
            </a:pPr>
            <a:r>
              <a:rPr lang="it-IT" dirty="0">
                <a:latin typeface="Garamond" panose="02020404030301010803" pitchFamily="18" charset="0"/>
              </a:rPr>
              <a:t>Separazione tra aziende territoriali (le Asl), cui sarebbe spettata la funzione di committenza, e aziende ospedaliere (</a:t>
            </a:r>
            <a:r>
              <a:rPr lang="it-IT" dirty="0" err="1">
                <a:latin typeface="Garamond" panose="02020404030301010803" pitchFamily="18" charset="0"/>
              </a:rPr>
              <a:t>Ao</a:t>
            </a:r>
            <a:r>
              <a:rPr lang="it-IT" dirty="0">
                <a:latin typeface="Garamond" panose="02020404030301010803" pitchFamily="18" charset="0"/>
              </a:rPr>
              <a:t>), investite della funzione di erogazione delle prestazioni specialistiche. </a:t>
            </a:r>
          </a:p>
          <a:p>
            <a:pPr marL="342900" indent="-342900" algn="just">
              <a:buFontTx/>
              <a:buChar char="-"/>
              <a:defRPr sz="2400">
                <a:solidFill>
                  <a:srgbClr val="1F2937"/>
                </a:solidFill>
              </a:defRPr>
            </a:pPr>
            <a:endParaRPr lang="it-IT" dirty="0">
              <a:latin typeface="Garamond" panose="02020404030301010803" pitchFamily="18" charset="0"/>
            </a:endParaRPr>
          </a:p>
          <a:p>
            <a:pPr marL="342900" indent="-342900" algn="just">
              <a:buFontTx/>
              <a:buChar char="-"/>
              <a:defRPr sz="2400">
                <a:solidFill>
                  <a:srgbClr val="1F2937"/>
                </a:solidFill>
              </a:defRPr>
            </a:pPr>
            <a:r>
              <a:rPr lang="it-IT" dirty="0">
                <a:latin typeface="Garamond" panose="02020404030301010803" pitchFamily="18" charset="0"/>
              </a:rPr>
              <a:t>Spetta alla singola Asl decidere quali servizi erogare in prima persona e quali invece commissionare a soggetti terzi. </a:t>
            </a:r>
          </a:p>
          <a:p>
            <a:pPr marL="342900" indent="-342900" algn="just">
              <a:buFontTx/>
              <a:buChar char="-"/>
              <a:defRPr sz="2400">
                <a:solidFill>
                  <a:srgbClr val="1F2937"/>
                </a:solidFill>
              </a:defRPr>
            </a:pPr>
            <a:endParaRPr lang="it-IT" dirty="0">
              <a:latin typeface="Garamond" panose="02020404030301010803" pitchFamily="18" charset="0"/>
            </a:endParaRPr>
          </a:p>
          <a:p>
            <a:pPr marL="342900" indent="-342900" algn="just">
              <a:buFontTx/>
              <a:buChar char="-"/>
              <a:defRPr sz="2400">
                <a:solidFill>
                  <a:srgbClr val="1F2937"/>
                </a:solidFill>
              </a:defRPr>
            </a:pPr>
            <a:r>
              <a:rPr lang="it-IT" dirty="0">
                <a:latin typeface="Garamond" panose="02020404030301010803" pitchFamily="18" charset="0"/>
              </a:rPr>
              <a:t>Per sottolineare la diversa natura delle aziende territoriali e ospedaliere, si stabilì che le prime sarebbero state finanziate in base al numero di assistiti residenti nel rispettivo territorio, mentre le aziende ospedaliere sarebbero state finanziate in base al volume delle prestazioni effettivamente erogate</a:t>
            </a:r>
          </a:p>
        </p:txBody>
      </p:sp>
    </p:spTree>
    <p:extLst>
      <p:ext uri="{BB962C8B-B14F-4D97-AF65-F5344CB8AC3E}">
        <p14:creationId xmlns:p14="http://schemas.microsoft.com/office/powerpoint/2010/main" val="225006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B45E7-BB75-C561-3C49-789DCC5590E7}"/>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A680CE67-5A7F-CF41-BC2A-AD75F271DFCD}"/>
              </a:ext>
            </a:extLst>
          </p:cNvPr>
          <p:cNvSpPr>
            <a:spLocks noGrp="1"/>
          </p:cNvSpPr>
          <p:nvPr>
            <p:ph type="body" sz="quarter" idx="10"/>
          </p:nvPr>
        </p:nvSpPr>
        <p:spPr>
          <a:xfrm>
            <a:off x="0" y="0"/>
            <a:ext cx="9107934" cy="332656"/>
          </a:xfrm>
        </p:spPr>
        <p:txBody>
          <a:bodyPr/>
          <a:lstStyle/>
          <a:p>
            <a:pPr algn="ctr"/>
            <a:endParaRPr lang="it-IT" sz="3600" dirty="0">
              <a:latin typeface="Garamond" panose="02020404030301010803" pitchFamily="18" charset="0"/>
            </a:endParaRPr>
          </a:p>
          <a:p>
            <a:pPr algn="ctr"/>
            <a:r>
              <a:rPr lang="it-IT" sz="3200" dirty="0">
                <a:latin typeface="Garamond" panose="02020404030301010803" pitchFamily="18" charset="0"/>
              </a:rPr>
              <a:t>La riforma del 1992-93 (4)</a:t>
            </a:r>
          </a:p>
        </p:txBody>
      </p:sp>
      <p:sp>
        <p:nvSpPr>
          <p:cNvPr id="3" name="Segnaposto testo 2">
            <a:extLst>
              <a:ext uri="{FF2B5EF4-FFF2-40B4-BE49-F238E27FC236}">
                <a16:creationId xmlns:a16="http://schemas.microsoft.com/office/drawing/2014/main" id="{A7664F70-4F32-FFA9-35E5-4ED6638EEB63}"/>
              </a:ext>
            </a:extLst>
          </p:cNvPr>
          <p:cNvSpPr>
            <a:spLocks noGrp="1"/>
          </p:cNvSpPr>
          <p:nvPr>
            <p:ph type="body" sz="quarter" idx="11"/>
          </p:nvPr>
        </p:nvSpPr>
        <p:spPr>
          <a:xfrm>
            <a:off x="179511" y="764703"/>
            <a:ext cx="8855553" cy="5999607"/>
          </a:xfrm>
        </p:spPr>
        <p:txBody>
          <a:bodyPr/>
          <a:lstStyle/>
          <a:p>
            <a:pPr algn="just">
              <a:defRPr sz="2400">
                <a:solidFill>
                  <a:srgbClr val="1F2937"/>
                </a:solidFill>
              </a:defRPr>
            </a:pPr>
            <a:r>
              <a:rPr lang="it-IT" sz="2800" b="1" cap="small" dirty="0">
                <a:latin typeface="Garamond" panose="02020404030301010803" pitchFamily="18" charset="0"/>
              </a:rPr>
              <a:t>La regionalizzazione</a:t>
            </a:r>
            <a:r>
              <a:rPr lang="it-IT" sz="2800" b="1" dirty="0">
                <a:latin typeface="Garamond" panose="02020404030301010803" pitchFamily="18" charset="0"/>
              </a:rPr>
              <a:t>. </a:t>
            </a:r>
          </a:p>
          <a:p>
            <a:pPr algn="just">
              <a:defRPr sz="2400">
                <a:solidFill>
                  <a:srgbClr val="1F2937"/>
                </a:solidFill>
              </a:defRPr>
            </a:pPr>
            <a:endParaRPr lang="it-IT" sz="2800" b="1" dirty="0">
              <a:latin typeface="Garamond" panose="02020404030301010803" pitchFamily="18" charset="0"/>
            </a:endParaRPr>
          </a:p>
          <a:p>
            <a:pPr marL="342900" indent="-342900" algn="just">
              <a:buFontTx/>
              <a:buChar char="-"/>
              <a:defRPr sz="2400">
                <a:solidFill>
                  <a:srgbClr val="1F2937"/>
                </a:solidFill>
              </a:defRPr>
            </a:pPr>
            <a:r>
              <a:rPr lang="it-IT" sz="2800" dirty="0">
                <a:latin typeface="Garamond" panose="02020404030301010803" pitchFamily="18" charset="0"/>
              </a:rPr>
              <a:t>Rafforzamento del livello regionale. </a:t>
            </a:r>
          </a:p>
          <a:p>
            <a:pPr marL="342900" indent="-342900" algn="just">
              <a:buFontTx/>
              <a:buChar char="-"/>
              <a:defRPr sz="2400">
                <a:solidFill>
                  <a:srgbClr val="1F2937"/>
                </a:solidFill>
              </a:defRPr>
            </a:pPr>
            <a:endParaRPr lang="it-IT" sz="2800" dirty="0">
              <a:latin typeface="Garamond" panose="02020404030301010803" pitchFamily="18" charset="0"/>
            </a:endParaRPr>
          </a:p>
          <a:p>
            <a:pPr marL="342900" indent="-342900" algn="just">
              <a:buFontTx/>
              <a:buChar char="-"/>
              <a:defRPr sz="2400">
                <a:solidFill>
                  <a:srgbClr val="1F2937"/>
                </a:solidFill>
              </a:defRPr>
            </a:pPr>
            <a:r>
              <a:rPr lang="it-IT" sz="2800" dirty="0">
                <a:latin typeface="Garamond" panose="02020404030301010803" pitchFamily="18" charset="0"/>
              </a:rPr>
              <a:t>Alle regioni venne attribuita ampia discrezionalità nel programmare, organizzare e finanziare i servizi sanitari sul proprio territorio. </a:t>
            </a:r>
          </a:p>
          <a:p>
            <a:pPr marL="342900" indent="-342900" algn="just">
              <a:buFontTx/>
              <a:buChar char="-"/>
              <a:defRPr sz="2400">
                <a:solidFill>
                  <a:srgbClr val="1F2937"/>
                </a:solidFill>
              </a:defRPr>
            </a:pPr>
            <a:endParaRPr lang="it-IT" sz="2800" dirty="0">
              <a:latin typeface="Garamond" panose="02020404030301010803" pitchFamily="18" charset="0"/>
            </a:endParaRPr>
          </a:p>
          <a:p>
            <a:pPr marL="342900" indent="-342900" algn="just">
              <a:buFontTx/>
              <a:buChar char="-"/>
              <a:defRPr sz="2400">
                <a:solidFill>
                  <a:srgbClr val="1F2937"/>
                </a:solidFill>
              </a:defRPr>
            </a:pPr>
            <a:r>
              <a:rPr lang="it-IT" sz="2800" dirty="0">
                <a:latin typeface="Garamond" panose="02020404030301010803" pitchFamily="18" charset="0"/>
              </a:rPr>
              <a:t>I governi regionali acquisirono il controllo sulle aziende sanitarie (in precedenza le Usl dipendevano dai comuni), di cui potevano nominare i direttori generali</a:t>
            </a:r>
          </a:p>
        </p:txBody>
      </p:sp>
    </p:spTree>
    <p:extLst>
      <p:ext uri="{BB962C8B-B14F-4D97-AF65-F5344CB8AC3E}">
        <p14:creationId xmlns:p14="http://schemas.microsoft.com/office/powerpoint/2010/main" val="10935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116632"/>
            <a:ext cx="8820150" cy="648072"/>
          </a:xfrm>
        </p:spPr>
        <p:txBody>
          <a:bodyPr/>
          <a:lstStyle/>
          <a:p>
            <a:pPr algn="ctr"/>
            <a:r>
              <a:rPr lang="it-IT" sz="3200" dirty="0">
                <a:solidFill>
                  <a:srgbClr val="C00000"/>
                </a:solidFill>
                <a:latin typeface="Garamond" panose="02020404030301010803" pitchFamily="18" charset="0"/>
                <a:cs typeface="Arial" pitchFamily="34" charset="0"/>
              </a:rPr>
              <a:t>Riforma  del 1999 (riforma Bindi)</a:t>
            </a:r>
            <a:endParaRPr lang="it-IT" sz="3200" dirty="0">
              <a:solidFill>
                <a:srgbClr val="C00000"/>
              </a:solidFill>
              <a:latin typeface="Garamond" panose="02020404030301010803" pitchFamily="18" charset="0"/>
            </a:endParaRPr>
          </a:p>
        </p:txBody>
      </p:sp>
      <p:sp>
        <p:nvSpPr>
          <p:cNvPr id="3" name="Segnaposto testo 2"/>
          <p:cNvSpPr>
            <a:spLocks noGrp="1"/>
          </p:cNvSpPr>
          <p:nvPr>
            <p:ph type="body" sz="quarter" idx="11"/>
          </p:nvPr>
        </p:nvSpPr>
        <p:spPr>
          <a:xfrm>
            <a:off x="0" y="764704"/>
            <a:ext cx="9165083" cy="5832647"/>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Decreto legislativo 229: enfasi sulla programmazione pubblica e sull’integrazione tra soggetti pubblici e privati  (LEA; maggior ruolo delle regioni e diminuzione del ruolo dei comuni; questione </a:t>
            </a:r>
            <a:r>
              <a:rPr lang="it-IT" sz="2800" dirty="0" err="1">
                <a:latin typeface="Garamond" panose="02020404030301010803" pitchFamily="18" charset="0"/>
              </a:rPr>
              <a:t>dell’</a:t>
            </a:r>
            <a:r>
              <a:rPr lang="it-IT" sz="2800" i="1" dirty="0" err="1">
                <a:latin typeface="Garamond" panose="02020404030301010803" pitchFamily="18" charset="0"/>
              </a:rPr>
              <a:t>intra</a:t>
            </a:r>
            <a:r>
              <a:rPr lang="it-IT" sz="2800" i="1" dirty="0">
                <a:latin typeface="Garamond" panose="02020404030301010803" pitchFamily="18" charset="0"/>
              </a:rPr>
              <a:t> </a:t>
            </a:r>
            <a:r>
              <a:rPr lang="it-IT" sz="2800" i="1" dirty="0" err="1">
                <a:latin typeface="Garamond" panose="02020404030301010803" pitchFamily="18" charset="0"/>
              </a:rPr>
              <a:t>moenia</a:t>
            </a:r>
            <a:r>
              <a:rPr lang="it-IT" sz="2800" dirty="0">
                <a:latin typeface="Garamond" panose="02020404030301010803" pitchFamily="18" charset="0"/>
              </a:rPr>
              <a:t>)</a:t>
            </a:r>
          </a:p>
          <a:p>
            <a:pPr marL="285750" indent="-285750" algn="just">
              <a:buFont typeface="Arial" panose="020B0604020202020204" pitchFamily="34" charset="0"/>
              <a:buChar char="•"/>
            </a:pPr>
            <a:r>
              <a:rPr lang="it-IT" sz="2800" dirty="0">
                <a:latin typeface="Garamond" panose="02020404030301010803" pitchFamily="18" charset="0"/>
              </a:rPr>
              <a:t>La riforma Bindi fu molto criticata dai sostenitori di una maggiore privatizzazione della sanità. Soprattutto su:</a:t>
            </a:r>
          </a:p>
          <a:p>
            <a:pPr marL="457200" indent="-457200" algn="just">
              <a:buFontTx/>
              <a:buChar char="-"/>
            </a:pPr>
            <a:r>
              <a:rPr lang="it-IT" sz="2800" dirty="0">
                <a:latin typeface="Garamond" panose="02020404030301010803" pitchFamily="18" charset="0"/>
              </a:rPr>
              <a:t>la scarsa concorrenza tra fornitori pubblici e privati</a:t>
            </a:r>
          </a:p>
          <a:p>
            <a:pPr marL="457200" indent="-457200" algn="just">
              <a:buFontTx/>
              <a:buChar char="-"/>
            </a:pPr>
            <a:r>
              <a:rPr lang="it-IT" sz="2800" dirty="0">
                <a:latin typeface="Garamond" panose="02020404030301010803" pitchFamily="18" charset="0"/>
              </a:rPr>
              <a:t>L’impossibilità dei singoli cittadini di uscire dal SSN</a:t>
            </a:r>
          </a:p>
          <a:p>
            <a:pPr marL="457200" indent="-457200" algn="just">
              <a:buFontTx/>
              <a:buChar char="-"/>
            </a:pPr>
            <a:r>
              <a:rPr lang="it-IT" sz="2800" dirty="0">
                <a:latin typeface="Garamond" panose="02020404030301010803" pitchFamily="18" charset="0"/>
              </a:rPr>
              <a:t>lo </a:t>
            </a:r>
            <a:r>
              <a:rPr lang="it-IT" sz="2800" dirty="0" err="1">
                <a:latin typeface="Garamond" panose="02020404030301010803" pitchFamily="18" charset="0"/>
              </a:rPr>
              <a:t>scarsosviluppo</a:t>
            </a:r>
            <a:r>
              <a:rPr lang="it-IT" sz="2800" dirty="0">
                <a:latin typeface="Garamond" panose="02020404030301010803" pitchFamily="18" charset="0"/>
              </a:rPr>
              <a:t> dei fondi sanitari integrativi</a:t>
            </a:r>
          </a:p>
          <a:p>
            <a:pPr marL="457200" indent="-457200" algn="just">
              <a:buFontTx/>
              <a:buChar char="-"/>
            </a:pPr>
            <a:r>
              <a:rPr lang="it-IT" sz="2800" dirty="0">
                <a:latin typeface="Garamond" panose="02020404030301010803" pitchFamily="18" charset="0"/>
              </a:rPr>
              <a:t>la privatizzazione degli ospedali</a:t>
            </a:r>
          </a:p>
          <a:p>
            <a:pPr marL="457200" indent="-457200" algn="just">
              <a:buFontTx/>
              <a:buChar char="-"/>
            </a:pPr>
            <a:r>
              <a:rPr lang="it-IT" sz="2800" dirty="0">
                <a:latin typeface="Garamond" panose="02020404030301010803" pitchFamily="18" charset="0"/>
              </a:rPr>
              <a:t>la massima libertà di scelta da parte dei pazienti.</a:t>
            </a:r>
          </a:p>
        </p:txBody>
      </p:sp>
    </p:spTree>
    <p:extLst>
      <p:ext uri="{BB962C8B-B14F-4D97-AF65-F5344CB8AC3E}">
        <p14:creationId xmlns:p14="http://schemas.microsoft.com/office/powerpoint/2010/main" val="12067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88641"/>
            <a:ext cx="8640638" cy="504056"/>
          </a:xfrm>
        </p:spPr>
        <p:txBody>
          <a:bodyPr/>
          <a:lstStyle/>
          <a:p>
            <a:pPr algn="ctr"/>
            <a:r>
              <a:rPr lang="it-IT" sz="3200" dirty="0">
                <a:latin typeface="Garamond" panose="02020404030301010803" pitchFamily="18" charset="0"/>
              </a:rPr>
              <a:t>Gli anni Duemila e l’austerity sanitaria</a:t>
            </a:r>
          </a:p>
          <a:p>
            <a:pPr algn="ctr"/>
            <a:endParaRPr lang="it-IT" sz="3200" dirty="0">
              <a:latin typeface="Garamond" panose="02020404030301010803" pitchFamily="18" charset="0"/>
            </a:endParaRPr>
          </a:p>
        </p:txBody>
      </p:sp>
      <p:sp>
        <p:nvSpPr>
          <p:cNvPr id="3" name="Segnaposto testo 2"/>
          <p:cNvSpPr>
            <a:spLocks noGrp="1"/>
          </p:cNvSpPr>
          <p:nvPr>
            <p:ph type="body" sz="quarter" idx="11"/>
          </p:nvPr>
        </p:nvSpPr>
        <p:spPr>
          <a:xfrm>
            <a:off x="0" y="692697"/>
            <a:ext cx="9144000" cy="5976662"/>
          </a:xfrm>
        </p:spPr>
        <p:txBody>
          <a:bodyPr/>
          <a:lstStyle/>
          <a:p>
            <a:pPr marL="285750" indent="-285750" algn="just">
              <a:buFont typeface="Arial" panose="020B0604020202020204" pitchFamily="34" charset="0"/>
              <a:buChar char="•"/>
            </a:pPr>
            <a:r>
              <a:rPr lang="it-IT" sz="2300" dirty="0">
                <a:latin typeface="Garamond" panose="02020404030301010803" pitchFamily="18" charset="0"/>
              </a:rPr>
              <a:t>Nei primi due decenni degli anni Duemila, a livello nazionale non sono state adottate grandi riforme strutturali del SSN. </a:t>
            </a:r>
            <a:r>
              <a:rPr lang="it-IT" sz="2300" dirty="0">
                <a:highlight>
                  <a:srgbClr val="00FF00"/>
                </a:highlight>
                <a:latin typeface="Garamond" panose="02020404030301010803" pitchFamily="18" charset="0"/>
              </a:rPr>
              <a:t>Le principali innovazioni organizzative sono avvenute a livello regionale </a:t>
            </a:r>
          </a:p>
          <a:p>
            <a:pPr marL="285750" indent="-285750" algn="just">
              <a:buFont typeface="Arial" panose="020B0604020202020204" pitchFamily="34" charset="0"/>
              <a:buChar char="•"/>
            </a:pPr>
            <a:r>
              <a:rPr lang="it-IT" sz="2300" i="1" dirty="0" err="1">
                <a:latin typeface="Garamond" panose="02020404030301010803" pitchFamily="18" charset="0"/>
              </a:rPr>
              <a:t>Spending</a:t>
            </a:r>
            <a:r>
              <a:rPr lang="it-IT" sz="2300" i="1" dirty="0">
                <a:latin typeface="Garamond" panose="02020404030301010803" pitchFamily="18" charset="0"/>
              </a:rPr>
              <a:t> </a:t>
            </a:r>
            <a:r>
              <a:rPr lang="it-IT" sz="2300" i="1" dirty="0" err="1">
                <a:latin typeface="Garamond" panose="02020404030301010803" pitchFamily="18" charset="0"/>
              </a:rPr>
              <a:t>review</a:t>
            </a:r>
            <a:r>
              <a:rPr lang="it-IT" sz="2300" dirty="0">
                <a:latin typeface="Garamond" panose="02020404030301010803" pitchFamily="18" charset="0"/>
              </a:rPr>
              <a:t>:  la definizione dei LEA, i piani di rientro, l’introduzione dei costi standard.</a:t>
            </a:r>
          </a:p>
          <a:p>
            <a:pPr marL="285750" indent="-285750" algn="just">
              <a:buFont typeface="Arial" panose="020B0604020202020204" pitchFamily="34" charset="0"/>
              <a:buChar char="•"/>
            </a:pPr>
            <a:r>
              <a:rPr lang="it-IT" sz="2300" dirty="0">
                <a:latin typeface="Garamond" panose="02020404030301010803" pitchFamily="18" charset="0"/>
              </a:rPr>
              <a:t>L’</a:t>
            </a:r>
            <a:r>
              <a:rPr lang="it-IT" sz="2300" i="1" dirty="0">
                <a:latin typeface="Garamond" panose="02020404030301010803" pitchFamily="18" charset="0"/>
              </a:rPr>
              <a:t>austerity sanitaria</a:t>
            </a:r>
            <a:r>
              <a:rPr lang="it-IT" sz="2300" b="1" i="1" dirty="0">
                <a:latin typeface="Garamond" panose="02020404030301010803" pitchFamily="18" charset="0"/>
              </a:rPr>
              <a:t> </a:t>
            </a:r>
            <a:r>
              <a:rPr lang="it-IT" sz="2300" dirty="0">
                <a:latin typeface="Garamond" panose="02020404030301010803" pitchFamily="18" charset="0"/>
              </a:rPr>
              <a:t>ha contraddistinto in particolar modo il decennio successivo alla grande crisi finanziaria del 2008: </a:t>
            </a:r>
            <a:r>
              <a:rPr lang="it-IT" sz="2300" b="1" dirty="0">
                <a:latin typeface="Garamond" panose="02020404030301010803" pitchFamily="18" charset="0"/>
              </a:rPr>
              <a:t>nel decennio precedente allo scoppio della crisi, la spesa sanitaria pubblica cresceva a un tasso medio del 6,2% annuo; nel decennio immediatamente successivo all’esplosione della crisi, il tasso di crescita medio annuo della spesa sanitaria pubblica è stato di appena lo 0,5%</a:t>
            </a:r>
          </a:p>
          <a:p>
            <a:pPr marL="285750" indent="-285750" algn="just">
              <a:buFont typeface="Arial" panose="020B0604020202020204" pitchFamily="34" charset="0"/>
              <a:buChar char="•"/>
            </a:pPr>
            <a:r>
              <a:rPr lang="it-IT" sz="2300" dirty="0">
                <a:latin typeface="Garamond" panose="02020404030301010803" pitchFamily="18" charset="0"/>
              </a:rPr>
              <a:t>Le regioni sono state dunque costrette a riorganizzare la propria offerta di servizi sanitari con vincoli di budget sempre più stringenti: hanno finito </a:t>
            </a:r>
            <a:r>
              <a:rPr lang="it-IT" sz="2300" dirty="0">
                <a:highlight>
                  <a:srgbClr val="FFFF00"/>
                </a:highlight>
                <a:latin typeface="Garamond" panose="02020404030301010803" pitchFamily="18" charset="0"/>
              </a:rPr>
              <a:t>per tagliare i posti letto, chiudere i piccoli ospedali, bloccare il turn over del personale, centralizzare gli acquisti, inasprire i ticket, rimandare gli investimenti</a:t>
            </a:r>
          </a:p>
          <a:p>
            <a:endParaRPr lang="it-IT" sz="320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8334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2012</Words>
  <Application>Microsoft Macintosh PowerPoint</Application>
  <PresentationFormat>Presentazione su schermo (4:3)</PresentationFormat>
  <Paragraphs>125</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25</vt:i4>
      </vt:variant>
    </vt:vector>
  </HeadingPairs>
  <TitlesOfParts>
    <vt:vector size="33" baseType="lpstr">
      <vt:lpstr>Arial</vt:lpstr>
      <vt:lpstr>Calibri</vt:lpstr>
      <vt:lpstr>Century Gothic</vt:lpstr>
      <vt:lpstr>Garamond</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Giliberto Capano</cp:lastModifiedBy>
  <cp:revision>159</cp:revision>
  <dcterms:created xsi:type="dcterms:W3CDTF">2017-11-13T10:11:35Z</dcterms:created>
  <dcterms:modified xsi:type="dcterms:W3CDTF">2025-11-18T11:34:42Z</dcterms:modified>
</cp:coreProperties>
</file>