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1" r:id="rId3"/>
  </p:sldMasterIdLst>
  <p:notesMasterIdLst>
    <p:notesMasterId r:id="rId26"/>
  </p:notesMasterIdLst>
  <p:sldIdLst>
    <p:sldId id="263" r:id="rId4"/>
    <p:sldId id="257" r:id="rId5"/>
    <p:sldId id="291" r:id="rId6"/>
    <p:sldId id="264" r:id="rId7"/>
    <p:sldId id="288" r:id="rId8"/>
    <p:sldId id="290" r:id="rId9"/>
    <p:sldId id="289" r:id="rId10"/>
    <p:sldId id="292" r:id="rId11"/>
    <p:sldId id="266" r:id="rId12"/>
    <p:sldId id="293" r:id="rId13"/>
    <p:sldId id="286" r:id="rId14"/>
    <p:sldId id="267" r:id="rId15"/>
    <p:sldId id="268" r:id="rId16"/>
    <p:sldId id="270" r:id="rId17"/>
    <p:sldId id="271" r:id="rId18"/>
    <p:sldId id="272" r:id="rId19"/>
    <p:sldId id="273" r:id="rId20"/>
    <p:sldId id="276" r:id="rId21"/>
    <p:sldId id="287" r:id="rId22"/>
    <p:sldId id="277" r:id="rId23"/>
    <p:sldId id="274" r:id="rId24"/>
    <p:sldId id="275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2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67" autoAdjust="0"/>
    <p:restoredTop sz="94726" autoAdjust="0"/>
  </p:normalViewPr>
  <p:slideViewPr>
    <p:cSldViewPr showGuides="1">
      <p:cViewPr varScale="1">
        <p:scale>
          <a:sx n="120" d="100"/>
          <a:sy n="120" d="100"/>
        </p:scale>
        <p:origin x="3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CFE86-00DA-6E4B-B563-B48A12F2CD8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F2FD2-7B1E-CE46-9489-652D07C76859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02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563888" y="548680"/>
            <a:ext cx="5185023" cy="453650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inserire </a:t>
            </a:r>
          </a:p>
          <a:p>
            <a:pPr lvl="0"/>
            <a:r>
              <a:rPr lang="it-IT" dirty="0"/>
              <a:t>il titolo della presentazione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1" hasCustomPrompt="1"/>
          </p:nvPr>
        </p:nvSpPr>
        <p:spPr>
          <a:xfrm>
            <a:off x="3563938" y="5379814"/>
            <a:ext cx="5256212" cy="42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563938" y="5877942"/>
            <a:ext cx="5329237" cy="79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Dipartimento/Struttura </a:t>
            </a:r>
            <a:r>
              <a:rPr lang="it-IT" dirty="0" err="1"/>
              <a:t>xxxxxx</a:t>
            </a:r>
            <a:r>
              <a:rPr lang="it-IT" dirty="0"/>
              <a:t> </a:t>
            </a:r>
            <a:r>
              <a:rPr lang="it-IT" dirty="0" err="1"/>
              <a:t>xxxxxxxxxxxx</a:t>
            </a:r>
            <a:r>
              <a:rPr lang="it-IT" dirty="0"/>
              <a:t> </a:t>
            </a:r>
            <a:r>
              <a:rPr lang="it-IT" dirty="0" err="1"/>
              <a:t>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r>
              <a:rPr lang="it-IT" dirty="0"/>
              <a:t> </a:t>
            </a:r>
            <a:r>
              <a:rPr lang="it-IT" dirty="0" err="1"/>
              <a:t>xxxxxxxxxxxxxxxxxxx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72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punto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1412875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8" y="1989138"/>
            <a:ext cx="8424862" cy="3960812"/>
          </a:xfrm>
          <a:prstGeom prst="rect">
            <a:avLst/>
          </a:prstGeo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800" baseline="0">
                <a:latin typeface="Century Gothic" panose="020B0502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latin typeface="Century Gothic" panose="020B0502020202020204" pitchFamily="34" charset="0"/>
              </a:defRPr>
            </a:lvl2pPr>
          </a:lstStyle>
          <a:p>
            <a:pPr lvl="1"/>
            <a:r>
              <a:rPr lang="it-IT" dirty="0"/>
              <a:t>Fare clic per modificare il punto elenco uno</a:t>
            </a:r>
          </a:p>
          <a:p>
            <a:pPr lvl="1"/>
            <a:r>
              <a:rPr lang="it-IT" dirty="0"/>
              <a:t>Fare clic per modificare il punto elenco due</a:t>
            </a:r>
          </a:p>
          <a:p>
            <a:pPr lvl="1"/>
            <a:r>
              <a:rPr lang="it-IT" dirty="0"/>
              <a:t>Fare clic per modificare il punto elenco tre</a:t>
            </a:r>
          </a:p>
          <a:p>
            <a:pPr lvl="1"/>
            <a:r>
              <a:rPr lang="it-IT" dirty="0"/>
              <a:t>Fare clic per modificare il punto elenco quattro</a:t>
            </a:r>
          </a:p>
        </p:txBody>
      </p:sp>
      <p:sp>
        <p:nvSpPr>
          <p:cNvPr id="16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04385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sempl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  <p:sp>
        <p:nvSpPr>
          <p:cNvPr id="9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1412875"/>
            <a:ext cx="8424862" cy="460841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341815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grafico 8"/>
          <p:cNvSpPr>
            <a:spLocks noGrp="1"/>
          </p:cNvSpPr>
          <p:nvPr>
            <p:ph type="chart" sz="quarter" idx="10" hasCustomPrompt="1"/>
          </p:nvPr>
        </p:nvSpPr>
        <p:spPr>
          <a:xfrm>
            <a:off x="683269" y="2781300"/>
            <a:ext cx="7777163" cy="30241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r>
              <a:rPr lang="it-IT" dirty="0"/>
              <a:t>Fare clic sull’icona per inserire un grafico</a:t>
            </a:r>
          </a:p>
        </p:txBody>
      </p:sp>
      <p:sp>
        <p:nvSpPr>
          <p:cNvPr id="11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8" y="1412875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6" name="Segnaposto testo 7"/>
          <p:cNvSpPr>
            <a:spLocks noGrp="1"/>
          </p:cNvSpPr>
          <p:nvPr>
            <p:ph type="body" sz="quarter" idx="13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5558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/>
          <p:cNvSpPr>
            <a:spLocks noGrp="1"/>
          </p:cNvSpPr>
          <p:nvPr>
            <p:ph type="pic" sz="quarter" idx="10" hasCustomPrompt="1"/>
          </p:nvPr>
        </p:nvSpPr>
        <p:spPr>
          <a:xfrm>
            <a:off x="1150937" y="1700808"/>
            <a:ext cx="6842125" cy="4105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</a:lstStyle>
          <a:p>
            <a:r>
              <a:rPr lang="it-IT" dirty="0"/>
              <a:t>Fare clic sull’icona per inserire un’immagine</a:t>
            </a:r>
          </a:p>
        </p:txBody>
      </p:sp>
      <p:sp>
        <p:nvSpPr>
          <p:cNvPr id="5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9702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4" name="Segnaposto numero diapositiva 8">
            <a:extLst>
              <a:ext uri="{FF2B5EF4-FFF2-40B4-BE49-F238E27FC236}">
                <a16:creationId xmlns:a16="http://schemas.microsoft.com/office/drawing/2014/main" id="{8076E647-2D79-714C-AE49-5E45E9217D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4CDF69-D065-A447-A52A-5E3E5360E9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5" name="Segnaposto piè di pagina 9">
            <a:extLst>
              <a:ext uri="{FF2B5EF4-FFF2-40B4-BE49-F238E27FC236}">
                <a16:creationId xmlns:a16="http://schemas.microsoft.com/office/drawing/2014/main" id="{5B41976D-9A2B-6045-9FB4-292ACC266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286500"/>
            <a:ext cx="6019800" cy="434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Luca Verzichelli        Sistema Politico Italiano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3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1115616" y="2780928"/>
            <a:ext cx="6912768" cy="4323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1079612" y="3573016"/>
            <a:ext cx="6984776" cy="9361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Struttura</a:t>
            </a:r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2" hasCustomPrompt="1"/>
          </p:nvPr>
        </p:nvSpPr>
        <p:spPr>
          <a:xfrm>
            <a:off x="1042988" y="4725144"/>
            <a:ext cx="7058025" cy="144016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300" b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nome.cognome@unibo.it</a:t>
            </a:r>
          </a:p>
          <a:p>
            <a:pPr lvl="0"/>
            <a:r>
              <a:rPr lang="it-IT" dirty="0"/>
              <a:t>051 20 99982</a:t>
            </a:r>
          </a:p>
        </p:txBody>
      </p:sp>
    </p:spTree>
    <p:extLst>
      <p:ext uri="{BB962C8B-B14F-4D97-AF65-F5344CB8AC3E}">
        <p14:creationId xmlns:p14="http://schemas.microsoft.com/office/powerpoint/2010/main" val="424945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6792"/>
            <a:ext cx="2808312" cy="2808312"/>
          </a:xfrm>
          <a:prstGeom prst="rect">
            <a:avLst/>
          </a:prstGeom>
        </p:spPr>
      </p:pic>
      <p:cxnSp>
        <p:nvCxnSpPr>
          <p:cNvPr id="12" name="Connettore 1 11"/>
          <p:cNvCxnSpPr/>
          <p:nvPr userDrawn="1"/>
        </p:nvCxnSpPr>
        <p:spPr>
          <a:xfrm>
            <a:off x="3275856" y="188640"/>
            <a:ext cx="0" cy="640871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65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 userDrawn="1"/>
        </p:nvSpPr>
        <p:spPr>
          <a:xfrm>
            <a:off x="6580262" y="6173407"/>
            <a:ext cx="2411760" cy="54868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6"/>
          <a:stretch/>
        </p:blipFill>
        <p:spPr>
          <a:xfrm>
            <a:off x="6782011" y="6182111"/>
            <a:ext cx="2008262" cy="531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7" r:id="rId3"/>
    <p:sldLayoutId id="2147483669" r:id="rId4"/>
    <p:sldLayoutId id="2147483678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886" y="620688"/>
            <a:ext cx="2052228" cy="2052228"/>
          </a:xfrm>
          <a:prstGeom prst="rect">
            <a:avLst/>
          </a:prstGeom>
        </p:spPr>
      </p:pic>
      <p:sp>
        <p:nvSpPr>
          <p:cNvPr id="9" name="CasellaDiTesto 8"/>
          <p:cNvSpPr txBox="1"/>
          <p:nvPr userDrawn="1"/>
        </p:nvSpPr>
        <p:spPr>
          <a:xfrm>
            <a:off x="3131840" y="6453336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</a:rPr>
              <a:t>www.unibo.it</a:t>
            </a:r>
          </a:p>
        </p:txBody>
      </p:sp>
    </p:spTree>
    <p:extLst>
      <p:ext uri="{BB962C8B-B14F-4D97-AF65-F5344CB8AC3E}">
        <p14:creationId xmlns:p14="http://schemas.microsoft.com/office/powerpoint/2010/main" val="18683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0"/>
          </p:nvPr>
        </p:nvSpPr>
        <p:spPr>
          <a:xfrm>
            <a:off x="3563888" y="548680"/>
            <a:ext cx="5472608" cy="4536504"/>
          </a:xfrm>
        </p:spPr>
        <p:txBody>
          <a:bodyPr/>
          <a:lstStyle/>
          <a:p>
            <a:pPr algn="ctr"/>
            <a:r>
              <a:rPr lang="it-IT" sz="3200" dirty="0">
                <a:latin typeface="Garamond" panose="02020404030301010803" pitchFamily="18" charset="0"/>
              </a:rPr>
              <a:t>Lezione 15</a:t>
            </a:r>
          </a:p>
          <a:p>
            <a:pPr algn="ctr"/>
            <a:endParaRPr lang="it-IT" sz="3200" dirty="0">
              <a:latin typeface="Garamond" panose="02020404030301010803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FF00"/>
                </a:solidFill>
                <a:latin typeface="Garamond" panose="02020404030301010803" pitchFamily="18" charset="0"/>
              </a:rPr>
              <a:t>Le politiche scolastiche</a:t>
            </a:r>
            <a:endParaRPr lang="it-IT" sz="3200" dirty="0">
              <a:solidFill>
                <a:srgbClr val="FFFF00"/>
              </a:solidFill>
              <a:latin typeface="Garamond" panose="02020404030301010803" pitchFamily="18" charset="0"/>
            </a:endParaRPr>
          </a:p>
          <a:p>
            <a:endParaRPr lang="it-IT" sz="4400" i="1" dirty="0">
              <a:solidFill>
                <a:srgbClr val="FFFF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30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50AB6-A3B8-26F7-A005-2CBA7375B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C356529-30A6-07DD-4219-821CAF3475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pPr lvl="0"/>
            <a:r>
              <a:rPr lang="it-IT" sz="2400" b="1" dirty="0">
                <a:solidFill>
                  <a:srgbClr val="FF0000"/>
                </a:solidFill>
                <a:latin typeface="Garamond" panose="02020404030301010803" pitchFamily="18" charset="0"/>
              </a:rPr>
              <a:t>Le  politiche di </a:t>
            </a:r>
            <a:r>
              <a:rPr lang="it-IT" sz="24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replacement</a:t>
            </a:r>
            <a:r>
              <a:rPr lang="it-IT" sz="2400" b="1" dirty="0">
                <a:solidFill>
                  <a:srgbClr val="FF0000"/>
                </a:solidFill>
                <a:latin typeface="Garamond" panose="02020404030301010803" pitchFamily="18" charset="0"/>
              </a:rPr>
              <a:t>  degli anni Novanta: l’autonomia e (l’inattuata) riforma dei cicli scolastici (2)</a:t>
            </a:r>
            <a:endParaRPr lang="it-IT" sz="24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BB593D6-856E-31CE-974E-53460DD3D2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80729"/>
            <a:ext cx="8964488" cy="564867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Riforma  dell’autonomi viene attuata con vari </a:t>
            </a:r>
            <a:r>
              <a:rPr lang="it-IT" altLang="it-IT" sz="2600" dirty="0" err="1">
                <a:latin typeface="Garamond" panose="02020404030301010803" pitchFamily="18" charset="0"/>
              </a:rPr>
              <a:t>dgls</a:t>
            </a:r>
            <a:r>
              <a:rPr lang="it-IT" altLang="it-IT" sz="2600" dirty="0">
                <a:latin typeface="Garamond" panose="02020404030301010803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endParaRPr lang="it-IT" altLang="it-IT" sz="26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2600" dirty="0" err="1">
                <a:latin typeface="Garamond" panose="02020404030301010803" pitchFamily="18" charset="0"/>
              </a:rPr>
              <a:t>Dlsg</a:t>
            </a:r>
            <a:r>
              <a:rPr lang="it-IT" sz="2600" dirty="0">
                <a:latin typeface="Garamond" panose="02020404030301010803" pitchFamily="18" charset="0"/>
              </a:rPr>
              <a:t> 59 del 1998 </a:t>
            </a:r>
            <a:r>
              <a:rPr lang="it-IT" sz="2600" i="1" dirty="0">
                <a:latin typeface="Garamond" panose="02020404030301010803" pitchFamily="18" charset="0"/>
              </a:rPr>
              <a:t>che disciplina la nuova figura del «dirigente» scolastico</a:t>
            </a:r>
            <a:endParaRPr lang="it-IT" sz="2600" b="1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</a:pPr>
            <a:endParaRPr lang="it-IT" sz="2600" b="1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2600" dirty="0">
                <a:latin typeface="Garamond" panose="02020404030301010803" pitchFamily="18" charset="0"/>
              </a:rPr>
              <a:t>Dlgs 112 del 1998 che </a:t>
            </a:r>
            <a:r>
              <a:rPr lang="it-IT" sz="2600" i="1" dirty="0">
                <a:latin typeface="Garamond" panose="02020404030301010803" pitchFamily="18" charset="0"/>
              </a:rPr>
              <a:t>trasferisce importanti funzioni di amministrazione, organizzazione e pianificazione del sistema scolastico territoriale alle regioni e agli enti locali</a:t>
            </a:r>
            <a:endParaRPr lang="it-IT" sz="26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</a:pPr>
            <a:endParaRPr lang="it-IT" sz="26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2600" dirty="0" err="1">
                <a:latin typeface="Garamond" panose="02020404030301010803" pitchFamily="18" charset="0"/>
              </a:rPr>
              <a:t>d.p.r.</a:t>
            </a:r>
            <a:r>
              <a:rPr lang="it-IT" sz="2600" dirty="0">
                <a:latin typeface="Garamond" panose="02020404030301010803" pitchFamily="18" charset="0"/>
              </a:rPr>
              <a:t> 233, del 1998, che stabilisce </a:t>
            </a:r>
            <a:r>
              <a:rPr lang="it-IT" sz="2600" i="1" dirty="0">
                <a:latin typeface="Garamond" panose="02020404030301010803" pitchFamily="18" charset="0"/>
              </a:rPr>
              <a:t>i criteri mediante i quali le regioni e le province sono chiamate a dimensionare le istituzioni scolastiche sul territorio</a:t>
            </a:r>
          </a:p>
          <a:p>
            <a:pPr>
              <a:lnSpc>
                <a:spcPct val="80000"/>
              </a:lnSpc>
            </a:pPr>
            <a:endParaRPr lang="it-IT" sz="2600" i="1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2600" dirty="0" err="1">
                <a:latin typeface="Garamond" panose="02020404030301010803" pitchFamily="18" charset="0"/>
              </a:rPr>
              <a:t>Dlgs</a:t>
            </a:r>
            <a:r>
              <a:rPr lang="it-IT" sz="2600" dirty="0">
                <a:latin typeface="Garamond" panose="02020404030301010803" pitchFamily="18" charset="0"/>
              </a:rPr>
              <a:t> 258 del 1999 con </a:t>
            </a:r>
            <a:r>
              <a:rPr lang="it-IT" sz="2600" i="1" dirty="0">
                <a:latin typeface="Garamond" panose="02020404030301010803" pitchFamily="18" charset="0"/>
              </a:rPr>
              <a:t>cui viene istituito l’Invalsi</a:t>
            </a:r>
            <a:endParaRPr lang="it-IT" altLang="it-IT" sz="26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1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pPr lvl="0"/>
            <a:r>
              <a:rPr lang="it-IT" sz="2400" b="1" dirty="0">
                <a:solidFill>
                  <a:srgbClr val="FF0000"/>
                </a:solidFill>
                <a:latin typeface="Garamond" panose="02020404030301010803" pitchFamily="18" charset="0"/>
              </a:rPr>
              <a:t>Le  politiche di </a:t>
            </a:r>
            <a:r>
              <a:rPr lang="it-IT" sz="24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replacement</a:t>
            </a:r>
            <a:r>
              <a:rPr lang="it-IT" sz="2400" b="1" dirty="0">
                <a:solidFill>
                  <a:srgbClr val="FF0000"/>
                </a:solidFill>
                <a:latin typeface="Garamond" panose="02020404030301010803" pitchFamily="18" charset="0"/>
              </a:rPr>
              <a:t>  degli anni Novanta: l’autonomia e (l’inattuata) riforma dei cicli scolastici (3)</a:t>
            </a:r>
            <a:endParaRPr lang="it-IT" sz="24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it-IT" altLang="it-IT" sz="2800" i="1" dirty="0" err="1">
                <a:latin typeface="Garamond" panose="02020404030301010803" pitchFamily="18" charset="0"/>
              </a:rPr>
              <a:t>Replacement</a:t>
            </a:r>
            <a:r>
              <a:rPr lang="it-IT" altLang="it-IT" sz="2800" dirty="0">
                <a:latin typeface="Garamond" panose="02020404030301010803" pitchFamily="18" charset="0"/>
              </a:rPr>
              <a:t> ma attenzione: </a:t>
            </a:r>
            <a:r>
              <a:rPr lang="it-IT" sz="2800" dirty="0">
                <a:latin typeface="Garamond" panose="02020404030301010803" pitchFamily="18" charset="0"/>
              </a:rPr>
              <a:t>Il ministero con gli uffici scolastici regionali, svolge un ruolo attivo di coordinamento e di  gestione delle risorse finanziarie e del personale. </a:t>
            </a:r>
          </a:p>
          <a:p>
            <a:pPr algn="just">
              <a:lnSpc>
                <a:spcPct val="80000"/>
              </a:lnSpc>
            </a:pPr>
            <a:endParaRPr lang="it-IT" sz="2800" dirty="0">
              <a:latin typeface="Garamond" panose="02020404030301010803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it-IT" altLang="it-IT" sz="2800" dirty="0">
                <a:highlight>
                  <a:srgbClr val="FFFF00"/>
                </a:highlight>
                <a:latin typeface="Garamond" panose="02020404030301010803" pitchFamily="18" charset="0"/>
              </a:rPr>
              <a:t>Nel 2000 approvata la riforma dei cicli (ciclo primario di 7 anni, ciclo secondario di 5 anni). Un vero</a:t>
            </a:r>
            <a:r>
              <a:rPr lang="it-IT" altLang="it-IT" sz="2800" i="1" dirty="0">
                <a:highlight>
                  <a:srgbClr val="FFFF00"/>
                </a:highlight>
                <a:latin typeface="Garamond" panose="02020404030301010803" pitchFamily="18" charset="0"/>
              </a:rPr>
              <a:t> </a:t>
            </a:r>
            <a:r>
              <a:rPr lang="it-IT" altLang="it-IT" sz="2800" i="1" dirty="0" err="1">
                <a:highlight>
                  <a:srgbClr val="FFFF00"/>
                </a:highlight>
                <a:latin typeface="Garamond" panose="02020404030301010803" pitchFamily="18" charset="0"/>
              </a:rPr>
              <a:t>replacement</a:t>
            </a:r>
            <a:r>
              <a:rPr lang="it-IT" altLang="it-IT" sz="2800" dirty="0">
                <a:highlight>
                  <a:srgbClr val="FFFF00"/>
                </a:highlight>
                <a:latin typeface="Garamond" panose="02020404030301010803" pitchFamily="18" charset="0"/>
              </a:rPr>
              <a:t>.</a:t>
            </a:r>
          </a:p>
          <a:p>
            <a:pPr algn="just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it-IT" altLang="it-IT" sz="2800" b="1" dirty="0">
                <a:latin typeface="Garamond" panose="02020404030301010803" pitchFamily="18" charset="0"/>
              </a:rPr>
              <a:t>Problemi di attuazione e di legittimazione</a:t>
            </a:r>
            <a:r>
              <a:rPr lang="it-IT" altLang="it-IT" sz="2800" dirty="0">
                <a:latin typeface="Garamond" panose="02020404030301010803" pitchFamily="18" charset="0"/>
              </a:rPr>
              <a:t>. Il nuovo governo del centro-destra, nel 2001, la cancella.</a:t>
            </a:r>
          </a:p>
          <a:p>
            <a:pPr algn="just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it-IT" altLang="it-IT" sz="2800" dirty="0">
                <a:latin typeface="Garamond" panose="02020404030301010803" pitchFamily="18" charset="0"/>
              </a:rPr>
              <a:t>Previsione di premio per i docenti proposto nel contratto 1999-2001 da Berlinguer. </a:t>
            </a:r>
            <a:r>
              <a:rPr lang="it-IT" altLang="it-IT" sz="2800" i="1" dirty="0">
                <a:latin typeface="Garamond" panose="02020404030301010803" pitchFamily="18" charset="0"/>
              </a:rPr>
              <a:t>Non attuato causa </a:t>
            </a:r>
            <a:r>
              <a:rPr lang="it-IT" altLang="it-IT" sz="2400" i="1" dirty="0">
                <a:latin typeface="Garamond" panose="02020404030301010803" pitchFamily="18" charset="0"/>
              </a:rPr>
              <a:t>proteste dei docenti</a:t>
            </a:r>
          </a:p>
        </p:txBody>
      </p:sp>
    </p:spTree>
    <p:extLst>
      <p:ext uri="{BB962C8B-B14F-4D97-AF65-F5344CB8AC3E}">
        <p14:creationId xmlns:p14="http://schemas.microsoft.com/office/powerpoint/2010/main" val="23503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pPr lvl="0"/>
            <a: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Gli anni 2000: le riforme del centro-destra (1)</a:t>
            </a:r>
            <a:endParaRPr lang="it-IT" sz="28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548680"/>
            <a:ext cx="9252520" cy="6080719"/>
          </a:xfrm>
        </p:spPr>
        <p:txBody>
          <a:bodyPr/>
          <a:lstStyle/>
          <a:p>
            <a:pPr algn="just"/>
            <a:r>
              <a:rPr lang="it-IT" altLang="it-IT" sz="2700" dirty="0">
                <a:latin typeface="Garamond" panose="02020404030301010803" pitchFamily="18" charset="0"/>
              </a:rPr>
              <a:t>Riforma Moratti dei cicli scolastici</a:t>
            </a:r>
          </a:p>
          <a:p>
            <a:pPr algn="just"/>
            <a:r>
              <a:rPr lang="it-IT" altLang="it-IT" sz="2700" dirty="0">
                <a:latin typeface="Garamond" panose="02020404030301010803" pitchFamily="18" charset="0"/>
              </a:rPr>
              <a:t>Formulazione che esclude i Sindacati e include Confindustria e le associazioni delle famiglie</a:t>
            </a:r>
          </a:p>
          <a:p>
            <a:pPr algn="just"/>
            <a:r>
              <a:rPr lang="it-IT" altLang="it-IT" sz="2700" dirty="0">
                <a:latin typeface="Garamond" panose="02020404030301010803" pitchFamily="18" charset="0"/>
              </a:rPr>
              <a:t>Legge delega 53/2003:</a:t>
            </a:r>
          </a:p>
          <a:p>
            <a:pPr algn="just"/>
            <a:r>
              <a:rPr lang="it-IT" sz="2700" b="1" i="1" dirty="0" err="1">
                <a:latin typeface="Garamond" panose="02020404030301010803" pitchFamily="18" charset="0"/>
              </a:rPr>
              <a:t>layering</a:t>
            </a:r>
            <a:r>
              <a:rPr lang="it-IT" sz="2700" b="1" i="1" dirty="0">
                <a:latin typeface="Garamond" panose="02020404030301010803" pitchFamily="18" charset="0"/>
              </a:rPr>
              <a:t> </a:t>
            </a:r>
            <a:r>
              <a:rPr lang="it-IT" sz="2700" dirty="0">
                <a:latin typeface="Garamond" panose="02020404030301010803" pitchFamily="18" charset="0"/>
              </a:rPr>
              <a:t>(una lingua straniera  e informatica obbligatori sin dalle elementari, la possibilità di andare  a scuola a 5 anni e mezzo) </a:t>
            </a:r>
          </a:p>
          <a:p>
            <a:pPr algn="just"/>
            <a:r>
              <a:rPr lang="it-IT" sz="2700" b="1" i="1" dirty="0" err="1">
                <a:latin typeface="Garamond" panose="02020404030301010803" pitchFamily="18" charset="0"/>
              </a:rPr>
              <a:t>Replacement</a:t>
            </a:r>
            <a:r>
              <a:rPr lang="it-IT" sz="2700" i="1" dirty="0">
                <a:latin typeface="Garamond" panose="02020404030301010803" pitchFamily="18" charset="0"/>
              </a:rPr>
              <a:t>: </a:t>
            </a:r>
          </a:p>
          <a:p>
            <a:pPr algn="just"/>
            <a:r>
              <a:rPr lang="it-IT" sz="2700" i="1" dirty="0">
                <a:latin typeface="Garamond" panose="02020404030301010803" pitchFamily="18" charset="0"/>
              </a:rPr>
              <a:t>a. </a:t>
            </a:r>
            <a:r>
              <a:rPr lang="it-IT" sz="2700" dirty="0">
                <a:latin typeface="Garamond" panose="02020404030301010803" pitchFamily="18" charset="0"/>
              </a:rPr>
              <a:t>la </a:t>
            </a:r>
            <a:r>
              <a:rPr lang="it-IT" sz="2700" dirty="0" err="1">
                <a:latin typeface="Garamond" panose="02020404030301010803" pitchFamily="18" charset="0"/>
              </a:rPr>
              <a:t>licealizzazione</a:t>
            </a:r>
            <a:r>
              <a:rPr lang="it-IT" sz="2700" dirty="0">
                <a:latin typeface="Garamond" panose="02020404030301010803" pitchFamily="18" charset="0"/>
              </a:rPr>
              <a:t> degli istituti tecnici (idea originata nell’entourage del ministro): pertanto nella previsione della delega, la scuola superiore doveva strutturarsi in licei (quinquennali) e formazione professionale (quadriennale). </a:t>
            </a:r>
          </a:p>
          <a:p>
            <a:pPr algn="just"/>
            <a:r>
              <a:rPr lang="it-IT" sz="2700" i="1" dirty="0">
                <a:latin typeface="Garamond" panose="02020404030301010803" pitchFamily="18" charset="0"/>
              </a:rPr>
              <a:t>b</a:t>
            </a:r>
            <a:r>
              <a:rPr lang="it-IT" sz="2700" dirty="0">
                <a:latin typeface="Garamond" panose="02020404030301010803" pitchFamily="18" charset="0"/>
              </a:rPr>
              <a:t>. Nuovo sistema reclutamento degli insegnanti</a:t>
            </a:r>
          </a:p>
          <a:p>
            <a:pPr algn="just"/>
            <a:endParaRPr lang="it-IT" altLang="it-IT" sz="2800" b="1" dirty="0">
              <a:latin typeface="Garamond" panose="02020404030301010803" pitchFamily="18" charset="0"/>
            </a:endParaRPr>
          </a:p>
          <a:p>
            <a:pPr algn="just"/>
            <a:endParaRPr lang="it-IT" altLang="it-IT" sz="2800" b="1" dirty="0">
              <a:latin typeface="Garamond" panose="02020404030301010803" pitchFamily="18" charset="0"/>
            </a:endParaRPr>
          </a:p>
          <a:p>
            <a:pPr algn="just">
              <a:buNone/>
            </a:pPr>
            <a:r>
              <a:rPr lang="it-IT" altLang="it-IT" sz="2800" dirty="0">
                <a:latin typeface="Garamond" panose="02020404030301010803" pitchFamily="18" charset="0"/>
              </a:rPr>
              <a:t>					</a:t>
            </a:r>
          </a:p>
        </p:txBody>
      </p:sp>
    </p:spTree>
    <p:extLst>
      <p:ext uri="{BB962C8B-B14F-4D97-AF65-F5344CB8AC3E}">
        <p14:creationId xmlns:p14="http://schemas.microsoft.com/office/powerpoint/2010/main" val="178036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sz="3200" b="1" dirty="0">
                <a:solidFill>
                  <a:srgbClr val="FF0000"/>
                </a:solidFill>
                <a:latin typeface="Garamond" panose="02020404030301010803" pitchFamily="18" charset="0"/>
              </a:rPr>
              <a:t>Gli anni 2000: le riforme del centro-destra (2)</a:t>
            </a:r>
            <a:endParaRPr lang="it-IT" altLang="it-IT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algn="just"/>
            <a:r>
              <a:rPr lang="it-IT" altLang="it-IT" sz="2800" dirty="0">
                <a:latin typeface="Garamond" panose="02020404030301010803" pitchFamily="18" charset="0"/>
              </a:rPr>
              <a:t>Riforma </a:t>
            </a:r>
            <a:r>
              <a:rPr lang="it-IT" altLang="it-IT" sz="2800" b="1" dirty="0">
                <a:latin typeface="Garamond" panose="02020404030301010803" pitchFamily="18" charset="0"/>
              </a:rPr>
              <a:t>Moratti</a:t>
            </a:r>
            <a:r>
              <a:rPr lang="it-IT" altLang="it-IT" sz="2800" dirty="0">
                <a:latin typeface="Garamond" panose="02020404030301010803" pitchFamily="18" charset="0"/>
              </a:rPr>
              <a:t> abbisognava di molti decreti attuativi. Vengono approvati con un percorso lungo entro la fine della legislatura e </a:t>
            </a:r>
            <a:r>
              <a:rPr lang="it-IT" altLang="it-IT" sz="2800" dirty="0">
                <a:highlight>
                  <a:srgbClr val="FFFF00"/>
                </a:highlight>
                <a:latin typeface="Garamond" panose="02020404030301010803" pitchFamily="18" charset="0"/>
              </a:rPr>
              <a:t>il governo di centro–sinistra nel 2007 di fatto la vanifica con il ripristino della filiera tecnica nella scuola  superiore</a:t>
            </a:r>
          </a:p>
          <a:p>
            <a:pPr algn="just"/>
            <a:endParaRPr lang="it-IT" altLang="it-IT" sz="2800" dirty="0">
              <a:highlight>
                <a:srgbClr val="FFFF00"/>
              </a:highlight>
              <a:latin typeface="Garamond" panose="02020404030301010803" pitchFamily="18" charset="0"/>
            </a:endParaRPr>
          </a:p>
          <a:p>
            <a:pPr algn="just"/>
            <a:r>
              <a:rPr lang="it-IT" altLang="it-IT" sz="2800" dirty="0">
                <a:latin typeface="Garamond" panose="02020404030301010803" pitchFamily="18" charset="0"/>
              </a:rPr>
              <a:t>Nel 2008 riforma </a:t>
            </a:r>
            <a:r>
              <a:rPr lang="it-IT" altLang="it-IT" sz="2800" b="1" dirty="0">
                <a:latin typeface="Garamond" panose="02020404030301010803" pitchFamily="18" charset="0"/>
              </a:rPr>
              <a:t>Gelmin</a:t>
            </a:r>
            <a:r>
              <a:rPr lang="it-IT" altLang="it-IT" sz="2800" dirty="0">
                <a:latin typeface="Garamond" panose="02020404030301010803" pitchFamily="18" charset="0"/>
              </a:rPr>
              <a:t>i. Velocità del processo decisionale </a:t>
            </a:r>
            <a:r>
              <a:rPr lang="it-IT" sz="2800" dirty="0">
                <a:latin typeface="Garamond" panose="02020404030301010803" pitchFamily="18" charset="0"/>
              </a:rPr>
              <a:t>(nel dl 112 poi approvato come legge 133 del 2008: abolizione ICI e previsione tagli consistenti alla scuola: circa 130mila dipendenti negli anni successivi) </a:t>
            </a:r>
            <a:endParaRPr lang="it-IT" altLang="it-IT" sz="2800" dirty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it-IT" altLang="it-IT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87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sz="3200" b="1" dirty="0">
                <a:solidFill>
                  <a:srgbClr val="FF0000"/>
                </a:solidFill>
                <a:latin typeface="Garamond" panose="02020404030301010803" pitchFamily="18" charset="0"/>
              </a:rPr>
              <a:t>Gli anni 2000: le riforme del centro-destra (3)</a:t>
            </a:r>
            <a:endParaRPr lang="it-IT" altLang="it-IT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692696"/>
            <a:ext cx="8435280" cy="593670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it-IT" altLang="it-IT" sz="2800" dirty="0">
                <a:latin typeface="Garamond" panose="02020404030301010803" pitchFamily="18" charset="0"/>
              </a:rPr>
              <a:t>La riforma Gelmini non è «epocale». E’ una razionalizzazione dell’esistente</a:t>
            </a:r>
          </a:p>
          <a:p>
            <a:pPr algn="just">
              <a:lnSpc>
                <a:spcPct val="80000"/>
              </a:lnSpc>
            </a:pPr>
            <a:r>
              <a:rPr lang="it-IT" sz="2800" b="1" dirty="0">
                <a:latin typeface="Garamond" panose="02020404030301010803" pitchFamily="18" charset="0"/>
              </a:rPr>
              <a:t>sei</a:t>
            </a:r>
            <a:r>
              <a:rPr lang="it-IT" sz="2800" dirty="0">
                <a:latin typeface="Garamond" panose="02020404030301010803" pitchFamily="18" charset="0"/>
              </a:rPr>
              <a:t> licei; </a:t>
            </a:r>
            <a:r>
              <a:rPr lang="it-IT" sz="2800" b="1" dirty="0">
                <a:latin typeface="Garamond" panose="02020404030301010803" pitchFamily="18" charset="0"/>
              </a:rPr>
              <a:t>due</a:t>
            </a:r>
            <a:r>
              <a:rPr lang="it-IT" sz="2800" dirty="0">
                <a:latin typeface="Garamond" panose="02020404030301010803" pitchFamily="18" charset="0"/>
              </a:rPr>
              <a:t> istituti  tecnici (settore economico e settore tecnologico)  </a:t>
            </a:r>
            <a:r>
              <a:rPr lang="it-IT" sz="2800" b="1" dirty="0">
                <a:latin typeface="Garamond" panose="02020404030301010803" pitchFamily="18" charset="0"/>
              </a:rPr>
              <a:t>due</a:t>
            </a:r>
            <a:r>
              <a:rPr lang="it-IT" sz="2800" dirty="0">
                <a:latin typeface="Garamond" panose="02020404030301010803" pitchFamily="18" charset="0"/>
              </a:rPr>
              <a:t> istituti professionali  (quelli dei servizi e quello per l’industria e l’artigianato).</a:t>
            </a:r>
          </a:p>
          <a:p>
            <a:pPr algn="just">
              <a:lnSpc>
                <a:spcPct val="80000"/>
              </a:lnSpc>
            </a:pPr>
            <a:r>
              <a:rPr lang="it-IT" sz="2800" dirty="0">
                <a:latin typeface="Garamond" panose="02020404030301010803" pitchFamily="18" charset="0"/>
              </a:rPr>
              <a:t>si rafforza il carattere teorico della formazione liceale e quello tecnico-applicato degli istituti tecnici. Inoltre, gli istituti professionali vengono “</a:t>
            </a:r>
            <a:r>
              <a:rPr lang="it-IT" sz="2800" dirty="0" err="1">
                <a:latin typeface="Garamond" panose="02020404030301010803" pitchFamily="18" charset="0"/>
              </a:rPr>
              <a:t>quinquennalizzati</a:t>
            </a:r>
            <a:r>
              <a:rPr lang="it-IT" sz="2800" dirty="0">
                <a:latin typeface="Garamond" panose="02020404030301010803" pitchFamily="18" charset="0"/>
              </a:rPr>
              <a:t>” e, quindi, di fatto “tecnicizzati” ovverosia resi poco distinguibili dagli istituti tecnici</a:t>
            </a:r>
            <a:endParaRPr lang="it-IT" altLang="it-IT" sz="2800" dirty="0">
              <a:latin typeface="Garamond" panose="02020404030301010803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it-IT" sz="2800" dirty="0">
                <a:latin typeface="Garamond" panose="02020404030301010803" pitchFamily="18" charset="0"/>
              </a:rPr>
              <a:t>Previsione anche della la possibilità di un premiale annuale per i docenti migliori (circa 7000 euro) che però non venne mai attuato</a:t>
            </a:r>
            <a:r>
              <a:rPr lang="it-IT" dirty="0">
                <a:latin typeface="Garamond" panose="02020404030301010803" pitchFamily="18" charset="0"/>
              </a:rPr>
              <a:t>…</a:t>
            </a: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970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L’ultimo decennio: la Buona Scuola (1)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BA2D235-6F09-DE4C-8993-E6153B4C7CFF}"/>
              </a:ext>
            </a:extLst>
          </p:cNvPr>
          <p:cNvSpPr txBox="1"/>
          <p:nvPr/>
        </p:nvSpPr>
        <p:spPr>
          <a:xfrm>
            <a:off x="0" y="836712"/>
            <a:ext cx="876300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latin typeface="Garamond" panose="02020404030301010803" pitchFamily="18" charset="0"/>
              </a:rPr>
              <a:t>il processo decisionale della Buona Scuola viene condotto, almeno fino al momento della fase parlamentare, mediante un unilateralismo che non si era mai visto nella storia della politica italiana. </a:t>
            </a:r>
          </a:p>
          <a:p>
            <a:pPr marL="285750" indent="-2857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it-IT" sz="2400" b="1" dirty="0">
                <a:latin typeface="Garamond" panose="02020404030301010803" pitchFamily="18" charset="0"/>
              </a:rPr>
              <a:t>Formulazione</a:t>
            </a:r>
            <a:r>
              <a:rPr lang="it-IT" sz="2400" dirty="0">
                <a:latin typeface="Garamond" panose="02020404030301010803" pitchFamily="18" charset="0"/>
              </a:rPr>
              <a:t>: </a:t>
            </a:r>
            <a:r>
              <a:rPr lang="it-IT" sz="2400" dirty="0">
                <a:highlight>
                  <a:srgbClr val="FFFF00"/>
                </a:highlight>
                <a:latin typeface="Garamond" panose="02020404030301010803" pitchFamily="18" charset="0"/>
              </a:rPr>
              <a:t>2 gruppi di lavoro scelti dal ministero. </a:t>
            </a:r>
            <a:r>
              <a:rPr lang="it-IT" sz="2400" dirty="0">
                <a:latin typeface="Garamond" panose="02020404030301010803" pitchFamily="18" charset="0"/>
              </a:rPr>
              <a:t>Preparazione di linee guida che  a partire partire dal 15 settembre del 2014, per sessanta giorni, viene sottoposta  una </a:t>
            </a:r>
            <a:r>
              <a:rPr lang="it-IT" sz="2400" dirty="0">
                <a:highlight>
                  <a:srgbClr val="FFFF00"/>
                </a:highlight>
                <a:latin typeface="Garamond" panose="02020404030301010803" pitchFamily="18" charset="0"/>
              </a:rPr>
              <a:t>consultazione pubblica via web mediante la quale ogni cittadino poteva esprimere il suo giudizio e fare proposte</a:t>
            </a:r>
          </a:p>
          <a:p>
            <a:pPr marL="285750" indent="-2857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latin typeface="Garamond" panose="02020404030301010803" pitchFamily="18" charset="0"/>
              </a:rPr>
              <a:t>Nessuno sa davvero se i contributi dei cittadini partecipanti alla consultazione siano stati davvero tenuti in considerazione</a:t>
            </a:r>
          </a:p>
          <a:p>
            <a:pPr marL="285750" indent="-2857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latin typeface="Garamond" panose="02020404030301010803" pitchFamily="18" charset="0"/>
              </a:rPr>
              <a:t>Legge approvata in modo veloce ma saltano: la previsione di un sistema di carriera meritocratico e poteri super-manageriali per i dirigenti scolastici</a:t>
            </a:r>
            <a:endParaRPr lang="en-GB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18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L’ultimo decennio: la Buona Scuola (2)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504" y="548680"/>
            <a:ext cx="9036496" cy="6080719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it-IT" altLang="it-IT" sz="2200" dirty="0">
                <a:latin typeface="Garamond" panose="02020404030301010803" pitchFamily="18" charset="0"/>
              </a:rPr>
              <a:t>La legge 107/2015 prevede:</a:t>
            </a:r>
          </a:p>
          <a:p>
            <a:pPr lvl="0" algn="just"/>
            <a:r>
              <a:rPr lang="it-IT" sz="2200" dirty="0">
                <a:latin typeface="Garamond" panose="02020404030301010803" pitchFamily="18" charset="0"/>
              </a:rPr>
              <a:t>La programmazione dell’offerta formativa (</a:t>
            </a:r>
            <a:r>
              <a:rPr lang="it-IT" sz="2200" dirty="0" err="1">
                <a:latin typeface="Garamond" panose="02020404030301010803" pitchFamily="18" charset="0"/>
              </a:rPr>
              <a:t>Pof</a:t>
            </a:r>
            <a:r>
              <a:rPr lang="it-IT" sz="2200" dirty="0">
                <a:latin typeface="Garamond" panose="02020404030301010803" pitchFamily="18" charset="0"/>
              </a:rPr>
              <a:t>) triennale, invece che Annuale.</a:t>
            </a:r>
          </a:p>
          <a:p>
            <a:pPr lvl="0" algn="just"/>
            <a:r>
              <a:rPr lang="it-IT" sz="2200" b="1" dirty="0">
                <a:latin typeface="Garamond" panose="02020404030301010803" pitchFamily="18" charset="0"/>
              </a:rPr>
              <a:t>L’assegnazione ad ogni scuola di un organico di posti-docente “funzionale</a:t>
            </a:r>
            <a:r>
              <a:rPr lang="it-IT" sz="2200" dirty="0">
                <a:latin typeface="Garamond" panose="02020404030301010803" pitchFamily="18" charset="0"/>
              </a:rPr>
              <a:t>” all’offerta formativa di cui sopra e individuato dalla stessa scuola(prima era il Ministero ad assegnare i docenti</a:t>
            </a:r>
          </a:p>
          <a:p>
            <a:pPr lvl="0" algn="just"/>
            <a:r>
              <a:rPr lang="it-IT" sz="2200" b="1" dirty="0">
                <a:latin typeface="Garamond" panose="02020404030301010803" pitchFamily="18" charset="0"/>
              </a:rPr>
              <a:t>L’assunzione a tempo indeterminato di un numero consistente (circa 100.000</a:t>
            </a:r>
            <a:r>
              <a:rPr lang="it-IT" sz="2200" dirty="0">
                <a:latin typeface="Garamond" panose="02020404030301010803" pitchFamily="18" charset="0"/>
              </a:rPr>
              <a:t>) dei «precari», attraverso concorso nazionale (piano straordinario assunzioni).</a:t>
            </a:r>
          </a:p>
          <a:p>
            <a:pPr lvl="0" algn="just"/>
            <a:r>
              <a:rPr lang="it-IT" sz="2200" dirty="0">
                <a:latin typeface="Garamond" panose="02020404030301010803" pitchFamily="18" charset="0"/>
              </a:rPr>
              <a:t>L’estinzione delle graduatorie a punteggi, da cui scaturisce l’obbligo di assunzione e </a:t>
            </a:r>
            <a:r>
              <a:rPr lang="it-IT" sz="2200" b="1" dirty="0">
                <a:latin typeface="Garamond" panose="02020404030301010803" pitchFamily="18" charset="0"/>
              </a:rPr>
              <a:t>il divieto di supplenze, anch’esse generatrici di precariato.</a:t>
            </a:r>
          </a:p>
          <a:p>
            <a:pPr lvl="0" algn="just"/>
            <a:r>
              <a:rPr lang="it-IT" sz="2200" b="1" dirty="0">
                <a:latin typeface="Garamond" panose="02020404030301010803" pitchFamily="18" charset="0"/>
              </a:rPr>
              <a:t>Un rafforzamento dei  poteri  dei  dirigenti scolastici </a:t>
            </a:r>
            <a:r>
              <a:rPr lang="it-IT" sz="2200" dirty="0">
                <a:latin typeface="Garamond" panose="02020404030301010803" pitchFamily="18" charset="0"/>
              </a:rPr>
              <a:t>(</a:t>
            </a:r>
            <a:r>
              <a:rPr lang="it-IT" sz="2200" i="1" dirty="0">
                <a:latin typeface="Garamond" panose="02020404030301010803" pitchFamily="18" charset="0"/>
              </a:rPr>
              <a:t>che nella proposta del governo era concepito come il dominus della scuola che dirige, mentre nella fase parlamentare molti dei poteri previsti dalla proposta sono stati depotenziati</a:t>
            </a:r>
            <a:r>
              <a:rPr lang="it-IT" sz="2200" dirty="0">
                <a:latin typeface="Garamond" panose="02020404030301010803" pitchFamily="18" charset="0"/>
              </a:rPr>
              <a:t>).</a:t>
            </a:r>
          </a:p>
          <a:p>
            <a:pPr lvl="0" algn="just"/>
            <a:r>
              <a:rPr lang="it-IT" sz="2200" dirty="0">
                <a:latin typeface="Garamond" panose="02020404030301010803" pitchFamily="18" charset="0"/>
              </a:rPr>
              <a:t>Bonus finanziari in base al merito ai singoli docenti</a:t>
            </a:r>
          </a:p>
          <a:p>
            <a:pPr lvl="0" algn="just"/>
            <a:r>
              <a:rPr lang="it-IT" sz="2200" b="1" dirty="0">
                <a:latin typeface="Garamond" panose="02020404030301010803" pitchFamily="18" charset="0"/>
              </a:rPr>
              <a:t>Un sistema di reclutamento caratterizzato da un periodo formativo di tre anni successivamente alla vittoria concorsuale</a:t>
            </a:r>
            <a:r>
              <a:rPr lang="it-IT" sz="22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491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L’ultimo decennio: la Buona Scuola (3)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692696"/>
            <a:ext cx="8435280" cy="5936703"/>
          </a:xfrm>
        </p:spPr>
        <p:txBody>
          <a:bodyPr/>
          <a:lstStyle/>
          <a:p>
            <a:pPr algn="just" hangingPunct="0">
              <a:spcBef>
                <a:spcPts val="0"/>
              </a:spcBef>
              <a:spcAft>
                <a:spcPts val="1800"/>
              </a:spcAft>
            </a:pPr>
            <a:r>
              <a:rPr lang="it-IT" sz="2400" dirty="0">
                <a:latin typeface="Garamond" panose="02020404030301010803" pitchFamily="18" charset="0"/>
              </a:rPr>
              <a:t>La Buona Scuola parte come un </a:t>
            </a:r>
            <a:r>
              <a:rPr lang="it-IT" sz="2400" b="1" dirty="0" err="1">
                <a:latin typeface="Garamond" panose="02020404030301010803" pitchFamily="18" charset="0"/>
              </a:rPr>
              <a:t>replacement</a:t>
            </a:r>
            <a:r>
              <a:rPr lang="it-IT" sz="2400" b="1" dirty="0">
                <a:latin typeface="Garamond" panose="02020404030301010803" pitchFamily="18" charset="0"/>
              </a:rPr>
              <a:t> </a:t>
            </a:r>
            <a:r>
              <a:rPr lang="it-IT" sz="2400" dirty="0">
                <a:latin typeface="Garamond" panose="02020404030301010803" pitchFamily="18" charset="0"/>
              </a:rPr>
              <a:t>ma finisce come un </a:t>
            </a:r>
            <a:r>
              <a:rPr lang="it-IT" sz="2400" b="1" i="1" dirty="0" err="1">
                <a:latin typeface="Garamond" panose="02020404030301010803" pitchFamily="18" charset="0"/>
              </a:rPr>
              <a:t>layering</a:t>
            </a:r>
            <a:r>
              <a:rPr lang="it-IT" sz="2400" dirty="0">
                <a:latin typeface="Garamond" panose="02020404030301010803" pitchFamily="18" charset="0"/>
              </a:rPr>
              <a:t> poiché viene fortemente emendata in Parlamento</a:t>
            </a:r>
          </a:p>
          <a:p>
            <a:pPr algn="just" hangingPunct="0">
              <a:spcBef>
                <a:spcPts val="0"/>
              </a:spcBef>
              <a:spcAft>
                <a:spcPts val="1800"/>
              </a:spcAft>
            </a:pPr>
            <a:r>
              <a:rPr lang="it-IT" sz="2400" dirty="0">
                <a:latin typeface="Garamond" panose="02020404030301010803" pitchFamily="18" charset="0"/>
              </a:rPr>
              <a:t>Persistenza di una notevole sfiducia rispetto a </a:t>
            </a:r>
            <a:r>
              <a:rPr lang="it-IT" sz="2400" dirty="0" err="1">
                <a:latin typeface="Garamond" panose="02020404030301010803" pitchFamily="18" charset="0"/>
              </a:rPr>
              <a:t>managerializzazione</a:t>
            </a:r>
            <a:r>
              <a:rPr lang="it-IT" sz="2400" dirty="0">
                <a:latin typeface="Garamond" panose="02020404030301010803" pitchFamily="18" charset="0"/>
              </a:rPr>
              <a:t>  e valutazione. Questa sfiducia (che nel caso della Buona Scuola è stato il vero collante dell’opposizione della maggioranza degli inseganti alla prima versione della riforma) </a:t>
            </a:r>
          </a:p>
          <a:p>
            <a:pPr algn="just" hangingPunct="0">
              <a:spcBef>
                <a:spcPts val="0"/>
              </a:spcBef>
              <a:spcAft>
                <a:spcPts val="1800"/>
              </a:spcAft>
            </a:pPr>
            <a:r>
              <a:rPr lang="it-IT" sz="2400" dirty="0">
                <a:highlight>
                  <a:srgbClr val="FFFF00"/>
                </a:highlight>
                <a:latin typeface="Garamond" panose="02020404030301010803" pitchFamily="18" charset="0"/>
              </a:rPr>
              <a:t>Resistenza non solo ideologica ma anche dovuta alla cattiva attuazione dell’autonomia e a una evidente incapacità a gestire, sia dal punto di vista politico sia da quello tecnico, le varie procedure di valutazione (si pensi alle continue polemiche intorno ai test Invalsi).</a:t>
            </a:r>
          </a:p>
          <a:p>
            <a:pPr algn="just" hangingPunct="0"/>
            <a:endParaRPr lang="it-IT" sz="2600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581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L’ultimo decennio: la Buona Scuola (a)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692696"/>
            <a:ext cx="8435280" cy="5936703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it-IT" altLang="it-IT" sz="2400" dirty="0">
                <a:latin typeface="Garamond" panose="02020404030301010803" pitchFamily="18" charset="0"/>
              </a:rPr>
              <a:t>I governi successivi emendano fortemente la legge della buona Scuola.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it-IT" altLang="it-IT" sz="2400" dirty="0">
                <a:latin typeface="Garamond" panose="02020404030301010803" pitchFamily="18" charset="0"/>
              </a:rPr>
              <a:t>Il governo </a:t>
            </a:r>
            <a:r>
              <a:rPr lang="it-IT" altLang="it-IT" sz="2400" dirty="0" err="1">
                <a:latin typeface="Garamond" panose="02020404030301010803" pitchFamily="18" charset="0"/>
              </a:rPr>
              <a:t>Gentiloni</a:t>
            </a:r>
            <a:r>
              <a:rPr lang="it-IT" altLang="it-IT" sz="2400" dirty="0">
                <a:latin typeface="Garamond" panose="02020404030301010803" pitchFamily="18" charset="0"/>
              </a:rPr>
              <a:t> ripristina le relazioni storiche con i Sindacati interrotte da Renzi ma emana tutti i decreti previsti dalla legge sulla buona Scuola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it-IT" altLang="it-IT" sz="2400" dirty="0">
                <a:latin typeface="Garamond" panose="02020404030301010803" pitchFamily="18" charset="0"/>
              </a:rPr>
              <a:t>Molte modifiche in corso d’opera sul personale:</a:t>
            </a:r>
          </a:p>
          <a:p>
            <a:pPr marL="514350" indent="-514350" algn="just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  <a:buAutoNum type="arabicPeriod"/>
            </a:pPr>
            <a:r>
              <a:rPr lang="it-IT" sz="2400" dirty="0">
                <a:latin typeface="Garamond" panose="02020404030301010803" pitchFamily="18" charset="0"/>
              </a:rPr>
              <a:t>GENTILONI: l’</a:t>
            </a:r>
            <a:r>
              <a:rPr lang="it-IT" sz="2400" dirty="0" err="1">
                <a:latin typeface="Garamond" panose="02020404030301010803" pitchFamily="18" charset="0"/>
              </a:rPr>
              <a:t>incardinamento</a:t>
            </a:r>
            <a:r>
              <a:rPr lang="it-IT" sz="2400" dirty="0">
                <a:latin typeface="Garamond" panose="02020404030301010803" pitchFamily="18" charset="0"/>
              </a:rPr>
              <a:t> dei docenti non è  più su ambito territoriale, ma su scuola la negoziazione dei criteri relativi all’attribuzione del bonus premiale viene ancora ad una logica di distribuzione larga.</a:t>
            </a:r>
          </a:p>
          <a:p>
            <a:pPr marL="514350" indent="-514350" algn="just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  <a:buAutoNum type="arabicPeriod"/>
            </a:pPr>
            <a:r>
              <a:rPr lang="it-IT" sz="2400" dirty="0">
                <a:latin typeface="Garamond" panose="02020404030301010803" pitchFamily="18" charset="0"/>
              </a:rPr>
              <a:t>CONTE  I abolisce il potere di chiamata diretta da parte dei dirigenti, a partire dall’</a:t>
            </a:r>
            <a:r>
              <a:rPr lang="it-IT" sz="2400" dirty="0" err="1">
                <a:latin typeface="Garamond" panose="02020404030301010803" pitchFamily="18" charset="0"/>
              </a:rPr>
              <a:t>as</a:t>
            </a:r>
            <a:r>
              <a:rPr lang="it-IT" sz="2400" dirty="0">
                <a:latin typeface="Garamond" panose="02020404030301010803" pitchFamily="18" charset="0"/>
              </a:rPr>
              <a:t> 2019-2020</a:t>
            </a:r>
            <a:endParaRPr lang="it-IT" altLang="it-IT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49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16633"/>
            <a:ext cx="9036496" cy="864096"/>
          </a:xfrm>
        </p:spPr>
        <p:txBody>
          <a:bodyPr/>
          <a:lstStyle/>
          <a:p>
            <a:pPr lvl="0"/>
            <a:endParaRPr lang="it-IT" sz="28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692696"/>
            <a:ext cx="8964488" cy="597666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85DA17C-328D-6E45-9875-D9CB857D12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509586"/>
            <a:ext cx="9036496" cy="579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97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pPr eaLnBrk="1" hangingPunct="1"/>
            <a:r>
              <a:rPr lang="it-IT" sz="3200" dirty="0">
                <a:solidFill>
                  <a:srgbClr val="FF0000"/>
                </a:solidFill>
                <a:latin typeface="Garamond" panose="02020404030301010803" pitchFamily="18" charset="0"/>
              </a:rPr>
              <a:t>Cornice teorica: Policy design e cambiamento</a:t>
            </a:r>
            <a:endParaRPr lang="it-IT" altLang="it-IT" sz="3200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r>
              <a:rPr lang="it-IT" sz="2800" b="1" dirty="0">
                <a:latin typeface="Garamond" panose="02020404030301010803" pitchFamily="18" charset="0"/>
              </a:rPr>
              <a:t>Policy design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• Obiettivi – Strumenti – Target</a:t>
            </a:r>
          </a:p>
          <a:p>
            <a:endParaRPr lang="it-IT" sz="2400" dirty="0">
              <a:latin typeface="Garamond" panose="02020404030301010803" pitchFamily="18" charset="0"/>
            </a:endParaRPr>
          </a:p>
          <a:p>
            <a:r>
              <a:rPr lang="it-IT" sz="2800" b="1" dirty="0">
                <a:latin typeface="Garamond" panose="02020404030301010803" pitchFamily="18" charset="0"/>
              </a:rPr>
              <a:t>Capacità di policy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• </a:t>
            </a:r>
            <a:r>
              <a:rPr lang="it-IT" sz="2400" i="1" dirty="0">
                <a:latin typeface="Garamond" panose="02020404030301010803" pitchFamily="18" charset="0"/>
              </a:rPr>
              <a:t>Capacità politica</a:t>
            </a:r>
            <a:r>
              <a:rPr lang="it-IT" sz="2400" dirty="0">
                <a:latin typeface="Garamond" panose="02020404030301010803" pitchFamily="18" charset="0"/>
              </a:rPr>
              <a:t>: leadership, consenso, gestione dei conflitti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• </a:t>
            </a:r>
            <a:r>
              <a:rPr lang="it-IT" sz="2400" i="1" dirty="0">
                <a:latin typeface="Garamond" panose="02020404030301010803" pitchFamily="18" charset="0"/>
              </a:rPr>
              <a:t>Capacità tecnica</a:t>
            </a:r>
            <a:r>
              <a:rPr lang="it-IT" sz="2400" dirty="0">
                <a:latin typeface="Garamond" panose="02020404030301010803" pitchFamily="18" charset="0"/>
              </a:rPr>
              <a:t>: qualità degli strumenti, fattibilità, coerenza mezzi–fini</a:t>
            </a:r>
          </a:p>
          <a:p>
            <a:endParaRPr lang="it-IT" sz="2400" dirty="0">
              <a:latin typeface="Garamond" panose="02020404030301010803" pitchFamily="18" charset="0"/>
            </a:endParaRPr>
          </a:p>
          <a:p>
            <a:r>
              <a:rPr lang="it-IT" sz="2800" b="1" dirty="0">
                <a:latin typeface="Garamond" panose="02020404030301010803" pitchFamily="18" charset="0"/>
              </a:rPr>
              <a:t>Tipi di cambiamento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• </a:t>
            </a:r>
            <a:r>
              <a:rPr lang="it-IT" sz="2400" i="1" dirty="0" err="1">
                <a:latin typeface="Garamond" panose="02020404030301010803" pitchFamily="18" charset="0"/>
              </a:rPr>
              <a:t>Layering</a:t>
            </a:r>
            <a:r>
              <a:rPr lang="it-IT" sz="2400" dirty="0">
                <a:latin typeface="Garamond" panose="02020404030301010803" pitchFamily="18" charset="0"/>
              </a:rPr>
              <a:t>: aggiustamenti incrementali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• </a:t>
            </a:r>
            <a:r>
              <a:rPr lang="it-IT" sz="2400" i="1" dirty="0" err="1">
                <a:latin typeface="Garamond" panose="02020404030301010803" pitchFamily="18" charset="0"/>
              </a:rPr>
              <a:t>Replacement</a:t>
            </a:r>
            <a:r>
              <a:rPr lang="it-IT" sz="2400" dirty="0">
                <a:latin typeface="Garamond" panose="02020404030301010803" pitchFamily="18" charset="0"/>
              </a:rPr>
              <a:t>: cambiamenti strutturali</a:t>
            </a:r>
          </a:p>
        </p:txBody>
      </p:sp>
    </p:spTree>
    <p:extLst>
      <p:ext uri="{BB962C8B-B14F-4D97-AF65-F5344CB8AC3E}">
        <p14:creationId xmlns:p14="http://schemas.microsoft.com/office/powerpoint/2010/main" val="277926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512" y="0"/>
            <a:ext cx="8784976" cy="980729"/>
          </a:xfrm>
        </p:spPr>
        <p:txBody>
          <a:bodyPr/>
          <a:lstStyle/>
          <a:p>
            <a:pPr lvl="0"/>
            <a: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Design debole anche in presenza di </a:t>
            </a:r>
            <a:b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grande forza politica (1)</a:t>
            </a:r>
            <a:endParaRPr lang="it-IT" sz="28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36712"/>
            <a:ext cx="8964488" cy="5832648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it-IT" sz="2400" dirty="0">
                <a:latin typeface="Garamond" panose="02020404030301010803" pitchFamily="18" charset="0"/>
              </a:rPr>
              <a:t>Le  caratteristiche strutturali della competizione partitica hanno  forzato i governi ad uscire dal processo legislativo ordinario,  facendo diventare “normale” il ricorso ai decreti legge, alle leggi delega e al voto di fiducia 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it-IT" sz="2400" dirty="0">
                <a:latin typeface="Garamond" panose="02020404030301010803" pitchFamily="18" charset="0"/>
              </a:rPr>
              <a:t>La dinamica bi-polare aveva, seppur parzialmente, rafforzato la coesione  interna alle coalizioni di centro-destra e centro-sinistra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it-IT" sz="2400" dirty="0">
                <a:latin typeface="Garamond" panose="02020404030301010803" pitchFamily="18" charset="0"/>
              </a:rPr>
              <a:t>A partire dal 1992-1994 i governi avevano progressivamente aumentato la loro capacità di guidare ed indirizzare il processo legislativo  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it-IT" sz="2400" dirty="0">
                <a:latin typeface="Garamond" panose="02020404030301010803" pitchFamily="18" charset="0"/>
              </a:rPr>
              <a:t>Questa accresciuta capacità politica dei governi ha consentito, pertanto, di perseguire, più che nei decenni precedenti, tentativi  di riforme meno incrementali. </a:t>
            </a:r>
            <a:r>
              <a:rPr lang="it-IT" sz="2400" dirty="0">
                <a:highlight>
                  <a:srgbClr val="FFFF00"/>
                </a:highlight>
                <a:latin typeface="Garamond" panose="02020404030301010803" pitchFamily="18" charset="0"/>
              </a:rPr>
              <a:t>Insomma, la possibilità di fare più </a:t>
            </a:r>
            <a:r>
              <a:rPr lang="it-IT" sz="2400" i="1" dirty="0" err="1">
                <a:highlight>
                  <a:srgbClr val="FFFF00"/>
                </a:highlight>
                <a:latin typeface="Garamond" panose="02020404030301010803" pitchFamily="18" charset="0"/>
              </a:rPr>
              <a:t>replacement</a:t>
            </a:r>
            <a:r>
              <a:rPr lang="it-IT" sz="2400" i="1" dirty="0">
                <a:highlight>
                  <a:srgbClr val="FFFF00"/>
                </a:highlight>
                <a:latin typeface="Garamond" panose="02020404030301010803" pitchFamily="18" charset="0"/>
              </a:rPr>
              <a:t> </a:t>
            </a:r>
            <a:r>
              <a:rPr lang="it-IT" sz="2400" dirty="0">
                <a:highlight>
                  <a:srgbClr val="FFFF00"/>
                </a:highlight>
                <a:latin typeface="Garamond" panose="02020404030301010803" pitchFamily="18" charset="0"/>
              </a:rPr>
              <a:t>e meno </a:t>
            </a:r>
            <a:r>
              <a:rPr lang="it-IT" sz="2400" i="1" dirty="0" err="1">
                <a:highlight>
                  <a:srgbClr val="FFFF00"/>
                </a:highlight>
                <a:latin typeface="Garamond" panose="02020404030301010803" pitchFamily="18" charset="0"/>
              </a:rPr>
              <a:t>layering</a:t>
            </a:r>
            <a:r>
              <a:rPr lang="it-IT" sz="2800" dirty="0">
                <a:latin typeface="Garamond" panose="02020404030301010803" pitchFamily="18" charset="0"/>
              </a:rPr>
              <a:t>. </a:t>
            </a: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08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864097"/>
          </a:xfrm>
        </p:spPr>
        <p:txBody>
          <a:bodyPr/>
          <a:lstStyle/>
          <a:p>
            <a: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Design debole anche in presenza di </a:t>
            </a:r>
            <a:b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grande forza politica (2)</a:t>
            </a:r>
            <a:endParaRPr lang="it-IT" altLang="it-IT" sz="28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algn="just" hangingPunct="0"/>
            <a:r>
              <a:rPr lang="it-IT" sz="2800" b="1" dirty="0">
                <a:latin typeface="Garamond" panose="02020404030301010803" pitchFamily="18" charset="0"/>
              </a:rPr>
              <a:t>Problemi di Capacità Tecnica</a:t>
            </a:r>
            <a:r>
              <a:rPr lang="it-IT" sz="2800" dirty="0">
                <a:latin typeface="Garamond" panose="02020404030301010803" pitchFamily="18" charset="0"/>
              </a:rPr>
              <a:t>: soprattutto pe </a:t>
            </a:r>
            <a:r>
              <a:rPr lang="it-IT" sz="2800" dirty="0" err="1">
                <a:latin typeface="Garamond" panose="02020404030301010803" pitchFamily="18" charset="0"/>
              </a:rPr>
              <a:t>ril</a:t>
            </a:r>
            <a:r>
              <a:rPr lang="it-IT" sz="2800" dirty="0">
                <a:latin typeface="Garamond" panose="02020404030301010803" pitchFamily="18" charset="0"/>
              </a:rPr>
              <a:t> Governo Moratti e per il Governo Renzi</a:t>
            </a:r>
          </a:p>
          <a:p>
            <a:pPr algn="just" hangingPunct="0"/>
            <a:r>
              <a:rPr lang="it-IT" sz="2800" b="1" dirty="0">
                <a:latin typeface="Garamond" panose="02020404030301010803" pitchFamily="18" charset="0"/>
              </a:rPr>
              <a:t>Problemi di Implementazione:  </a:t>
            </a:r>
          </a:p>
          <a:p>
            <a:pPr marL="514350" indent="-514350" algn="just" hangingPunct="0">
              <a:buAutoNum type="arabicPeriod"/>
            </a:pPr>
            <a:r>
              <a:rPr lang="it-IT" sz="2800" dirty="0">
                <a:latin typeface="Garamond" panose="02020404030301010803" pitchFamily="18" charset="0"/>
              </a:rPr>
              <a:t>la dinamica bipolare e la tendenza al </a:t>
            </a:r>
            <a:r>
              <a:rPr lang="it-IT" sz="2800" i="1" dirty="0">
                <a:latin typeface="Garamond" panose="02020404030301010803" pitchFamily="18" charset="0"/>
              </a:rPr>
              <a:t>policy </a:t>
            </a:r>
            <a:r>
              <a:rPr lang="it-IT" sz="2800" i="1" dirty="0" err="1">
                <a:latin typeface="Garamond" panose="02020404030301010803" pitchFamily="18" charset="0"/>
              </a:rPr>
              <a:t>reversal</a:t>
            </a:r>
            <a:endParaRPr lang="it-IT" sz="2800" i="1" dirty="0">
              <a:latin typeface="Garamond" panose="02020404030301010803" pitchFamily="18" charset="0"/>
            </a:endParaRPr>
          </a:p>
          <a:p>
            <a:pPr marL="514350" indent="-514350" algn="just" hangingPunct="0">
              <a:buAutoNum type="arabicPeriod"/>
            </a:pPr>
            <a:r>
              <a:rPr lang="it-IT" sz="2800" dirty="0">
                <a:latin typeface="Garamond" panose="02020404030301010803" pitchFamily="18" charset="0"/>
              </a:rPr>
              <a:t>forza dei gruppi di interesse del settore. </a:t>
            </a:r>
          </a:p>
          <a:p>
            <a:pPr marL="0" indent="0" algn="just" hangingPunct="0">
              <a:buNone/>
            </a:pPr>
            <a:r>
              <a:rPr lang="it-IT" sz="2800" dirty="0">
                <a:latin typeface="Garamond" panose="02020404030301010803" pitchFamily="18" charset="0"/>
              </a:rPr>
              <a:t>Queste caratteristiche sembrano rilevare soprattutto per i casi di </a:t>
            </a:r>
            <a:r>
              <a:rPr lang="it-IT" sz="2800" i="1" dirty="0" err="1">
                <a:latin typeface="Garamond" panose="02020404030301010803" pitchFamily="18" charset="0"/>
              </a:rPr>
              <a:t>replacement</a:t>
            </a:r>
            <a:r>
              <a:rPr lang="it-IT" sz="2800" dirty="0">
                <a:latin typeface="Garamond" panose="02020404030301010803" pitchFamily="18" charset="0"/>
              </a:rPr>
              <a:t> (le riforme Berlinguer e Moratti) ma anche per gli interventi di </a:t>
            </a:r>
            <a:r>
              <a:rPr lang="it-IT" sz="2800" i="1" dirty="0" err="1">
                <a:latin typeface="Garamond" panose="02020404030301010803" pitchFamily="18" charset="0"/>
              </a:rPr>
              <a:t>layering</a:t>
            </a:r>
            <a:r>
              <a:rPr lang="it-IT" sz="2800" i="1" dirty="0">
                <a:latin typeface="Garamond" panose="02020404030301010803" pitchFamily="18" charset="0"/>
              </a:rPr>
              <a:t> </a:t>
            </a:r>
            <a:r>
              <a:rPr lang="it-IT" sz="2800" dirty="0">
                <a:latin typeface="Garamond" panose="02020404030301010803" pitchFamily="18" charset="0"/>
              </a:rPr>
              <a:t> </a:t>
            </a:r>
            <a:r>
              <a:rPr lang="it-IT" sz="2800" b="1" dirty="0">
                <a:latin typeface="Garamond" panose="02020404030301010803" pitchFamily="18" charset="0"/>
              </a:rPr>
              <a:t>quando essi riguardano il personale e sono stati assolutamente non condivisi dal corpo docente </a:t>
            </a:r>
            <a:r>
              <a:rPr lang="it-IT" sz="2800" dirty="0">
                <a:latin typeface="Garamond" panose="02020404030301010803" pitchFamily="18" charset="0"/>
              </a:rPr>
              <a:t>(come nel caso delle norme della Buona Scuola che riguardano gli insegnanti)</a:t>
            </a:r>
          </a:p>
          <a:p>
            <a:pPr algn="just" hangingPunct="0"/>
            <a:endParaRPr lang="it-IT" sz="2800" b="1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7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Design debole anche in presenza di </a:t>
            </a:r>
            <a:b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grande forza politica (3)</a:t>
            </a:r>
            <a:br>
              <a:rPr 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</a:br>
            <a:endParaRPr lang="it-IT" altLang="it-IT" sz="28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512" y="1196752"/>
            <a:ext cx="8507288" cy="5432647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2400"/>
              </a:spcAft>
            </a:pPr>
            <a:r>
              <a:rPr lang="it-IT" sz="2400" dirty="0">
                <a:latin typeface="Garamond" panose="02020404030301010803" pitchFamily="18" charset="0"/>
              </a:rPr>
              <a:t>La politica della scuola italiana resta una politica estremamente complessa a causa della densità e della rilevanza degli interessi coinvolti. </a:t>
            </a:r>
          </a:p>
          <a:p>
            <a:pPr algn="just">
              <a:spcBef>
                <a:spcPts val="0"/>
              </a:spcBef>
              <a:spcAft>
                <a:spcPts val="2400"/>
              </a:spcAft>
            </a:pPr>
            <a:r>
              <a:rPr lang="it-IT" sz="2400" dirty="0">
                <a:latin typeface="Garamond" panose="02020404030301010803" pitchFamily="18" charset="0"/>
              </a:rPr>
              <a:t>Le riforme radicali (</a:t>
            </a:r>
            <a:r>
              <a:rPr lang="it-IT" sz="2400" i="1" dirty="0" err="1">
                <a:latin typeface="Garamond" panose="02020404030301010803" pitchFamily="18" charset="0"/>
              </a:rPr>
              <a:t>replacement</a:t>
            </a:r>
            <a:r>
              <a:rPr lang="it-IT" sz="2400" dirty="0">
                <a:latin typeface="Garamond" panose="02020404030301010803" pitchFamily="18" charset="0"/>
              </a:rPr>
              <a:t>) si possono approvare  </a:t>
            </a:r>
            <a:r>
              <a:rPr lang="it-IT" sz="2400" dirty="0">
                <a:highlight>
                  <a:srgbClr val="FFFF00"/>
                </a:highlight>
                <a:latin typeface="Garamond" panose="02020404030301010803" pitchFamily="18" charset="0"/>
              </a:rPr>
              <a:t>ma rischiano sempre di naufragare a causa dello scontro ideologico che possono provocare oppure  a causa della mancanza di coerenza e realismo nel loro disegno.  </a:t>
            </a:r>
          </a:p>
          <a:p>
            <a:pPr algn="just">
              <a:spcBef>
                <a:spcPts val="0"/>
              </a:spcBef>
              <a:spcAft>
                <a:spcPts val="2400"/>
              </a:spcAft>
            </a:pPr>
            <a:r>
              <a:rPr lang="it-IT" sz="2400" dirty="0">
                <a:latin typeface="Garamond" panose="02020404030301010803" pitchFamily="18" charset="0"/>
              </a:rPr>
              <a:t>Le riforme incrementali  sono più semplici da approvare ma spesso non toccano, almeno nel breve periodo, i problemi principali da risolvere. </a:t>
            </a:r>
            <a:endParaRPr lang="it-IT" altLang="it-IT" sz="24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20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4CF12-B113-F79D-982D-97FD556A1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2384FFE-F021-5B10-60D7-833C399189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Funzioni della Scuola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44189AD-68B8-4BD5-7348-473A3FBF08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4000" dirty="0">
                <a:latin typeface="Garamond" panose="02020404030301010803" pitchFamily="18" charset="0"/>
              </a:rPr>
              <a:t>funzione economica</a:t>
            </a:r>
          </a:p>
          <a:p>
            <a:pPr>
              <a:lnSpc>
                <a:spcPct val="80000"/>
              </a:lnSpc>
            </a:pPr>
            <a:endParaRPr lang="it-IT" sz="40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4000" dirty="0">
                <a:latin typeface="Garamond" panose="02020404030301010803" pitchFamily="18" charset="0"/>
              </a:rPr>
              <a:t>funzione sociale </a:t>
            </a:r>
          </a:p>
          <a:p>
            <a:pPr>
              <a:lnSpc>
                <a:spcPct val="80000"/>
              </a:lnSpc>
            </a:pPr>
            <a:endParaRPr lang="it-IT" sz="40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4000" dirty="0">
                <a:latin typeface="Garamond" panose="02020404030301010803" pitchFamily="18" charset="0"/>
              </a:rPr>
              <a:t>funzione di socializzazione</a:t>
            </a:r>
            <a:endParaRPr lang="it-IT" altLang="it-IT" sz="4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32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Problemi delle politiche scolastiche in Italia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r>
              <a:rPr lang="it-IT" altLang="it-IT" dirty="0">
                <a:latin typeface="Garamond" panose="02020404030301010803" pitchFamily="18" charset="0"/>
              </a:rPr>
              <a:t>Scarsa performance in termini di apprendimento (vedi PISA-OCSE)</a:t>
            </a:r>
          </a:p>
          <a:p>
            <a:r>
              <a:rPr lang="it-IT" altLang="it-IT" dirty="0">
                <a:latin typeface="Garamond" panose="02020404030301010803" pitchFamily="18" charset="0"/>
              </a:rPr>
              <a:t>Scarsa mobilità sociale</a:t>
            </a:r>
          </a:p>
          <a:p>
            <a:endParaRPr lang="it-IT" altLang="it-IT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altLang="it-IT" dirty="0">
                <a:latin typeface="Garamond" panose="02020404030301010803" pitchFamily="18" charset="0"/>
              </a:rPr>
              <a:t>Problemi affrontati in modo spesso ideologico con notevoli problemi di attuazione </a:t>
            </a: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67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46CC238D-A46E-78A5-BAC4-02442412A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en-GB" sz="2400" dirty="0">
              <a:latin typeface="Garamond" panose="02020404030301010803" pitchFamily="18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94F26BF9-0F3C-AA36-FC2B-91482434D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	    		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3371916-86CB-C428-4CEC-354481C1A8B4}"/>
              </a:ext>
            </a:extLst>
          </p:cNvPr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Distribuzione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percentuale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dei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diplomati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per fascia di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voto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e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Regione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A.S. 2023/2024</a:t>
            </a:r>
          </a:p>
          <a:p>
            <a:endParaRPr lang="en-GB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A429AC6-2DB7-849E-B304-9C80E364C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692696"/>
            <a:ext cx="9036496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080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2E9F292C-E691-0808-AC2E-433AE4C18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7536FE6F-6EAF-ED2D-E51C-4A926ACEE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89BD414-D55D-0F5B-758A-D2CE4BF81D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59" y="947629"/>
            <a:ext cx="8880761" cy="5505707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89CE58-1834-B14D-A01F-B1E4B7FE7F57}"/>
              </a:ext>
            </a:extLst>
          </p:cNvPr>
          <p:cNvSpPr txBox="1"/>
          <p:nvPr/>
        </p:nvSpPr>
        <p:spPr>
          <a:xfrm>
            <a:off x="0" y="116632"/>
            <a:ext cx="9036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Studenti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per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livello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raggiunto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in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Italiano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in II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secondaria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di secondo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grado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, in Italia e per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regione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.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Distribuzione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percentuale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(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fonte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: INVALSI 2023)</a:t>
            </a:r>
          </a:p>
        </p:txBody>
      </p:sp>
    </p:spTree>
    <p:extLst>
      <p:ext uri="{BB962C8B-B14F-4D97-AF65-F5344CB8AC3E}">
        <p14:creationId xmlns:p14="http://schemas.microsoft.com/office/powerpoint/2010/main" val="956561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C13397A1-9837-D71E-ADD8-52F823851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7359A710-6324-B717-674A-3CC4AFFCB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2EB9EF5-775D-7136-C75F-4D895C479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5" y="1316961"/>
            <a:ext cx="9096865" cy="5280391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8C09C53C-04E8-9A3B-5460-A573263D3086}"/>
              </a:ext>
            </a:extLst>
          </p:cNvPr>
          <p:cNvSpPr txBox="1"/>
          <p:nvPr/>
        </p:nvSpPr>
        <p:spPr>
          <a:xfrm>
            <a:off x="107504" y="116632"/>
            <a:ext cx="8928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Studenti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per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livello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raggiunto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in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Matematica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in II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secondaria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di secondo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grado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, in Italia e per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regione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.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Distribuzione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percentuale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 (</a:t>
            </a:r>
            <a:r>
              <a:rPr lang="en-GB" sz="2400" dirty="0" err="1">
                <a:solidFill>
                  <a:srgbClr val="C00000"/>
                </a:solidFill>
                <a:latin typeface="Garamond" panose="02020404030301010803" pitchFamily="18" charset="0"/>
              </a:rPr>
              <a:t>fonte</a:t>
            </a:r>
            <a:r>
              <a:rPr lang="en-GB" sz="2400" dirty="0">
                <a:solidFill>
                  <a:srgbClr val="C00000"/>
                </a:solidFill>
                <a:latin typeface="Garamond" panose="02020404030301010803" pitchFamily="18" charset="0"/>
              </a:rPr>
              <a:t>: INVALSI 2023)</a:t>
            </a:r>
          </a:p>
        </p:txBody>
      </p:sp>
    </p:spTree>
    <p:extLst>
      <p:ext uri="{BB962C8B-B14F-4D97-AF65-F5344CB8AC3E}">
        <p14:creationId xmlns:p14="http://schemas.microsoft.com/office/powerpoint/2010/main" val="3219643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62EA-6AF2-DB78-9D09-4806727DF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F62FDAC-F98B-1FEC-6532-2113009A6E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pPr eaLnBrk="1" hangingPunct="1"/>
            <a:r>
              <a:rPr lang="it-IT" sz="3200" dirty="0">
                <a:solidFill>
                  <a:srgbClr val="FF0000"/>
                </a:solidFill>
                <a:latin typeface="Garamond" panose="02020404030301010803" pitchFamily="18" charset="0"/>
              </a:rPr>
              <a:t>Cornice teorica: Policy design e cambiamento</a:t>
            </a:r>
            <a:endParaRPr lang="it-IT" altLang="it-IT" sz="3200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7529A4A-E48C-AF12-EE40-984DFEA6B5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r>
              <a:rPr lang="it-IT" sz="2800" b="1" dirty="0">
                <a:latin typeface="Garamond" panose="02020404030301010803" pitchFamily="18" charset="0"/>
              </a:rPr>
              <a:t>Policy design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• Obiettivi – Strumenti – Target</a:t>
            </a:r>
          </a:p>
          <a:p>
            <a:endParaRPr lang="it-IT" sz="2400" dirty="0">
              <a:latin typeface="Garamond" panose="02020404030301010803" pitchFamily="18" charset="0"/>
            </a:endParaRPr>
          </a:p>
          <a:p>
            <a:r>
              <a:rPr lang="it-IT" sz="2800" b="1" dirty="0">
                <a:latin typeface="Garamond" panose="02020404030301010803" pitchFamily="18" charset="0"/>
              </a:rPr>
              <a:t>Capacità di policy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• </a:t>
            </a:r>
            <a:r>
              <a:rPr lang="it-IT" sz="2400" i="1" dirty="0">
                <a:latin typeface="Garamond" panose="02020404030301010803" pitchFamily="18" charset="0"/>
              </a:rPr>
              <a:t>Capacità politica</a:t>
            </a:r>
            <a:r>
              <a:rPr lang="it-IT" sz="2400" dirty="0">
                <a:latin typeface="Garamond" panose="02020404030301010803" pitchFamily="18" charset="0"/>
              </a:rPr>
              <a:t>: leadership, consenso, gestione dei conflitti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• </a:t>
            </a:r>
            <a:r>
              <a:rPr lang="it-IT" sz="2400" i="1" dirty="0">
                <a:latin typeface="Garamond" panose="02020404030301010803" pitchFamily="18" charset="0"/>
              </a:rPr>
              <a:t>Capacità tecnica</a:t>
            </a:r>
            <a:r>
              <a:rPr lang="it-IT" sz="2400" dirty="0">
                <a:latin typeface="Garamond" panose="02020404030301010803" pitchFamily="18" charset="0"/>
              </a:rPr>
              <a:t>: qualità degli strumenti, fattibilità, coerenza mezzi–fini</a:t>
            </a:r>
          </a:p>
          <a:p>
            <a:endParaRPr lang="it-IT" sz="2400" dirty="0">
              <a:latin typeface="Garamond" panose="02020404030301010803" pitchFamily="18" charset="0"/>
            </a:endParaRPr>
          </a:p>
          <a:p>
            <a:r>
              <a:rPr lang="it-IT" sz="2800" b="1" dirty="0">
                <a:latin typeface="Garamond" panose="02020404030301010803" pitchFamily="18" charset="0"/>
              </a:rPr>
              <a:t>Tipi di cambiamento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• </a:t>
            </a:r>
            <a:r>
              <a:rPr lang="it-IT" sz="2400" i="1" dirty="0" err="1">
                <a:latin typeface="Garamond" panose="02020404030301010803" pitchFamily="18" charset="0"/>
              </a:rPr>
              <a:t>Layering</a:t>
            </a:r>
            <a:r>
              <a:rPr lang="it-IT" sz="2400" dirty="0">
                <a:latin typeface="Garamond" panose="02020404030301010803" pitchFamily="18" charset="0"/>
              </a:rPr>
              <a:t>: aggiustamenti incrementali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• </a:t>
            </a:r>
            <a:r>
              <a:rPr lang="it-IT" sz="2400" i="1" dirty="0" err="1">
                <a:latin typeface="Garamond" panose="02020404030301010803" pitchFamily="18" charset="0"/>
              </a:rPr>
              <a:t>Replacement</a:t>
            </a:r>
            <a:r>
              <a:rPr lang="it-IT" sz="2400" dirty="0">
                <a:latin typeface="Garamond" panose="02020404030301010803" pitchFamily="18" charset="0"/>
              </a:rPr>
              <a:t>: cambiamenti strutturali</a:t>
            </a:r>
          </a:p>
        </p:txBody>
      </p:sp>
    </p:spTree>
    <p:extLst>
      <p:ext uri="{BB962C8B-B14F-4D97-AF65-F5344CB8AC3E}">
        <p14:creationId xmlns:p14="http://schemas.microsoft.com/office/powerpoint/2010/main" val="165823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pPr lvl="0"/>
            <a:r>
              <a:rPr lang="it-IT" sz="2400" b="1" dirty="0">
                <a:solidFill>
                  <a:srgbClr val="FF0000"/>
                </a:solidFill>
                <a:latin typeface="Garamond" panose="02020404030301010803" pitchFamily="18" charset="0"/>
              </a:rPr>
              <a:t>Le  politiche di </a:t>
            </a:r>
            <a:r>
              <a:rPr lang="it-IT" sz="24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replacement</a:t>
            </a:r>
            <a:r>
              <a:rPr lang="it-IT" sz="2400" b="1" dirty="0">
                <a:solidFill>
                  <a:srgbClr val="FF0000"/>
                </a:solidFill>
                <a:latin typeface="Garamond" panose="02020404030301010803" pitchFamily="18" charset="0"/>
              </a:rPr>
              <a:t>  degli anni Novanta: l’autonomia e (l’inattuata) riforma dei cicli scolastici (1)</a:t>
            </a:r>
            <a:endParaRPr lang="it-IT" sz="24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Dal 1962 (unificazione scuola media) solo politiche di </a:t>
            </a:r>
            <a:r>
              <a:rPr lang="it-IT" altLang="it-IT" i="1" dirty="0" err="1">
                <a:latin typeface="Garamond" panose="02020404030301010803" pitchFamily="18" charset="0"/>
              </a:rPr>
              <a:t>layering</a:t>
            </a:r>
            <a:endParaRPr lang="it-IT" altLang="it-IT" i="1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it-IT" altLang="it-IT" i="1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it-IT" altLang="it-IT" i="1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it-IT" altLang="it-IT" i="1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it-IT" altLang="it-IT" i="1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Nel 1997, improvvisamente con il governo dell’Ulivo, riforma dell’Autonomia (</a:t>
            </a:r>
            <a:r>
              <a:rPr lang="it-IT" altLang="it-IT" i="1" dirty="0" err="1">
                <a:latin typeface="Garamond" panose="02020404030301010803" pitchFamily="18" charset="0"/>
              </a:rPr>
              <a:t>replacement</a:t>
            </a:r>
            <a:r>
              <a:rPr lang="it-IT" altLang="it-IT" dirty="0">
                <a:latin typeface="Garamond" panose="02020404030301010803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1638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PERTI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b="1" dirty="0" smtClean="0">
            <a:solidFill>
              <a:schemeClr val="bg1"/>
            </a:solidFill>
            <a:latin typeface="Century Gothic" panose="020B0502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IAPOSIT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IUSURA">
  <a:themeElements>
    <a:clrScheme name="Personalizzat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EEECE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</TotalTime>
  <Words>1641</Words>
  <Application>Microsoft Macintosh PowerPoint</Application>
  <PresentationFormat>Presentazione su schermo (4:3)</PresentationFormat>
  <Paragraphs>115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22</vt:i4>
      </vt:variant>
    </vt:vector>
  </HeadingPairs>
  <TitlesOfParts>
    <vt:vector size="30" baseType="lpstr">
      <vt:lpstr>Arial</vt:lpstr>
      <vt:lpstr>Calibri</vt:lpstr>
      <vt:lpstr>Century Gothic</vt:lpstr>
      <vt:lpstr>Garamond</vt:lpstr>
      <vt:lpstr>Wingdings</vt:lpstr>
      <vt:lpstr>COPERTINA</vt:lpstr>
      <vt:lpstr>DIAPOSITIVE</vt:lpstr>
      <vt:lpstr>CHIUSURA</vt:lpstr>
      <vt:lpstr>Presentazione standard di PowerPoint</vt:lpstr>
      <vt:lpstr>Cornice teorica: Policy design e cambiamento</vt:lpstr>
      <vt:lpstr>Funzioni della Scuola</vt:lpstr>
      <vt:lpstr>Problemi delle politiche scolastiche in Italia</vt:lpstr>
      <vt:lpstr>       </vt:lpstr>
      <vt:lpstr>Presentazione standard di PowerPoint</vt:lpstr>
      <vt:lpstr>Presentazione standard di PowerPoint</vt:lpstr>
      <vt:lpstr>Cornice teorica: Policy design e cambiamento</vt:lpstr>
      <vt:lpstr>Le  politiche di replacement  degli anni Novanta: l’autonomia e (l’inattuata) riforma dei cicli scolastici (1)</vt:lpstr>
      <vt:lpstr>Le  politiche di replacement  degli anni Novanta: l’autonomia e (l’inattuata) riforma dei cicli scolastici (2)</vt:lpstr>
      <vt:lpstr>Le  politiche di replacement  degli anni Novanta: l’autonomia e (l’inattuata) riforma dei cicli scolastici (3)</vt:lpstr>
      <vt:lpstr>Gli anni 2000: le riforme del centro-destra (1)</vt:lpstr>
      <vt:lpstr>Gli anni 2000: le riforme del centro-destra (2)</vt:lpstr>
      <vt:lpstr>Gli anni 2000: le riforme del centro-destra (3)</vt:lpstr>
      <vt:lpstr>L’ultimo decennio: la Buona Scuola (1)</vt:lpstr>
      <vt:lpstr>L’ultimo decennio: la Buona Scuola (2)</vt:lpstr>
      <vt:lpstr>L’ultimo decennio: la Buona Scuola (3)</vt:lpstr>
      <vt:lpstr>L’ultimo decennio: la Buona Scuola (a)</vt:lpstr>
      <vt:lpstr>Presentazione standard di PowerPoint</vt:lpstr>
      <vt:lpstr>Design debole anche in presenza di  grande forza politica (1)</vt:lpstr>
      <vt:lpstr>Design debole anche in presenza di  grande forza politica (2)</vt:lpstr>
      <vt:lpstr>Design debole anche in presenza di  grande forza politica (3) </vt:lpstr>
    </vt:vector>
  </TitlesOfParts>
  <Company>Università di Bologna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Giliberto Capano</cp:lastModifiedBy>
  <cp:revision>169</cp:revision>
  <dcterms:created xsi:type="dcterms:W3CDTF">2017-11-13T10:11:35Z</dcterms:created>
  <dcterms:modified xsi:type="dcterms:W3CDTF">2025-11-23T10:35:26Z</dcterms:modified>
</cp:coreProperties>
</file>