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1" r:id="rId3"/>
  </p:sldMasterIdLst>
  <p:sldIdLst>
    <p:sldId id="328" r:id="rId4"/>
    <p:sldId id="294" r:id="rId5"/>
    <p:sldId id="368" r:id="rId6"/>
    <p:sldId id="397" r:id="rId7"/>
    <p:sldId id="415" r:id="rId8"/>
    <p:sldId id="416" r:id="rId9"/>
    <p:sldId id="417" r:id="rId10"/>
    <p:sldId id="398" r:id="rId11"/>
    <p:sldId id="409" r:id="rId12"/>
    <p:sldId id="369" r:id="rId13"/>
    <p:sldId id="399" r:id="rId14"/>
    <p:sldId id="400" r:id="rId15"/>
    <p:sldId id="401" r:id="rId16"/>
    <p:sldId id="402" r:id="rId17"/>
    <p:sldId id="403" r:id="rId18"/>
    <p:sldId id="404" r:id="rId19"/>
    <p:sldId id="405" r:id="rId20"/>
    <p:sldId id="406" r:id="rId21"/>
    <p:sldId id="407" r:id="rId22"/>
    <p:sldId id="408" r:id="rId23"/>
    <p:sldId id="410" r:id="rId24"/>
    <p:sldId id="412" r:id="rId25"/>
    <p:sldId id="413" r:id="rId26"/>
    <p:sldId id="414" r:id="rId2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2B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624" autoAdjust="0"/>
    <p:restoredTop sz="94726" autoAdjust="0"/>
  </p:normalViewPr>
  <p:slideViewPr>
    <p:cSldViewPr showGuides="1">
      <p:cViewPr varScale="1">
        <p:scale>
          <a:sx n="120" d="100"/>
          <a:sy n="120" d="100"/>
        </p:scale>
        <p:origin x="1048" y="1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COPERTINA">
    <p:spTree>
      <p:nvGrpSpPr>
        <p:cNvPr id="1" name=""/>
        <p:cNvGrpSpPr/>
        <p:nvPr/>
      </p:nvGrpSpPr>
      <p:grpSpPr>
        <a:xfrm>
          <a:off x="0" y="0"/>
          <a:ext cx="0" cy="0"/>
          <a:chOff x="0" y="0"/>
          <a:chExt cx="0" cy="0"/>
        </a:xfrm>
      </p:grpSpPr>
      <p:sp>
        <p:nvSpPr>
          <p:cNvPr id="3" name="Segnaposto testo 2"/>
          <p:cNvSpPr>
            <a:spLocks noGrp="1"/>
          </p:cNvSpPr>
          <p:nvPr>
            <p:ph type="body" sz="quarter" idx="10" hasCustomPrompt="1"/>
          </p:nvPr>
        </p:nvSpPr>
        <p:spPr>
          <a:xfrm>
            <a:off x="3563888" y="548680"/>
            <a:ext cx="5185023" cy="4536504"/>
          </a:xfrm>
          <a:prstGeom prst="rect">
            <a:avLst/>
          </a:prstGeom>
        </p:spPr>
        <p:txBody>
          <a:bodyPr anchor="ctr" anchorCtr="0"/>
          <a:lstStyle>
            <a:lvl1pPr marL="0" indent="0">
              <a:buNone/>
              <a:defRPr sz="3600" b="1">
                <a:solidFill>
                  <a:schemeClr val="bg1"/>
                </a:solidFill>
                <a:latin typeface="Century Gothic" panose="020B0502020202020204" pitchFamily="34" charset="0"/>
              </a:defRPr>
            </a:lvl1pPr>
          </a:lstStyle>
          <a:p>
            <a:pPr lvl="0"/>
            <a:r>
              <a:rPr lang="it-IT" dirty="0"/>
              <a:t>Fare clic per inserire </a:t>
            </a:r>
          </a:p>
          <a:p>
            <a:pPr lvl="0"/>
            <a:r>
              <a:rPr lang="it-IT" dirty="0"/>
              <a:t>il titolo della presentazione</a:t>
            </a:r>
          </a:p>
        </p:txBody>
      </p:sp>
      <p:sp>
        <p:nvSpPr>
          <p:cNvPr id="6" name="Segnaposto testo 5"/>
          <p:cNvSpPr>
            <a:spLocks noGrp="1"/>
          </p:cNvSpPr>
          <p:nvPr>
            <p:ph type="body" sz="quarter" idx="11" hasCustomPrompt="1"/>
          </p:nvPr>
        </p:nvSpPr>
        <p:spPr>
          <a:xfrm>
            <a:off x="3563938" y="5379814"/>
            <a:ext cx="5256212" cy="425450"/>
          </a:xfrm>
          <a:prstGeom prst="rect">
            <a:avLst/>
          </a:prstGeom>
        </p:spPr>
        <p:txBody>
          <a:bodyPr/>
          <a:lstStyle>
            <a:lvl1pPr marL="0" indent="0">
              <a:buNone/>
              <a:defRPr sz="2400" b="1">
                <a:solidFill>
                  <a:schemeClr val="bg1"/>
                </a:solidFill>
                <a:latin typeface="Century Gothic" panose="020B0502020202020204" pitchFamily="34" charset="0"/>
              </a:defRPr>
            </a:lvl1pPr>
          </a:lstStyle>
          <a:p>
            <a:pPr lvl="0"/>
            <a:r>
              <a:rPr lang="it-IT" dirty="0"/>
              <a:t>Nome Cognome</a:t>
            </a:r>
          </a:p>
        </p:txBody>
      </p:sp>
      <p:sp>
        <p:nvSpPr>
          <p:cNvPr id="8" name="Segnaposto testo 7"/>
          <p:cNvSpPr>
            <a:spLocks noGrp="1"/>
          </p:cNvSpPr>
          <p:nvPr>
            <p:ph type="body" sz="quarter" idx="12" hasCustomPrompt="1"/>
          </p:nvPr>
        </p:nvSpPr>
        <p:spPr>
          <a:xfrm>
            <a:off x="3563938" y="5877942"/>
            <a:ext cx="5329237" cy="791418"/>
          </a:xfrm>
          <a:prstGeom prst="rect">
            <a:avLst/>
          </a:prstGeom>
        </p:spPr>
        <p:txBody>
          <a:bodyPr/>
          <a:lstStyle>
            <a:lvl1pPr marL="0" indent="0">
              <a:buNone/>
              <a:defRPr sz="2000" baseline="0">
                <a:solidFill>
                  <a:schemeClr val="bg1"/>
                </a:solidFill>
                <a:latin typeface="Century Gothic" panose="020B0502020202020204" pitchFamily="34" charset="0"/>
              </a:defRPr>
            </a:lvl1pPr>
          </a:lstStyle>
          <a:p>
            <a:pPr lvl="0"/>
            <a:r>
              <a:rPr lang="it-IT" dirty="0"/>
              <a:t>Dipartimento/Struttura </a:t>
            </a:r>
            <a:r>
              <a:rPr lang="it-IT" dirty="0" err="1"/>
              <a:t>xxxxxx</a:t>
            </a:r>
            <a:r>
              <a:rPr lang="it-IT" dirty="0"/>
              <a:t> </a:t>
            </a:r>
            <a:r>
              <a:rPr lang="it-IT" dirty="0" err="1"/>
              <a:t>xxxxxxxxxxxx</a:t>
            </a:r>
            <a:r>
              <a:rPr lang="it-IT" dirty="0"/>
              <a:t> </a:t>
            </a:r>
            <a:r>
              <a:rPr lang="it-IT" dirty="0" err="1"/>
              <a:t>xxxxxxxx</a:t>
            </a:r>
            <a:r>
              <a:rPr lang="it-IT" dirty="0"/>
              <a:t> </a:t>
            </a:r>
            <a:r>
              <a:rPr lang="it-IT" dirty="0" err="1"/>
              <a:t>xxxxx</a:t>
            </a:r>
            <a:r>
              <a:rPr lang="it-IT" dirty="0"/>
              <a:t> </a:t>
            </a:r>
            <a:r>
              <a:rPr lang="it-IT" dirty="0" err="1"/>
              <a:t>xxxxxxxxxxxxxxxxxxx</a:t>
            </a:r>
            <a:r>
              <a:rPr lang="it-IT" dirty="0"/>
              <a:t> </a:t>
            </a:r>
            <a:r>
              <a:rPr lang="it-IT" dirty="0" err="1"/>
              <a:t>xxxxx</a:t>
            </a:r>
            <a:endParaRPr lang="it-IT" dirty="0"/>
          </a:p>
        </p:txBody>
      </p:sp>
    </p:spTree>
    <p:extLst>
      <p:ext uri="{BB962C8B-B14F-4D97-AF65-F5344CB8AC3E}">
        <p14:creationId xmlns:p14="http://schemas.microsoft.com/office/powerpoint/2010/main" val="256672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con punto elenco">
    <p:spTree>
      <p:nvGrpSpPr>
        <p:cNvPr id="1" name=""/>
        <p:cNvGrpSpPr/>
        <p:nvPr/>
      </p:nvGrpSpPr>
      <p:grpSpPr>
        <a:xfrm>
          <a:off x="0" y="0"/>
          <a:ext cx="0" cy="0"/>
          <a:chOff x="0" y="0"/>
          <a:chExt cx="0" cy="0"/>
        </a:xfrm>
      </p:grpSpPr>
      <p:sp>
        <p:nvSpPr>
          <p:cNvPr id="8" name="Segnaposto testo 7"/>
          <p:cNvSpPr>
            <a:spLocks noGrp="1"/>
          </p:cNvSpPr>
          <p:nvPr>
            <p:ph type="body" sz="quarter" idx="11" hasCustomPrompt="1"/>
          </p:nvPr>
        </p:nvSpPr>
        <p:spPr>
          <a:xfrm>
            <a:off x="395288" y="1412875"/>
            <a:ext cx="8424862" cy="431949"/>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
        <p:nvSpPr>
          <p:cNvPr id="10" name="Segnaposto testo 9"/>
          <p:cNvSpPr>
            <a:spLocks noGrp="1"/>
          </p:cNvSpPr>
          <p:nvPr>
            <p:ph type="body" sz="quarter" idx="12" hasCustomPrompt="1"/>
          </p:nvPr>
        </p:nvSpPr>
        <p:spPr>
          <a:xfrm>
            <a:off x="395288" y="1989138"/>
            <a:ext cx="8424862" cy="3960812"/>
          </a:xfrm>
          <a:prstGeom prst="rect">
            <a:avLst/>
          </a:prstGeom>
        </p:spPr>
        <p:txBody>
          <a:bodyPr/>
          <a:lstStyle>
            <a:lvl1pPr marL="285750" indent="-285750">
              <a:buFont typeface="Wingdings" panose="05000000000000000000" pitchFamily="2" charset="2"/>
              <a:buChar char="§"/>
              <a:defRPr sz="1800" baseline="0">
                <a:latin typeface="Century Gothic" panose="020B0502020202020204" pitchFamily="34" charset="0"/>
              </a:defRPr>
            </a:lvl1pPr>
            <a:lvl2pPr marL="742950" indent="-285750">
              <a:buFont typeface="Wingdings" panose="05000000000000000000" pitchFamily="2" charset="2"/>
              <a:buChar char="§"/>
              <a:defRPr sz="1800">
                <a:latin typeface="Century Gothic" panose="020B0502020202020204" pitchFamily="34" charset="0"/>
              </a:defRPr>
            </a:lvl2pPr>
          </a:lstStyle>
          <a:p>
            <a:pPr lvl="1"/>
            <a:r>
              <a:rPr lang="it-IT" dirty="0"/>
              <a:t>Fare clic per modificare il punto elenco uno</a:t>
            </a:r>
          </a:p>
          <a:p>
            <a:pPr lvl="1"/>
            <a:r>
              <a:rPr lang="it-IT" dirty="0"/>
              <a:t>Fare clic per modificare il punto elenco due</a:t>
            </a:r>
          </a:p>
          <a:p>
            <a:pPr lvl="1"/>
            <a:r>
              <a:rPr lang="it-IT" dirty="0"/>
              <a:t>Fare clic per modificare il punto elenco tre</a:t>
            </a:r>
          </a:p>
          <a:p>
            <a:pPr lvl="1"/>
            <a:r>
              <a:rPr lang="it-IT" dirty="0"/>
              <a:t>Fare clic per modificare il punto elenco quattro</a:t>
            </a:r>
          </a:p>
        </p:txBody>
      </p:sp>
      <p:sp>
        <p:nvSpPr>
          <p:cNvPr id="16" name="Segnaposto testo 7"/>
          <p:cNvSpPr>
            <a:spLocks noGrp="1"/>
          </p:cNvSpPr>
          <p:nvPr>
            <p:ph type="body" sz="quarter" idx="10"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3043853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semplice">
    <p:spTree>
      <p:nvGrpSpPr>
        <p:cNvPr id="1" name=""/>
        <p:cNvGrpSpPr/>
        <p:nvPr/>
      </p:nvGrpSpPr>
      <p:grpSpPr>
        <a:xfrm>
          <a:off x="0" y="0"/>
          <a:ext cx="0" cy="0"/>
          <a:chOff x="0" y="0"/>
          <a:chExt cx="0" cy="0"/>
        </a:xfrm>
      </p:grpSpPr>
      <p:sp>
        <p:nvSpPr>
          <p:cNvPr id="7" name="Segnaposto testo 7"/>
          <p:cNvSpPr>
            <a:spLocks noGrp="1"/>
          </p:cNvSpPr>
          <p:nvPr>
            <p:ph type="body" sz="quarter" idx="10"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
        <p:nvSpPr>
          <p:cNvPr id="9" name="Segnaposto testo 7"/>
          <p:cNvSpPr>
            <a:spLocks noGrp="1"/>
          </p:cNvSpPr>
          <p:nvPr>
            <p:ph type="body" sz="quarter" idx="11" hasCustomPrompt="1"/>
          </p:nvPr>
        </p:nvSpPr>
        <p:spPr>
          <a:xfrm>
            <a:off x="395288" y="1412875"/>
            <a:ext cx="8424862" cy="4608413"/>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Tree>
    <p:extLst>
      <p:ext uri="{BB962C8B-B14F-4D97-AF65-F5344CB8AC3E}">
        <p14:creationId xmlns:p14="http://schemas.microsoft.com/office/powerpoint/2010/main" val="341815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con grafico">
    <p:spTree>
      <p:nvGrpSpPr>
        <p:cNvPr id="1" name=""/>
        <p:cNvGrpSpPr/>
        <p:nvPr/>
      </p:nvGrpSpPr>
      <p:grpSpPr>
        <a:xfrm>
          <a:off x="0" y="0"/>
          <a:ext cx="0" cy="0"/>
          <a:chOff x="0" y="0"/>
          <a:chExt cx="0" cy="0"/>
        </a:xfrm>
      </p:grpSpPr>
      <p:sp>
        <p:nvSpPr>
          <p:cNvPr id="9" name="Segnaposto grafico 8"/>
          <p:cNvSpPr>
            <a:spLocks noGrp="1"/>
          </p:cNvSpPr>
          <p:nvPr>
            <p:ph type="chart" sz="quarter" idx="10" hasCustomPrompt="1"/>
          </p:nvPr>
        </p:nvSpPr>
        <p:spPr>
          <a:xfrm>
            <a:off x="683269" y="2781300"/>
            <a:ext cx="7777163" cy="3024188"/>
          </a:xfrm>
          <a:prstGeom prst="rect">
            <a:avLst/>
          </a:prstGeom>
        </p:spPr>
        <p:txBody>
          <a:bodyPr/>
          <a:lstStyle>
            <a:lvl1pPr marL="0" indent="0">
              <a:buNone/>
              <a:defRPr sz="1800" baseline="0">
                <a:latin typeface="Century Gothic" panose="020B0502020202020204" pitchFamily="34" charset="0"/>
              </a:defRPr>
            </a:lvl1pPr>
          </a:lstStyle>
          <a:p>
            <a:r>
              <a:rPr lang="it-IT" dirty="0"/>
              <a:t>Fare clic sull’icona per inserire un grafico</a:t>
            </a:r>
          </a:p>
        </p:txBody>
      </p:sp>
      <p:sp>
        <p:nvSpPr>
          <p:cNvPr id="11" name="Segnaposto testo 7"/>
          <p:cNvSpPr>
            <a:spLocks noGrp="1"/>
          </p:cNvSpPr>
          <p:nvPr>
            <p:ph type="body" sz="quarter" idx="12" hasCustomPrompt="1"/>
          </p:nvPr>
        </p:nvSpPr>
        <p:spPr>
          <a:xfrm>
            <a:off x="395288" y="1412875"/>
            <a:ext cx="8424862" cy="431949"/>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
        <p:nvSpPr>
          <p:cNvPr id="6" name="Segnaposto testo 7"/>
          <p:cNvSpPr>
            <a:spLocks noGrp="1"/>
          </p:cNvSpPr>
          <p:nvPr>
            <p:ph type="body" sz="quarter" idx="13"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555833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con immagine">
    <p:spTree>
      <p:nvGrpSpPr>
        <p:cNvPr id="1" name=""/>
        <p:cNvGrpSpPr/>
        <p:nvPr/>
      </p:nvGrpSpPr>
      <p:grpSpPr>
        <a:xfrm>
          <a:off x="0" y="0"/>
          <a:ext cx="0" cy="0"/>
          <a:chOff x="0" y="0"/>
          <a:chExt cx="0" cy="0"/>
        </a:xfrm>
      </p:grpSpPr>
      <p:sp>
        <p:nvSpPr>
          <p:cNvPr id="11" name="Segnaposto immagine 10"/>
          <p:cNvSpPr>
            <a:spLocks noGrp="1"/>
          </p:cNvSpPr>
          <p:nvPr>
            <p:ph type="pic" sz="quarter" idx="10" hasCustomPrompt="1"/>
          </p:nvPr>
        </p:nvSpPr>
        <p:spPr>
          <a:xfrm>
            <a:off x="1150937" y="1700808"/>
            <a:ext cx="6842125" cy="4105275"/>
          </a:xfrm>
          <a:prstGeom prst="rect">
            <a:avLst/>
          </a:prstGeom>
        </p:spPr>
        <p:txBody>
          <a:bodyPr/>
          <a:lstStyle>
            <a:lvl1pPr marL="0" indent="0">
              <a:buNone/>
              <a:defRPr sz="1800">
                <a:latin typeface="Century Gothic" panose="020B0502020202020204" pitchFamily="34" charset="0"/>
              </a:defRPr>
            </a:lvl1pPr>
          </a:lstStyle>
          <a:p>
            <a:r>
              <a:rPr lang="it-IT" dirty="0"/>
              <a:t>Fare clic sull’icona per inserire un’immagine</a:t>
            </a:r>
          </a:p>
        </p:txBody>
      </p:sp>
      <p:sp>
        <p:nvSpPr>
          <p:cNvPr id="5" name="Segnaposto testo 7"/>
          <p:cNvSpPr>
            <a:spLocks noGrp="1"/>
          </p:cNvSpPr>
          <p:nvPr>
            <p:ph type="body" sz="quarter" idx="11"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3970258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CHIUSURA">
    <p:spTree>
      <p:nvGrpSpPr>
        <p:cNvPr id="1" name=""/>
        <p:cNvGrpSpPr/>
        <p:nvPr/>
      </p:nvGrpSpPr>
      <p:grpSpPr>
        <a:xfrm>
          <a:off x="0" y="0"/>
          <a:ext cx="0" cy="0"/>
          <a:chOff x="0" y="0"/>
          <a:chExt cx="0" cy="0"/>
        </a:xfrm>
      </p:grpSpPr>
      <p:sp>
        <p:nvSpPr>
          <p:cNvPr id="8" name="Segnaposto testo 7"/>
          <p:cNvSpPr>
            <a:spLocks noGrp="1"/>
          </p:cNvSpPr>
          <p:nvPr>
            <p:ph type="body" sz="quarter" idx="10" hasCustomPrompt="1"/>
          </p:nvPr>
        </p:nvSpPr>
        <p:spPr>
          <a:xfrm>
            <a:off x="1115616" y="2780928"/>
            <a:ext cx="6912768" cy="432370"/>
          </a:xfrm>
          <a:prstGeom prst="rect">
            <a:avLst/>
          </a:prstGeom>
        </p:spPr>
        <p:txBody>
          <a:bodyPr/>
          <a:lstStyle>
            <a:lvl1pPr marL="0" indent="0" algn="ctr">
              <a:buFontTx/>
              <a:buNone/>
              <a:defRPr sz="2000" b="1">
                <a:solidFill>
                  <a:schemeClr val="bg1"/>
                </a:solidFill>
                <a:latin typeface="Century Gothic" panose="020B0502020202020204" pitchFamily="34" charset="0"/>
              </a:defRPr>
            </a:lvl1pPr>
          </a:lstStyle>
          <a:p>
            <a:pPr lvl="0"/>
            <a:r>
              <a:rPr lang="it-IT" dirty="0"/>
              <a:t>Nome Cognome</a:t>
            </a:r>
          </a:p>
        </p:txBody>
      </p:sp>
      <p:sp>
        <p:nvSpPr>
          <p:cNvPr id="13" name="Segnaposto testo 12"/>
          <p:cNvSpPr>
            <a:spLocks noGrp="1"/>
          </p:cNvSpPr>
          <p:nvPr>
            <p:ph type="body" sz="quarter" idx="11" hasCustomPrompt="1"/>
          </p:nvPr>
        </p:nvSpPr>
        <p:spPr>
          <a:xfrm>
            <a:off x="1079612" y="3573016"/>
            <a:ext cx="6984776" cy="936103"/>
          </a:xfrm>
          <a:prstGeom prst="rect">
            <a:avLst/>
          </a:prstGeom>
        </p:spPr>
        <p:txBody>
          <a:bodyPr/>
          <a:lstStyle>
            <a:lvl1pPr marL="0" indent="0" algn="ctr">
              <a:buFontTx/>
              <a:buNone/>
              <a:defRPr sz="1600">
                <a:solidFill>
                  <a:schemeClr val="bg1"/>
                </a:solidFill>
                <a:latin typeface="Century Gothic" panose="020B0502020202020204" pitchFamily="34" charset="0"/>
              </a:defRPr>
            </a:lvl1pPr>
          </a:lstStyle>
          <a:p>
            <a:pPr lvl="0"/>
            <a:r>
              <a:rPr lang="it-IT" dirty="0"/>
              <a:t>Struttura</a:t>
            </a:r>
          </a:p>
        </p:txBody>
      </p:sp>
      <p:sp>
        <p:nvSpPr>
          <p:cNvPr id="16" name="Segnaposto testo 15"/>
          <p:cNvSpPr>
            <a:spLocks noGrp="1"/>
          </p:cNvSpPr>
          <p:nvPr>
            <p:ph type="body" sz="quarter" idx="12" hasCustomPrompt="1"/>
          </p:nvPr>
        </p:nvSpPr>
        <p:spPr>
          <a:xfrm>
            <a:off x="1042988" y="4725144"/>
            <a:ext cx="7058025" cy="1440160"/>
          </a:xfrm>
          <a:prstGeom prst="rect">
            <a:avLst/>
          </a:prstGeom>
        </p:spPr>
        <p:txBody>
          <a:bodyPr/>
          <a:lstStyle>
            <a:lvl1pPr marL="0" indent="0" algn="ctr">
              <a:buFontTx/>
              <a:buNone/>
              <a:defRPr sz="1300" b="0">
                <a:solidFill>
                  <a:schemeClr val="bg1"/>
                </a:solidFill>
                <a:latin typeface="Century Gothic" panose="020B0502020202020204" pitchFamily="34" charset="0"/>
              </a:defRPr>
            </a:lvl1pPr>
          </a:lstStyle>
          <a:p>
            <a:pPr lvl="0"/>
            <a:r>
              <a:rPr lang="it-IT" dirty="0"/>
              <a:t>nome.cognome@unibo.it</a:t>
            </a:r>
          </a:p>
          <a:p>
            <a:pPr lvl="0"/>
            <a:r>
              <a:rPr lang="it-IT" dirty="0"/>
              <a:t>051 20 99982</a:t>
            </a:r>
          </a:p>
        </p:txBody>
      </p:sp>
    </p:spTree>
    <p:extLst>
      <p:ext uri="{BB962C8B-B14F-4D97-AF65-F5344CB8AC3E}">
        <p14:creationId xmlns:p14="http://schemas.microsoft.com/office/powerpoint/2010/main" val="42494506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ttangolo 8"/>
          <p:cNvSpPr/>
          <p:nvPr userDrawn="1"/>
        </p:nvSpPr>
        <p:spPr>
          <a:xfrm>
            <a:off x="0" y="0"/>
            <a:ext cx="9144000" cy="685800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 name="Immagin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1556792"/>
            <a:ext cx="2808312" cy="2808312"/>
          </a:xfrm>
          <a:prstGeom prst="rect">
            <a:avLst/>
          </a:prstGeom>
        </p:spPr>
      </p:pic>
      <p:cxnSp>
        <p:nvCxnSpPr>
          <p:cNvPr id="12" name="Connettore 1 11"/>
          <p:cNvCxnSpPr/>
          <p:nvPr userDrawn="1"/>
        </p:nvCxnSpPr>
        <p:spPr>
          <a:xfrm>
            <a:off x="3275856" y="188640"/>
            <a:ext cx="0" cy="640871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657427"/>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ttangolo 7"/>
          <p:cNvSpPr/>
          <p:nvPr userDrawn="1"/>
        </p:nvSpPr>
        <p:spPr>
          <a:xfrm>
            <a:off x="6580262" y="6173407"/>
            <a:ext cx="2411760" cy="54868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p:cNvPicPr>
            <a:picLocks noChangeAspect="1"/>
          </p:cNvPicPr>
          <p:nvPr userDrawn="1"/>
        </p:nvPicPr>
        <p:blipFill rotWithShape="1">
          <a:blip r:embed="rId6" cstate="print">
            <a:extLst>
              <a:ext uri="{28A0092B-C50C-407E-A947-70E740481C1C}">
                <a14:useLocalDpi xmlns:a14="http://schemas.microsoft.com/office/drawing/2010/main" val="0"/>
              </a:ext>
            </a:extLst>
          </a:blip>
          <a:srcRect t="3326"/>
          <a:stretch/>
        </p:blipFill>
        <p:spPr>
          <a:xfrm>
            <a:off x="6782011" y="6182111"/>
            <a:ext cx="2008262" cy="531272"/>
          </a:xfrm>
          <a:prstGeom prst="rect">
            <a:avLst/>
          </a:prstGeom>
        </p:spPr>
      </p:pic>
    </p:spTree>
    <p:extLst>
      <p:ext uri="{BB962C8B-B14F-4D97-AF65-F5344CB8AC3E}">
        <p14:creationId xmlns:p14="http://schemas.microsoft.com/office/powerpoint/2010/main" val="3570652833"/>
      </p:ext>
    </p:extLst>
  </p:cSld>
  <p:clrMap bg1="lt1" tx1="dk1" bg2="lt2" tx2="dk2" accent1="accent1" accent2="accent2" accent3="accent3" accent4="accent4" accent5="accent5" accent6="accent6" hlink="hlink" folHlink="folHlink"/>
  <p:sldLayoutIdLst>
    <p:sldLayoutId id="2147483670" r:id="rId1"/>
    <p:sldLayoutId id="2147483661" r:id="rId2"/>
    <p:sldLayoutId id="2147483667" r:id="rId3"/>
    <p:sldLayoutId id="214748366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ttangolo 6"/>
          <p:cNvSpPr/>
          <p:nvPr userDrawn="1"/>
        </p:nvSpPr>
        <p:spPr>
          <a:xfrm>
            <a:off x="0" y="0"/>
            <a:ext cx="9144000" cy="685800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5886" y="620688"/>
            <a:ext cx="2052228" cy="2052228"/>
          </a:xfrm>
          <a:prstGeom prst="rect">
            <a:avLst/>
          </a:prstGeom>
        </p:spPr>
      </p:pic>
      <p:sp>
        <p:nvSpPr>
          <p:cNvPr id="9" name="CasellaDiTesto 8"/>
          <p:cNvSpPr txBox="1"/>
          <p:nvPr userDrawn="1"/>
        </p:nvSpPr>
        <p:spPr>
          <a:xfrm>
            <a:off x="3131840" y="6453336"/>
            <a:ext cx="2880320" cy="338554"/>
          </a:xfrm>
          <a:prstGeom prst="rect">
            <a:avLst/>
          </a:prstGeom>
          <a:noFill/>
        </p:spPr>
        <p:txBody>
          <a:bodyPr wrap="square" rtlCol="0">
            <a:spAutoFit/>
          </a:bodyPr>
          <a:lstStyle/>
          <a:p>
            <a:pPr algn="ctr"/>
            <a:r>
              <a:rPr lang="it-IT" sz="1600" dirty="0">
                <a:solidFill>
                  <a:schemeClr val="bg1"/>
                </a:solidFill>
              </a:rPr>
              <a:t>www.unibo.it</a:t>
            </a:r>
          </a:p>
        </p:txBody>
      </p:sp>
    </p:spTree>
    <p:extLst>
      <p:ext uri="{BB962C8B-B14F-4D97-AF65-F5344CB8AC3E}">
        <p14:creationId xmlns:p14="http://schemas.microsoft.com/office/powerpoint/2010/main" val="1868398845"/>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563888" y="548680"/>
            <a:ext cx="5472608" cy="4536504"/>
          </a:xfrm>
        </p:spPr>
        <p:txBody>
          <a:bodyPr/>
          <a:lstStyle/>
          <a:p>
            <a:pPr algn="ctr"/>
            <a:r>
              <a:rPr lang="it-IT" sz="4000" dirty="0">
                <a:latin typeface="Garamond" panose="02020404030301010803" pitchFamily="18" charset="0"/>
              </a:rPr>
              <a:t>Lezione 16</a:t>
            </a:r>
          </a:p>
          <a:p>
            <a:pPr algn="ctr"/>
            <a:endParaRPr lang="it-IT" sz="4000" dirty="0">
              <a:solidFill>
                <a:srgbClr val="FFFF00"/>
              </a:solidFill>
              <a:latin typeface="Garamond" panose="02020404030301010803" pitchFamily="18" charset="0"/>
            </a:endParaRPr>
          </a:p>
          <a:p>
            <a:pPr algn="ctr"/>
            <a:r>
              <a:rPr lang="it-IT" sz="4000" dirty="0">
                <a:solidFill>
                  <a:srgbClr val="FFFF00"/>
                </a:solidFill>
                <a:latin typeface="Garamond" panose="02020404030301010803" pitchFamily="18" charset="0"/>
              </a:rPr>
              <a:t>La Politica</a:t>
            </a:r>
          </a:p>
          <a:p>
            <a:pPr algn="ctr"/>
            <a:r>
              <a:rPr lang="it-IT" sz="4000" dirty="0">
                <a:solidFill>
                  <a:srgbClr val="FFFF00"/>
                </a:solidFill>
                <a:latin typeface="Garamond" panose="02020404030301010803" pitchFamily="18" charset="0"/>
              </a:rPr>
              <a:t>di Bilancio</a:t>
            </a:r>
          </a:p>
          <a:p>
            <a:endParaRPr lang="it-IT" sz="4400" i="1" dirty="0">
              <a:solidFill>
                <a:srgbClr val="FFFF00"/>
              </a:solidFill>
              <a:latin typeface="Garamond" panose="02020404030301010803" pitchFamily="18" charset="0"/>
            </a:endParaRPr>
          </a:p>
        </p:txBody>
      </p:sp>
    </p:spTree>
    <p:extLst>
      <p:ext uri="{BB962C8B-B14F-4D97-AF65-F5344CB8AC3E}">
        <p14:creationId xmlns:p14="http://schemas.microsoft.com/office/powerpoint/2010/main" val="21193912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 contesto di policy (1)</a:t>
            </a:r>
          </a:p>
        </p:txBody>
      </p:sp>
      <p:sp>
        <p:nvSpPr>
          <p:cNvPr id="3" name="Segnaposto testo 2"/>
          <p:cNvSpPr>
            <a:spLocks noGrp="1"/>
          </p:cNvSpPr>
          <p:nvPr>
            <p:ph type="body" sz="quarter" idx="11"/>
          </p:nvPr>
        </p:nvSpPr>
        <p:spPr>
          <a:xfrm>
            <a:off x="0" y="764704"/>
            <a:ext cx="9107934" cy="5544616"/>
          </a:xfrm>
        </p:spPr>
        <p:txBody>
          <a:bodyPr/>
          <a:lstStyle/>
          <a:p>
            <a:pPr indent="-285750" algn="just">
              <a:spcBef>
                <a:spcPts val="0"/>
              </a:spcBef>
              <a:buFont typeface="Arial" panose="020B0604020202020204" pitchFamily="34" charset="0"/>
              <a:buChar char="•"/>
            </a:pPr>
            <a:endParaRPr lang="it-IT" sz="2200" dirty="0">
              <a:latin typeface="Garamond" panose="02020404030301010803" pitchFamily="18" charset="0"/>
            </a:endParaRPr>
          </a:p>
          <a:p>
            <a:pPr indent="-285750" algn="just">
              <a:spcBef>
                <a:spcPts val="0"/>
              </a:spcBef>
              <a:buFont typeface="Arial" panose="020B0604020202020204" pitchFamily="34" charset="0"/>
              <a:buChar char="•"/>
            </a:pPr>
            <a:endParaRPr lang="it-IT" sz="2200" dirty="0">
              <a:latin typeface="Garamond" panose="02020404030301010803" pitchFamily="18" charset="0"/>
            </a:endParaRPr>
          </a:p>
          <a:p>
            <a:pPr algn="just"/>
            <a:endParaRPr lang="it-IT" sz="2200" b="1" dirty="0">
              <a:latin typeface="Garamond" panose="02020404030301010803" pitchFamily="18" charset="0"/>
            </a:endParaRPr>
          </a:p>
        </p:txBody>
      </p:sp>
      <p:graphicFrame>
        <p:nvGraphicFramePr>
          <p:cNvPr id="4" name="Tabella 3">
            <a:extLst>
              <a:ext uri="{FF2B5EF4-FFF2-40B4-BE49-F238E27FC236}">
                <a16:creationId xmlns:a16="http://schemas.microsoft.com/office/drawing/2014/main" id="{715B4ABE-CD9C-D041-B407-63AA36DC967F}"/>
              </a:ext>
            </a:extLst>
          </p:cNvPr>
          <p:cNvGraphicFramePr>
            <a:graphicFrameLocks noGrp="1"/>
          </p:cNvGraphicFramePr>
          <p:nvPr>
            <p:extLst>
              <p:ext uri="{D42A27DB-BD31-4B8C-83A1-F6EECF244321}">
                <p14:modId xmlns:p14="http://schemas.microsoft.com/office/powerpoint/2010/main" val="1040185343"/>
              </p:ext>
            </p:extLst>
          </p:nvPr>
        </p:nvGraphicFramePr>
        <p:xfrm>
          <a:off x="36066" y="0"/>
          <a:ext cx="10224566" cy="7332254"/>
        </p:xfrm>
        <a:graphic>
          <a:graphicData uri="http://schemas.openxmlformats.org/drawingml/2006/table">
            <a:tbl>
              <a:tblPr firstRow="1" firstCol="1" bandRow="1">
                <a:tableStyleId>{5C22544A-7EE6-4342-B048-85BDC9FD1C3A}</a:tableStyleId>
              </a:tblPr>
              <a:tblGrid>
                <a:gridCol w="1843460">
                  <a:extLst>
                    <a:ext uri="{9D8B030D-6E8A-4147-A177-3AD203B41FA5}">
                      <a16:colId xmlns:a16="http://schemas.microsoft.com/office/drawing/2014/main" val="143383664"/>
                    </a:ext>
                  </a:extLst>
                </a:gridCol>
                <a:gridCol w="8381106">
                  <a:extLst>
                    <a:ext uri="{9D8B030D-6E8A-4147-A177-3AD203B41FA5}">
                      <a16:colId xmlns:a16="http://schemas.microsoft.com/office/drawing/2014/main" val="3689671938"/>
                    </a:ext>
                  </a:extLst>
                </a:gridCol>
              </a:tblGrid>
              <a:tr h="312153">
                <a:tc>
                  <a:txBody>
                    <a:bodyPr/>
                    <a:lstStyle/>
                    <a:p>
                      <a:pPr>
                        <a:lnSpc>
                          <a:spcPct val="115000"/>
                        </a:lnSpc>
                        <a:spcAft>
                          <a:spcPts val="0"/>
                        </a:spcAft>
                      </a:pPr>
                      <a:r>
                        <a:rPr lang="it-IT" sz="1400" dirty="0">
                          <a:effectLst/>
                          <a:latin typeface="Garamond" panose="02020404030301010803" pitchFamily="18" charset="0"/>
                        </a:rPr>
                        <a:t>Legislatura</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 </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200239060"/>
                  </a:ext>
                </a:extLst>
              </a:tr>
              <a:tr h="312153">
                <a:tc>
                  <a:txBody>
                    <a:bodyPr/>
                    <a:lstStyle/>
                    <a:p>
                      <a:pPr>
                        <a:lnSpc>
                          <a:spcPct val="115000"/>
                        </a:lnSpc>
                        <a:spcAft>
                          <a:spcPts val="0"/>
                        </a:spcAft>
                      </a:pPr>
                      <a:r>
                        <a:rPr lang="it-IT" sz="1400" dirty="0">
                          <a:effectLst/>
                          <a:latin typeface="Garamond" panose="02020404030301010803" pitchFamily="18" charset="0"/>
                        </a:rPr>
                        <a:t>VII (1977-1979)</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Introduzione Legge Finanziaria e Bilancio Pluriennale (L.468/1978)</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134809119"/>
                  </a:ext>
                </a:extLst>
              </a:tr>
              <a:tr h="312153">
                <a:tc>
                  <a:txBody>
                    <a:bodyPr/>
                    <a:lstStyle/>
                    <a:p>
                      <a:pPr>
                        <a:lnSpc>
                          <a:spcPct val="115000"/>
                        </a:lnSpc>
                        <a:spcAft>
                          <a:spcPts val="0"/>
                        </a:spcAft>
                      </a:pPr>
                      <a:r>
                        <a:rPr lang="it-IT" sz="1400">
                          <a:effectLst/>
                          <a:latin typeface="Garamond" panose="02020404030301010803" pitchFamily="18" charset="0"/>
                        </a:rPr>
                        <a:t>VIII (1979-1983)</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 </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440438680"/>
                  </a:ext>
                </a:extLst>
              </a:tr>
              <a:tr h="312153">
                <a:tc>
                  <a:txBody>
                    <a:bodyPr/>
                    <a:lstStyle/>
                    <a:p>
                      <a:pPr>
                        <a:lnSpc>
                          <a:spcPct val="115000"/>
                        </a:lnSpc>
                        <a:spcAft>
                          <a:spcPts val="0"/>
                        </a:spcAft>
                      </a:pPr>
                      <a:r>
                        <a:rPr lang="it-IT" sz="1400">
                          <a:effectLst/>
                          <a:latin typeface="Garamond" panose="02020404030301010803" pitchFamily="18" charset="0"/>
                        </a:rPr>
                        <a:t>IX (1983-1987)</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 </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234582554"/>
                  </a:ext>
                </a:extLst>
              </a:tr>
              <a:tr h="967006">
                <a:tc>
                  <a:txBody>
                    <a:bodyPr/>
                    <a:lstStyle/>
                    <a:p>
                      <a:pPr>
                        <a:lnSpc>
                          <a:spcPct val="115000"/>
                        </a:lnSpc>
                        <a:spcAft>
                          <a:spcPts val="0"/>
                        </a:spcAft>
                      </a:pPr>
                      <a:r>
                        <a:rPr lang="it-IT" sz="1400">
                          <a:effectLst/>
                          <a:latin typeface="Garamond" panose="02020404030301010803" pitchFamily="18" charset="0"/>
                        </a:rPr>
                        <a:t>X (1987-1992</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Limitazione contenuto obbligatorio della Finanziaria e introduzione DPEF (L.362/1988)</a:t>
                      </a:r>
                    </a:p>
                    <a:p>
                      <a:pPr>
                        <a:lnSpc>
                          <a:spcPct val="115000"/>
                        </a:lnSpc>
                        <a:spcAft>
                          <a:spcPts val="0"/>
                        </a:spcAft>
                      </a:pPr>
                      <a:r>
                        <a:rPr lang="it-IT" sz="1400" dirty="0">
                          <a:effectLst/>
                          <a:latin typeface="Garamond" panose="02020404030301010803" pitchFamily="18" charset="0"/>
                        </a:rPr>
                        <a:t>Rafforzamento organizzativo della Presidenza del Consiglio (L.400/1988)</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99814218"/>
                  </a:ext>
                </a:extLst>
              </a:tr>
              <a:tr h="312153">
                <a:tc>
                  <a:txBody>
                    <a:bodyPr/>
                    <a:lstStyle/>
                    <a:p>
                      <a:pPr>
                        <a:lnSpc>
                          <a:spcPct val="115000"/>
                        </a:lnSpc>
                        <a:spcAft>
                          <a:spcPts val="0"/>
                        </a:spcAft>
                      </a:pPr>
                      <a:r>
                        <a:rPr lang="it-IT" sz="1400">
                          <a:effectLst/>
                          <a:latin typeface="Garamond" panose="02020404030301010803" pitchFamily="18" charset="0"/>
                        </a:rPr>
                        <a:t>XI (1992-1994)</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 </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654831508"/>
                  </a:ext>
                </a:extLst>
              </a:tr>
              <a:tr h="312153">
                <a:tc>
                  <a:txBody>
                    <a:bodyPr/>
                    <a:lstStyle/>
                    <a:p>
                      <a:pPr>
                        <a:lnSpc>
                          <a:spcPct val="115000"/>
                        </a:lnSpc>
                        <a:spcAft>
                          <a:spcPts val="0"/>
                        </a:spcAft>
                      </a:pPr>
                      <a:r>
                        <a:rPr lang="it-IT" sz="1400">
                          <a:effectLst/>
                          <a:latin typeface="Garamond" panose="02020404030301010803" pitchFamily="18" charset="0"/>
                        </a:rPr>
                        <a:t>XII (1994-1994)</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 </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060487122"/>
                  </a:ext>
                </a:extLst>
              </a:tr>
              <a:tr h="1294433">
                <a:tc>
                  <a:txBody>
                    <a:bodyPr/>
                    <a:lstStyle/>
                    <a:p>
                      <a:pPr>
                        <a:lnSpc>
                          <a:spcPct val="115000"/>
                        </a:lnSpc>
                        <a:spcAft>
                          <a:spcPts val="0"/>
                        </a:spcAft>
                      </a:pPr>
                      <a:r>
                        <a:rPr lang="it-IT" sz="1400">
                          <a:effectLst/>
                          <a:latin typeface="Garamond" panose="02020404030301010803" pitchFamily="18" charset="0"/>
                        </a:rPr>
                        <a:t>XIII (1996-2001)</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Delega al governo su riforma Bilancio dello stato (L.94/1997)</a:t>
                      </a:r>
                    </a:p>
                    <a:p>
                      <a:pPr>
                        <a:lnSpc>
                          <a:spcPct val="115000"/>
                        </a:lnSpc>
                        <a:spcAft>
                          <a:spcPts val="0"/>
                        </a:spcAft>
                      </a:pPr>
                      <a:r>
                        <a:rPr lang="it-IT" sz="1400" dirty="0">
                          <a:effectLst/>
                          <a:latin typeface="Garamond" panose="02020404030301010803" pitchFamily="18" charset="0"/>
                        </a:rPr>
                        <a:t>Riforma struttura del Bilancio (</a:t>
                      </a:r>
                      <a:r>
                        <a:rPr lang="it-IT" sz="1400" dirty="0" err="1">
                          <a:effectLst/>
                          <a:latin typeface="Garamond" panose="02020404030301010803" pitchFamily="18" charset="0"/>
                        </a:rPr>
                        <a:t>Dec</a:t>
                      </a:r>
                      <a:r>
                        <a:rPr lang="it-IT" sz="1400" dirty="0">
                          <a:effectLst/>
                          <a:latin typeface="Garamond" panose="02020404030301010803" pitchFamily="18" charset="0"/>
                        </a:rPr>
                        <a:t>. </a:t>
                      </a:r>
                      <a:r>
                        <a:rPr lang="it-IT" sz="1400" dirty="0" err="1">
                          <a:effectLst/>
                          <a:latin typeface="Garamond" panose="02020404030301010803" pitchFamily="18" charset="0"/>
                        </a:rPr>
                        <a:t>Leg</a:t>
                      </a:r>
                      <a:r>
                        <a:rPr lang="it-IT" sz="1400" dirty="0">
                          <a:effectLst/>
                          <a:latin typeface="Garamond" panose="02020404030301010803" pitchFamily="18" charset="0"/>
                        </a:rPr>
                        <a:t>. 279/1997)</a:t>
                      </a:r>
                    </a:p>
                    <a:p>
                      <a:pPr>
                        <a:lnSpc>
                          <a:spcPct val="115000"/>
                        </a:lnSpc>
                        <a:spcAft>
                          <a:spcPts val="0"/>
                        </a:spcAft>
                      </a:pPr>
                      <a:r>
                        <a:rPr lang="it-IT" sz="1400" dirty="0">
                          <a:effectLst/>
                          <a:latin typeface="Garamond" panose="02020404030301010803" pitchFamily="18" charset="0"/>
                        </a:rPr>
                        <a:t>Accorpamento ministeri Tesoro e Bilancio (</a:t>
                      </a:r>
                      <a:r>
                        <a:rPr lang="it-IT" sz="1400" dirty="0" err="1">
                          <a:effectLst/>
                          <a:latin typeface="Garamond" panose="02020404030301010803" pitchFamily="18" charset="0"/>
                        </a:rPr>
                        <a:t>Dec</a:t>
                      </a:r>
                      <a:r>
                        <a:rPr lang="it-IT" sz="1400" dirty="0">
                          <a:effectLst/>
                          <a:latin typeface="Garamond" panose="02020404030301010803" pitchFamily="18" charset="0"/>
                        </a:rPr>
                        <a:t>. </a:t>
                      </a:r>
                      <a:r>
                        <a:rPr lang="it-IT" sz="1400" dirty="0" err="1">
                          <a:effectLst/>
                          <a:latin typeface="Garamond" panose="02020404030301010803" pitchFamily="18" charset="0"/>
                        </a:rPr>
                        <a:t>Leg</a:t>
                      </a:r>
                      <a:r>
                        <a:rPr lang="it-IT" sz="1400" dirty="0">
                          <a:effectLst/>
                          <a:latin typeface="Garamond" panose="02020404030301010803" pitchFamily="18" charset="0"/>
                        </a:rPr>
                        <a:t>. 430/1997)</a:t>
                      </a:r>
                    </a:p>
                    <a:p>
                      <a:pPr>
                        <a:lnSpc>
                          <a:spcPct val="115000"/>
                        </a:lnSpc>
                        <a:spcAft>
                          <a:spcPts val="0"/>
                        </a:spcAft>
                      </a:pPr>
                      <a:r>
                        <a:rPr lang="it-IT" sz="1400" dirty="0">
                          <a:effectLst/>
                          <a:latin typeface="Garamond" panose="02020404030301010803" pitchFamily="18" charset="0"/>
                        </a:rPr>
                        <a:t>Nuova articolazione del ciclo di Bilancio (L. 208/1999)</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77888506"/>
                  </a:ext>
                </a:extLst>
              </a:tr>
              <a:tr h="312153">
                <a:tc>
                  <a:txBody>
                    <a:bodyPr/>
                    <a:lstStyle/>
                    <a:p>
                      <a:pPr>
                        <a:lnSpc>
                          <a:spcPct val="115000"/>
                        </a:lnSpc>
                        <a:spcAft>
                          <a:spcPts val="0"/>
                        </a:spcAft>
                      </a:pPr>
                      <a:r>
                        <a:rPr lang="it-IT" sz="1400">
                          <a:effectLst/>
                          <a:latin typeface="Garamond" panose="02020404030301010803" pitchFamily="18" charset="0"/>
                        </a:rPr>
                        <a:t>XIV (2001-2006)</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 </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4132207017"/>
                  </a:ext>
                </a:extLst>
              </a:tr>
              <a:tr h="312153">
                <a:tc>
                  <a:txBody>
                    <a:bodyPr/>
                    <a:lstStyle/>
                    <a:p>
                      <a:pPr>
                        <a:lnSpc>
                          <a:spcPct val="115000"/>
                        </a:lnSpc>
                        <a:spcAft>
                          <a:spcPts val="0"/>
                        </a:spcAft>
                      </a:pPr>
                      <a:r>
                        <a:rPr lang="it-IT" sz="1400">
                          <a:effectLst/>
                          <a:latin typeface="Garamond" panose="02020404030301010803" pitchFamily="18" charset="0"/>
                        </a:rPr>
                        <a:t>XV (2006-2008)</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a:effectLst/>
                          <a:latin typeface="Garamond" panose="02020404030301010803" pitchFamily="18" charset="0"/>
                        </a:rPr>
                        <a:t> </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678651604"/>
                  </a:ext>
                </a:extLst>
              </a:tr>
              <a:tr h="967006">
                <a:tc>
                  <a:txBody>
                    <a:bodyPr/>
                    <a:lstStyle/>
                    <a:p>
                      <a:pPr>
                        <a:lnSpc>
                          <a:spcPct val="115000"/>
                        </a:lnSpc>
                        <a:spcAft>
                          <a:spcPts val="0"/>
                        </a:spcAft>
                      </a:pPr>
                      <a:r>
                        <a:rPr lang="it-IT" sz="1400" dirty="0">
                          <a:effectLst/>
                          <a:latin typeface="Garamond" panose="02020404030301010803" pitchFamily="18" charset="0"/>
                        </a:rPr>
                        <a:t>XVI (2008-2013)</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Introduzione del Federalismo Fiscale (L. 42/2009)</a:t>
                      </a:r>
                    </a:p>
                    <a:p>
                      <a:pPr>
                        <a:lnSpc>
                          <a:spcPct val="115000"/>
                        </a:lnSpc>
                        <a:spcAft>
                          <a:spcPts val="0"/>
                        </a:spcAft>
                      </a:pPr>
                      <a:r>
                        <a:rPr lang="it-IT" sz="1400" dirty="0">
                          <a:effectLst/>
                          <a:latin typeface="Garamond" panose="02020404030301010803" pitchFamily="18" charset="0"/>
                        </a:rPr>
                        <a:t>Riforma della contabilità pubblica (L. 196/2009)</a:t>
                      </a:r>
                    </a:p>
                    <a:p>
                      <a:pPr>
                        <a:lnSpc>
                          <a:spcPct val="115000"/>
                        </a:lnSpc>
                        <a:spcAft>
                          <a:spcPts val="0"/>
                        </a:spcAft>
                      </a:pPr>
                      <a:r>
                        <a:rPr lang="it-IT" sz="1400" dirty="0">
                          <a:effectLst/>
                          <a:latin typeface="Garamond" panose="02020404030301010803" pitchFamily="18" charset="0"/>
                        </a:rPr>
                        <a:t>Allineamento della programmazione al Semestre Europeo (L. 39/2011)</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930407724"/>
                  </a:ext>
                </a:extLst>
              </a:tr>
              <a:tr h="639579">
                <a:tc>
                  <a:txBody>
                    <a:bodyPr/>
                    <a:lstStyle/>
                    <a:p>
                      <a:pPr>
                        <a:lnSpc>
                          <a:spcPct val="115000"/>
                        </a:lnSpc>
                        <a:spcAft>
                          <a:spcPts val="0"/>
                        </a:spcAft>
                      </a:pPr>
                      <a:r>
                        <a:rPr lang="it-IT" sz="1400">
                          <a:effectLst/>
                          <a:latin typeface="Garamond" panose="02020404030301010803" pitchFamily="18" charset="0"/>
                        </a:rPr>
                        <a:t>XVI (2008-2013)</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Introduzione del pareggio di bilancio in costituzione (Legge </a:t>
                      </a:r>
                      <a:r>
                        <a:rPr lang="it-IT" sz="1400" dirty="0" err="1">
                          <a:effectLst/>
                          <a:latin typeface="Garamond" panose="02020404030301010803" pitchFamily="18" charset="0"/>
                        </a:rPr>
                        <a:t>Cost</a:t>
                      </a:r>
                      <a:r>
                        <a:rPr lang="it-IT" sz="1400" dirty="0">
                          <a:effectLst/>
                          <a:latin typeface="Garamond" panose="02020404030301010803" pitchFamily="18" charset="0"/>
                        </a:rPr>
                        <a:t>. 1/2012)</a:t>
                      </a:r>
                    </a:p>
                    <a:p>
                      <a:pPr>
                        <a:lnSpc>
                          <a:spcPct val="115000"/>
                        </a:lnSpc>
                        <a:spcAft>
                          <a:spcPts val="0"/>
                        </a:spcAft>
                      </a:pPr>
                      <a:r>
                        <a:rPr lang="it-IT" sz="1400" dirty="0">
                          <a:effectLst/>
                          <a:latin typeface="Garamond" panose="02020404030301010803" pitchFamily="18" charset="0"/>
                        </a:rPr>
                        <a:t>Regolazione della procedura di pareggio di bilancio (L. 243/2012)</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472710515"/>
                  </a:ext>
                </a:extLst>
              </a:tr>
              <a:tr h="967006">
                <a:tc>
                  <a:txBody>
                    <a:bodyPr/>
                    <a:lstStyle/>
                    <a:p>
                      <a:pPr>
                        <a:lnSpc>
                          <a:spcPct val="115000"/>
                        </a:lnSpc>
                        <a:spcAft>
                          <a:spcPts val="0"/>
                        </a:spcAft>
                      </a:pPr>
                      <a:r>
                        <a:rPr lang="it-IT" sz="1400">
                          <a:effectLst/>
                          <a:latin typeface="Garamond" panose="02020404030301010803" pitchFamily="18" charset="0"/>
                        </a:rPr>
                        <a:t>XVII (2013-2018)</a:t>
                      </a:r>
                      <a:endParaRPr lang="it-IT" sz="140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tc>
                  <a:txBody>
                    <a:bodyPr/>
                    <a:lstStyle/>
                    <a:p>
                      <a:pPr>
                        <a:lnSpc>
                          <a:spcPct val="115000"/>
                        </a:lnSpc>
                        <a:spcAft>
                          <a:spcPts val="0"/>
                        </a:spcAft>
                      </a:pPr>
                      <a:r>
                        <a:rPr lang="it-IT" sz="1400" dirty="0">
                          <a:effectLst/>
                          <a:latin typeface="Garamond" panose="02020404030301010803" pitchFamily="18" charset="0"/>
                        </a:rPr>
                        <a:t>Implementazione del </a:t>
                      </a:r>
                      <a:r>
                        <a:rPr lang="it-IT" sz="1400" dirty="0" err="1">
                          <a:effectLst/>
                          <a:latin typeface="Garamond" panose="02020404030301010803" pitchFamily="18" charset="0"/>
                        </a:rPr>
                        <a:t>Six</a:t>
                      </a:r>
                      <a:r>
                        <a:rPr lang="it-IT" sz="1400" dirty="0">
                          <a:effectLst/>
                          <a:latin typeface="Garamond" panose="02020404030301010803" pitchFamily="18" charset="0"/>
                        </a:rPr>
                        <a:t> Pack (</a:t>
                      </a:r>
                      <a:r>
                        <a:rPr lang="it-IT" sz="1400" dirty="0" err="1">
                          <a:effectLst/>
                          <a:latin typeface="Garamond" panose="02020404030301010803" pitchFamily="18" charset="0"/>
                        </a:rPr>
                        <a:t>Dec.Leg</a:t>
                      </a:r>
                      <a:r>
                        <a:rPr lang="it-IT" sz="1400" dirty="0">
                          <a:effectLst/>
                          <a:latin typeface="Garamond" panose="02020404030301010803" pitchFamily="18" charset="0"/>
                        </a:rPr>
                        <a:t>. 54/2014)</a:t>
                      </a:r>
                    </a:p>
                    <a:p>
                      <a:pPr>
                        <a:lnSpc>
                          <a:spcPct val="115000"/>
                        </a:lnSpc>
                        <a:spcAft>
                          <a:spcPts val="0"/>
                        </a:spcAft>
                      </a:pPr>
                      <a:r>
                        <a:rPr lang="it-IT" sz="1400" dirty="0">
                          <a:effectLst/>
                          <a:latin typeface="Garamond" panose="02020404030301010803" pitchFamily="18" charset="0"/>
                        </a:rPr>
                        <a:t>Delega al governo per completamento L.196/2009 (L.89/2014)</a:t>
                      </a:r>
                    </a:p>
                    <a:p>
                      <a:pPr>
                        <a:lnSpc>
                          <a:spcPct val="115000"/>
                        </a:lnSpc>
                        <a:spcAft>
                          <a:spcPts val="0"/>
                        </a:spcAft>
                      </a:pPr>
                      <a:r>
                        <a:rPr lang="it-IT" sz="1400" dirty="0">
                          <a:effectLst/>
                          <a:latin typeface="Garamond" panose="02020404030301010803" pitchFamily="18" charset="0"/>
                        </a:rPr>
                        <a:t>Passaggio dal patto di stabilità interno al pareggio di bilancio (L. 208/2015)</a:t>
                      </a:r>
                      <a:endParaRPr lang="it-IT" sz="1400" dirty="0">
                        <a:effectLst/>
                        <a:latin typeface="Garamond" panose="02020404030301010803" pitchFamily="18"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10657529"/>
                  </a:ext>
                </a:extLst>
              </a:tr>
            </a:tbl>
          </a:graphicData>
        </a:graphic>
      </p:graphicFrame>
    </p:spTree>
    <p:extLst>
      <p:ext uri="{BB962C8B-B14F-4D97-AF65-F5344CB8AC3E}">
        <p14:creationId xmlns:p14="http://schemas.microsoft.com/office/powerpoint/2010/main" val="380516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 contesto di policy (2)</a:t>
            </a:r>
          </a:p>
        </p:txBody>
      </p:sp>
      <p:sp>
        <p:nvSpPr>
          <p:cNvPr id="3" name="Segnaposto testo 2"/>
          <p:cNvSpPr>
            <a:spLocks noGrp="1"/>
          </p:cNvSpPr>
          <p:nvPr>
            <p:ph type="body" sz="quarter" idx="11"/>
          </p:nvPr>
        </p:nvSpPr>
        <p:spPr>
          <a:xfrm>
            <a:off x="0" y="764704"/>
            <a:ext cx="9107934" cy="5544616"/>
          </a:xfrm>
        </p:spPr>
        <p:txBody>
          <a:bodyPr/>
          <a:lstStyle/>
          <a:p>
            <a:pPr algn="just">
              <a:spcBef>
                <a:spcPts val="0"/>
              </a:spcBef>
            </a:pPr>
            <a:endParaRPr lang="it-IT" sz="2200" dirty="0">
              <a:latin typeface="Garamond" panose="02020404030301010803" pitchFamily="18" charset="0"/>
            </a:endParaRPr>
          </a:p>
          <a:p>
            <a:pPr indent="-285750" algn="just">
              <a:spcBef>
                <a:spcPts val="0"/>
              </a:spcBef>
              <a:buFont typeface="Arial" panose="020B0604020202020204" pitchFamily="34" charset="0"/>
              <a:buChar char="•"/>
            </a:pPr>
            <a:r>
              <a:rPr lang="it-IT" sz="2200" dirty="0">
                <a:latin typeface="Garamond" panose="02020404030301010803" pitchFamily="18" charset="0"/>
              </a:rPr>
              <a:t>riforma (1988) che limitava il contenuto </a:t>
            </a:r>
            <a:r>
              <a:rPr lang="it-IT" sz="2200" i="1" dirty="0">
                <a:latin typeface="Garamond" panose="02020404030301010803" pitchFamily="18" charset="0"/>
              </a:rPr>
              <a:t>omnibus </a:t>
            </a:r>
            <a:r>
              <a:rPr lang="it-IT" sz="2200" dirty="0">
                <a:latin typeface="Garamond" panose="02020404030301010803" pitchFamily="18" charset="0"/>
              </a:rPr>
              <a:t>della finanziaria, e rafforzava la capacità programmatica del governo, rinviando a esamine più ampie di quelle prime, fallimentari, esperienze di </a:t>
            </a:r>
            <a:r>
              <a:rPr lang="it-IT" sz="2200" dirty="0" err="1">
                <a:latin typeface="Garamond" panose="02020404030301010803" pitchFamily="18" charset="0"/>
              </a:rPr>
              <a:t>tipicizzazione</a:t>
            </a:r>
            <a:r>
              <a:rPr lang="it-IT" sz="2200" dirty="0">
                <a:latin typeface="Garamond" panose="02020404030301010803" pitchFamily="18" charset="0"/>
              </a:rPr>
              <a:t> del ciclo di bilancio </a:t>
            </a:r>
          </a:p>
          <a:p>
            <a:pPr algn="just">
              <a:spcBef>
                <a:spcPts val="0"/>
              </a:spcBef>
            </a:pPr>
            <a:endParaRPr lang="it-IT" sz="2200" dirty="0">
              <a:latin typeface="Garamond" panose="02020404030301010803" pitchFamily="18" charset="0"/>
            </a:endParaRPr>
          </a:p>
          <a:p>
            <a:pPr indent="-285750" algn="just">
              <a:spcBef>
                <a:spcPts val="0"/>
              </a:spcBef>
              <a:buFont typeface="Arial" panose="020B0604020202020204" pitchFamily="34" charset="0"/>
              <a:buChar char="•"/>
            </a:pPr>
            <a:r>
              <a:rPr lang="it-IT" sz="2200" dirty="0">
                <a:latin typeface="Garamond" panose="02020404030301010803" pitchFamily="18" charset="0"/>
              </a:rPr>
              <a:t> È il Governo Prodi a produrre, per mano del suo ministro della funzione pubblica Bassanini, </a:t>
            </a:r>
            <a:r>
              <a:rPr lang="it-IT" sz="2200" b="1" dirty="0">
                <a:latin typeface="Garamond" panose="02020404030301010803" pitchFamily="18" charset="0"/>
              </a:rPr>
              <a:t>una riforma strutturale del bilancio, che riduce la complessità del documento principe della finanza pubblica e cerca di promuovere la migrazione da una logica puramente incrementale ad un modello «a base 0</a:t>
            </a:r>
            <a:r>
              <a:rPr lang="it-IT" sz="2200" dirty="0">
                <a:latin typeface="Garamond" panose="02020404030301010803" pitchFamily="18" charset="0"/>
              </a:rPr>
              <a:t>», in forza del quale i ministri proponenti sono tenuti a giustificare annualmente le loro richieste senza poter contare sul rifinanziamento automatico della spesa storica.</a:t>
            </a:r>
          </a:p>
          <a:p>
            <a:pPr algn="just"/>
            <a:endParaRPr lang="it-IT" sz="2200" b="1" dirty="0">
              <a:latin typeface="Garamond" panose="02020404030301010803" pitchFamily="18" charset="0"/>
            </a:endParaRPr>
          </a:p>
        </p:txBody>
      </p:sp>
    </p:spTree>
    <p:extLst>
      <p:ext uri="{BB962C8B-B14F-4D97-AF65-F5344CB8AC3E}">
        <p14:creationId xmlns:p14="http://schemas.microsoft.com/office/powerpoint/2010/main" val="271311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 contesto di policy (3)</a:t>
            </a:r>
          </a:p>
        </p:txBody>
      </p:sp>
      <p:sp>
        <p:nvSpPr>
          <p:cNvPr id="3" name="Segnaposto testo 2"/>
          <p:cNvSpPr>
            <a:spLocks noGrp="1"/>
          </p:cNvSpPr>
          <p:nvPr>
            <p:ph type="body" sz="quarter" idx="11"/>
          </p:nvPr>
        </p:nvSpPr>
        <p:spPr>
          <a:xfrm>
            <a:off x="0" y="764704"/>
            <a:ext cx="9107934" cy="5544616"/>
          </a:xfrm>
        </p:spPr>
        <p:txBody>
          <a:bodyPr/>
          <a:lstStyle/>
          <a:p>
            <a:pPr marL="285750" indent="-285750" algn="just">
              <a:buFont typeface="Arial" panose="020B0604020202020204" pitchFamily="34" charset="0"/>
              <a:buChar char="•"/>
            </a:pPr>
            <a:r>
              <a:rPr lang="it-IT" sz="2400" dirty="0">
                <a:latin typeface="Garamond" panose="02020404030301010803" pitchFamily="18" charset="0"/>
              </a:rPr>
              <a:t>Nel 1999 un nuovo fondamentale aggiustamento adegua il processo di bilancio alle procedure comunitarie stabilite dal patto di stabilità e crescita accordo varato nel 1997 per assicurare che gli stati membri non incorressero in disavanzi eccessivi. </a:t>
            </a:r>
          </a:p>
          <a:p>
            <a:pPr marL="285750" indent="-285750" algn="just">
              <a:buFont typeface="Arial" panose="020B0604020202020204" pitchFamily="34" charset="0"/>
              <a:buChar char="•"/>
            </a:pPr>
            <a:r>
              <a:rPr lang="it-IT" sz="2400" dirty="0">
                <a:latin typeface="Garamond" panose="02020404030301010803" pitchFamily="18" charset="0"/>
              </a:rPr>
              <a:t>l’implementazione delle </a:t>
            </a:r>
            <a:r>
              <a:rPr lang="it-IT" sz="2400" i="1" dirty="0">
                <a:latin typeface="Garamond" panose="02020404030301010803" pitchFamily="18" charset="0"/>
              </a:rPr>
              <a:t>Leggi Bassanini</a:t>
            </a:r>
            <a:r>
              <a:rPr lang="it-IT" sz="2400" dirty="0">
                <a:latin typeface="Garamond" panose="02020404030301010803" pitchFamily="18" charset="0"/>
              </a:rPr>
              <a:t> produce il riaccorpamento progressivo </a:t>
            </a:r>
            <a:r>
              <a:rPr lang="it-IT" sz="2400" dirty="0">
                <a:highlight>
                  <a:srgbClr val="FFFF00"/>
                </a:highlight>
                <a:latin typeface="Garamond" panose="02020404030301010803" pitchFamily="18" charset="0"/>
              </a:rPr>
              <a:t>dei tre ministeri coinvolti nel processo (Tesoro, Finanze e Bilancio) che dal 2001 formano il «Ministero dell’Economia e della Finanza»</a:t>
            </a:r>
            <a:r>
              <a:rPr lang="it-IT" sz="2400" i="1" dirty="0">
                <a:highlight>
                  <a:srgbClr val="FFFF00"/>
                </a:highlight>
                <a:latin typeface="Garamond" panose="02020404030301010803" pitchFamily="18" charset="0"/>
              </a:rPr>
              <a:t>. </a:t>
            </a:r>
            <a:r>
              <a:rPr lang="it-IT" sz="2400" dirty="0">
                <a:latin typeface="Garamond" panose="02020404030301010803" pitchFamily="18" charset="0"/>
              </a:rPr>
              <a:t> Ma con il successivo governo di centro-destra (Berlusconi II, del 2001) ad applicare tali disposizioni e correggerle con una nuova normativa sull’organizzazione ministeriale (cresce numero ministeri). </a:t>
            </a:r>
          </a:p>
          <a:p>
            <a:pPr marL="285750" indent="-285750" algn="just">
              <a:buFont typeface="Arial" panose="020B0604020202020204" pitchFamily="34" charset="0"/>
              <a:buChar char="•"/>
            </a:pPr>
            <a:r>
              <a:rPr lang="it-IT" sz="2400" dirty="0">
                <a:latin typeface="Garamond" panose="02020404030301010803" pitchFamily="18" charset="0"/>
              </a:rPr>
              <a:t>Emerge sistema della </a:t>
            </a:r>
            <a:r>
              <a:rPr lang="it-IT" sz="2400" i="1" dirty="0">
                <a:latin typeface="Garamond" panose="02020404030301010803" pitchFamily="18" charset="0"/>
              </a:rPr>
              <a:t>sorveglianza multilaterale </a:t>
            </a:r>
            <a:r>
              <a:rPr lang="it-IT" sz="2400" dirty="0">
                <a:latin typeface="Garamond" panose="02020404030301010803" pitchFamily="18" charset="0"/>
              </a:rPr>
              <a:t>che da allora inciderà sensibilmente sul contesto della politica, rendendo </a:t>
            </a:r>
            <a:r>
              <a:rPr lang="it-IT" sz="2400" dirty="0">
                <a:highlight>
                  <a:srgbClr val="FFFF00"/>
                </a:highlight>
                <a:latin typeface="Garamond" panose="02020404030301010803" pitchFamily="18" charset="0"/>
              </a:rPr>
              <a:t>la </a:t>
            </a:r>
            <a:r>
              <a:rPr lang="it-IT" sz="2400" i="1" dirty="0">
                <a:highlight>
                  <a:srgbClr val="FFFF00"/>
                </a:highlight>
                <a:latin typeface="Garamond" panose="02020404030301010803" pitchFamily="18" charset="0"/>
              </a:rPr>
              <a:t>comunità epistemica</a:t>
            </a:r>
            <a:r>
              <a:rPr lang="it-IT" sz="2400" dirty="0">
                <a:highlight>
                  <a:srgbClr val="FFFF00"/>
                </a:highlight>
                <a:latin typeface="Garamond" panose="02020404030301010803" pitchFamily="18" charset="0"/>
              </a:rPr>
              <a:t> formata da istituzioni sovranazionali e tecnocrati nazionali un intrusivo attore antagonista che, grazie ai propri richiami al rispetto delle </a:t>
            </a:r>
            <a:r>
              <a:rPr lang="it-IT" sz="2400" i="1" dirty="0">
                <a:highlight>
                  <a:srgbClr val="FFFF00"/>
                </a:highlight>
                <a:latin typeface="Garamond" panose="02020404030301010803" pitchFamily="18" charset="0"/>
              </a:rPr>
              <a:t>line guida macro-economica, </a:t>
            </a:r>
            <a:r>
              <a:rPr lang="it-IT" sz="2400" dirty="0">
                <a:highlight>
                  <a:srgbClr val="FFFF00"/>
                </a:highlight>
                <a:latin typeface="Garamond" panose="02020404030301010803" pitchFamily="18" charset="0"/>
              </a:rPr>
              <a:t>finisce per collidere in modo palese con le scelte di policy di alcuni governi nazionali. </a:t>
            </a:r>
          </a:p>
          <a:p>
            <a:pPr algn="just"/>
            <a:endParaRPr lang="it-IT" sz="2200" b="1"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2226142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 contesto di policy (4)</a:t>
            </a:r>
          </a:p>
        </p:txBody>
      </p:sp>
      <p:sp>
        <p:nvSpPr>
          <p:cNvPr id="3" name="Segnaposto testo 2"/>
          <p:cNvSpPr>
            <a:spLocks noGrp="1"/>
          </p:cNvSpPr>
          <p:nvPr>
            <p:ph type="body" sz="quarter" idx="11"/>
          </p:nvPr>
        </p:nvSpPr>
        <p:spPr>
          <a:xfrm>
            <a:off x="0" y="764704"/>
            <a:ext cx="9107934" cy="5544616"/>
          </a:xfrm>
        </p:spPr>
        <p:txBody>
          <a:bodyPr/>
          <a:lstStyle/>
          <a:p>
            <a:pPr marL="342900" indent="-342900" algn="just">
              <a:buFont typeface="Arial" panose="020B0604020202020204" pitchFamily="34" charset="0"/>
              <a:buChar char="•"/>
            </a:pPr>
            <a:r>
              <a:rPr lang="it-IT" sz="2200" dirty="0">
                <a:latin typeface="Garamond" panose="02020404030301010803" pitchFamily="18" charset="0"/>
              </a:rPr>
              <a:t>La nuova legge</a:t>
            </a:r>
            <a:r>
              <a:rPr lang="it-IT" sz="2200" dirty="0">
                <a:highlight>
                  <a:srgbClr val="FFFF00"/>
                </a:highlight>
                <a:latin typeface="Garamond" panose="02020404030301010803" pitchFamily="18" charset="0"/>
              </a:rPr>
              <a:t> di contabilità nazionale (196/2009) viene progettata dal Ministro dell’Economia Tremonti durante il governo Berlusconi IV, insediatosi nel 2008 con una solida maggioranza e l’ambizione di inaugurare una nuova stagione di politiche economiche</a:t>
            </a:r>
            <a:r>
              <a:rPr lang="it-IT" sz="2200" dirty="0">
                <a:latin typeface="Garamond" panose="02020404030301010803" pitchFamily="18" charset="0"/>
              </a:rPr>
              <a:t>. Tuttavia, a causa di una serie di fattori interni ed esterni, il governo fu costretto a modificare il proprio programma e infine a dimettersi, lasciando l’attuazione dell’ultima manovra al governo tecnico Monti nell’autunno 2011.</a:t>
            </a:r>
          </a:p>
          <a:p>
            <a:pPr marL="342900" indent="-342900" algn="just">
              <a:buFont typeface="Arial" panose="020B0604020202020204" pitchFamily="34" charset="0"/>
              <a:buChar char="•"/>
            </a:pPr>
            <a:r>
              <a:rPr lang="it-IT" sz="2200" dirty="0">
                <a:latin typeface="Garamond" panose="02020404030301010803" pitchFamily="18" charset="0"/>
              </a:rPr>
              <a:t>Successivamente, il processo è </a:t>
            </a:r>
            <a:r>
              <a:rPr lang="it-IT" sz="2200" dirty="0">
                <a:highlight>
                  <a:srgbClr val="FFFF00"/>
                </a:highlight>
                <a:latin typeface="Garamond" panose="02020404030301010803" pitchFamily="18" charset="0"/>
              </a:rPr>
              <a:t>stato ulteriormente rafforzato con l’introduzione del pareggio di bilancio in Costituzione (201</a:t>
            </a:r>
            <a:r>
              <a:rPr lang="it-IT" sz="2200" dirty="0">
                <a:latin typeface="Garamond" panose="02020404030301010803" pitchFamily="18" charset="0"/>
              </a:rPr>
              <a:t>2) e con nuovi regolamenti europei che hanno definito il quadro delle politiche di austerità. Infine, la legge 163/2016 ha riformato il ciclo di bilancio, sostituendo la legge di stabilità con una legge di bilancio rafforzata, capace di concentrare in un unico testo le voci e i saldi fondamentali.</a:t>
            </a:r>
          </a:p>
          <a:p>
            <a:pPr marL="285750" indent="-285750" algn="just">
              <a:buFont typeface="Arial" panose="020B0604020202020204" pitchFamily="34" charset="0"/>
              <a:buChar char="•"/>
            </a:pPr>
            <a:r>
              <a:rPr lang="it-IT" sz="2200" dirty="0">
                <a:highlight>
                  <a:srgbClr val="00FF00"/>
                </a:highlight>
                <a:latin typeface="Garamond" panose="02020404030301010803" pitchFamily="18" charset="0"/>
              </a:rPr>
              <a:t>Piano Strutturale di Bilancio dal 2024 (PSB, nuovo patto di stabilità)</a:t>
            </a:r>
          </a:p>
          <a:p>
            <a:pPr algn="just"/>
            <a:endParaRPr lang="it-IT" sz="2200" b="1"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15405126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lvl="0" algn="ctr"/>
            <a:r>
              <a:rPr lang="it-IT" sz="2600" dirty="0">
                <a:latin typeface="Garamond" panose="02020404030301010803" pitchFamily="18" charset="0"/>
              </a:rPr>
              <a:t>Tra riforme del processo e semestre Europeo. La configurazione del ciclo di Bilancio oggi (1)</a:t>
            </a: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pic>
        <p:nvPicPr>
          <p:cNvPr id="7" name="Immagine 6">
            <a:extLst>
              <a:ext uri="{FF2B5EF4-FFF2-40B4-BE49-F238E27FC236}">
                <a16:creationId xmlns:a16="http://schemas.microsoft.com/office/drawing/2014/main" id="{F8800BEB-5B11-C346-9977-F04AC890145D}"/>
              </a:ext>
            </a:extLst>
          </p:cNvPr>
          <p:cNvPicPr>
            <a:picLocks noChangeAspect="1"/>
          </p:cNvPicPr>
          <p:nvPr/>
        </p:nvPicPr>
        <p:blipFill>
          <a:blip r:embed="rId2"/>
          <a:stretch>
            <a:fillRect/>
          </a:stretch>
        </p:blipFill>
        <p:spPr>
          <a:xfrm>
            <a:off x="0" y="764704"/>
            <a:ext cx="8748463" cy="6093296"/>
          </a:xfrm>
          <a:prstGeom prst="rect">
            <a:avLst/>
          </a:prstGeom>
        </p:spPr>
      </p:pic>
    </p:spTree>
    <p:extLst>
      <p:ext uri="{BB962C8B-B14F-4D97-AF65-F5344CB8AC3E}">
        <p14:creationId xmlns:p14="http://schemas.microsoft.com/office/powerpoint/2010/main" val="20330184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lvl="0" algn="ctr"/>
            <a:r>
              <a:rPr lang="it-IT" sz="2600" dirty="0">
                <a:latin typeface="Garamond" panose="02020404030301010803" pitchFamily="18" charset="0"/>
              </a:rPr>
              <a:t>Tra riforme del processo e semestre Europeo. La configurazione del ciclo di Bilancio oggi (2)</a:t>
            </a: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3" name="Rettangolo 2">
            <a:extLst>
              <a:ext uri="{FF2B5EF4-FFF2-40B4-BE49-F238E27FC236}">
                <a16:creationId xmlns:a16="http://schemas.microsoft.com/office/drawing/2014/main" id="{12D6E3E6-9C41-3542-939D-0C52561E32B7}"/>
              </a:ext>
            </a:extLst>
          </p:cNvPr>
          <p:cNvSpPr/>
          <p:nvPr/>
        </p:nvSpPr>
        <p:spPr>
          <a:xfrm>
            <a:off x="179512" y="836712"/>
            <a:ext cx="8640959" cy="5478423"/>
          </a:xfrm>
          <a:prstGeom prst="rect">
            <a:avLst/>
          </a:prstGeom>
        </p:spPr>
        <p:txBody>
          <a:bodyPr wrap="square">
            <a:spAutoFit/>
          </a:bodyPr>
          <a:lstStyle/>
          <a:p>
            <a:pPr indent="-285750" algn="just">
              <a:spcAft>
                <a:spcPts val="1200"/>
              </a:spcAft>
              <a:buFont typeface="Arial" panose="020B0604020202020204" pitchFamily="34" charset="0"/>
              <a:buChar char="•"/>
            </a:pPr>
            <a:r>
              <a:rPr lang="it-IT" sz="2200" dirty="0">
                <a:latin typeface="Garamond" panose="02020404030301010803" pitchFamily="18" charset="0"/>
                <a:ea typeface="Calibri" panose="020F0502020204030204" pitchFamily="34" charset="0"/>
                <a:cs typeface="Arial" panose="020B0604020202020204" pitchFamily="34" charset="0"/>
              </a:rPr>
              <a:t>La fase </a:t>
            </a:r>
            <a:r>
              <a:rPr lang="it-IT" sz="2200" i="1" dirty="0">
                <a:latin typeface="Garamond" panose="02020404030301010803" pitchFamily="18" charset="0"/>
                <a:ea typeface="Calibri" panose="020F0502020204030204" pitchFamily="34" charset="0"/>
                <a:cs typeface="Arial" panose="020B0604020202020204" pitchFamily="34" charset="0"/>
              </a:rPr>
              <a:t>burocratica </a:t>
            </a:r>
            <a:r>
              <a:rPr lang="it-IT" sz="2200" dirty="0">
                <a:latin typeface="Garamond" panose="02020404030301010803" pitchFamily="18" charset="0"/>
                <a:ea typeface="Calibri" panose="020F0502020204030204" pitchFamily="34" charset="0"/>
                <a:cs typeface="Arial" panose="020B0604020202020204" pitchFamily="34" charset="0"/>
              </a:rPr>
              <a:t>consiste nella determinazione, da parte del Ministero dell’Economia, dei criteri per la formulazione delle previ­sioni di entrata e di spesa da parte delle strutture amministra­tive, e nella conseguente predisposizione dei bilanci di previsione a legislazione invariata da parte dei ministeri sotto il coordinamento della Ragioneria Generale dello Stato (RGS). </a:t>
            </a:r>
          </a:p>
          <a:p>
            <a:pPr indent="-285750" algn="just">
              <a:spcAft>
                <a:spcPts val="1200"/>
              </a:spcAft>
              <a:buFont typeface="Arial" panose="020B0604020202020204" pitchFamily="34" charset="0"/>
              <a:buChar char="•"/>
            </a:pPr>
            <a:r>
              <a:rPr lang="it-IT" sz="2200" dirty="0">
                <a:latin typeface="Garamond" panose="02020404030301010803" pitchFamily="18" charset="0"/>
                <a:ea typeface="Calibri" panose="020F0502020204030204" pitchFamily="34" charset="0"/>
                <a:cs typeface="Arial" panose="020B0604020202020204" pitchFamily="34" charset="0"/>
              </a:rPr>
              <a:t>Il modello preferito nell’ultimo scorcio storico, il budget «a base zero», prevede </a:t>
            </a:r>
            <a:r>
              <a:rPr lang="it-IT" sz="2200" b="1" dirty="0">
                <a:latin typeface="Garamond" panose="02020404030301010803" pitchFamily="18" charset="0"/>
                <a:ea typeface="Calibri" panose="020F0502020204030204" pitchFamily="34" charset="0"/>
                <a:cs typeface="Arial" panose="020B0604020202020204" pitchFamily="34" charset="0"/>
              </a:rPr>
              <a:t>un’annuale giustificazione da parte delle amministrazioni per il finanziamento </a:t>
            </a:r>
            <a:r>
              <a:rPr lang="it-IT" sz="2200" dirty="0">
                <a:latin typeface="Garamond" panose="02020404030301010803" pitchFamily="18" charset="0"/>
                <a:ea typeface="Calibri" panose="020F0502020204030204" pitchFamily="34" charset="0"/>
                <a:cs typeface="Arial" panose="020B0604020202020204" pitchFamily="34" charset="0"/>
              </a:rPr>
              <a:t>di ogni voce di spesa, e questo dovrebbe rendere più responsabili le amministrazioni, ma anche cruciale le capacità del Ministero pivot di verificare l’attendibilità delle stime, imponendo l’adozione di linee guida sufficientemente rigide nella predisposizione dei progetti. </a:t>
            </a:r>
          </a:p>
          <a:p>
            <a:pPr indent="-285750" algn="just">
              <a:spcAft>
                <a:spcPts val="1200"/>
              </a:spcAft>
              <a:buFont typeface="Arial" panose="020B0604020202020204" pitchFamily="34" charset="0"/>
              <a:buChar char="•"/>
            </a:pPr>
            <a:r>
              <a:rPr lang="it-IT" sz="2200" dirty="0">
                <a:latin typeface="Garamond" panose="02020404030301010803" pitchFamily="18" charset="0"/>
                <a:ea typeface="Calibri" panose="020F0502020204030204" pitchFamily="34" charset="0"/>
                <a:cs typeface="Arial" panose="020B0604020202020204" pitchFamily="34" charset="0"/>
              </a:rPr>
              <a:t>Un recente monitoraggio dell’OECD </a:t>
            </a:r>
            <a:r>
              <a:rPr lang="it-IT" sz="2200" b="1" dirty="0">
                <a:latin typeface="Garamond" panose="02020404030301010803" pitchFamily="18" charset="0"/>
                <a:ea typeface="Calibri" panose="020F0502020204030204" pitchFamily="34" charset="0"/>
                <a:cs typeface="Arial" panose="020B0604020202020204" pitchFamily="34" charset="0"/>
              </a:rPr>
              <a:t>ridimensiona la portata di questa innovazione</a:t>
            </a:r>
            <a:r>
              <a:rPr lang="it-IT" sz="2200" dirty="0">
                <a:latin typeface="Garamond" panose="02020404030301010803" pitchFamily="18" charset="0"/>
                <a:ea typeface="Calibri" panose="020F0502020204030204" pitchFamily="34" charset="0"/>
                <a:cs typeface="Arial" panose="020B0604020202020204" pitchFamily="34" charset="0"/>
              </a:rPr>
              <a:t>, che non sembra aver intaccato la cultura organizzativa dei ministeri, più orientata agli aspetti formali che alla valutazione della </a:t>
            </a:r>
            <a:r>
              <a:rPr lang="it-IT" sz="2200" i="1" dirty="0">
                <a:latin typeface="Garamond" panose="02020404030301010803" pitchFamily="18" charset="0"/>
                <a:ea typeface="Calibri" panose="020F0502020204030204" pitchFamily="34" charset="0"/>
                <a:cs typeface="Arial" panose="020B0604020202020204" pitchFamily="34" charset="0"/>
              </a:rPr>
              <a:t>performance</a:t>
            </a:r>
            <a:r>
              <a:rPr lang="it-IT" sz="2200" dirty="0">
                <a:latin typeface="Garamond" panose="02020404030301010803" pitchFamily="18" charset="0"/>
                <a:ea typeface="Calibri" panose="020F0502020204030204" pitchFamily="34" charset="0"/>
                <a:cs typeface="Arial" panose="020B0604020202020204" pitchFamily="34" charset="0"/>
              </a:rPr>
              <a:t>.</a:t>
            </a:r>
          </a:p>
        </p:txBody>
      </p:sp>
    </p:spTree>
    <p:extLst>
      <p:ext uri="{BB962C8B-B14F-4D97-AF65-F5344CB8AC3E}">
        <p14:creationId xmlns:p14="http://schemas.microsoft.com/office/powerpoint/2010/main" val="4137007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lvl="0" algn="ctr"/>
            <a:r>
              <a:rPr lang="it-IT" sz="2600" dirty="0">
                <a:latin typeface="Garamond" panose="02020404030301010803" pitchFamily="18" charset="0"/>
              </a:rPr>
              <a:t>Tra riforme del processo e semestre Europeo. La configurazione del ciclo di Bilancio oggi (3)</a:t>
            </a: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3" name="Rettangolo 2">
            <a:extLst>
              <a:ext uri="{FF2B5EF4-FFF2-40B4-BE49-F238E27FC236}">
                <a16:creationId xmlns:a16="http://schemas.microsoft.com/office/drawing/2014/main" id="{12D6E3E6-9C41-3542-939D-0C52561E32B7}"/>
              </a:ext>
            </a:extLst>
          </p:cNvPr>
          <p:cNvSpPr/>
          <p:nvPr/>
        </p:nvSpPr>
        <p:spPr>
          <a:xfrm>
            <a:off x="36066" y="548680"/>
            <a:ext cx="8784405" cy="6834500"/>
          </a:xfrm>
          <a:prstGeom prst="rect">
            <a:avLst/>
          </a:prstGeom>
        </p:spPr>
        <p:txBody>
          <a:bodyPr wrap="square">
            <a:spAutoFit/>
          </a:bodyPr>
          <a:lstStyle/>
          <a:p>
            <a:pPr marL="285750" indent="-285750" algn="just">
              <a:buFont typeface="Arial" panose="020B0604020202020204" pitchFamily="34" charset="0"/>
              <a:buChar char="•"/>
            </a:pPr>
            <a:r>
              <a:rPr lang="it-IT" sz="2200" dirty="0">
                <a:latin typeface="Garamond" panose="02020404030301010803" pitchFamily="18" charset="0"/>
              </a:rPr>
              <a:t>Nella fase </a:t>
            </a:r>
            <a:r>
              <a:rPr lang="it-IT" sz="2200" i="1" dirty="0">
                <a:latin typeface="Garamond" panose="02020404030301010803" pitchFamily="18" charset="0"/>
              </a:rPr>
              <a:t>governativa</a:t>
            </a:r>
            <a:r>
              <a:rPr lang="it-IT" sz="2200" dirty="0">
                <a:latin typeface="Garamond" panose="02020404030301010803" pitchFamily="18" charset="0"/>
              </a:rPr>
              <a:t>, sulla base delle tendenze prevedibili </a:t>
            </a:r>
            <a:r>
              <a:rPr lang="it-IT" sz="2200" i="1" dirty="0">
                <a:latin typeface="Garamond" panose="02020404030301010803" pitchFamily="18" charset="0"/>
              </a:rPr>
              <a:t>a legislazione corrente</a:t>
            </a:r>
            <a:r>
              <a:rPr lang="it-IT" sz="2200" dirty="0">
                <a:latin typeface="Garamond" panose="02020404030301010803" pitchFamily="18" charset="0"/>
              </a:rPr>
              <a:t>, si definiscono gli aggiustamenti ritenuti necessari. </a:t>
            </a:r>
          </a:p>
          <a:p>
            <a:pPr marL="285750" indent="-285750" algn="just">
              <a:buFont typeface="Arial" panose="020B0604020202020204" pitchFamily="34" charset="0"/>
              <a:buChar char="•"/>
            </a:pPr>
            <a:r>
              <a:rPr lang="it-IT" sz="2200" dirty="0">
                <a:latin typeface="Garamond" panose="02020404030301010803" pitchFamily="18" charset="0"/>
              </a:rPr>
              <a:t>Si identificano innanzitutto i macro-obiettivi finanziari da raggiungere, compatibilmente con altri obiettivi di carattere macro-economico (livelli di inflazione e crescita del Pil). </a:t>
            </a:r>
          </a:p>
          <a:p>
            <a:pPr marL="285750" indent="-285750" algn="just">
              <a:buFont typeface="Arial" panose="020B0604020202020204" pitchFamily="34" charset="0"/>
              <a:buChar char="•"/>
            </a:pPr>
            <a:r>
              <a:rPr lang="it-IT" sz="2200" dirty="0">
                <a:latin typeface="Garamond" panose="02020404030301010803" pitchFamily="18" charset="0"/>
              </a:rPr>
              <a:t>si identificano le </a:t>
            </a:r>
            <a:r>
              <a:rPr lang="it-IT" sz="2200" b="1" dirty="0">
                <a:latin typeface="Garamond" panose="02020404030301010803" pitchFamily="18" charset="0"/>
              </a:rPr>
              <a:t>modifiche alla legislazione di settore necessari </a:t>
            </a:r>
            <a:r>
              <a:rPr lang="it-IT" sz="2200" dirty="0">
                <a:latin typeface="Garamond" panose="02020404030301010803" pitchFamily="18" charset="0"/>
              </a:rPr>
              <a:t>per conseguirli. </a:t>
            </a:r>
            <a:r>
              <a:rPr lang="it-IT" sz="2200" dirty="0">
                <a:highlight>
                  <a:srgbClr val="FFFF00"/>
                </a:highlight>
                <a:latin typeface="Garamond" panose="02020404030301010803" pitchFamily="18" charset="0"/>
              </a:rPr>
              <a:t>Le prime macro-decisioni passano attraverso il </a:t>
            </a:r>
            <a:r>
              <a:rPr lang="it-IT" sz="2200" b="1" dirty="0">
                <a:highlight>
                  <a:srgbClr val="FFFF00"/>
                </a:highlight>
                <a:latin typeface="Garamond" panose="02020404030301010803" pitchFamily="18" charset="0"/>
              </a:rPr>
              <a:t>Documento Economico Finanziario </a:t>
            </a:r>
            <a:r>
              <a:rPr lang="it-IT" sz="2200" dirty="0">
                <a:highlight>
                  <a:srgbClr val="FFFF00"/>
                </a:highlight>
                <a:latin typeface="Garamond" panose="02020404030301010803" pitchFamily="18" charset="0"/>
              </a:rPr>
              <a:t>(DEF) portato già in Aprile in parlamento.</a:t>
            </a:r>
            <a:r>
              <a:rPr lang="it-IT" sz="2200" dirty="0">
                <a:latin typeface="Garamond" panose="02020404030301010803" pitchFamily="18" charset="0"/>
              </a:rPr>
              <a:t> Le seconde arrivano con la manovra e soprattutto, nella configurazione successiva all’accorpamento di legge di stabilità e legge di bilancio, attraverso i disegni di legge collegati che verranno discussi dopo l’inizio dell’anno finanziario. </a:t>
            </a:r>
          </a:p>
          <a:p>
            <a:pPr marL="285750" indent="-285750" algn="just">
              <a:buFont typeface="Arial" panose="020B0604020202020204" pitchFamily="34" charset="0"/>
              <a:buChar char="•"/>
            </a:pPr>
            <a:r>
              <a:rPr lang="it-IT" sz="2200" dirty="0">
                <a:latin typeface="Garamond" panose="02020404030301010803" pitchFamily="18" charset="0"/>
              </a:rPr>
              <a:t>La fase </a:t>
            </a:r>
            <a:r>
              <a:rPr lang="it-IT" sz="2200" i="1" dirty="0">
                <a:latin typeface="Garamond" panose="02020404030301010803" pitchFamily="18" charset="0"/>
              </a:rPr>
              <a:t>governativa </a:t>
            </a:r>
            <a:r>
              <a:rPr lang="it-IT" sz="2200" dirty="0">
                <a:latin typeface="Garamond" panose="02020404030301010803" pitchFamily="18" charset="0"/>
              </a:rPr>
              <a:t>è cruciale per la sua natura eminentemente politica. Per questo sia gli amministratori locali – attraverso la Conferenza Stato-Regioni e Stato-Città in sede unificata – sia i gruppi di interesse più influenti vengono ascoltati dal governo, sia pure con modalità di coinvolgimento o di concertazione diverse. </a:t>
            </a:r>
          </a:p>
          <a:p>
            <a:pPr marL="285750" indent="-285750" algn="just">
              <a:buFont typeface="Arial" panose="020B0604020202020204" pitchFamily="34" charset="0"/>
              <a:buChar char="•"/>
            </a:pPr>
            <a:r>
              <a:rPr lang="it-IT" sz="2200" dirty="0">
                <a:highlight>
                  <a:srgbClr val="FFFF00"/>
                </a:highlight>
                <a:latin typeface="Garamond" panose="02020404030301010803" pitchFamily="18" charset="0"/>
              </a:rPr>
              <a:t>Parere della Commissione Europea</a:t>
            </a:r>
          </a:p>
          <a:p>
            <a:r>
              <a:rPr lang="it-IT" dirty="0"/>
              <a:t>. </a:t>
            </a:r>
          </a:p>
          <a:p>
            <a:pPr indent="-285750" algn="just">
              <a:lnSpc>
                <a:spcPct val="115000"/>
              </a:lnSpc>
              <a:buFont typeface="Arial" panose="020B0604020202020204" pitchFamily="34" charset="0"/>
              <a:buChar char="•"/>
            </a:pPr>
            <a:endParaRPr lang="it-IT" sz="2200" dirty="0">
              <a:latin typeface="Garamond" panose="020204040303010108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7567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Tra riforme del processo e semestre Europeo. La configurazione del ciclo di Bilancio oggi (4)</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3" name="Rettangolo 2">
            <a:extLst>
              <a:ext uri="{FF2B5EF4-FFF2-40B4-BE49-F238E27FC236}">
                <a16:creationId xmlns:a16="http://schemas.microsoft.com/office/drawing/2014/main" id="{12D6E3E6-9C41-3542-939D-0C52561E32B7}"/>
              </a:ext>
            </a:extLst>
          </p:cNvPr>
          <p:cNvSpPr/>
          <p:nvPr/>
        </p:nvSpPr>
        <p:spPr>
          <a:xfrm>
            <a:off x="0" y="548680"/>
            <a:ext cx="9036496" cy="6232475"/>
          </a:xfrm>
          <a:prstGeom prst="rect">
            <a:avLst/>
          </a:prstGeom>
        </p:spPr>
        <p:txBody>
          <a:bodyPr wrap="square">
            <a:spAutoFit/>
          </a:bodyPr>
          <a:lstStyle/>
          <a:p>
            <a:pPr marL="285750" indent="-285750" algn="just">
              <a:buFont typeface="Arial" panose="020B0604020202020204" pitchFamily="34" charset="0"/>
              <a:buChar char="•"/>
            </a:pPr>
            <a:r>
              <a:rPr lang="it-IT" sz="2100" dirty="0">
                <a:latin typeface="Garamond" panose="02020404030301010803" pitchFamily="18" charset="0"/>
              </a:rPr>
              <a:t>La fase di  </a:t>
            </a:r>
            <a:r>
              <a:rPr lang="it-IT" sz="2100" i="1" dirty="0">
                <a:latin typeface="Garamond" panose="02020404030301010803" pitchFamily="18" charset="0"/>
              </a:rPr>
              <a:t>deliberazione parlamentare</a:t>
            </a:r>
            <a:r>
              <a:rPr lang="it-IT" sz="2100" dirty="0">
                <a:latin typeface="Garamond" panose="02020404030301010803" pitchFamily="18" charset="0"/>
              </a:rPr>
              <a:t>  è  </a:t>
            </a:r>
            <a:r>
              <a:rPr lang="it-IT" sz="2100" dirty="0" err="1">
                <a:latin typeface="Garamond" panose="02020404030301010803" pitchFamily="18" charset="0"/>
              </a:rPr>
              <a:t>probelmatica</a:t>
            </a:r>
            <a:r>
              <a:rPr lang="it-IT" sz="2100" dirty="0">
                <a:latin typeface="Garamond" panose="02020404030301010803" pitchFamily="18" charset="0"/>
              </a:rPr>
              <a:t> a seconda del rapporto tra il governo e la sua maggioranza: un governo traballante tende a proporre un bilancio appetibile per il parlamento, ma una maggioranza che teme lo scioglimento può anche convincersi ad approvare un bilancio che altrimenti troverebbe indigesto. Le norme via via introdotte per razionalizzare questa fase hanno perseguito il duplice obiettivo di incrementare la trasparenza e scoraggiare comportamenti opportunistici: il contenuto della legge recante le misure sostantive</a:t>
            </a:r>
          </a:p>
          <a:p>
            <a:pPr marL="285750" indent="-285750" algn="just">
              <a:buFont typeface="Arial" panose="020B0604020202020204" pitchFamily="34" charset="0"/>
              <a:buChar char="•"/>
            </a:pPr>
            <a:endParaRPr lang="it-IT" sz="2100" dirty="0">
              <a:latin typeface="Garamond" panose="02020404030301010803" pitchFamily="18" charset="0"/>
            </a:endParaRPr>
          </a:p>
          <a:p>
            <a:pPr marL="285750" indent="-285750" algn="just">
              <a:buFont typeface="Arial" panose="020B0604020202020204" pitchFamily="34" charset="0"/>
              <a:buChar char="•"/>
            </a:pPr>
            <a:r>
              <a:rPr lang="it-IT" sz="2100" dirty="0">
                <a:latin typeface="Garamond" panose="02020404030301010803" pitchFamily="18" charset="0"/>
              </a:rPr>
              <a:t>le previsioni macro-economiche su cui si basa la manovra sono esaminate dall’Ufficio Parlamentare di Bilancio, in ossequio alla nuova governance dell’Unione Economica e Monetaria (UEM)</a:t>
            </a:r>
          </a:p>
          <a:p>
            <a:pPr marL="285750" indent="-285750" algn="just">
              <a:buFont typeface="Arial" panose="020B0604020202020204" pitchFamily="34" charset="0"/>
              <a:buChar char="•"/>
            </a:pPr>
            <a:endParaRPr lang="it-IT" sz="2100" dirty="0">
              <a:latin typeface="Garamond" panose="02020404030301010803" pitchFamily="18" charset="0"/>
            </a:endParaRPr>
          </a:p>
          <a:p>
            <a:pPr marL="285750" indent="-285750" algn="just">
              <a:buFont typeface="Arial" panose="020B0604020202020204" pitchFamily="34" charset="0"/>
              <a:buChar char="•"/>
            </a:pPr>
            <a:r>
              <a:rPr lang="it-IT" sz="2100" dirty="0">
                <a:latin typeface="Garamond" panose="02020404030301010803" pitchFamily="18" charset="0"/>
              </a:rPr>
              <a:t>lo screening «costituzionale» dei Presidenti delle assemblee e quello tecnico delle commissioni bilancio proibiscono l’introduzione di emendamenti particolaristici o peggiorativi dei saldi. </a:t>
            </a:r>
          </a:p>
          <a:p>
            <a:pPr marL="285750" indent="-285750" algn="just">
              <a:buFont typeface="Arial" panose="020B0604020202020204" pitchFamily="34" charset="0"/>
              <a:buChar char="•"/>
            </a:pPr>
            <a:endParaRPr lang="it-IT" sz="2100" dirty="0">
              <a:latin typeface="Garamond" panose="02020404030301010803" pitchFamily="18" charset="0"/>
            </a:endParaRPr>
          </a:p>
          <a:p>
            <a:pPr marL="285750" indent="-285750" algn="just">
              <a:buFont typeface="Arial" panose="020B0604020202020204" pitchFamily="34" charset="0"/>
              <a:buChar char="•"/>
            </a:pPr>
            <a:r>
              <a:rPr lang="it-IT" sz="2100" dirty="0">
                <a:highlight>
                  <a:srgbClr val="FFFF00"/>
                </a:highlight>
                <a:latin typeface="Garamond" panose="02020404030301010803" pitchFamily="18" charset="0"/>
              </a:rPr>
              <a:t>Tuttavia, questo schema è stato in vari modi intaccato da prassi parlamentari che, spesso con il consenso se non la regia del governo, hanno snaturato lo spirito di queste misure. </a:t>
            </a:r>
            <a:endParaRPr lang="it-IT" sz="2100" dirty="0">
              <a:highlight>
                <a:srgbClr val="FFFF00"/>
              </a:highlight>
              <a:latin typeface="Garamond" panose="02020404030301010803"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01240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Tra Cambiamento incrementale e punteggiato (1)</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pic>
        <p:nvPicPr>
          <p:cNvPr id="6" name="Immagine 5">
            <a:extLst>
              <a:ext uri="{FF2B5EF4-FFF2-40B4-BE49-F238E27FC236}">
                <a16:creationId xmlns:a16="http://schemas.microsoft.com/office/drawing/2014/main" id="{C7A187D4-44FA-3740-955F-85BE1DF09FE5}"/>
              </a:ext>
            </a:extLst>
          </p:cNvPr>
          <p:cNvPicPr/>
          <p:nvPr/>
        </p:nvPicPr>
        <p:blipFill>
          <a:blip r:embed="rId2"/>
          <a:stretch>
            <a:fillRect/>
          </a:stretch>
        </p:blipFill>
        <p:spPr>
          <a:xfrm>
            <a:off x="395536" y="908720"/>
            <a:ext cx="8352928" cy="5112568"/>
          </a:xfrm>
          <a:prstGeom prst="rect">
            <a:avLst/>
          </a:prstGeom>
        </p:spPr>
      </p:pic>
    </p:spTree>
    <p:extLst>
      <p:ext uri="{BB962C8B-B14F-4D97-AF65-F5344CB8AC3E}">
        <p14:creationId xmlns:p14="http://schemas.microsoft.com/office/powerpoint/2010/main" val="6872054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Tra Cambiamento incrementale e punteggiato (2)</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pic>
        <p:nvPicPr>
          <p:cNvPr id="7" name="Immagine 6">
            <a:extLst>
              <a:ext uri="{FF2B5EF4-FFF2-40B4-BE49-F238E27FC236}">
                <a16:creationId xmlns:a16="http://schemas.microsoft.com/office/drawing/2014/main" id="{96A9D518-A515-AB46-B9B5-931317C9DF47}"/>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543050"/>
            <a:ext cx="8640960" cy="3771900"/>
          </a:xfrm>
          <a:prstGeom prst="rect">
            <a:avLst/>
          </a:prstGeom>
          <a:noFill/>
          <a:ln>
            <a:noFill/>
          </a:ln>
        </p:spPr>
      </p:pic>
    </p:spTree>
    <p:extLst>
      <p:ext uri="{BB962C8B-B14F-4D97-AF65-F5344CB8AC3E}">
        <p14:creationId xmlns:p14="http://schemas.microsoft.com/office/powerpoint/2010/main" val="1420452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Politica di Bilancio  è:</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marL="285750" indent="-285750" algn="just">
              <a:buFont typeface="Arial" panose="020B0604020202020204" pitchFamily="34" charset="0"/>
              <a:buChar char="•"/>
            </a:pPr>
            <a:r>
              <a:rPr lang="it-IT" sz="2200" b="1" dirty="0">
                <a:latin typeface="Garamond" panose="02020404030301010803" pitchFamily="18" charset="0"/>
              </a:rPr>
              <a:t>L’ insieme ricorrente di </a:t>
            </a:r>
            <a:r>
              <a:rPr lang="it-IT" sz="2200" b="1" i="1" dirty="0">
                <a:latin typeface="Garamond" panose="02020404030301010803" pitchFamily="18" charset="0"/>
              </a:rPr>
              <a:t>appropriazioni </a:t>
            </a:r>
            <a:r>
              <a:rPr lang="it-IT" sz="2200" b="1" dirty="0">
                <a:latin typeface="Garamond" panose="02020404030301010803" pitchFamily="18" charset="0"/>
              </a:rPr>
              <a:t>e </a:t>
            </a:r>
            <a:r>
              <a:rPr lang="it-IT" sz="2200" b="1" i="1" dirty="0">
                <a:latin typeface="Garamond" panose="02020404030301010803" pitchFamily="18" charset="0"/>
              </a:rPr>
              <a:t>stanziamenti</a:t>
            </a:r>
            <a:r>
              <a:rPr lang="it-IT" sz="2200" b="1" dirty="0">
                <a:latin typeface="Garamond" panose="02020404030301010803" pitchFamily="18" charset="0"/>
              </a:rPr>
              <a:t> (di spesa) che modulano l’importo annuale o pluriennale di una serie di programmi pubblici </a:t>
            </a:r>
            <a:r>
              <a:rPr lang="it-IT" sz="2200" dirty="0">
                <a:latin typeface="Garamond" panose="02020404030301010803" pitchFamily="18" charset="0"/>
              </a:rPr>
              <a:t>[</a:t>
            </a:r>
            <a:r>
              <a:rPr lang="it-IT" sz="2200" dirty="0" err="1">
                <a:latin typeface="Garamond" panose="02020404030301010803" pitchFamily="18" charset="0"/>
              </a:rPr>
              <a:t>Wildavsky</a:t>
            </a:r>
            <a:r>
              <a:rPr lang="it-IT" sz="2200" dirty="0">
                <a:latin typeface="Garamond" panose="02020404030301010803" pitchFamily="18" charset="0"/>
              </a:rPr>
              <a:t> 1964].</a:t>
            </a:r>
          </a:p>
          <a:p>
            <a:pPr marL="285750" indent="-285750" algn="just">
              <a:buFont typeface="Arial" panose="020B0604020202020204" pitchFamily="34" charset="0"/>
              <a:buChar char="•"/>
            </a:pPr>
            <a:r>
              <a:rPr lang="it-IT" sz="2200" dirty="0">
                <a:latin typeface="Garamond" panose="02020404030301010803" pitchFamily="18" charset="0"/>
              </a:rPr>
              <a:t>il processo di bilancio attraversa l’intero anno solare e prevede varie finestre e strumenti di aggiustamento utilizzati per tenere conto, o modificare, l’andamento di entrate e spese. Il ciclo di bilancio, ovvero gli atti e le procedure che nel corso dell’anno danno forma a tale politica, ha una doppia rilevanza. </a:t>
            </a:r>
          </a:p>
          <a:p>
            <a:pPr marL="285750" indent="-285750" algn="just">
              <a:buFont typeface="Arial" panose="020B0604020202020204" pitchFamily="34" charset="0"/>
              <a:buChar char="•"/>
            </a:pPr>
            <a:r>
              <a:rPr lang="it-IT" sz="2200" dirty="0">
                <a:latin typeface="Garamond" panose="02020404030301010803" pitchFamily="18" charset="0"/>
              </a:rPr>
              <a:t>Alla dimensione </a:t>
            </a:r>
            <a:r>
              <a:rPr lang="it-IT" sz="2200" b="1" dirty="0">
                <a:latin typeface="Garamond" panose="02020404030301010803" pitchFamily="18" charset="0"/>
              </a:rPr>
              <a:t>«tecnica» </a:t>
            </a:r>
            <a:r>
              <a:rPr lang="it-IT" sz="2200" dirty="0">
                <a:latin typeface="Garamond" panose="02020404030301010803" pitchFamily="18" charset="0"/>
              </a:rPr>
              <a:t>del controllo sulle misure di finanza pubblica si affianca infatti una eminente funzione </a:t>
            </a:r>
            <a:r>
              <a:rPr lang="it-IT" sz="2200" b="1" dirty="0">
                <a:latin typeface="Garamond" panose="02020404030301010803" pitchFamily="18" charset="0"/>
              </a:rPr>
              <a:t>politica</a:t>
            </a:r>
            <a:r>
              <a:rPr lang="it-IT" sz="2200" dirty="0">
                <a:latin typeface="Garamond" panose="02020404030301010803" pitchFamily="18" charset="0"/>
              </a:rPr>
              <a:t>: realizzare </a:t>
            </a:r>
            <a:r>
              <a:rPr lang="it-IT" sz="2200" b="1" dirty="0">
                <a:highlight>
                  <a:srgbClr val="FFFF00"/>
                </a:highlight>
                <a:latin typeface="Garamond" panose="02020404030301010803" pitchFamily="18" charset="0"/>
              </a:rPr>
              <a:t>il programma del governo, finanziando le priorità irrinunciabili scelte dalla sua maggioranza</a:t>
            </a:r>
            <a:r>
              <a:rPr lang="it-IT" sz="2200" dirty="0">
                <a:highlight>
                  <a:srgbClr val="FFFF00"/>
                </a:highlight>
                <a:latin typeface="Garamond" panose="02020404030301010803" pitchFamily="18" charset="0"/>
              </a:rPr>
              <a:t>. </a:t>
            </a:r>
          </a:p>
          <a:p>
            <a:pPr marL="285750" indent="-285750" algn="just">
              <a:buFont typeface="Arial" panose="020B0604020202020204" pitchFamily="34" charset="0"/>
              <a:buChar char="•"/>
            </a:pPr>
            <a:r>
              <a:rPr lang="it-IT" sz="2200" dirty="0">
                <a:latin typeface="Garamond" panose="02020404030301010803" pitchFamily="18" charset="0"/>
              </a:rPr>
              <a:t>In sintesi quindi, la politica di bilancio tende a perseguire la migliore correzione possibile dei trend di finanza pubblica, funzionale al raggiungimento di medio-lungo periodo di una miriade di obiettivi di policy. Questo rende il processo annuale di bilancio </a:t>
            </a:r>
            <a:r>
              <a:rPr lang="it-IT" sz="2200" dirty="0">
                <a:highlight>
                  <a:srgbClr val="FFFF00"/>
                </a:highlight>
                <a:latin typeface="Garamond" panose="02020404030301010803" pitchFamily="18" charset="0"/>
              </a:rPr>
              <a:t>un </a:t>
            </a:r>
            <a:r>
              <a:rPr lang="it-IT" sz="2200" i="1" dirty="0">
                <a:highlight>
                  <a:srgbClr val="FFFF00"/>
                </a:highlight>
                <a:latin typeface="Garamond" panose="02020404030301010803" pitchFamily="18" charset="0"/>
              </a:rPr>
              <a:t>contenitore di politiche </a:t>
            </a:r>
            <a:r>
              <a:rPr lang="it-IT" sz="2200" dirty="0">
                <a:latin typeface="Garamond" panose="02020404030301010803" pitchFamily="18" charset="0"/>
              </a:rPr>
              <a:t>complesso.</a:t>
            </a:r>
            <a:endParaRPr lang="it-IT" sz="2200" b="1" dirty="0">
              <a:latin typeface="Garamond" panose="02020404030301010803" pitchFamily="18" charset="0"/>
            </a:endParaRPr>
          </a:p>
        </p:txBody>
      </p:sp>
    </p:spTree>
    <p:extLst>
      <p:ext uri="{BB962C8B-B14F-4D97-AF65-F5344CB8AC3E}">
        <p14:creationId xmlns:p14="http://schemas.microsoft.com/office/powerpoint/2010/main" val="292085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Tra Cambiamento incrementale e punteggiato (3)</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4" name="CasellaDiTesto 3">
            <a:extLst>
              <a:ext uri="{FF2B5EF4-FFF2-40B4-BE49-F238E27FC236}">
                <a16:creationId xmlns:a16="http://schemas.microsoft.com/office/drawing/2014/main" id="{A4593839-CB41-FD44-BDCF-F3E349627183}"/>
              </a:ext>
            </a:extLst>
          </p:cNvPr>
          <p:cNvSpPr txBox="1"/>
          <p:nvPr/>
        </p:nvSpPr>
        <p:spPr>
          <a:xfrm>
            <a:off x="0" y="404664"/>
            <a:ext cx="9144000" cy="6124754"/>
          </a:xfrm>
          <a:prstGeom prst="rect">
            <a:avLst/>
          </a:prstGeom>
          <a:noFill/>
        </p:spPr>
        <p:txBody>
          <a:bodyPr wrap="square" rtlCol="0">
            <a:spAutoFit/>
          </a:bodyPr>
          <a:lstStyle/>
          <a:p>
            <a:pPr marL="285750" indent="-285750" algn="just">
              <a:buFont typeface="Arial" panose="020B0604020202020204" pitchFamily="34" charset="0"/>
              <a:buChar char="•"/>
            </a:pPr>
            <a:r>
              <a:rPr lang="it-IT" sz="2200" dirty="0">
                <a:latin typeface="Garamond" panose="02020404030301010803" pitchFamily="18" charset="0"/>
              </a:rPr>
              <a:t>i casi di cambiamenti radicali, visibili nelle code della distribuzione, non sono così rari. I valori della curtosi, che misurano lo scostamento di una distribuzione dalla normale, confermano questa impressione e sono paragonabili a quelli riscontrati, ad esempio, in USA, Francia e Germania. Si conferma quindi che anche in Italia il </a:t>
            </a:r>
            <a:r>
              <a:rPr lang="it-IT" sz="2200" b="1" dirty="0">
                <a:latin typeface="Garamond" panose="02020404030301010803" pitchFamily="18" charset="0"/>
              </a:rPr>
              <a:t>cambiamento radicale della spesa si può verificare</a:t>
            </a:r>
            <a:r>
              <a:rPr lang="it-IT" sz="2200" dirty="0">
                <a:latin typeface="Garamond" panose="02020404030301010803" pitchFamily="18" charset="0"/>
              </a:rPr>
              <a:t>, ma solo occasionalmente e quando si verificano particolari condizioni.</a:t>
            </a:r>
          </a:p>
          <a:p>
            <a:pPr marL="285750" indent="-285750" algn="just">
              <a:buFont typeface="Arial" panose="020B0604020202020204" pitchFamily="34" charset="0"/>
              <a:buChar char="•"/>
            </a:pPr>
            <a:endParaRPr lang="it-IT" sz="2200" dirty="0">
              <a:latin typeface="Garamond" panose="02020404030301010803" pitchFamily="18" charset="0"/>
            </a:endParaRPr>
          </a:p>
          <a:p>
            <a:pPr marL="285750" indent="-285750" algn="just">
              <a:buFont typeface="Arial" panose="020B0604020202020204" pitchFamily="34" charset="0"/>
              <a:buChar char="•"/>
            </a:pPr>
            <a:r>
              <a:rPr lang="it-IT" sz="2200" dirty="0">
                <a:highlight>
                  <a:srgbClr val="FFFF00"/>
                </a:highlight>
                <a:latin typeface="Garamond" panose="02020404030301010803" pitchFamily="18" charset="0"/>
              </a:rPr>
              <a:t>Dal lato delle entrate, </a:t>
            </a:r>
            <a:r>
              <a:rPr lang="it-IT" sz="2200" i="1" dirty="0">
                <a:highlight>
                  <a:srgbClr val="FFFF00"/>
                </a:highlight>
                <a:latin typeface="Garamond" panose="02020404030301010803" pitchFamily="18" charset="0"/>
              </a:rPr>
              <a:t>resta ineguagliato </a:t>
            </a:r>
            <a:r>
              <a:rPr lang="it-IT" sz="2200" i="1" dirty="0">
                <a:latin typeface="Garamond" panose="02020404030301010803" pitchFamily="18" charset="0"/>
              </a:rPr>
              <a:t>l’aumento dell’imposizione fiscale realizzato nel corso del 1992 dal governo Amato</a:t>
            </a:r>
            <a:r>
              <a:rPr lang="it-IT" sz="2200" dirty="0">
                <a:latin typeface="Garamond" panose="02020404030301010803" pitchFamily="18" charset="0"/>
              </a:rPr>
              <a:t>, anticipato con un decreto fuori sessione e completato con la finanziaria per il 1993. In quella passata alla storia come la «madre di tutte le manovre» (con correzioni per 93.000 miliardi di lire), si introdussero misure una tantum come il prelievo forzoso sui conti correnti e misure destinate a durare come l’imposta sugli immobili. In quel caso, il governo riuscì a vincere le resistenze di parlamento e sindacati in nome dell’emergenza, considerato che imprimere una robusta correzione ai conti pubblici era ormai ineludibile per rimanere ancorati alla nascente Unione Economia Monetaria e garantire la stabilità del sistema stesso. </a:t>
            </a:r>
          </a:p>
          <a:p>
            <a:endParaRPr lang="en-GB" dirty="0"/>
          </a:p>
        </p:txBody>
      </p:sp>
    </p:spTree>
    <p:extLst>
      <p:ext uri="{BB962C8B-B14F-4D97-AF65-F5344CB8AC3E}">
        <p14:creationId xmlns:p14="http://schemas.microsoft.com/office/powerpoint/2010/main" val="1378650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Tra Cambiamento incrementale e punteggiato (4)</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4" name="CasellaDiTesto 3">
            <a:extLst>
              <a:ext uri="{FF2B5EF4-FFF2-40B4-BE49-F238E27FC236}">
                <a16:creationId xmlns:a16="http://schemas.microsoft.com/office/drawing/2014/main" id="{A4593839-CB41-FD44-BDCF-F3E349627183}"/>
              </a:ext>
            </a:extLst>
          </p:cNvPr>
          <p:cNvSpPr txBox="1"/>
          <p:nvPr/>
        </p:nvSpPr>
        <p:spPr>
          <a:xfrm>
            <a:off x="179512" y="404665"/>
            <a:ext cx="8964488" cy="6771084"/>
          </a:xfrm>
          <a:prstGeom prst="rect">
            <a:avLst/>
          </a:prstGeom>
          <a:noFill/>
        </p:spPr>
        <p:txBody>
          <a:bodyPr wrap="square" rtlCol="0">
            <a:spAutoFit/>
          </a:bodyPr>
          <a:lstStyle/>
          <a:p>
            <a:pPr marL="285750" indent="-285750" algn="just">
              <a:buFont typeface="Arial" panose="020B0604020202020204" pitchFamily="34" charset="0"/>
              <a:buChar char="•"/>
            </a:pPr>
            <a:r>
              <a:rPr lang="it-IT" sz="2200" dirty="0">
                <a:highlight>
                  <a:srgbClr val="FFFF00"/>
                </a:highlight>
                <a:latin typeface="Garamond" panose="02020404030301010803" pitchFamily="18" charset="0"/>
              </a:rPr>
              <a:t>Monti </a:t>
            </a:r>
            <a:r>
              <a:rPr lang="it-IT" sz="2200" i="1" dirty="0">
                <a:highlight>
                  <a:srgbClr val="FFFF00"/>
                </a:highlight>
                <a:latin typeface="Garamond" panose="02020404030301010803" pitchFamily="18" charset="0"/>
              </a:rPr>
              <a:t>ridusse considerevolmente la spesa primaria </a:t>
            </a:r>
            <a:r>
              <a:rPr lang="it-IT" sz="2200" dirty="0">
                <a:highlight>
                  <a:srgbClr val="FFFF00"/>
                </a:highlight>
                <a:latin typeface="Garamond" panose="02020404030301010803" pitchFamily="18" charset="0"/>
              </a:rPr>
              <a:t>(ossia al netto degli interessi sul debito)</a:t>
            </a:r>
            <a:r>
              <a:rPr lang="it-IT" sz="2200" dirty="0">
                <a:latin typeface="Garamond" panose="02020404030301010803" pitchFamily="18" charset="0"/>
              </a:rPr>
              <a:t> con dolorosi interventi, primo tra tutti la cosiddetta «riforma Fornero» che introdusse requisiti più selettivi per ottenere la pensione di anzianità. Il clima fiscale migliorò gradualmente nel corso degli anni successivi. </a:t>
            </a:r>
          </a:p>
          <a:p>
            <a:pPr marL="285750" indent="-285750" algn="just">
              <a:buFont typeface="Arial" panose="020B0604020202020204" pitchFamily="34" charset="0"/>
              <a:buChar char="•"/>
            </a:pPr>
            <a:endParaRPr lang="it-IT" sz="2200" dirty="0">
              <a:latin typeface="Garamond" panose="02020404030301010803" pitchFamily="18" charset="0"/>
            </a:endParaRPr>
          </a:p>
          <a:p>
            <a:pPr marL="285750" indent="-285750" algn="just">
              <a:buFont typeface="Arial" panose="020B0604020202020204" pitchFamily="34" charset="0"/>
              <a:buChar char="•"/>
            </a:pPr>
            <a:r>
              <a:rPr lang="it-IT" sz="2200" dirty="0">
                <a:highlight>
                  <a:srgbClr val="FFFF00"/>
                </a:highlight>
                <a:latin typeface="Garamond" panose="02020404030301010803" pitchFamily="18" charset="0"/>
              </a:rPr>
              <a:t>La manovra del 2014, ideata nel primo anno del governo Renzi, si distinse per un impianto espansivo, basato sulla riduzione delle entrate e sull’aumento di spesa. </a:t>
            </a:r>
            <a:r>
              <a:rPr lang="it-IT" sz="2200" dirty="0">
                <a:latin typeface="Garamond" panose="02020404030301010803" pitchFamily="18" charset="0"/>
              </a:rPr>
              <a:t>L’intervento simbolicamente più potente, e anche economicamente più costoso (9,5 miliardi di euro), fu il bonus di 80 euro per i lavoratori dipendenti. Introdotto a marzo 2014, divenne strutturale con la legge di stabilità approvata a fine anno.</a:t>
            </a:r>
          </a:p>
          <a:p>
            <a:pPr marL="285750" indent="-285750" algn="just">
              <a:buFont typeface="Arial" panose="020B0604020202020204" pitchFamily="34" charset="0"/>
              <a:buChar char="•"/>
            </a:pPr>
            <a:endParaRPr lang="it-IT" sz="2200" dirty="0">
              <a:latin typeface="Garamond" panose="02020404030301010803" pitchFamily="18" charset="0"/>
            </a:endParaRPr>
          </a:p>
          <a:p>
            <a:pPr marL="285750" indent="-285750" algn="just">
              <a:buFont typeface="Arial" panose="020B0604020202020204" pitchFamily="34" charset="0"/>
              <a:buChar char="•"/>
            </a:pPr>
            <a:r>
              <a:rPr lang="it-IT" sz="2200" dirty="0">
                <a:highlight>
                  <a:srgbClr val="FFFF00"/>
                </a:highlight>
                <a:latin typeface="Garamond" panose="02020404030301010803" pitchFamily="18" charset="0"/>
              </a:rPr>
              <a:t>Un altro esempio di espansione di spesa legato alle preferenze partitiche è quello del reddito di cittadinanza, promesso nel programma elettorale del Movimento 5 Stelle e lanciato con la manovra varata a fine 2018</a:t>
            </a:r>
            <a:r>
              <a:rPr lang="it-IT" sz="2200" dirty="0">
                <a:latin typeface="Garamond" panose="02020404030301010803" pitchFamily="18" charset="0"/>
              </a:rPr>
              <a:t>. </a:t>
            </a:r>
          </a:p>
          <a:p>
            <a:pPr marL="285750" indent="-285750" algn="just">
              <a:buFont typeface="Arial" panose="020B0604020202020204" pitchFamily="34" charset="0"/>
              <a:buChar char="•"/>
            </a:pPr>
            <a:endParaRPr lang="it-IT" sz="2200" dirty="0">
              <a:latin typeface="Garamond" panose="02020404030301010803" pitchFamily="18" charset="0"/>
            </a:endParaRPr>
          </a:p>
          <a:p>
            <a:pPr marL="285750" indent="-285750" algn="just">
              <a:buFont typeface="Arial" panose="020B0604020202020204" pitchFamily="34" charset="0"/>
              <a:buChar char="•"/>
            </a:pPr>
            <a:r>
              <a:rPr lang="it-IT" sz="2200" dirty="0">
                <a:latin typeface="Garamond" panose="02020404030301010803" pitchFamily="18" charset="0"/>
              </a:rPr>
              <a:t>Manovre necessariamente espansive tra 2020 e 2022</a:t>
            </a:r>
            <a:r>
              <a:rPr lang="it-IT" sz="2200">
                <a:latin typeface="Garamond" panose="02020404030301010803" pitchFamily="18" charset="0"/>
              </a:rPr>
              <a:t>, causa Covid</a:t>
            </a:r>
            <a:endParaRPr lang="it-IT" sz="2200" dirty="0">
              <a:latin typeface="Garamond" panose="02020404030301010803" pitchFamily="18" charset="0"/>
            </a:endParaRPr>
          </a:p>
          <a:p>
            <a:r>
              <a:rPr lang="it-IT" dirty="0"/>
              <a:t> </a:t>
            </a:r>
          </a:p>
          <a:p>
            <a:pPr marL="285750" indent="-285750" algn="just">
              <a:buFont typeface="Arial" panose="020B0604020202020204" pitchFamily="34" charset="0"/>
              <a:buChar char="•"/>
            </a:pPr>
            <a:endParaRPr lang="it-IT" sz="2400" dirty="0">
              <a:latin typeface="Garamond" panose="02020404030301010803" pitchFamily="18" charset="0"/>
            </a:endParaRPr>
          </a:p>
          <a:p>
            <a:endParaRPr lang="en-GB" dirty="0"/>
          </a:p>
        </p:txBody>
      </p:sp>
    </p:spTree>
    <p:extLst>
      <p:ext uri="{BB962C8B-B14F-4D97-AF65-F5344CB8AC3E}">
        <p14:creationId xmlns:p14="http://schemas.microsoft.com/office/powerpoint/2010/main" val="2969605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Conclusione (1)</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4" name="CasellaDiTesto 3">
            <a:extLst>
              <a:ext uri="{FF2B5EF4-FFF2-40B4-BE49-F238E27FC236}">
                <a16:creationId xmlns:a16="http://schemas.microsoft.com/office/drawing/2014/main" id="{A4593839-CB41-FD44-BDCF-F3E349627183}"/>
              </a:ext>
            </a:extLst>
          </p:cNvPr>
          <p:cNvSpPr txBox="1"/>
          <p:nvPr/>
        </p:nvSpPr>
        <p:spPr>
          <a:xfrm>
            <a:off x="0" y="404664"/>
            <a:ext cx="9144000" cy="5632311"/>
          </a:xfrm>
          <a:prstGeom prst="rect">
            <a:avLst/>
          </a:prstGeom>
          <a:noFill/>
        </p:spPr>
        <p:txBody>
          <a:bodyPr wrap="square" rtlCol="0">
            <a:spAutoFit/>
          </a:bodyPr>
          <a:lstStyle/>
          <a:p>
            <a:pPr marL="342900" indent="-342900">
              <a:buAutoNum type="arabicPeriod"/>
            </a:pPr>
            <a:r>
              <a:rPr lang="it-IT" sz="2400" dirty="0">
                <a:latin typeface="Garamond" panose="02020404030301010803" pitchFamily="18" charset="0"/>
              </a:rPr>
              <a:t>la politica di bilancio è oggi davvero uno «strumento di governo» del policy-</a:t>
            </a:r>
            <a:r>
              <a:rPr lang="it-IT" sz="2400" dirty="0" err="1">
                <a:latin typeface="Garamond" panose="02020404030301010803" pitchFamily="18" charset="0"/>
              </a:rPr>
              <a:t>making</a:t>
            </a:r>
            <a:r>
              <a:rPr lang="it-IT" sz="2400" dirty="0">
                <a:latin typeface="Garamond" panose="02020404030301010803" pitchFamily="18" charset="0"/>
              </a:rPr>
              <a:t>. </a:t>
            </a:r>
          </a:p>
          <a:p>
            <a:pPr marL="342900" indent="-342900">
              <a:buAutoNum type="arabicPeriod"/>
            </a:pPr>
            <a:endParaRPr lang="it-IT" sz="2400" dirty="0">
              <a:latin typeface="Garamond" panose="02020404030301010803" pitchFamily="18" charset="0"/>
            </a:endParaRPr>
          </a:p>
          <a:p>
            <a:pPr marL="342900" indent="-342900">
              <a:buAutoNum type="arabicPeriod"/>
            </a:pPr>
            <a:r>
              <a:rPr lang="it-IT" sz="2400" dirty="0">
                <a:latin typeface="Garamond" panose="02020404030301010803" pitchFamily="18" charset="0"/>
              </a:rPr>
              <a:t>Molti  elementi fanno pensare alla necessità di ulteriori aggiustamenti: </a:t>
            </a:r>
            <a:r>
              <a:rPr lang="it-IT" sz="2400" dirty="0">
                <a:highlight>
                  <a:srgbClr val="FFFF00"/>
                </a:highlight>
                <a:latin typeface="Garamond" panose="02020404030301010803" pitchFamily="18" charset="0"/>
              </a:rPr>
              <a:t>l’antica questione del monitoraggio burocratico su un apparato statale ancora troppo frammentato ed opaco, il tema delle facoltà dell’Ufficio Parlamentare di Bilancio, l’allineamento con le procedure del governo e anche i diversi assetti regolamentari tra le due camere</a:t>
            </a:r>
            <a:r>
              <a:rPr lang="it-IT" sz="2400" dirty="0">
                <a:latin typeface="Garamond" panose="02020404030301010803" pitchFamily="18" charset="0"/>
              </a:rPr>
              <a:t>. </a:t>
            </a:r>
          </a:p>
          <a:p>
            <a:endParaRPr lang="it-IT" sz="2400" dirty="0">
              <a:latin typeface="Garamond" panose="02020404030301010803" pitchFamily="18" charset="0"/>
            </a:endParaRPr>
          </a:p>
          <a:p>
            <a:pPr marL="342900" indent="-342900" algn="just">
              <a:buAutoNum type="arabicPeriod"/>
            </a:pPr>
            <a:r>
              <a:rPr lang="it-IT" sz="2400" dirty="0">
                <a:latin typeface="Garamond" panose="02020404030301010803" pitchFamily="18" charset="0"/>
              </a:rPr>
              <a:t>Fondamentale è la questione </a:t>
            </a:r>
            <a:r>
              <a:rPr lang="it-IT" sz="2400" dirty="0">
                <a:highlight>
                  <a:srgbClr val="FFFF00"/>
                </a:highlight>
                <a:latin typeface="Garamond" panose="02020404030301010803" pitchFamily="18" charset="0"/>
              </a:rPr>
              <a:t>della </a:t>
            </a:r>
            <a:r>
              <a:rPr lang="it-IT" sz="2400" b="1" dirty="0">
                <a:highlight>
                  <a:srgbClr val="FFFF00"/>
                </a:highlight>
                <a:latin typeface="Garamond" panose="02020404030301010803" pitchFamily="18" charset="0"/>
              </a:rPr>
              <a:t>condivisione collettiva di un equilibrio di bilancio </a:t>
            </a:r>
            <a:r>
              <a:rPr lang="it-IT" sz="2400" dirty="0">
                <a:highlight>
                  <a:srgbClr val="FFFF00"/>
                </a:highlight>
                <a:latin typeface="Garamond" panose="02020404030301010803" pitchFamily="18" charset="0"/>
              </a:rPr>
              <a:t>che non può essere certo più letto come un vincolo «esterno»</a:t>
            </a:r>
            <a:r>
              <a:rPr lang="it-IT" sz="2400" dirty="0">
                <a:latin typeface="Garamond" panose="02020404030301010803" pitchFamily="18" charset="0"/>
              </a:rPr>
              <a:t>, data la sua recente costituzionalizzazione, ma che viene ancora visto come un prezzo troppo elevato, se non come una deroga alla sovranità nazionale, da parte molti </a:t>
            </a:r>
            <a:r>
              <a:rPr lang="it-IT" sz="2400" i="1" dirty="0">
                <a:latin typeface="Garamond" panose="02020404030301010803" pitchFamily="18" charset="0"/>
              </a:rPr>
              <a:t>policy </a:t>
            </a:r>
            <a:r>
              <a:rPr lang="it-IT" sz="2400" i="1" dirty="0" err="1">
                <a:latin typeface="Garamond" panose="02020404030301010803" pitchFamily="18" charset="0"/>
              </a:rPr>
              <a:t>makers</a:t>
            </a:r>
            <a:r>
              <a:rPr lang="it-IT" sz="2400" i="1" dirty="0">
                <a:latin typeface="Garamond" panose="02020404030301010803" pitchFamily="18" charset="0"/>
              </a:rPr>
              <a:t> </a:t>
            </a:r>
            <a:r>
              <a:rPr lang="it-IT" sz="2400" dirty="0">
                <a:latin typeface="Garamond" panose="02020404030301010803" pitchFamily="18" charset="0"/>
              </a:rPr>
              <a:t>e da un crescente numero di </a:t>
            </a:r>
            <a:r>
              <a:rPr lang="it-IT" sz="2400" i="1" dirty="0">
                <a:latin typeface="Garamond" panose="02020404030301010803" pitchFamily="18" charset="0"/>
              </a:rPr>
              <a:t>policy </a:t>
            </a:r>
            <a:r>
              <a:rPr lang="it-IT" sz="2400" i="1" dirty="0" err="1">
                <a:latin typeface="Garamond" panose="02020404030301010803" pitchFamily="18" charset="0"/>
              </a:rPr>
              <a:t>takers</a:t>
            </a:r>
            <a:r>
              <a:rPr lang="it-IT" sz="2400" dirty="0">
                <a:latin typeface="Garamond" panose="02020404030301010803" pitchFamily="18" charset="0"/>
              </a:rPr>
              <a:t>. </a:t>
            </a:r>
            <a:endParaRPr lang="en-GB" sz="2400" dirty="0">
              <a:latin typeface="Garamond" panose="02020404030301010803" pitchFamily="18" charset="0"/>
            </a:endParaRPr>
          </a:p>
        </p:txBody>
      </p:sp>
    </p:spTree>
    <p:extLst>
      <p:ext uri="{BB962C8B-B14F-4D97-AF65-F5344CB8AC3E}">
        <p14:creationId xmlns:p14="http://schemas.microsoft.com/office/powerpoint/2010/main" val="247941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anim calcmode="lin" valueType="num">
                                      <p:cBhvr additive="base">
                                        <p:cTn id="19"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a:latin typeface="Garamond" panose="02020404030301010803" pitchFamily="18" charset="0"/>
              </a:rPr>
              <a:t>Conclusione (2)</a:t>
            </a:r>
            <a:endParaRPr lang="it-IT" sz="2600" dirty="0">
              <a:latin typeface="Garamond" panose="02020404030301010803" pitchFamily="18" charset="0"/>
            </a:endParaRP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4" name="CasellaDiTesto 3">
            <a:extLst>
              <a:ext uri="{FF2B5EF4-FFF2-40B4-BE49-F238E27FC236}">
                <a16:creationId xmlns:a16="http://schemas.microsoft.com/office/drawing/2014/main" id="{A4593839-CB41-FD44-BDCF-F3E349627183}"/>
              </a:ext>
            </a:extLst>
          </p:cNvPr>
          <p:cNvSpPr txBox="1"/>
          <p:nvPr/>
        </p:nvSpPr>
        <p:spPr>
          <a:xfrm>
            <a:off x="0" y="404664"/>
            <a:ext cx="9144000" cy="4832092"/>
          </a:xfrm>
          <a:prstGeom prst="rect">
            <a:avLst/>
          </a:prstGeom>
          <a:noFill/>
        </p:spPr>
        <p:txBody>
          <a:bodyPr wrap="square" rtlCol="0">
            <a:spAutoFit/>
          </a:bodyPr>
          <a:lstStyle/>
          <a:p>
            <a:pPr marL="342900" indent="-342900" algn="just">
              <a:buAutoNum type="arabicPeriod"/>
            </a:pPr>
            <a:r>
              <a:rPr lang="it-IT" sz="2800" dirty="0">
                <a:latin typeface="Garamond" panose="02020404030301010803" pitchFamily="18" charset="0"/>
              </a:rPr>
              <a:t>È evidente che su questo piano sono i fattori politici a dover giocare un ruolo decisivo. </a:t>
            </a:r>
          </a:p>
          <a:p>
            <a:pPr marL="342900" indent="-342900" algn="just">
              <a:buAutoNum type="arabicPeriod"/>
            </a:pPr>
            <a:endParaRPr lang="it-IT" sz="2800" dirty="0">
              <a:latin typeface="Garamond" panose="02020404030301010803" pitchFamily="18" charset="0"/>
            </a:endParaRPr>
          </a:p>
          <a:p>
            <a:pPr marL="342900" indent="-342900" algn="just">
              <a:buAutoNum type="arabicPeriod"/>
            </a:pPr>
            <a:endParaRPr lang="it-IT" sz="2800" dirty="0">
              <a:latin typeface="Garamond" panose="02020404030301010803" pitchFamily="18" charset="0"/>
            </a:endParaRPr>
          </a:p>
          <a:p>
            <a:pPr marL="342900" indent="-342900" algn="just">
              <a:buAutoNum type="arabicPeriod"/>
            </a:pPr>
            <a:r>
              <a:rPr lang="it-IT" sz="2800" dirty="0">
                <a:highlight>
                  <a:srgbClr val="FFFF00"/>
                </a:highlight>
                <a:latin typeface="Garamond" panose="02020404030301010803" pitchFamily="18" charset="0"/>
              </a:rPr>
              <a:t>Raggiungere un equilibrio condiviso tra macro-obiettivi tecnici e sostenibilità delle politiche </a:t>
            </a:r>
            <a:r>
              <a:rPr lang="it-IT" sz="2800" dirty="0">
                <a:latin typeface="Garamond" panose="02020404030301010803" pitchFamily="18" charset="0"/>
              </a:rPr>
              <a:t>significa cristallizzare un qualche «modello» di processo di bilancio che ancora risulta difficile da applicare nel caso Italiano. Questo infatti permetterebbe di riconquistare una credibilità istituzionale che appare sempre di più come un </a:t>
            </a:r>
            <a:r>
              <a:rPr lang="it-IT" sz="2800" dirty="0" err="1">
                <a:latin typeface="Garamond" panose="02020404030301010803" pitchFamily="18" charset="0"/>
              </a:rPr>
              <a:t>pre</a:t>
            </a:r>
            <a:r>
              <a:rPr lang="it-IT" sz="2800" dirty="0">
                <a:latin typeface="Garamond" panose="02020404030301010803" pitchFamily="18" charset="0"/>
              </a:rPr>
              <a:t>-requisito per il rilancio della fiducia nel «sistema paese».</a:t>
            </a:r>
          </a:p>
        </p:txBody>
      </p:sp>
    </p:spTree>
    <p:extLst>
      <p:ext uri="{BB962C8B-B14F-4D97-AF65-F5344CB8AC3E}">
        <p14:creationId xmlns:p14="http://schemas.microsoft.com/office/powerpoint/2010/main" val="3005828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692696"/>
          </a:xfrm>
        </p:spPr>
        <p:txBody>
          <a:bodyPr/>
          <a:lstStyle/>
          <a:p>
            <a:pPr lvl="0" algn="ctr"/>
            <a:r>
              <a:rPr lang="it-IT" sz="2600" dirty="0">
                <a:latin typeface="Garamond" panose="02020404030301010803" pitchFamily="18" charset="0"/>
              </a:rPr>
              <a:t>Conclusione (3)</a:t>
            </a:r>
          </a:p>
          <a:p>
            <a:pPr lvl="0" algn="ctr"/>
            <a:endParaRPr lang="it-IT" sz="2600" dirty="0">
              <a:latin typeface="Garamond" panose="02020404030301010803" pitchFamily="18" charset="0"/>
            </a:endParaRPr>
          </a:p>
        </p:txBody>
      </p:sp>
      <p:sp>
        <p:nvSpPr>
          <p:cNvPr id="5" name="CasellaDiTesto 4">
            <a:extLst>
              <a:ext uri="{FF2B5EF4-FFF2-40B4-BE49-F238E27FC236}">
                <a16:creationId xmlns:a16="http://schemas.microsoft.com/office/drawing/2014/main" id="{A6FAAFF8-EBBC-2C4C-9EA4-DEBDC19EC069}"/>
              </a:ext>
            </a:extLst>
          </p:cNvPr>
          <p:cNvSpPr txBox="1"/>
          <p:nvPr/>
        </p:nvSpPr>
        <p:spPr>
          <a:xfrm>
            <a:off x="1728788" y="1785938"/>
            <a:ext cx="184731" cy="369332"/>
          </a:xfrm>
          <a:prstGeom prst="rect">
            <a:avLst/>
          </a:prstGeom>
          <a:noFill/>
        </p:spPr>
        <p:txBody>
          <a:bodyPr wrap="none" rtlCol="0">
            <a:spAutoFit/>
          </a:bodyPr>
          <a:lstStyle/>
          <a:p>
            <a:endParaRPr lang="en-GB" dirty="0"/>
          </a:p>
        </p:txBody>
      </p:sp>
      <p:sp>
        <p:nvSpPr>
          <p:cNvPr id="4" name="CasellaDiTesto 3">
            <a:extLst>
              <a:ext uri="{FF2B5EF4-FFF2-40B4-BE49-F238E27FC236}">
                <a16:creationId xmlns:a16="http://schemas.microsoft.com/office/drawing/2014/main" id="{A4593839-CB41-FD44-BDCF-F3E349627183}"/>
              </a:ext>
            </a:extLst>
          </p:cNvPr>
          <p:cNvSpPr txBox="1"/>
          <p:nvPr/>
        </p:nvSpPr>
        <p:spPr>
          <a:xfrm>
            <a:off x="0" y="404664"/>
            <a:ext cx="9144000" cy="3539430"/>
          </a:xfrm>
          <a:prstGeom prst="rect">
            <a:avLst/>
          </a:prstGeom>
          <a:noFill/>
        </p:spPr>
        <p:txBody>
          <a:bodyPr wrap="square" rtlCol="0">
            <a:spAutoFit/>
          </a:bodyPr>
          <a:lstStyle/>
          <a:p>
            <a:pPr marL="342900" indent="-342900" algn="just">
              <a:buAutoNum type="arabicPeriod"/>
            </a:pPr>
            <a:r>
              <a:rPr lang="it-IT" sz="2800" dirty="0">
                <a:latin typeface="Garamond" panose="02020404030301010803" pitchFamily="18" charset="0"/>
              </a:rPr>
              <a:t>La crisi Covid e i fondi EU del PNRR (e l’eventuale crescita della spesa per la difesa?) possono essere considerate recenti fasi espansive</a:t>
            </a:r>
          </a:p>
          <a:p>
            <a:pPr marL="342900" indent="-342900" algn="just">
              <a:buAutoNum type="arabicPeriod"/>
            </a:pPr>
            <a:endParaRPr lang="it-IT" sz="2800" dirty="0">
              <a:latin typeface="Garamond" panose="02020404030301010803" pitchFamily="18" charset="0"/>
            </a:endParaRPr>
          </a:p>
          <a:p>
            <a:pPr marL="342900" indent="-342900" algn="just">
              <a:buAutoNum type="arabicPeriod"/>
            </a:pPr>
            <a:endParaRPr lang="it-IT" sz="2800" dirty="0">
              <a:latin typeface="Garamond" panose="02020404030301010803" pitchFamily="18" charset="0"/>
            </a:endParaRPr>
          </a:p>
          <a:p>
            <a:pPr marL="342900" indent="-342900" algn="just">
              <a:buAutoNum type="arabicPeriod"/>
            </a:pPr>
            <a:r>
              <a:rPr lang="it-IT" sz="2800" dirty="0">
                <a:latin typeface="Garamond" panose="02020404030301010803" pitchFamily="18" charset="0"/>
              </a:rPr>
              <a:t>Il futuro non sarà roseo </a:t>
            </a:r>
            <a:r>
              <a:rPr lang="it-IT" sz="2800" dirty="0">
                <a:highlight>
                  <a:srgbClr val="FFFF00"/>
                </a:highlight>
                <a:latin typeface="Garamond" panose="02020404030301010803" pitchFamily="18" charset="0"/>
              </a:rPr>
              <a:t>se  non si </a:t>
            </a:r>
            <a:r>
              <a:rPr lang="it-IT" sz="2800" dirty="0" err="1">
                <a:highlight>
                  <a:srgbClr val="FFFF00"/>
                </a:highlight>
                <a:latin typeface="Garamond" panose="02020404030301010803" pitchFamily="18" charset="0"/>
              </a:rPr>
              <a:t>cristalizzerà</a:t>
            </a:r>
            <a:r>
              <a:rPr lang="it-IT" sz="2800" dirty="0">
                <a:highlight>
                  <a:srgbClr val="FFFF00"/>
                </a:highlight>
                <a:latin typeface="Garamond" panose="02020404030301010803" pitchFamily="18" charset="0"/>
              </a:rPr>
              <a:t> e si non renderà  rigido il processo di bilancio (come si cerca di fare con il PSB)</a:t>
            </a:r>
          </a:p>
        </p:txBody>
      </p:sp>
    </p:spTree>
    <p:extLst>
      <p:ext uri="{BB962C8B-B14F-4D97-AF65-F5344CB8AC3E}">
        <p14:creationId xmlns:p14="http://schemas.microsoft.com/office/powerpoint/2010/main" val="3104816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 calcmode="lin" valueType="num">
                                      <p:cBhvr additive="base">
                                        <p:cTn id="13"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764704"/>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delle poste in gioco (1)</a:t>
            </a:r>
          </a:p>
        </p:txBody>
      </p:sp>
      <p:sp>
        <p:nvSpPr>
          <p:cNvPr id="3" name="Segnaposto testo 2"/>
          <p:cNvSpPr>
            <a:spLocks noGrp="1"/>
          </p:cNvSpPr>
          <p:nvPr>
            <p:ph type="body" sz="quarter" idx="11"/>
          </p:nvPr>
        </p:nvSpPr>
        <p:spPr>
          <a:xfrm>
            <a:off x="107504" y="1052736"/>
            <a:ext cx="8856984" cy="5616624"/>
          </a:xfrm>
        </p:spPr>
        <p:txBody>
          <a:bodyPr/>
          <a:lstStyle/>
          <a:p>
            <a:pPr marL="285750" indent="-285750" algn="just">
              <a:buFont typeface="Arial" panose="020B0604020202020204" pitchFamily="34" charset="0"/>
              <a:buChar char="•"/>
            </a:pPr>
            <a:r>
              <a:rPr lang="it-IT" sz="2400" dirty="0">
                <a:latin typeface="Garamond" panose="02020404030301010803" pitchFamily="18" charset="0"/>
              </a:rPr>
              <a:t>evidente difformità tra il periodo della </a:t>
            </a:r>
            <a:r>
              <a:rPr lang="it-IT" sz="2400" i="1" dirty="0">
                <a:latin typeface="Garamond" panose="02020404030301010803" pitchFamily="18" charset="0"/>
              </a:rPr>
              <a:t>prima repubblica </a:t>
            </a:r>
            <a:r>
              <a:rPr lang="it-IT" sz="2400" dirty="0">
                <a:latin typeface="Garamond" panose="02020404030301010803" pitchFamily="18" charset="0"/>
              </a:rPr>
              <a:t>e gli ultimi tre decenni. </a:t>
            </a:r>
          </a:p>
          <a:p>
            <a:pPr marL="285750" indent="-285750" algn="just">
              <a:buFont typeface="Arial" panose="020B0604020202020204" pitchFamily="34" charset="0"/>
              <a:buChar char="•"/>
            </a:pPr>
            <a:r>
              <a:rPr lang="it-IT" sz="2400" dirty="0">
                <a:latin typeface="Garamond" panose="02020404030301010803" pitchFamily="18" charset="0"/>
              </a:rPr>
              <a:t>Fino all’inizio degli anni novanta il ciclo di bilancio italiano aveva mostrato </a:t>
            </a:r>
            <a:r>
              <a:rPr lang="it-IT" sz="2400" b="1" dirty="0">
                <a:latin typeface="Garamond" panose="02020404030301010803" pitchFamily="18" charset="0"/>
              </a:rPr>
              <a:t>l’assenza di una «regia politica» </a:t>
            </a:r>
            <a:r>
              <a:rPr lang="it-IT" sz="2400" dirty="0">
                <a:latin typeface="Garamond" panose="02020404030301010803" pitchFamily="18" charset="0"/>
              </a:rPr>
              <a:t>nel perseguimento degli obiettivi di finanza pubblica. </a:t>
            </a:r>
          </a:p>
          <a:p>
            <a:pPr marL="285750" indent="-285750" algn="just">
              <a:buFont typeface="Arial" panose="020B0604020202020204" pitchFamily="34" charset="0"/>
              <a:buChar char="•"/>
            </a:pPr>
            <a:r>
              <a:rPr lang="it-IT" sz="2400" dirty="0">
                <a:latin typeface="Garamond" panose="02020404030301010803" pitchFamily="18" charset="0"/>
              </a:rPr>
              <a:t>La </a:t>
            </a:r>
            <a:r>
              <a:rPr lang="it-IT" sz="2400" b="1" dirty="0">
                <a:latin typeface="Garamond" panose="02020404030301010803" pitchFamily="18" charset="0"/>
              </a:rPr>
              <a:t>deriva distributiva </a:t>
            </a:r>
            <a:r>
              <a:rPr lang="it-IT" sz="2400" dirty="0">
                <a:latin typeface="Garamond" panose="02020404030301010803" pitchFamily="18" charset="0"/>
              </a:rPr>
              <a:t>di questa politica non era venuta meno nemmeno con la </a:t>
            </a:r>
            <a:r>
              <a:rPr lang="it-IT" sz="2400" dirty="0" err="1">
                <a:latin typeface="Garamond" panose="02020404030301010803" pitchFamily="18" charset="0"/>
              </a:rPr>
              <a:t>tipicizzazione</a:t>
            </a:r>
            <a:r>
              <a:rPr lang="it-IT" sz="2400" dirty="0">
                <a:latin typeface="Garamond" panose="02020404030301010803" pitchFamily="18" charset="0"/>
              </a:rPr>
              <a:t> della normativa in materia, tesa al contenimento strutturale dei deficit annuali </a:t>
            </a:r>
          </a:p>
          <a:p>
            <a:pPr marL="285750" indent="-285750" algn="just">
              <a:buFont typeface="Arial" panose="020B0604020202020204" pitchFamily="34" charset="0"/>
              <a:buChar char="•"/>
            </a:pPr>
            <a:r>
              <a:rPr lang="it-IT" sz="2400" dirty="0">
                <a:latin typeface="Garamond" panose="02020404030301010803" pitchFamily="18" charset="0"/>
              </a:rPr>
              <a:t>Meno netta, rispetto alla scontata dialettica tra </a:t>
            </a:r>
            <a:r>
              <a:rPr lang="it-IT" sz="2400" i="1" dirty="0">
                <a:latin typeface="Garamond" panose="02020404030301010803" pitchFamily="18" charset="0"/>
              </a:rPr>
              <a:t>prima </a:t>
            </a:r>
            <a:r>
              <a:rPr lang="it-IT" sz="2400" dirty="0">
                <a:latin typeface="Garamond" panose="02020404030301010803" pitchFamily="18" charset="0"/>
              </a:rPr>
              <a:t>e </a:t>
            </a:r>
            <a:r>
              <a:rPr lang="it-IT" sz="2400" i="1" dirty="0">
                <a:latin typeface="Garamond" panose="02020404030301010803" pitchFamily="18" charset="0"/>
              </a:rPr>
              <a:t>seconda repubblica, </a:t>
            </a:r>
            <a:r>
              <a:rPr lang="it-IT" sz="2400" dirty="0">
                <a:latin typeface="Garamond" panose="02020404030301010803" pitchFamily="18" charset="0"/>
              </a:rPr>
              <a:t>risulta invece la lettura del periodo successivo. </a:t>
            </a:r>
            <a:r>
              <a:rPr lang="it-IT" sz="2400" dirty="0">
                <a:highlight>
                  <a:srgbClr val="FFFF00"/>
                </a:highlight>
                <a:latin typeface="Garamond" panose="02020404030301010803" pitchFamily="18" charset="0"/>
              </a:rPr>
              <a:t>Senza dubbio, possiamo genericamente identificare questo come un ciclo di politiche fiscali responsabili, </a:t>
            </a:r>
            <a:r>
              <a:rPr lang="it-IT" sz="2400" dirty="0">
                <a:latin typeface="Garamond" panose="02020404030301010803" pitchFamily="18" charset="0"/>
              </a:rPr>
              <a:t>connotato da una serie di obiettivi macro-economici ed accorgimenti procedurali capaci di garantire una inedita striscia di </a:t>
            </a:r>
            <a:r>
              <a:rPr lang="it-IT" sz="2400" i="1" dirty="0">
                <a:latin typeface="Garamond" panose="02020404030301010803" pitchFamily="18" charset="0"/>
              </a:rPr>
              <a:t>avanzi primari </a:t>
            </a:r>
            <a:r>
              <a:rPr lang="it-IT" sz="2400" dirty="0">
                <a:latin typeface="Garamond" panose="02020404030301010803" pitchFamily="18" charset="0"/>
              </a:rPr>
              <a:t>(Figura 1)</a:t>
            </a:r>
            <a:r>
              <a:rPr lang="it-IT" sz="2400" i="1" dirty="0">
                <a:latin typeface="Garamond" panose="02020404030301010803" pitchFamily="18" charset="0"/>
              </a:rPr>
              <a:t>. </a:t>
            </a:r>
            <a:endParaRPr lang="it-IT" sz="2400" dirty="0">
              <a:latin typeface="Garamond" panose="02020404030301010803" pitchFamily="18" charset="0"/>
            </a:endParaRPr>
          </a:p>
          <a:p>
            <a:pPr algn="just"/>
            <a:endParaRPr lang="it-IT" sz="2200" b="1" dirty="0">
              <a:latin typeface="Garamond" panose="02020404030301010803" pitchFamily="18" charset="0"/>
            </a:endParaRPr>
          </a:p>
        </p:txBody>
      </p:sp>
    </p:spTree>
    <p:extLst>
      <p:ext uri="{BB962C8B-B14F-4D97-AF65-F5344CB8AC3E}">
        <p14:creationId xmlns:p14="http://schemas.microsoft.com/office/powerpoint/2010/main" val="393595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764704"/>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delle poste in gioco (2)</a:t>
            </a:r>
          </a:p>
        </p:txBody>
      </p:sp>
      <p:pic>
        <p:nvPicPr>
          <p:cNvPr id="5" name="Immagine 4">
            <a:extLst>
              <a:ext uri="{FF2B5EF4-FFF2-40B4-BE49-F238E27FC236}">
                <a16:creationId xmlns:a16="http://schemas.microsoft.com/office/drawing/2014/main" id="{B1025C8F-3CA3-BF42-8557-5713F41BE3AE}"/>
              </a:ext>
            </a:extLst>
          </p:cNvPr>
          <p:cNvPicPr/>
          <p:nvPr/>
        </p:nvPicPr>
        <p:blipFill>
          <a:blip r:embed="rId2"/>
          <a:stretch>
            <a:fillRect/>
          </a:stretch>
        </p:blipFill>
        <p:spPr>
          <a:xfrm>
            <a:off x="539552" y="1052736"/>
            <a:ext cx="8208912" cy="5400600"/>
          </a:xfrm>
          <a:prstGeom prst="rect">
            <a:avLst/>
          </a:prstGeom>
        </p:spPr>
      </p:pic>
    </p:spTree>
    <p:extLst>
      <p:ext uri="{BB962C8B-B14F-4D97-AF65-F5344CB8AC3E}">
        <p14:creationId xmlns:p14="http://schemas.microsoft.com/office/powerpoint/2010/main" val="317473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2695199E-C7D0-08DF-4F45-6519D10B3E5C}"/>
              </a:ext>
            </a:extLst>
          </p:cNvPr>
          <p:cNvPicPr>
            <a:picLocks noChangeAspect="1"/>
          </p:cNvPicPr>
          <p:nvPr/>
        </p:nvPicPr>
        <p:blipFill>
          <a:blip r:embed="rId2"/>
          <a:stretch>
            <a:fillRect/>
          </a:stretch>
        </p:blipFill>
        <p:spPr>
          <a:xfrm>
            <a:off x="44400" y="152636"/>
            <a:ext cx="9099600" cy="6552728"/>
          </a:xfrm>
          <a:prstGeom prst="rect">
            <a:avLst/>
          </a:prstGeom>
        </p:spPr>
      </p:pic>
    </p:spTree>
    <p:extLst>
      <p:ext uri="{BB962C8B-B14F-4D97-AF65-F5344CB8AC3E}">
        <p14:creationId xmlns:p14="http://schemas.microsoft.com/office/powerpoint/2010/main" val="5570246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7F0EF773-7EDD-3660-FE33-D83C2B8FB5D8}"/>
              </a:ext>
            </a:extLst>
          </p:cNvPr>
          <p:cNvSpPr>
            <a:spLocks noGrp="1"/>
          </p:cNvSpPr>
          <p:nvPr>
            <p:ph type="body" sz="quarter" idx="10"/>
          </p:nvPr>
        </p:nvSpPr>
        <p:spPr/>
        <p:txBody>
          <a:bodyPr/>
          <a:lstStyle/>
          <a:p>
            <a:endParaRPr lang="en-GB"/>
          </a:p>
        </p:txBody>
      </p:sp>
      <p:pic>
        <p:nvPicPr>
          <p:cNvPr id="6" name="Immagine 5">
            <a:extLst>
              <a:ext uri="{FF2B5EF4-FFF2-40B4-BE49-F238E27FC236}">
                <a16:creationId xmlns:a16="http://schemas.microsoft.com/office/drawing/2014/main" id="{CA09ACF9-1106-4F0A-84C8-0B3AC2D97E3A}"/>
              </a:ext>
            </a:extLst>
          </p:cNvPr>
          <p:cNvPicPr>
            <a:picLocks noChangeAspect="1"/>
          </p:cNvPicPr>
          <p:nvPr/>
        </p:nvPicPr>
        <p:blipFill>
          <a:blip r:embed="rId2"/>
          <a:stretch>
            <a:fillRect/>
          </a:stretch>
        </p:blipFill>
        <p:spPr>
          <a:xfrm>
            <a:off x="0" y="0"/>
            <a:ext cx="9144000" cy="6858000"/>
          </a:xfrm>
          <a:prstGeom prst="rect">
            <a:avLst/>
          </a:prstGeom>
        </p:spPr>
      </p:pic>
      <p:sp>
        <p:nvSpPr>
          <p:cNvPr id="3" name="Segnaposto testo 2">
            <a:extLst>
              <a:ext uri="{FF2B5EF4-FFF2-40B4-BE49-F238E27FC236}">
                <a16:creationId xmlns:a16="http://schemas.microsoft.com/office/drawing/2014/main" id="{3A2D67A3-AFD2-62BB-C384-F66CF72D8DD3}"/>
              </a:ext>
            </a:extLst>
          </p:cNvPr>
          <p:cNvSpPr>
            <a:spLocks noGrp="1"/>
          </p:cNvSpPr>
          <p:nvPr>
            <p:ph type="body" sz="quarter" idx="11"/>
          </p:nvPr>
        </p:nvSpPr>
        <p:spPr/>
        <p:txBody>
          <a:bodyPr/>
          <a:lstStyle/>
          <a:p>
            <a:endParaRPr lang="en-GB" dirty="0"/>
          </a:p>
        </p:txBody>
      </p:sp>
    </p:spTree>
    <p:extLst>
      <p:ext uri="{BB962C8B-B14F-4D97-AF65-F5344CB8AC3E}">
        <p14:creationId xmlns:p14="http://schemas.microsoft.com/office/powerpoint/2010/main" val="3526574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CEC32D-8C02-E02E-7B2D-E822599685C9}"/>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C9C10DFF-18DE-D17D-7CD4-C88AAB0B7C95}"/>
              </a:ext>
            </a:extLst>
          </p:cNvPr>
          <p:cNvSpPr>
            <a:spLocks noGrp="1"/>
          </p:cNvSpPr>
          <p:nvPr>
            <p:ph type="body" sz="quarter" idx="10"/>
          </p:nvPr>
        </p:nvSpPr>
        <p:spPr/>
        <p:txBody>
          <a:bodyPr/>
          <a:lstStyle/>
          <a:p>
            <a:endParaRPr lang="en-GB" dirty="0"/>
          </a:p>
        </p:txBody>
      </p:sp>
      <p:graphicFrame>
        <p:nvGraphicFramePr>
          <p:cNvPr id="4" name="Tabella 3">
            <a:extLst>
              <a:ext uri="{FF2B5EF4-FFF2-40B4-BE49-F238E27FC236}">
                <a16:creationId xmlns:a16="http://schemas.microsoft.com/office/drawing/2014/main" id="{754D407E-5718-FBAA-8D1B-6B727B640D0E}"/>
              </a:ext>
            </a:extLst>
          </p:cNvPr>
          <p:cNvGraphicFramePr>
            <a:graphicFrameLocks noGrp="1"/>
          </p:cNvGraphicFramePr>
          <p:nvPr>
            <p:extLst>
              <p:ext uri="{D42A27DB-BD31-4B8C-83A1-F6EECF244321}">
                <p14:modId xmlns:p14="http://schemas.microsoft.com/office/powerpoint/2010/main" val="2559615849"/>
              </p:ext>
            </p:extLst>
          </p:nvPr>
        </p:nvGraphicFramePr>
        <p:xfrm>
          <a:off x="90490" y="116632"/>
          <a:ext cx="8946003" cy="5773632"/>
        </p:xfrm>
        <a:graphic>
          <a:graphicData uri="http://schemas.openxmlformats.org/drawingml/2006/table">
            <a:tbl>
              <a:tblPr>
                <a:tableStyleId>{5C22544A-7EE6-4342-B048-85BDC9FD1C3A}</a:tableStyleId>
              </a:tblPr>
              <a:tblGrid>
                <a:gridCol w="3392728">
                  <a:extLst>
                    <a:ext uri="{9D8B030D-6E8A-4147-A177-3AD203B41FA5}">
                      <a16:colId xmlns:a16="http://schemas.microsoft.com/office/drawing/2014/main" val="320603047"/>
                    </a:ext>
                  </a:extLst>
                </a:gridCol>
                <a:gridCol w="793325">
                  <a:extLst>
                    <a:ext uri="{9D8B030D-6E8A-4147-A177-3AD203B41FA5}">
                      <a16:colId xmlns:a16="http://schemas.microsoft.com/office/drawing/2014/main" val="2167160037"/>
                    </a:ext>
                  </a:extLst>
                </a:gridCol>
                <a:gridCol w="793325">
                  <a:extLst>
                    <a:ext uri="{9D8B030D-6E8A-4147-A177-3AD203B41FA5}">
                      <a16:colId xmlns:a16="http://schemas.microsoft.com/office/drawing/2014/main" val="3147258076"/>
                    </a:ext>
                  </a:extLst>
                </a:gridCol>
                <a:gridCol w="793325">
                  <a:extLst>
                    <a:ext uri="{9D8B030D-6E8A-4147-A177-3AD203B41FA5}">
                      <a16:colId xmlns:a16="http://schemas.microsoft.com/office/drawing/2014/main" val="1986674992"/>
                    </a:ext>
                  </a:extLst>
                </a:gridCol>
                <a:gridCol w="793325">
                  <a:extLst>
                    <a:ext uri="{9D8B030D-6E8A-4147-A177-3AD203B41FA5}">
                      <a16:colId xmlns:a16="http://schemas.microsoft.com/office/drawing/2014/main" val="2281765690"/>
                    </a:ext>
                  </a:extLst>
                </a:gridCol>
                <a:gridCol w="793325">
                  <a:extLst>
                    <a:ext uri="{9D8B030D-6E8A-4147-A177-3AD203B41FA5}">
                      <a16:colId xmlns:a16="http://schemas.microsoft.com/office/drawing/2014/main" val="1373508191"/>
                    </a:ext>
                  </a:extLst>
                </a:gridCol>
                <a:gridCol w="793325">
                  <a:extLst>
                    <a:ext uri="{9D8B030D-6E8A-4147-A177-3AD203B41FA5}">
                      <a16:colId xmlns:a16="http://schemas.microsoft.com/office/drawing/2014/main" val="3837558988"/>
                    </a:ext>
                  </a:extLst>
                </a:gridCol>
                <a:gridCol w="793325">
                  <a:extLst>
                    <a:ext uri="{9D8B030D-6E8A-4147-A177-3AD203B41FA5}">
                      <a16:colId xmlns:a16="http://schemas.microsoft.com/office/drawing/2014/main" val="1792255503"/>
                    </a:ext>
                  </a:extLst>
                </a:gridCol>
              </a:tblGrid>
              <a:tr h="295074">
                <a:tc>
                  <a:txBody>
                    <a:bodyPr/>
                    <a:lstStyle/>
                    <a:p>
                      <a:pPr algn="l" fontAlgn="b">
                        <a:buNone/>
                      </a:pPr>
                      <a:r>
                        <a:rPr lang="it-IT" sz="500" u="none" strike="noStrike">
                          <a:effectLst/>
                        </a:rPr>
                        <a:t> </a:t>
                      </a:r>
                      <a:endParaRPr lang="it-IT" sz="500" b="1" i="0" u="none" strike="noStrike">
                        <a:solidFill>
                          <a:srgbClr val="000000"/>
                        </a:solidFill>
                        <a:effectLst/>
                        <a:latin typeface="Calibri" panose="020F0502020204030204" pitchFamily="34" charset="0"/>
                      </a:endParaRPr>
                    </a:p>
                  </a:txBody>
                  <a:tcPr marL="66963" marR="5580" marT="5580" marB="0" anchor="b"/>
                </a:tc>
                <a:tc>
                  <a:txBody>
                    <a:bodyPr/>
                    <a:lstStyle/>
                    <a:p>
                      <a:pPr algn="l" fontAlgn="b">
                        <a:buNone/>
                      </a:pPr>
                      <a:r>
                        <a:rPr lang="it-IT" sz="500" u="none" strike="noStrike">
                          <a:effectLst/>
                        </a:rPr>
                        <a:t> </a:t>
                      </a:r>
                      <a:endParaRPr lang="it-IT" sz="500" b="1" i="0" u="none" strike="noStrike">
                        <a:solidFill>
                          <a:srgbClr val="000000"/>
                        </a:solidFill>
                        <a:effectLst/>
                        <a:latin typeface="Calibri" panose="020F0502020204030204" pitchFamily="34" charset="0"/>
                      </a:endParaRPr>
                    </a:p>
                  </a:txBody>
                  <a:tcPr marL="66963" marR="5580" marT="5580" marB="0" anchor="b"/>
                </a:tc>
                <a:tc>
                  <a:txBody>
                    <a:bodyPr/>
                    <a:lstStyle/>
                    <a:p>
                      <a:pPr algn="ctr" fontAlgn="b">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5580" marR="5580" marT="5580" marB="0" anchor="b"/>
                </a:tc>
                <a:tc>
                  <a:txBody>
                    <a:bodyPr/>
                    <a:lstStyle/>
                    <a:p>
                      <a:pPr algn="ctr" fontAlgn="b">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5580" marR="5580" marT="5580" marB="0" anchor="b"/>
                </a:tc>
                <a:tc>
                  <a:txBody>
                    <a:bodyPr/>
                    <a:lstStyle/>
                    <a:p>
                      <a:pPr algn="ctr" fontAlgn="b">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5580" marR="5580" marT="5580" marB="0" anchor="b"/>
                </a:tc>
                <a:tc>
                  <a:txBody>
                    <a:bodyPr/>
                    <a:lstStyle/>
                    <a:p>
                      <a:pPr algn="ctr" fontAlgn="b">
                        <a:buNone/>
                      </a:pPr>
                      <a:r>
                        <a:rPr lang="it-IT" sz="600" u="none" strike="noStrike">
                          <a:effectLst/>
                        </a:rPr>
                        <a:t> </a:t>
                      </a:r>
                      <a:endParaRPr lang="it-IT" sz="600" b="0" i="0" u="none" strike="noStrike">
                        <a:solidFill>
                          <a:srgbClr val="000000"/>
                        </a:solidFill>
                        <a:effectLst/>
                        <a:latin typeface="Calibri" panose="020F0502020204030204" pitchFamily="34" charset="0"/>
                      </a:endParaRPr>
                    </a:p>
                  </a:txBody>
                  <a:tcPr marL="5580" marR="5580" marT="5580" marB="0" anchor="b"/>
                </a:tc>
                <a:tc>
                  <a:txBody>
                    <a:bodyPr/>
                    <a:lstStyle/>
                    <a:p>
                      <a:pPr algn="l" fontAlgn="b">
                        <a:buNone/>
                      </a:pPr>
                      <a:endParaRPr lang="it-IT" sz="600" b="0" i="0" u="none" strike="noStrike">
                        <a:solidFill>
                          <a:srgbClr val="000000"/>
                        </a:solidFill>
                        <a:effectLst/>
                        <a:latin typeface="Calibri" panose="020F0502020204030204" pitchFamily="34" charset="0"/>
                      </a:endParaRPr>
                    </a:p>
                  </a:txBody>
                  <a:tcPr marL="5580" marR="5580" marT="5580" marB="0" anchor="b"/>
                </a:tc>
                <a:tc>
                  <a:txBody>
                    <a:bodyPr/>
                    <a:lstStyle/>
                    <a:p>
                      <a:pPr algn="l" fontAlgn="b">
                        <a:buNone/>
                      </a:pPr>
                      <a:endParaRPr lang="it-IT" sz="600" b="0" i="0" u="none" strike="noStrike">
                        <a:solidFill>
                          <a:srgbClr val="000000"/>
                        </a:solidFill>
                        <a:effectLst/>
                        <a:latin typeface="Calibri" panose="020F0502020204030204" pitchFamily="34" charset="0"/>
                      </a:endParaRPr>
                    </a:p>
                  </a:txBody>
                  <a:tcPr marL="5580" marR="5580" marT="5580" marB="0" anchor="b"/>
                </a:tc>
                <a:extLst>
                  <a:ext uri="{0D108BD9-81ED-4DB2-BD59-A6C34878D82A}">
                    <a16:rowId xmlns:a16="http://schemas.microsoft.com/office/drawing/2014/main" val="185302242"/>
                  </a:ext>
                </a:extLst>
              </a:tr>
              <a:tr h="865552">
                <a:tc>
                  <a:txBody>
                    <a:bodyPr/>
                    <a:lstStyle/>
                    <a:p>
                      <a:pPr algn="ctr" fontAlgn="ctr">
                        <a:buNone/>
                      </a:pPr>
                      <a:r>
                        <a:rPr lang="it-IT" sz="1400" b="1" u="none" strike="noStrike" dirty="0">
                          <a:effectLst/>
                          <a:latin typeface="Garamond" panose="02020404030301010803" pitchFamily="18" charset="0"/>
                        </a:rPr>
                        <a:t> </a:t>
                      </a:r>
                      <a:endParaRPr lang="it-IT" sz="1400" b="1" i="0" u="none" strike="noStrike" dirty="0">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dirty="0">
                          <a:effectLst/>
                          <a:latin typeface="Garamond" panose="02020404030301010803" pitchFamily="18" charset="0"/>
                        </a:rPr>
                        <a:t>2023</a:t>
                      </a:r>
                      <a:endParaRPr lang="it-IT" sz="1400" b="1" i="0" u="none" strike="noStrike" dirty="0">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dirty="0">
                          <a:effectLst/>
                          <a:latin typeface="Garamond" panose="02020404030301010803" pitchFamily="18" charset="0"/>
                        </a:rPr>
                        <a:t>2024</a:t>
                      </a:r>
                      <a:endParaRPr lang="it-IT" sz="1400" b="1" i="0" u="none" strike="noStrike" dirty="0">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dirty="0">
                          <a:effectLst/>
                          <a:latin typeface="Garamond" panose="02020404030301010803" pitchFamily="18" charset="0"/>
                        </a:rPr>
                        <a:t>2025</a:t>
                      </a:r>
                      <a:endParaRPr lang="it-IT" sz="1400" b="1" i="0" u="none" strike="noStrike" dirty="0">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a:effectLst/>
                          <a:latin typeface="Garamond" panose="02020404030301010803" pitchFamily="18" charset="0"/>
                        </a:rPr>
                        <a:t>2026</a:t>
                      </a:r>
                      <a:endParaRPr lang="it-IT" sz="1400" b="1" i="0" u="none" strike="noStrike">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a:effectLst/>
                          <a:latin typeface="Garamond" panose="02020404030301010803" pitchFamily="18" charset="0"/>
                        </a:rPr>
                        <a:t>2027</a:t>
                      </a:r>
                      <a:endParaRPr lang="it-IT" sz="1400" b="1" i="0" u="none" strike="noStrike">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a:effectLst/>
                          <a:latin typeface="Garamond" panose="02020404030301010803" pitchFamily="18" charset="0"/>
                        </a:rPr>
                        <a:t>2028</a:t>
                      </a:r>
                      <a:endParaRPr lang="it-IT" sz="1400" b="1" i="0" u="none" strike="noStrike">
                        <a:solidFill>
                          <a:srgbClr val="FFFFFF"/>
                        </a:solidFill>
                        <a:effectLst/>
                        <a:latin typeface="Garamond" panose="02020404030301010803" pitchFamily="18" charset="0"/>
                      </a:endParaRPr>
                    </a:p>
                  </a:txBody>
                  <a:tcPr marL="5580" marR="5580" marT="5580" marB="0" anchor="ctr"/>
                </a:tc>
                <a:tc>
                  <a:txBody>
                    <a:bodyPr/>
                    <a:lstStyle/>
                    <a:p>
                      <a:pPr algn="ctr" fontAlgn="ctr">
                        <a:buNone/>
                      </a:pPr>
                      <a:r>
                        <a:rPr lang="it-IT" sz="1400" b="1" u="none" strike="noStrike">
                          <a:effectLst/>
                          <a:latin typeface="Garamond" panose="02020404030301010803" pitchFamily="18" charset="0"/>
                        </a:rPr>
                        <a:t>2029</a:t>
                      </a:r>
                      <a:endParaRPr lang="it-IT" sz="1400" b="1" i="0" u="none" strike="noStrike">
                        <a:solidFill>
                          <a:srgbClr val="FFFFFF"/>
                        </a:solidFill>
                        <a:effectLst/>
                        <a:latin typeface="Garamond" panose="02020404030301010803" pitchFamily="18" charset="0"/>
                      </a:endParaRPr>
                    </a:p>
                  </a:txBody>
                  <a:tcPr marL="5580" marR="5580" marT="5580" marB="0" anchor="ctr"/>
                </a:tc>
                <a:extLst>
                  <a:ext uri="{0D108BD9-81ED-4DB2-BD59-A6C34878D82A}">
                    <a16:rowId xmlns:a16="http://schemas.microsoft.com/office/drawing/2014/main" val="3312716968"/>
                  </a:ext>
                </a:extLst>
              </a:tr>
              <a:tr h="1022927">
                <a:tc>
                  <a:txBody>
                    <a:bodyPr/>
                    <a:lstStyle/>
                    <a:p>
                      <a:pPr algn="l" fontAlgn="ctr">
                        <a:buNone/>
                      </a:pPr>
                      <a:r>
                        <a:rPr lang="it-IT" sz="1400" b="1" u="none" strike="noStrike" dirty="0">
                          <a:effectLst/>
                          <a:latin typeface="Garamond" panose="02020404030301010803" pitchFamily="18" charset="0"/>
                        </a:rPr>
                        <a:t>Crescita della spesa netta finanziata a livello nazionale (var. % annua)</a:t>
                      </a:r>
                      <a:endParaRPr lang="it-IT" sz="1400" b="1" i="0" u="none" strike="noStrike" dirty="0">
                        <a:solidFill>
                          <a:srgbClr val="000000"/>
                        </a:solidFill>
                        <a:effectLst/>
                        <a:latin typeface="Garamond" panose="02020404030301010803" pitchFamily="18" charset="0"/>
                      </a:endParaRPr>
                    </a:p>
                  </a:txBody>
                  <a:tcPr marL="66963" marR="5580" marT="5580" marB="0" anchor="ctr">
                    <a:solidFill>
                      <a:schemeClr val="bg2"/>
                    </a:solidFill>
                  </a:tcPr>
                </a:tc>
                <a:tc>
                  <a:txBody>
                    <a:bodyPr/>
                    <a:lstStyle/>
                    <a:p>
                      <a:pPr algn="ctr" fontAlgn="ctr">
                        <a:buNone/>
                      </a:pPr>
                      <a:r>
                        <a:rPr lang="it-IT" sz="1400" b="1" u="none" strike="noStrike" dirty="0">
                          <a:effectLst/>
                          <a:latin typeface="Garamond" panose="02020404030301010803" pitchFamily="18" charset="0"/>
                        </a:rPr>
                        <a:t> </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-1,9</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1,3</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effectLst/>
                          <a:latin typeface="Garamond" panose="02020404030301010803" pitchFamily="18" charset="0"/>
                        </a:rPr>
                        <a:t>1,6</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effectLst/>
                          <a:latin typeface="Garamond" panose="02020404030301010803" pitchFamily="18" charset="0"/>
                        </a:rPr>
                        <a:t>1,9</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effectLst/>
                          <a:latin typeface="Garamond" panose="02020404030301010803" pitchFamily="18" charset="0"/>
                        </a:rPr>
                        <a:t>1,7</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bg2"/>
                    </a:solidFill>
                  </a:tcPr>
                </a:tc>
                <a:tc>
                  <a:txBody>
                    <a:bodyPr/>
                    <a:lstStyle/>
                    <a:p>
                      <a:pPr algn="ctr" fontAlgn="ctr">
                        <a:buNone/>
                      </a:pPr>
                      <a:r>
                        <a:rPr lang="it-IT" sz="1400" b="1" u="none" strike="noStrike" dirty="0">
                          <a:effectLst/>
                          <a:latin typeface="Garamond" panose="02020404030301010803" pitchFamily="18" charset="0"/>
                        </a:rPr>
                        <a:t>1,5</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bg2"/>
                    </a:solidFill>
                  </a:tcPr>
                </a:tc>
                <a:extLst>
                  <a:ext uri="{0D108BD9-81ED-4DB2-BD59-A6C34878D82A}">
                    <a16:rowId xmlns:a16="http://schemas.microsoft.com/office/drawing/2014/main" val="988202934"/>
                  </a:ext>
                </a:extLst>
              </a:tr>
              <a:tr h="1022927">
                <a:tc>
                  <a:txBody>
                    <a:bodyPr/>
                    <a:lstStyle/>
                    <a:p>
                      <a:pPr algn="l" fontAlgn="ctr">
                        <a:buNone/>
                      </a:pPr>
                      <a:r>
                        <a:rPr lang="it-IT" sz="1400" b="1" u="none" strike="noStrike" dirty="0">
                          <a:effectLst/>
                          <a:latin typeface="Garamond" panose="02020404030301010803" pitchFamily="18" charset="0"/>
                        </a:rPr>
                        <a:t>Indebitamento netto (% del Pil)</a:t>
                      </a:r>
                      <a:endParaRPr lang="it-IT" sz="1400" b="1" i="0" u="none" strike="noStrike" dirty="0">
                        <a:solidFill>
                          <a:srgbClr val="000000"/>
                        </a:solidFill>
                        <a:effectLst/>
                        <a:latin typeface="Garamond" panose="02020404030301010803" pitchFamily="18" charset="0"/>
                      </a:endParaRPr>
                    </a:p>
                  </a:txBody>
                  <a:tcPr marL="66963"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-7,2</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-3,8</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-3,3</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-2,8</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-2,6</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-2,3</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-1,8</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tx2">
                        <a:lumMod val="20000"/>
                        <a:lumOff val="80000"/>
                      </a:schemeClr>
                    </a:solidFill>
                  </a:tcPr>
                </a:tc>
                <a:extLst>
                  <a:ext uri="{0D108BD9-81ED-4DB2-BD59-A6C34878D82A}">
                    <a16:rowId xmlns:a16="http://schemas.microsoft.com/office/drawing/2014/main" val="1036343042"/>
                  </a:ext>
                </a:extLst>
              </a:tr>
              <a:tr h="1022927">
                <a:tc>
                  <a:txBody>
                    <a:bodyPr/>
                    <a:lstStyle/>
                    <a:p>
                      <a:pPr algn="l" fontAlgn="ctr">
                        <a:buNone/>
                      </a:pPr>
                      <a:r>
                        <a:rPr lang="it-IT" sz="1400" b="1" u="none" strike="noStrike" dirty="0">
                          <a:effectLst/>
                          <a:latin typeface="Garamond" panose="02020404030301010803" pitchFamily="18" charset="0"/>
                        </a:rPr>
                        <a:t>Saldo primario  (% del Pil)</a:t>
                      </a:r>
                      <a:endParaRPr lang="it-IT" sz="1400" b="1" i="0" u="none" strike="noStrike" dirty="0">
                        <a:solidFill>
                          <a:srgbClr val="000000"/>
                        </a:solidFill>
                        <a:effectLst/>
                        <a:latin typeface="Garamond" panose="02020404030301010803" pitchFamily="18" charset="0"/>
                      </a:endParaRPr>
                    </a:p>
                  </a:txBody>
                  <a:tcPr marL="66963" marR="5580" marT="5580" marB="0" anchor="ctr">
                    <a:solidFill>
                      <a:schemeClr val="accent6">
                        <a:lumMod val="40000"/>
                        <a:lumOff val="60000"/>
                      </a:schemeClr>
                    </a:solidFill>
                  </a:tcPr>
                </a:tc>
                <a:tc>
                  <a:txBody>
                    <a:bodyPr/>
                    <a:lstStyle/>
                    <a:p>
                      <a:pPr algn="ctr" fontAlgn="ctr">
                        <a:buNone/>
                      </a:pPr>
                      <a:r>
                        <a:rPr lang="it-IT" sz="1400" b="1" u="none" strike="noStrike" dirty="0">
                          <a:solidFill>
                            <a:srgbClr val="FF0000"/>
                          </a:solidFill>
                          <a:effectLst/>
                          <a:latin typeface="Garamond" panose="02020404030301010803" pitchFamily="18" charset="0"/>
                        </a:rPr>
                        <a:t>-3,5</a:t>
                      </a:r>
                      <a:endParaRPr lang="it-IT" sz="1400" b="1" i="0" u="none" strike="noStrike" dirty="0">
                        <a:solidFill>
                          <a:srgbClr val="FF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0,1</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0,6</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1,1</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1,5</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1,9</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tc>
                  <a:txBody>
                    <a:bodyPr/>
                    <a:lstStyle/>
                    <a:p>
                      <a:pPr algn="ctr" fontAlgn="ctr">
                        <a:buNone/>
                      </a:pPr>
                      <a:r>
                        <a:rPr lang="it-IT" sz="1400" b="1" u="none" strike="noStrike" dirty="0">
                          <a:effectLst/>
                          <a:latin typeface="Garamond" panose="02020404030301010803" pitchFamily="18" charset="0"/>
                        </a:rPr>
                        <a:t>2,4</a:t>
                      </a:r>
                      <a:endParaRPr lang="it-IT" sz="1400" b="1" i="0" u="none" strike="noStrike" dirty="0">
                        <a:solidFill>
                          <a:srgbClr val="000000"/>
                        </a:solidFill>
                        <a:effectLst/>
                        <a:latin typeface="Garamond" panose="02020404030301010803" pitchFamily="18" charset="0"/>
                      </a:endParaRPr>
                    </a:p>
                  </a:txBody>
                  <a:tcPr marL="5580" marR="5580" marT="5580" marB="0" anchor="ctr">
                    <a:solidFill>
                      <a:schemeClr val="accent6">
                        <a:lumMod val="40000"/>
                        <a:lumOff val="60000"/>
                      </a:schemeClr>
                    </a:solidFill>
                  </a:tcPr>
                </a:tc>
                <a:extLst>
                  <a:ext uri="{0D108BD9-81ED-4DB2-BD59-A6C34878D82A}">
                    <a16:rowId xmlns:a16="http://schemas.microsoft.com/office/drawing/2014/main" val="2638650386"/>
                  </a:ext>
                </a:extLst>
              </a:tr>
              <a:tr h="1022927">
                <a:tc>
                  <a:txBody>
                    <a:bodyPr/>
                    <a:lstStyle/>
                    <a:p>
                      <a:pPr algn="l" fontAlgn="ctr">
                        <a:buNone/>
                      </a:pPr>
                      <a:r>
                        <a:rPr lang="it-IT" sz="1400" b="1" u="none" strike="noStrike" dirty="0">
                          <a:effectLst/>
                          <a:latin typeface="Garamond" panose="02020404030301010803" pitchFamily="18" charset="0"/>
                        </a:rPr>
                        <a:t>Debito pubblico  (% del Pil)</a:t>
                      </a:r>
                      <a:endParaRPr lang="it-IT" sz="1400" b="1" i="0" u="none" strike="noStrike" dirty="0">
                        <a:solidFill>
                          <a:srgbClr val="000000"/>
                        </a:solidFill>
                        <a:effectLst/>
                        <a:latin typeface="Garamond" panose="02020404030301010803" pitchFamily="18" charset="0"/>
                      </a:endParaRPr>
                    </a:p>
                  </a:txBody>
                  <a:tcPr marL="66963"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134,8</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135,8</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136,9</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137,8</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137,5</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136,4</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tc>
                  <a:txBody>
                    <a:bodyPr/>
                    <a:lstStyle/>
                    <a:p>
                      <a:pPr algn="ctr" fontAlgn="ctr">
                        <a:buNone/>
                      </a:pPr>
                      <a:r>
                        <a:rPr lang="it-IT" sz="1400" b="1" u="none" strike="noStrike" dirty="0">
                          <a:effectLst/>
                          <a:latin typeface="Garamond" panose="02020404030301010803" pitchFamily="18" charset="0"/>
                        </a:rPr>
                        <a:t>134,9</a:t>
                      </a:r>
                      <a:endParaRPr lang="it-IT" sz="1400" b="1" i="0" u="none" strike="noStrike" dirty="0">
                        <a:solidFill>
                          <a:srgbClr val="000000"/>
                        </a:solidFill>
                        <a:effectLst/>
                        <a:latin typeface="Garamond" panose="02020404030301010803" pitchFamily="18" charset="0"/>
                      </a:endParaRPr>
                    </a:p>
                  </a:txBody>
                  <a:tcPr marL="5580" marR="5580" marT="5580" marB="0" anchor="ctr">
                    <a:solidFill>
                      <a:srgbClr val="FF0000"/>
                    </a:solidFill>
                  </a:tcPr>
                </a:tc>
                <a:extLst>
                  <a:ext uri="{0D108BD9-81ED-4DB2-BD59-A6C34878D82A}">
                    <a16:rowId xmlns:a16="http://schemas.microsoft.com/office/drawing/2014/main" val="2675311128"/>
                  </a:ext>
                </a:extLst>
              </a:tr>
              <a:tr h="521298">
                <a:tc>
                  <a:txBody>
                    <a:bodyPr/>
                    <a:lstStyle/>
                    <a:p>
                      <a:pPr algn="l" fontAlgn="ctr">
                        <a:buNone/>
                      </a:pPr>
                      <a:r>
                        <a:rPr lang="it-IT" sz="500" u="none" strike="noStrike">
                          <a:effectLst/>
                        </a:rPr>
                        <a:t>Fonte: Piano strutturale di bilancio di medio termine 2025-2029</a:t>
                      </a: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ctr">
                        <a:buNone/>
                      </a:pPr>
                      <a:endParaRPr lang="it-IT" sz="500" b="0" i="1" u="none" strike="noStrike">
                        <a:solidFill>
                          <a:srgbClr val="000000"/>
                        </a:solidFill>
                        <a:effectLst/>
                        <a:latin typeface="Frutiger LT 45 Light"/>
                      </a:endParaRPr>
                    </a:p>
                  </a:txBody>
                  <a:tcPr marL="5580" marR="5580" marT="5580" marB="0" anchor="ctr"/>
                </a:tc>
                <a:tc>
                  <a:txBody>
                    <a:bodyPr/>
                    <a:lstStyle/>
                    <a:p>
                      <a:pPr algn="l" fontAlgn="b">
                        <a:buNone/>
                      </a:pPr>
                      <a:endParaRPr lang="it-IT" sz="600" b="0" i="0" u="none" strike="noStrike" dirty="0">
                        <a:solidFill>
                          <a:srgbClr val="000000"/>
                        </a:solidFill>
                        <a:effectLst/>
                        <a:latin typeface="Calibri" panose="020F0502020204030204" pitchFamily="34" charset="0"/>
                      </a:endParaRPr>
                    </a:p>
                  </a:txBody>
                  <a:tcPr marL="5580" marR="5580" marT="5580" marB="0" anchor="b"/>
                </a:tc>
                <a:extLst>
                  <a:ext uri="{0D108BD9-81ED-4DB2-BD59-A6C34878D82A}">
                    <a16:rowId xmlns:a16="http://schemas.microsoft.com/office/drawing/2014/main" val="2481771715"/>
                  </a:ext>
                </a:extLst>
              </a:tr>
            </a:tbl>
          </a:graphicData>
        </a:graphic>
      </p:graphicFrame>
    </p:spTree>
    <p:extLst>
      <p:ext uri="{BB962C8B-B14F-4D97-AF65-F5344CB8AC3E}">
        <p14:creationId xmlns:p14="http://schemas.microsoft.com/office/powerpoint/2010/main" val="81926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764704"/>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delle poste in gioco (3)</a:t>
            </a:r>
          </a:p>
        </p:txBody>
      </p:sp>
      <p:sp>
        <p:nvSpPr>
          <p:cNvPr id="4" name="Rettangolo 3">
            <a:extLst>
              <a:ext uri="{FF2B5EF4-FFF2-40B4-BE49-F238E27FC236}">
                <a16:creationId xmlns:a16="http://schemas.microsoft.com/office/drawing/2014/main" id="{E3E937B8-5A68-6940-A728-A4B9C6222FE7}"/>
              </a:ext>
            </a:extLst>
          </p:cNvPr>
          <p:cNvSpPr/>
          <p:nvPr/>
        </p:nvSpPr>
        <p:spPr>
          <a:xfrm>
            <a:off x="0" y="908720"/>
            <a:ext cx="9107934" cy="5693866"/>
          </a:xfrm>
          <a:prstGeom prst="rect">
            <a:avLst/>
          </a:prstGeom>
        </p:spPr>
        <p:txBody>
          <a:bodyPr wrap="square">
            <a:spAutoFit/>
          </a:bodyPr>
          <a:lstStyle/>
          <a:p>
            <a:pPr marL="285750" indent="-285750" algn="just">
              <a:buFont typeface="Arial" panose="020B0604020202020204" pitchFamily="34" charset="0"/>
              <a:buChar char="•"/>
            </a:pPr>
            <a:r>
              <a:rPr lang="it-IT" sz="2800" dirty="0">
                <a:latin typeface="Garamond" panose="02020404030301010803" pitchFamily="18" charset="0"/>
                <a:ea typeface="Calibri" panose="020F0502020204030204" pitchFamily="34" charset="0"/>
                <a:cs typeface="Arial" panose="020B0604020202020204" pitchFamily="34" charset="0"/>
              </a:rPr>
              <a:t>Il filo rosso tra queste diverse configurazioni della politica di bilancio è una perdurante </a:t>
            </a:r>
            <a:r>
              <a:rPr lang="it-IT" sz="2800" i="1" dirty="0">
                <a:highlight>
                  <a:srgbClr val="FFFF00"/>
                </a:highlight>
                <a:latin typeface="Garamond" panose="02020404030301010803" pitchFamily="18" charset="0"/>
                <a:ea typeface="Calibri" panose="020F0502020204030204" pitchFamily="34" charset="0"/>
                <a:cs typeface="Arial" panose="020B0604020202020204" pitchFamily="34" charset="0"/>
              </a:rPr>
              <a:t>missione impossibile</a:t>
            </a:r>
            <a:r>
              <a:rPr lang="it-IT" sz="2800" i="1" dirty="0">
                <a:latin typeface="Garamond" panose="02020404030301010803" pitchFamily="18" charset="0"/>
                <a:ea typeface="Calibri" panose="020F0502020204030204" pitchFamily="34" charset="0"/>
                <a:cs typeface="Arial" panose="020B0604020202020204" pitchFamily="34" charset="0"/>
              </a:rPr>
              <a:t>: </a:t>
            </a:r>
            <a:r>
              <a:rPr lang="it-IT" sz="2800" dirty="0">
                <a:latin typeface="Garamond" panose="02020404030301010803" pitchFamily="18" charset="0"/>
                <a:ea typeface="Calibri" panose="020F0502020204030204" pitchFamily="34" charset="0"/>
                <a:cs typeface="Arial" panose="020B0604020202020204" pitchFamily="34" charset="0"/>
              </a:rPr>
              <a:t>inseguire </a:t>
            </a:r>
            <a:r>
              <a:rPr lang="it-IT" sz="2800" i="1" dirty="0">
                <a:latin typeface="Garamond" panose="02020404030301010803" pitchFamily="18" charset="0"/>
                <a:ea typeface="Calibri" panose="020F0502020204030204" pitchFamily="34" charset="0"/>
                <a:cs typeface="Arial" panose="020B0604020202020204" pitchFamily="34" charset="0"/>
              </a:rPr>
              <a:t>la stessa crescita dei partner europei utilizzando il paradigma del rigore di bilancio</a:t>
            </a:r>
            <a:r>
              <a:rPr lang="it-IT" sz="2800" dirty="0">
                <a:latin typeface="Garamond" panose="02020404030301010803" pitchFamily="18" charset="0"/>
                <a:ea typeface="Calibri" panose="020F0502020204030204" pitchFamily="34" charset="0"/>
                <a:cs typeface="Arial" panose="020B0604020202020204" pitchFamily="34" charset="0"/>
              </a:rPr>
              <a:t>, continuando tuttavia a pagare, più di ogni altro stato membro, il prezzo del risanamento a causa dell’enorme peso esercitato dallo stock di debito pubblico, a fronte di una modesta capacità di incrementare il prodotto interno. </a:t>
            </a:r>
          </a:p>
          <a:p>
            <a:pPr marL="285750" indent="-285750" algn="just">
              <a:buFont typeface="Arial" panose="020B0604020202020204" pitchFamily="34" charset="0"/>
              <a:buChar char="•"/>
            </a:pPr>
            <a:endParaRPr lang="it-IT" sz="2800" dirty="0">
              <a:latin typeface="Garamond" panose="02020404030301010803" pitchFamily="18" charset="0"/>
              <a:ea typeface="Calibri" panose="020F0502020204030204" pitchFamily="34" charset="0"/>
              <a:cs typeface="Arial" panose="020B0604020202020204" pitchFamily="34" charset="0"/>
            </a:endParaRPr>
          </a:p>
          <a:p>
            <a:pPr marL="285750" indent="-285750" algn="just">
              <a:buFont typeface="Arial" panose="020B0604020202020204" pitchFamily="34" charset="0"/>
              <a:buChar char="•"/>
            </a:pPr>
            <a:r>
              <a:rPr lang="it-IT" sz="2800" dirty="0">
                <a:latin typeface="Garamond" panose="02020404030301010803" pitchFamily="18" charset="0"/>
                <a:ea typeface="Calibri" panose="020F0502020204030204" pitchFamily="34" charset="0"/>
                <a:cs typeface="Arial" panose="020B0604020202020204" pitchFamily="34" charset="0"/>
              </a:rPr>
              <a:t>Il paradosso a cui abbiamo assistito in questi trenta anni è quello di un governo che ha assunto, grazie ad accorgimenti elettorali e procedurali, maggiore centralità nel controllo sulla politica, ma che ha </a:t>
            </a:r>
            <a:r>
              <a:rPr lang="it-IT" sz="2800" dirty="0">
                <a:highlight>
                  <a:srgbClr val="FFFF00"/>
                </a:highlight>
                <a:latin typeface="Garamond" panose="02020404030301010803" pitchFamily="18" charset="0"/>
                <a:ea typeface="Calibri" panose="020F0502020204030204" pitchFamily="34" charset="0"/>
                <a:cs typeface="Arial" panose="020B0604020202020204" pitchFamily="34" charset="0"/>
              </a:rPr>
              <a:t>perso la propria capacità discrezionale </a:t>
            </a:r>
            <a:r>
              <a:rPr lang="it-IT" sz="2800" dirty="0">
                <a:latin typeface="Garamond" panose="02020404030301010803" pitchFamily="18" charset="0"/>
                <a:ea typeface="Calibri" panose="020F0502020204030204" pitchFamily="34" charset="0"/>
                <a:cs typeface="Arial" panose="020B0604020202020204" pitchFamily="34" charset="0"/>
              </a:rPr>
              <a:t>per via dei vincoli crescenti sulla finanza pubblica. </a:t>
            </a:r>
          </a:p>
        </p:txBody>
      </p:sp>
    </p:spTree>
    <p:extLst>
      <p:ext uri="{BB962C8B-B14F-4D97-AF65-F5344CB8AC3E}">
        <p14:creationId xmlns:p14="http://schemas.microsoft.com/office/powerpoint/2010/main" val="2257247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764704"/>
          </a:xfrm>
        </p:spPr>
        <p:txBody>
          <a:bodyPr/>
          <a:lstStyle/>
          <a:p>
            <a:pPr algn="ctr"/>
            <a:endParaRPr lang="it-IT" sz="3600" dirty="0">
              <a:latin typeface="Garamond" panose="02020404030301010803" pitchFamily="18" charset="0"/>
            </a:endParaRPr>
          </a:p>
          <a:p>
            <a:pPr lvl="0" algn="ctr"/>
            <a:r>
              <a:rPr lang="it-IT" sz="2800" dirty="0">
                <a:latin typeface="Garamond" panose="02020404030301010803" pitchFamily="18" charset="0"/>
              </a:rPr>
              <a:t>L’evoluzione delle poste in gioco (4)</a:t>
            </a:r>
          </a:p>
        </p:txBody>
      </p:sp>
      <p:sp>
        <p:nvSpPr>
          <p:cNvPr id="4" name="Rettangolo 3">
            <a:extLst>
              <a:ext uri="{FF2B5EF4-FFF2-40B4-BE49-F238E27FC236}">
                <a16:creationId xmlns:a16="http://schemas.microsoft.com/office/drawing/2014/main" id="{E3E937B8-5A68-6940-A728-A4B9C6222FE7}"/>
              </a:ext>
            </a:extLst>
          </p:cNvPr>
          <p:cNvSpPr/>
          <p:nvPr/>
        </p:nvSpPr>
        <p:spPr>
          <a:xfrm>
            <a:off x="0" y="908720"/>
            <a:ext cx="9107934" cy="5262979"/>
          </a:xfrm>
          <a:prstGeom prst="rect">
            <a:avLst/>
          </a:prstGeom>
        </p:spPr>
        <p:txBody>
          <a:bodyPr wrap="square">
            <a:spAutoFit/>
          </a:bodyPr>
          <a:lstStyle/>
          <a:p>
            <a:pPr marL="285750" indent="-285750" algn="just">
              <a:buFont typeface="Arial" panose="020B0604020202020204" pitchFamily="34" charset="0"/>
              <a:buChar char="•"/>
            </a:pPr>
            <a:r>
              <a:rPr lang="it-IT" sz="2400" dirty="0">
                <a:latin typeface="Garamond" panose="02020404030301010803" pitchFamily="18" charset="0"/>
                <a:ea typeface="Calibri" panose="020F0502020204030204" pitchFamily="34" charset="0"/>
                <a:cs typeface="Arial" panose="020B0604020202020204" pitchFamily="34" charset="0"/>
              </a:rPr>
              <a:t>Anche successivamente alla formazione, </a:t>
            </a:r>
            <a:r>
              <a:rPr lang="it-IT" sz="2400" dirty="0">
                <a:highlight>
                  <a:srgbClr val="FFFF00"/>
                </a:highlight>
                <a:latin typeface="Garamond" panose="02020404030301010803" pitchFamily="18" charset="0"/>
                <a:ea typeface="Calibri" panose="020F0502020204030204" pitchFamily="34" charset="0"/>
                <a:cs typeface="Arial" panose="020B0604020202020204" pitchFamily="34" charset="0"/>
              </a:rPr>
              <a:t>nel 2018,  del </a:t>
            </a:r>
            <a:r>
              <a:rPr lang="it-IT" sz="2400" i="1" dirty="0">
                <a:highlight>
                  <a:srgbClr val="FFFF00"/>
                </a:highlight>
                <a:latin typeface="Garamond" panose="02020404030301010803" pitchFamily="18" charset="0"/>
                <a:ea typeface="Calibri" panose="020F0502020204030204" pitchFamily="34" charset="0"/>
                <a:cs typeface="Arial" panose="020B0604020202020204" pitchFamily="34" charset="0"/>
              </a:rPr>
              <a:t>governo euroscettico</a:t>
            </a:r>
            <a:r>
              <a:rPr lang="it-IT" sz="2400" dirty="0">
                <a:highlight>
                  <a:srgbClr val="FFFF00"/>
                </a:highlight>
                <a:latin typeface="Garamond" panose="02020404030301010803" pitchFamily="18" charset="0"/>
                <a:ea typeface="Calibri" panose="020F0502020204030204" pitchFamily="34" charset="0"/>
                <a:cs typeface="Arial" panose="020B0604020202020204" pitchFamily="34" charset="0"/>
              </a:rPr>
              <a:t> M5S e Lega e del governo Meloni nel 2022 </a:t>
            </a:r>
            <a:r>
              <a:rPr lang="it-IT" sz="2400" i="1" dirty="0">
                <a:latin typeface="Garamond" panose="02020404030301010803" pitchFamily="18" charset="0"/>
                <a:ea typeface="Calibri" panose="020F0502020204030204" pitchFamily="34" charset="0"/>
                <a:cs typeface="Arial" panose="020B0604020202020204" pitchFamily="34" charset="0"/>
              </a:rPr>
              <a:t>non vi è stata l’apertura di una concreta iniziativa politica volta a far recedere l’Italia dall’Eurozona o tantomeno dall’UE</a:t>
            </a:r>
            <a:r>
              <a:rPr lang="it-IT" sz="2400" dirty="0">
                <a:latin typeface="Garamond" panose="02020404030301010803" pitchFamily="18" charset="0"/>
                <a:ea typeface="Calibri" panose="020F0502020204030204" pitchFamily="34" charset="0"/>
                <a:cs typeface="Arial" panose="020B0604020202020204" pitchFamily="34" charset="0"/>
              </a:rPr>
              <a:t>. In conseguenza, le poste in gioco </a:t>
            </a:r>
            <a:r>
              <a:rPr lang="it-IT" sz="2400" i="1" dirty="0">
                <a:latin typeface="Garamond" panose="02020404030301010803" pitchFamily="18" charset="0"/>
                <a:ea typeface="Calibri" panose="020F0502020204030204" pitchFamily="34" charset="0"/>
                <a:cs typeface="Arial" panose="020B0604020202020204" pitchFamily="34" charset="0"/>
              </a:rPr>
              <a:t>tecniche </a:t>
            </a:r>
            <a:r>
              <a:rPr lang="it-IT" sz="2400" dirty="0">
                <a:latin typeface="Garamond" panose="02020404030301010803" pitchFamily="18" charset="0"/>
                <a:ea typeface="Calibri" panose="020F0502020204030204" pitchFamily="34" charset="0"/>
                <a:cs typeface="Arial" panose="020B0604020202020204" pitchFamily="34" charset="0"/>
              </a:rPr>
              <a:t>della politica di bilancio italiana degli ultimi anni possono essere considerate in una linea di continuità. </a:t>
            </a:r>
          </a:p>
          <a:p>
            <a:pPr marL="285750" indent="-285750" algn="just">
              <a:buFont typeface="Arial" panose="020B0604020202020204" pitchFamily="34" charset="0"/>
              <a:buChar char="•"/>
            </a:pPr>
            <a:r>
              <a:rPr lang="it-IT" sz="2400" dirty="0">
                <a:latin typeface="Garamond" panose="02020404030301010803" pitchFamily="18" charset="0"/>
                <a:ea typeface="Calibri" panose="020F0502020204030204" pitchFamily="34" charset="0"/>
                <a:cs typeface="Arial" panose="020B0604020202020204" pitchFamily="34" charset="0"/>
              </a:rPr>
              <a:t>Ma tutto ciò, a differenza che nel passato, stride con i crescenti disagi nei confronti delle aspettative della stessa UE da parte di molte forze politiche.</a:t>
            </a:r>
          </a:p>
          <a:p>
            <a:pPr marL="285750" indent="-285750" algn="just">
              <a:buFont typeface="Arial" panose="020B0604020202020204" pitchFamily="34" charset="0"/>
              <a:buChar char="•"/>
            </a:pPr>
            <a:r>
              <a:rPr lang="it-IT" sz="2400" dirty="0">
                <a:latin typeface="Garamond" panose="02020404030301010803" pitchFamily="18" charset="0"/>
                <a:ea typeface="Calibri" panose="020F0502020204030204" pitchFamily="34" charset="0"/>
                <a:cs typeface="Arial" panose="020B0604020202020204" pitchFamily="34" charset="0"/>
              </a:rPr>
              <a:t> Per rispondere ai propri elettorati, queste hanno infatti sviluppato una </a:t>
            </a:r>
            <a:r>
              <a:rPr lang="it-IT" sz="2400" dirty="0">
                <a:highlight>
                  <a:srgbClr val="FFFF00"/>
                </a:highlight>
                <a:latin typeface="Garamond" panose="02020404030301010803" pitchFamily="18" charset="0"/>
                <a:ea typeface="Calibri" panose="020F0502020204030204" pitchFamily="34" charset="0"/>
                <a:cs typeface="Arial" panose="020B0604020202020204" pitchFamily="34" charset="0"/>
              </a:rPr>
              <a:t>certa creatività </a:t>
            </a:r>
            <a:r>
              <a:rPr lang="it-IT" sz="2400" dirty="0">
                <a:latin typeface="Garamond" panose="02020404030301010803" pitchFamily="18" charset="0"/>
                <a:ea typeface="Calibri" panose="020F0502020204030204" pitchFamily="34" charset="0"/>
                <a:cs typeface="Arial" panose="020B0604020202020204" pitchFamily="34" charset="0"/>
              </a:rPr>
              <a:t>sul piano delle proposte </a:t>
            </a:r>
            <a:r>
              <a:rPr lang="it-IT" sz="2400" i="1" dirty="0">
                <a:latin typeface="Garamond" panose="02020404030301010803" pitchFamily="18" charset="0"/>
                <a:ea typeface="Calibri" panose="020F0502020204030204" pitchFamily="34" charset="0"/>
                <a:cs typeface="Arial" panose="020B0604020202020204" pitchFamily="34" charset="0"/>
              </a:rPr>
              <a:t>politiche, </a:t>
            </a:r>
            <a:r>
              <a:rPr lang="it-IT" sz="2400" dirty="0">
                <a:latin typeface="Garamond" panose="02020404030301010803" pitchFamily="18" charset="0"/>
                <a:ea typeface="Calibri" panose="020F0502020204030204" pitchFamily="34" charset="0"/>
                <a:cs typeface="Arial" panose="020B0604020202020204" pitchFamily="34" charset="0"/>
              </a:rPr>
              <a:t>individuando problemi e soluzioni di </a:t>
            </a:r>
            <a:r>
              <a:rPr lang="it-IT" sz="2400" dirty="0">
                <a:highlight>
                  <a:srgbClr val="FFFF00"/>
                </a:highlight>
                <a:latin typeface="Garamond" panose="02020404030301010803" pitchFamily="18" charset="0"/>
                <a:ea typeface="Calibri" panose="020F0502020204030204" pitchFamily="34" charset="0"/>
                <a:cs typeface="Arial" panose="020B0604020202020204" pitchFamily="34" charset="0"/>
              </a:rPr>
              <a:t>policy che avrebbero inevitabilmente deviato il percorso rispetto all’obiettivo di lunghissimo periodo che è stato definito ricerca dell’</a:t>
            </a:r>
            <a:r>
              <a:rPr lang="it-IT" sz="2400" dirty="0">
                <a:highlight>
                  <a:srgbClr val="FFFF00"/>
                </a:highlight>
                <a:latin typeface="Garamond" panose="02020404030301010803" pitchFamily="18" charset="0"/>
                <a:ea typeface="Calibri" panose="020F0502020204030204" pitchFamily="34" charset="0"/>
              </a:rPr>
              <a:t>«</a:t>
            </a:r>
            <a:r>
              <a:rPr lang="it-IT" sz="2400" dirty="0">
                <a:highlight>
                  <a:srgbClr val="FFFF00"/>
                </a:highlight>
                <a:latin typeface="Garamond" panose="02020404030301010803" pitchFamily="18" charset="0"/>
                <a:ea typeface="Calibri" panose="020F0502020204030204" pitchFamily="34" charset="0"/>
                <a:cs typeface="Arial" panose="020B0604020202020204" pitchFamily="34" charset="0"/>
              </a:rPr>
              <a:t>equilibrio di bilancio</a:t>
            </a:r>
            <a:r>
              <a:rPr lang="it-IT" sz="2400" dirty="0">
                <a:highlight>
                  <a:srgbClr val="FFFF00"/>
                </a:highlight>
                <a:latin typeface="Garamond" panose="02020404030301010803" pitchFamily="18" charset="0"/>
                <a:ea typeface="Calibri" panose="020F0502020204030204" pitchFamily="34" charset="0"/>
              </a:rPr>
              <a:t>»</a:t>
            </a:r>
            <a:endParaRPr lang="en-GB" sz="2400" dirty="0">
              <a:highlight>
                <a:srgbClr val="FFFF00"/>
              </a:highlight>
              <a:latin typeface="Garamond" panose="02020404030301010803" pitchFamily="18" charset="0"/>
            </a:endParaRPr>
          </a:p>
        </p:txBody>
      </p:sp>
    </p:spTree>
    <p:extLst>
      <p:ext uri="{BB962C8B-B14F-4D97-AF65-F5344CB8AC3E}">
        <p14:creationId xmlns:p14="http://schemas.microsoft.com/office/powerpoint/2010/main" val="417499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PERT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4000" b="1" dirty="0" smtClean="0">
            <a:solidFill>
              <a:schemeClr val="bg1"/>
            </a:solidFill>
            <a:latin typeface="Century Gothic" panose="020B0502020202020204" pitchFamily="34" charset="0"/>
          </a:defRPr>
        </a:defPPr>
      </a:lstStyle>
    </a:txDef>
  </a:objectDefaults>
  <a:extraClrSchemeLst/>
</a:theme>
</file>

<file path=ppt/theme/theme2.xml><?xml version="1.0" encoding="utf-8"?>
<a:theme xmlns:a="http://schemas.openxmlformats.org/drawingml/2006/main" name="DIAPOSITI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HIUSURA">
  <a:themeElements>
    <a:clrScheme name="Personalizzato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EEECE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2225</TotalTime>
  <Words>2642</Words>
  <Application>Microsoft Macintosh PowerPoint</Application>
  <PresentationFormat>Presentazione su schermo (4:3)</PresentationFormat>
  <Paragraphs>180</Paragraphs>
  <Slides>24</Slides>
  <Notes>0</Notes>
  <HiddenSlides>0</HiddenSlides>
  <MMClips>0</MMClips>
  <ScaleCrop>false</ScaleCrop>
  <HeadingPairs>
    <vt:vector size="6" baseType="variant">
      <vt:variant>
        <vt:lpstr>Caratteri utilizzati</vt:lpstr>
      </vt:variant>
      <vt:variant>
        <vt:i4>6</vt:i4>
      </vt:variant>
      <vt:variant>
        <vt:lpstr>Tema</vt:lpstr>
      </vt:variant>
      <vt:variant>
        <vt:i4>3</vt:i4>
      </vt:variant>
      <vt:variant>
        <vt:lpstr>Titoli diapositive</vt:lpstr>
      </vt:variant>
      <vt:variant>
        <vt:i4>24</vt:i4>
      </vt:variant>
    </vt:vector>
  </HeadingPairs>
  <TitlesOfParts>
    <vt:vector size="33" baseType="lpstr">
      <vt:lpstr>Arial</vt:lpstr>
      <vt:lpstr>Calibri</vt:lpstr>
      <vt:lpstr>Century Gothic</vt:lpstr>
      <vt:lpstr>Frutiger LT 45 Light</vt:lpstr>
      <vt:lpstr>Garamond</vt:lpstr>
      <vt:lpstr>Wingdings</vt:lpstr>
      <vt:lpstr>COPERTINA</vt:lpstr>
      <vt:lpstr>DIAPOSITIVE</vt:lpstr>
      <vt:lpstr>CHIUSURA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Università di Bologna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Giliberto Capano</cp:lastModifiedBy>
  <cp:revision>178</cp:revision>
  <dcterms:created xsi:type="dcterms:W3CDTF">2017-11-13T10:11:35Z</dcterms:created>
  <dcterms:modified xsi:type="dcterms:W3CDTF">2025-12-02T16:46:36Z</dcterms:modified>
</cp:coreProperties>
</file>