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ppt/slideLayouts/slideLayout6.xml" ContentType="application/vnd.openxmlformats-officedocument.presentationml.slideLayout+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 id="2147483660" r:id="rId2"/>
    <p:sldMasterId id="2147483671" r:id="rId3"/>
  </p:sldMasterIdLst>
  <p:sldIdLst>
    <p:sldId id="263" r:id="rId4"/>
    <p:sldId id="294" r:id="rId5"/>
    <p:sldId id="400" r:id="rId6"/>
    <p:sldId id="368" r:id="rId7"/>
    <p:sldId id="369" r:id="rId8"/>
    <p:sldId id="370" r:id="rId9"/>
    <p:sldId id="356" r:id="rId10"/>
    <p:sldId id="401" r:id="rId11"/>
    <p:sldId id="371" r:id="rId12"/>
    <p:sldId id="372" r:id="rId13"/>
    <p:sldId id="373" r:id="rId14"/>
    <p:sldId id="404" r:id="rId15"/>
    <p:sldId id="402" r:id="rId16"/>
    <p:sldId id="403" r:id="rId17"/>
    <p:sldId id="357" r:id="rId18"/>
    <p:sldId id="374" r:id="rId19"/>
    <p:sldId id="375" r:id="rId20"/>
    <p:sldId id="376" r:id="rId21"/>
    <p:sldId id="397" r:id="rId22"/>
    <p:sldId id="377" r:id="rId23"/>
    <p:sldId id="378" r:id="rId24"/>
    <p:sldId id="379" r:id="rId25"/>
  </p:sldIdLst>
  <p:sldSz cx="9144000" cy="6858000" type="screen4x3"/>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BD2B0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le medio 2 - Colore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9592" autoAdjust="0"/>
    <p:restoredTop sz="94658" autoAdjust="0"/>
  </p:normalViewPr>
  <p:slideViewPr>
    <p:cSldViewPr showGuides="1">
      <p:cViewPr varScale="1">
        <p:scale>
          <a:sx n="120" d="100"/>
          <a:sy n="120" d="100"/>
        </p:scale>
        <p:origin x="1048" y="184"/>
      </p:cViewPr>
      <p:guideLst>
        <p:guide orient="horz" pos="2160"/>
        <p:guide pos="2880"/>
      </p:guideLst>
    </p:cSldViewPr>
  </p:slideViewPr>
  <p:outlineViewPr>
    <p:cViewPr>
      <p:scale>
        <a:sx n="33" d="100"/>
        <a:sy n="33" d="100"/>
      </p:scale>
      <p:origin x="0" y="0"/>
    </p:cViewPr>
  </p:outlin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5.xml"/><Relationship Id="rId13" Type="http://schemas.openxmlformats.org/officeDocument/2006/relationships/slide" Target="slides/slide10.xml"/><Relationship Id="rId18" Type="http://schemas.openxmlformats.org/officeDocument/2006/relationships/slide" Target="slides/slide15.xml"/><Relationship Id="rId26" Type="http://schemas.openxmlformats.org/officeDocument/2006/relationships/presProps" Target="presProps.xml"/><Relationship Id="rId3" Type="http://schemas.openxmlformats.org/officeDocument/2006/relationships/slideMaster" Target="slideMasters/slideMaster3.xml"/><Relationship Id="rId21" Type="http://schemas.openxmlformats.org/officeDocument/2006/relationships/slide" Target="slides/slide18.xml"/><Relationship Id="rId7" Type="http://schemas.openxmlformats.org/officeDocument/2006/relationships/slide" Target="slides/slide4.xml"/><Relationship Id="rId12" Type="http://schemas.openxmlformats.org/officeDocument/2006/relationships/slide" Target="slides/slide9.xml"/><Relationship Id="rId17" Type="http://schemas.openxmlformats.org/officeDocument/2006/relationships/slide" Target="slides/slide14.xml"/><Relationship Id="rId25" Type="http://schemas.openxmlformats.org/officeDocument/2006/relationships/slide" Target="slides/slide22.xml"/><Relationship Id="rId2" Type="http://schemas.openxmlformats.org/officeDocument/2006/relationships/slideMaster" Target="slideMasters/slideMaster2.xml"/><Relationship Id="rId16" Type="http://schemas.openxmlformats.org/officeDocument/2006/relationships/slide" Target="slides/slide13.xml"/><Relationship Id="rId20" Type="http://schemas.openxmlformats.org/officeDocument/2006/relationships/slide" Target="slides/slide17.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3.xml"/><Relationship Id="rId11" Type="http://schemas.openxmlformats.org/officeDocument/2006/relationships/slide" Target="slides/slide8.xml"/><Relationship Id="rId24" Type="http://schemas.openxmlformats.org/officeDocument/2006/relationships/slide" Target="slides/slide21.xml"/><Relationship Id="rId5" Type="http://schemas.openxmlformats.org/officeDocument/2006/relationships/slide" Target="slides/slide2.xml"/><Relationship Id="rId15" Type="http://schemas.openxmlformats.org/officeDocument/2006/relationships/slide" Target="slides/slide12.xml"/><Relationship Id="rId23" Type="http://schemas.openxmlformats.org/officeDocument/2006/relationships/slide" Target="slides/slide20.xml"/><Relationship Id="rId28" Type="http://schemas.openxmlformats.org/officeDocument/2006/relationships/theme" Target="theme/theme1.xml"/><Relationship Id="rId10" Type="http://schemas.openxmlformats.org/officeDocument/2006/relationships/slide" Target="slides/slide7.xml"/><Relationship Id="rId19" Type="http://schemas.openxmlformats.org/officeDocument/2006/relationships/slide" Target="slides/slide16.xml"/><Relationship Id="rId4" Type="http://schemas.openxmlformats.org/officeDocument/2006/relationships/slide" Target="slides/slide1.xml"/><Relationship Id="rId9" Type="http://schemas.openxmlformats.org/officeDocument/2006/relationships/slide" Target="slides/slide6.xml"/><Relationship Id="rId14" Type="http://schemas.openxmlformats.org/officeDocument/2006/relationships/slide" Target="slides/slide11.xml"/><Relationship Id="rId22" Type="http://schemas.openxmlformats.org/officeDocument/2006/relationships/slide" Target="slides/slide19.xml"/><Relationship Id="rId27"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2.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3.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Layout COPERTINA">
    <p:spTree>
      <p:nvGrpSpPr>
        <p:cNvPr id="1" name=""/>
        <p:cNvGrpSpPr/>
        <p:nvPr/>
      </p:nvGrpSpPr>
      <p:grpSpPr>
        <a:xfrm>
          <a:off x="0" y="0"/>
          <a:ext cx="0" cy="0"/>
          <a:chOff x="0" y="0"/>
          <a:chExt cx="0" cy="0"/>
        </a:xfrm>
      </p:grpSpPr>
      <p:sp>
        <p:nvSpPr>
          <p:cNvPr id="3" name="Segnaposto testo 2"/>
          <p:cNvSpPr>
            <a:spLocks noGrp="1"/>
          </p:cNvSpPr>
          <p:nvPr>
            <p:ph type="body" sz="quarter" idx="10" hasCustomPrompt="1"/>
          </p:nvPr>
        </p:nvSpPr>
        <p:spPr>
          <a:xfrm>
            <a:off x="3563888" y="548680"/>
            <a:ext cx="5185023" cy="4536504"/>
          </a:xfrm>
          <a:prstGeom prst="rect">
            <a:avLst/>
          </a:prstGeom>
        </p:spPr>
        <p:txBody>
          <a:bodyPr anchor="ctr" anchorCtr="0"/>
          <a:lstStyle>
            <a:lvl1pPr marL="0" indent="0">
              <a:buNone/>
              <a:defRPr sz="3600" b="1">
                <a:solidFill>
                  <a:schemeClr val="bg1"/>
                </a:solidFill>
                <a:latin typeface="Century Gothic" panose="020B0502020202020204" pitchFamily="34" charset="0"/>
              </a:defRPr>
            </a:lvl1pPr>
          </a:lstStyle>
          <a:p>
            <a:pPr lvl="0"/>
            <a:r>
              <a:rPr lang="it-IT" dirty="0"/>
              <a:t>Fare clic per inserire </a:t>
            </a:r>
          </a:p>
          <a:p>
            <a:pPr lvl="0"/>
            <a:r>
              <a:rPr lang="it-IT" dirty="0"/>
              <a:t>il titolo della presentazione</a:t>
            </a:r>
          </a:p>
        </p:txBody>
      </p:sp>
      <p:sp>
        <p:nvSpPr>
          <p:cNvPr id="6" name="Segnaposto testo 5"/>
          <p:cNvSpPr>
            <a:spLocks noGrp="1"/>
          </p:cNvSpPr>
          <p:nvPr>
            <p:ph type="body" sz="quarter" idx="11" hasCustomPrompt="1"/>
          </p:nvPr>
        </p:nvSpPr>
        <p:spPr>
          <a:xfrm>
            <a:off x="3563938" y="5379814"/>
            <a:ext cx="5256212" cy="425450"/>
          </a:xfrm>
          <a:prstGeom prst="rect">
            <a:avLst/>
          </a:prstGeom>
        </p:spPr>
        <p:txBody>
          <a:bodyPr/>
          <a:lstStyle>
            <a:lvl1pPr marL="0" indent="0">
              <a:buNone/>
              <a:defRPr sz="2400" b="1">
                <a:solidFill>
                  <a:schemeClr val="bg1"/>
                </a:solidFill>
                <a:latin typeface="Century Gothic" panose="020B0502020202020204" pitchFamily="34" charset="0"/>
              </a:defRPr>
            </a:lvl1pPr>
          </a:lstStyle>
          <a:p>
            <a:pPr lvl="0"/>
            <a:r>
              <a:rPr lang="it-IT" dirty="0"/>
              <a:t>Nome Cognome</a:t>
            </a:r>
          </a:p>
        </p:txBody>
      </p:sp>
      <p:sp>
        <p:nvSpPr>
          <p:cNvPr id="8" name="Segnaposto testo 7"/>
          <p:cNvSpPr>
            <a:spLocks noGrp="1"/>
          </p:cNvSpPr>
          <p:nvPr>
            <p:ph type="body" sz="quarter" idx="12" hasCustomPrompt="1"/>
          </p:nvPr>
        </p:nvSpPr>
        <p:spPr>
          <a:xfrm>
            <a:off x="3563938" y="5877942"/>
            <a:ext cx="5329237" cy="791418"/>
          </a:xfrm>
          <a:prstGeom prst="rect">
            <a:avLst/>
          </a:prstGeom>
        </p:spPr>
        <p:txBody>
          <a:bodyPr/>
          <a:lstStyle>
            <a:lvl1pPr marL="0" indent="0">
              <a:buNone/>
              <a:defRPr sz="2000" baseline="0">
                <a:solidFill>
                  <a:schemeClr val="bg1"/>
                </a:solidFill>
                <a:latin typeface="Century Gothic" panose="020B0502020202020204" pitchFamily="34" charset="0"/>
              </a:defRPr>
            </a:lvl1pPr>
          </a:lstStyle>
          <a:p>
            <a:pPr lvl="0"/>
            <a:r>
              <a:rPr lang="it-IT" dirty="0"/>
              <a:t>Dipartimento/Struttura </a:t>
            </a:r>
            <a:r>
              <a:rPr lang="it-IT" dirty="0" err="1"/>
              <a:t>xxxxxx</a:t>
            </a:r>
            <a:r>
              <a:rPr lang="it-IT" dirty="0"/>
              <a:t> </a:t>
            </a:r>
            <a:r>
              <a:rPr lang="it-IT" dirty="0" err="1"/>
              <a:t>xxxxxxxxxxxx</a:t>
            </a:r>
            <a:r>
              <a:rPr lang="it-IT" dirty="0"/>
              <a:t> </a:t>
            </a:r>
            <a:r>
              <a:rPr lang="it-IT" dirty="0" err="1"/>
              <a:t>xxxxxxxx</a:t>
            </a:r>
            <a:r>
              <a:rPr lang="it-IT" dirty="0"/>
              <a:t> </a:t>
            </a:r>
            <a:r>
              <a:rPr lang="it-IT" dirty="0" err="1"/>
              <a:t>xxxxx</a:t>
            </a:r>
            <a:r>
              <a:rPr lang="it-IT" dirty="0"/>
              <a:t> </a:t>
            </a:r>
            <a:r>
              <a:rPr lang="it-IT" dirty="0" err="1"/>
              <a:t>xxxxxxxxxxxxxxxxxxx</a:t>
            </a:r>
            <a:r>
              <a:rPr lang="it-IT" dirty="0"/>
              <a:t> </a:t>
            </a:r>
            <a:r>
              <a:rPr lang="it-IT" dirty="0" err="1"/>
              <a:t>xxxxx</a:t>
            </a:r>
            <a:endParaRPr lang="it-IT" dirty="0"/>
          </a:p>
        </p:txBody>
      </p:sp>
    </p:spTree>
    <p:extLst>
      <p:ext uri="{BB962C8B-B14F-4D97-AF65-F5344CB8AC3E}">
        <p14:creationId xmlns:p14="http://schemas.microsoft.com/office/powerpoint/2010/main" val="25667256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Diapositiva con punto elenco">
    <p:spTree>
      <p:nvGrpSpPr>
        <p:cNvPr id="1" name=""/>
        <p:cNvGrpSpPr/>
        <p:nvPr/>
      </p:nvGrpSpPr>
      <p:grpSpPr>
        <a:xfrm>
          <a:off x="0" y="0"/>
          <a:ext cx="0" cy="0"/>
          <a:chOff x="0" y="0"/>
          <a:chExt cx="0" cy="0"/>
        </a:xfrm>
      </p:grpSpPr>
      <p:sp>
        <p:nvSpPr>
          <p:cNvPr id="8" name="Segnaposto testo 7"/>
          <p:cNvSpPr>
            <a:spLocks noGrp="1"/>
          </p:cNvSpPr>
          <p:nvPr>
            <p:ph type="body" sz="quarter" idx="11" hasCustomPrompt="1"/>
          </p:nvPr>
        </p:nvSpPr>
        <p:spPr>
          <a:xfrm>
            <a:off x="395288" y="1412875"/>
            <a:ext cx="8424862" cy="431949"/>
          </a:xfrm>
          <a:prstGeom prst="rect">
            <a:avLst/>
          </a:prstGeom>
        </p:spPr>
        <p:txBody>
          <a:bodyPr/>
          <a:lstStyle>
            <a:lvl1pPr marL="0" indent="0">
              <a:buFont typeface="Arial" panose="020B0604020202020204" pitchFamily="34" charset="0"/>
              <a:buNone/>
              <a:defRPr sz="1800" baseline="0">
                <a:latin typeface="Century Gothic" panose="020B0502020202020204" pitchFamily="34" charset="0"/>
              </a:defRPr>
            </a:lvl1pPr>
          </a:lstStyle>
          <a:p>
            <a:pPr lvl="0"/>
            <a:r>
              <a:rPr lang="it-IT" dirty="0"/>
              <a:t>Fare clic per modificare il testo</a:t>
            </a:r>
          </a:p>
        </p:txBody>
      </p:sp>
      <p:sp>
        <p:nvSpPr>
          <p:cNvPr id="10" name="Segnaposto testo 9"/>
          <p:cNvSpPr>
            <a:spLocks noGrp="1"/>
          </p:cNvSpPr>
          <p:nvPr>
            <p:ph type="body" sz="quarter" idx="12" hasCustomPrompt="1"/>
          </p:nvPr>
        </p:nvSpPr>
        <p:spPr>
          <a:xfrm>
            <a:off x="395288" y="1989138"/>
            <a:ext cx="8424862" cy="3960812"/>
          </a:xfrm>
          <a:prstGeom prst="rect">
            <a:avLst/>
          </a:prstGeom>
        </p:spPr>
        <p:txBody>
          <a:bodyPr/>
          <a:lstStyle>
            <a:lvl1pPr marL="285750" indent="-285750">
              <a:buFont typeface="Wingdings" panose="05000000000000000000" pitchFamily="2" charset="2"/>
              <a:buChar char="§"/>
              <a:defRPr sz="1800" baseline="0">
                <a:latin typeface="Century Gothic" panose="020B0502020202020204" pitchFamily="34" charset="0"/>
              </a:defRPr>
            </a:lvl1pPr>
            <a:lvl2pPr marL="742950" indent="-285750">
              <a:buFont typeface="Wingdings" panose="05000000000000000000" pitchFamily="2" charset="2"/>
              <a:buChar char="§"/>
              <a:defRPr sz="1800">
                <a:latin typeface="Century Gothic" panose="020B0502020202020204" pitchFamily="34" charset="0"/>
              </a:defRPr>
            </a:lvl2pPr>
          </a:lstStyle>
          <a:p>
            <a:pPr lvl="1"/>
            <a:r>
              <a:rPr lang="it-IT" dirty="0"/>
              <a:t>Fare clic per modificare il punto elenco uno</a:t>
            </a:r>
          </a:p>
          <a:p>
            <a:pPr lvl="1"/>
            <a:r>
              <a:rPr lang="it-IT" dirty="0"/>
              <a:t>Fare clic per modificare il punto elenco due</a:t>
            </a:r>
          </a:p>
          <a:p>
            <a:pPr lvl="1"/>
            <a:r>
              <a:rPr lang="it-IT" dirty="0"/>
              <a:t>Fare clic per modificare il punto elenco tre</a:t>
            </a:r>
          </a:p>
          <a:p>
            <a:pPr lvl="1"/>
            <a:r>
              <a:rPr lang="it-IT" dirty="0"/>
              <a:t>Fare clic per modificare il punto elenco quattro</a:t>
            </a:r>
          </a:p>
        </p:txBody>
      </p:sp>
      <p:sp>
        <p:nvSpPr>
          <p:cNvPr id="16" name="Segnaposto testo 7"/>
          <p:cNvSpPr>
            <a:spLocks noGrp="1"/>
          </p:cNvSpPr>
          <p:nvPr>
            <p:ph type="body" sz="quarter" idx="10" hasCustomPrompt="1"/>
          </p:nvPr>
        </p:nvSpPr>
        <p:spPr>
          <a:xfrm>
            <a:off x="395288" y="476673"/>
            <a:ext cx="8424862" cy="648071"/>
          </a:xfrm>
          <a:prstGeom prst="rect">
            <a:avLst/>
          </a:prstGeom>
        </p:spPr>
        <p:txBody>
          <a:bodyPr/>
          <a:lstStyle>
            <a:lvl1pPr marL="0" indent="0">
              <a:lnSpc>
                <a:spcPts val="2200"/>
              </a:lnSpc>
              <a:buNone/>
              <a:defRPr sz="2400" b="1">
                <a:solidFill>
                  <a:srgbClr val="BD2B0B"/>
                </a:solidFill>
                <a:latin typeface="Century Gothic" panose="020B0502020202020204" pitchFamily="34" charset="0"/>
              </a:defRPr>
            </a:lvl1pPr>
          </a:lstStyle>
          <a:p>
            <a:pPr lvl="0"/>
            <a:r>
              <a:rPr lang="it-IT" dirty="0"/>
              <a:t>Fare clic per modificare il titolo della diapositiva</a:t>
            </a:r>
          </a:p>
        </p:txBody>
      </p:sp>
    </p:spTree>
    <p:extLst>
      <p:ext uri="{BB962C8B-B14F-4D97-AF65-F5344CB8AC3E}">
        <p14:creationId xmlns:p14="http://schemas.microsoft.com/office/powerpoint/2010/main" val="30438535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Diapositiva semplice">
    <p:spTree>
      <p:nvGrpSpPr>
        <p:cNvPr id="1" name=""/>
        <p:cNvGrpSpPr/>
        <p:nvPr/>
      </p:nvGrpSpPr>
      <p:grpSpPr>
        <a:xfrm>
          <a:off x="0" y="0"/>
          <a:ext cx="0" cy="0"/>
          <a:chOff x="0" y="0"/>
          <a:chExt cx="0" cy="0"/>
        </a:xfrm>
      </p:grpSpPr>
      <p:sp>
        <p:nvSpPr>
          <p:cNvPr id="7" name="Segnaposto testo 7"/>
          <p:cNvSpPr>
            <a:spLocks noGrp="1"/>
          </p:cNvSpPr>
          <p:nvPr>
            <p:ph type="body" sz="quarter" idx="10" hasCustomPrompt="1"/>
          </p:nvPr>
        </p:nvSpPr>
        <p:spPr>
          <a:xfrm>
            <a:off x="395288" y="476673"/>
            <a:ext cx="8424862" cy="648071"/>
          </a:xfrm>
          <a:prstGeom prst="rect">
            <a:avLst/>
          </a:prstGeom>
        </p:spPr>
        <p:txBody>
          <a:bodyPr/>
          <a:lstStyle>
            <a:lvl1pPr marL="0" indent="0">
              <a:lnSpc>
                <a:spcPts val="2200"/>
              </a:lnSpc>
              <a:buNone/>
              <a:defRPr sz="2400" b="1">
                <a:solidFill>
                  <a:srgbClr val="BD2B0B"/>
                </a:solidFill>
                <a:latin typeface="Century Gothic" panose="020B0502020202020204" pitchFamily="34" charset="0"/>
              </a:defRPr>
            </a:lvl1pPr>
          </a:lstStyle>
          <a:p>
            <a:pPr lvl="0"/>
            <a:r>
              <a:rPr lang="it-IT" dirty="0"/>
              <a:t>Fare clic per modificare il titolo della diapositiva</a:t>
            </a:r>
          </a:p>
        </p:txBody>
      </p:sp>
      <p:sp>
        <p:nvSpPr>
          <p:cNvPr id="9" name="Segnaposto testo 7"/>
          <p:cNvSpPr>
            <a:spLocks noGrp="1"/>
          </p:cNvSpPr>
          <p:nvPr>
            <p:ph type="body" sz="quarter" idx="11" hasCustomPrompt="1"/>
          </p:nvPr>
        </p:nvSpPr>
        <p:spPr>
          <a:xfrm>
            <a:off x="395288" y="1412875"/>
            <a:ext cx="8424862" cy="4608413"/>
          </a:xfrm>
          <a:prstGeom prst="rect">
            <a:avLst/>
          </a:prstGeom>
        </p:spPr>
        <p:txBody>
          <a:bodyPr/>
          <a:lstStyle>
            <a:lvl1pPr marL="0" indent="0">
              <a:buFont typeface="Arial" panose="020B0604020202020204" pitchFamily="34" charset="0"/>
              <a:buNone/>
              <a:defRPr sz="1800" baseline="0">
                <a:latin typeface="Century Gothic" panose="020B0502020202020204" pitchFamily="34" charset="0"/>
              </a:defRPr>
            </a:lvl1pPr>
          </a:lstStyle>
          <a:p>
            <a:pPr lvl="0"/>
            <a:r>
              <a:rPr lang="it-IT" dirty="0"/>
              <a:t>Fare clic per modificare il testo</a:t>
            </a:r>
          </a:p>
        </p:txBody>
      </p:sp>
    </p:spTree>
    <p:extLst>
      <p:ext uri="{BB962C8B-B14F-4D97-AF65-F5344CB8AC3E}">
        <p14:creationId xmlns:p14="http://schemas.microsoft.com/office/powerpoint/2010/main" val="34181576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apositiva con grafico">
    <p:spTree>
      <p:nvGrpSpPr>
        <p:cNvPr id="1" name=""/>
        <p:cNvGrpSpPr/>
        <p:nvPr/>
      </p:nvGrpSpPr>
      <p:grpSpPr>
        <a:xfrm>
          <a:off x="0" y="0"/>
          <a:ext cx="0" cy="0"/>
          <a:chOff x="0" y="0"/>
          <a:chExt cx="0" cy="0"/>
        </a:xfrm>
      </p:grpSpPr>
      <p:sp>
        <p:nvSpPr>
          <p:cNvPr id="9" name="Segnaposto grafico 8"/>
          <p:cNvSpPr>
            <a:spLocks noGrp="1"/>
          </p:cNvSpPr>
          <p:nvPr>
            <p:ph type="chart" sz="quarter" idx="10" hasCustomPrompt="1"/>
          </p:nvPr>
        </p:nvSpPr>
        <p:spPr>
          <a:xfrm>
            <a:off x="683269" y="2781300"/>
            <a:ext cx="7777163" cy="3024188"/>
          </a:xfrm>
          <a:prstGeom prst="rect">
            <a:avLst/>
          </a:prstGeom>
        </p:spPr>
        <p:txBody>
          <a:bodyPr/>
          <a:lstStyle>
            <a:lvl1pPr marL="0" indent="0">
              <a:buNone/>
              <a:defRPr sz="1800" baseline="0">
                <a:latin typeface="Century Gothic" panose="020B0502020202020204" pitchFamily="34" charset="0"/>
              </a:defRPr>
            </a:lvl1pPr>
          </a:lstStyle>
          <a:p>
            <a:r>
              <a:rPr lang="it-IT" dirty="0"/>
              <a:t>Fare clic sull’icona per inserire un grafico</a:t>
            </a:r>
          </a:p>
        </p:txBody>
      </p:sp>
      <p:sp>
        <p:nvSpPr>
          <p:cNvPr id="11" name="Segnaposto testo 7"/>
          <p:cNvSpPr>
            <a:spLocks noGrp="1"/>
          </p:cNvSpPr>
          <p:nvPr>
            <p:ph type="body" sz="quarter" idx="12" hasCustomPrompt="1"/>
          </p:nvPr>
        </p:nvSpPr>
        <p:spPr>
          <a:xfrm>
            <a:off x="395288" y="1412875"/>
            <a:ext cx="8424862" cy="431949"/>
          </a:xfrm>
          <a:prstGeom prst="rect">
            <a:avLst/>
          </a:prstGeom>
        </p:spPr>
        <p:txBody>
          <a:bodyPr/>
          <a:lstStyle>
            <a:lvl1pPr marL="0" indent="0">
              <a:buFont typeface="Arial" panose="020B0604020202020204" pitchFamily="34" charset="0"/>
              <a:buNone/>
              <a:defRPr sz="1800" baseline="0">
                <a:latin typeface="Century Gothic" panose="020B0502020202020204" pitchFamily="34" charset="0"/>
              </a:defRPr>
            </a:lvl1pPr>
          </a:lstStyle>
          <a:p>
            <a:pPr lvl="0"/>
            <a:r>
              <a:rPr lang="it-IT" dirty="0"/>
              <a:t>Fare clic per modificare il testo</a:t>
            </a:r>
          </a:p>
        </p:txBody>
      </p:sp>
      <p:sp>
        <p:nvSpPr>
          <p:cNvPr id="6" name="Segnaposto testo 7"/>
          <p:cNvSpPr>
            <a:spLocks noGrp="1"/>
          </p:cNvSpPr>
          <p:nvPr>
            <p:ph type="body" sz="quarter" idx="13" hasCustomPrompt="1"/>
          </p:nvPr>
        </p:nvSpPr>
        <p:spPr>
          <a:xfrm>
            <a:off x="395288" y="476673"/>
            <a:ext cx="8424862" cy="648071"/>
          </a:xfrm>
          <a:prstGeom prst="rect">
            <a:avLst/>
          </a:prstGeom>
        </p:spPr>
        <p:txBody>
          <a:bodyPr/>
          <a:lstStyle>
            <a:lvl1pPr marL="0" indent="0">
              <a:lnSpc>
                <a:spcPts val="2200"/>
              </a:lnSpc>
              <a:buNone/>
              <a:defRPr sz="2400" b="1">
                <a:solidFill>
                  <a:srgbClr val="BD2B0B"/>
                </a:solidFill>
                <a:latin typeface="Century Gothic" panose="020B0502020202020204" pitchFamily="34" charset="0"/>
              </a:defRPr>
            </a:lvl1pPr>
          </a:lstStyle>
          <a:p>
            <a:pPr lvl="0"/>
            <a:r>
              <a:rPr lang="it-IT" dirty="0"/>
              <a:t>Fare clic per modificare il titolo della diapositiva</a:t>
            </a:r>
          </a:p>
        </p:txBody>
      </p:sp>
    </p:spTree>
    <p:extLst>
      <p:ext uri="{BB962C8B-B14F-4D97-AF65-F5344CB8AC3E}">
        <p14:creationId xmlns:p14="http://schemas.microsoft.com/office/powerpoint/2010/main" val="555833482"/>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Diapositiva con immagine">
    <p:spTree>
      <p:nvGrpSpPr>
        <p:cNvPr id="1" name=""/>
        <p:cNvGrpSpPr/>
        <p:nvPr/>
      </p:nvGrpSpPr>
      <p:grpSpPr>
        <a:xfrm>
          <a:off x="0" y="0"/>
          <a:ext cx="0" cy="0"/>
          <a:chOff x="0" y="0"/>
          <a:chExt cx="0" cy="0"/>
        </a:xfrm>
      </p:grpSpPr>
      <p:sp>
        <p:nvSpPr>
          <p:cNvPr id="11" name="Segnaposto immagine 10"/>
          <p:cNvSpPr>
            <a:spLocks noGrp="1"/>
          </p:cNvSpPr>
          <p:nvPr>
            <p:ph type="pic" sz="quarter" idx="10" hasCustomPrompt="1"/>
          </p:nvPr>
        </p:nvSpPr>
        <p:spPr>
          <a:xfrm>
            <a:off x="1150937" y="1700808"/>
            <a:ext cx="6842125" cy="4105275"/>
          </a:xfrm>
          <a:prstGeom prst="rect">
            <a:avLst/>
          </a:prstGeom>
        </p:spPr>
        <p:txBody>
          <a:bodyPr/>
          <a:lstStyle>
            <a:lvl1pPr marL="0" indent="0">
              <a:buNone/>
              <a:defRPr sz="1800">
                <a:latin typeface="Century Gothic" panose="020B0502020202020204" pitchFamily="34" charset="0"/>
              </a:defRPr>
            </a:lvl1pPr>
          </a:lstStyle>
          <a:p>
            <a:r>
              <a:rPr lang="it-IT" dirty="0"/>
              <a:t>Fare clic sull’icona per inserire un’immagine</a:t>
            </a:r>
          </a:p>
        </p:txBody>
      </p:sp>
      <p:sp>
        <p:nvSpPr>
          <p:cNvPr id="5" name="Segnaposto testo 7"/>
          <p:cNvSpPr>
            <a:spLocks noGrp="1"/>
          </p:cNvSpPr>
          <p:nvPr>
            <p:ph type="body" sz="quarter" idx="11" hasCustomPrompt="1"/>
          </p:nvPr>
        </p:nvSpPr>
        <p:spPr>
          <a:xfrm>
            <a:off x="395288" y="476673"/>
            <a:ext cx="8424862" cy="648071"/>
          </a:xfrm>
          <a:prstGeom prst="rect">
            <a:avLst/>
          </a:prstGeom>
        </p:spPr>
        <p:txBody>
          <a:bodyPr/>
          <a:lstStyle>
            <a:lvl1pPr marL="0" indent="0">
              <a:lnSpc>
                <a:spcPts val="2200"/>
              </a:lnSpc>
              <a:buNone/>
              <a:defRPr sz="2400" b="1">
                <a:solidFill>
                  <a:srgbClr val="BD2B0B"/>
                </a:solidFill>
                <a:latin typeface="Century Gothic" panose="020B0502020202020204" pitchFamily="34" charset="0"/>
              </a:defRPr>
            </a:lvl1pPr>
          </a:lstStyle>
          <a:p>
            <a:pPr lvl="0"/>
            <a:r>
              <a:rPr lang="it-IT" dirty="0"/>
              <a:t>Fare clic per modificare il titolo della diapositiva</a:t>
            </a:r>
          </a:p>
        </p:txBody>
      </p:sp>
    </p:spTree>
    <p:extLst>
      <p:ext uri="{BB962C8B-B14F-4D97-AF65-F5344CB8AC3E}">
        <p14:creationId xmlns:p14="http://schemas.microsoft.com/office/powerpoint/2010/main" val="397025837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Layout CHIUSURA">
    <p:spTree>
      <p:nvGrpSpPr>
        <p:cNvPr id="1" name=""/>
        <p:cNvGrpSpPr/>
        <p:nvPr/>
      </p:nvGrpSpPr>
      <p:grpSpPr>
        <a:xfrm>
          <a:off x="0" y="0"/>
          <a:ext cx="0" cy="0"/>
          <a:chOff x="0" y="0"/>
          <a:chExt cx="0" cy="0"/>
        </a:xfrm>
      </p:grpSpPr>
      <p:sp>
        <p:nvSpPr>
          <p:cNvPr id="8" name="Segnaposto testo 7"/>
          <p:cNvSpPr>
            <a:spLocks noGrp="1"/>
          </p:cNvSpPr>
          <p:nvPr>
            <p:ph type="body" sz="quarter" idx="10" hasCustomPrompt="1"/>
          </p:nvPr>
        </p:nvSpPr>
        <p:spPr>
          <a:xfrm>
            <a:off x="1115616" y="2780928"/>
            <a:ext cx="6912768" cy="432370"/>
          </a:xfrm>
          <a:prstGeom prst="rect">
            <a:avLst/>
          </a:prstGeom>
        </p:spPr>
        <p:txBody>
          <a:bodyPr/>
          <a:lstStyle>
            <a:lvl1pPr marL="0" indent="0" algn="ctr">
              <a:buFontTx/>
              <a:buNone/>
              <a:defRPr sz="2000" b="1">
                <a:solidFill>
                  <a:schemeClr val="bg1"/>
                </a:solidFill>
                <a:latin typeface="Century Gothic" panose="020B0502020202020204" pitchFamily="34" charset="0"/>
              </a:defRPr>
            </a:lvl1pPr>
          </a:lstStyle>
          <a:p>
            <a:pPr lvl="0"/>
            <a:r>
              <a:rPr lang="it-IT" dirty="0"/>
              <a:t>Nome Cognome</a:t>
            </a:r>
          </a:p>
        </p:txBody>
      </p:sp>
      <p:sp>
        <p:nvSpPr>
          <p:cNvPr id="13" name="Segnaposto testo 12"/>
          <p:cNvSpPr>
            <a:spLocks noGrp="1"/>
          </p:cNvSpPr>
          <p:nvPr>
            <p:ph type="body" sz="quarter" idx="11" hasCustomPrompt="1"/>
          </p:nvPr>
        </p:nvSpPr>
        <p:spPr>
          <a:xfrm>
            <a:off x="1079612" y="3573016"/>
            <a:ext cx="6984776" cy="936103"/>
          </a:xfrm>
          <a:prstGeom prst="rect">
            <a:avLst/>
          </a:prstGeom>
        </p:spPr>
        <p:txBody>
          <a:bodyPr/>
          <a:lstStyle>
            <a:lvl1pPr marL="0" indent="0" algn="ctr">
              <a:buFontTx/>
              <a:buNone/>
              <a:defRPr sz="1600">
                <a:solidFill>
                  <a:schemeClr val="bg1"/>
                </a:solidFill>
                <a:latin typeface="Century Gothic" panose="020B0502020202020204" pitchFamily="34" charset="0"/>
              </a:defRPr>
            </a:lvl1pPr>
          </a:lstStyle>
          <a:p>
            <a:pPr lvl="0"/>
            <a:r>
              <a:rPr lang="it-IT" dirty="0"/>
              <a:t>Struttura</a:t>
            </a:r>
          </a:p>
        </p:txBody>
      </p:sp>
      <p:sp>
        <p:nvSpPr>
          <p:cNvPr id="16" name="Segnaposto testo 15"/>
          <p:cNvSpPr>
            <a:spLocks noGrp="1"/>
          </p:cNvSpPr>
          <p:nvPr>
            <p:ph type="body" sz="quarter" idx="12" hasCustomPrompt="1"/>
          </p:nvPr>
        </p:nvSpPr>
        <p:spPr>
          <a:xfrm>
            <a:off x="1042988" y="4725144"/>
            <a:ext cx="7058025" cy="1440160"/>
          </a:xfrm>
          <a:prstGeom prst="rect">
            <a:avLst/>
          </a:prstGeom>
        </p:spPr>
        <p:txBody>
          <a:bodyPr/>
          <a:lstStyle>
            <a:lvl1pPr marL="0" indent="0" algn="ctr">
              <a:buFontTx/>
              <a:buNone/>
              <a:defRPr sz="1300" b="0">
                <a:solidFill>
                  <a:schemeClr val="bg1"/>
                </a:solidFill>
                <a:latin typeface="Century Gothic" panose="020B0502020202020204" pitchFamily="34" charset="0"/>
              </a:defRPr>
            </a:lvl1pPr>
          </a:lstStyle>
          <a:p>
            <a:pPr lvl="0"/>
            <a:r>
              <a:rPr lang="it-IT" dirty="0"/>
              <a:t>nome.cognome@unibo.it</a:t>
            </a:r>
          </a:p>
          <a:p>
            <a:pPr lvl="0"/>
            <a:r>
              <a:rPr lang="it-IT" dirty="0"/>
              <a:t>051 20 99982</a:t>
            </a:r>
          </a:p>
        </p:txBody>
      </p:sp>
    </p:spTree>
    <p:extLst>
      <p:ext uri="{BB962C8B-B14F-4D97-AF65-F5344CB8AC3E}">
        <p14:creationId xmlns:p14="http://schemas.microsoft.com/office/powerpoint/2010/main" val="4249450617"/>
      </p:ext>
    </p:extLst>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1.xml"/><Relationship Id="rId1" Type="http://schemas.openxmlformats.org/officeDocument/2006/relationships/slideLayout" Target="../slideLayouts/slideLayout1.xml"/></Relationships>
</file>

<file path=ppt/slideMasters/_rels/slideMaster2.xml.rels><?xml version="1.0" encoding="UTF-8" standalone="yes"?>
<Relationships xmlns="http://schemas.openxmlformats.org/package/2006/relationships"><Relationship Id="rId3" Type="http://schemas.openxmlformats.org/officeDocument/2006/relationships/slideLayout" Target="../slideLayouts/slideLayout4.xml"/><Relationship Id="rId2" Type="http://schemas.openxmlformats.org/officeDocument/2006/relationships/slideLayout" Target="../slideLayouts/slideLayout3.xml"/><Relationship Id="rId1" Type="http://schemas.openxmlformats.org/officeDocument/2006/relationships/slideLayout" Target="../slideLayouts/slideLayout2.xml"/><Relationship Id="rId6" Type="http://schemas.openxmlformats.org/officeDocument/2006/relationships/image" Target="../media/image2.png"/><Relationship Id="rId5" Type="http://schemas.openxmlformats.org/officeDocument/2006/relationships/theme" Target="../theme/theme2.xml"/><Relationship Id="rId4" Type="http://schemas.openxmlformats.org/officeDocument/2006/relationships/slideLayout" Target="../slideLayouts/slideLayout5.xml"/></Relationships>
</file>

<file path=ppt/slideMasters/_rels/slideMaster3.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theme" Target="../theme/theme3.xml"/><Relationship Id="rId1" Type="http://schemas.openxmlformats.org/officeDocument/2006/relationships/slideLayout" Target="../slideLayouts/slideLayout6.xm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9" name="Rettangolo 8"/>
          <p:cNvSpPr/>
          <p:nvPr userDrawn="1"/>
        </p:nvSpPr>
        <p:spPr>
          <a:xfrm>
            <a:off x="0" y="0"/>
            <a:ext cx="9144000" cy="6858000"/>
          </a:xfrm>
          <a:prstGeom prst="rect">
            <a:avLst/>
          </a:prstGeom>
          <a:solidFill>
            <a:srgbClr val="BD2B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10" name="Immagine 9"/>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251520" y="1556792"/>
            <a:ext cx="2808312" cy="2808312"/>
          </a:xfrm>
          <a:prstGeom prst="rect">
            <a:avLst/>
          </a:prstGeom>
        </p:spPr>
      </p:pic>
      <p:cxnSp>
        <p:nvCxnSpPr>
          <p:cNvPr id="12" name="Connettore 1 11"/>
          <p:cNvCxnSpPr/>
          <p:nvPr userDrawn="1"/>
        </p:nvCxnSpPr>
        <p:spPr>
          <a:xfrm>
            <a:off x="3275856" y="188640"/>
            <a:ext cx="0" cy="6408712"/>
          </a:xfrm>
          <a:prstGeom prst="line">
            <a:avLst/>
          </a:prstGeom>
          <a:ln>
            <a:solidFill>
              <a:schemeClr val="bg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13657427"/>
      </p:ext>
    </p:extLst>
  </p:cSld>
  <p:clrMap bg1="lt1" tx1="dk1" bg2="lt2" tx2="dk2" accent1="accent1" accent2="accent2" accent3="accent3" accent4="accent4" accent5="accent5" accent6="accent6" hlink="hlink" folHlink="folHlink"/>
  <p:sldLayoutIdLst>
    <p:sldLayoutId id="2147483649"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2.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8" name="Rettangolo 7"/>
          <p:cNvSpPr/>
          <p:nvPr userDrawn="1"/>
        </p:nvSpPr>
        <p:spPr>
          <a:xfrm>
            <a:off x="6580262" y="6173407"/>
            <a:ext cx="2411760" cy="548680"/>
          </a:xfrm>
          <a:prstGeom prst="rect">
            <a:avLst/>
          </a:prstGeom>
          <a:solidFill>
            <a:srgbClr val="BD2B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9" name="Immagine 8"/>
          <p:cNvPicPr>
            <a:picLocks noChangeAspect="1"/>
          </p:cNvPicPr>
          <p:nvPr userDrawn="1"/>
        </p:nvPicPr>
        <p:blipFill rotWithShape="1">
          <a:blip r:embed="rId6" cstate="print">
            <a:extLst>
              <a:ext uri="{28A0092B-C50C-407E-A947-70E740481C1C}">
                <a14:useLocalDpi xmlns:a14="http://schemas.microsoft.com/office/drawing/2010/main" val="0"/>
              </a:ext>
            </a:extLst>
          </a:blip>
          <a:srcRect t="3326"/>
          <a:stretch/>
        </p:blipFill>
        <p:spPr>
          <a:xfrm>
            <a:off x="6782011" y="6182111"/>
            <a:ext cx="2008262" cy="531272"/>
          </a:xfrm>
          <a:prstGeom prst="rect">
            <a:avLst/>
          </a:prstGeom>
        </p:spPr>
      </p:pic>
    </p:spTree>
    <p:extLst>
      <p:ext uri="{BB962C8B-B14F-4D97-AF65-F5344CB8AC3E}">
        <p14:creationId xmlns:p14="http://schemas.microsoft.com/office/powerpoint/2010/main" val="3570652833"/>
      </p:ext>
    </p:extLst>
  </p:cSld>
  <p:clrMap bg1="lt1" tx1="dk1" bg2="lt2" tx2="dk2" accent1="accent1" accent2="accent2" accent3="accent3" accent4="accent4" accent5="accent5" accent6="accent6" hlink="hlink" folHlink="folHlink"/>
  <p:sldLayoutIdLst>
    <p:sldLayoutId id="2147483670" r:id="rId1"/>
    <p:sldLayoutId id="2147483661" r:id="rId2"/>
    <p:sldLayoutId id="2147483667" r:id="rId3"/>
    <p:sldLayoutId id="2147483669" r:id="rId4"/>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Masters/slideMaster3.xml><?xml version="1.0" encoding="utf-8"?>
<p:sldMaster xmlns:a="http://schemas.openxmlformats.org/drawingml/2006/main" xmlns:r="http://schemas.openxmlformats.org/officeDocument/2006/relationships" xmlns:p="http://schemas.openxmlformats.org/presentationml/2006/main" preserve="1">
  <p:cSld>
    <p:bg>
      <p:bgRef idx="1001">
        <a:schemeClr val="bg1"/>
      </p:bgRef>
    </p:bg>
    <p:spTree>
      <p:nvGrpSpPr>
        <p:cNvPr id="1" name=""/>
        <p:cNvGrpSpPr/>
        <p:nvPr/>
      </p:nvGrpSpPr>
      <p:grpSpPr>
        <a:xfrm>
          <a:off x="0" y="0"/>
          <a:ext cx="0" cy="0"/>
          <a:chOff x="0" y="0"/>
          <a:chExt cx="0" cy="0"/>
        </a:xfrm>
      </p:grpSpPr>
      <p:sp>
        <p:nvSpPr>
          <p:cNvPr id="7" name="Rettangolo 6"/>
          <p:cNvSpPr/>
          <p:nvPr userDrawn="1"/>
        </p:nvSpPr>
        <p:spPr>
          <a:xfrm>
            <a:off x="0" y="0"/>
            <a:ext cx="9144000" cy="6858000"/>
          </a:xfrm>
          <a:prstGeom prst="rect">
            <a:avLst/>
          </a:prstGeom>
          <a:solidFill>
            <a:srgbClr val="BD2B0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it-IT"/>
          </a:p>
        </p:txBody>
      </p:sp>
      <p:pic>
        <p:nvPicPr>
          <p:cNvPr id="8" name="Immagine 7"/>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3545886" y="620688"/>
            <a:ext cx="2052228" cy="2052228"/>
          </a:xfrm>
          <a:prstGeom prst="rect">
            <a:avLst/>
          </a:prstGeom>
        </p:spPr>
      </p:pic>
      <p:sp>
        <p:nvSpPr>
          <p:cNvPr id="9" name="CasellaDiTesto 8"/>
          <p:cNvSpPr txBox="1"/>
          <p:nvPr userDrawn="1"/>
        </p:nvSpPr>
        <p:spPr>
          <a:xfrm>
            <a:off x="3131840" y="6453336"/>
            <a:ext cx="2880320" cy="338554"/>
          </a:xfrm>
          <a:prstGeom prst="rect">
            <a:avLst/>
          </a:prstGeom>
          <a:noFill/>
        </p:spPr>
        <p:txBody>
          <a:bodyPr wrap="square" rtlCol="0">
            <a:spAutoFit/>
          </a:bodyPr>
          <a:lstStyle/>
          <a:p>
            <a:pPr algn="ctr"/>
            <a:r>
              <a:rPr lang="it-IT" sz="1600" dirty="0">
                <a:solidFill>
                  <a:schemeClr val="bg1"/>
                </a:solidFill>
              </a:rPr>
              <a:t>www.unibo.it</a:t>
            </a:r>
          </a:p>
        </p:txBody>
      </p:sp>
    </p:spTree>
    <p:extLst>
      <p:ext uri="{BB962C8B-B14F-4D97-AF65-F5344CB8AC3E}">
        <p14:creationId xmlns:p14="http://schemas.microsoft.com/office/powerpoint/2010/main" val="1868398845"/>
      </p:ext>
    </p:extLst>
  </p:cSld>
  <p:clrMap bg1="lt1" tx1="dk1" bg2="lt2" tx2="dk2" accent1="accent1" accent2="accent2" accent3="accent3" accent4="accent4" accent5="accent5" accent6="accent6" hlink="hlink" folHlink="folHlink"/>
  <p:sldLayoutIdLst>
    <p:sldLayoutId id="2147483672" r:id="rId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3563888" y="548680"/>
            <a:ext cx="5472608" cy="4536504"/>
          </a:xfrm>
        </p:spPr>
        <p:txBody>
          <a:bodyPr/>
          <a:lstStyle/>
          <a:p>
            <a:pPr algn="ctr"/>
            <a:r>
              <a:rPr lang="it-IT" sz="3200">
                <a:latin typeface="Garamond" panose="02020404030301010803" pitchFamily="18" charset="0"/>
              </a:rPr>
              <a:t>Lezione 17</a:t>
            </a:r>
            <a:endParaRPr lang="it-IT" sz="3200" dirty="0">
              <a:latin typeface="Garamond" panose="02020404030301010803" pitchFamily="18" charset="0"/>
            </a:endParaRPr>
          </a:p>
          <a:p>
            <a:endParaRPr lang="it-IT" sz="4400" i="1" dirty="0">
              <a:solidFill>
                <a:srgbClr val="FFFF00"/>
              </a:solidFill>
              <a:latin typeface="Garamond" panose="02020404030301010803" pitchFamily="18" charset="0"/>
            </a:endParaRPr>
          </a:p>
        </p:txBody>
      </p:sp>
      <p:sp>
        <p:nvSpPr>
          <p:cNvPr id="3" name="CasellaDiTesto 2">
            <a:extLst>
              <a:ext uri="{FF2B5EF4-FFF2-40B4-BE49-F238E27FC236}">
                <a16:creationId xmlns:a16="http://schemas.microsoft.com/office/drawing/2014/main" id="{20B7D486-F91A-114A-BDDE-E1CAADEF6509}"/>
              </a:ext>
            </a:extLst>
          </p:cNvPr>
          <p:cNvSpPr txBox="1"/>
          <p:nvPr/>
        </p:nvSpPr>
        <p:spPr>
          <a:xfrm rot="10800000" flipV="1">
            <a:off x="3815916" y="2728665"/>
            <a:ext cx="4968551" cy="2554545"/>
          </a:xfrm>
          <a:prstGeom prst="rect">
            <a:avLst/>
          </a:prstGeom>
          <a:noFill/>
        </p:spPr>
        <p:txBody>
          <a:bodyPr wrap="square" rtlCol="0">
            <a:spAutoFit/>
          </a:bodyPr>
          <a:lstStyle/>
          <a:p>
            <a:pPr marL="571500" indent="-571500">
              <a:buFont typeface="Arial" panose="020B0604020202020204" pitchFamily="34" charset="0"/>
              <a:buChar char="•"/>
            </a:pPr>
            <a:r>
              <a:rPr lang="en-GB" sz="4000" dirty="0" err="1">
                <a:solidFill>
                  <a:srgbClr val="FFFF00"/>
                </a:solidFill>
                <a:latin typeface="Garamond" panose="02020404030301010803" pitchFamily="18" charset="0"/>
              </a:rPr>
              <a:t>Politiche</a:t>
            </a:r>
            <a:r>
              <a:rPr lang="en-GB" sz="4000" dirty="0">
                <a:solidFill>
                  <a:srgbClr val="FFFF00"/>
                </a:solidFill>
                <a:latin typeface="Garamond" panose="02020404030301010803" pitchFamily="18" charset="0"/>
              </a:rPr>
              <a:t> di </a:t>
            </a:r>
            <a:r>
              <a:rPr lang="en-GB" sz="4000" dirty="0" err="1">
                <a:solidFill>
                  <a:srgbClr val="FFFF00"/>
                </a:solidFill>
                <a:latin typeface="Garamond" panose="02020404030301010803" pitchFamily="18" charset="0"/>
              </a:rPr>
              <a:t>riforma</a:t>
            </a:r>
            <a:r>
              <a:rPr lang="en-GB" sz="4000" dirty="0">
                <a:solidFill>
                  <a:srgbClr val="FFFF00"/>
                </a:solidFill>
                <a:latin typeface="Garamond" panose="02020404030301010803" pitchFamily="18" charset="0"/>
              </a:rPr>
              <a:t> </a:t>
            </a:r>
            <a:r>
              <a:rPr lang="en-GB" sz="4000" dirty="0" err="1">
                <a:solidFill>
                  <a:srgbClr val="FFFF00"/>
                </a:solidFill>
                <a:latin typeface="Garamond" panose="02020404030301010803" pitchFamily="18" charset="0"/>
              </a:rPr>
              <a:t>ammministrativa</a:t>
            </a:r>
            <a:endParaRPr lang="en-GB" sz="4000" dirty="0">
              <a:solidFill>
                <a:srgbClr val="FFFF00"/>
              </a:solidFill>
              <a:latin typeface="Garamond" panose="02020404030301010803" pitchFamily="18" charset="0"/>
            </a:endParaRPr>
          </a:p>
          <a:p>
            <a:pPr marL="571500" indent="-571500">
              <a:buFont typeface="Arial" panose="020B0604020202020204" pitchFamily="34" charset="0"/>
              <a:buChar char="•"/>
            </a:pPr>
            <a:endParaRPr lang="en-GB" sz="4000" dirty="0">
              <a:solidFill>
                <a:srgbClr val="FFFF00"/>
              </a:solidFill>
              <a:latin typeface="Garamond" panose="02020404030301010803" pitchFamily="18" charset="0"/>
            </a:endParaRPr>
          </a:p>
          <a:p>
            <a:endParaRPr lang="en-GB" sz="4000" b="1" dirty="0">
              <a:solidFill>
                <a:schemeClr val="bg1"/>
              </a:solidFill>
              <a:latin typeface="Century Gothic" panose="020B0502020202020204" pitchFamily="34" charset="0"/>
            </a:endParaRPr>
          </a:p>
        </p:txBody>
      </p:sp>
    </p:spTree>
    <p:extLst>
      <p:ext uri="{BB962C8B-B14F-4D97-AF65-F5344CB8AC3E}">
        <p14:creationId xmlns:p14="http://schemas.microsoft.com/office/powerpoint/2010/main" val="3085230404"/>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683568" y="0"/>
            <a:ext cx="8424366" cy="476672"/>
          </a:xfrm>
        </p:spPr>
        <p:txBody>
          <a:bodyPr/>
          <a:lstStyle/>
          <a:p>
            <a:pPr algn="ctr"/>
            <a:r>
              <a:rPr lang="it-IT" sz="2800" dirty="0">
                <a:latin typeface="Garamond" panose="02020404030301010803" pitchFamily="18" charset="0"/>
              </a:rPr>
              <a:t>Le riforme amministrative tra il 2001 e il 2017 (4)</a:t>
            </a:r>
          </a:p>
        </p:txBody>
      </p:sp>
      <p:sp>
        <p:nvSpPr>
          <p:cNvPr id="3" name="Segnaposto testo 2"/>
          <p:cNvSpPr>
            <a:spLocks noGrp="1"/>
          </p:cNvSpPr>
          <p:nvPr>
            <p:ph type="body" sz="quarter" idx="11"/>
          </p:nvPr>
        </p:nvSpPr>
        <p:spPr>
          <a:xfrm>
            <a:off x="0" y="476672"/>
            <a:ext cx="9107934" cy="5832648"/>
          </a:xfrm>
        </p:spPr>
        <p:txBody>
          <a:bodyPr/>
          <a:lstStyle/>
          <a:p>
            <a:pPr marL="72000" indent="-285750" algn="just">
              <a:spcBef>
                <a:spcPts val="0"/>
              </a:spcBef>
              <a:buFont typeface="Arial" panose="020B0604020202020204" pitchFamily="34" charset="0"/>
              <a:buChar char="•"/>
            </a:pPr>
            <a:r>
              <a:rPr lang="it-IT" sz="2200" dirty="0">
                <a:latin typeface="Garamond" panose="02020404030301010803" pitchFamily="18" charset="0"/>
              </a:rPr>
              <a:t>pacchetto di interventi ‘Madia’. Col </a:t>
            </a:r>
            <a:r>
              <a:rPr lang="it-IT" sz="2200" dirty="0" err="1">
                <a:latin typeface="Garamond" panose="02020404030301010803" pitchFamily="18" charset="0"/>
              </a:rPr>
              <a:t>d.l.</a:t>
            </a:r>
            <a:r>
              <a:rPr lang="it-IT" sz="2200" dirty="0">
                <a:latin typeface="Garamond" panose="02020404030301010803" pitchFamily="18" charset="0"/>
              </a:rPr>
              <a:t> 90/2014 viene affrontato, fra gli altri temi, il problema della prevenzione dai fenomeni di corruzione con la costituzione </a:t>
            </a:r>
            <a:r>
              <a:rPr lang="it-IT" sz="2200" dirty="0" err="1">
                <a:latin typeface="Garamond" panose="02020404030301010803" pitchFamily="18" charset="0"/>
              </a:rPr>
              <a:t>dell’Anac</a:t>
            </a:r>
            <a:r>
              <a:rPr lang="it-IT" sz="2200" dirty="0">
                <a:latin typeface="Garamond" panose="02020404030301010803" pitchFamily="18" charset="0"/>
              </a:rPr>
              <a:t>. </a:t>
            </a:r>
            <a:r>
              <a:rPr lang="it-IT" sz="2200" dirty="0">
                <a:highlight>
                  <a:srgbClr val="FFFF00"/>
                </a:highlight>
                <a:latin typeface="Garamond" panose="02020404030301010803" pitchFamily="18" charset="0"/>
              </a:rPr>
              <a:t>Successivamente, con legge delega 124/2015 si progetta una profonda revisione del testo unico del pubblico impiego, in particolare sul tema dirigenza; il tentativo viene depotenziato dalla Corte Costituzionale</a:t>
            </a:r>
            <a:r>
              <a:rPr lang="it-IT" sz="2200" dirty="0">
                <a:latin typeface="Garamond" panose="02020404030301010803" pitchFamily="18" charset="0"/>
              </a:rPr>
              <a:t>.</a:t>
            </a:r>
          </a:p>
          <a:p>
            <a:pPr marL="72000" indent="-285750" algn="just">
              <a:spcBef>
                <a:spcPts val="0"/>
              </a:spcBef>
              <a:buFont typeface="Arial" panose="020B0604020202020204" pitchFamily="34" charset="0"/>
              <a:buChar char="•"/>
            </a:pPr>
            <a:endParaRPr lang="it-IT" sz="2200" dirty="0">
              <a:latin typeface="Garamond" panose="02020404030301010803" pitchFamily="18" charset="0"/>
            </a:endParaRPr>
          </a:p>
          <a:p>
            <a:pPr marL="72000" indent="-285750" algn="ctr">
              <a:spcBef>
                <a:spcPts val="0"/>
              </a:spcBef>
              <a:buFont typeface="Arial" panose="020B0604020202020204" pitchFamily="34" charset="0"/>
              <a:buChar char="•"/>
            </a:pPr>
            <a:r>
              <a:rPr lang="it-IT" sz="2400" i="1" dirty="0">
                <a:latin typeface="Garamond" panose="02020404030301010803" pitchFamily="18" charset="0"/>
              </a:rPr>
              <a:t>modalità utilizzate per attuare le politiche pubbliche</a:t>
            </a:r>
            <a:r>
              <a:rPr lang="it-IT" sz="2400" dirty="0">
                <a:latin typeface="Garamond" panose="02020404030301010803" pitchFamily="18" charset="0"/>
              </a:rPr>
              <a:t>:</a:t>
            </a:r>
          </a:p>
          <a:p>
            <a:pPr marL="72000" indent="-285750" algn="just">
              <a:spcBef>
                <a:spcPts val="0"/>
              </a:spcBef>
              <a:buFontTx/>
              <a:buChar char="-"/>
            </a:pPr>
            <a:r>
              <a:rPr lang="it-IT" sz="2200" dirty="0">
                <a:latin typeface="Garamond" panose="02020404030301010803" pitchFamily="18" charset="0"/>
              </a:rPr>
              <a:t>sono avviati diversi progetti riguardanti l’autovalutazione organizzativa e la </a:t>
            </a:r>
            <a:r>
              <a:rPr lang="it-IT" sz="2200" i="1" dirty="0">
                <a:latin typeface="Garamond" panose="02020404030301010803" pitchFamily="18" charset="0"/>
              </a:rPr>
              <a:t>customer </a:t>
            </a:r>
            <a:r>
              <a:rPr lang="it-IT" sz="2200" i="1" dirty="0" err="1">
                <a:latin typeface="Garamond" panose="02020404030301010803" pitchFamily="18" charset="0"/>
              </a:rPr>
              <a:t>satisfaction</a:t>
            </a:r>
            <a:r>
              <a:rPr lang="it-IT" sz="2200" dirty="0">
                <a:latin typeface="Garamond" panose="02020404030301010803" pitchFamily="18" charset="0"/>
              </a:rPr>
              <a:t>, la comunicazione pubblica e gli uffici per la relazione con il pubblico. </a:t>
            </a:r>
          </a:p>
          <a:p>
            <a:pPr marL="72000" indent="-285750" algn="just">
              <a:spcBef>
                <a:spcPts val="0"/>
              </a:spcBef>
              <a:buFontTx/>
              <a:buChar char="-"/>
            </a:pPr>
            <a:r>
              <a:rPr lang="it-IT" sz="2200" dirty="0">
                <a:latin typeface="Garamond" panose="02020404030301010803" pitchFamily="18" charset="0"/>
              </a:rPr>
              <a:t>alcuni successi dell’azione riformatrice nel periodo dei Governi Renzi e Gentiloni sia in materia di semplificazioni (a favore dell’avvio di attività imprenditoriali) che di trasparenza (</a:t>
            </a:r>
            <a:r>
              <a:rPr lang="it-IT" sz="2200" dirty="0">
                <a:highlight>
                  <a:srgbClr val="FFFF00"/>
                </a:highlight>
                <a:latin typeface="Garamond" panose="02020404030301010803" pitchFamily="18" charset="0"/>
              </a:rPr>
              <a:t>approvazione del FOIA, </a:t>
            </a:r>
            <a:r>
              <a:rPr lang="it-IT" sz="2200" i="1" dirty="0">
                <a:highlight>
                  <a:srgbClr val="FFFF00"/>
                </a:highlight>
                <a:latin typeface="Garamond" panose="02020404030301010803" pitchFamily="18" charset="0"/>
              </a:rPr>
              <a:t>Freedom of Information Act</a:t>
            </a:r>
            <a:r>
              <a:rPr lang="it-IT" sz="2200" dirty="0">
                <a:highlight>
                  <a:srgbClr val="FFFF00"/>
                </a:highlight>
                <a:latin typeface="Garamond" panose="02020404030301010803" pitchFamily="18" charset="0"/>
              </a:rPr>
              <a:t> nel 2016). </a:t>
            </a:r>
          </a:p>
          <a:p>
            <a:pPr marL="72000" indent="-285750" algn="just">
              <a:spcBef>
                <a:spcPts val="0"/>
              </a:spcBef>
              <a:buFontTx/>
              <a:buChar char="-"/>
            </a:pPr>
            <a:r>
              <a:rPr lang="it-IT" sz="2200" dirty="0">
                <a:highlight>
                  <a:srgbClr val="FFFF00"/>
                </a:highlight>
                <a:latin typeface="Garamond" panose="02020404030301010803" pitchFamily="18" charset="0"/>
              </a:rPr>
              <a:t>Il nuovo Codice dei contratti pubblici ha, infine, rafforzato la centralizzazione degli acquisti pubblici e lo sviluppo dell’</a:t>
            </a:r>
            <a:r>
              <a:rPr lang="it-IT" sz="2200" dirty="0" err="1">
                <a:highlight>
                  <a:srgbClr val="FFFF00"/>
                </a:highlight>
                <a:latin typeface="Garamond" panose="02020404030301010803" pitchFamily="18" charset="0"/>
              </a:rPr>
              <a:t>eProcurement</a:t>
            </a:r>
            <a:r>
              <a:rPr lang="it-IT" sz="2200" dirty="0">
                <a:highlight>
                  <a:srgbClr val="FFFF00"/>
                </a:highlight>
                <a:latin typeface="Garamond" panose="02020404030301010803" pitchFamily="18" charset="0"/>
              </a:rPr>
              <a:t>. </a:t>
            </a:r>
          </a:p>
          <a:p>
            <a:pPr indent="-285750" algn="just">
              <a:spcBef>
                <a:spcPts val="0"/>
              </a:spcBef>
              <a:buFont typeface="Arial" panose="020B0604020202020204" pitchFamily="34" charset="0"/>
              <a:buChar char="•"/>
            </a:pPr>
            <a:endParaRPr lang="it-IT" sz="2200" b="1" dirty="0">
              <a:latin typeface="Garamond" panose="02020404030301010803" pitchFamily="18" charset="0"/>
            </a:endParaRPr>
          </a:p>
        </p:txBody>
      </p:sp>
    </p:spTree>
    <p:extLst>
      <p:ext uri="{BB962C8B-B14F-4D97-AF65-F5344CB8AC3E}">
        <p14:creationId xmlns:p14="http://schemas.microsoft.com/office/powerpoint/2010/main" val="171586197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683568" y="0"/>
            <a:ext cx="8424366" cy="476672"/>
          </a:xfrm>
        </p:spPr>
        <p:txBody>
          <a:bodyPr/>
          <a:lstStyle/>
          <a:p>
            <a:pPr algn="ctr"/>
            <a:r>
              <a:rPr lang="it-IT" sz="2800" dirty="0">
                <a:latin typeface="Garamond" panose="02020404030301010803" pitchFamily="18" charset="0"/>
              </a:rPr>
              <a:t>Le riforme amministrative tra il 2001 e il 2017 (5)</a:t>
            </a:r>
          </a:p>
        </p:txBody>
      </p:sp>
      <p:sp>
        <p:nvSpPr>
          <p:cNvPr id="3" name="Segnaposto testo 2"/>
          <p:cNvSpPr>
            <a:spLocks noGrp="1"/>
          </p:cNvSpPr>
          <p:nvPr>
            <p:ph type="body" sz="quarter" idx="11"/>
          </p:nvPr>
        </p:nvSpPr>
        <p:spPr>
          <a:xfrm>
            <a:off x="0" y="476672"/>
            <a:ext cx="9107934" cy="5832648"/>
          </a:xfrm>
        </p:spPr>
        <p:txBody>
          <a:bodyPr/>
          <a:lstStyle/>
          <a:p>
            <a:pPr marL="342900" indent="-342900" algn="just">
              <a:buFont typeface="Arial" panose="020B0604020202020204" pitchFamily="34" charset="0"/>
              <a:buChar char="•"/>
            </a:pPr>
            <a:r>
              <a:rPr lang="it-IT" sz="2800" i="1" dirty="0">
                <a:latin typeface="Garamond" panose="02020404030301010803" pitchFamily="18" charset="0"/>
              </a:rPr>
              <a:t>progetti di innovazione</a:t>
            </a:r>
            <a:r>
              <a:rPr lang="it-IT" sz="2800" dirty="0">
                <a:latin typeface="Garamond" panose="02020404030301010803" pitchFamily="18" charset="0"/>
              </a:rPr>
              <a:t> </a:t>
            </a:r>
            <a:r>
              <a:rPr lang="it-IT" sz="2400" dirty="0">
                <a:latin typeface="Garamond" panose="02020404030301010803" pitchFamily="18" charset="0"/>
              </a:rPr>
              <a:t>riguardanti la diffusione delle tecnologie informatiche </a:t>
            </a:r>
          </a:p>
          <a:p>
            <a:pPr marL="457200" indent="-457200" algn="just">
              <a:buAutoNum type="arabicPeriod"/>
            </a:pPr>
            <a:r>
              <a:rPr lang="it-IT" sz="2400" dirty="0">
                <a:highlight>
                  <a:srgbClr val="FFFF00"/>
                </a:highlight>
                <a:latin typeface="Garamond" panose="02020404030301010803" pitchFamily="18" charset="0"/>
              </a:rPr>
              <a:t>a questo fine viene nominato, già nel 2001, un ministro senza portafoglio per le tecnologie e l’innovazione</a:t>
            </a:r>
            <a:r>
              <a:rPr lang="it-IT" sz="2400" dirty="0">
                <a:latin typeface="Garamond" panose="02020404030301010803" pitchFamily="18" charset="0"/>
              </a:rPr>
              <a:t>. </a:t>
            </a:r>
          </a:p>
          <a:p>
            <a:pPr marL="457200" indent="-457200" algn="just">
              <a:buAutoNum type="arabicPeriod"/>
            </a:pPr>
            <a:r>
              <a:rPr lang="it-IT" sz="2400" dirty="0">
                <a:latin typeface="Garamond" panose="02020404030301010803" pitchFamily="18" charset="0"/>
              </a:rPr>
              <a:t>il potenziamento delle strutture centrali, l’approvazione del Codice per l’amministrazione digitale, l’estensione della rete unitaria amministrativa e il Piano di e-</a:t>
            </a:r>
            <a:r>
              <a:rPr lang="it-IT" sz="2400" dirty="0" err="1">
                <a:latin typeface="Garamond" panose="02020404030301010803" pitchFamily="18" charset="0"/>
              </a:rPr>
              <a:t>Government</a:t>
            </a:r>
            <a:r>
              <a:rPr lang="it-IT" sz="2400" dirty="0">
                <a:latin typeface="Garamond" panose="02020404030301010803" pitchFamily="18" charset="0"/>
              </a:rPr>
              <a:t> 2009-2012. L’orientamento è quello di sperimentare le tecnologie di front-office (es. portali per il dialogo con gli utenti e l’accesso multicanale) e di back-office (es. i sistemi di archiviazione, le banche dati); </a:t>
            </a:r>
            <a:r>
              <a:rPr lang="it-IT" sz="2400" dirty="0">
                <a:highlight>
                  <a:srgbClr val="FF0000"/>
                </a:highlight>
                <a:latin typeface="Garamond" panose="02020404030301010803" pitchFamily="18" charset="0"/>
              </a:rPr>
              <a:t>emergono tuttavia significativi ritardi in fase attuativa</a:t>
            </a:r>
          </a:p>
          <a:p>
            <a:pPr marL="457200" indent="-457200" algn="just">
              <a:buAutoNum type="arabicPeriod"/>
            </a:pPr>
            <a:r>
              <a:rPr lang="it-IT" sz="2400" dirty="0">
                <a:latin typeface="Garamond" panose="02020404030301010803" pitchFamily="18" charset="0"/>
              </a:rPr>
              <a:t>I governi del Centro-Sinistra danno impulso ai progetti di </a:t>
            </a:r>
            <a:r>
              <a:rPr lang="it-IT" sz="2400" dirty="0" err="1">
                <a:latin typeface="Garamond" panose="02020404030301010803" pitchFamily="18" charset="0"/>
              </a:rPr>
              <a:t>eGovernment</a:t>
            </a:r>
            <a:r>
              <a:rPr lang="it-IT" sz="2400" dirty="0">
                <a:latin typeface="Garamond" panose="02020404030301010803" pitchFamily="18" charset="0"/>
              </a:rPr>
              <a:t>, ottenendo alcuni successi di rilievo. </a:t>
            </a:r>
            <a:r>
              <a:rPr lang="it-IT" sz="2400" dirty="0">
                <a:highlight>
                  <a:srgbClr val="FFFF00"/>
                </a:highlight>
                <a:latin typeface="Garamond" panose="02020404030301010803" pitchFamily="18" charset="0"/>
              </a:rPr>
              <a:t>Per velocizzare l’attuazione dei programmi di digitalizzazione, è del 2016 l’istituzione del </a:t>
            </a:r>
            <a:r>
              <a:rPr lang="it-IT" sz="2400" i="1" dirty="0">
                <a:highlight>
                  <a:srgbClr val="FFFF00"/>
                </a:highlight>
                <a:latin typeface="Garamond" panose="02020404030301010803" pitchFamily="18" charset="0"/>
              </a:rPr>
              <a:t>Commissario straordinario per l’attuazione dell’Agenda digitale</a:t>
            </a:r>
            <a:r>
              <a:rPr lang="it-IT" sz="2400" dirty="0">
                <a:highlight>
                  <a:srgbClr val="FFFF00"/>
                </a:highlight>
                <a:latin typeface="Garamond" panose="02020404030301010803" pitchFamily="18" charset="0"/>
              </a:rPr>
              <a:t>; </a:t>
            </a:r>
            <a:endParaRPr lang="it-IT" sz="2400" b="1" dirty="0">
              <a:highlight>
                <a:srgbClr val="FFFF00"/>
              </a:highlight>
              <a:latin typeface="Garamond" panose="02020404030301010803" pitchFamily="18" charset="0"/>
            </a:endParaRPr>
          </a:p>
        </p:txBody>
      </p:sp>
    </p:spTree>
    <p:extLst>
      <p:ext uri="{BB962C8B-B14F-4D97-AF65-F5344CB8AC3E}">
        <p14:creationId xmlns:p14="http://schemas.microsoft.com/office/powerpoint/2010/main" val="335103832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FB972D2-2515-6D0C-F5E7-7715E7D23C9C}"/>
            </a:ext>
          </a:extLst>
        </p:cNvPr>
        <p:cNvGrpSpPr/>
        <p:nvPr/>
      </p:nvGrpSpPr>
      <p:grpSpPr>
        <a:xfrm>
          <a:off x="0" y="0"/>
          <a:ext cx="0" cy="0"/>
          <a:chOff x="0" y="0"/>
          <a:chExt cx="0" cy="0"/>
        </a:xfrm>
      </p:grpSpPr>
      <p:sp>
        <p:nvSpPr>
          <p:cNvPr id="2" name="Segnaposto testo 1">
            <a:extLst>
              <a:ext uri="{FF2B5EF4-FFF2-40B4-BE49-F238E27FC236}">
                <a16:creationId xmlns:a16="http://schemas.microsoft.com/office/drawing/2014/main" id="{4F512966-A73B-2831-2D55-F5BECF11A32B}"/>
              </a:ext>
            </a:extLst>
          </p:cNvPr>
          <p:cNvSpPr>
            <a:spLocks noGrp="1"/>
          </p:cNvSpPr>
          <p:nvPr>
            <p:ph type="body" sz="quarter" idx="10"/>
          </p:nvPr>
        </p:nvSpPr>
        <p:spPr>
          <a:xfrm>
            <a:off x="323528" y="116633"/>
            <a:ext cx="8496622" cy="529543"/>
          </a:xfrm>
        </p:spPr>
        <p:txBody>
          <a:bodyPr/>
          <a:lstStyle/>
          <a:p>
            <a:pPr algn="ctr"/>
            <a:r>
              <a:rPr lang="en-GB" sz="2800" dirty="0">
                <a:latin typeface="Garamond" panose="02020404030301010803" pitchFamily="18" charset="0"/>
              </a:rPr>
              <a:t>Le </a:t>
            </a:r>
            <a:r>
              <a:rPr lang="en-GB" sz="2800" dirty="0" err="1">
                <a:latin typeface="Garamond" panose="02020404030301010803" pitchFamily="18" charset="0"/>
              </a:rPr>
              <a:t>riforme</a:t>
            </a:r>
            <a:r>
              <a:rPr lang="en-GB" sz="2800" dirty="0">
                <a:latin typeface="Garamond" panose="02020404030301010803" pitchFamily="18" charset="0"/>
              </a:rPr>
              <a:t> </a:t>
            </a:r>
            <a:r>
              <a:rPr lang="en-GB" sz="2800" dirty="0" err="1">
                <a:latin typeface="Garamond" panose="02020404030301010803" pitchFamily="18" charset="0"/>
              </a:rPr>
              <a:t>amministrative</a:t>
            </a:r>
            <a:r>
              <a:rPr lang="en-GB" sz="2800" dirty="0">
                <a:latin typeface="Garamond" panose="02020404030301010803" pitchFamily="18" charset="0"/>
              </a:rPr>
              <a:t> dal 2018 (1)</a:t>
            </a:r>
          </a:p>
        </p:txBody>
      </p:sp>
      <p:sp>
        <p:nvSpPr>
          <p:cNvPr id="3" name="Segnaposto testo 2">
            <a:extLst>
              <a:ext uri="{FF2B5EF4-FFF2-40B4-BE49-F238E27FC236}">
                <a16:creationId xmlns:a16="http://schemas.microsoft.com/office/drawing/2014/main" id="{5A95C4C5-80CB-713A-E3DB-33777E10F8DD}"/>
              </a:ext>
            </a:extLst>
          </p:cNvPr>
          <p:cNvSpPr>
            <a:spLocks noGrp="1"/>
          </p:cNvSpPr>
          <p:nvPr>
            <p:ph type="body" sz="quarter" idx="11"/>
          </p:nvPr>
        </p:nvSpPr>
        <p:spPr>
          <a:xfrm>
            <a:off x="179512" y="764705"/>
            <a:ext cx="8640638" cy="5256584"/>
          </a:xfrm>
        </p:spPr>
        <p:txBody>
          <a:bodyPr/>
          <a:lstStyle/>
          <a:p>
            <a:r>
              <a:rPr lang="en-GB" sz="3200" b="1" dirty="0">
                <a:latin typeface="Garamond" panose="02020404030301010803" pitchFamily="18" charset="0"/>
              </a:rPr>
              <a:t>CONTE I </a:t>
            </a:r>
          </a:p>
          <a:p>
            <a:pPr marL="285750" indent="-285750">
              <a:lnSpc>
                <a:spcPct val="107000"/>
              </a:lnSpc>
              <a:spcAft>
                <a:spcPts val="800"/>
              </a:spcAft>
              <a:buFontTx/>
              <a:buChar char="-"/>
            </a:pPr>
            <a:r>
              <a:rPr lang="it-IT" sz="3200" dirty="0">
                <a:effectLst/>
                <a:latin typeface="Garamond" panose="02020404030301010803" pitchFamily="18" charset="0"/>
              </a:rPr>
              <a:t>Patto per la semplificazione</a:t>
            </a:r>
          </a:p>
          <a:p>
            <a:pPr marL="285750" indent="-285750">
              <a:lnSpc>
                <a:spcPct val="107000"/>
              </a:lnSpc>
              <a:spcAft>
                <a:spcPts val="800"/>
              </a:spcAft>
              <a:buFontTx/>
              <a:buChar char="-"/>
            </a:pPr>
            <a:r>
              <a:rPr lang="it-IT" sz="3200" dirty="0">
                <a:effectLst/>
                <a:latin typeface="Garamond" panose="02020404030301010803" pitchFamily="18" charset="0"/>
              </a:rPr>
              <a:t>Dl 32/2019 Sblocca cantieri</a:t>
            </a:r>
          </a:p>
          <a:p>
            <a:pPr>
              <a:lnSpc>
                <a:spcPct val="107000"/>
              </a:lnSpc>
              <a:spcAft>
                <a:spcPts val="800"/>
              </a:spcAft>
            </a:pPr>
            <a:endParaRPr lang="it-IT" sz="3200" b="1" dirty="0">
              <a:latin typeface="Garamond" panose="02020404030301010803" pitchFamily="18" charset="0"/>
            </a:endParaRPr>
          </a:p>
          <a:p>
            <a:pPr>
              <a:lnSpc>
                <a:spcPct val="107000"/>
              </a:lnSpc>
              <a:spcAft>
                <a:spcPts val="800"/>
              </a:spcAft>
            </a:pPr>
            <a:r>
              <a:rPr lang="it-IT" sz="3200" b="1" dirty="0">
                <a:latin typeface="Garamond" panose="02020404030301010803" pitchFamily="18" charset="0"/>
              </a:rPr>
              <a:t>CONTE II </a:t>
            </a:r>
          </a:p>
          <a:p>
            <a:pPr marL="285750" indent="-285750">
              <a:lnSpc>
                <a:spcPct val="107000"/>
              </a:lnSpc>
              <a:spcAft>
                <a:spcPts val="800"/>
              </a:spcAft>
              <a:buFontTx/>
              <a:buChar char="-"/>
            </a:pPr>
            <a:r>
              <a:rPr lang="it-IT" sz="3200" dirty="0">
                <a:effectLst/>
                <a:latin typeface="Garamond" panose="02020404030301010803" pitchFamily="18" charset="0"/>
              </a:rPr>
              <a:t>Decreto semplificazione n. 76/2020</a:t>
            </a:r>
          </a:p>
          <a:p>
            <a:pPr marL="285750" indent="-285750">
              <a:lnSpc>
                <a:spcPct val="107000"/>
              </a:lnSpc>
              <a:spcAft>
                <a:spcPts val="800"/>
              </a:spcAft>
              <a:buFontTx/>
              <a:buChar char="-"/>
            </a:pPr>
            <a:r>
              <a:rPr lang="it-IT" sz="3200" dirty="0">
                <a:effectLst/>
                <a:latin typeface="Garamond" panose="02020404030301010803" pitchFamily="18" charset="0"/>
              </a:rPr>
              <a:t>Agenda per la semplificazione </a:t>
            </a:r>
          </a:p>
          <a:p>
            <a:pPr>
              <a:lnSpc>
                <a:spcPct val="107000"/>
              </a:lnSpc>
              <a:spcAft>
                <a:spcPts val="800"/>
              </a:spcAft>
            </a:pPr>
            <a:endParaRPr lang="it-IT" sz="1800" dirty="0">
              <a:effectLst/>
              <a:latin typeface="Calibri" panose="020F0502020204030204" pitchFamily="34" charset="0"/>
            </a:endParaRPr>
          </a:p>
          <a:p>
            <a:endParaRPr lang="en-GB" dirty="0"/>
          </a:p>
        </p:txBody>
      </p:sp>
    </p:spTree>
    <p:extLst>
      <p:ext uri="{BB962C8B-B14F-4D97-AF65-F5344CB8AC3E}">
        <p14:creationId xmlns:p14="http://schemas.microsoft.com/office/powerpoint/2010/main" val="242748467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a:extLst>
              <a:ext uri="{FF2B5EF4-FFF2-40B4-BE49-F238E27FC236}">
                <a16:creationId xmlns:a16="http://schemas.microsoft.com/office/drawing/2014/main" id="{40FF124E-ABDF-9C06-DC53-5F2277384EC2}"/>
              </a:ext>
            </a:extLst>
          </p:cNvPr>
          <p:cNvSpPr>
            <a:spLocks noGrp="1"/>
          </p:cNvSpPr>
          <p:nvPr>
            <p:ph type="body" sz="quarter" idx="10"/>
          </p:nvPr>
        </p:nvSpPr>
        <p:spPr>
          <a:xfrm>
            <a:off x="323528" y="116633"/>
            <a:ext cx="8496622" cy="529543"/>
          </a:xfrm>
        </p:spPr>
        <p:txBody>
          <a:bodyPr/>
          <a:lstStyle/>
          <a:p>
            <a:pPr algn="ctr"/>
            <a:r>
              <a:rPr lang="en-GB" sz="2800" dirty="0">
                <a:latin typeface="Garamond" panose="02020404030301010803" pitchFamily="18" charset="0"/>
              </a:rPr>
              <a:t>Le </a:t>
            </a:r>
            <a:r>
              <a:rPr lang="en-GB" sz="2800" dirty="0" err="1">
                <a:latin typeface="Garamond" panose="02020404030301010803" pitchFamily="18" charset="0"/>
              </a:rPr>
              <a:t>riforme</a:t>
            </a:r>
            <a:r>
              <a:rPr lang="en-GB" sz="2800" dirty="0">
                <a:latin typeface="Garamond" panose="02020404030301010803" pitchFamily="18" charset="0"/>
              </a:rPr>
              <a:t> </a:t>
            </a:r>
            <a:r>
              <a:rPr lang="en-GB" sz="2800" dirty="0" err="1">
                <a:latin typeface="Garamond" panose="02020404030301010803" pitchFamily="18" charset="0"/>
              </a:rPr>
              <a:t>amministrative</a:t>
            </a:r>
            <a:r>
              <a:rPr lang="en-GB" sz="2800" dirty="0">
                <a:latin typeface="Garamond" panose="02020404030301010803" pitchFamily="18" charset="0"/>
              </a:rPr>
              <a:t> dal 2018 (2)</a:t>
            </a:r>
          </a:p>
        </p:txBody>
      </p:sp>
      <p:sp>
        <p:nvSpPr>
          <p:cNvPr id="3" name="Segnaposto testo 2">
            <a:extLst>
              <a:ext uri="{FF2B5EF4-FFF2-40B4-BE49-F238E27FC236}">
                <a16:creationId xmlns:a16="http://schemas.microsoft.com/office/drawing/2014/main" id="{1CAAFB72-4177-7434-42C3-E9CA32DFC4A8}"/>
              </a:ext>
            </a:extLst>
          </p:cNvPr>
          <p:cNvSpPr>
            <a:spLocks noGrp="1"/>
          </p:cNvSpPr>
          <p:nvPr>
            <p:ph type="body" sz="quarter" idx="11"/>
          </p:nvPr>
        </p:nvSpPr>
        <p:spPr>
          <a:xfrm>
            <a:off x="107504" y="548681"/>
            <a:ext cx="8712646" cy="5472608"/>
          </a:xfrm>
        </p:spPr>
        <p:txBody>
          <a:bodyPr/>
          <a:lstStyle/>
          <a:p>
            <a:r>
              <a:rPr lang="en-GB" sz="3200" b="1" dirty="0"/>
              <a:t>DRAGHI</a:t>
            </a:r>
          </a:p>
          <a:p>
            <a:pPr marL="285750" indent="-285750" algn="just">
              <a:spcBef>
                <a:spcPts val="0"/>
              </a:spcBef>
              <a:spcAft>
                <a:spcPts val="600"/>
              </a:spcAft>
              <a:buFontTx/>
              <a:buChar char="-"/>
            </a:pPr>
            <a:r>
              <a:rPr lang="it-IT" sz="2400" dirty="0" err="1">
                <a:effectLst/>
                <a:latin typeface="Garamond" panose="02020404030301010803" pitchFamily="18" charset="0"/>
              </a:rPr>
              <a:t>Pnrr</a:t>
            </a:r>
            <a:r>
              <a:rPr lang="it-IT" sz="2400" dirty="0">
                <a:effectLst/>
                <a:latin typeface="Garamond" panose="02020404030301010803" pitchFamily="18" charset="0"/>
              </a:rPr>
              <a:t> </a:t>
            </a:r>
          </a:p>
          <a:p>
            <a:pPr marL="285750" indent="-285750" algn="just">
              <a:spcBef>
                <a:spcPts val="0"/>
              </a:spcBef>
              <a:spcAft>
                <a:spcPts val="600"/>
              </a:spcAft>
              <a:buFontTx/>
              <a:buChar char="-"/>
            </a:pPr>
            <a:r>
              <a:rPr lang="it-IT" sz="2400" dirty="0">
                <a:effectLst/>
                <a:latin typeface="Garamond" panose="02020404030301010803" pitchFamily="18" charset="0"/>
              </a:rPr>
              <a:t>(</a:t>
            </a:r>
            <a:r>
              <a:rPr lang="it-IT" sz="2400" b="1" dirty="0">
                <a:effectLst/>
                <a:latin typeface="Garamond" panose="02020404030301010803" pitchFamily="18" charset="0"/>
              </a:rPr>
              <a:t>Accesso e reclutamento</a:t>
            </a:r>
            <a:r>
              <a:rPr lang="it-IT" sz="2400" dirty="0">
                <a:effectLst/>
                <a:latin typeface="Garamond" panose="02020404030301010803" pitchFamily="18" charset="0"/>
              </a:rPr>
              <a:t>, per snellire le procedure di selezione, renderle più efficaci, favorire un ricambio generazionale. Sotto tale profilo, si indicano di seguito le tre principali direttrici di riforma:</a:t>
            </a:r>
          </a:p>
          <a:p>
            <a:pPr marL="285750" indent="-285750" algn="just">
              <a:spcBef>
                <a:spcPts val="0"/>
              </a:spcBef>
              <a:spcAft>
                <a:spcPts val="600"/>
              </a:spcAft>
              <a:buFontTx/>
              <a:buChar char="-"/>
            </a:pPr>
            <a:r>
              <a:rPr lang="it-IT" sz="2400" dirty="0">
                <a:latin typeface="Garamond" panose="02020404030301010803" pitchFamily="18" charset="0"/>
              </a:rPr>
              <a:t>1. </a:t>
            </a:r>
            <a:r>
              <a:rPr lang="it-IT" sz="2400" dirty="0">
                <a:effectLst/>
                <a:latin typeface="Garamond" panose="02020404030301010803" pitchFamily="18" charset="0"/>
              </a:rPr>
              <a:t>La semplificazione e la digitalizzazione delle procedure selettive:</a:t>
            </a:r>
          </a:p>
          <a:p>
            <a:pPr marL="285750" indent="-285750" algn="just">
              <a:spcBef>
                <a:spcPts val="0"/>
              </a:spcBef>
              <a:spcAft>
                <a:spcPts val="600"/>
              </a:spcAft>
              <a:buFontTx/>
              <a:buChar char="-"/>
            </a:pPr>
            <a:r>
              <a:rPr lang="it-IT" sz="2400" dirty="0">
                <a:latin typeface="Garamond" panose="02020404030301010803" pitchFamily="18" charset="0"/>
              </a:rPr>
              <a:t>2. </a:t>
            </a:r>
            <a:r>
              <a:rPr lang="it-IT" sz="2400" dirty="0">
                <a:effectLst/>
                <a:latin typeface="Garamond" panose="02020404030301010803" pitchFamily="18" charset="0"/>
              </a:rPr>
              <a:t>una nuova procedura semplificata per lo svolgimento dei concorsi pubblici. Per i concorsi banditi a decorrere dal 1° maggio 2022 </a:t>
            </a:r>
          </a:p>
          <a:p>
            <a:pPr marL="285750" indent="-285750" algn="just">
              <a:spcBef>
                <a:spcPts val="0"/>
              </a:spcBef>
              <a:spcAft>
                <a:spcPts val="600"/>
              </a:spcAft>
              <a:buFontTx/>
              <a:buChar char="-"/>
            </a:pPr>
            <a:r>
              <a:rPr lang="it-IT" sz="2400" dirty="0">
                <a:latin typeface="Garamond" panose="02020404030301010803" pitchFamily="18" charset="0"/>
              </a:rPr>
              <a:t>3. Orientamento alle competenze</a:t>
            </a:r>
          </a:p>
          <a:p>
            <a:pPr marL="285750" indent="-285750" algn="just">
              <a:spcBef>
                <a:spcPts val="0"/>
              </a:spcBef>
              <a:spcAft>
                <a:spcPts val="600"/>
              </a:spcAft>
              <a:buFontTx/>
              <a:buChar char="-"/>
            </a:pPr>
            <a:r>
              <a:rPr lang="it-IT" sz="2400" b="1" dirty="0">
                <a:effectLst/>
                <a:latin typeface="Garamond" panose="02020404030301010803" pitchFamily="18" charset="0"/>
              </a:rPr>
              <a:t>Ulteriori semplificazioni procedurali (ad esempio della VIA)</a:t>
            </a:r>
          </a:p>
          <a:p>
            <a:pPr marL="285750" indent="-285750" algn="just">
              <a:spcBef>
                <a:spcPts val="0"/>
              </a:spcBef>
              <a:spcAft>
                <a:spcPts val="600"/>
              </a:spcAft>
              <a:buFontTx/>
              <a:buChar char="-"/>
            </a:pPr>
            <a:r>
              <a:rPr lang="it-IT" sz="2400" b="1" dirty="0">
                <a:latin typeface="Garamond" panose="02020404030301010803" pitchFamily="18" charset="0"/>
              </a:rPr>
              <a:t>Investimenti in piattaforme (ad esempio piattaforma unica per il reclutamento)</a:t>
            </a:r>
            <a:endParaRPr lang="it-IT" sz="2400" b="1" dirty="0">
              <a:effectLst/>
              <a:latin typeface="Garamond" panose="02020404030301010803" pitchFamily="18" charset="0"/>
            </a:endParaRPr>
          </a:p>
          <a:p>
            <a:endParaRPr lang="en-GB" dirty="0"/>
          </a:p>
        </p:txBody>
      </p:sp>
    </p:spTree>
    <p:extLst>
      <p:ext uri="{BB962C8B-B14F-4D97-AF65-F5344CB8AC3E}">
        <p14:creationId xmlns:p14="http://schemas.microsoft.com/office/powerpoint/2010/main" val="189852226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1" end="1"/>
                                            </p:txEl>
                                          </p:spTgt>
                                        </p:tgtEl>
                                        <p:attrNameLst>
                                          <p:attrName>style.visibility</p:attrName>
                                        </p:attrNameLst>
                                      </p:cBhvr>
                                      <p:to>
                                        <p:strVal val="visible"/>
                                      </p:to>
                                    </p:set>
                                    <p:anim calcmode="lin" valueType="num">
                                      <p:cBhvr additive="base">
                                        <p:cTn id="7"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3" end="3"/>
                                            </p:txEl>
                                          </p:spTgt>
                                        </p:tgtEl>
                                        <p:attrNameLst>
                                          <p:attrName>style.visibility</p:attrName>
                                        </p:attrNameLst>
                                      </p:cBhvr>
                                      <p:to>
                                        <p:strVal val="visible"/>
                                      </p:to>
                                    </p:set>
                                    <p:anim calcmode="lin" valueType="num">
                                      <p:cBhvr additive="base">
                                        <p:cTn id="19"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6" end="6"/>
                                            </p:txEl>
                                          </p:spTgt>
                                        </p:tgtEl>
                                        <p:attrNameLst>
                                          <p:attrName>style.visibility</p:attrName>
                                        </p:attrNameLst>
                                      </p:cBhvr>
                                      <p:to>
                                        <p:strVal val="visible"/>
                                      </p:to>
                                    </p:set>
                                    <p:anim calcmode="lin" valueType="num">
                                      <p:cBhvr additive="base">
                                        <p:cTn id="37"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7" end="7"/>
                                            </p:txEl>
                                          </p:spTgt>
                                        </p:tgtEl>
                                        <p:attrNameLst>
                                          <p:attrName>style.visibility</p:attrName>
                                        </p:attrNameLst>
                                      </p:cBhvr>
                                      <p:to>
                                        <p:strVal val="visible"/>
                                      </p:to>
                                    </p:set>
                                    <p:anim calcmode="lin" valueType="num">
                                      <p:cBhvr additive="base">
                                        <p:cTn id="43"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606309A-A288-3983-387F-421005E8D01D}"/>
            </a:ext>
          </a:extLst>
        </p:cNvPr>
        <p:cNvGrpSpPr/>
        <p:nvPr/>
      </p:nvGrpSpPr>
      <p:grpSpPr>
        <a:xfrm>
          <a:off x="0" y="0"/>
          <a:ext cx="0" cy="0"/>
          <a:chOff x="0" y="0"/>
          <a:chExt cx="0" cy="0"/>
        </a:xfrm>
      </p:grpSpPr>
      <p:sp>
        <p:nvSpPr>
          <p:cNvPr id="2" name="Segnaposto testo 1">
            <a:extLst>
              <a:ext uri="{FF2B5EF4-FFF2-40B4-BE49-F238E27FC236}">
                <a16:creationId xmlns:a16="http://schemas.microsoft.com/office/drawing/2014/main" id="{355FAA27-0342-83C6-0004-8FFCA6EAF761}"/>
              </a:ext>
            </a:extLst>
          </p:cNvPr>
          <p:cNvSpPr>
            <a:spLocks noGrp="1"/>
          </p:cNvSpPr>
          <p:nvPr>
            <p:ph type="body" sz="quarter" idx="10"/>
          </p:nvPr>
        </p:nvSpPr>
        <p:spPr>
          <a:xfrm>
            <a:off x="323528" y="116633"/>
            <a:ext cx="8496622" cy="529543"/>
          </a:xfrm>
        </p:spPr>
        <p:txBody>
          <a:bodyPr/>
          <a:lstStyle/>
          <a:p>
            <a:pPr algn="ctr"/>
            <a:r>
              <a:rPr lang="en-GB" sz="2800" dirty="0">
                <a:latin typeface="Garamond" panose="02020404030301010803" pitchFamily="18" charset="0"/>
              </a:rPr>
              <a:t>Le </a:t>
            </a:r>
            <a:r>
              <a:rPr lang="en-GB" sz="2800" dirty="0" err="1">
                <a:latin typeface="Garamond" panose="02020404030301010803" pitchFamily="18" charset="0"/>
              </a:rPr>
              <a:t>riforme</a:t>
            </a:r>
            <a:r>
              <a:rPr lang="en-GB" sz="2800" dirty="0">
                <a:latin typeface="Garamond" panose="02020404030301010803" pitchFamily="18" charset="0"/>
              </a:rPr>
              <a:t> </a:t>
            </a:r>
            <a:r>
              <a:rPr lang="en-GB" sz="2800" dirty="0" err="1">
                <a:latin typeface="Garamond" panose="02020404030301010803" pitchFamily="18" charset="0"/>
              </a:rPr>
              <a:t>amministrative</a:t>
            </a:r>
            <a:r>
              <a:rPr lang="en-GB" sz="2800" dirty="0">
                <a:latin typeface="Garamond" panose="02020404030301010803" pitchFamily="18" charset="0"/>
              </a:rPr>
              <a:t> dal 2022 (3)</a:t>
            </a:r>
          </a:p>
        </p:txBody>
      </p:sp>
      <p:sp>
        <p:nvSpPr>
          <p:cNvPr id="3" name="Segnaposto testo 2">
            <a:extLst>
              <a:ext uri="{FF2B5EF4-FFF2-40B4-BE49-F238E27FC236}">
                <a16:creationId xmlns:a16="http://schemas.microsoft.com/office/drawing/2014/main" id="{F78C1F5B-5E76-B2C7-C1A2-DD76B4B8A6ED}"/>
              </a:ext>
            </a:extLst>
          </p:cNvPr>
          <p:cNvSpPr>
            <a:spLocks noGrp="1"/>
          </p:cNvSpPr>
          <p:nvPr>
            <p:ph type="body" sz="quarter" idx="11"/>
          </p:nvPr>
        </p:nvSpPr>
        <p:spPr>
          <a:xfrm>
            <a:off x="-19240" y="476672"/>
            <a:ext cx="8424862" cy="4608413"/>
          </a:xfrm>
        </p:spPr>
        <p:txBody>
          <a:bodyPr/>
          <a:lstStyle/>
          <a:p>
            <a:r>
              <a:rPr lang="en-GB" sz="2800" b="1" dirty="0">
                <a:latin typeface="Garamond" panose="02020404030301010803" pitchFamily="18" charset="0"/>
              </a:rPr>
              <a:t>MELONI</a:t>
            </a:r>
          </a:p>
          <a:p>
            <a:r>
              <a:rPr lang="en-GB" sz="2800" dirty="0">
                <a:latin typeface="Garamond" panose="02020404030301010803" pitchFamily="18" charset="0"/>
              </a:rPr>
              <a:t>- </a:t>
            </a:r>
            <a:r>
              <a:rPr lang="en-GB" sz="2800" dirty="0" err="1">
                <a:latin typeface="Garamond" panose="02020404030301010803" pitchFamily="18" charset="0"/>
              </a:rPr>
              <a:t>Riforma</a:t>
            </a:r>
            <a:r>
              <a:rPr lang="en-GB" sz="2800" dirty="0">
                <a:latin typeface="Garamond" panose="02020404030301010803" pitchFamily="18" charset="0"/>
              </a:rPr>
              <a:t> </a:t>
            </a:r>
            <a:r>
              <a:rPr lang="en-GB" sz="2800" dirty="0" err="1">
                <a:latin typeface="Garamond" panose="02020404030301010803" pitchFamily="18" charset="0"/>
              </a:rPr>
              <a:t>Codice</a:t>
            </a:r>
            <a:r>
              <a:rPr lang="en-GB" sz="2800" dirty="0">
                <a:latin typeface="Garamond" panose="02020404030301010803" pitchFamily="18" charset="0"/>
              </a:rPr>
              <a:t> </a:t>
            </a:r>
            <a:r>
              <a:rPr lang="en-GB" sz="2800" dirty="0" err="1">
                <a:latin typeface="Garamond" panose="02020404030301010803" pitchFamily="18" charset="0"/>
              </a:rPr>
              <a:t>Contratti</a:t>
            </a:r>
            <a:endParaRPr lang="en-GB" sz="2800" dirty="0">
              <a:latin typeface="Garamond" panose="02020404030301010803" pitchFamily="18" charset="0"/>
            </a:endParaRPr>
          </a:p>
          <a:p>
            <a:pPr marL="457200" indent="-457200">
              <a:buFontTx/>
              <a:buChar char="-"/>
            </a:pPr>
            <a:r>
              <a:rPr lang="en-GB" sz="2800" dirty="0" err="1">
                <a:latin typeface="Garamond" panose="02020404030301010803" pitchFamily="18" charset="0"/>
              </a:rPr>
              <a:t>Interventi</a:t>
            </a:r>
            <a:r>
              <a:rPr lang="en-GB" sz="2800" dirty="0">
                <a:latin typeface="Garamond" panose="02020404030301010803" pitchFamily="18" charset="0"/>
              </a:rPr>
              <a:t> </a:t>
            </a:r>
            <a:r>
              <a:rPr lang="en-GB" sz="2800" dirty="0" err="1">
                <a:latin typeface="Garamond" panose="02020404030301010803" pitchFamily="18" charset="0"/>
              </a:rPr>
              <a:t>su</a:t>
            </a:r>
            <a:r>
              <a:rPr lang="en-GB" sz="2800" dirty="0">
                <a:latin typeface="Garamond" panose="02020404030301010803" pitchFamily="18" charset="0"/>
              </a:rPr>
              <a:t> </a:t>
            </a:r>
            <a:r>
              <a:rPr lang="en-GB" sz="2800" dirty="0" err="1">
                <a:latin typeface="Garamond" panose="02020404030301010803" pitchFamily="18" charset="0"/>
              </a:rPr>
              <a:t>semplificazione</a:t>
            </a:r>
            <a:endParaRPr lang="en-GB" sz="2800" dirty="0">
              <a:latin typeface="Garamond" panose="02020404030301010803" pitchFamily="18" charset="0"/>
            </a:endParaRPr>
          </a:p>
          <a:p>
            <a:pPr marL="457200" indent="-457200">
              <a:buFontTx/>
              <a:buChar char="-"/>
            </a:pPr>
            <a:r>
              <a:rPr lang="en-GB" sz="2800" dirty="0" err="1">
                <a:latin typeface="Garamond" panose="02020404030301010803" pitchFamily="18" charset="0"/>
              </a:rPr>
              <a:t>Interventi</a:t>
            </a:r>
            <a:r>
              <a:rPr lang="en-GB" sz="2800" dirty="0">
                <a:latin typeface="Garamond" panose="02020404030301010803" pitchFamily="18" charset="0"/>
              </a:rPr>
              <a:t> </a:t>
            </a:r>
            <a:r>
              <a:rPr lang="en-GB" sz="2800" dirty="0" err="1">
                <a:latin typeface="Garamond" panose="02020404030301010803" pitchFamily="18" charset="0"/>
              </a:rPr>
              <a:t>su</a:t>
            </a:r>
            <a:r>
              <a:rPr lang="en-GB" sz="2800" dirty="0">
                <a:latin typeface="Garamond" panose="02020404030301010803" pitchFamily="18" charset="0"/>
              </a:rPr>
              <a:t> </a:t>
            </a:r>
            <a:r>
              <a:rPr lang="en-GB" sz="2800" dirty="0" err="1">
                <a:latin typeface="Garamond" panose="02020404030301010803" pitchFamily="18" charset="0"/>
              </a:rPr>
              <a:t>digitalizzazione</a:t>
            </a:r>
            <a:endParaRPr lang="en-GB" sz="2800" dirty="0">
              <a:latin typeface="Garamond" panose="02020404030301010803" pitchFamily="18" charset="0"/>
            </a:endParaRPr>
          </a:p>
          <a:p>
            <a:endParaRPr lang="en-GB" sz="2800" b="1" dirty="0">
              <a:latin typeface="Garamond" panose="02020404030301010803" pitchFamily="18" charset="0"/>
            </a:endParaRPr>
          </a:p>
          <a:p>
            <a:endParaRPr lang="en-GB" dirty="0"/>
          </a:p>
        </p:txBody>
      </p:sp>
    </p:spTree>
    <p:extLst>
      <p:ext uri="{BB962C8B-B14F-4D97-AF65-F5344CB8AC3E}">
        <p14:creationId xmlns:p14="http://schemas.microsoft.com/office/powerpoint/2010/main" val="1133938634"/>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0" y="0"/>
            <a:ext cx="9107934" cy="1052736"/>
          </a:xfrm>
        </p:spPr>
        <p:txBody>
          <a:bodyPr/>
          <a:lstStyle/>
          <a:p>
            <a:pPr algn="ctr"/>
            <a:endParaRPr lang="it-IT" sz="3600" dirty="0">
              <a:latin typeface="Garamond" panose="02020404030301010803" pitchFamily="18" charset="0"/>
            </a:endParaRPr>
          </a:p>
          <a:p>
            <a:pPr algn="ctr"/>
            <a:r>
              <a:rPr lang="it-IT" sz="3600" dirty="0">
                <a:latin typeface="Garamond" panose="02020404030301010803" pitchFamily="18" charset="0"/>
              </a:rPr>
              <a:t>Risultati: interpretazioni (1)</a:t>
            </a:r>
            <a:endParaRPr lang="it-IT" sz="3200" dirty="0">
              <a:latin typeface="Garamond" panose="02020404030301010803" pitchFamily="18" charset="0"/>
            </a:endParaRPr>
          </a:p>
        </p:txBody>
      </p:sp>
      <p:sp>
        <p:nvSpPr>
          <p:cNvPr id="3" name="Segnaposto testo 2"/>
          <p:cNvSpPr>
            <a:spLocks noGrp="1"/>
          </p:cNvSpPr>
          <p:nvPr>
            <p:ph type="body" sz="quarter" idx="11"/>
          </p:nvPr>
        </p:nvSpPr>
        <p:spPr>
          <a:xfrm>
            <a:off x="0" y="692696"/>
            <a:ext cx="9107934" cy="5616624"/>
          </a:xfrm>
        </p:spPr>
        <p:txBody>
          <a:bodyPr/>
          <a:lstStyle/>
          <a:p>
            <a:pPr marL="457200" indent="-457200" algn="just">
              <a:buFont typeface="Arial" panose="020B0604020202020204" pitchFamily="34" charset="0"/>
              <a:buChar char="•"/>
            </a:pPr>
            <a:r>
              <a:rPr lang="it-IT" sz="2200" dirty="0">
                <a:highlight>
                  <a:srgbClr val="FFFF00"/>
                </a:highlight>
                <a:latin typeface="Garamond" panose="02020404030301010803" pitchFamily="18" charset="0"/>
              </a:rPr>
              <a:t>l’affermazione secondo cui l’amministrazione pubblica italiana è, negli ultimi trent’anni, cambiata ma non nella misura auspicata e non in modo sufficiente (considerando, ad esempio, gli ampi divari territoriali nella qualità dei servizi, così come il forte ritardo nella digitalizzazione) è largamente condivisa da studiosi e commentatori </a:t>
            </a:r>
          </a:p>
          <a:p>
            <a:pPr marL="457200" indent="-457200" algn="just">
              <a:buFont typeface="Arial" panose="020B0604020202020204" pitchFamily="34" charset="0"/>
              <a:buChar char="•"/>
            </a:pPr>
            <a:r>
              <a:rPr lang="it-IT" sz="2200" dirty="0">
                <a:highlight>
                  <a:srgbClr val="00FFFF"/>
                </a:highlight>
                <a:latin typeface="Garamond" panose="02020404030301010803" pitchFamily="18" charset="0"/>
              </a:rPr>
              <a:t>vi è chi ha ricondotto l’inefficacia delle riforme italiane, in particolare il ciclo degli anni ’90 del secolo scorso, alla </a:t>
            </a:r>
            <a:r>
              <a:rPr lang="it-IT" sz="2200" b="1" dirty="0">
                <a:highlight>
                  <a:srgbClr val="00FFFF"/>
                </a:highlight>
                <a:latin typeface="Garamond" panose="02020404030301010803" pitchFamily="18" charset="0"/>
              </a:rPr>
              <a:t>mancata modifica dei presupposti culturali e cognitivi degli attori in gioco </a:t>
            </a:r>
            <a:r>
              <a:rPr lang="it-IT" sz="2200" dirty="0">
                <a:highlight>
                  <a:srgbClr val="00FFFF"/>
                </a:highlight>
                <a:latin typeface="Garamond" panose="02020404030301010803" pitchFamily="18" charset="0"/>
              </a:rPr>
              <a:t>(Capano 2003). La tesi sostenuta è quella secondo cui il paradigma giuridico dell’amministrazione ha resistito e riformulato secondo i propri schemi le sfide provenienti dai nuovi paradigmi e da altre discipline (es. economia, management, policy </a:t>
            </a:r>
            <a:r>
              <a:rPr lang="it-IT" sz="2200" dirty="0" err="1">
                <a:highlight>
                  <a:srgbClr val="00FFFF"/>
                </a:highlight>
                <a:latin typeface="Garamond" panose="02020404030301010803" pitchFamily="18" charset="0"/>
              </a:rPr>
              <a:t>analysis</a:t>
            </a:r>
            <a:r>
              <a:rPr lang="it-IT" sz="2200" dirty="0">
                <a:highlight>
                  <a:srgbClr val="00FFFF"/>
                </a:highlight>
                <a:latin typeface="Garamond" panose="02020404030301010803" pitchFamily="18" charset="0"/>
              </a:rPr>
              <a:t>). </a:t>
            </a:r>
          </a:p>
          <a:p>
            <a:pPr marL="457200" indent="-457200" algn="just">
              <a:buFont typeface="Arial" panose="020B0604020202020204" pitchFamily="34" charset="0"/>
              <a:buChar char="•"/>
            </a:pPr>
            <a:r>
              <a:rPr lang="it-IT" sz="2200" dirty="0">
                <a:highlight>
                  <a:srgbClr val="FFFF00"/>
                </a:highlight>
                <a:latin typeface="Garamond" panose="02020404030301010803" pitchFamily="18" charset="0"/>
              </a:rPr>
              <a:t>Un’analisi avvalorata dal carattere pressoché interamente legislativo e normativo degli interventi, con un’enfasi che perpetua l’immagine di processi di trasformazione basati sulla supremazia della legge anche per generare efficienza ed efficacia </a:t>
            </a:r>
            <a:r>
              <a:rPr lang="it-IT" sz="2200" dirty="0">
                <a:latin typeface="Garamond" panose="02020404030301010803" pitchFamily="18" charset="0"/>
              </a:rPr>
              <a:t>(Dente 1999; </a:t>
            </a:r>
            <a:r>
              <a:rPr lang="it-IT" sz="2200" dirty="0" err="1">
                <a:latin typeface="Garamond" panose="02020404030301010803" pitchFamily="18" charset="0"/>
              </a:rPr>
              <a:t>Cassese</a:t>
            </a:r>
            <a:r>
              <a:rPr lang="it-IT" sz="2200" dirty="0">
                <a:latin typeface="Garamond" panose="02020404030301010803" pitchFamily="18" charset="0"/>
              </a:rPr>
              <a:t> 2003; Bassanini 2010). </a:t>
            </a:r>
            <a:endParaRPr lang="it-IT" sz="2200" b="1" dirty="0">
              <a:latin typeface="Garamond" panose="02020404030301010803" pitchFamily="18" charset="0"/>
            </a:endParaRPr>
          </a:p>
        </p:txBody>
      </p:sp>
    </p:spTree>
    <p:extLst>
      <p:ext uri="{BB962C8B-B14F-4D97-AF65-F5344CB8AC3E}">
        <p14:creationId xmlns:p14="http://schemas.microsoft.com/office/powerpoint/2010/main" val="167931400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0" y="0"/>
            <a:ext cx="9107934" cy="1052736"/>
          </a:xfrm>
        </p:spPr>
        <p:txBody>
          <a:bodyPr/>
          <a:lstStyle/>
          <a:p>
            <a:pPr algn="ctr"/>
            <a:endParaRPr lang="it-IT" sz="3600" dirty="0">
              <a:latin typeface="Garamond" panose="02020404030301010803" pitchFamily="18" charset="0"/>
            </a:endParaRPr>
          </a:p>
          <a:p>
            <a:pPr algn="ctr"/>
            <a:r>
              <a:rPr lang="it-IT" sz="3600" dirty="0">
                <a:latin typeface="Garamond" panose="02020404030301010803" pitchFamily="18" charset="0"/>
              </a:rPr>
              <a:t>Risultati: interpretazioni (2)</a:t>
            </a:r>
            <a:endParaRPr lang="it-IT" sz="3200" dirty="0">
              <a:latin typeface="Garamond" panose="02020404030301010803" pitchFamily="18" charset="0"/>
            </a:endParaRPr>
          </a:p>
        </p:txBody>
      </p:sp>
      <p:sp>
        <p:nvSpPr>
          <p:cNvPr id="3" name="Segnaposto testo 2"/>
          <p:cNvSpPr>
            <a:spLocks noGrp="1"/>
          </p:cNvSpPr>
          <p:nvPr>
            <p:ph type="body" sz="quarter" idx="11"/>
          </p:nvPr>
        </p:nvSpPr>
        <p:spPr>
          <a:xfrm>
            <a:off x="0" y="692696"/>
            <a:ext cx="9107934" cy="5616624"/>
          </a:xfrm>
        </p:spPr>
        <p:txBody>
          <a:bodyPr/>
          <a:lstStyle/>
          <a:p>
            <a:pPr marL="457200" indent="-457200" algn="just">
              <a:buFont typeface="Arial" panose="020B0604020202020204" pitchFamily="34" charset="0"/>
              <a:buChar char="•"/>
            </a:pPr>
            <a:r>
              <a:rPr lang="it-IT" sz="2600" b="1" dirty="0">
                <a:latin typeface="Garamond" panose="02020404030301010803" pitchFamily="18" charset="0"/>
              </a:rPr>
              <a:t>inadeguatezza del disegno delle politiche utilizzato nel corso dei processi riformatori, </a:t>
            </a:r>
            <a:r>
              <a:rPr lang="it-IT" sz="2600" dirty="0">
                <a:latin typeface="Garamond" panose="02020404030301010803" pitchFamily="18" charset="0"/>
              </a:rPr>
              <a:t>poiché basato, generalmente, su interventi normativi trasversali (riguardanti, cioè, la generalità delle amministrazioni pubbliche) che non hanno tenuto conto delle diversità delle organizzazioni operanti nei vari settori. Per di più, si è trattato di un’azione che ha </a:t>
            </a:r>
            <a:r>
              <a:rPr lang="it-IT" sz="2600" b="1" dirty="0">
                <a:latin typeface="Garamond" panose="02020404030301010803" pitchFamily="18" charset="0"/>
              </a:rPr>
              <a:t>eluso la definizione delle modalità di implementazione</a:t>
            </a:r>
            <a:r>
              <a:rPr lang="it-IT" sz="2600" dirty="0">
                <a:latin typeface="Garamond" panose="02020404030301010803" pitchFamily="18" charset="0"/>
              </a:rPr>
              <a:t> e non è stata accompagnata da adeguati piani di attuazione e di </a:t>
            </a:r>
            <a:r>
              <a:rPr lang="it-IT" sz="2600" dirty="0" err="1">
                <a:latin typeface="Garamond" panose="02020404030301010803" pitchFamily="18" charset="0"/>
              </a:rPr>
              <a:t>governance</a:t>
            </a:r>
            <a:r>
              <a:rPr lang="it-IT" sz="2600" dirty="0">
                <a:latin typeface="Garamond" panose="02020404030301010803" pitchFamily="18" charset="0"/>
              </a:rPr>
              <a:t> dei processi di cambiamento.</a:t>
            </a:r>
          </a:p>
          <a:p>
            <a:pPr marL="285750" indent="-285750" algn="just">
              <a:buFont typeface="Arial" panose="020B0604020202020204" pitchFamily="34" charset="0"/>
              <a:buChar char="•"/>
            </a:pPr>
            <a:r>
              <a:rPr lang="it-IT" sz="2600" dirty="0">
                <a:latin typeface="Garamond" panose="02020404030301010803" pitchFamily="18" charset="0"/>
              </a:rPr>
              <a:t>Queste analisi enfatizzano la debolezza dei programmi nazionali di riforma amministrativa nel passare dalla fase di decisione a quella di attuazione, </a:t>
            </a:r>
            <a:r>
              <a:rPr lang="it-IT" sz="2600" dirty="0">
                <a:highlight>
                  <a:srgbClr val="FFFF00"/>
                </a:highlight>
                <a:latin typeface="Garamond" panose="02020404030301010803" pitchFamily="18" charset="0"/>
              </a:rPr>
              <a:t>elemento confermato anche dalla scarsità di studi di valutazione promossi a fini di apprendimento </a:t>
            </a:r>
            <a:endParaRPr lang="it-IT" sz="2600" b="1" dirty="0">
              <a:highlight>
                <a:srgbClr val="FFFF00"/>
              </a:highlight>
              <a:latin typeface="Garamond" panose="02020404030301010803" pitchFamily="18" charset="0"/>
            </a:endParaRPr>
          </a:p>
        </p:txBody>
      </p:sp>
    </p:spTree>
    <p:extLst>
      <p:ext uri="{BB962C8B-B14F-4D97-AF65-F5344CB8AC3E}">
        <p14:creationId xmlns:p14="http://schemas.microsoft.com/office/powerpoint/2010/main" val="365684198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0" y="0"/>
            <a:ext cx="9107934" cy="1052736"/>
          </a:xfrm>
        </p:spPr>
        <p:txBody>
          <a:bodyPr/>
          <a:lstStyle/>
          <a:p>
            <a:pPr algn="ctr"/>
            <a:endParaRPr lang="it-IT" sz="3600" dirty="0">
              <a:latin typeface="Garamond" panose="02020404030301010803" pitchFamily="18" charset="0"/>
            </a:endParaRPr>
          </a:p>
          <a:p>
            <a:pPr algn="ctr"/>
            <a:r>
              <a:rPr lang="it-IT" sz="3600" dirty="0">
                <a:latin typeface="Garamond" panose="02020404030301010803" pitchFamily="18" charset="0"/>
              </a:rPr>
              <a:t>Risultati: interpretazioni (3)</a:t>
            </a:r>
            <a:endParaRPr lang="it-IT" sz="3200" dirty="0">
              <a:latin typeface="Garamond" panose="02020404030301010803" pitchFamily="18" charset="0"/>
            </a:endParaRPr>
          </a:p>
        </p:txBody>
      </p:sp>
      <p:sp>
        <p:nvSpPr>
          <p:cNvPr id="3" name="Segnaposto testo 2"/>
          <p:cNvSpPr>
            <a:spLocks noGrp="1"/>
          </p:cNvSpPr>
          <p:nvPr>
            <p:ph type="body" sz="quarter" idx="11"/>
          </p:nvPr>
        </p:nvSpPr>
        <p:spPr>
          <a:xfrm>
            <a:off x="0" y="692696"/>
            <a:ext cx="9107934" cy="5616624"/>
          </a:xfrm>
        </p:spPr>
        <p:txBody>
          <a:bodyPr/>
          <a:lstStyle/>
          <a:p>
            <a:pPr algn="just">
              <a:spcBef>
                <a:spcPts val="0"/>
              </a:spcBef>
              <a:buFont typeface="Arial" panose="020B0604020202020204" pitchFamily="34" charset="0"/>
              <a:buChar char="•"/>
            </a:pPr>
            <a:r>
              <a:rPr lang="it-IT" sz="2600" dirty="0">
                <a:highlight>
                  <a:srgbClr val="FFFF00"/>
                </a:highlight>
                <a:latin typeface="Garamond" panose="02020404030301010803" pitchFamily="18" charset="0"/>
              </a:rPr>
              <a:t>Il </a:t>
            </a:r>
            <a:r>
              <a:rPr lang="it-IT" sz="2600" i="1" dirty="0">
                <a:highlight>
                  <a:srgbClr val="FFFF00"/>
                </a:highlight>
                <a:latin typeface="Garamond" panose="02020404030301010803" pitchFamily="18" charset="0"/>
              </a:rPr>
              <a:t>policy </a:t>
            </a:r>
            <a:r>
              <a:rPr lang="it-IT" sz="2600" i="1" dirty="0" err="1">
                <a:highlight>
                  <a:srgbClr val="FFFF00"/>
                </a:highlight>
                <a:latin typeface="Garamond" panose="02020404030301010803" pitchFamily="18" charset="0"/>
              </a:rPr>
              <a:t>change</a:t>
            </a:r>
            <a:r>
              <a:rPr lang="it-IT" sz="2600" dirty="0">
                <a:highlight>
                  <a:srgbClr val="FFFF00"/>
                </a:highlight>
                <a:latin typeface="Garamond" panose="02020404030301010803" pitchFamily="18" charset="0"/>
              </a:rPr>
              <a:t> di tipo radicale che ha caratterizzato gli anni ’90 del secolo scorso costituisce una discontinuità significativa rispetto al periodo precedente. </a:t>
            </a:r>
            <a:r>
              <a:rPr lang="it-IT" sz="2600" dirty="0">
                <a:latin typeface="Garamond" panose="02020404030301010803" pitchFamily="18" charset="0"/>
              </a:rPr>
              <a:t>Alcuni fattori che possono spiegare questo cambiamento sono stati già introdotti nella parte descrittiva. In particolare, </a:t>
            </a:r>
            <a:r>
              <a:rPr lang="it-IT" sz="2600" i="1" dirty="0">
                <a:highlight>
                  <a:srgbClr val="00FF00"/>
                </a:highlight>
                <a:latin typeface="Garamond" panose="02020404030301010803" pitchFamily="18" charset="0"/>
              </a:rPr>
              <a:t>il contesto politico, istituzionale ed economico offre finestre di opportunità per cambiamenti profondi, tenendo presente anche la situazione di partenza di forte arretratezza </a:t>
            </a:r>
          </a:p>
          <a:p>
            <a:pPr indent="-285750" algn="just">
              <a:spcBef>
                <a:spcPts val="0"/>
              </a:spcBef>
              <a:buFont typeface="Arial" panose="020B0604020202020204" pitchFamily="34" charset="0"/>
              <a:buChar char="•"/>
            </a:pPr>
            <a:r>
              <a:rPr lang="it-IT" sz="2600" dirty="0">
                <a:highlight>
                  <a:srgbClr val="FFFF00"/>
                </a:highlight>
                <a:latin typeface="Garamond" panose="02020404030301010803" pitchFamily="18" charset="0"/>
              </a:rPr>
              <a:t>Tra gli attori in gioco, emerge la presenza di veri e propri </a:t>
            </a:r>
            <a:r>
              <a:rPr lang="it-IT" sz="2600" i="1" dirty="0">
                <a:highlight>
                  <a:srgbClr val="FFFF00"/>
                </a:highlight>
                <a:latin typeface="Garamond" panose="02020404030301010803" pitchFamily="18" charset="0"/>
              </a:rPr>
              <a:t>policy </a:t>
            </a:r>
            <a:r>
              <a:rPr lang="it-IT" sz="2600" i="1" dirty="0" err="1">
                <a:highlight>
                  <a:srgbClr val="FFFF00"/>
                </a:highlight>
                <a:latin typeface="Garamond" panose="02020404030301010803" pitchFamily="18" charset="0"/>
              </a:rPr>
              <a:t>entrepreneurs</a:t>
            </a:r>
            <a:r>
              <a:rPr lang="it-IT" sz="2600" dirty="0">
                <a:highlight>
                  <a:srgbClr val="FFFF00"/>
                </a:highlight>
                <a:latin typeface="Garamond" panose="02020404030301010803" pitchFamily="18" charset="0"/>
              </a:rPr>
              <a:t> della riforma, dotati di risorse significative</a:t>
            </a:r>
            <a:r>
              <a:rPr lang="it-IT" sz="2600" dirty="0">
                <a:latin typeface="Garamond" panose="02020404030301010803" pitchFamily="18" charset="0"/>
              </a:rPr>
              <a:t>. Sacconi, </a:t>
            </a:r>
            <a:r>
              <a:rPr lang="it-IT" sz="2600" dirty="0" err="1">
                <a:latin typeface="Garamond" panose="02020404030301010803" pitchFamily="18" charset="0"/>
              </a:rPr>
              <a:t>Cassese</a:t>
            </a:r>
            <a:r>
              <a:rPr lang="it-IT" sz="2600" dirty="0">
                <a:latin typeface="Garamond" panose="02020404030301010803" pitchFamily="18" charset="0"/>
              </a:rPr>
              <a:t> e Bassanini possono contare sul sostegno dei relativi Presidenti del Consiglio. Inoltre, sono considerati tecnici di grande spessore che hanno consolidate relazioni con gli esponenti della politica e delle istituzioni (Amato e Bassanini, nei fatti sono anche rappresentati politici), così come con la community epistemica degli esperti </a:t>
            </a:r>
            <a:endParaRPr lang="it-IT" sz="2600" b="1" dirty="0">
              <a:latin typeface="Garamond" panose="02020404030301010803" pitchFamily="18" charset="0"/>
            </a:endParaRPr>
          </a:p>
        </p:txBody>
      </p:sp>
    </p:spTree>
    <p:extLst>
      <p:ext uri="{BB962C8B-B14F-4D97-AF65-F5344CB8AC3E}">
        <p14:creationId xmlns:p14="http://schemas.microsoft.com/office/powerpoint/2010/main" val="31238706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0" y="0"/>
            <a:ext cx="9107934" cy="1052736"/>
          </a:xfrm>
        </p:spPr>
        <p:txBody>
          <a:bodyPr/>
          <a:lstStyle/>
          <a:p>
            <a:pPr algn="ctr"/>
            <a:endParaRPr lang="it-IT" sz="3600" dirty="0">
              <a:latin typeface="Garamond" panose="02020404030301010803" pitchFamily="18" charset="0"/>
            </a:endParaRPr>
          </a:p>
          <a:p>
            <a:pPr algn="ctr"/>
            <a:r>
              <a:rPr lang="it-IT" sz="3600" dirty="0">
                <a:latin typeface="Garamond" panose="02020404030301010803" pitchFamily="18" charset="0"/>
              </a:rPr>
              <a:t>Risultati: interpretazioni (4)</a:t>
            </a:r>
            <a:endParaRPr lang="it-IT" sz="3200" dirty="0">
              <a:latin typeface="Garamond" panose="02020404030301010803" pitchFamily="18" charset="0"/>
            </a:endParaRPr>
          </a:p>
        </p:txBody>
      </p:sp>
      <p:sp>
        <p:nvSpPr>
          <p:cNvPr id="3" name="Segnaposto testo 2"/>
          <p:cNvSpPr>
            <a:spLocks noGrp="1"/>
          </p:cNvSpPr>
          <p:nvPr>
            <p:ph type="body" sz="quarter" idx="11"/>
          </p:nvPr>
        </p:nvSpPr>
        <p:spPr>
          <a:xfrm>
            <a:off x="179512" y="692696"/>
            <a:ext cx="8928422" cy="6165304"/>
          </a:xfrm>
        </p:spPr>
        <p:txBody>
          <a:bodyPr/>
          <a:lstStyle/>
          <a:p>
            <a:pPr marL="285750" indent="-285750" algn="just">
              <a:spcBef>
                <a:spcPts val="0"/>
              </a:spcBef>
              <a:buFont typeface="Arial" panose="020B0604020202020204" pitchFamily="34" charset="0"/>
              <a:buChar char="•"/>
            </a:pPr>
            <a:r>
              <a:rPr lang="it-IT" sz="2800" dirty="0">
                <a:latin typeface="Garamond" panose="02020404030301010803" pitchFamily="18" charset="0"/>
              </a:rPr>
              <a:t>Nel secondo periodo, e cioè tra il 2001 e il 2017 (</a:t>
            </a:r>
            <a:r>
              <a:rPr lang="it-IT" sz="2800" dirty="0">
                <a:highlight>
                  <a:srgbClr val="FF0000"/>
                </a:highlight>
                <a:latin typeface="Garamond" panose="02020404030301010803" pitchFamily="18" charset="0"/>
              </a:rPr>
              <a:t>e anche successivamente</a:t>
            </a:r>
            <a:r>
              <a:rPr lang="it-IT" sz="2800" dirty="0">
                <a:latin typeface="Garamond" panose="02020404030301010803" pitchFamily="18" charset="0"/>
              </a:rPr>
              <a:t>) si assiste ad </a:t>
            </a:r>
            <a:r>
              <a:rPr lang="it-IT" sz="2800" dirty="0">
                <a:highlight>
                  <a:srgbClr val="FFFF00"/>
                </a:highlight>
                <a:latin typeface="Garamond" panose="02020404030301010803" pitchFamily="18" charset="0"/>
              </a:rPr>
              <a:t>un </a:t>
            </a:r>
            <a:r>
              <a:rPr lang="it-IT" sz="2800" i="1" dirty="0">
                <a:highlight>
                  <a:srgbClr val="FFFF00"/>
                </a:highlight>
                <a:latin typeface="Garamond" panose="02020404030301010803" pitchFamily="18" charset="0"/>
              </a:rPr>
              <a:t>policy </a:t>
            </a:r>
            <a:r>
              <a:rPr lang="it-IT" sz="2800" i="1" dirty="0" err="1">
                <a:highlight>
                  <a:srgbClr val="FFFF00"/>
                </a:highlight>
                <a:latin typeface="Garamond" panose="02020404030301010803" pitchFamily="18" charset="0"/>
              </a:rPr>
              <a:t>change</a:t>
            </a:r>
            <a:r>
              <a:rPr lang="it-IT" sz="2800" dirty="0">
                <a:highlight>
                  <a:srgbClr val="FFFF00"/>
                </a:highlight>
                <a:latin typeface="Garamond" panose="02020404030301010803" pitchFamily="18" charset="0"/>
              </a:rPr>
              <a:t> di tipo incrementale e prevalentemente settoriale</a:t>
            </a:r>
            <a:r>
              <a:rPr lang="it-IT" sz="2800" dirty="0">
                <a:latin typeface="Garamond" panose="02020404030301010803" pitchFamily="18" charset="0"/>
              </a:rPr>
              <a:t>, nonostante le strategie di tipo top-down tentate da alcuni protagonisti. </a:t>
            </a:r>
          </a:p>
          <a:p>
            <a:pPr algn="just">
              <a:spcBef>
                <a:spcPts val="0"/>
              </a:spcBef>
            </a:pPr>
            <a:endParaRPr lang="it-IT" sz="2800" dirty="0">
              <a:latin typeface="Garamond" panose="02020404030301010803" pitchFamily="18" charset="0"/>
            </a:endParaRPr>
          </a:p>
          <a:p>
            <a:pPr algn="just">
              <a:spcBef>
                <a:spcPts val="0"/>
              </a:spcBef>
            </a:pPr>
            <a:endParaRPr lang="it-IT" sz="2800" dirty="0">
              <a:latin typeface="Garamond" panose="02020404030301010803" pitchFamily="18" charset="0"/>
            </a:endParaRPr>
          </a:p>
          <a:p>
            <a:pPr marL="285750" indent="-285750" algn="just">
              <a:spcBef>
                <a:spcPts val="0"/>
              </a:spcBef>
              <a:buFont typeface="Arial" panose="020B0604020202020204" pitchFamily="34" charset="0"/>
              <a:buChar char="•"/>
            </a:pPr>
            <a:r>
              <a:rPr lang="it-IT" sz="2800" dirty="0">
                <a:highlight>
                  <a:srgbClr val="00FFFF"/>
                </a:highlight>
                <a:latin typeface="Garamond" panose="02020404030301010803" pitchFamily="18" charset="0"/>
              </a:rPr>
              <a:t>Le politiche di austerità hanno costituito un freno per le riforme e i problemi sociali del Paese e aumentato la conflittualità tra gli attori; in queste condizioni la riforma amministrativa perde di rilevanza per l’agenda politica. </a:t>
            </a:r>
          </a:p>
          <a:p>
            <a:pPr marL="285750" indent="-285750" algn="just">
              <a:spcBef>
                <a:spcPts val="0"/>
              </a:spcBef>
              <a:buFont typeface="Arial" panose="020B0604020202020204" pitchFamily="34" charset="0"/>
              <a:buChar char="•"/>
            </a:pPr>
            <a:endParaRPr lang="it-IT" sz="2800" dirty="0">
              <a:latin typeface="Garamond" panose="02020404030301010803" pitchFamily="18" charset="0"/>
            </a:endParaRPr>
          </a:p>
          <a:p>
            <a:pPr algn="just">
              <a:spcBef>
                <a:spcPts val="0"/>
              </a:spcBef>
            </a:pPr>
            <a:endParaRPr lang="it-IT" sz="2800" dirty="0">
              <a:latin typeface="Garamond" panose="02020404030301010803" pitchFamily="18" charset="0"/>
            </a:endParaRPr>
          </a:p>
          <a:p>
            <a:pPr marL="285750" indent="-285750" algn="just">
              <a:spcBef>
                <a:spcPts val="0"/>
              </a:spcBef>
              <a:buFont typeface="Arial" panose="020B0604020202020204" pitchFamily="34" charset="0"/>
              <a:buChar char="•"/>
            </a:pPr>
            <a:endParaRPr lang="it-IT" sz="2000" dirty="0">
              <a:latin typeface="Garamond" panose="02020404030301010803" pitchFamily="18" charset="0"/>
            </a:endParaRPr>
          </a:p>
          <a:p>
            <a:pPr algn="just">
              <a:spcBef>
                <a:spcPts val="0"/>
              </a:spcBef>
            </a:pPr>
            <a:endParaRPr lang="it-IT" sz="2600" b="1" dirty="0">
              <a:latin typeface="Garamond" panose="02020404030301010803" pitchFamily="18" charset="0"/>
            </a:endParaRPr>
          </a:p>
        </p:txBody>
      </p:sp>
    </p:spTree>
    <p:extLst>
      <p:ext uri="{BB962C8B-B14F-4D97-AF65-F5344CB8AC3E}">
        <p14:creationId xmlns:p14="http://schemas.microsoft.com/office/powerpoint/2010/main" val="78450979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3" end="3"/>
                                            </p:txEl>
                                          </p:spTgt>
                                        </p:tgtEl>
                                        <p:attrNameLst>
                                          <p:attrName>style.visibility</p:attrName>
                                        </p:attrNameLst>
                                      </p:cBhvr>
                                      <p:to>
                                        <p:strVal val="visible"/>
                                      </p:to>
                                    </p:set>
                                    <p:anim calcmode="lin" valueType="num">
                                      <p:cBhvr additive="base">
                                        <p:cTn id="13"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0" y="0"/>
            <a:ext cx="9107934" cy="1052736"/>
          </a:xfrm>
        </p:spPr>
        <p:txBody>
          <a:bodyPr/>
          <a:lstStyle/>
          <a:p>
            <a:pPr algn="ctr"/>
            <a:endParaRPr lang="it-IT" sz="3600" dirty="0">
              <a:latin typeface="Garamond" panose="02020404030301010803" pitchFamily="18" charset="0"/>
            </a:endParaRPr>
          </a:p>
          <a:p>
            <a:pPr algn="ctr"/>
            <a:r>
              <a:rPr lang="it-IT" sz="3600" dirty="0">
                <a:latin typeface="Garamond" panose="02020404030301010803" pitchFamily="18" charset="0"/>
              </a:rPr>
              <a:t>Risultati: interpretazioni (5)</a:t>
            </a:r>
            <a:endParaRPr lang="it-IT" sz="3200" dirty="0">
              <a:latin typeface="Garamond" panose="02020404030301010803" pitchFamily="18" charset="0"/>
            </a:endParaRPr>
          </a:p>
        </p:txBody>
      </p:sp>
      <p:sp>
        <p:nvSpPr>
          <p:cNvPr id="3" name="Segnaposto testo 2"/>
          <p:cNvSpPr>
            <a:spLocks noGrp="1"/>
          </p:cNvSpPr>
          <p:nvPr>
            <p:ph type="body" sz="quarter" idx="11"/>
          </p:nvPr>
        </p:nvSpPr>
        <p:spPr>
          <a:xfrm>
            <a:off x="0" y="692696"/>
            <a:ext cx="9107934" cy="5616624"/>
          </a:xfrm>
        </p:spPr>
        <p:txBody>
          <a:bodyPr/>
          <a:lstStyle/>
          <a:p>
            <a:pPr marL="285750" indent="-285750" algn="just">
              <a:spcBef>
                <a:spcPts val="0"/>
              </a:spcBef>
              <a:buFont typeface="Arial" panose="020B0604020202020204" pitchFamily="34" charset="0"/>
              <a:buChar char="•"/>
            </a:pPr>
            <a:r>
              <a:rPr lang="it-IT" sz="2400" dirty="0">
                <a:highlight>
                  <a:srgbClr val="00FFFF"/>
                </a:highlight>
                <a:latin typeface="Garamond" panose="02020404030301010803" pitchFamily="18" charset="0"/>
              </a:rPr>
              <a:t>Lo stile di policy è prevalentemente di tipo </a:t>
            </a:r>
            <a:r>
              <a:rPr lang="it-IT" sz="2400" b="1" dirty="0">
                <a:highlight>
                  <a:srgbClr val="00FFFF"/>
                </a:highlight>
                <a:latin typeface="Garamond" panose="02020404030301010803" pitchFamily="18" charset="0"/>
              </a:rPr>
              <a:t>reattivo</a:t>
            </a:r>
            <a:r>
              <a:rPr lang="it-IT" sz="2400" dirty="0">
                <a:highlight>
                  <a:srgbClr val="00FFFF"/>
                </a:highlight>
                <a:latin typeface="Garamond" panose="02020404030301010803" pitchFamily="18" charset="0"/>
              </a:rPr>
              <a:t>, ma con una evidente strategia impositiva, </a:t>
            </a:r>
            <a:r>
              <a:rPr lang="it-IT" sz="2400" i="1" dirty="0">
                <a:highlight>
                  <a:srgbClr val="00FFFF"/>
                </a:highlight>
                <a:latin typeface="Garamond" panose="02020404030301010803" pitchFamily="18" charset="0"/>
              </a:rPr>
              <a:t>top-down</a:t>
            </a:r>
            <a:r>
              <a:rPr lang="it-IT" sz="2400" dirty="0">
                <a:highlight>
                  <a:srgbClr val="00FFFF"/>
                </a:highlight>
                <a:latin typeface="Garamond" panose="02020404030301010803" pitchFamily="18" charset="0"/>
              </a:rPr>
              <a:t>, basata su un limitato set di temi di riferimento, basata sulla solida maggioranza dell’allora governo</a:t>
            </a:r>
            <a:r>
              <a:rPr lang="it-IT" sz="2400" dirty="0">
                <a:latin typeface="Garamond" panose="02020404030301010803" pitchFamily="18" charset="0"/>
              </a:rPr>
              <a:t>. </a:t>
            </a:r>
          </a:p>
          <a:p>
            <a:pPr marL="285750" indent="-285750" algn="just">
              <a:spcBef>
                <a:spcPts val="0"/>
              </a:spcBef>
              <a:buFont typeface="Arial" panose="020B0604020202020204" pitchFamily="34" charset="0"/>
              <a:buChar char="•"/>
            </a:pPr>
            <a:r>
              <a:rPr lang="it-IT" sz="2400" dirty="0">
                <a:highlight>
                  <a:srgbClr val="FFFF00"/>
                </a:highlight>
                <a:latin typeface="Garamond" panose="02020404030301010803" pitchFamily="18" charset="0"/>
              </a:rPr>
              <a:t>La posta in gioco è assimilabile al tipo ‘</a:t>
            </a:r>
            <a:r>
              <a:rPr lang="it-IT" sz="2400" i="1" dirty="0" err="1">
                <a:highlight>
                  <a:srgbClr val="FFFF00"/>
                </a:highlight>
                <a:latin typeface="Garamond" panose="02020404030301010803" pitchFamily="18" charset="0"/>
              </a:rPr>
              <a:t>entrepreneurial</a:t>
            </a:r>
            <a:r>
              <a:rPr lang="it-IT" sz="2400" i="1" dirty="0">
                <a:highlight>
                  <a:srgbClr val="FFFF00"/>
                </a:highlight>
                <a:latin typeface="Garamond" panose="02020404030301010803" pitchFamily="18" charset="0"/>
              </a:rPr>
              <a:t> </a:t>
            </a:r>
            <a:r>
              <a:rPr lang="it-IT" sz="2400" i="1" dirty="0" err="1">
                <a:highlight>
                  <a:srgbClr val="FFFF00"/>
                </a:highlight>
                <a:latin typeface="Garamond" panose="02020404030301010803" pitchFamily="18" charset="0"/>
              </a:rPr>
              <a:t>politics</a:t>
            </a:r>
            <a:r>
              <a:rPr lang="it-IT" sz="2400" dirty="0">
                <a:highlight>
                  <a:srgbClr val="FFFF00"/>
                </a:highlight>
                <a:latin typeface="Garamond" panose="02020404030301010803" pitchFamily="18" charset="0"/>
              </a:rPr>
              <a:t>’, focalizzata a concentrare i costi degli interventi su alcuni attori (burocrazia, sindacati) a fronte di ipotizzati benefici diffusi sulla collettività. </a:t>
            </a:r>
          </a:p>
          <a:p>
            <a:pPr marL="285750" indent="-285750" algn="just">
              <a:spcBef>
                <a:spcPts val="0"/>
              </a:spcBef>
              <a:buFont typeface="Arial" panose="020B0604020202020204" pitchFamily="34" charset="0"/>
              <a:buChar char="•"/>
            </a:pPr>
            <a:r>
              <a:rPr lang="it-IT" sz="2400" dirty="0">
                <a:highlight>
                  <a:srgbClr val="00FFFF"/>
                </a:highlight>
                <a:latin typeface="Garamond" panose="02020404030301010803" pitchFamily="18" charset="0"/>
              </a:rPr>
              <a:t>Le relazioni sono imperniate su una strategia conflittuale, che si confronta con una densa rete di attori in opposizione (partiti e mass media di opposizione, sindacati, burocrazie locali e centrali). </a:t>
            </a:r>
          </a:p>
          <a:p>
            <a:pPr marL="285750" indent="-285750" algn="just">
              <a:spcBef>
                <a:spcPts val="0"/>
              </a:spcBef>
              <a:buFont typeface="Arial" panose="020B0604020202020204" pitchFamily="34" charset="0"/>
              <a:buChar char="•"/>
            </a:pPr>
            <a:r>
              <a:rPr lang="it-IT" sz="2400" dirty="0">
                <a:highlight>
                  <a:srgbClr val="FFFF00"/>
                </a:highlight>
                <a:latin typeface="Garamond" panose="02020404030301010803" pitchFamily="18" charset="0"/>
              </a:rPr>
              <a:t>L’azione trova vincoli nella </a:t>
            </a:r>
            <a:r>
              <a:rPr lang="it-IT" sz="2400" b="1" dirty="0">
                <a:highlight>
                  <a:srgbClr val="FFFF00"/>
                </a:highlight>
                <a:latin typeface="Garamond" panose="02020404030301010803" pitchFamily="18" charset="0"/>
              </a:rPr>
              <a:t>crisi economica</a:t>
            </a:r>
            <a:r>
              <a:rPr lang="it-IT" sz="2400" dirty="0">
                <a:highlight>
                  <a:srgbClr val="FFFF00"/>
                </a:highlight>
                <a:latin typeface="Garamond" panose="02020404030301010803" pitchFamily="18" charset="0"/>
              </a:rPr>
              <a:t>, che limita le risorse a disposizione e innesca strategie di presidio da parte dei ministeri economici e della Banca d’Italia; ino</a:t>
            </a:r>
          </a:p>
          <a:p>
            <a:pPr marL="285750" indent="-285750" algn="just">
              <a:spcBef>
                <a:spcPts val="0"/>
              </a:spcBef>
              <a:buFont typeface="Arial" panose="020B0604020202020204" pitchFamily="34" charset="0"/>
              <a:buChar char="•"/>
            </a:pPr>
            <a:r>
              <a:rPr lang="it-IT" sz="2400" dirty="0">
                <a:highlight>
                  <a:srgbClr val="FFFF00"/>
                </a:highlight>
                <a:latin typeface="Garamond" panose="02020404030301010803" pitchFamily="18" charset="0"/>
              </a:rPr>
              <a:t>in questa situazione emergono tratti di ‘</a:t>
            </a:r>
            <a:r>
              <a:rPr lang="it-IT" sz="2400" i="1" dirty="0">
                <a:highlight>
                  <a:srgbClr val="FFFF00"/>
                </a:highlight>
                <a:latin typeface="Garamond" panose="02020404030301010803" pitchFamily="18" charset="0"/>
              </a:rPr>
              <a:t>client policy</a:t>
            </a:r>
            <a:r>
              <a:rPr lang="it-IT" sz="2400" dirty="0">
                <a:highlight>
                  <a:srgbClr val="FFFF00"/>
                </a:highlight>
                <a:latin typeface="Garamond" panose="02020404030301010803" pitchFamily="18" charset="0"/>
              </a:rPr>
              <a:t>’ a favore dei pochi gruppi per i quali il governo supera, con limitate politiche distributive, le restrizioni delle politiche di austerità </a:t>
            </a:r>
          </a:p>
          <a:p>
            <a:pPr algn="just">
              <a:spcBef>
                <a:spcPts val="0"/>
              </a:spcBef>
            </a:pPr>
            <a:endParaRPr lang="it-IT" sz="2600" b="1" dirty="0">
              <a:latin typeface="Garamond" panose="02020404030301010803" pitchFamily="18" charset="0"/>
            </a:endParaRPr>
          </a:p>
        </p:txBody>
      </p:sp>
    </p:spTree>
    <p:extLst>
      <p:ext uri="{BB962C8B-B14F-4D97-AF65-F5344CB8AC3E}">
        <p14:creationId xmlns:p14="http://schemas.microsoft.com/office/powerpoint/2010/main" val="3658042427"/>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179512" y="0"/>
            <a:ext cx="8928422" cy="548680"/>
          </a:xfrm>
        </p:spPr>
        <p:txBody>
          <a:bodyPr/>
          <a:lstStyle/>
          <a:p>
            <a:pPr algn="ctr"/>
            <a:r>
              <a:rPr lang="it-IT" sz="3200" dirty="0">
                <a:latin typeface="Garamond" panose="02020404030301010803" pitchFamily="18" charset="0"/>
              </a:rPr>
              <a:t>Le riforme amministrative sono</a:t>
            </a:r>
          </a:p>
        </p:txBody>
      </p:sp>
      <p:sp>
        <p:nvSpPr>
          <p:cNvPr id="3" name="Segnaposto testo 2"/>
          <p:cNvSpPr>
            <a:spLocks noGrp="1"/>
          </p:cNvSpPr>
          <p:nvPr>
            <p:ph type="body" sz="quarter" idx="11"/>
          </p:nvPr>
        </p:nvSpPr>
        <p:spPr>
          <a:xfrm>
            <a:off x="0" y="548680"/>
            <a:ext cx="9107934" cy="5760640"/>
          </a:xfrm>
        </p:spPr>
        <p:txBody>
          <a:bodyPr/>
          <a:lstStyle/>
          <a:p>
            <a:pPr marL="285750" indent="-285750" algn="just">
              <a:buFont typeface="Arial" panose="020B0604020202020204" pitchFamily="34" charset="0"/>
              <a:buChar char="•"/>
            </a:pPr>
            <a:r>
              <a:rPr lang="it-IT" sz="2400" i="1" dirty="0">
                <a:latin typeface="Garamond" panose="02020404030301010803" pitchFamily="18" charset="0"/>
              </a:rPr>
              <a:t>Tentativi intenzionali orientati alla trasformazione delle strutture pubbliche e del loro personale con obiettivi di miglioramento </a:t>
            </a:r>
            <a:r>
              <a:rPr lang="it-IT" sz="2400" dirty="0">
                <a:latin typeface="Garamond" panose="02020404030301010803" pitchFamily="18" charset="0"/>
              </a:rPr>
              <a:t>(</a:t>
            </a:r>
            <a:r>
              <a:rPr lang="it-IT" sz="2400" dirty="0" err="1">
                <a:latin typeface="Garamond" panose="02020404030301010803" pitchFamily="18" charset="0"/>
              </a:rPr>
              <a:t>Caiden</a:t>
            </a:r>
            <a:r>
              <a:rPr lang="it-IT" sz="2400" dirty="0">
                <a:latin typeface="Garamond" panose="02020404030301010803" pitchFamily="18" charset="0"/>
              </a:rPr>
              <a:t> 1969; </a:t>
            </a:r>
            <a:r>
              <a:rPr lang="it-IT" sz="2400" dirty="0" err="1">
                <a:latin typeface="Garamond" panose="02020404030301010803" pitchFamily="18" charset="0"/>
              </a:rPr>
              <a:t>Pollitt</a:t>
            </a:r>
            <a:r>
              <a:rPr lang="it-IT" sz="2400" dirty="0">
                <a:latin typeface="Garamond" panose="02020404030301010803" pitchFamily="18" charset="0"/>
              </a:rPr>
              <a:t> and </a:t>
            </a:r>
            <a:r>
              <a:rPr lang="it-IT" sz="2400" dirty="0" err="1">
                <a:latin typeface="Garamond" panose="02020404030301010803" pitchFamily="18" charset="0"/>
              </a:rPr>
              <a:t>Bouckaert</a:t>
            </a:r>
            <a:r>
              <a:rPr lang="it-IT" sz="2400" dirty="0">
                <a:latin typeface="Garamond" panose="02020404030301010803" pitchFamily="18" charset="0"/>
              </a:rPr>
              <a:t> 2017)</a:t>
            </a:r>
          </a:p>
          <a:p>
            <a:pPr marL="285750" indent="-285750" algn="just">
              <a:buFont typeface="Arial" panose="020B0604020202020204" pitchFamily="34" charset="0"/>
              <a:buChar char="•"/>
            </a:pPr>
            <a:endParaRPr lang="it-IT" sz="2400" dirty="0">
              <a:latin typeface="Garamond" panose="02020404030301010803" pitchFamily="18" charset="0"/>
            </a:endParaRPr>
          </a:p>
          <a:p>
            <a:pPr marL="285750" indent="-285750" algn="just">
              <a:buFont typeface="Arial" panose="020B0604020202020204" pitchFamily="34" charset="0"/>
              <a:buChar char="•"/>
            </a:pPr>
            <a:r>
              <a:rPr lang="it-IT" sz="2400" dirty="0">
                <a:latin typeface="Garamond" panose="02020404030301010803" pitchFamily="18" charset="0"/>
              </a:rPr>
              <a:t>Questa definizione che consente di delimitare il campo di analisi e di escludere temi quali la modificazione della forma dello Stato e delle relazioni inter-governative. </a:t>
            </a:r>
          </a:p>
          <a:p>
            <a:pPr marL="285750" indent="-285750" algn="just">
              <a:buFont typeface="Arial" panose="020B0604020202020204" pitchFamily="34" charset="0"/>
              <a:buChar char="•"/>
            </a:pPr>
            <a:endParaRPr lang="it-IT" sz="2800" dirty="0">
              <a:latin typeface="Garamond" panose="02020404030301010803" pitchFamily="18" charset="0"/>
            </a:endParaRPr>
          </a:p>
          <a:p>
            <a:pPr marL="285750" indent="-285750" algn="just">
              <a:buFont typeface="Arial" panose="020B0604020202020204" pitchFamily="34" charset="0"/>
              <a:buChar char="•"/>
            </a:pPr>
            <a:r>
              <a:rPr lang="it-IT" sz="2400" dirty="0">
                <a:latin typeface="Garamond" panose="02020404030301010803" pitchFamily="18" charset="0"/>
              </a:rPr>
              <a:t>In tal modo, l’attenzione è concentrata sui seguenti ambiti: </a:t>
            </a:r>
          </a:p>
          <a:p>
            <a:pPr marL="342900" indent="-342900" algn="just">
              <a:buFontTx/>
              <a:buChar char="-"/>
            </a:pPr>
            <a:r>
              <a:rPr lang="it-IT" sz="2400" i="1" dirty="0">
                <a:latin typeface="Garamond" panose="02020404030301010803" pitchFamily="18" charset="0"/>
              </a:rPr>
              <a:t>il ruolo e il governo delle amministrazioni; </a:t>
            </a:r>
          </a:p>
          <a:p>
            <a:pPr marL="342900" indent="-342900" algn="just">
              <a:buFontTx/>
              <a:buChar char="-"/>
            </a:pPr>
            <a:r>
              <a:rPr lang="it-IT" sz="2400" i="1" dirty="0">
                <a:latin typeface="Garamond" panose="02020404030301010803" pitchFamily="18" charset="0"/>
              </a:rPr>
              <a:t>l’organizzazione delle strutture amministrative; </a:t>
            </a:r>
          </a:p>
          <a:p>
            <a:pPr marL="342900" indent="-342900" algn="just">
              <a:buFontTx/>
              <a:buChar char="-"/>
            </a:pPr>
            <a:r>
              <a:rPr lang="it-IT" sz="2400" i="1" dirty="0">
                <a:latin typeface="Garamond" panose="02020404030301010803" pitchFamily="18" charset="0"/>
              </a:rPr>
              <a:t>le modalità di operare e di attuare le politiche pubbliche</a:t>
            </a:r>
            <a:r>
              <a:rPr lang="it-IT" sz="2800" i="1" dirty="0">
                <a:latin typeface="Garamond" panose="02020404030301010803" pitchFamily="18" charset="0"/>
              </a:rPr>
              <a:t>; </a:t>
            </a:r>
          </a:p>
          <a:p>
            <a:pPr marL="342900" indent="-342900" algn="just">
              <a:buFontTx/>
              <a:buChar char="-"/>
            </a:pPr>
            <a:r>
              <a:rPr lang="it-IT" sz="2400" i="1" dirty="0">
                <a:latin typeface="Garamond" panose="02020404030301010803" pitchFamily="18" charset="0"/>
              </a:rPr>
              <a:t>il sostegno ai processi di innovazione </a:t>
            </a:r>
            <a:endParaRPr lang="it-IT" sz="2400" b="1" i="1" dirty="0">
              <a:latin typeface="Garamond" panose="02020404030301010803" pitchFamily="18" charset="0"/>
            </a:endParaRPr>
          </a:p>
        </p:txBody>
      </p:sp>
    </p:spTree>
    <p:extLst>
      <p:ext uri="{BB962C8B-B14F-4D97-AF65-F5344CB8AC3E}">
        <p14:creationId xmlns:p14="http://schemas.microsoft.com/office/powerpoint/2010/main" val="292085848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7" end="7"/>
                                            </p:txEl>
                                          </p:spTgt>
                                        </p:tgtEl>
                                        <p:attrNameLst>
                                          <p:attrName>style.visibility</p:attrName>
                                        </p:attrNameLst>
                                      </p:cBhvr>
                                      <p:to>
                                        <p:strVal val="visible"/>
                                      </p:to>
                                    </p:set>
                                    <p:anim calcmode="lin" valueType="num">
                                      <p:cBhvr additive="base">
                                        <p:cTn id="37" dur="500" fill="hold"/>
                                        <p:tgtEl>
                                          <p:spTgt spid="3">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8" end="8"/>
                                            </p:txEl>
                                          </p:spTgt>
                                        </p:tgtEl>
                                        <p:attrNameLst>
                                          <p:attrName>style.visibility</p:attrName>
                                        </p:attrNameLst>
                                      </p:cBhvr>
                                      <p:to>
                                        <p:strVal val="visible"/>
                                      </p:to>
                                    </p:set>
                                    <p:anim calcmode="lin" valueType="num">
                                      <p:cBhvr additive="base">
                                        <p:cTn id="43" dur="500" fill="hold"/>
                                        <p:tgtEl>
                                          <p:spTgt spid="3">
                                            <p:txEl>
                                              <p:pRg st="8" end="8"/>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8" end="8"/>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0" y="0"/>
            <a:ext cx="9107934" cy="1052736"/>
          </a:xfrm>
        </p:spPr>
        <p:txBody>
          <a:bodyPr/>
          <a:lstStyle/>
          <a:p>
            <a:pPr algn="ctr"/>
            <a:endParaRPr lang="it-IT" sz="3600" dirty="0">
              <a:latin typeface="Garamond" panose="02020404030301010803" pitchFamily="18" charset="0"/>
            </a:endParaRPr>
          </a:p>
          <a:p>
            <a:pPr algn="ctr"/>
            <a:r>
              <a:rPr lang="it-IT" sz="3600" dirty="0">
                <a:latin typeface="Garamond" panose="02020404030301010803" pitchFamily="18" charset="0"/>
              </a:rPr>
              <a:t>Risultati: interpretazioni (6)</a:t>
            </a:r>
            <a:endParaRPr lang="it-IT" sz="3200" dirty="0">
              <a:latin typeface="Garamond" panose="02020404030301010803" pitchFamily="18" charset="0"/>
            </a:endParaRPr>
          </a:p>
        </p:txBody>
      </p:sp>
      <p:sp>
        <p:nvSpPr>
          <p:cNvPr id="3" name="Segnaposto testo 2"/>
          <p:cNvSpPr>
            <a:spLocks noGrp="1"/>
          </p:cNvSpPr>
          <p:nvPr>
            <p:ph type="body" sz="quarter" idx="11"/>
          </p:nvPr>
        </p:nvSpPr>
        <p:spPr>
          <a:xfrm>
            <a:off x="0" y="692696"/>
            <a:ext cx="9107934" cy="5616624"/>
          </a:xfrm>
        </p:spPr>
        <p:txBody>
          <a:bodyPr/>
          <a:lstStyle/>
          <a:p>
            <a:pPr indent="-285750" algn="just">
              <a:spcBef>
                <a:spcPts val="0"/>
              </a:spcBef>
              <a:buFont typeface="Arial" panose="020B0604020202020204" pitchFamily="34" charset="0"/>
              <a:buChar char="•"/>
            </a:pPr>
            <a:r>
              <a:rPr lang="it-IT" sz="2200" dirty="0">
                <a:highlight>
                  <a:srgbClr val="FFFF00"/>
                </a:highlight>
                <a:latin typeface="Garamond" panose="02020404030301010803" pitchFamily="18" charset="0"/>
              </a:rPr>
              <a:t>L’elemento distintivo che emerge rispetto al passato è la </a:t>
            </a:r>
            <a:r>
              <a:rPr lang="it-IT" sz="2200" b="1" dirty="0">
                <a:highlight>
                  <a:srgbClr val="FFFF00"/>
                </a:highlight>
                <a:latin typeface="Garamond" panose="02020404030301010803" pitchFamily="18" charset="0"/>
              </a:rPr>
              <a:t>perdita di ruolo della ‘community delle riforme</a:t>
            </a:r>
            <a:r>
              <a:rPr lang="it-IT" sz="2200" dirty="0">
                <a:highlight>
                  <a:srgbClr val="FFFF00"/>
                </a:highlight>
                <a:latin typeface="Garamond" panose="02020404030301010803" pitchFamily="18" charset="0"/>
              </a:rPr>
              <a:t>’; se in precedenza essa era sostenuta dall’esigenza di legittimazione da parte, in particolare</a:t>
            </a:r>
            <a:r>
              <a:rPr lang="it-IT" sz="2200" dirty="0">
                <a:latin typeface="Garamond" panose="02020404030301010803" pitchFamily="18" charset="0"/>
              </a:rPr>
              <a:t>, degli attori, questa legittimazione ora viene perseguita piuttosto mediante i social media e il dialogo diretto con gli elettori.</a:t>
            </a:r>
          </a:p>
          <a:p>
            <a:pPr algn="just">
              <a:spcBef>
                <a:spcPts val="0"/>
              </a:spcBef>
            </a:pPr>
            <a:r>
              <a:rPr lang="it-IT" sz="2200" dirty="0">
                <a:latin typeface="Garamond" panose="02020404030301010803" pitchFamily="18" charset="0"/>
              </a:rPr>
              <a:t> </a:t>
            </a:r>
          </a:p>
          <a:p>
            <a:pPr indent="-285750" algn="just">
              <a:spcBef>
                <a:spcPts val="0"/>
              </a:spcBef>
              <a:buFont typeface="Arial" panose="020B0604020202020204" pitchFamily="34" charset="0"/>
              <a:buChar char="•"/>
            </a:pPr>
            <a:r>
              <a:rPr lang="it-IT" sz="2200" dirty="0">
                <a:latin typeface="Garamond" panose="02020404030301010803" pitchFamily="18" charset="0"/>
              </a:rPr>
              <a:t>Il contenuto dell’agenda è definito ora dalla politica, con i policy advisor impegnati </a:t>
            </a:r>
            <a:r>
              <a:rPr lang="it-IT" sz="2200" b="1" dirty="0">
                <a:highlight>
                  <a:srgbClr val="FFFF00"/>
                </a:highlight>
                <a:latin typeface="Garamond" panose="02020404030301010803" pitchFamily="18" charset="0"/>
              </a:rPr>
              <a:t>nella sola ricerca delle soluzioni </a:t>
            </a:r>
            <a:r>
              <a:rPr lang="it-IT" sz="2200" dirty="0">
                <a:highlight>
                  <a:srgbClr val="FFFF00"/>
                </a:highlight>
                <a:latin typeface="Garamond" panose="02020404030301010803" pitchFamily="18" charset="0"/>
              </a:rPr>
              <a:t>ai problemi, senza la formulazione di una coerente visione d’insieme.</a:t>
            </a:r>
          </a:p>
          <a:p>
            <a:pPr indent="-285750" algn="just">
              <a:spcBef>
                <a:spcPts val="0"/>
              </a:spcBef>
              <a:buFont typeface="Arial" panose="020B0604020202020204" pitchFamily="34" charset="0"/>
              <a:buChar char="•"/>
            </a:pPr>
            <a:endParaRPr lang="it-IT" sz="2200" dirty="0">
              <a:highlight>
                <a:srgbClr val="FFFF00"/>
              </a:highlight>
              <a:latin typeface="Garamond" panose="02020404030301010803" pitchFamily="18" charset="0"/>
            </a:endParaRPr>
          </a:p>
          <a:p>
            <a:pPr indent="-285750" algn="just">
              <a:spcBef>
                <a:spcPts val="0"/>
              </a:spcBef>
              <a:buFont typeface="Arial" panose="020B0604020202020204" pitchFamily="34" charset="0"/>
              <a:buChar char="•"/>
            </a:pPr>
            <a:r>
              <a:rPr lang="it-IT" sz="2200" dirty="0">
                <a:latin typeface="Garamond" panose="02020404030301010803" pitchFamily="18" charset="0"/>
              </a:rPr>
              <a:t>Nel secondo ciclo, quello dei governi di centro-sinistra dal 2013 ad inizio 2018, sono evidenti due fattori analoghi: </a:t>
            </a:r>
            <a:r>
              <a:rPr lang="it-IT" sz="2200" i="1" dirty="0">
                <a:highlight>
                  <a:srgbClr val="FFFF00"/>
                </a:highlight>
                <a:latin typeface="Garamond" panose="02020404030301010803" pitchFamily="18" charset="0"/>
              </a:rPr>
              <a:t>il ruolo del contesto economico</a:t>
            </a:r>
            <a:r>
              <a:rPr lang="it-IT" sz="2200" dirty="0">
                <a:highlight>
                  <a:srgbClr val="FFFF00"/>
                </a:highlight>
                <a:latin typeface="Garamond" panose="02020404030301010803" pitchFamily="18" charset="0"/>
              </a:rPr>
              <a:t>, che rimane un freno per gli interventi di riforma; e </a:t>
            </a:r>
            <a:r>
              <a:rPr lang="it-IT" sz="2200" i="1" dirty="0">
                <a:highlight>
                  <a:srgbClr val="FFFF00"/>
                </a:highlight>
                <a:latin typeface="Garamond" panose="02020404030301010803" pitchFamily="18" charset="0"/>
              </a:rPr>
              <a:t>il ruolo primario degli esponenti politici nel dettare le priorità di intervento</a:t>
            </a:r>
            <a:r>
              <a:rPr lang="it-IT" sz="2200" dirty="0">
                <a:latin typeface="Garamond" panose="02020404030301010803" pitchFamily="18" charset="0"/>
              </a:rPr>
              <a:t>.</a:t>
            </a:r>
          </a:p>
          <a:p>
            <a:pPr indent="-285750" algn="just">
              <a:spcBef>
                <a:spcPts val="0"/>
              </a:spcBef>
              <a:buFont typeface="Arial" panose="020B0604020202020204" pitchFamily="34" charset="0"/>
              <a:buChar char="•"/>
            </a:pPr>
            <a:r>
              <a:rPr lang="it-IT" sz="2200" dirty="0">
                <a:highlight>
                  <a:srgbClr val="FFFF00"/>
                </a:highlight>
                <a:latin typeface="Garamond" panose="02020404030301010803" pitchFamily="18" charset="0"/>
              </a:rPr>
              <a:t>In ogni caso, il tentativo di sviluppare una visione ampia di riforma trova limiti nella debolezza delle coalizioni di governo, e i numerosi interventi legislativi varati finiscono per essere caratterizzati da contenuti di tipo incrementale </a:t>
            </a:r>
            <a:endParaRPr lang="it-IT" sz="2200" b="1" dirty="0">
              <a:highlight>
                <a:srgbClr val="FFFF00"/>
              </a:highlight>
              <a:latin typeface="Garamond" panose="02020404030301010803" pitchFamily="18" charset="0"/>
            </a:endParaRPr>
          </a:p>
        </p:txBody>
      </p:sp>
    </p:spTree>
    <p:extLst>
      <p:ext uri="{BB962C8B-B14F-4D97-AF65-F5344CB8AC3E}">
        <p14:creationId xmlns:p14="http://schemas.microsoft.com/office/powerpoint/2010/main" val="499773394"/>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4" end="4"/>
                                            </p:txEl>
                                          </p:spTgt>
                                        </p:tgtEl>
                                        <p:attrNameLst>
                                          <p:attrName>style.visibility</p:attrName>
                                        </p:attrNameLst>
                                      </p:cBhvr>
                                      <p:to>
                                        <p:strVal val="visible"/>
                                      </p:to>
                                    </p:set>
                                    <p:anim calcmode="lin" valueType="num">
                                      <p:cBhvr additive="base">
                                        <p:cTn id="25"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5" end="5"/>
                                            </p:txEl>
                                          </p:spTgt>
                                        </p:tgtEl>
                                        <p:attrNameLst>
                                          <p:attrName>style.visibility</p:attrName>
                                        </p:attrNameLst>
                                      </p:cBhvr>
                                      <p:to>
                                        <p:strVal val="visible"/>
                                      </p:to>
                                    </p:set>
                                    <p:anim calcmode="lin" valueType="num">
                                      <p:cBhvr additive="base">
                                        <p:cTn id="31"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0" y="0"/>
            <a:ext cx="9107934" cy="1052736"/>
          </a:xfrm>
        </p:spPr>
        <p:txBody>
          <a:bodyPr/>
          <a:lstStyle/>
          <a:p>
            <a:pPr algn="ctr"/>
            <a:endParaRPr lang="it-IT" sz="3600" dirty="0">
              <a:latin typeface="Garamond" panose="02020404030301010803" pitchFamily="18" charset="0"/>
            </a:endParaRPr>
          </a:p>
          <a:p>
            <a:pPr algn="ctr"/>
            <a:r>
              <a:rPr lang="it-IT" sz="3600" dirty="0">
                <a:latin typeface="Garamond" panose="02020404030301010803" pitchFamily="18" charset="0"/>
              </a:rPr>
              <a:t>Discontinuità</a:t>
            </a:r>
            <a:endParaRPr lang="it-IT" sz="3200" dirty="0">
              <a:latin typeface="Garamond" panose="02020404030301010803" pitchFamily="18" charset="0"/>
            </a:endParaRPr>
          </a:p>
        </p:txBody>
      </p:sp>
      <p:sp>
        <p:nvSpPr>
          <p:cNvPr id="3" name="Segnaposto testo 2"/>
          <p:cNvSpPr>
            <a:spLocks noGrp="1"/>
          </p:cNvSpPr>
          <p:nvPr>
            <p:ph type="body" sz="quarter" idx="11"/>
          </p:nvPr>
        </p:nvSpPr>
        <p:spPr>
          <a:xfrm>
            <a:off x="0" y="692696"/>
            <a:ext cx="9107934" cy="5616624"/>
          </a:xfrm>
        </p:spPr>
        <p:txBody>
          <a:bodyPr/>
          <a:lstStyle/>
          <a:p>
            <a:pPr indent="-285750" algn="just">
              <a:spcBef>
                <a:spcPts val="0"/>
              </a:spcBef>
              <a:buFont typeface="Arial" panose="020B0604020202020204" pitchFamily="34" charset="0"/>
              <a:buChar char="•"/>
            </a:pPr>
            <a:r>
              <a:rPr lang="it-IT" sz="2600" dirty="0">
                <a:latin typeface="Garamond" panose="02020404030301010803" pitchFamily="18" charset="0"/>
              </a:rPr>
              <a:t>Una prima discontinuità è costituita dalla presenza, lungo tutto il periodo considerato, di interventi non solo di tipo regolativo e distributivo, ma anche di tipo </a:t>
            </a:r>
            <a:r>
              <a:rPr lang="it-IT" sz="2600" i="1" dirty="0">
                <a:highlight>
                  <a:srgbClr val="FFFF00"/>
                </a:highlight>
                <a:latin typeface="Garamond" panose="02020404030301010803" pitchFamily="18" charset="0"/>
              </a:rPr>
              <a:t>costitutivo </a:t>
            </a:r>
            <a:r>
              <a:rPr lang="it-IT" sz="2600" dirty="0">
                <a:highlight>
                  <a:srgbClr val="FFFF00"/>
                </a:highlight>
                <a:latin typeface="Garamond" panose="02020404030301010803" pitchFamily="18" charset="0"/>
              </a:rPr>
              <a:t>e </a:t>
            </a:r>
            <a:r>
              <a:rPr lang="it-IT" sz="2600" i="1" dirty="0">
                <a:highlight>
                  <a:srgbClr val="FFFF00"/>
                </a:highlight>
                <a:latin typeface="Garamond" panose="02020404030301010803" pitchFamily="18" charset="0"/>
              </a:rPr>
              <a:t>redistributivo</a:t>
            </a:r>
            <a:r>
              <a:rPr lang="it-IT" sz="2600" dirty="0">
                <a:highlight>
                  <a:srgbClr val="FFFF00"/>
                </a:highlight>
                <a:latin typeface="Garamond" panose="02020404030301010803" pitchFamily="18" charset="0"/>
              </a:rPr>
              <a:t> (di risorse non necessariamente finanziarie, ma anche di tipo regolativo e organizzativo).</a:t>
            </a:r>
            <a:r>
              <a:rPr lang="it-IT" sz="2600" dirty="0">
                <a:latin typeface="Garamond" panose="02020404030301010803" pitchFamily="18" charset="0"/>
              </a:rPr>
              <a:t> </a:t>
            </a:r>
          </a:p>
          <a:p>
            <a:pPr indent="-285750" algn="just">
              <a:spcBef>
                <a:spcPts val="0"/>
              </a:spcBef>
              <a:buFont typeface="Arial" panose="020B0604020202020204" pitchFamily="34" charset="0"/>
              <a:buChar char="•"/>
            </a:pPr>
            <a:r>
              <a:rPr lang="it-IT" sz="2600" dirty="0">
                <a:latin typeface="Garamond" panose="02020404030301010803" pitchFamily="18" charset="0"/>
              </a:rPr>
              <a:t>E’ emersa la rilevanza degli elementi </a:t>
            </a:r>
            <a:r>
              <a:rPr lang="it-IT" sz="2600" b="1" dirty="0">
                <a:latin typeface="Garamond" panose="02020404030301010803" pitchFamily="18" charset="0"/>
              </a:rPr>
              <a:t>di tipo simbolico</a:t>
            </a:r>
            <a:r>
              <a:rPr lang="it-IT" sz="2600" dirty="0">
                <a:latin typeface="Garamond" panose="02020404030301010803" pitchFamily="18" charset="0"/>
              </a:rPr>
              <a:t>. </a:t>
            </a:r>
            <a:r>
              <a:rPr lang="it-IT" sz="2600" dirty="0">
                <a:highlight>
                  <a:srgbClr val="FFFF00"/>
                </a:highlight>
                <a:latin typeface="Garamond" panose="02020404030301010803" pitchFamily="18" charset="0"/>
              </a:rPr>
              <a:t>Il policy style da consensuale è stato caratterizzato, nell’ultimo trentennio, anche da strategie impositive, con tratti talvolta anche anticipatori rispetto ai problemi da trattare, e non solo di tipo reattivo. </a:t>
            </a:r>
            <a:r>
              <a:rPr lang="it-IT" sz="2600" dirty="0">
                <a:latin typeface="Garamond" panose="02020404030301010803" pitchFamily="18" charset="0"/>
              </a:rPr>
              <a:t>Ciò ha alimentato anche conflitti rilevanti, che hanno spesso compromesso l’efficacia degli interventi. </a:t>
            </a:r>
          </a:p>
          <a:p>
            <a:pPr indent="-285750" algn="just">
              <a:spcBef>
                <a:spcPts val="0"/>
              </a:spcBef>
              <a:buFont typeface="Arial" panose="020B0604020202020204" pitchFamily="34" charset="0"/>
              <a:buChar char="•"/>
            </a:pPr>
            <a:r>
              <a:rPr lang="it-IT" sz="2600" dirty="0">
                <a:latin typeface="Garamond" panose="02020404030301010803" pitchFamily="18" charset="0"/>
              </a:rPr>
              <a:t>Una seconda discontinuità è emersa dopo il Duemila con la minore rilevanza della </a:t>
            </a:r>
            <a:r>
              <a:rPr lang="it-IT" sz="2600" b="1" dirty="0">
                <a:latin typeface="Garamond" panose="02020404030301010803" pitchFamily="18" charset="0"/>
              </a:rPr>
              <a:t>tradizionale comunità epistemica degli esperti </a:t>
            </a:r>
          </a:p>
          <a:p>
            <a:pPr indent="-285750" algn="just">
              <a:spcBef>
                <a:spcPts val="0"/>
              </a:spcBef>
              <a:buFont typeface="Arial" panose="020B0604020202020204" pitchFamily="34" charset="0"/>
              <a:buChar char="•"/>
            </a:pPr>
            <a:endParaRPr lang="it-IT" sz="2200" b="1" dirty="0">
              <a:latin typeface="Garamond" panose="02020404030301010803" pitchFamily="18" charset="0"/>
            </a:endParaRPr>
          </a:p>
        </p:txBody>
      </p:sp>
    </p:spTree>
    <p:extLst>
      <p:ext uri="{BB962C8B-B14F-4D97-AF65-F5344CB8AC3E}">
        <p14:creationId xmlns:p14="http://schemas.microsoft.com/office/powerpoint/2010/main" val="332445753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0" y="0"/>
            <a:ext cx="9107934" cy="1052736"/>
          </a:xfrm>
        </p:spPr>
        <p:txBody>
          <a:bodyPr/>
          <a:lstStyle/>
          <a:p>
            <a:pPr algn="ctr"/>
            <a:endParaRPr lang="it-IT" sz="3600" dirty="0">
              <a:latin typeface="Garamond" panose="02020404030301010803" pitchFamily="18" charset="0"/>
            </a:endParaRPr>
          </a:p>
          <a:p>
            <a:pPr algn="ctr"/>
            <a:r>
              <a:rPr lang="it-IT" sz="3600" dirty="0">
                <a:latin typeface="Garamond" panose="02020404030301010803" pitchFamily="18" charset="0"/>
              </a:rPr>
              <a:t>Continuità</a:t>
            </a:r>
            <a:endParaRPr lang="it-IT" sz="3200" dirty="0">
              <a:latin typeface="Garamond" panose="02020404030301010803" pitchFamily="18" charset="0"/>
            </a:endParaRPr>
          </a:p>
        </p:txBody>
      </p:sp>
      <p:sp>
        <p:nvSpPr>
          <p:cNvPr id="3" name="Segnaposto testo 2"/>
          <p:cNvSpPr>
            <a:spLocks noGrp="1"/>
          </p:cNvSpPr>
          <p:nvPr>
            <p:ph type="body" sz="quarter" idx="11"/>
          </p:nvPr>
        </p:nvSpPr>
        <p:spPr>
          <a:xfrm>
            <a:off x="0" y="692696"/>
            <a:ext cx="9107934" cy="5616624"/>
          </a:xfrm>
        </p:spPr>
        <p:txBody>
          <a:bodyPr/>
          <a:lstStyle/>
          <a:p>
            <a:pPr marL="285750" indent="-285750">
              <a:buFont typeface="Arial" panose="020B0604020202020204" pitchFamily="34" charset="0"/>
              <a:buChar char="•"/>
            </a:pPr>
            <a:r>
              <a:rPr lang="it-IT" sz="2400" dirty="0">
                <a:latin typeface="Garamond" panose="02020404030301010803" pitchFamily="18" charset="0"/>
              </a:rPr>
              <a:t>Da un lato, persiste un disegno delle riforme imperniato sull’azione </a:t>
            </a:r>
            <a:r>
              <a:rPr lang="it-IT" sz="2400" i="1" dirty="0">
                <a:highlight>
                  <a:srgbClr val="FFFF00"/>
                </a:highlight>
                <a:latin typeface="Garamond" panose="02020404030301010803" pitchFamily="18" charset="0"/>
              </a:rPr>
              <a:t>legislativo-normativa di tipo orizzontale</a:t>
            </a:r>
            <a:r>
              <a:rPr lang="it-IT" sz="2400" dirty="0">
                <a:highlight>
                  <a:srgbClr val="FFFF00"/>
                </a:highlight>
                <a:latin typeface="Garamond" panose="02020404030301010803" pitchFamily="18" charset="0"/>
              </a:rPr>
              <a:t>, con rara attenzione al </a:t>
            </a:r>
            <a:r>
              <a:rPr lang="it-IT" sz="2400" i="1" dirty="0">
                <a:highlight>
                  <a:srgbClr val="FFFF00"/>
                </a:highlight>
                <a:latin typeface="Garamond" panose="02020404030301010803" pitchFamily="18" charset="0"/>
              </a:rPr>
              <a:t>momento attuativo</a:t>
            </a:r>
            <a:r>
              <a:rPr lang="it-IT" sz="2400" dirty="0">
                <a:highlight>
                  <a:srgbClr val="FFFF00"/>
                </a:highlight>
                <a:latin typeface="Garamond" panose="02020404030301010803" pitchFamily="18" charset="0"/>
              </a:rPr>
              <a:t>. </a:t>
            </a:r>
            <a:r>
              <a:rPr lang="it-IT" sz="2400" dirty="0">
                <a:latin typeface="Garamond" panose="02020404030301010803" pitchFamily="18" charset="0"/>
              </a:rPr>
              <a:t>Non a caso, alcuni dei principali successi emersi sono riconducibili al ricorso a strutture di scopo, costituite al di fuori dei normali apparati burocratici o comunque con caratteristiche </a:t>
            </a:r>
            <a:r>
              <a:rPr lang="it-IT" sz="2400" i="1" dirty="0" err="1">
                <a:latin typeface="Garamond" panose="02020404030301010803" pitchFamily="18" charset="0"/>
              </a:rPr>
              <a:t>adhocratiche</a:t>
            </a:r>
            <a:r>
              <a:rPr lang="it-IT" sz="2400" dirty="0">
                <a:latin typeface="Garamond" panose="02020404030301010803" pitchFamily="18" charset="0"/>
              </a:rPr>
              <a:t>. </a:t>
            </a:r>
          </a:p>
          <a:p>
            <a:pPr marL="285750" indent="-285750">
              <a:buFont typeface="Arial" panose="020B0604020202020204" pitchFamily="34" charset="0"/>
              <a:buChar char="•"/>
            </a:pPr>
            <a:r>
              <a:rPr lang="it-IT" sz="2400" dirty="0">
                <a:latin typeface="Garamond" panose="02020404030301010803" pitchFamily="18" charset="0"/>
              </a:rPr>
              <a:t>si conferma </a:t>
            </a:r>
            <a:r>
              <a:rPr lang="it-IT" sz="2400" dirty="0">
                <a:highlight>
                  <a:srgbClr val="FFFF00"/>
                </a:highlight>
                <a:latin typeface="Garamond" panose="02020404030301010803" pitchFamily="18" charset="0"/>
              </a:rPr>
              <a:t>l’assenza degli attori politico-partitici</a:t>
            </a:r>
            <a:r>
              <a:rPr lang="it-IT" sz="2400" dirty="0">
                <a:latin typeface="Garamond" panose="02020404030301010803" pitchFamily="18" charset="0"/>
              </a:rPr>
              <a:t>, in genere compensati da soggetti </a:t>
            </a:r>
            <a:r>
              <a:rPr lang="it-IT" sz="2400" dirty="0">
                <a:highlight>
                  <a:srgbClr val="FFFF00"/>
                </a:highlight>
                <a:latin typeface="Garamond" panose="02020404030301010803" pitchFamily="18" charset="0"/>
              </a:rPr>
              <a:t>tecnico-politici che hanno assunto il ruolo di </a:t>
            </a:r>
            <a:r>
              <a:rPr lang="it-IT" sz="2400" i="1" dirty="0">
                <a:highlight>
                  <a:srgbClr val="FFFF00"/>
                </a:highlight>
                <a:latin typeface="Garamond" panose="02020404030301010803" pitchFamily="18" charset="0"/>
              </a:rPr>
              <a:t>policy </a:t>
            </a:r>
            <a:r>
              <a:rPr lang="it-IT" sz="2400" i="1" dirty="0" err="1">
                <a:highlight>
                  <a:srgbClr val="FFFF00"/>
                </a:highlight>
                <a:latin typeface="Garamond" panose="02020404030301010803" pitchFamily="18" charset="0"/>
              </a:rPr>
              <a:t>activist</a:t>
            </a:r>
            <a:r>
              <a:rPr lang="it-IT" sz="2400" dirty="0">
                <a:highlight>
                  <a:srgbClr val="FFFF00"/>
                </a:highlight>
                <a:latin typeface="Garamond" panose="02020404030301010803" pitchFamily="18" charset="0"/>
              </a:rPr>
              <a:t> (anche con obiettivi di processo</a:t>
            </a:r>
            <a:r>
              <a:rPr lang="it-IT" sz="2400" dirty="0">
                <a:latin typeface="Garamond" panose="02020404030301010803" pitchFamily="18" charset="0"/>
              </a:rPr>
              <a:t>); così come quella delle burocrazie centrali, sia in fase propositiva sia nel diffondere soluzioni sviluppate dal livello locale/periferico, che emerge spesso come il luogo più attivo nei processi di modernizzazione.</a:t>
            </a:r>
          </a:p>
          <a:p>
            <a:pPr marL="285750" indent="-285750">
              <a:buFont typeface="Arial" panose="020B0604020202020204" pitchFamily="34" charset="0"/>
              <a:buChar char="•"/>
            </a:pPr>
            <a:r>
              <a:rPr lang="it-IT" sz="2400" dirty="0">
                <a:highlight>
                  <a:srgbClr val="FFFF00"/>
                </a:highlight>
                <a:latin typeface="Garamond" panose="02020404030301010803" pitchFamily="18" charset="0"/>
              </a:rPr>
              <a:t>costante l’aspetto emergenziale (e reattivo) come caratteristica di fondo del </a:t>
            </a:r>
            <a:r>
              <a:rPr lang="it-IT" sz="2400" i="1" dirty="0">
                <a:highlight>
                  <a:srgbClr val="FFFF00"/>
                </a:highlight>
                <a:latin typeface="Garamond" panose="02020404030301010803" pitchFamily="18" charset="0"/>
              </a:rPr>
              <a:t>policy </a:t>
            </a:r>
            <a:r>
              <a:rPr lang="it-IT" sz="2400" i="1" dirty="0" err="1">
                <a:highlight>
                  <a:srgbClr val="FFFF00"/>
                </a:highlight>
                <a:latin typeface="Garamond" panose="02020404030301010803" pitchFamily="18" charset="0"/>
              </a:rPr>
              <a:t>change</a:t>
            </a:r>
            <a:r>
              <a:rPr lang="it-IT" sz="2400" dirty="0">
                <a:highlight>
                  <a:srgbClr val="FFFF00"/>
                </a:highlight>
                <a:latin typeface="Garamond" panose="02020404030301010803" pitchFamily="18" charset="0"/>
              </a:rPr>
              <a:t> amministrativo</a:t>
            </a:r>
          </a:p>
          <a:p>
            <a:pPr marL="285750" indent="-285750">
              <a:buFont typeface="Arial" panose="020B0604020202020204" pitchFamily="34" charset="0"/>
              <a:buChar char="•"/>
            </a:pPr>
            <a:r>
              <a:rPr lang="it-IT" sz="2400" dirty="0">
                <a:highlight>
                  <a:srgbClr val="FF0000"/>
                </a:highlight>
                <a:latin typeface="Garamond" panose="02020404030301010803" pitchFamily="18" charset="0"/>
              </a:rPr>
              <a:t>Il PNRR non sembra aver cambiato molto in queste dinamiche</a:t>
            </a:r>
          </a:p>
          <a:p>
            <a:pPr indent="-285750" algn="just">
              <a:spcBef>
                <a:spcPts val="0"/>
              </a:spcBef>
              <a:buFont typeface="Arial" panose="020B0604020202020204" pitchFamily="34" charset="0"/>
              <a:buChar char="•"/>
            </a:pPr>
            <a:endParaRPr lang="it-IT" sz="2200" b="1" dirty="0">
              <a:latin typeface="Garamond" panose="02020404030301010803" pitchFamily="18" charset="0"/>
            </a:endParaRPr>
          </a:p>
        </p:txBody>
      </p:sp>
    </p:spTree>
    <p:extLst>
      <p:ext uri="{BB962C8B-B14F-4D97-AF65-F5344CB8AC3E}">
        <p14:creationId xmlns:p14="http://schemas.microsoft.com/office/powerpoint/2010/main" val="398352236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0" y="0"/>
            <a:ext cx="9107934" cy="1052736"/>
          </a:xfrm>
        </p:spPr>
        <p:txBody>
          <a:bodyPr/>
          <a:lstStyle/>
          <a:p>
            <a:pPr algn="ctr"/>
            <a:endParaRPr lang="it-IT" sz="3600" dirty="0">
              <a:latin typeface="Garamond" panose="02020404030301010803" pitchFamily="18" charset="0"/>
            </a:endParaRPr>
          </a:p>
          <a:p>
            <a:pPr algn="ctr"/>
            <a:r>
              <a:rPr lang="it-IT" sz="3600" dirty="0">
                <a:latin typeface="Garamond" panose="02020404030301010803" pitchFamily="18" charset="0"/>
              </a:rPr>
              <a:t>Le riforme 1992-2001 (1)</a:t>
            </a:r>
            <a:endParaRPr lang="it-IT" sz="3200" dirty="0">
              <a:latin typeface="Garamond" panose="02020404030301010803" pitchFamily="18" charset="0"/>
            </a:endParaRPr>
          </a:p>
        </p:txBody>
      </p:sp>
      <p:sp>
        <p:nvSpPr>
          <p:cNvPr id="3" name="Segnaposto testo 2"/>
          <p:cNvSpPr>
            <a:spLocks noGrp="1"/>
          </p:cNvSpPr>
          <p:nvPr>
            <p:ph type="body" sz="quarter" idx="11"/>
          </p:nvPr>
        </p:nvSpPr>
        <p:spPr>
          <a:xfrm>
            <a:off x="0" y="1052736"/>
            <a:ext cx="9107934" cy="5256584"/>
          </a:xfrm>
        </p:spPr>
        <p:txBody>
          <a:bodyPr/>
          <a:lstStyle/>
          <a:p>
            <a:pPr marL="285750" indent="-285750" algn="just">
              <a:buFont typeface="Arial" panose="020B0604020202020204" pitchFamily="34" charset="0"/>
              <a:buChar char="•"/>
            </a:pPr>
            <a:r>
              <a:rPr lang="it-IT" sz="2200" b="1" dirty="0">
                <a:latin typeface="Garamond" panose="02020404030301010803" pitchFamily="18" charset="0"/>
              </a:rPr>
              <a:t>Governi amato e Ciampi e coalizione centro-sinistra 1996-2001.</a:t>
            </a:r>
          </a:p>
          <a:p>
            <a:pPr algn="just"/>
            <a:r>
              <a:rPr lang="it-IT" sz="2200" dirty="0">
                <a:latin typeface="Garamond" panose="02020404030301010803" pitchFamily="18" charset="0"/>
              </a:rPr>
              <a:t>Il </a:t>
            </a:r>
            <a:r>
              <a:rPr lang="it-IT" sz="2200" i="1" u="sng" dirty="0">
                <a:latin typeface="Garamond" panose="02020404030301010803" pitchFamily="18" charset="0"/>
              </a:rPr>
              <a:t>rapporto tra politica e amministrazione</a:t>
            </a:r>
            <a:r>
              <a:rPr lang="it-IT" sz="2200" dirty="0">
                <a:latin typeface="Garamond" panose="02020404030301010803" pitchFamily="18" charset="0"/>
              </a:rPr>
              <a:t> è al centro della prima fase. Si interviene per:</a:t>
            </a:r>
          </a:p>
          <a:p>
            <a:pPr marL="342900" indent="-342900" algn="just">
              <a:buAutoNum type="arabicPeriod"/>
            </a:pPr>
            <a:r>
              <a:rPr lang="it-IT" sz="2200" dirty="0">
                <a:highlight>
                  <a:srgbClr val="FFFF00"/>
                </a:highlight>
                <a:latin typeface="Garamond" panose="02020404030301010803" pitchFamily="18" charset="0"/>
              </a:rPr>
              <a:t>limitare l’ingerenza della politica sull’agire amministrativo e per sviluppare responsabilità e competenze manageriali nella dirigenza, anche attraverso un nuovo ordinamento del pubblico impiego</a:t>
            </a:r>
          </a:p>
          <a:p>
            <a:pPr marL="342900" indent="-342900" algn="just">
              <a:buAutoNum type="arabicPeriod"/>
            </a:pPr>
            <a:r>
              <a:rPr lang="it-IT" sz="2200" dirty="0">
                <a:latin typeface="Garamond" panose="02020404030301010803" pitchFamily="18" charset="0"/>
              </a:rPr>
              <a:t>Introduzione  del principio di separazione tra politica e amministrazione e la privatizzazione del rapporto di pubblico impiego sono avanzate dal sottosegretario al tesoro del (Governo Amato, Sacconi d. </a:t>
            </a:r>
            <a:r>
              <a:rPr lang="it-IT" sz="2200" dirty="0" err="1">
                <a:latin typeface="Garamond" panose="02020404030301010803" pitchFamily="18" charset="0"/>
              </a:rPr>
              <a:t>lgs</a:t>
            </a:r>
            <a:r>
              <a:rPr lang="it-IT" sz="2200" dirty="0">
                <a:latin typeface="Garamond" panose="02020404030301010803" pitchFamily="18" charset="0"/>
              </a:rPr>
              <a:t>. n. 29/1993)</a:t>
            </a:r>
          </a:p>
          <a:p>
            <a:pPr marL="342900" indent="-342900" algn="just">
              <a:buAutoNum type="arabicPeriod"/>
            </a:pPr>
            <a:r>
              <a:rPr lang="it-IT" sz="2200" dirty="0">
                <a:highlight>
                  <a:srgbClr val="FFFF00"/>
                </a:highlight>
                <a:latin typeface="Garamond" panose="02020404030301010803" pitchFamily="18" charset="0"/>
              </a:rPr>
              <a:t>Governo Ciampi:  perfeziona poi questi provvedimenti. Il rapporto tra organi politici e dirigenza, basato fino a quel momento sul modello gerarchico, viene ora strutturato sulla dialettica tra la funzione di indirizzo politico-amministrativo del vertice politico e la funzione attuativa della dirigenza, cui corrispondono spazi di autonomia e responsabilità gestionale</a:t>
            </a:r>
            <a:endParaRPr lang="it-IT" sz="2200" b="1" dirty="0">
              <a:highlight>
                <a:srgbClr val="FFFF00"/>
              </a:highlight>
              <a:latin typeface="Garamond" panose="02020404030301010803" pitchFamily="18" charset="0"/>
            </a:endParaRPr>
          </a:p>
        </p:txBody>
      </p:sp>
    </p:spTree>
    <p:extLst>
      <p:ext uri="{BB962C8B-B14F-4D97-AF65-F5344CB8AC3E}">
        <p14:creationId xmlns:p14="http://schemas.microsoft.com/office/powerpoint/2010/main" val="272096457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0" y="0"/>
            <a:ext cx="9107934" cy="1052736"/>
          </a:xfrm>
        </p:spPr>
        <p:txBody>
          <a:bodyPr/>
          <a:lstStyle/>
          <a:p>
            <a:pPr algn="ctr"/>
            <a:endParaRPr lang="it-IT" sz="3600" dirty="0">
              <a:latin typeface="Garamond" panose="02020404030301010803" pitchFamily="18" charset="0"/>
            </a:endParaRPr>
          </a:p>
          <a:p>
            <a:pPr algn="ctr"/>
            <a:r>
              <a:rPr lang="it-IT" sz="3600" dirty="0">
                <a:latin typeface="Garamond" panose="02020404030301010803" pitchFamily="18" charset="0"/>
              </a:rPr>
              <a:t>Le riforme 1992-2001 (2)</a:t>
            </a:r>
            <a:endParaRPr lang="it-IT" sz="3200" dirty="0">
              <a:latin typeface="Garamond" panose="02020404030301010803" pitchFamily="18" charset="0"/>
            </a:endParaRPr>
          </a:p>
        </p:txBody>
      </p:sp>
      <p:sp>
        <p:nvSpPr>
          <p:cNvPr id="3" name="Segnaposto testo 2"/>
          <p:cNvSpPr>
            <a:spLocks noGrp="1"/>
          </p:cNvSpPr>
          <p:nvPr>
            <p:ph type="body" sz="quarter" idx="11"/>
          </p:nvPr>
        </p:nvSpPr>
        <p:spPr>
          <a:xfrm>
            <a:off x="0" y="1052736"/>
            <a:ext cx="9107934" cy="5256584"/>
          </a:xfrm>
        </p:spPr>
        <p:txBody>
          <a:bodyPr/>
          <a:lstStyle/>
          <a:p>
            <a:pPr algn="just">
              <a:spcBef>
                <a:spcPts val="0"/>
              </a:spcBef>
            </a:pPr>
            <a:r>
              <a:rPr lang="it-IT" sz="2200" b="1" dirty="0">
                <a:latin typeface="Garamond" panose="02020404030301010803" pitchFamily="18" charset="0"/>
              </a:rPr>
              <a:t>4. </a:t>
            </a:r>
            <a:r>
              <a:rPr lang="it-IT" sz="2200" dirty="0">
                <a:latin typeface="Garamond" panose="02020404030301010803" pitchFamily="18" charset="0"/>
              </a:rPr>
              <a:t>Le riforme ‘Bassanini’ sviluppano questo orientamento, potenziando la distinzione tra politica e amministrazione, in precedenza operata per via giuridica, con una </a:t>
            </a:r>
            <a:r>
              <a:rPr lang="it-IT" sz="2200" i="1" dirty="0">
                <a:latin typeface="Garamond" panose="02020404030301010803" pitchFamily="18" charset="0"/>
              </a:rPr>
              <a:t>separazione di tipo organizzativo </a:t>
            </a:r>
            <a:r>
              <a:rPr lang="it-IT" sz="2200" dirty="0">
                <a:latin typeface="Garamond" panose="02020404030301010803" pitchFamily="18" charset="0"/>
              </a:rPr>
              <a:t>(l. n. 59/1997). Chiave di volta è </a:t>
            </a:r>
            <a:r>
              <a:rPr lang="it-IT" sz="2200" i="1" dirty="0">
                <a:latin typeface="Garamond" panose="02020404030301010803" pitchFamily="18" charset="0"/>
              </a:rPr>
              <a:t>l’attribuzione ai dirigenti di vertice amministrativo delle risorse necessarie per la realizzazione delle funzioni</a:t>
            </a:r>
            <a:r>
              <a:rPr lang="it-IT" sz="2200" dirty="0">
                <a:latin typeface="Garamond" panose="02020404030301010803" pitchFamily="18" charset="0"/>
              </a:rPr>
              <a:t>, comprese le strutture di staff, togliendo queste ultime dall’influenza della politica.</a:t>
            </a:r>
          </a:p>
          <a:p>
            <a:pPr algn="just">
              <a:spcBef>
                <a:spcPts val="0"/>
              </a:spcBef>
            </a:pPr>
            <a:endParaRPr lang="it-IT" sz="2200" dirty="0">
              <a:latin typeface="Garamond" panose="02020404030301010803" pitchFamily="18" charset="0"/>
            </a:endParaRPr>
          </a:p>
          <a:p>
            <a:pPr algn="just">
              <a:spcBef>
                <a:spcPts val="0"/>
              </a:spcBef>
            </a:pPr>
            <a:r>
              <a:rPr lang="it-IT" sz="2200" b="1" dirty="0">
                <a:latin typeface="Garamond" panose="02020404030301010803" pitchFamily="18" charset="0"/>
              </a:rPr>
              <a:t>5</a:t>
            </a:r>
            <a:r>
              <a:rPr lang="it-IT" sz="2200" dirty="0">
                <a:latin typeface="Garamond" panose="02020404030301010803" pitchFamily="18" charset="0"/>
              </a:rPr>
              <a:t>. Si propone il </a:t>
            </a:r>
            <a:r>
              <a:rPr lang="it-IT" sz="2200" b="1" dirty="0">
                <a:latin typeface="Garamond" panose="02020404030301010803" pitchFamily="18" charset="0"/>
              </a:rPr>
              <a:t>superamento</a:t>
            </a:r>
            <a:r>
              <a:rPr lang="it-IT" sz="2200" dirty="0">
                <a:latin typeface="Garamond" panose="02020404030301010803" pitchFamily="18" charset="0"/>
              </a:rPr>
              <a:t> del tradizionale modello organizzativo ministeriale (idea già avanzata dal ministro del Governo Berlusconi I, Urbani), sostituito da quello basato su </a:t>
            </a:r>
            <a:r>
              <a:rPr lang="it-IT" sz="2200" b="1" dirty="0">
                <a:latin typeface="Garamond" panose="02020404030301010803" pitchFamily="18" charset="0"/>
              </a:rPr>
              <a:t>dipartimenti e agenzie costituiti sulla base di limitate funzioni omogenee</a:t>
            </a:r>
            <a:r>
              <a:rPr lang="it-IT" sz="2200" dirty="0">
                <a:latin typeface="Garamond" panose="02020404030301010803" pitchFamily="18" charset="0"/>
              </a:rPr>
              <a:t>. </a:t>
            </a:r>
            <a:r>
              <a:rPr lang="it-IT" sz="2200" dirty="0">
                <a:solidFill>
                  <a:srgbClr val="FF0000"/>
                </a:solidFill>
                <a:latin typeface="Garamond" panose="02020404030301010803" pitchFamily="18" charset="0"/>
              </a:rPr>
              <a:t>Parziale attuazione</a:t>
            </a:r>
            <a:r>
              <a:rPr lang="it-IT" sz="2200" dirty="0">
                <a:latin typeface="Garamond" panose="02020404030301010803" pitchFamily="18" charset="0"/>
              </a:rPr>
              <a:t>: agenzie fiscali, così come per la riorganizzazione di regioni ed enti locali; mentre la gran parte delle strutture ministeriali non ne ha adottato i principi fondamentali</a:t>
            </a:r>
          </a:p>
          <a:p>
            <a:pPr algn="just">
              <a:spcBef>
                <a:spcPts val="0"/>
              </a:spcBef>
            </a:pPr>
            <a:endParaRPr lang="it-IT" sz="2200" dirty="0">
              <a:latin typeface="Garamond" panose="02020404030301010803" pitchFamily="18" charset="0"/>
            </a:endParaRPr>
          </a:p>
          <a:p>
            <a:pPr algn="just">
              <a:spcBef>
                <a:spcPts val="0"/>
              </a:spcBef>
            </a:pPr>
            <a:r>
              <a:rPr lang="it-IT" sz="2200" b="1" dirty="0">
                <a:latin typeface="Garamond" panose="02020404030301010803" pitchFamily="18" charset="0"/>
              </a:rPr>
              <a:t>6</a:t>
            </a:r>
            <a:r>
              <a:rPr lang="it-IT" sz="2200" dirty="0">
                <a:latin typeface="Garamond" panose="02020404030301010803" pitchFamily="18" charset="0"/>
              </a:rPr>
              <a:t>. Estensione al livello statale della </a:t>
            </a:r>
            <a:r>
              <a:rPr lang="it-IT" sz="2200" i="1" dirty="0">
                <a:latin typeface="Garamond" panose="02020404030301010803" pitchFamily="18" charset="0"/>
              </a:rPr>
              <a:t>temporaneità</a:t>
            </a:r>
            <a:r>
              <a:rPr lang="it-IT" sz="2200" dirty="0">
                <a:latin typeface="Garamond" panose="02020404030301010803" pitchFamily="18" charset="0"/>
              </a:rPr>
              <a:t> di tutti gli incarichi dirigenziali di vertice, già sperimentata a livello dei comuni medi e grandi e delle province  </a:t>
            </a:r>
          </a:p>
          <a:p>
            <a:pPr algn="just"/>
            <a:endParaRPr lang="it-IT" sz="2200" b="1" dirty="0">
              <a:latin typeface="Garamond" panose="02020404030301010803" pitchFamily="18" charset="0"/>
            </a:endParaRPr>
          </a:p>
        </p:txBody>
      </p:sp>
    </p:spTree>
    <p:extLst>
      <p:ext uri="{BB962C8B-B14F-4D97-AF65-F5344CB8AC3E}">
        <p14:creationId xmlns:p14="http://schemas.microsoft.com/office/powerpoint/2010/main" val="393595852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0" y="0"/>
            <a:ext cx="9107934" cy="1052736"/>
          </a:xfrm>
        </p:spPr>
        <p:txBody>
          <a:bodyPr/>
          <a:lstStyle/>
          <a:p>
            <a:pPr algn="ctr"/>
            <a:endParaRPr lang="it-IT" sz="3600" dirty="0">
              <a:latin typeface="Garamond" panose="02020404030301010803" pitchFamily="18" charset="0"/>
            </a:endParaRPr>
          </a:p>
          <a:p>
            <a:pPr algn="ctr"/>
            <a:r>
              <a:rPr lang="it-IT" sz="3600" dirty="0">
                <a:latin typeface="Garamond" panose="02020404030301010803" pitchFamily="18" charset="0"/>
              </a:rPr>
              <a:t>Le riforme 1992-2001 (3)</a:t>
            </a:r>
            <a:endParaRPr lang="it-IT" sz="3200" dirty="0">
              <a:latin typeface="Garamond" panose="02020404030301010803" pitchFamily="18" charset="0"/>
            </a:endParaRPr>
          </a:p>
        </p:txBody>
      </p:sp>
      <p:sp>
        <p:nvSpPr>
          <p:cNvPr id="3" name="Segnaposto testo 2"/>
          <p:cNvSpPr>
            <a:spLocks noGrp="1"/>
          </p:cNvSpPr>
          <p:nvPr>
            <p:ph type="body" sz="quarter" idx="11"/>
          </p:nvPr>
        </p:nvSpPr>
        <p:spPr>
          <a:xfrm>
            <a:off x="0" y="764704"/>
            <a:ext cx="9107934" cy="5544616"/>
          </a:xfrm>
        </p:spPr>
        <p:txBody>
          <a:bodyPr/>
          <a:lstStyle/>
          <a:p>
            <a:pPr indent="-285750" algn="just">
              <a:spcBef>
                <a:spcPts val="0"/>
              </a:spcBef>
              <a:buFont typeface="Arial" panose="020B0604020202020204" pitchFamily="34" charset="0"/>
              <a:buChar char="•"/>
            </a:pPr>
            <a:r>
              <a:rPr lang="it-IT" sz="2600" i="1" dirty="0">
                <a:latin typeface="Garamond" panose="02020404030301010803" pitchFamily="18" charset="0"/>
              </a:rPr>
              <a:t>Controlli interni</a:t>
            </a:r>
            <a:r>
              <a:rPr lang="it-IT" sz="2600" dirty="0">
                <a:latin typeface="Garamond" panose="02020404030301010803" pitchFamily="18" charset="0"/>
              </a:rPr>
              <a:t>. Si riduce il controllo preventivo della Corte dei Conti</a:t>
            </a:r>
          </a:p>
          <a:p>
            <a:pPr indent="-285750" algn="just">
              <a:spcBef>
                <a:spcPts val="0"/>
              </a:spcBef>
              <a:buFont typeface="Arial" panose="020B0604020202020204" pitchFamily="34" charset="0"/>
              <a:buChar char="•"/>
            </a:pPr>
            <a:r>
              <a:rPr lang="it-IT" sz="2600" i="1" dirty="0">
                <a:highlight>
                  <a:srgbClr val="00FF00"/>
                </a:highlight>
                <a:latin typeface="Garamond" panose="02020404030301010803" pitchFamily="18" charset="0"/>
              </a:rPr>
              <a:t>Pubblico Impiego</a:t>
            </a:r>
            <a:r>
              <a:rPr lang="it-IT" sz="2600" dirty="0">
                <a:highlight>
                  <a:srgbClr val="00FF00"/>
                </a:highlight>
                <a:latin typeface="Garamond" panose="02020404030301010803" pitchFamily="18" charset="0"/>
              </a:rPr>
              <a:t>. Privatizzazione (omogeneizzazione) del rapporto di lavoro e </a:t>
            </a:r>
            <a:r>
              <a:rPr lang="it-IT" sz="2600" dirty="0" err="1">
                <a:highlight>
                  <a:srgbClr val="00FF00"/>
                </a:highlight>
                <a:latin typeface="Garamond" panose="02020404030301010803" pitchFamily="18" charset="0"/>
              </a:rPr>
              <a:t>riregolazione</a:t>
            </a:r>
            <a:r>
              <a:rPr lang="it-IT" sz="2600" dirty="0">
                <a:highlight>
                  <a:srgbClr val="00FF00"/>
                </a:highlight>
                <a:latin typeface="Garamond" panose="02020404030301010803" pitchFamily="18" charset="0"/>
              </a:rPr>
              <a:t> delle relazioni sindacali (29/93; 59/98).</a:t>
            </a:r>
          </a:p>
          <a:p>
            <a:pPr indent="-285750" algn="just">
              <a:spcBef>
                <a:spcPts val="0"/>
              </a:spcBef>
              <a:buFont typeface="Arial" panose="020B0604020202020204" pitchFamily="34" charset="0"/>
              <a:buChar char="•"/>
            </a:pPr>
            <a:r>
              <a:rPr lang="it-IT" sz="2600" i="1" dirty="0">
                <a:latin typeface="Garamond" panose="02020404030301010803" pitchFamily="18" charset="0"/>
              </a:rPr>
              <a:t>modo di operare delle amministrazioni</a:t>
            </a:r>
            <a:r>
              <a:rPr lang="it-IT" sz="2600" dirty="0">
                <a:latin typeface="Garamond" panose="02020404030301010803" pitchFamily="18" charset="0"/>
              </a:rPr>
              <a:t> nei confronti di cittadini e imprese:</a:t>
            </a:r>
          </a:p>
          <a:p>
            <a:pPr marL="285750" indent="-285750" algn="just">
              <a:spcBef>
                <a:spcPts val="0"/>
              </a:spcBef>
              <a:buFontTx/>
              <a:buChar char="-"/>
            </a:pPr>
            <a:r>
              <a:rPr lang="it-IT" sz="2600" dirty="0">
                <a:highlight>
                  <a:srgbClr val="FFFF00"/>
                </a:highlight>
                <a:latin typeface="Garamond" panose="02020404030301010803" pitchFamily="18" charset="0"/>
              </a:rPr>
              <a:t>interventi riguardanti la semplificazione dei procedimenti amministrativi, la trasparenza </a:t>
            </a:r>
            <a:r>
              <a:rPr lang="it-IT" sz="2600" dirty="0">
                <a:latin typeface="Garamond" panose="02020404030301010803" pitchFamily="18" charset="0"/>
              </a:rPr>
              <a:t>(diritto do accesso agli atti), la comunicazione (es. uffici per le relazioni con il pubblico)</a:t>
            </a:r>
          </a:p>
          <a:p>
            <a:pPr marL="285750" indent="-285750" algn="just">
              <a:spcBef>
                <a:spcPts val="0"/>
              </a:spcBef>
              <a:buFontTx/>
              <a:buChar char="-"/>
            </a:pPr>
            <a:r>
              <a:rPr lang="it-IT" sz="2600" dirty="0">
                <a:highlight>
                  <a:srgbClr val="FFFF00"/>
                </a:highlight>
                <a:latin typeface="Garamond" panose="02020404030301010803" pitchFamily="18" charset="0"/>
              </a:rPr>
              <a:t>liberalizzazioni</a:t>
            </a:r>
            <a:r>
              <a:rPr lang="it-IT" sz="2600" dirty="0">
                <a:latin typeface="Garamond" panose="02020404030301010803" pitchFamily="18" charset="0"/>
              </a:rPr>
              <a:t> per l'attività d'impresa (introduzione della legge annuale di semplificazione; sportello per le attività produttive</a:t>
            </a:r>
          </a:p>
          <a:p>
            <a:pPr marL="285750" indent="-285750" algn="just">
              <a:spcBef>
                <a:spcPts val="0"/>
              </a:spcBef>
              <a:buFontTx/>
              <a:buChar char="-"/>
            </a:pPr>
            <a:r>
              <a:rPr lang="it-IT" sz="2600" dirty="0">
                <a:highlight>
                  <a:srgbClr val="FFFF00"/>
                </a:highlight>
                <a:latin typeface="Garamond" panose="02020404030301010803" pitchFamily="18" charset="0"/>
              </a:rPr>
              <a:t>introduzione dell’analisi di impatto della regolazione </a:t>
            </a:r>
            <a:r>
              <a:rPr lang="it-IT" sz="2600" dirty="0">
                <a:latin typeface="Garamond" panose="02020404030301010803" pitchFamily="18" charset="0"/>
              </a:rPr>
              <a:t>(AIR)</a:t>
            </a:r>
          </a:p>
          <a:p>
            <a:pPr marL="285750" indent="-285750" algn="just">
              <a:spcBef>
                <a:spcPts val="0"/>
              </a:spcBef>
              <a:buFontTx/>
              <a:buChar char="-"/>
            </a:pPr>
            <a:r>
              <a:rPr lang="it-IT" sz="2600" dirty="0">
                <a:latin typeface="Garamond" panose="02020404030301010803" pitchFamily="18" charset="0"/>
              </a:rPr>
              <a:t> </a:t>
            </a:r>
            <a:r>
              <a:rPr lang="it-IT" sz="2600" dirty="0">
                <a:highlight>
                  <a:srgbClr val="FF0000"/>
                </a:highlight>
                <a:latin typeface="Garamond" panose="02020404030301010803" pitchFamily="18" charset="0"/>
              </a:rPr>
              <a:t>razionalizzazione della codificazione mediante testi unici di riordino)</a:t>
            </a:r>
          </a:p>
          <a:p>
            <a:pPr indent="-285750" algn="just">
              <a:spcBef>
                <a:spcPts val="0"/>
              </a:spcBef>
              <a:buFont typeface="Arial" panose="020B0604020202020204" pitchFamily="34" charset="0"/>
              <a:buChar char="•"/>
            </a:pPr>
            <a:endParaRPr lang="it-IT" sz="2200" dirty="0">
              <a:latin typeface="Garamond" panose="02020404030301010803" pitchFamily="18" charset="0"/>
            </a:endParaRPr>
          </a:p>
          <a:p>
            <a:pPr indent="-285750" algn="just">
              <a:spcBef>
                <a:spcPts val="0"/>
              </a:spcBef>
              <a:buFont typeface="Arial" panose="020B0604020202020204" pitchFamily="34" charset="0"/>
              <a:buChar char="•"/>
            </a:pPr>
            <a:endParaRPr lang="it-IT" sz="2200" dirty="0">
              <a:latin typeface="Garamond" panose="02020404030301010803" pitchFamily="18" charset="0"/>
            </a:endParaRPr>
          </a:p>
          <a:p>
            <a:pPr algn="just"/>
            <a:endParaRPr lang="it-IT" sz="2200" b="1" dirty="0">
              <a:latin typeface="Garamond" panose="02020404030301010803" pitchFamily="18" charset="0"/>
            </a:endParaRPr>
          </a:p>
        </p:txBody>
      </p:sp>
    </p:spTree>
    <p:extLst>
      <p:ext uri="{BB962C8B-B14F-4D97-AF65-F5344CB8AC3E}">
        <p14:creationId xmlns:p14="http://schemas.microsoft.com/office/powerpoint/2010/main" val="380516873"/>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nodeType="clickEffect">
                                  <p:stCondLst>
                                    <p:cond delay="0"/>
                                  </p:stCondLst>
                                  <p:childTnLst>
                                    <p:set>
                                      <p:cBhvr>
                                        <p:cTn id="36" dur="1" fill="hold">
                                          <p:stCondLst>
                                            <p:cond delay="0"/>
                                          </p:stCondLst>
                                        </p:cTn>
                                        <p:tgtEl>
                                          <p:spTgt spid="3">
                                            <p:txEl>
                                              <p:pRg st="5" end="5"/>
                                            </p:txEl>
                                          </p:spTgt>
                                        </p:tgtEl>
                                        <p:attrNameLst>
                                          <p:attrName>style.visibility</p:attrName>
                                        </p:attrNameLst>
                                      </p:cBhvr>
                                      <p:to>
                                        <p:strVal val="visible"/>
                                      </p:to>
                                    </p:set>
                                    <p:anim calcmode="lin" valueType="num">
                                      <p:cBhvr additive="base">
                                        <p:cTn id="37"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nodeType="clickEffect">
                                  <p:stCondLst>
                                    <p:cond delay="0"/>
                                  </p:stCondLst>
                                  <p:childTnLst>
                                    <p:set>
                                      <p:cBhvr>
                                        <p:cTn id="42" dur="1" fill="hold">
                                          <p:stCondLst>
                                            <p:cond delay="0"/>
                                          </p:stCondLst>
                                        </p:cTn>
                                        <p:tgtEl>
                                          <p:spTgt spid="3">
                                            <p:txEl>
                                              <p:pRg st="6" end="6"/>
                                            </p:txEl>
                                          </p:spTgt>
                                        </p:tgtEl>
                                        <p:attrNameLst>
                                          <p:attrName>style.visibility</p:attrName>
                                        </p:attrNameLst>
                                      </p:cBhvr>
                                      <p:to>
                                        <p:strVal val="visible"/>
                                      </p:to>
                                    </p:set>
                                    <p:anim calcmode="lin" valueType="num">
                                      <p:cBhvr additive="base">
                                        <p:cTn id="43"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0" y="0"/>
            <a:ext cx="9107934" cy="1052736"/>
          </a:xfrm>
        </p:spPr>
        <p:txBody>
          <a:bodyPr/>
          <a:lstStyle/>
          <a:p>
            <a:pPr algn="ctr"/>
            <a:endParaRPr lang="it-IT" sz="3600" dirty="0">
              <a:latin typeface="Garamond" panose="02020404030301010803" pitchFamily="18" charset="0"/>
            </a:endParaRPr>
          </a:p>
          <a:p>
            <a:pPr algn="ctr"/>
            <a:r>
              <a:rPr lang="it-IT" sz="3600" dirty="0">
                <a:latin typeface="Garamond" panose="02020404030301010803" pitchFamily="18" charset="0"/>
              </a:rPr>
              <a:t>Le riforme 1992-2001 (4)</a:t>
            </a:r>
            <a:endParaRPr lang="it-IT" sz="3200" dirty="0">
              <a:latin typeface="Garamond" panose="02020404030301010803" pitchFamily="18" charset="0"/>
            </a:endParaRPr>
          </a:p>
        </p:txBody>
      </p:sp>
      <p:sp>
        <p:nvSpPr>
          <p:cNvPr id="3" name="Segnaposto testo 2"/>
          <p:cNvSpPr>
            <a:spLocks noGrp="1"/>
          </p:cNvSpPr>
          <p:nvPr>
            <p:ph type="body" sz="quarter" idx="11"/>
          </p:nvPr>
        </p:nvSpPr>
        <p:spPr>
          <a:xfrm>
            <a:off x="0" y="764704"/>
            <a:ext cx="9107934" cy="5544616"/>
          </a:xfrm>
        </p:spPr>
        <p:txBody>
          <a:bodyPr/>
          <a:lstStyle/>
          <a:p>
            <a:pPr marL="457200" indent="-457200" algn="just">
              <a:spcBef>
                <a:spcPts val="0"/>
              </a:spcBef>
              <a:buFont typeface="Arial" panose="020B0604020202020204" pitchFamily="34" charset="0"/>
              <a:buChar char="•"/>
            </a:pPr>
            <a:r>
              <a:rPr lang="it-IT" sz="2600" i="1" dirty="0">
                <a:latin typeface="Garamond" panose="02020404030301010803" pitchFamily="18" charset="0"/>
              </a:rPr>
              <a:t>processi di</a:t>
            </a:r>
            <a:r>
              <a:rPr lang="it-IT" sz="2600" dirty="0">
                <a:latin typeface="Garamond" panose="02020404030301010803" pitchFamily="18" charset="0"/>
              </a:rPr>
              <a:t> </a:t>
            </a:r>
            <a:r>
              <a:rPr lang="it-IT" sz="2600" i="1" dirty="0">
                <a:latin typeface="Garamond" panose="02020404030301010803" pitchFamily="18" charset="0"/>
              </a:rPr>
              <a:t>innovazione:</a:t>
            </a:r>
          </a:p>
          <a:p>
            <a:pPr marL="285750" indent="-285750" algn="just">
              <a:spcBef>
                <a:spcPts val="0"/>
              </a:spcBef>
              <a:buFontTx/>
              <a:buChar char="-"/>
            </a:pPr>
            <a:r>
              <a:rPr lang="it-IT" sz="2600" dirty="0">
                <a:latin typeface="Garamond" panose="02020404030301010803" pitchFamily="18" charset="0"/>
              </a:rPr>
              <a:t>Costituzione </a:t>
            </a:r>
            <a:r>
              <a:rPr lang="it-IT" sz="2600" i="1" dirty="0">
                <a:latin typeface="Garamond" panose="02020404030301010803" pitchFamily="18" charset="0"/>
              </a:rPr>
              <a:t>dell’Autorità per l’informatica </a:t>
            </a:r>
            <a:r>
              <a:rPr lang="it-IT" sz="2600" dirty="0">
                <a:latin typeface="Garamond" panose="02020404030301010803" pitchFamily="18" charset="0"/>
              </a:rPr>
              <a:t>nella p.a. e l’avvio della realizzazione di una Rete unitaria per il settore pubblico. </a:t>
            </a:r>
          </a:p>
          <a:p>
            <a:pPr marL="285750" indent="-285750" algn="just">
              <a:spcBef>
                <a:spcPts val="0"/>
              </a:spcBef>
              <a:buFontTx/>
              <a:buChar char="-"/>
            </a:pPr>
            <a:r>
              <a:rPr lang="it-IT" sz="2600" dirty="0">
                <a:latin typeface="Garamond" panose="02020404030301010803" pitchFamily="18" charset="0"/>
              </a:rPr>
              <a:t>costituzione del Centro tecnico per la rete unitaria della PA, che affiancherà l’Autorità per l’informatica (1998)</a:t>
            </a:r>
          </a:p>
          <a:p>
            <a:pPr marL="285750" indent="-285750" algn="just">
              <a:spcBef>
                <a:spcPts val="0"/>
              </a:spcBef>
              <a:buFontTx/>
              <a:buChar char="-"/>
            </a:pPr>
            <a:r>
              <a:rPr lang="it-IT" sz="2600" dirty="0">
                <a:latin typeface="Garamond" panose="02020404030301010803" pitchFamily="18" charset="0"/>
              </a:rPr>
              <a:t>Approvazione del primo Piano d’azione per l’eGovernment. Sono avviati nel periodo progetti per la firma digitale, per la carta d’identità elettronica, per l’informatizzazione del registro per le imprese; inoltre, di rilievo, viene riconosciuto il valore giuridico dei documenti elettronici  (giugno 2000)</a:t>
            </a:r>
          </a:p>
          <a:p>
            <a:pPr marL="285750" indent="-285750" algn="just">
              <a:spcBef>
                <a:spcPts val="0"/>
              </a:spcBef>
              <a:buFontTx/>
              <a:buChar char="-"/>
            </a:pPr>
            <a:r>
              <a:rPr lang="it-IT" sz="2600" dirty="0">
                <a:latin typeface="Garamond" panose="02020404030301010803" pitchFamily="18" charset="0"/>
              </a:rPr>
              <a:t>Viene, infine, avviato dal Dipartimento della funzione pubblica il programma </a:t>
            </a:r>
            <a:r>
              <a:rPr lang="it-IT" sz="2600" i="1" dirty="0">
                <a:latin typeface="Garamond" panose="02020404030301010803" pitchFamily="18" charset="0"/>
              </a:rPr>
              <a:t>Cantieri</a:t>
            </a:r>
            <a:r>
              <a:rPr lang="it-IT" sz="2600" dirty="0">
                <a:latin typeface="Garamond" panose="02020404030301010803" pitchFamily="18" charset="0"/>
              </a:rPr>
              <a:t>, per accompagnare l’attuazione delle riforme</a:t>
            </a:r>
          </a:p>
        </p:txBody>
      </p:sp>
    </p:spTree>
    <p:extLst>
      <p:ext uri="{BB962C8B-B14F-4D97-AF65-F5344CB8AC3E}">
        <p14:creationId xmlns:p14="http://schemas.microsoft.com/office/powerpoint/2010/main" val="161137539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539552" y="0"/>
            <a:ext cx="8568382" cy="692696"/>
          </a:xfrm>
        </p:spPr>
        <p:txBody>
          <a:bodyPr/>
          <a:lstStyle/>
          <a:p>
            <a:pPr algn="ctr"/>
            <a:endParaRPr lang="it-IT" sz="3600" dirty="0">
              <a:latin typeface="Garamond" panose="02020404030301010803" pitchFamily="18" charset="0"/>
            </a:endParaRPr>
          </a:p>
          <a:p>
            <a:pPr algn="ctr"/>
            <a:r>
              <a:rPr lang="it-IT" sz="2800" dirty="0">
                <a:latin typeface="Garamond" panose="02020404030301010803" pitchFamily="18" charset="0"/>
              </a:rPr>
              <a:t>Le riforme amministrative tra il 2001 e il 2017 (1)</a:t>
            </a:r>
          </a:p>
        </p:txBody>
      </p:sp>
      <p:sp>
        <p:nvSpPr>
          <p:cNvPr id="3" name="Segnaposto testo 2"/>
          <p:cNvSpPr>
            <a:spLocks noGrp="1"/>
          </p:cNvSpPr>
          <p:nvPr>
            <p:ph type="body" sz="quarter" idx="11"/>
          </p:nvPr>
        </p:nvSpPr>
        <p:spPr>
          <a:xfrm>
            <a:off x="0" y="692696"/>
            <a:ext cx="9107934" cy="5616624"/>
          </a:xfrm>
        </p:spPr>
        <p:txBody>
          <a:bodyPr/>
          <a:lstStyle/>
          <a:p>
            <a:pPr indent="-285750" algn="just">
              <a:spcBef>
                <a:spcPts val="0"/>
              </a:spcBef>
              <a:buFont typeface="Arial" panose="020B0604020202020204" pitchFamily="34" charset="0"/>
              <a:buChar char="•"/>
            </a:pPr>
            <a:r>
              <a:rPr lang="it-IT" sz="2500" dirty="0">
                <a:latin typeface="Garamond" panose="02020404030301010803" pitchFamily="18" charset="0"/>
              </a:rPr>
              <a:t>governi di centro-destra tra il 2001-2006 e 2008-2011; poi quella dei governi di centro-sinistra tra il 2013 e il 2018, dopo l’intermezzo del governo tecnico Monti.</a:t>
            </a:r>
          </a:p>
          <a:p>
            <a:pPr algn="just">
              <a:spcBef>
                <a:spcPts val="0"/>
              </a:spcBef>
            </a:pPr>
            <a:endParaRPr lang="it-IT" sz="2500" dirty="0">
              <a:latin typeface="Garamond" panose="02020404030301010803" pitchFamily="18" charset="0"/>
            </a:endParaRPr>
          </a:p>
          <a:p>
            <a:pPr indent="-285750" algn="ctr">
              <a:spcBef>
                <a:spcPts val="0"/>
              </a:spcBef>
              <a:buFont typeface="Arial" panose="020B0604020202020204" pitchFamily="34" charset="0"/>
              <a:buChar char="•"/>
            </a:pPr>
            <a:r>
              <a:rPr lang="it-IT" sz="2500" i="1" dirty="0">
                <a:latin typeface="Garamond" panose="02020404030301010803" pitchFamily="18" charset="0"/>
              </a:rPr>
              <a:t>rapporto politica/amministrazione</a:t>
            </a:r>
            <a:r>
              <a:rPr lang="it-IT" sz="2500" dirty="0">
                <a:latin typeface="Garamond" panose="02020404030301010803" pitchFamily="18" charset="0"/>
              </a:rPr>
              <a:t> </a:t>
            </a:r>
            <a:r>
              <a:rPr lang="it-IT" sz="2500" i="1" dirty="0">
                <a:latin typeface="Garamond" panose="02020404030301010803" pitchFamily="18" charset="0"/>
              </a:rPr>
              <a:t>e razionalizzazione organizzativa. </a:t>
            </a:r>
          </a:p>
          <a:p>
            <a:pPr indent="-285750" algn="ctr">
              <a:spcBef>
                <a:spcPts val="0"/>
              </a:spcBef>
              <a:buFont typeface="Arial" panose="020B0604020202020204" pitchFamily="34" charset="0"/>
              <a:buChar char="•"/>
            </a:pPr>
            <a:endParaRPr lang="it-IT" sz="2500" i="1" dirty="0">
              <a:latin typeface="Garamond" panose="02020404030301010803" pitchFamily="18" charset="0"/>
            </a:endParaRPr>
          </a:p>
          <a:p>
            <a:pPr indent="-285750" algn="just">
              <a:spcBef>
                <a:spcPts val="0"/>
              </a:spcBef>
              <a:buFont typeface="Arial" panose="020B0604020202020204" pitchFamily="34" charset="0"/>
              <a:buChar char="•"/>
            </a:pPr>
            <a:r>
              <a:rPr lang="it-IT" sz="2500" dirty="0">
                <a:latin typeface="Garamond" panose="02020404030301010803" pitchFamily="18" charset="0"/>
              </a:rPr>
              <a:t>la XIV legislatura (Berlusconi II)  si apre con due interventi. </a:t>
            </a:r>
          </a:p>
          <a:p>
            <a:pPr marL="457200" indent="-457200" algn="just">
              <a:spcBef>
                <a:spcPts val="0"/>
              </a:spcBef>
              <a:buAutoNum type="arabicPeriod"/>
            </a:pPr>
            <a:r>
              <a:rPr lang="it-IT" sz="2500" dirty="0">
                <a:highlight>
                  <a:srgbClr val="FFFF00"/>
                </a:highlight>
                <a:latin typeface="Garamond" panose="02020404030301010803" pitchFamily="18" charset="0"/>
              </a:rPr>
              <a:t>ritorno all’aumento del numero dicasteri e delle loro strutture apicali, con la sostanziale </a:t>
            </a:r>
            <a:r>
              <a:rPr lang="it-IT" sz="2500" i="1" dirty="0">
                <a:highlight>
                  <a:srgbClr val="FFFF00"/>
                </a:highlight>
                <a:latin typeface="Garamond" panose="02020404030301010803" pitchFamily="18" charset="0"/>
              </a:rPr>
              <a:t>neutralizzazione</a:t>
            </a:r>
            <a:r>
              <a:rPr lang="it-IT" sz="2500" dirty="0">
                <a:highlight>
                  <a:srgbClr val="FFFF00"/>
                </a:highlight>
                <a:latin typeface="Garamond" panose="02020404030301010803" pitchFamily="18" charset="0"/>
              </a:rPr>
              <a:t> del modello per dipartimenti. </a:t>
            </a:r>
          </a:p>
          <a:p>
            <a:pPr marL="457200" indent="-457200" algn="just">
              <a:spcBef>
                <a:spcPts val="0"/>
              </a:spcBef>
              <a:buAutoNum type="arabicPeriod"/>
            </a:pPr>
            <a:r>
              <a:rPr lang="it-IT" sz="2500" dirty="0">
                <a:latin typeface="Garamond" panose="02020404030301010803" pitchFamily="18" charset="0"/>
              </a:rPr>
              <a:t>Introduzione (ad eccezione di alcuni ambiti) di elementi assimilabili allo </a:t>
            </a:r>
            <a:r>
              <a:rPr lang="it-IT" sz="2500" i="1" dirty="0" err="1">
                <a:highlight>
                  <a:srgbClr val="FFFF00"/>
                </a:highlight>
                <a:latin typeface="Garamond" panose="02020404030301010803" pitchFamily="18" charset="0"/>
              </a:rPr>
              <a:t>spoils</a:t>
            </a:r>
            <a:r>
              <a:rPr lang="it-IT" sz="2500" i="1" dirty="0">
                <a:highlight>
                  <a:srgbClr val="FFFF00"/>
                </a:highlight>
                <a:latin typeface="Garamond" panose="02020404030301010803" pitchFamily="18" charset="0"/>
              </a:rPr>
              <a:t> </a:t>
            </a:r>
            <a:r>
              <a:rPr lang="it-IT" sz="2500" i="1" dirty="0" err="1">
                <a:highlight>
                  <a:srgbClr val="FFFF00"/>
                </a:highlight>
                <a:latin typeface="Garamond" panose="02020404030301010803" pitchFamily="18" charset="0"/>
              </a:rPr>
              <a:t>system</a:t>
            </a:r>
            <a:r>
              <a:rPr lang="it-IT" sz="2500" dirty="0">
                <a:highlight>
                  <a:srgbClr val="FFFF00"/>
                </a:highlight>
                <a:latin typeface="Garamond" panose="02020404030301010803" pitchFamily="18" charset="0"/>
              </a:rPr>
              <a:t> (cd. ‘legge Frattini’ del 2002</a:t>
            </a:r>
            <a:r>
              <a:rPr lang="it-IT" sz="2500" dirty="0">
                <a:latin typeface="Garamond" panose="02020404030301010803" pitchFamily="18" charset="0"/>
              </a:rPr>
              <a:t>), per rafforzare il legame fiduciario tra politica e vertici amministrativi. La sua portata (ampliata sotto il Governo Prodi II nel 2006) verrà successivamente limitata dalla Corte Costituzionale.</a:t>
            </a:r>
          </a:p>
        </p:txBody>
      </p:sp>
    </p:spTree>
    <p:extLst>
      <p:ext uri="{BB962C8B-B14F-4D97-AF65-F5344CB8AC3E}">
        <p14:creationId xmlns:p14="http://schemas.microsoft.com/office/powerpoint/2010/main" val="27251733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5" end="5"/>
                                            </p:txEl>
                                          </p:spTgt>
                                        </p:tgtEl>
                                        <p:attrNameLst>
                                          <p:attrName>style.visibility</p:attrName>
                                        </p:attrNameLst>
                                      </p:cBhvr>
                                      <p:to>
                                        <p:strVal val="visible"/>
                                      </p:to>
                                    </p:set>
                                    <p:anim calcmode="lin" valueType="num">
                                      <p:cBhvr additive="base">
                                        <p:cTn id="25" dur="500" fill="hold"/>
                                        <p:tgtEl>
                                          <p:spTgt spid="3">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6" end="6"/>
                                            </p:txEl>
                                          </p:spTgt>
                                        </p:tgtEl>
                                        <p:attrNameLst>
                                          <p:attrName>style.visibility</p:attrName>
                                        </p:attrNameLst>
                                      </p:cBhvr>
                                      <p:to>
                                        <p:strVal val="visible"/>
                                      </p:to>
                                    </p:set>
                                    <p:anim calcmode="lin" valueType="num">
                                      <p:cBhvr additive="base">
                                        <p:cTn id="31"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539552" y="0"/>
            <a:ext cx="8568382" cy="692696"/>
          </a:xfrm>
        </p:spPr>
        <p:txBody>
          <a:bodyPr/>
          <a:lstStyle/>
          <a:p>
            <a:pPr algn="ctr"/>
            <a:endParaRPr lang="it-IT" sz="3600" dirty="0">
              <a:latin typeface="Garamond" panose="02020404030301010803" pitchFamily="18" charset="0"/>
            </a:endParaRPr>
          </a:p>
          <a:p>
            <a:pPr algn="ctr"/>
            <a:r>
              <a:rPr lang="it-IT" sz="2800" dirty="0">
                <a:latin typeface="Garamond" panose="02020404030301010803" pitchFamily="18" charset="0"/>
              </a:rPr>
              <a:t>Le riforme amministrative tra il 2001 e il 2017 (2)</a:t>
            </a:r>
          </a:p>
        </p:txBody>
      </p:sp>
      <p:sp>
        <p:nvSpPr>
          <p:cNvPr id="3" name="Segnaposto testo 2"/>
          <p:cNvSpPr>
            <a:spLocks noGrp="1"/>
          </p:cNvSpPr>
          <p:nvPr>
            <p:ph type="body" sz="quarter" idx="11"/>
          </p:nvPr>
        </p:nvSpPr>
        <p:spPr>
          <a:xfrm>
            <a:off x="0" y="692696"/>
            <a:ext cx="9107934" cy="5616624"/>
          </a:xfrm>
        </p:spPr>
        <p:txBody>
          <a:bodyPr/>
          <a:lstStyle/>
          <a:p>
            <a:pPr marL="342900" indent="-342900" algn="just">
              <a:spcBef>
                <a:spcPts val="0"/>
              </a:spcBef>
              <a:buFont typeface="Arial" panose="020B0604020202020204" pitchFamily="34" charset="0"/>
              <a:buChar char="•"/>
            </a:pPr>
            <a:r>
              <a:rPr lang="it-IT" sz="2400" dirty="0">
                <a:latin typeface="Garamond" panose="02020404030301010803" pitchFamily="18" charset="0"/>
              </a:rPr>
              <a:t>Nella fase successiva, il tema affrontato (in particolare dal Governo Renzi) è stato quello della razionalizzazione organizzativa dello Stato, mediante:</a:t>
            </a:r>
          </a:p>
          <a:p>
            <a:pPr marL="342900" indent="-342900" algn="just">
              <a:spcBef>
                <a:spcPts val="0"/>
              </a:spcBef>
              <a:buFont typeface="Arial" panose="020B0604020202020204" pitchFamily="34" charset="0"/>
              <a:buChar char="•"/>
            </a:pPr>
            <a:endParaRPr lang="it-IT" sz="2400" dirty="0">
              <a:latin typeface="Garamond" panose="02020404030301010803" pitchFamily="18" charset="0"/>
            </a:endParaRPr>
          </a:p>
          <a:p>
            <a:pPr marL="342900" indent="-342900" algn="just">
              <a:spcBef>
                <a:spcPts val="0"/>
              </a:spcBef>
              <a:buFont typeface="Arial" panose="020B0604020202020204" pitchFamily="34" charset="0"/>
              <a:buChar char="•"/>
            </a:pPr>
            <a:r>
              <a:rPr lang="it-IT" sz="2400" dirty="0">
                <a:latin typeface="Garamond" panose="02020404030301010803" pitchFamily="18" charset="0"/>
              </a:rPr>
              <a:t> il rafforzamento della capacità propulsiva e di coordinamento della Presidenza del Consiglio; </a:t>
            </a:r>
          </a:p>
          <a:p>
            <a:pPr algn="just">
              <a:spcBef>
                <a:spcPts val="0"/>
              </a:spcBef>
            </a:pPr>
            <a:endParaRPr lang="it-IT" sz="2400" dirty="0">
              <a:latin typeface="Garamond" panose="02020404030301010803" pitchFamily="18" charset="0"/>
            </a:endParaRPr>
          </a:p>
          <a:p>
            <a:pPr marL="342900" indent="-342900" algn="just">
              <a:spcBef>
                <a:spcPts val="0"/>
              </a:spcBef>
              <a:buFont typeface="Arial" panose="020B0604020202020204" pitchFamily="34" charset="0"/>
              <a:buChar char="•"/>
            </a:pPr>
            <a:r>
              <a:rPr lang="it-IT" sz="2400" dirty="0">
                <a:latin typeface="Garamond" panose="02020404030301010803" pitchFamily="18" charset="0"/>
              </a:rPr>
              <a:t>l’introduzione di alcune strutture di missione ha ottenuto alcuni risultati di rilievo, mentre il tentativo di riordino degli organi periferici dello Stato non ha ottenuto esiti significativi. </a:t>
            </a:r>
          </a:p>
          <a:p>
            <a:pPr marL="342900" indent="-342900" algn="just">
              <a:spcBef>
                <a:spcPts val="0"/>
              </a:spcBef>
              <a:buFont typeface="Arial" panose="020B0604020202020204" pitchFamily="34" charset="0"/>
              <a:buChar char="•"/>
            </a:pPr>
            <a:endParaRPr lang="it-IT" sz="2400" dirty="0">
              <a:latin typeface="Garamond" panose="02020404030301010803" pitchFamily="18" charset="0"/>
            </a:endParaRPr>
          </a:p>
          <a:p>
            <a:pPr marL="342900" indent="-342900" algn="just">
              <a:spcBef>
                <a:spcPts val="0"/>
              </a:spcBef>
              <a:buFont typeface="Arial" panose="020B0604020202020204" pitchFamily="34" charset="0"/>
              <a:buChar char="•"/>
            </a:pPr>
            <a:r>
              <a:rPr lang="it-IT" sz="2400" dirty="0">
                <a:latin typeface="Garamond" panose="02020404030301010803" pitchFamily="18" charset="0"/>
              </a:rPr>
              <a:t>Altri interventi, con tratti simbolici, hanno perseguito la riduzione dei costi della politica e dell’amministrazione (es. riordino del sistema camerale, </a:t>
            </a:r>
            <a:r>
              <a:rPr lang="it-IT" sz="2400" dirty="0">
                <a:highlight>
                  <a:srgbClr val="FFFF00"/>
                </a:highlight>
                <a:latin typeface="Garamond" panose="02020404030301010803" pitchFamily="18" charset="0"/>
              </a:rPr>
              <a:t>riforma delle province</a:t>
            </a:r>
            <a:r>
              <a:rPr lang="it-IT" sz="2400" dirty="0">
                <a:latin typeface="Garamond" panose="02020404030301010803" pitchFamily="18" charset="0"/>
              </a:rPr>
              <a:t>). </a:t>
            </a:r>
            <a:endParaRPr lang="it-IT" sz="2400" b="1" dirty="0">
              <a:latin typeface="Garamond" panose="02020404030301010803" pitchFamily="18" charset="0"/>
            </a:endParaRPr>
          </a:p>
        </p:txBody>
      </p:sp>
    </p:spTree>
    <p:extLst>
      <p:ext uri="{BB962C8B-B14F-4D97-AF65-F5344CB8AC3E}">
        <p14:creationId xmlns:p14="http://schemas.microsoft.com/office/powerpoint/2010/main" val="2639557769"/>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2" end="2"/>
                                            </p:txEl>
                                          </p:spTgt>
                                        </p:tgtEl>
                                        <p:attrNameLst>
                                          <p:attrName>style.visibility</p:attrName>
                                        </p:attrNameLst>
                                      </p:cBhvr>
                                      <p:to>
                                        <p:strVal val="visible"/>
                                      </p:to>
                                    </p:set>
                                    <p:anim calcmode="lin" valueType="num">
                                      <p:cBhvr additive="base">
                                        <p:cTn id="13"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4" end="4"/>
                                            </p:txEl>
                                          </p:spTgt>
                                        </p:tgtEl>
                                        <p:attrNameLst>
                                          <p:attrName>style.visibility</p:attrName>
                                        </p:attrNameLst>
                                      </p:cBhvr>
                                      <p:to>
                                        <p:strVal val="visible"/>
                                      </p:to>
                                    </p:set>
                                    <p:anim calcmode="lin" valueType="num">
                                      <p:cBhvr additive="base">
                                        <p:cTn id="19"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6" end="6"/>
                                            </p:txEl>
                                          </p:spTgt>
                                        </p:tgtEl>
                                        <p:attrNameLst>
                                          <p:attrName>style.visibility</p:attrName>
                                        </p:attrNameLst>
                                      </p:cBhvr>
                                      <p:to>
                                        <p:strVal val="visible"/>
                                      </p:to>
                                    </p:set>
                                    <p:anim calcmode="lin" valueType="num">
                                      <p:cBhvr additive="base">
                                        <p:cTn id="25" dur="500" fill="hold"/>
                                        <p:tgtEl>
                                          <p:spTgt spid="3">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6" end="6"/>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egnaposto testo 1"/>
          <p:cNvSpPr>
            <a:spLocks noGrp="1"/>
          </p:cNvSpPr>
          <p:nvPr>
            <p:ph type="body" sz="quarter" idx="10"/>
          </p:nvPr>
        </p:nvSpPr>
        <p:spPr>
          <a:xfrm>
            <a:off x="683568" y="0"/>
            <a:ext cx="8424366" cy="476672"/>
          </a:xfrm>
        </p:spPr>
        <p:txBody>
          <a:bodyPr/>
          <a:lstStyle/>
          <a:p>
            <a:pPr algn="ctr"/>
            <a:r>
              <a:rPr lang="it-IT" sz="2800" dirty="0">
                <a:latin typeface="Garamond" panose="02020404030301010803" pitchFamily="18" charset="0"/>
              </a:rPr>
              <a:t>Le riforme amministrative tra il 2001 e il 2017 (3)</a:t>
            </a:r>
          </a:p>
        </p:txBody>
      </p:sp>
      <p:sp>
        <p:nvSpPr>
          <p:cNvPr id="3" name="Segnaposto testo 2"/>
          <p:cNvSpPr>
            <a:spLocks noGrp="1"/>
          </p:cNvSpPr>
          <p:nvPr>
            <p:ph type="body" sz="quarter" idx="11"/>
          </p:nvPr>
        </p:nvSpPr>
        <p:spPr>
          <a:xfrm>
            <a:off x="0" y="476672"/>
            <a:ext cx="9107934" cy="5832648"/>
          </a:xfrm>
        </p:spPr>
        <p:txBody>
          <a:bodyPr/>
          <a:lstStyle/>
          <a:p>
            <a:pPr indent="-285750" algn="just">
              <a:spcBef>
                <a:spcPts val="0"/>
              </a:spcBef>
              <a:buFont typeface="Arial" panose="020B0604020202020204" pitchFamily="34" charset="0"/>
              <a:buChar char="•"/>
            </a:pPr>
            <a:r>
              <a:rPr lang="it-IT" sz="2100" i="1" dirty="0">
                <a:latin typeface="Garamond" panose="02020404030301010803" pitchFamily="18" charset="0"/>
              </a:rPr>
              <a:t>Pubblico </a:t>
            </a:r>
            <a:r>
              <a:rPr lang="it-IT" sz="2100" i="1" dirty="0" err="1">
                <a:latin typeface="Garamond" panose="02020404030301010803" pitchFamily="18" charset="0"/>
              </a:rPr>
              <a:t>Impigeo</a:t>
            </a:r>
            <a:endParaRPr lang="it-IT" sz="2100" dirty="0">
              <a:latin typeface="Garamond" panose="02020404030301010803" pitchFamily="18" charset="0"/>
            </a:endParaRPr>
          </a:p>
          <a:p>
            <a:pPr indent="-285750" algn="just">
              <a:spcBef>
                <a:spcPts val="0"/>
              </a:spcBef>
              <a:buFont typeface="Arial" panose="020B0604020202020204" pitchFamily="34" charset="0"/>
              <a:buChar char="•"/>
            </a:pPr>
            <a:r>
              <a:rPr lang="it-IT" sz="2100" dirty="0">
                <a:highlight>
                  <a:srgbClr val="FFFF00"/>
                </a:highlight>
                <a:latin typeface="Garamond" panose="02020404030301010803" pitchFamily="18" charset="0"/>
              </a:rPr>
              <a:t>i governi del Centro-Destra hanno emanato provvedimenti a carattere ‘emendativo’; ad esempio per la dirigenza pubblica, sono state introdotte le posizioni di prima e di seconda fascia, e la durata minima degli incarichi; si è dato maggiore rilievo al merito professionale per l’accesso agli incarichi e allargate le opportunità per soggetti esterni. </a:t>
            </a:r>
          </a:p>
          <a:p>
            <a:pPr indent="-285750" algn="just">
              <a:spcBef>
                <a:spcPts val="0"/>
              </a:spcBef>
              <a:buFont typeface="Arial" panose="020B0604020202020204" pitchFamily="34" charset="0"/>
              <a:buChar char="•"/>
            </a:pPr>
            <a:r>
              <a:rPr lang="it-IT" sz="2100" dirty="0">
                <a:latin typeface="Garamond" panose="02020404030301010803" pitchFamily="18" charset="0"/>
              </a:rPr>
              <a:t>L’intervento più significativo è costituito in ogni caso dal d.lgs. 150/2009, la cd. ‘legge Brunetta’, che propone una revisione organica delle disposizioni riguardanti l’impiego pubblico:</a:t>
            </a:r>
          </a:p>
          <a:p>
            <a:pPr marL="457200" indent="-457200" algn="just">
              <a:spcBef>
                <a:spcPts val="0"/>
              </a:spcBef>
              <a:buAutoNum type="arabicPeriod"/>
            </a:pPr>
            <a:r>
              <a:rPr lang="it-IT" sz="2100" dirty="0">
                <a:latin typeface="Garamond" panose="02020404030301010803" pitchFamily="18" charset="0"/>
              </a:rPr>
              <a:t>Rafforzamento del ruolo del Governo rispetto alla contrattazione sindacale negoziata. </a:t>
            </a:r>
          </a:p>
          <a:p>
            <a:pPr marL="457200" indent="-457200" algn="just">
              <a:spcBef>
                <a:spcPts val="0"/>
              </a:spcBef>
              <a:buAutoNum type="arabicPeriod"/>
            </a:pPr>
            <a:r>
              <a:rPr lang="it-IT" sz="2100" b="1" dirty="0">
                <a:latin typeface="Garamond" panose="02020404030301010803" pitchFamily="18" charset="0"/>
              </a:rPr>
              <a:t>riforma del sistema dei controlli interni, con al centro il ‘ciclo della performance’. </a:t>
            </a:r>
            <a:r>
              <a:rPr lang="it-IT" sz="2100" dirty="0">
                <a:latin typeface="Garamond" panose="02020404030301010803" pitchFamily="18" charset="0"/>
              </a:rPr>
              <a:t>La strategia di fondo è di enfatizzare il ruolo degli strumenti di ‘</a:t>
            </a:r>
            <a:r>
              <a:rPr lang="it-IT" sz="2100" i="1" dirty="0" err="1">
                <a:latin typeface="Garamond" panose="02020404030301010803" pitchFamily="18" charset="0"/>
              </a:rPr>
              <a:t>pay</a:t>
            </a:r>
            <a:r>
              <a:rPr lang="it-IT" sz="2100" i="1" dirty="0">
                <a:latin typeface="Garamond" panose="02020404030301010803" pitchFamily="18" charset="0"/>
              </a:rPr>
              <a:t>-for-performance</a:t>
            </a:r>
            <a:r>
              <a:rPr lang="it-IT" sz="2100" dirty="0">
                <a:latin typeface="Garamond" panose="02020404030301010803" pitchFamily="18" charset="0"/>
              </a:rPr>
              <a:t>’, e cioè il rapporto tra retribuzione premiale attribuita al personale e il raggiungimento dei risultati attesi definiti dal vertice attraverso la pianificazione annuale e pluriennale. sono introdotti in ogni amministrazione gli </a:t>
            </a:r>
            <a:r>
              <a:rPr lang="it-IT" sz="2100" b="1" dirty="0">
                <a:latin typeface="Garamond" panose="02020404030301010803" pitchFamily="18" charset="0"/>
              </a:rPr>
              <a:t>Organismi Indipendenti di Valutazione</a:t>
            </a:r>
            <a:r>
              <a:rPr lang="it-IT" sz="2100" dirty="0">
                <a:latin typeface="Garamond" panose="02020404030301010803" pitchFamily="18" charset="0"/>
              </a:rPr>
              <a:t>, composti da soggetti esterni</a:t>
            </a:r>
            <a:endParaRPr lang="it-IT" sz="2200" b="1" dirty="0">
              <a:latin typeface="Garamond" panose="02020404030301010803" pitchFamily="18" charset="0"/>
            </a:endParaRPr>
          </a:p>
        </p:txBody>
      </p:sp>
    </p:spTree>
    <p:extLst>
      <p:ext uri="{BB962C8B-B14F-4D97-AF65-F5344CB8AC3E}">
        <p14:creationId xmlns:p14="http://schemas.microsoft.com/office/powerpoint/2010/main" val="19640381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3">
                                            <p:txEl>
                                              <p:pRg st="0" end="0"/>
                                            </p:txEl>
                                          </p:spTgt>
                                        </p:tgtEl>
                                        <p:attrNameLst>
                                          <p:attrName>style.visibility</p:attrName>
                                        </p:attrNameLst>
                                      </p:cBhvr>
                                      <p:to>
                                        <p:strVal val="visible"/>
                                      </p:to>
                                    </p:set>
                                    <p:anim calcmode="lin" valueType="num">
                                      <p:cBhvr additive="base">
                                        <p:cTn id="7" dur="500" fill="hold"/>
                                        <p:tgtEl>
                                          <p:spTgt spid="3">
                                            <p:txEl>
                                              <p:pRg st="0" end="0"/>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3">
                                            <p:txEl>
                                              <p:pRg st="0" end="0"/>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3">
                                            <p:txEl>
                                              <p:pRg st="1" end="1"/>
                                            </p:txEl>
                                          </p:spTgt>
                                        </p:tgtEl>
                                        <p:attrNameLst>
                                          <p:attrName>style.visibility</p:attrName>
                                        </p:attrNameLst>
                                      </p:cBhvr>
                                      <p:to>
                                        <p:strVal val="visible"/>
                                      </p:to>
                                    </p:set>
                                    <p:anim calcmode="lin" valueType="num">
                                      <p:cBhvr additive="base">
                                        <p:cTn id="13" dur="500" fill="hold"/>
                                        <p:tgtEl>
                                          <p:spTgt spid="3">
                                            <p:txEl>
                                              <p:pRg st="1" end="1"/>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3">
                                            <p:txEl>
                                              <p:pRg st="1" end="1"/>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nodeType="clickEffect">
                                  <p:stCondLst>
                                    <p:cond delay="0"/>
                                  </p:stCondLst>
                                  <p:childTnLst>
                                    <p:set>
                                      <p:cBhvr>
                                        <p:cTn id="18" dur="1" fill="hold">
                                          <p:stCondLst>
                                            <p:cond delay="0"/>
                                          </p:stCondLst>
                                        </p:cTn>
                                        <p:tgtEl>
                                          <p:spTgt spid="3">
                                            <p:txEl>
                                              <p:pRg st="2" end="2"/>
                                            </p:txEl>
                                          </p:spTgt>
                                        </p:tgtEl>
                                        <p:attrNameLst>
                                          <p:attrName>style.visibility</p:attrName>
                                        </p:attrNameLst>
                                      </p:cBhvr>
                                      <p:to>
                                        <p:strVal val="visible"/>
                                      </p:to>
                                    </p:set>
                                    <p:anim calcmode="lin" valueType="num">
                                      <p:cBhvr additive="base">
                                        <p:cTn id="19" dur="500" fill="hold"/>
                                        <p:tgtEl>
                                          <p:spTgt spid="3">
                                            <p:txEl>
                                              <p:pRg st="2" end="2"/>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3">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nodeType="clickEffect">
                                  <p:stCondLst>
                                    <p:cond delay="0"/>
                                  </p:stCondLst>
                                  <p:childTnLst>
                                    <p:set>
                                      <p:cBhvr>
                                        <p:cTn id="24" dur="1" fill="hold">
                                          <p:stCondLst>
                                            <p:cond delay="0"/>
                                          </p:stCondLst>
                                        </p:cTn>
                                        <p:tgtEl>
                                          <p:spTgt spid="3">
                                            <p:txEl>
                                              <p:pRg st="3" end="3"/>
                                            </p:txEl>
                                          </p:spTgt>
                                        </p:tgtEl>
                                        <p:attrNameLst>
                                          <p:attrName>style.visibility</p:attrName>
                                        </p:attrNameLst>
                                      </p:cBhvr>
                                      <p:to>
                                        <p:strVal val="visible"/>
                                      </p:to>
                                    </p:set>
                                    <p:anim calcmode="lin" valueType="num">
                                      <p:cBhvr additive="base">
                                        <p:cTn id="25" dur="500" fill="hold"/>
                                        <p:tgtEl>
                                          <p:spTgt spid="3">
                                            <p:txEl>
                                              <p:pRg st="3" end="3"/>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3">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nodeType="clickEffect">
                                  <p:stCondLst>
                                    <p:cond delay="0"/>
                                  </p:stCondLst>
                                  <p:childTnLst>
                                    <p:set>
                                      <p:cBhvr>
                                        <p:cTn id="30" dur="1" fill="hold">
                                          <p:stCondLst>
                                            <p:cond delay="0"/>
                                          </p:stCondLst>
                                        </p:cTn>
                                        <p:tgtEl>
                                          <p:spTgt spid="3">
                                            <p:txEl>
                                              <p:pRg st="4" end="4"/>
                                            </p:txEl>
                                          </p:spTgt>
                                        </p:tgtEl>
                                        <p:attrNameLst>
                                          <p:attrName>style.visibility</p:attrName>
                                        </p:attrNameLst>
                                      </p:cBhvr>
                                      <p:to>
                                        <p:strVal val="visible"/>
                                      </p:to>
                                    </p:set>
                                    <p:anim calcmode="lin" valueType="num">
                                      <p:cBhvr additive="base">
                                        <p:cTn id="31" dur="500" fill="hold"/>
                                        <p:tgtEl>
                                          <p:spTgt spid="3">
                                            <p:txEl>
                                              <p:pRg st="4" end="4"/>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3">
                                            <p:txEl>
                                              <p:pRg st="4" end="4"/>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theme/theme1.xml><?xml version="1.0" encoding="utf-8"?>
<a:theme xmlns:a="http://schemas.openxmlformats.org/drawingml/2006/main" name="COPERTIN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txDef>
      <a:spPr>
        <a:noFill/>
      </a:spPr>
      <a:bodyPr wrap="square" rtlCol="0">
        <a:spAutoFit/>
      </a:bodyPr>
      <a:lstStyle>
        <a:defPPr>
          <a:defRPr sz="4000" b="1" dirty="0" smtClean="0">
            <a:solidFill>
              <a:schemeClr val="bg1"/>
            </a:solidFill>
            <a:latin typeface="Century Gothic" panose="020B0502020202020204" pitchFamily="34" charset="0"/>
          </a:defRPr>
        </a:defPPr>
      </a:lstStyle>
    </a:txDef>
  </a:objectDefaults>
  <a:extraClrSchemeLst/>
</a:theme>
</file>

<file path=ppt/theme/theme2.xml><?xml version="1.0" encoding="utf-8"?>
<a:theme xmlns:a="http://schemas.openxmlformats.org/drawingml/2006/main" name="DIAPOSITIV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CHIUSURA">
  <a:themeElements>
    <a:clrScheme name="Personalizzato 1">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FFFFFF"/>
      </a:hlink>
      <a:folHlink>
        <a:srgbClr val="EEECE1"/>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1981</TotalTime>
  <Words>2730</Words>
  <Application>Microsoft Macintosh PowerPoint</Application>
  <PresentationFormat>Presentazione su schermo (4:3)</PresentationFormat>
  <Paragraphs>148</Paragraphs>
  <Slides>22</Slides>
  <Notes>0</Notes>
  <HiddenSlides>0</HiddenSlides>
  <MMClips>0</MMClips>
  <ScaleCrop>false</ScaleCrop>
  <HeadingPairs>
    <vt:vector size="6" baseType="variant">
      <vt:variant>
        <vt:lpstr>Caratteri utilizzati</vt:lpstr>
      </vt:variant>
      <vt:variant>
        <vt:i4>5</vt:i4>
      </vt:variant>
      <vt:variant>
        <vt:lpstr>Tema</vt:lpstr>
      </vt:variant>
      <vt:variant>
        <vt:i4>3</vt:i4>
      </vt:variant>
      <vt:variant>
        <vt:lpstr>Titoli diapositive</vt:lpstr>
      </vt:variant>
      <vt:variant>
        <vt:i4>22</vt:i4>
      </vt:variant>
    </vt:vector>
  </HeadingPairs>
  <TitlesOfParts>
    <vt:vector size="30" baseType="lpstr">
      <vt:lpstr>Arial</vt:lpstr>
      <vt:lpstr>Calibri</vt:lpstr>
      <vt:lpstr>Century Gothic</vt:lpstr>
      <vt:lpstr>Garamond</vt:lpstr>
      <vt:lpstr>Wingdings</vt:lpstr>
      <vt:lpstr>COPERTINA</vt:lpstr>
      <vt:lpstr>DIAPOSITIVE</vt:lpstr>
      <vt:lpstr>CHIUSURA</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Università di Bologna</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Presentazione standard di PowerPoint</dc:title>
  <dc:creator>UTENTE</dc:creator>
  <cp:lastModifiedBy>Giliberto Capano</cp:lastModifiedBy>
  <cp:revision>179</cp:revision>
  <dcterms:created xsi:type="dcterms:W3CDTF">2017-11-13T10:11:35Z</dcterms:created>
  <dcterms:modified xsi:type="dcterms:W3CDTF">2025-12-01T08:14:50Z</dcterms:modified>
</cp:coreProperties>
</file>